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DDED"/>
    <a:srgbClr val="7099CA"/>
    <a:srgbClr val="B6CBE4"/>
    <a:srgbClr val="A3BDDD"/>
    <a:srgbClr val="89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3" autoAdjust="0"/>
  </p:normalViewPr>
  <p:slideViewPr>
    <p:cSldViewPr>
      <p:cViewPr>
        <p:scale>
          <a:sx n="50" d="100"/>
          <a:sy n="50" d="100"/>
        </p:scale>
        <p:origin x="-821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183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94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4405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604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297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5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83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86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28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57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881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9C65-0BCD-4C49-A159-2B4B406D0339}" type="datetimeFigureOut">
              <a:rPr lang="ar-EG" smtClean="0"/>
              <a:t>28/01/1439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66A5-9315-4E8F-905B-817500013D4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57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1137"/>
            <a:ext cx="8014009" cy="122395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018859" y="1606060"/>
            <a:ext cx="705539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Panel Discussion: C4I Solutions for Combating </a:t>
            </a:r>
          </a:p>
          <a:p>
            <a:pPr algn="ctr"/>
            <a:r>
              <a:rPr lang="en-GB" sz="2800" b="1" dirty="0">
                <a:latin typeface="Calibri" pitchFamily="34" charset="0"/>
              </a:rPr>
              <a:t>Cyber-Terrorism and Managing Crisis</a:t>
            </a:r>
            <a:endParaRPr lang="ar-EG" sz="2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89300" y="3789040"/>
            <a:ext cx="711451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Lieutenant Colonel </a:t>
            </a:r>
            <a:r>
              <a:rPr lang="en-GB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Dr.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Esa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Alotaibi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Director of Communications and Networks Security Department, </a:t>
            </a:r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Air Defence Forces, Ministry of Defence, KSA</a:t>
            </a:r>
            <a:r>
              <a:rPr lang="en-GB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5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1C68DDB-B0F6-4BAC-ACD3-57ACEE16AF9A}"/>
              </a:ext>
            </a:extLst>
          </p:cNvPr>
          <p:cNvGrpSpPr/>
          <p:nvPr/>
        </p:nvGrpSpPr>
        <p:grpSpPr>
          <a:xfrm>
            <a:off x="476280" y="1196752"/>
            <a:ext cx="8560216" cy="5544616"/>
            <a:chOff x="476280" y="1006508"/>
            <a:chExt cx="8560216" cy="5544616"/>
          </a:xfrm>
        </p:grpSpPr>
        <p:sp>
          <p:nvSpPr>
            <p:cNvPr id="2" name="Line 4"/>
            <p:cNvSpPr>
              <a:spLocks noChangeAspect="1" noChangeShapeType="1"/>
            </p:cNvSpPr>
            <p:nvPr/>
          </p:nvSpPr>
          <p:spPr bwMode="auto">
            <a:xfrm>
              <a:off x="4606955" y="3625875"/>
              <a:ext cx="0" cy="296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3" name="Line 5"/>
            <p:cNvSpPr>
              <a:spLocks noChangeAspect="1" noChangeShapeType="1"/>
            </p:cNvSpPr>
            <p:nvPr/>
          </p:nvSpPr>
          <p:spPr bwMode="auto">
            <a:xfrm flipH="1">
              <a:off x="4095780" y="2921025"/>
              <a:ext cx="0" cy="1011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4" name="Line 6"/>
            <p:cNvSpPr>
              <a:spLocks noChangeAspect="1" noChangeShapeType="1"/>
            </p:cNvSpPr>
            <p:nvPr/>
          </p:nvSpPr>
          <p:spPr bwMode="auto">
            <a:xfrm>
              <a:off x="476280" y="3932262"/>
              <a:ext cx="838200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" name="Rectangle 7"/>
            <p:cNvSpPr>
              <a:spLocks noChangeAspect="1" noChangeArrowheads="1"/>
            </p:cNvSpPr>
            <p:nvPr/>
          </p:nvSpPr>
          <p:spPr bwMode="auto">
            <a:xfrm>
              <a:off x="4229798" y="2780928"/>
              <a:ext cx="774250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Attack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Mounted</a:t>
              </a:r>
            </a:p>
          </p:txBody>
        </p:sp>
        <p:sp>
          <p:nvSpPr>
            <p:cNvPr id="6" name="Rectangle 8"/>
            <p:cNvSpPr>
              <a:spLocks noChangeAspect="1" noChangeArrowheads="1"/>
            </p:cNvSpPr>
            <p:nvPr/>
          </p:nvSpPr>
          <p:spPr bwMode="auto">
            <a:xfrm>
              <a:off x="3536980" y="2373337"/>
              <a:ext cx="788677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System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Intrusion</a:t>
              </a:r>
            </a:p>
          </p:txBody>
        </p:sp>
        <p:sp>
          <p:nvSpPr>
            <p:cNvPr id="7" name="Rectangle 9"/>
            <p:cNvSpPr>
              <a:spLocks noChangeAspect="1" noChangeArrowheads="1"/>
            </p:cNvSpPr>
            <p:nvPr/>
          </p:nvSpPr>
          <p:spPr bwMode="auto">
            <a:xfrm>
              <a:off x="476280" y="1006508"/>
              <a:ext cx="2136775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Attacker Reconnaissance</a:t>
              </a:r>
            </a:p>
          </p:txBody>
        </p:sp>
        <p:sp>
          <p:nvSpPr>
            <p:cNvPr id="8" name="Rectangle 10"/>
            <p:cNvSpPr>
              <a:spLocks noChangeAspect="1" noChangeArrowheads="1"/>
            </p:cNvSpPr>
            <p:nvPr/>
          </p:nvSpPr>
          <p:spPr bwMode="auto">
            <a:xfrm>
              <a:off x="5508104" y="2492896"/>
              <a:ext cx="735778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Damage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Inflicted</a:t>
              </a:r>
            </a:p>
          </p:txBody>
        </p:sp>
        <p:sp>
          <p:nvSpPr>
            <p:cNvPr id="9" name="Line 11"/>
            <p:cNvSpPr>
              <a:spLocks noChangeAspect="1" noChangeShapeType="1"/>
            </p:cNvSpPr>
            <p:nvPr/>
          </p:nvSpPr>
          <p:spPr bwMode="auto">
            <a:xfrm>
              <a:off x="1552605" y="1762150"/>
              <a:ext cx="1588" cy="2170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0" name="AutoShape 12"/>
            <p:cNvSpPr>
              <a:spLocks noChangeAspect="1" noChangeArrowheads="1"/>
            </p:cNvSpPr>
            <p:nvPr/>
          </p:nvSpPr>
          <p:spPr bwMode="auto">
            <a:xfrm>
              <a:off x="3944968" y="3722712"/>
              <a:ext cx="311150" cy="177800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1" name="AutoShape 13"/>
            <p:cNvSpPr>
              <a:spLocks noChangeAspect="1" noChangeArrowheads="1"/>
            </p:cNvSpPr>
            <p:nvPr/>
          </p:nvSpPr>
          <p:spPr bwMode="auto">
            <a:xfrm>
              <a:off x="1409730" y="3725887"/>
              <a:ext cx="309563" cy="176213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2" name="Line 14"/>
            <p:cNvSpPr>
              <a:spLocks noChangeAspect="1" noChangeShapeType="1"/>
            </p:cNvSpPr>
            <p:nvPr/>
          </p:nvSpPr>
          <p:spPr bwMode="auto">
            <a:xfrm flipH="1">
              <a:off x="2254280" y="2408262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3" name="AutoShape 15"/>
            <p:cNvSpPr>
              <a:spLocks noChangeAspect="1" noChangeArrowheads="1"/>
            </p:cNvSpPr>
            <p:nvPr/>
          </p:nvSpPr>
          <p:spPr bwMode="auto">
            <a:xfrm>
              <a:off x="2101880" y="3722712"/>
              <a:ext cx="309563" cy="177800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4" name="Rectangle 16"/>
            <p:cNvSpPr>
              <a:spLocks noChangeAspect="1" noChangeArrowheads="1"/>
            </p:cNvSpPr>
            <p:nvPr/>
          </p:nvSpPr>
          <p:spPr bwMode="auto">
            <a:xfrm>
              <a:off x="2573368" y="2376512"/>
              <a:ext cx="719749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Access 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Probe</a:t>
              </a:r>
            </a:p>
          </p:txBody>
        </p:sp>
        <p:sp>
          <p:nvSpPr>
            <p:cNvPr id="15" name="Line 17"/>
            <p:cNvSpPr>
              <a:spLocks noChangeAspect="1" noChangeShapeType="1"/>
            </p:cNvSpPr>
            <p:nvPr/>
          </p:nvSpPr>
          <p:spPr bwMode="auto">
            <a:xfrm flipH="1">
              <a:off x="5888068" y="3246462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6" name="Rectangle 18"/>
            <p:cNvSpPr>
              <a:spLocks noChangeAspect="1" noChangeArrowheads="1"/>
            </p:cNvSpPr>
            <p:nvPr/>
          </p:nvSpPr>
          <p:spPr bwMode="auto">
            <a:xfrm>
              <a:off x="4514880" y="2366987"/>
              <a:ext cx="1150938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Cover-Up</a:t>
              </a:r>
            </a:p>
          </p:txBody>
        </p:sp>
        <p:sp>
          <p:nvSpPr>
            <p:cNvPr id="17" name="Line 19"/>
            <p:cNvSpPr>
              <a:spLocks noChangeAspect="1" noChangeShapeType="1"/>
            </p:cNvSpPr>
            <p:nvPr/>
          </p:nvSpPr>
          <p:spPr bwMode="auto">
            <a:xfrm flipH="1">
              <a:off x="5116543" y="2703537"/>
              <a:ext cx="0" cy="1228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8" name="AutoShape 20"/>
            <p:cNvSpPr>
              <a:spLocks noChangeAspect="1" noChangeArrowheads="1"/>
            </p:cNvSpPr>
            <p:nvPr/>
          </p:nvSpPr>
          <p:spPr bwMode="auto">
            <a:xfrm flipH="1">
              <a:off x="4962555" y="3721125"/>
              <a:ext cx="309563" cy="176212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19" name="AutoShape 21"/>
            <p:cNvSpPr>
              <a:spLocks noChangeAspect="1" noChangeArrowheads="1"/>
            </p:cNvSpPr>
            <p:nvPr/>
          </p:nvSpPr>
          <p:spPr bwMode="auto">
            <a:xfrm flipH="1">
              <a:off x="5730905" y="3724300"/>
              <a:ext cx="307975" cy="176212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0" name="Line 22"/>
            <p:cNvSpPr>
              <a:spLocks noChangeAspect="1" noChangeShapeType="1"/>
            </p:cNvSpPr>
            <p:nvPr/>
          </p:nvSpPr>
          <p:spPr bwMode="auto">
            <a:xfrm>
              <a:off x="3043268" y="2887687"/>
              <a:ext cx="0" cy="1044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1" name="AutoShape 23"/>
            <p:cNvSpPr>
              <a:spLocks noChangeAspect="1" noChangeArrowheads="1"/>
            </p:cNvSpPr>
            <p:nvPr/>
          </p:nvSpPr>
          <p:spPr bwMode="auto">
            <a:xfrm>
              <a:off x="2889280" y="3721125"/>
              <a:ext cx="311150" cy="177800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2" name="Rectangle 24"/>
            <p:cNvSpPr>
              <a:spLocks noChangeAspect="1" noChangeArrowheads="1"/>
            </p:cNvSpPr>
            <p:nvPr/>
          </p:nvSpPr>
          <p:spPr bwMode="auto">
            <a:xfrm>
              <a:off x="1695480" y="1825650"/>
              <a:ext cx="804707" cy="43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Target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Analysis</a:t>
              </a:r>
            </a:p>
          </p:txBody>
        </p:sp>
        <p:sp>
          <p:nvSpPr>
            <p:cNvPr id="23" name="AutoShape 26"/>
            <p:cNvSpPr>
              <a:spLocks noChangeAspect="1" noChangeArrowheads="1"/>
            </p:cNvSpPr>
            <p:nvPr/>
          </p:nvSpPr>
          <p:spPr bwMode="auto">
            <a:xfrm>
              <a:off x="7120660" y="1669939"/>
              <a:ext cx="564307" cy="215765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4" name="Text Box 27"/>
            <p:cNvSpPr txBox="1">
              <a:spLocks noChangeAspect="1" noChangeArrowheads="1"/>
            </p:cNvSpPr>
            <p:nvPr/>
          </p:nvSpPr>
          <p:spPr bwMode="auto">
            <a:xfrm>
              <a:off x="7713543" y="1572021"/>
              <a:ext cx="127470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latin typeface="Arial" pitchFamily="34" charset="0"/>
                </a:rPr>
                <a:t>= Attacker events</a:t>
              </a:r>
            </a:p>
          </p:txBody>
        </p:sp>
        <p:sp>
          <p:nvSpPr>
            <p:cNvPr id="25" name="AutoShape 29"/>
            <p:cNvSpPr>
              <a:spLocks noChangeAspect="1" noChangeArrowheads="1"/>
            </p:cNvSpPr>
            <p:nvPr/>
          </p:nvSpPr>
          <p:spPr bwMode="auto">
            <a:xfrm>
              <a:off x="4502276" y="3846751"/>
              <a:ext cx="218817" cy="113868"/>
            </a:xfrm>
            <a:prstGeom prst="triangle">
              <a:avLst>
                <a:gd name="adj" fmla="val 49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26" name="AutoShape 30"/>
            <p:cNvSpPr>
              <a:spLocks noChangeAspect="1" noChangeArrowheads="1"/>
            </p:cNvSpPr>
            <p:nvPr/>
          </p:nvSpPr>
          <p:spPr bwMode="auto">
            <a:xfrm>
              <a:off x="4351368" y="3729062"/>
              <a:ext cx="546100" cy="328613"/>
            </a:xfrm>
            <a:prstGeom prst="star16">
              <a:avLst>
                <a:gd name="adj" fmla="val 37500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7" name="AutoShape 31"/>
            <p:cNvSpPr>
              <a:spLocks noChangeAspect="1" noChangeArrowheads="1"/>
            </p:cNvSpPr>
            <p:nvPr/>
          </p:nvSpPr>
          <p:spPr bwMode="auto">
            <a:xfrm>
              <a:off x="4509822" y="3808540"/>
              <a:ext cx="223533" cy="165835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8" name="AutoShape 33"/>
            <p:cNvSpPr>
              <a:spLocks noChangeAspect="1" noChangeArrowheads="1"/>
            </p:cNvSpPr>
            <p:nvPr/>
          </p:nvSpPr>
          <p:spPr bwMode="auto">
            <a:xfrm flipV="1">
              <a:off x="7121593" y="2041414"/>
              <a:ext cx="568138" cy="215765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29" name="Text Box 34"/>
            <p:cNvSpPr txBox="1">
              <a:spLocks noChangeAspect="1" noChangeArrowheads="1"/>
            </p:cNvSpPr>
            <p:nvPr/>
          </p:nvSpPr>
          <p:spPr bwMode="auto">
            <a:xfrm>
              <a:off x="7697668" y="1941909"/>
              <a:ext cx="13388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i="1" dirty="0">
                  <a:latin typeface="Arial" pitchFamily="34" charset="0"/>
                </a:rPr>
                <a:t>= Defender events</a:t>
              </a:r>
            </a:p>
          </p:txBody>
        </p:sp>
        <p:sp>
          <p:nvSpPr>
            <p:cNvPr id="30" name="Line 35"/>
            <p:cNvSpPr>
              <a:spLocks noChangeAspect="1" noChangeShapeType="1"/>
            </p:cNvSpPr>
            <p:nvPr/>
          </p:nvSpPr>
          <p:spPr bwMode="auto">
            <a:xfrm>
              <a:off x="5484843" y="3937025"/>
              <a:ext cx="0" cy="828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1" name="Line 36"/>
            <p:cNvSpPr>
              <a:spLocks noChangeAspect="1" noChangeShapeType="1"/>
            </p:cNvSpPr>
            <p:nvPr/>
          </p:nvSpPr>
          <p:spPr bwMode="auto">
            <a:xfrm>
              <a:off x="3871943" y="3937025"/>
              <a:ext cx="0" cy="828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2" name="Line 37"/>
            <p:cNvSpPr>
              <a:spLocks noChangeAspect="1" noChangeShapeType="1"/>
            </p:cNvSpPr>
            <p:nvPr/>
          </p:nvSpPr>
          <p:spPr bwMode="auto">
            <a:xfrm>
              <a:off x="7266018" y="3937025"/>
              <a:ext cx="0" cy="158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3" name="Line 38"/>
            <p:cNvSpPr>
              <a:spLocks noChangeAspect="1" noChangeShapeType="1"/>
            </p:cNvSpPr>
            <p:nvPr/>
          </p:nvSpPr>
          <p:spPr bwMode="auto">
            <a:xfrm flipH="1">
              <a:off x="3375055" y="3937025"/>
              <a:ext cx="0" cy="1438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4" name="Line 39"/>
            <p:cNvSpPr>
              <a:spLocks noChangeAspect="1" noChangeShapeType="1"/>
            </p:cNvSpPr>
            <p:nvPr/>
          </p:nvSpPr>
          <p:spPr bwMode="auto">
            <a:xfrm>
              <a:off x="1181130" y="3937025"/>
              <a:ext cx="0" cy="828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5" name="AutoShape 40"/>
            <p:cNvSpPr>
              <a:spLocks noChangeAspect="1" noChangeArrowheads="1"/>
            </p:cNvSpPr>
            <p:nvPr/>
          </p:nvSpPr>
          <p:spPr bwMode="auto">
            <a:xfrm flipV="1">
              <a:off x="5332443" y="3949384"/>
              <a:ext cx="309562" cy="176213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6" name="Rectangle 41"/>
            <p:cNvSpPr>
              <a:spLocks noChangeAspect="1" noChangeArrowheads="1"/>
            </p:cNvSpPr>
            <p:nvPr/>
          </p:nvSpPr>
          <p:spPr bwMode="auto">
            <a:xfrm>
              <a:off x="2762280" y="5327675"/>
              <a:ext cx="12192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Attack </a:t>
              </a:r>
            </a:p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Forecast</a:t>
              </a:r>
            </a:p>
          </p:txBody>
        </p:sp>
        <p:sp>
          <p:nvSpPr>
            <p:cNvPr id="37" name="AutoShape 42"/>
            <p:cNvSpPr>
              <a:spLocks noChangeAspect="1" noChangeArrowheads="1"/>
            </p:cNvSpPr>
            <p:nvPr/>
          </p:nvSpPr>
          <p:spPr bwMode="auto">
            <a:xfrm flipV="1">
              <a:off x="3214718" y="3949384"/>
              <a:ext cx="309562" cy="176212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8" name="AutoShape 43"/>
            <p:cNvSpPr>
              <a:spLocks noChangeAspect="1" noChangeArrowheads="1"/>
            </p:cNvSpPr>
            <p:nvPr/>
          </p:nvSpPr>
          <p:spPr bwMode="auto">
            <a:xfrm flipV="1">
              <a:off x="1030318" y="3949384"/>
              <a:ext cx="311150" cy="177800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39" name="Rectangle 44"/>
            <p:cNvSpPr>
              <a:spLocks noChangeAspect="1" noChangeArrowheads="1"/>
            </p:cNvSpPr>
            <p:nvPr/>
          </p:nvSpPr>
          <p:spPr bwMode="auto">
            <a:xfrm>
              <a:off x="631855" y="4765700"/>
              <a:ext cx="113665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Physical Security</a:t>
              </a:r>
            </a:p>
          </p:txBody>
        </p:sp>
        <p:sp>
          <p:nvSpPr>
            <p:cNvPr id="40" name="Rectangle 45"/>
            <p:cNvSpPr>
              <a:spLocks noChangeAspect="1" noChangeArrowheads="1"/>
            </p:cNvSpPr>
            <p:nvPr/>
          </p:nvSpPr>
          <p:spPr bwMode="auto">
            <a:xfrm>
              <a:off x="4830793" y="4765700"/>
              <a:ext cx="120015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Intrusion Detection</a:t>
              </a:r>
            </a:p>
          </p:txBody>
        </p:sp>
        <p:sp>
          <p:nvSpPr>
            <p:cNvPr id="41" name="Rectangle 46"/>
            <p:cNvSpPr>
              <a:spLocks noChangeAspect="1" noChangeArrowheads="1"/>
            </p:cNvSpPr>
            <p:nvPr/>
          </p:nvSpPr>
          <p:spPr bwMode="auto">
            <a:xfrm>
              <a:off x="5748368" y="5175275"/>
              <a:ext cx="1198562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System Reaction</a:t>
              </a:r>
            </a:p>
          </p:txBody>
        </p:sp>
        <p:sp>
          <p:nvSpPr>
            <p:cNvPr id="42" name="Line 48"/>
            <p:cNvSpPr>
              <a:spLocks noChangeAspect="1" noChangeShapeType="1"/>
            </p:cNvSpPr>
            <p:nvPr/>
          </p:nvSpPr>
          <p:spPr bwMode="auto">
            <a:xfrm flipH="1">
              <a:off x="7708930" y="3937025"/>
              <a:ext cx="15875" cy="1049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43" name="Line 49"/>
            <p:cNvSpPr>
              <a:spLocks noChangeAspect="1" noChangeShapeType="1"/>
            </p:cNvSpPr>
            <p:nvPr/>
          </p:nvSpPr>
          <p:spPr bwMode="auto">
            <a:xfrm flipH="1">
              <a:off x="6886603" y="3937025"/>
              <a:ext cx="0" cy="2000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44" name="Rectangle 50"/>
            <p:cNvSpPr>
              <a:spLocks noChangeAspect="1" noChangeArrowheads="1"/>
            </p:cNvSpPr>
            <p:nvPr/>
          </p:nvSpPr>
          <p:spPr bwMode="auto">
            <a:xfrm>
              <a:off x="7658130" y="4378350"/>
              <a:ext cx="120015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Recovery</a:t>
              </a:r>
            </a:p>
          </p:txBody>
        </p:sp>
        <p:sp>
          <p:nvSpPr>
            <p:cNvPr id="45" name="Line 51"/>
            <p:cNvSpPr>
              <a:spLocks noChangeAspect="1" noChangeShapeType="1"/>
            </p:cNvSpPr>
            <p:nvPr/>
          </p:nvSpPr>
          <p:spPr bwMode="auto">
            <a:xfrm>
              <a:off x="1871693" y="3937025"/>
              <a:ext cx="0" cy="1438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46" name="AutoShape 52"/>
            <p:cNvSpPr>
              <a:spLocks noChangeAspect="1" noChangeArrowheads="1"/>
            </p:cNvSpPr>
            <p:nvPr/>
          </p:nvSpPr>
          <p:spPr bwMode="auto">
            <a:xfrm flipV="1">
              <a:off x="1714530" y="3949384"/>
              <a:ext cx="309563" cy="177800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47" name="Rectangle 53"/>
            <p:cNvSpPr>
              <a:spLocks noChangeAspect="1" noChangeArrowheads="1"/>
            </p:cNvSpPr>
            <p:nvPr/>
          </p:nvSpPr>
          <p:spPr bwMode="auto">
            <a:xfrm>
              <a:off x="1692305" y="5937275"/>
              <a:ext cx="2136775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Defender Reconnaissance</a:t>
              </a:r>
            </a:p>
          </p:txBody>
        </p:sp>
        <p:sp>
          <p:nvSpPr>
            <p:cNvPr id="48" name="Rectangle 54"/>
            <p:cNvSpPr>
              <a:spLocks noChangeAspect="1" noChangeArrowheads="1"/>
            </p:cNvSpPr>
            <p:nvPr/>
          </p:nvSpPr>
          <p:spPr bwMode="auto">
            <a:xfrm>
              <a:off x="3430618" y="4765700"/>
              <a:ext cx="95408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Entry </a:t>
              </a:r>
            </a:p>
            <a:p>
              <a:pPr algn="ctr" eaLnBrk="0" hangingPunct="0"/>
              <a:r>
                <a:rPr lang="en-US" alt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Control</a:t>
              </a:r>
            </a:p>
          </p:txBody>
        </p:sp>
        <p:sp>
          <p:nvSpPr>
            <p:cNvPr id="49" name="AutoShape 55"/>
            <p:cNvSpPr>
              <a:spLocks noChangeAspect="1" noChangeArrowheads="1"/>
            </p:cNvSpPr>
            <p:nvPr/>
          </p:nvSpPr>
          <p:spPr bwMode="auto">
            <a:xfrm flipV="1">
              <a:off x="3703668" y="3949384"/>
              <a:ext cx="311150" cy="177800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0" name="Line 56"/>
            <p:cNvSpPr>
              <a:spLocks noChangeAspect="1" noChangeShapeType="1"/>
            </p:cNvSpPr>
            <p:nvPr/>
          </p:nvSpPr>
          <p:spPr bwMode="auto">
            <a:xfrm>
              <a:off x="2706718" y="3937025"/>
              <a:ext cx="0" cy="2047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1" name="AutoShape 57"/>
            <p:cNvSpPr>
              <a:spLocks noChangeAspect="1" noChangeArrowheads="1"/>
            </p:cNvSpPr>
            <p:nvPr/>
          </p:nvSpPr>
          <p:spPr bwMode="auto">
            <a:xfrm flipV="1">
              <a:off x="2555905" y="3949384"/>
              <a:ext cx="309563" cy="177800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2" name="AutoShape 58"/>
            <p:cNvSpPr>
              <a:spLocks noChangeAspect="1" noChangeArrowheads="1"/>
            </p:cNvSpPr>
            <p:nvPr/>
          </p:nvSpPr>
          <p:spPr bwMode="auto">
            <a:xfrm flipV="1">
              <a:off x="7113618" y="3949384"/>
              <a:ext cx="309562" cy="228600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3" name="AutoShape 59"/>
            <p:cNvSpPr>
              <a:spLocks noChangeAspect="1" noChangeArrowheads="1"/>
            </p:cNvSpPr>
            <p:nvPr/>
          </p:nvSpPr>
          <p:spPr bwMode="auto">
            <a:xfrm flipV="1">
              <a:off x="6735793" y="3949384"/>
              <a:ext cx="309562" cy="212725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4" name="Rectangle 60"/>
            <p:cNvSpPr>
              <a:spLocks noChangeAspect="1" noChangeArrowheads="1"/>
            </p:cNvSpPr>
            <p:nvPr/>
          </p:nvSpPr>
          <p:spPr bwMode="auto">
            <a:xfrm>
              <a:off x="6842155" y="5534050"/>
              <a:ext cx="107315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Impact Analysis</a:t>
              </a:r>
            </a:p>
          </p:txBody>
        </p:sp>
        <p:sp>
          <p:nvSpPr>
            <p:cNvPr id="55" name="AutoShape 61"/>
            <p:cNvSpPr>
              <a:spLocks noChangeAspect="1" noChangeArrowheads="1"/>
            </p:cNvSpPr>
            <p:nvPr/>
          </p:nvSpPr>
          <p:spPr bwMode="auto">
            <a:xfrm flipV="1">
              <a:off x="7558118" y="3949384"/>
              <a:ext cx="327025" cy="212725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6" name="Rectangle 62"/>
            <p:cNvSpPr>
              <a:spLocks noChangeAspect="1" noChangeArrowheads="1"/>
            </p:cNvSpPr>
            <p:nvPr/>
          </p:nvSpPr>
          <p:spPr bwMode="auto">
            <a:xfrm>
              <a:off x="7300943" y="4951437"/>
              <a:ext cx="1176337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Response</a:t>
              </a:r>
            </a:p>
          </p:txBody>
        </p:sp>
        <p:sp>
          <p:nvSpPr>
            <p:cNvPr id="57" name="Line 63"/>
            <p:cNvSpPr>
              <a:spLocks noChangeAspect="1" noChangeShapeType="1"/>
            </p:cNvSpPr>
            <p:nvPr/>
          </p:nvSpPr>
          <p:spPr bwMode="auto">
            <a:xfrm flipH="1">
              <a:off x="8170893" y="3937025"/>
              <a:ext cx="0" cy="501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8" name="AutoShape 64"/>
            <p:cNvSpPr>
              <a:spLocks noChangeAspect="1" noChangeArrowheads="1"/>
            </p:cNvSpPr>
            <p:nvPr/>
          </p:nvSpPr>
          <p:spPr bwMode="auto">
            <a:xfrm flipV="1">
              <a:off x="8004205" y="3949384"/>
              <a:ext cx="327025" cy="211137"/>
            </a:xfrm>
            <a:prstGeom prst="triangle">
              <a:avLst>
                <a:gd name="adj" fmla="val 49875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59" name="Line 65"/>
            <p:cNvSpPr>
              <a:spLocks noChangeShapeType="1"/>
            </p:cNvSpPr>
            <p:nvPr/>
          </p:nvSpPr>
          <p:spPr bwMode="auto">
            <a:xfrm flipV="1">
              <a:off x="6343680" y="39275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60" name="Rectangle 66"/>
            <p:cNvSpPr>
              <a:spLocks noChangeAspect="1" noChangeArrowheads="1"/>
            </p:cNvSpPr>
            <p:nvPr/>
          </p:nvSpPr>
          <p:spPr bwMode="auto">
            <a:xfrm>
              <a:off x="1238280" y="5327675"/>
              <a:ext cx="120015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Threat Analysis</a:t>
              </a:r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8013730" y="3648100"/>
              <a:ext cx="5132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 b="1" i="1" dirty="0">
                  <a:latin typeface="Arial" pitchFamily="34" charset="0"/>
                </a:rPr>
                <a:t>Time</a:t>
              </a:r>
              <a:endParaRPr lang="en-US" sz="1100" b="1" i="1" dirty="0">
                <a:latin typeface="Arial" pitchFamily="34" charset="0"/>
              </a:endParaRPr>
            </a:p>
          </p:txBody>
        </p:sp>
        <p:sp>
          <p:nvSpPr>
            <p:cNvPr id="62" name="AutoShape 93"/>
            <p:cNvSpPr>
              <a:spLocks noChangeAspect="1" noChangeArrowheads="1"/>
            </p:cNvSpPr>
            <p:nvPr/>
          </p:nvSpPr>
          <p:spPr bwMode="auto">
            <a:xfrm>
              <a:off x="6250113" y="3868976"/>
              <a:ext cx="218817" cy="113868"/>
            </a:xfrm>
            <a:prstGeom prst="triangle">
              <a:avLst>
                <a:gd name="adj" fmla="val 49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  <p:sp>
          <p:nvSpPr>
            <p:cNvPr id="63" name="AutoShape 94"/>
            <p:cNvSpPr>
              <a:spLocks noChangeAspect="1" noChangeArrowheads="1"/>
            </p:cNvSpPr>
            <p:nvPr/>
          </p:nvSpPr>
          <p:spPr bwMode="auto">
            <a:xfrm>
              <a:off x="6099205" y="3751287"/>
              <a:ext cx="546100" cy="328613"/>
            </a:xfrm>
            <a:prstGeom prst="star16">
              <a:avLst>
                <a:gd name="adj" fmla="val 37500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64" name="AutoShape 95"/>
            <p:cNvSpPr>
              <a:spLocks noChangeAspect="1" noChangeArrowheads="1"/>
            </p:cNvSpPr>
            <p:nvPr/>
          </p:nvSpPr>
          <p:spPr bwMode="auto">
            <a:xfrm>
              <a:off x="6257659" y="3830765"/>
              <a:ext cx="223533" cy="165835"/>
            </a:xfrm>
            <a:prstGeom prst="star16">
              <a:avLst>
                <a:gd name="adj" fmla="val 37500"/>
              </a:avLst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65" name="Line 97"/>
            <p:cNvSpPr>
              <a:spLocks noChangeAspect="1" noChangeShapeType="1"/>
            </p:cNvSpPr>
            <p:nvPr/>
          </p:nvSpPr>
          <p:spPr bwMode="auto">
            <a:xfrm flipH="1">
              <a:off x="3522693" y="2322537"/>
              <a:ext cx="0" cy="1611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66" name="AutoShape 98"/>
            <p:cNvSpPr>
              <a:spLocks noChangeAspect="1" noChangeArrowheads="1"/>
            </p:cNvSpPr>
            <p:nvPr/>
          </p:nvSpPr>
          <p:spPr bwMode="auto">
            <a:xfrm>
              <a:off x="3371880" y="3724300"/>
              <a:ext cx="311150" cy="177800"/>
            </a:xfrm>
            <a:prstGeom prst="triangle">
              <a:avLst>
                <a:gd name="adj" fmla="val 49875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dirty="0"/>
            </a:p>
          </p:txBody>
        </p:sp>
        <p:sp>
          <p:nvSpPr>
            <p:cNvPr id="67" name="Rectangle 99"/>
            <p:cNvSpPr>
              <a:spLocks noChangeAspect="1" noChangeArrowheads="1"/>
            </p:cNvSpPr>
            <p:nvPr/>
          </p:nvSpPr>
          <p:spPr bwMode="auto">
            <a:xfrm>
              <a:off x="2838480" y="2062187"/>
              <a:ext cx="1371600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Fortification</a:t>
              </a:r>
            </a:p>
          </p:txBody>
        </p:sp>
        <p:sp>
          <p:nvSpPr>
            <p:cNvPr id="68" name="Oval 100"/>
            <p:cNvSpPr>
              <a:spLocks noChangeArrowheads="1"/>
            </p:cNvSpPr>
            <p:nvPr/>
          </p:nvSpPr>
          <p:spPr bwMode="auto">
            <a:xfrm>
              <a:off x="1062067" y="1268759"/>
              <a:ext cx="962026" cy="49569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Scan</a:t>
              </a:r>
            </a:p>
          </p:txBody>
        </p:sp>
        <p:sp>
          <p:nvSpPr>
            <p:cNvPr id="69" name="Oval 101"/>
            <p:cNvSpPr>
              <a:spLocks noChangeArrowheads="1"/>
            </p:cNvSpPr>
            <p:nvPr/>
          </p:nvSpPr>
          <p:spPr bwMode="auto">
            <a:xfrm>
              <a:off x="1870105" y="2276872"/>
              <a:ext cx="742950" cy="464344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Jam</a:t>
              </a:r>
            </a:p>
          </p:txBody>
        </p:sp>
        <p:sp>
          <p:nvSpPr>
            <p:cNvPr id="70" name="Oval 102"/>
            <p:cNvSpPr>
              <a:spLocks noChangeArrowheads="1"/>
            </p:cNvSpPr>
            <p:nvPr/>
          </p:nvSpPr>
          <p:spPr bwMode="auto">
            <a:xfrm>
              <a:off x="3140899" y="2903562"/>
              <a:ext cx="766762" cy="572616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Orientate</a:t>
              </a:r>
            </a:p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Or Map</a:t>
              </a:r>
            </a:p>
          </p:txBody>
        </p:sp>
        <p:sp>
          <p:nvSpPr>
            <p:cNvPr id="71" name="Oval 103"/>
            <p:cNvSpPr>
              <a:spLocks noChangeArrowheads="1"/>
            </p:cNvSpPr>
            <p:nvPr/>
          </p:nvSpPr>
          <p:spPr bwMode="auto">
            <a:xfrm>
              <a:off x="4219605" y="3212976"/>
              <a:ext cx="742950" cy="4643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Traffic</a:t>
              </a:r>
            </a:p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Jam</a:t>
              </a:r>
            </a:p>
          </p:txBody>
        </p:sp>
        <p:sp>
          <p:nvSpPr>
            <p:cNvPr id="72" name="Oval 104"/>
            <p:cNvSpPr>
              <a:spLocks noChangeArrowheads="1"/>
            </p:cNvSpPr>
            <p:nvPr/>
          </p:nvSpPr>
          <p:spPr bwMode="auto">
            <a:xfrm>
              <a:off x="2670838" y="1436711"/>
              <a:ext cx="792484" cy="495302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Monitor</a:t>
              </a:r>
            </a:p>
          </p:txBody>
        </p:sp>
        <p:sp>
          <p:nvSpPr>
            <p:cNvPr id="73" name="Oval 105"/>
            <p:cNvSpPr>
              <a:spLocks noChangeArrowheads="1"/>
            </p:cNvSpPr>
            <p:nvPr/>
          </p:nvSpPr>
          <p:spPr bwMode="auto">
            <a:xfrm>
              <a:off x="4219605" y="1833190"/>
              <a:ext cx="742950" cy="464344"/>
            </a:xfrm>
            <a:prstGeom prst="ellipse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Spoof</a:t>
              </a:r>
            </a:p>
          </p:txBody>
        </p:sp>
        <p:sp>
          <p:nvSpPr>
            <p:cNvPr id="74" name="Oval 106" descr="Wide upward diagonal"/>
            <p:cNvSpPr>
              <a:spLocks noChangeArrowheads="1"/>
            </p:cNvSpPr>
            <p:nvPr/>
          </p:nvSpPr>
          <p:spPr bwMode="auto">
            <a:xfrm>
              <a:off x="5515301" y="2996952"/>
              <a:ext cx="742358" cy="463974"/>
            </a:xfrm>
            <a:prstGeom prst="ellipse">
              <a:avLst/>
            </a:prstGeom>
            <a:pattFill prst="wdUpDiag">
              <a:fgClr>
                <a:srgbClr val="99FF99"/>
              </a:fgClr>
              <a:bgClr>
                <a:srgbClr val="FFFF99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Damage</a:t>
              </a:r>
            </a:p>
            <a:p>
              <a:pPr algn="ctr" eaLnBrk="0" hangingPunct="0"/>
              <a:r>
                <a:rPr lang="en-US" alt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Inflicted</a:t>
              </a:r>
              <a:endParaRPr lang="en-US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5" name="Oval 107"/>
            <p:cNvSpPr>
              <a:spLocks noChangeArrowheads="1"/>
            </p:cNvSpPr>
            <p:nvPr/>
          </p:nvSpPr>
          <p:spPr bwMode="auto">
            <a:xfrm>
              <a:off x="1062067" y="2602929"/>
              <a:ext cx="962026" cy="601266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Direction</a:t>
              </a:r>
            </a:p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Find</a:t>
              </a:r>
            </a:p>
          </p:txBody>
        </p:sp>
        <p:sp>
          <p:nvSpPr>
            <p:cNvPr id="76" name="Oval 108"/>
            <p:cNvSpPr>
              <a:spLocks noChangeArrowheads="1"/>
            </p:cNvSpPr>
            <p:nvPr/>
          </p:nvSpPr>
          <p:spPr bwMode="auto">
            <a:xfrm>
              <a:off x="1870105" y="3108672"/>
              <a:ext cx="742950" cy="464344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Capture</a:t>
              </a:r>
            </a:p>
          </p:txBody>
        </p:sp>
        <p:sp>
          <p:nvSpPr>
            <p:cNvPr id="77" name="Rectangle 47"/>
            <p:cNvSpPr>
              <a:spLocks noChangeAspect="1" noChangeArrowheads="1"/>
            </p:cNvSpPr>
            <p:nvPr/>
          </p:nvSpPr>
          <p:spPr bwMode="auto">
            <a:xfrm>
              <a:off x="6101028" y="5927620"/>
              <a:ext cx="1538288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1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Damage Assessment</a:t>
              </a:r>
            </a:p>
          </p:txBody>
        </p:sp>
        <p:sp>
          <p:nvSpPr>
            <p:cNvPr id="78" name="AutoShape 96"/>
            <p:cNvSpPr>
              <a:spLocks noChangeArrowheads="1"/>
            </p:cNvSpPr>
            <p:nvPr/>
          </p:nvSpPr>
          <p:spPr bwMode="auto">
            <a:xfrm>
              <a:off x="899592" y="6092402"/>
              <a:ext cx="7431638" cy="458722"/>
            </a:xfrm>
            <a:prstGeom prst="leftRightArrow">
              <a:avLst>
                <a:gd name="adj1" fmla="val 75730"/>
                <a:gd name="adj2" fmla="val 53307"/>
              </a:avLst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Education / Awareness / R&amp;D / Testing </a:t>
              </a:r>
              <a:r>
                <a:rPr lang="en-US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/ </a:t>
              </a:r>
              <a:r>
                <a:rPr lang="en-US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Deployment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80" name="مربع نص 2"/>
          <p:cNvSpPr txBox="1"/>
          <p:nvPr/>
        </p:nvSpPr>
        <p:spPr>
          <a:xfrm>
            <a:off x="770370" y="807095"/>
            <a:ext cx="75860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Managing Solutions for Combating of Cyber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950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1151"/>
            <a:ext cx="7726121" cy="46166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55273" y="1340768"/>
            <a:ext cx="45774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Cyber Security Market Trends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xmlns="" id="{5C359418-66D5-4F9F-BFA4-FD06E1447815}"/>
              </a:ext>
            </a:extLst>
          </p:cNvPr>
          <p:cNvSpPr/>
          <p:nvPr/>
        </p:nvSpPr>
        <p:spPr>
          <a:xfrm>
            <a:off x="-3132855" y="1265662"/>
            <a:ext cx="4602252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0D9E542-CF72-4339-8EC8-8869FEAB189F}"/>
              </a:ext>
            </a:extLst>
          </p:cNvPr>
          <p:cNvGrpSpPr/>
          <p:nvPr/>
        </p:nvGrpSpPr>
        <p:grpSpPr>
          <a:xfrm>
            <a:off x="852802" y="2077360"/>
            <a:ext cx="5980175" cy="534822"/>
            <a:chOff x="852802" y="2077360"/>
            <a:chExt cx="5980175" cy="5348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F8628759-D072-46FE-BF03-D6E7DF96F932}"/>
                </a:ext>
              </a:extLst>
            </p:cNvPr>
            <p:cNvSpPr/>
            <p:nvPr/>
          </p:nvSpPr>
          <p:spPr>
            <a:xfrm>
              <a:off x="1120213" y="2130842"/>
              <a:ext cx="5712764" cy="427857"/>
            </a:xfrm>
            <a:custGeom>
              <a:avLst/>
              <a:gdLst>
                <a:gd name="connsiteX0" fmla="*/ 0 w 5712764"/>
                <a:gd name="connsiteY0" fmla="*/ 0 h 427857"/>
                <a:gd name="connsiteX1" fmla="*/ 5712764 w 5712764"/>
                <a:gd name="connsiteY1" fmla="*/ 0 h 427857"/>
                <a:gd name="connsiteX2" fmla="*/ 5712764 w 5712764"/>
                <a:gd name="connsiteY2" fmla="*/ 427857 h 427857"/>
                <a:gd name="connsiteX3" fmla="*/ 0 w 5712764"/>
                <a:gd name="connsiteY3" fmla="*/ 427857 h 427857"/>
                <a:gd name="connsiteX4" fmla="*/ 0 w 5712764"/>
                <a:gd name="connsiteY4" fmla="*/ 0 h 4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764" h="427857">
                  <a:moveTo>
                    <a:pt x="0" y="0"/>
                  </a:moveTo>
                  <a:lnTo>
                    <a:pt x="5712764" y="0"/>
                  </a:lnTo>
                  <a:lnTo>
                    <a:pt x="5712764" y="427857"/>
                  </a:lnTo>
                  <a:lnTo>
                    <a:pt x="0" y="4278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9612" tIns="55880" rIns="55880" bIns="55880" numCol="1" spcCol="1270" anchor="ctr" anchorCtr="0">
              <a:noAutofit/>
            </a:bodyPr>
            <a:lstStyle/>
            <a:p>
              <a:pPr marL="0" lvl="0" indent="0" algn="l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Cloud Security</a:t>
              </a:r>
              <a:endParaRPr lang="ar-EG" sz="2200" kern="12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7354F78-F49A-482F-9DA3-6B31456BD681}"/>
                </a:ext>
              </a:extLst>
            </p:cNvPr>
            <p:cNvSpPr/>
            <p:nvPr/>
          </p:nvSpPr>
          <p:spPr>
            <a:xfrm>
              <a:off x="852802" y="2077360"/>
              <a:ext cx="534822" cy="5348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4EA6C41-CC2C-4C14-A585-3D7B95EBFD0B}"/>
              </a:ext>
            </a:extLst>
          </p:cNvPr>
          <p:cNvGrpSpPr/>
          <p:nvPr/>
        </p:nvGrpSpPr>
        <p:grpSpPr>
          <a:xfrm>
            <a:off x="1204744" y="2822170"/>
            <a:ext cx="5628234" cy="534822"/>
            <a:chOff x="1204744" y="2719065"/>
            <a:chExt cx="5628234" cy="53482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0AA8049-2FDE-4E94-94CD-07C89E30B537}"/>
                </a:ext>
              </a:extLst>
            </p:cNvPr>
            <p:cNvSpPr/>
            <p:nvPr/>
          </p:nvSpPr>
          <p:spPr>
            <a:xfrm>
              <a:off x="1472156" y="2772547"/>
              <a:ext cx="5360822" cy="427857"/>
            </a:xfrm>
            <a:custGeom>
              <a:avLst/>
              <a:gdLst>
                <a:gd name="connsiteX0" fmla="*/ 0 w 5360822"/>
                <a:gd name="connsiteY0" fmla="*/ 0 h 427857"/>
                <a:gd name="connsiteX1" fmla="*/ 5360822 w 5360822"/>
                <a:gd name="connsiteY1" fmla="*/ 0 h 427857"/>
                <a:gd name="connsiteX2" fmla="*/ 5360822 w 5360822"/>
                <a:gd name="connsiteY2" fmla="*/ 427857 h 427857"/>
                <a:gd name="connsiteX3" fmla="*/ 0 w 5360822"/>
                <a:gd name="connsiteY3" fmla="*/ 427857 h 427857"/>
                <a:gd name="connsiteX4" fmla="*/ 0 w 5360822"/>
                <a:gd name="connsiteY4" fmla="*/ 0 h 4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22" h="427857">
                  <a:moveTo>
                    <a:pt x="0" y="0"/>
                  </a:moveTo>
                  <a:lnTo>
                    <a:pt x="5360822" y="0"/>
                  </a:lnTo>
                  <a:lnTo>
                    <a:pt x="5360822" y="427857"/>
                  </a:lnTo>
                  <a:lnTo>
                    <a:pt x="0" y="4278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9612" tIns="55880" rIns="55880" bIns="55880" numCol="1" spcCol="1270" anchor="ctr" anchorCtr="0">
              <a:noAutofit/>
            </a:bodyPr>
            <a:lstStyle/>
            <a:p>
              <a:pPr marL="0" lvl="0" indent="0" algn="l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End Point Security</a:t>
              </a:r>
              <a:endParaRPr lang="ar-EG" sz="2200" kern="12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1DE9B65-A192-4130-9A32-297D456DA834}"/>
                </a:ext>
              </a:extLst>
            </p:cNvPr>
            <p:cNvSpPr/>
            <p:nvPr/>
          </p:nvSpPr>
          <p:spPr>
            <a:xfrm>
              <a:off x="1204744" y="2719065"/>
              <a:ext cx="534822" cy="5348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D719A6B-2095-4D32-8623-4CAF23174AA5}"/>
              </a:ext>
            </a:extLst>
          </p:cNvPr>
          <p:cNvGrpSpPr/>
          <p:nvPr/>
        </p:nvGrpSpPr>
        <p:grpSpPr>
          <a:xfrm>
            <a:off x="1365679" y="3645024"/>
            <a:ext cx="5467299" cy="534822"/>
            <a:chOff x="1365679" y="3360771"/>
            <a:chExt cx="5467299" cy="53482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A4AD47E-613D-48F8-A8B5-5E66DA78AB6B}"/>
                </a:ext>
              </a:extLst>
            </p:cNvPr>
            <p:cNvSpPr/>
            <p:nvPr/>
          </p:nvSpPr>
          <p:spPr>
            <a:xfrm>
              <a:off x="1633090" y="3414253"/>
              <a:ext cx="5199888" cy="427857"/>
            </a:xfrm>
            <a:custGeom>
              <a:avLst/>
              <a:gdLst>
                <a:gd name="connsiteX0" fmla="*/ 0 w 5199888"/>
                <a:gd name="connsiteY0" fmla="*/ 0 h 427857"/>
                <a:gd name="connsiteX1" fmla="*/ 5199888 w 5199888"/>
                <a:gd name="connsiteY1" fmla="*/ 0 h 427857"/>
                <a:gd name="connsiteX2" fmla="*/ 5199888 w 5199888"/>
                <a:gd name="connsiteY2" fmla="*/ 427857 h 427857"/>
                <a:gd name="connsiteX3" fmla="*/ 0 w 5199888"/>
                <a:gd name="connsiteY3" fmla="*/ 427857 h 427857"/>
                <a:gd name="connsiteX4" fmla="*/ 0 w 5199888"/>
                <a:gd name="connsiteY4" fmla="*/ 0 h 4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888" h="427857">
                  <a:moveTo>
                    <a:pt x="0" y="0"/>
                  </a:moveTo>
                  <a:lnTo>
                    <a:pt x="5199888" y="0"/>
                  </a:lnTo>
                  <a:lnTo>
                    <a:pt x="5199888" y="427857"/>
                  </a:lnTo>
                  <a:lnTo>
                    <a:pt x="0" y="4278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9612" tIns="55880" rIns="55880" bIns="55880" numCol="1" spcCol="1270" anchor="ctr" anchorCtr="0">
              <a:noAutofit/>
            </a:bodyPr>
            <a:lstStyle/>
            <a:p>
              <a:pPr marL="0" lvl="0" indent="0" algn="l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Insider Threat Management</a:t>
              </a:r>
              <a:endParaRPr lang="ar-EG" sz="2200" kern="12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6210263-8AA5-4B7A-8FE2-C5B2084049BA}"/>
                </a:ext>
              </a:extLst>
            </p:cNvPr>
            <p:cNvSpPr/>
            <p:nvPr/>
          </p:nvSpPr>
          <p:spPr>
            <a:xfrm>
              <a:off x="1365679" y="3360771"/>
              <a:ext cx="534822" cy="5348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8ECDDF1-52EA-4984-8889-F5E1575903DE}"/>
              </a:ext>
            </a:extLst>
          </p:cNvPr>
          <p:cNvGrpSpPr/>
          <p:nvPr/>
        </p:nvGrpSpPr>
        <p:grpSpPr>
          <a:xfrm>
            <a:off x="1204744" y="4478354"/>
            <a:ext cx="5628234" cy="534822"/>
            <a:chOff x="1204744" y="4643776"/>
            <a:chExt cx="5628234" cy="53482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3231EE1-58C8-45D3-8FDC-5D8498E6F16B}"/>
                </a:ext>
              </a:extLst>
            </p:cNvPr>
            <p:cNvSpPr/>
            <p:nvPr/>
          </p:nvSpPr>
          <p:spPr>
            <a:xfrm>
              <a:off x="1472156" y="4697258"/>
              <a:ext cx="5360822" cy="427857"/>
            </a:xfrm>
            <a:custGeom>
              <a:avLst/>
              <a:gdLst>
                <a:gd name="connsiteX0" fmla="*/ 0 w 5360822"/>
                <a:gd name="connsiteY0" fmla="*/ 0 h 427857"/>
                <a:gd name="connsiteX1" fmla="*/ 5360822 w 5360822"/>
                <a:gd name="connsiteY1" fmla="*/ 0 h 427857"/>
                <a:gd name="connsiteX2" fmla="*/ 5360822 w 5360822"/>
                <a:gd name="connsiteY2" fmla="*/ 427857 h 427857"/>
                <a:gd name="connsiteX3" fmla="*/ 0 w 5360822"/>
                <a:gd name="connsiteY3" fmla="*/ 427857 h 427857"/>
                <a:gd name="connsiteX4" fmla="*/ 0 w 5360822"/>
                <a:gd name="connsiteY4" fmla="*/ 0 h 4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0822" h="427857">
                  <a:moveTo>
                    <a:pt x="0" y="0"/>
                  </a:moveTo>
                  <a:lnTo>
                    <a:pt x="5360822" y="0"/>
                  </a:lnTo>
                  <a:lnTo>
                    <a:pt x="5360822" y="427857"/>
                  </a:lnTo>
                  <a:lnTo>
                    <a:pt x="0" y="4278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9612" tIns="55880" rIns="55880" bIns="55880" numCol="1" spcCol="1270" anchor="ctr" anchorCtr="0">
              <a:noAutofit/>
            </a:bodyPr>
            <a:lstStyle/>
            <a:p>
              <a:pPr marL="0" lvl="0" indent="0" algn="l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Internet of </a:t>
              </a:r>
              <a:r>
                <a:rPr lang="en-US" sz="2200" kern="1200" dirty="0" smtClean="0"/>
                <a:t>Things </a:t>
              </a:r>
              <a:r>
                <a:rPr lang="en-US" sz="2200" dirty="0" err="1" smtClean="0"/>
                <a:t>I</a:t>
              </a:r>
              <a:r>
                <a:rPr lang="en-US" sz="2200" dirty="0" err="1"/>
                <a:t>o</a:t>
              </a:r>
              <a:r>
                <a:rPr lang="en-US" sz="2200" kern="1200" dirty="0" err="1" smtClean="0"/>
                <a:t>T</a:t>
              </a:r>
              <a:endParaRPr lang="ar-EG" sz="2200" kern="12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91C4BFA-F786-4C8E-A27B-BF23FE232EF6}"/>
                </a:ext>
              </a:extLst>
            </p:cNvPr>
            <p:cNvSpPr/>
            <p:nvPr/>
          </p:nvSpPr>
          <p:spPr>
            <a:xfrm>
              <a:off x="1204744" y="4643776"/>
              <a:ext cx="534822" cy="5348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96F67DC-D69A-450C-B2C1-F189E4FB3668}"/>
              </a:ext>
            </a:extLst>
          </p:cNvPr>
          <p:cNvGrpSpPr/>
          <p:nvPr/>
        </p:nvGrpSpPr>
        <p:grpSpPr>
          <a:xfrm>
            <a:off x="852802" y="5342450"/>
            <a:ext cx="5980175" cy="534822"/>
            <a:chOff x="852802" y="5285481"/>
            <a:chExt cx="5980175" cy="53482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CC3229C-9EFB-404F-A4AD-3CA59C8AB296}"/>
                </a:ext>
              </a:extLst>
            </p:cNvPr>
            <p:cNvSpPr/>
            <p:nvPr/>
          </p:nvSpPr>
          <p:spPr>
            <a:xfrm>
              <a:off x="1120213" y="5338963"/>
              <a:ext cx="5712764" cy="427857"/>
            </a:xfrm>
            <a:custGeom>
              <a:avLst/>
              <a:gdLst>
                <a:gd name="connsiteX0" fmla="*/ 0 w 5712764"/>
                <a:gd name="connsiteY0" fmla="*/ 0 h 427857"/>
                <a:gd name="connsiteX1" fmla="*/ 5712764 w 5712764"/>
                <a:gd name="connsiteY1" fmla="*/ 0 h 427857"/>
                <a:gd name="connsiteX2" fmla="*/ 5712764 w 5712764"/>
                <a:gd name="connsiteY2" fmla="*/ 427857 h 427857"/>
                <a:gd name="connsiteX3" fmla="*/ 0 w 5712764"/>
                <a:gd name="connsiteY3" fmla="*/ 427857 h 427857"/>
                <a:gd name="connsiteX4" fmla="*/ 0 w 5712764"/>
                <a:gd name="connsiteY4" fmla="*/ 0 h 4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764" h="427857">
                  <a:moveTo>
                    <a:pt x="0" y="0"/>
                  </a:moveTo>
                  <a:lnTo>
                    <a:pt x="5712764" y="0"/>
                  </a:lnTo>
                  <a:lnTo>
                    <a:pt x="5712764" y="427857"/>
                  </a:lnTo>
                  <a:lnTo>
                    <a:pt x="0" y="42785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39612" tIns="55880" rIns="55880" bIns="55880" numCol="1" spcCol="1270" anchor="ctr" anchorCtr="0">
              <a:noAutofit/>
            </a:bodyPr>
            <a:lstStyle/>
            <a:p>
              <a:pPr marL="0" lvl="0" indent="0" algn="l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Managed Services </a:t>
              </a:r>
              <a:endParaRPr lang="ar-EG" sz="2200" kern="12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76FA6C2-5C09-44EE-96D2-2DA9A491A17F}"/>
                </a:ext>
              </a:extLst>
            </p:cNvPr>
            <p:cNvSpPr/>
            <p:nvPr/>
          </p:nvSpPr>
          <p:spPr>
            <a:xfrm>
              <a:off x="852802" y="5285481"/>
              <a:ext cx="534822" cy="5348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74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BEF8A5-4C47-49E2-8C57-17A2915EB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888433" cy="52322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27784" y="980728"/>
            <a:ext cx="35283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outlines</a:t>
            </a:r>
            <a:endParaRPr lang="ar-EG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132" y="1451911"/>
            <a:ext cx="6983313" cy="4643185"/>
          </a:xfrm>
          <a:prstGeom prst="rect">
            <a:avLst/>
          </a:prstGeom>
        </p:spPr>
        <p:txBody>
          <a:bodyPr vert="horz" wrap="none" lIns="36000" tIns="36000" rIns="36000" bIns="36000" rtlCol="0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</a:rPr>
              <a:t>Concept of C4I System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</a:rPr>
              <a:t>Today’s C4I Battle Fields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</a:rPr>
              <a:t>Battlefield Capacity Perspective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C4I Challenges &amp; Threats</a:t>
            </a:r>
          </a:p>
          <a:p>
            <a:pPr marL="361950" lvl="0" indent="-3619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Addressing the </a:t>
            </a:r>
            <a:r>
              <a:rPr lang="en-GB" sz="2200" b="1" dirty="0">
                <a:solidFill>
                  <a:srgbClr val="002060"/>
                </a:solidFill>
              </a:rPr>
              <a:t>Cyber Threats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200" b="1" dirty="0">
                <a:solidFill>
                  <a:srgbClr val="002060"/>
                </a:solidFill>
              </a:rPr>
              <a:t>Case Study 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200" b="1" dirty="0"/>
              <a:t>Top 10 Cyber Security Threat of Future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200" b="1" dirty="0"/>
              <a:t>Managing Solutions  for Combating Cyber for the Future</a:t>
            </a:r>
          </a:p>
          <a:p>
            <a:pPr marL="361950" indent="-361950"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2200" b="1" dirty="0"/>
              <a:t>Cyber Security Market Trends</a:t>
            </a:r>
          </a:p>
        </p:txBody>
      </p:sp>
    </p:spTree>
    <p:extLst>
      <p:ext uri="{BB962C8B-B14F-4D97-AF65-F5344CB8AC3E}">
        <p14:creationId xmlns:p14="http://schemas.microsoft.com/office/powerpoint/2010/main" val="59011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24351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112568" cy="52322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799699" y="908720"/>
            <a:ext cx="34937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Concept of C4I System</a:t>
            </a:r>
          </a:p>
        </p:txBody>
      </p:sp>
    </p:spTree>
    <p:extLst>
      <p:ext uri="{BB962C8B-B14F-4D97-AF65-F5344CB8AC3E}">
        <p14:creationId xmlns:p14="http://schemas.microsoft.com/office/powerpoint/2010/main" val="59011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24338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112568" cy="46166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928034" y="908720"/>
            <a:ext cx="32370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Today’s C4I Battle Fields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07504" y="1412776"/>
            <a:ext cx="4896544" cy="6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6000" bIns="36000">
            <a:spAutoFit/>
          </a:bodyPr>
          <a:lstStyle/>
          <a:p>
            <a:pPr marL="361950" indent="-361950" algn="l" rtl="0"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Space: </a:t>
            </a:r>
            <a:r>
              <a:rPr lang="en-US" altLang="en-US" sz="2000" dirty="0"/>
              <a:t>Transformational Communications</a:t>
            </a:r>
          </a:p>
          <a:p>
            <a:pPr marL="361950" indent="-361950" algn="l" rtl="0"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Terrestrial: </a:t>
            </a:r>
            <a:r>
              <a:rPr lang="en-US" altLang="en-US" sz="2000" dirty="0"/>
              <a:t>GIG / Enterprise Service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860032" y="1444600"/>
            <a:ext cx="4283968" cy="6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6000" bIns="36000">
            <a:spAutoFit/>
          </a:bodyPr>
          <a:lstStyle/>
          <a:p>
            <a:pPr marL="361950" indent="-361950" algn="l" rtl="0"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Airborne: </a:t>
            </a:r>
            <a:r>
              <a:rPr lang="en-US" altLang="en-US" sz="2000" dirty="0"/>
              <a:t>Airborne Networking</a:t>
            </a:r>
          </a:p>
          <a:p>
            <a:pPr marL="361950" indent="-361950" algn="l" rtl="0"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Maritime: </a:t>
            </a:r>
            <a:r>
              <a:rPr lang="en-US" altLang="en-US" sz="2000" dirty="0" smtClean="0"/>
              <a:t>Network </a:t>
            </a:r>
            <a:r>
              <a:rPr lang="en-US" altLang="en-US" sz="2000" dirty="0"/>
              <a:t>Centric Warfare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11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1764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112568" cy="46166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438189" y="908720"/>
            <a:ext cx="42167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Battlefield Capacity Perspective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1520" y="1313473"/>
            <a:ext cx="4625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 algn="l" rtl="0">
              <a:buFont typeface="Wingdings" pitchFamily="2" charset="2"/>
              <a:buChar char="§"/>
            </a:pPr>
            <a:r>
              <a:rPr lang="en-US" altLang="en-US" sz="2000" dirty="0"/>
              <a:t>Group Services by Type (or mission)</a:t>
            </a:r>
          </a:p>
          <a:p>
            <a:pPr marL="176213" indent="-176213" algn="l" rtl="0">
              <a:buFont typeface="Wingdings" pitchFamily="2" charset="2"/>
              <a:buChar char="§"/>
            </a:pPr>
            <a:r>
              <a:rPr lang="en-US" sz="2000" dirty="0"/>
              <a:t>Surveillance</a:t>
            </a:r>
          </a:p>
          <a:p>
            <a:pPr marL="176213" indent="-176213" algn="l" rtl="0">
              <a:buFont typeface="Wingdings" pitchFamily="2" charset="2"/>
              <a:buChar char="§"/>
            </a:pPr>
            <a:r>
              <a:rPr lang="en-US" sz="2000" dirty="0"/>
              <a:t>Communications</a:t>
            </a:r>
          </a:p>
          <a:p>
            <a:pPr marL="176213" indent="-176213" algn="l" rtl="0">
              <a:buFont typeface="Wingdings" pitchFamily="2" charset="2"/>
              <a:buChar char="§"/>
            </a:pPr>
            <a:r>
              <a:rPr lang="en-US" sz="2000" dirty="0"/>
              <a:t>Tactical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004048" y="1340768"/>
            <a:ext cx="3799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 algn="just" rtl="0">
              <a:buFont typeface="Wingdings" pitchFamily="2" charset="2"/>
              <a:buChar char="§"/>
            </a:pPr>
            <a:r>
              <a:rPr lang="en-US" altLang="en-US" sz="2000" dirty="0"/>
              <a:t>In operations of any nature its essential to ascertain impact of cyber attack by capability</a:t>
            </a:r>
          </a:p>
        </p:txBody>
      </p:sp>
    </p:spTree>
    <p:extLst>
      <p:ext uri="{BB962C8B-B14F-4D97-AF65-F5344CB8AC3E}">
        <p14:creationId xmlns:p14="http://schemas.microsoft.com/office/powerpoint/2010/main" val="59011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حر 9"/>
          <p:cNvSpPr/>
          <p:nvPr/>
        </p:nvSpPr>
        <p:spPr>
          <a:xfrm rot="5400000">
            <a:off x="782984" y="1234935"/>
            <a:ext cx="904541" cy="1535419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rgbClr val="CFDD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25469" tIns="34671" rIns="256127" bIns="3467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Monitoring</a:t>
            </a:r>
            <a:endParaRPr lang="ar-EG" sz="2400" b="1" kern="1200" dirty="0">
              <a:solidFill>
                <a:srgbClr val="002060"/>
              </a:solidFill>
            </a:endParaRPr>
          </a:p>
        </p:txBody>
      </p:sp>
      <p:sp>
        <p:nvSpPr>
          <p:cNvPr id="11" name="شكل حر 10"/>
          <p:cNvSpPr/>
          <p:nvPr/>
        </p:nvSpPr>
        <p:spPr>
          <a:xfrm rot="5400000">
            <a:off x="782984" y="2049022"/>
            <a:ext cx="904541" cy="1535419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  <a:solidFill>
            <a:srgbClr val="B6CBE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25469" tIns="34671" rIns="256127" bIns="3467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Jamming</a:t>
            </a:r>
            <a:endParaRPr lang="ar-EG" sz="2400" b="1" kern="12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6C687B-3932-47C5-9F0B-00F7AB5F8239}"/>
              </a:ext>
            </a:extLst>
          </p:cNvPr>
          <p:cNvGrpSpPr/>
          <p:nvPr/>
        </p:nvGrpSpPr>
        <p:grpSpPr>
          <a:xfrm>
            <a:off x="467545" y="3178548"/>
            <a:ext cx="1535419" cy="2532716"/>
            <a:chOff x="467545" y="3178548"/>
            <a:chExt cx="1535419" cy="2532716"/>
          </a:xfrm>
        </p:grpSpPr>
        <p:sp>
          <p:nvSpPr>
            <p:cNvPr id="12" name="شكل حر 11"/>
            <p:cNvSpPr/>
            <p:nvPr/>
          </p:nvSpPr>
          <p:spPr>
            <a:xfrm rot="5400000">
              <a:off x="782984" y="2863109"/>
              <a:ext cx="904541" cy="1535419"/>
            </a:xfrm>
            <a:custGeom>
              <a:avLst/>
              <a:gdLst>
                <a:gd name="connsiteX0" fmla="*/ 0 w 1107281"/>
                <a:gd name="connsiteY0" fmla="*/ 0 h 442912"/>
                <a:gd name="connsiteX1" fmla="*/ 885825 w 1107281"/>
                <a:gd name="connsiteY1" fmla="*/ 0 h 442912"/>
                <a:gd name="connsiteX2" fmla="*/ 1107281 w 1107281"/>
                <a:gd name="connsiteY2" fmla="*/ 221456 h 442912"/>
                <a:gd name="connsiteX3" fmla="*/ 885825 w 1107281"/>
                <a:gd name="connsiteY3" fmla="*/ 442912 h 442912"/>
                <a:gd name="connsiteX4" fmla="*/ 0 w 1107281"/>
                <a:gd name="connsiteY4" fmla="*/ 442912 h 442912"/>
                <a:gd name="connsiteX5" fmla="*/ 221456 w 1107281"/>
                <a:gd name="connsiteY5" fmla="*/ 221456 h 442912"/>
                <a:gd name="connsiteX6" fmla="*/ 0 w 1107281"/>
                <a:gd name="connsiteY6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281" h="442912">
                  <a:moveTo>
                    <a:pt x="0" y="0"/>
                  </a:moveTo>
                  <a:lnTo>
                    <a:pt x="885825" y="0"/>
                  </a:lnTo>
                  <a:lnTo>
                    <a:pt x="1107281" y="221456"/>
                  </a:lnTo>
                  <a:lnTo>
                    <a:pt x="885825" y="442912"/>
                  </a:lnTo>
                  <a:lnTo>
                    <a:pt x="0" y="442912"/>
                  </a:lnTo>
                  <a:lnTo>
                    <a:pt x="221456" y="221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DD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25469" tIns="34671" rIns="256127" bIns="3467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002060"/>
                  </a:solidFill>
                </a:rPr>
                <a:t>Corrupting</a:t>
              </a:r>
              <a:endParaRPr lang="ar-EG" sz="2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شكل حر 12"/>
            <p:cNvSpPr/>
            <p:nvPr/>
          </p:nvSpPr>
          <p:spPr>
            <a:xfrm rot="5400000">
              <a:off x="782984" y="3677196"/>
              <a:ext cx="904541" cy="1535419"/>
            </a:xfrm>
            <a:custGeom>
              <a:avLst/>
              <a:gdLst>
                <a:gd name="connsiteX0" fmla="*/ 0 w 1107281"/>
                <a:gd name="connsiteY0" fmla="*/ 0 h 442912"/>
                <a:gd name="connsiteX1" fmla="*/ 885825 w 1107281"/>
                <a:gd name="connsiteY1" fmla="*/ 0 h 442912"/>
                <a:gd name="connsiteX2" fmla="*/ 1107281 w 1107281"/>
                <a:gd name="connsiteY2" fmla="*/ 221456 h 442912"/>
                <a:gd name="connsiteX3" fmla="*/ 885825 w 1107281"/>
                <a:gd name="connsiteY3" fmla="*/ 442912 h 442912"/>
                <a:gd name="connsiteX4" fmla="*/ 0 w 1107281"/>
                <a:gd name="connsiteY4" fmla="*/ 442912 h 442912"/>
                <a:gd name="connsiteX5" fmla="*/ 221456 w 1107281"/>
                <a:gd name="connsiteY5" fmla="*/ 221456 h 442912"/>
                <a:gd name="connsiteX6" fmla="*/ 0 w 1107281"/>
                <a:gd name="connsiteY6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281" h="442912">
                  <a:moveTo>
                    <a:pt x="0" y="0"/>
                  </a:moveTo>
                  <a:lnTo>
                    <a:pt x="885825" y="0"/>
                  </a:lnTo>
                  <a:lnTo>
                    <a:pt x="1107281" y="221456"/>
                  </a:lnTo>
                  <a:lnTo>
                    <a:pt x="885825" y="442912"/>
                  </a:lnTo>
                  <a:lnTo>
                    <a:pt x="0" y="442912"/>
                  </a:lnTo>
                  <a:lnTo>
                    <a:pt x="221456" y="221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AA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25469" tIns="34671" rIns="256127" bIns="3467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002060"/>
                  </a:solidFill>
                </a:rPr>
                <a:t>Spoofing</a:t>
              </a:r>
              <a:endParaRPr lang="ar-EG" sz="24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شكل حر 13"/>
            <p:cNvSpPr/>
            <p:nvPr/>
          </p:nvSpPr>
          <p:spPr>
            <a:xfrm rot="5400000">
              <a:off x="782984" y="4491284"/>
              <a:ext cx="904541" cy="1535419"/>
            </a:xfrm>
            <a:custGeom>
              <a:avLst/>
              <a:gdLst>
                <a:gd name="connsiteX0" fmla="*/ 0 w 1107281"/>
                <a:gd name="connsiteY0" fmla="*/ 0 h 442912"/>
                <a:gd name="connsiteX1" fmla="*/ 885825 w 1107281"/>
                <a:gd name="connsiteY1" fmla="*/ 0 h 442912"/>
                <a:gd name="connsiteX2" fmla="*/ 1107281 w 1107281"/>
                <a:gd name="connsiteY2" fmla="*/ 221456 h 442912"/>
                <a:gd name="connsiteX3" fmla="*/ 885825 w 1107281"/>
                <a:gd name="connsiteY3" fmla="*/ 442912 h 442912"/>
                <a:gd name="connsiteX4" fmla="*/ 0 w 1107281"/>
                <a:gd name="connsiteY4" fmla="*/ 442912 h 442912"/>
                <a:gd name="connsiteX5" fmla="*/ 221456 w 1107281"/>
                <a:gd name="connsiteY5" fmla="*/ 221456 h 442912"/>
                <a:gd name="connsiteX6" fmla="*/ 0 w 1107281"/>
                <a:gd name="connsiteY6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281" h="442912">
                  <a:moveTo>
                    <a:pt x="0" y="0"/>
                  </a:moveTo>
                  <a:lnTo>
                    <a:pt x="885825" y="0"/>
                  </a:lnTo>
                  <a:lnTo>
                    <a:pt x="1107281" y="221456"/>
                  </a:lnTo>
                  <a:lnTo>
                    <a:pt x="885825" y="442912"/>
                  </a:lnTo>
                  <a:lnTo>
                    <a:pt x="0" y="442912"/>
                  </a:lnTo>
                  <a:lnTo>
                    <a:pt x="221456" y="221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325469" tIns="34671" rIns="256127" bIns="3467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002060"/>
                  </a:solidFill>
                </a:rPr>
                <a:t>Deceiving</a:t>
              </a:r>
              <a:endParaRPr lang="ar-EG" sz="2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شكل حر 14"/>
          <p:cNvSpPr/>
          <p:nvPr/>
        </p:nvSpPr>
        <p:spPr>
          <a:xfrm rot="5400000">
            <a:off x="782984" y="5305371"/>
            <a:ext cx="904541" cy="1535419"/>
          </a:xfrm>
          <a:custGeom>
            <a:avLst/>
            <a:gdLst>
              <a:gd name="connsiteX0" fmla="*/ 0 w 1107281"/>
              <a:gd name="connsiteY0" fmla="*/ 0 h 442912"/>
              <a:gd name="connsiteX1" fmla="*/ 885825 w 1107281"/>
              <a:gd name="connsiteY1" fmla="*/ 0 h 442912"/>
              <a:gd name="connsiteX2" fmla="*/ 1107281 w 1107281"/>
              <a:gd name="connsiteY2" fmla="*/ 221456 h 442912"/>
              <a:gd name="connsiteX3" fmla="*/ 885825 w 1107281"/>
              <a:gd name="connsiteY3" fmla="*/ 442912 h 442912"/>
              <a:gd name="connsiteX4" fmla="*/ 0 w 1107281"/>
              <a:gd name="connsiteY4" fmla="*/ 442912 h 442912"/>
              <a:gd name="connsiteX5" fmla="*/ 221456 w 1107281"/>
              <a:gd name="connsiteY5" fmla="*/ 221456 h 442912"/>
              <a:gd name="connsiteX6" fmla="*/ 0 w 1107281"/>
              <a:gd name="connsiteY6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281" h="442912">
                <a:moveTo>
                  <a:pt x="0" y="0"/>
                </a:moveTo>
                <a:lnTo>
                  <a:pt x="885825" y="0"/>
                </a:lnTo>
                <a:lnTo>
                  <a:pt x="1107281" y="221456"/>
                </a:lnTo>
                <a:lnTo>
                  <a:pt x="885825" y="442912"/>
                </a:lnTo>
                <a:lnTo>
                  <a:pt x="0" y="442912"/>
                </a:lnTo>
                <a:lnTo>
                  <a:pt x="221456" y="2214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325469" tIns="34671" rIns="256127" bIns="34671" numCol="1" spcCol="1270" anchor="ctr" anchorCtr="0">
            <a:noAutofit/>
          </a:bodyPr>
          <a:lstStyle/>
          <a:p>
            <a:pPr lvl="0" algn="ctr" defTabSz="1155700">
              <a:lnSpc>
                <a:spcPct val="7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Target</a:t>
            </a:r>
            <a:endParaRPr lang="en-US" sz="2400" b="1" dirty="0">
              <a:solidFill>
                <a:srgbClr val="002060"/>
              </a:solidFill>
            </a:endParaRPr>
          </a:p>
          <a:p>
            <a:pPr lvl="0" algn="ctr" defTabSz="1155700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Destroying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91363" y="1713641"/>
            <a:ext cx="6701117" cy="563231"/>
          </a:xfrm>
          <a:prstGeom prst="rect">
            <a:avLst/>
          </a:prstGeom>
          <a:solidFill>
            <a:srgbClr val="CFDDE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 rtl="0" eaLnBrk="0" hangingPunct="0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Computer virus will be introduced via radio channels and laser communication links 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191363" y="2454915"/>
            <a:ext cx="6701117" cy="563231"/>
          </a:xfrm>
          <a:prstGeom prst="rect">
            <a:avLst/>
          </a:prstGeom>
          <a:solidFill>
            <a:srgbClr val="CFDDE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ar-EG"/>
            </a:defPPr>
            <a:lvl1pPr marL="361950" indent="-361950" algn="l" rtl="0" eaLnBrk="0" hangingPunct="0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Accomplishing Electronic Warfare by jamming enemy communications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191363" y="5710393"/>
            <a:ext cx="6701117" cy="563231"/>
          </a:xfrm>
          <a:prstGeom prst="rect">
            <a:avLst/>
          </a:prstGeom>
          <a:solidFill>
            <a:srgbClr val="CFDDE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ar-EG"/>
            </a:defPPr>
            <a:lvl1pPr marL="361950" indent="-361950" algn="l" rtl="0" eaLnBrk="0" hangingPunct="0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Directed beam electromagnetic pulse will become a new means of warfare against C4I and intelligence systems by 2010-2020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191363" y="3155473"/>
            <a:ext cx="6701117" cy="2391424"/>
          </a:xfrm>
          <a:prstGeom prst="rect">
            <a:avLst/>
          </a:prstGeom>
          <a:solidFill>
            <a:srgbClr val="CFDDE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ar-EG"/>
            </a:defPPr>
            <a:lvl1pPr marL="361950" indent="-361950" algn="l" rtl="0" eaLnBrk="0" hangingPunct="0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Introduce computer viruses by agents, over communications channels, or other means</a:t>
            </a:r>
          </a:p>
          <a:p>
            <a:r>
              <a:rPr lang="en-US" dirty="0"/>
              <a:t>Saturate enemy information networks with false commands and reports, misleading him and corrupting his C2 system</a:t>
            </a:r>
          </a:p>
          <a:p>
            <a:r>
              <a:rPr lang="en-US" dirty="0"/>
              <a:t>Deception by imitating the operation of enemy communication and by changing radio traffic volumes</a:t>
            </a:r>
          </a:p>
          <a:p>
            <a:r>
              <a:rPr lang="en-US" dirty="0"/>
              <a:t>Penetrating classified and unclassified info networks and channels to transmit false info</a:t>
            </a: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5112568" cy="461665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12087" y="908720"/>
            <a:ext cx="40879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C4I challenges and threats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25306" y="1167135"/>
            <a:ext cx="10198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Threat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92891" y="1311151"/>
            <a:ext cx="17263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 Perspective</a:t>
            </a:r>
          </a:p>
        </p:txBody>
      </p:sp>
    </p:spTree>
    <p:extLst>
      <p:ext uri="{BB962C8B-B14F-4D97-AF65-F5344CB8AC3E}">
        <p14:creationId xmlns:p14="http://schemas.microsoft.com/office/powerpoint/2010/main" val="5901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5112568" cy="46166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323599" y="817548"/>
            <a:ext cx="45526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Addressing the Cyber Threats</a:t>
            </a:r>
          </a:p>
        </p:txBody>
      </p:sp>
      <p:sp>
        <p:nvSpPr>
          <p:cNvPr id="5" name="Rectangle 17"/>
          <p:cNvSpPr/>
          <p:nvPr/>
        </p:nvSpPr>
        <p:spPr>
          <a:xfrm>
            <a:off x="-1404664" y="6237312"/>
            <a:ext cx="7500990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LPI/LPD  : (Low Probability of Intercept/Low Probability of Detection)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492" y="1535566"/>
            <a:ext cx="8836508" cy="4557730"/>
            <a:chOff x="182468" y="1371600"/>
            <a:chExt cx="9337516" cy="495300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752600" y="1371600"/>
              <a:ext cx="3505200" cy="2438400"/>
            </a:xfrm>
            <a:prstGeom prst="rect">
              <a:avLst/>
            </a:prstGeom>
            <a:solidFill>
              <a:srgbClr val="CC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334000" y="1371600"/>
              <a:ext cx="3733088" cy="2438401"/>
            </a:xfrm>
            <a:prstGeom prst="rect">
              <a:avLst/>
            </a:prstGeom>
            <a:solidFill>
              <a:srgbClr val="CC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334000" y="3886200"/>
              <a:ext cx="3505200" cy="2438400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752600" y="3886200"/>
              <a:ext cx="3505200" cy="2438400"/>
            </a:xfrm>
            <a:prstGeom prst="rect">
              <a:avLst/>
            </a:prstGeom>
            <a:solidFill>
              <a:srgbClr val="92D05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1" name="Rectangle 4"/>
            <p:cNvSpPr txBox="1">
              <a:spLocks noChangeArrowheads="1"/>
            </p:cNvSpPr>
            <p:nvPr/>
          </p:nvSpPr>
          <p:spPr>
            <a:xfrm>
              <a:off x="5257909" y="1447800"/>
              <a:ext cx="4262075" cy="2362200"/>
            </a:xfrm>
            <a:prstGeom prst="rect">
              <a:avLst/>
            </a:prstGeom>
            <a:noFill/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112713" marR="0" lvl="0" indent="-112713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itchFamily="34" charset="0"/>
              </a:endParaRPr>
            </a:p>
            <a:p>
              <a:pPr marL="112713" marR="0" lvl="0" indent="-112713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itchFamily="34" charset="0"/>
                </a:rPr>
                <a:t>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Internal:</a:t>
              </a:r>
            </a:p>
            <a:p>
              <a:pPr marL="227012" marR="0" lvl="1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 - Overrun Scenarios</a:t>
              </a:r>
              <a:endParaRPr lang="en-US" altLang="en-US" sz="2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marL="227012" marR="0" lvl="1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 - Denial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Of Service</a:t>
              </a:r>
            </a:p>
            <a:p>
              <a:pPr marL="227012" marR="0" lvl="1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 - Deception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and False Reporting</a:t>
              </a:r>
            </a:p>
            <a:p>
              <a:pPr marL="227012" marR="0" lvl="1" algn="l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 - Data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Exposure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752600" y="1447800"/>
              <a:ext cx="35052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12713" indent="-112713" algn="l" rtl="0">
                <a:spcBef>
                  <a:spcPct val="65000"/>
                </a:spcBef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External:</a:t>
              </a:r>
              <a:endParaRPr lang="en-US" altLang="en-US" sz="2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marL="512762" lvl="1" indent="-285750" algn="l" rtl="0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Monitoring</a:t>
              </a:r>
            </a:p>
            <a:p>
              <a:pPr marL="512762" lvl="1" indent="-285750" algn="l" rtl="0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Direction Finding</a:t>
              </a:r>
            </a:p>
            <a:p>
              <a:pPr marL="512762" lvl="1" indent="-285750" algn="l" rtl="0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Jamming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EW)</a:t>
              </a:r>
            </a:p>
            <a:p>
              <a:pPr marL="512762" lvl="1" indent="-285750" algn="l" rtl="0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Tactical 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Deception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06870" y="2362200"/>
              <a:ext cx="1077721" cy="50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latin typeface="Calibri" pitchFamily="34" charset="0"/>
                </a:rPr>
                <a:t>Threat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82468" y="4800601"/>
              <a:ext cx="1332684" cy="50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latin typeface="Calibri" pitchFamily="34" charset="0"/>
                </a:rPr>
                <a:t>Mitigate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52600" y="3886199"/>
              <a:ext cx="3657600" cy="243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12713" indent="-112713" algn="l" rtl="0">
                <a:spcBef>
                  <a:spcPct val="65000"/>
                </a:spcBef>
              </a:pPr>
              <a:r>
                <a:rPr lang="en-US" altLang="en-US" sz="2000" b="1" dirty="0">
                  <a:latin typeface="Calibri" pitchFamily="34" charset="0"/>
                </a:rPr>
                <a:t>Countered By</a:t>
              </a:r>
              <a:r>
                <a:rPr lang="en-US" altLang="en-US" sz="2000" b="1" dirty="0" smtClean="0">
                  <a:latin typeface="Calibri" pitchFamily="34" charset="0"/>
                </a:rPr>
                <a:t>:</a:t>
              </a:r>
            </a:p>
            <a:p>
              <a:pPr marL="112713" indent="-112713" algn="l" rtl="0">
                <a:spcBef>
                  <a:spcPct val="65000"/>
                </a:spcBef>
              </a:pPr>
              <a:endParaRPr lang="en-US" altLang="en-US" sz="900" b="1" dirty="0">
                <a:latin typeface="Calibri" pitchFamily="34" charset="0"/>
              </a:endParaRPr>
            </a:p>
            <a:p>
              <a:pPr marL="463550" lvl="1" indent="-236538" algn="l" rtl="0">
                <a:spcBef>
                  <a:spcPct val="20000"/>
                </a:spcBef>
                <a:buFontTx/>
                <a:buChar char="–"/>
              </a:pPr>
              <a:r>
                <a:rPr lang="en-US" altLang="en-US" sz="2000" b="1" dirty="0">
                  <a:latin typeface="Calibri" pitchFamily="34" charset="0"/>
                </a:rPr>
                <a:t>LPI/LPD technologies</a:t>
              </a:r>
            </a:p>
            <a:p>
              <a:pPr marL="463550" lvl="1" indent="-236538" algn="l" rtl="0">
                <a:spcBef>
                  <a:spcPct val="20000"/>
                </a:spcBef>
                <a:buFontTx/>
                <a:buChar char="–"/>
              </a:pPr>
              <a:r>
                <a:rPr lang="en-US" altLang="en-US" sz="2000" b="1" dirty="0">
                  <a:latin typeface="Calibri" pitchFamily="34" charset="0"/>
                </a:rPr>
                <a:t>Encryption</a:t>
              </a:r>
            </a:p>
            <a:p>
              <a:pPr marL="227012" lvl="1" algn="l" rtl="0">
                <a:spcBef>
                  <a:spcPct val="20000"/>
                </a:spcBef>
              </a:pPr>
              <a:endParaRPr lang="en-US" altLang="en-US" sz="2000" b="1" dirty="0">
                <a:latin typeface="Calibri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334000" y="3886199"/>
              <a:ext cx="3733088" cy="243840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2713" indent="-112713" algn="l" rtl="0">
                <a:spcBef>
                  <a:spcPct val="65000"/>
                </a:spcBef>
              </a:pPr>
              <a:r>
                <a:rPr lang="en-US" altLang="en-US" sz="2000" b="1" dirty="0">
                  <a:latin typeface="Calibri" pitchFamily="34" charset="0"/>
                </a:rPr>
                <a:t>Countered By</a:t>
              </a:r>
              <a:r>
                <a:rPr lang="en-US" altLang="en-US" sz="2000" b="1" dirty="0" smtClean="0">
                  <a:latin typeface="Calibri" pitchFamily="34" charset="0"/>
                </a:rPr>
                <a:t>:</a:t>
              </a:r>
            </a:p>
            <a:p>
              <a:pPr marL="112713" indent="-112713" algn="l" rtl="0">
                <a:spcBef>
                  <a:spcPct val="65000"/>
                </a:spcBef>
              </a:pPr>
              <a:endParaRPr lang="en-US" altLang="en-US" sz="800" b="1" dirty="0">
                <a:latin typeface="Calibri" pitchFamily="34" charset="0"/>
              </a:endParaRPr>
            </a:p>
            <a:p>
              <a:pPr marL="463550" lvl="1" indent="-236538" algn="l" rtl="0">
                <a:spcBef>
                  <a:spcPct val="20000"/>
                </a:spcBef>
                <a:buFontTx/>
                <a:buChar char="–"/>
              </a:pPr>
              <a:r>
                <a:rPr lang="en-US" altLang="en-US" sz="2000" b="1" dirty="0">
                  <a:latin typeface="Calibri" pitchFamily="34" charset="0"/>
                </a:rPr>
                <a:t>Monitoring</a:t>
              </a:r>
            </a:p>
            <a:p>
              <a:pPr marL="463550" lvl="1" indent="-236538" algn="l" rtl="0">
                <a:spcBef>
                  <a:spcPct val="20000"/>
                </a:spcBef>
                <a:buFontTx/>
                <a:buChar char="–"/>
              </a:pPr>
              <a:r>
                <a:rPr lang="en-US" altLang="en-US" sz="2000" b="1" dirty="0">
                  <a:latin typeface="Calibri" pitchFamily="34" charset="0"/>
                </a:rPr>
                <a:t>Access Control </a:t>
              </a:r>
              <a:endParaRPr lang="en-US" altLang="en-US" sz="2000" b="1" dirty="0" smtClean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3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67644" y="764704"/>
            <a:ext cx="64087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Case Study: Cyber Security Threats </a:t>
            </a:r>
          </a:p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during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Olympic Game 2012</a:t>
            </a:r>
          </a:p>
        </p:txBody>
      </p:sp>
    </p:spTree>
    <p:extLst>
      <p:ext uri="{BB962C8B-B14F-4D97-AF65-F5344CB8AC3E}">
        <p14:creationId xmlns:p14="http://schemas.microsoft.com/office/powerpoint/2010/main" val="12950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25" y="908720"/>
            <a:ext cx="5112568" cy="46166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41657" y="908720"/>
            <a:ext cx="51977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Top 10 Cyber Security Threats of Future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485CA62-8041-4818-810D-20BFB4EE6D84}"/>
              </a:ext>
            </a:extLst>
          </p:cNvPr>
          <p:cNvGrpSpPr/>
          <p:nvPr/>
        </p:nvGrpSpPr>
        <p:grpSpPr>
          <a:xfrm>
            <a:off x="3815253" y="4871773"/>
            <a:ext cx="1621471" cy="1509555"/>
            <a:chOff x="3815253" y="4871773"/>
            <a:chExt cx="1621471" cy="1509555"/>
          </a:xfrm>
        </p:grpSpPr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108" y="4871773"/>
              <a:ext cx="948266" cy="1043991"/>
            </a:xfrm>
            <a:prstGeom prst="rect">
              <a:avLst/>
            </a:prstGeom>
          </p:spPr>
        </p:pic>
        <p:sp>
          <p:nvSpPr>
            <p:cNvPr id="17" name="مربع نص 16"/>
            <p:cNvSpPr txBox="1"/>
            <p:nvPr/>
          </p:nvSpPr>
          <p:spPr>
            <a:xfrm>
              <a:off x="3815253" y="5919663"/>
              <a:ext cx="162147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 err="1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DoS</a:t>
              </a:r>
              <a:r>
                <a:rPr lang="en-US" sz="24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 attacks</a:t>
              </a:r>
              <a:endParaRPr lang="en-US" sz="24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876B41-677A-4189-8C41-770EA8478F1E}"/>
              </a:ext>
            </a:extLst>
          </p:cNvPr>
          <p:cNvGrpSpPr/>
          <p:nvPr/>
        </p:nvGrpSpPr>
        <p:grpSpPr>
          <a:xfrm>
            <a:off x="6445209" y="4871773"/>
            <a:ext cx="2519279" cy="1509555"/>
            <a:chOff x="6229185" y="4871773"/>
            <a:chExt cx="2519279" cy="1509555"/>
          </a:xfrm>
        </p:grpSpPr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31" y="4871773"/>
              <a:ext cx="948266" cy="1043991"/>
            </a:xfrm>
            <a:prstGeom prst="rect">
              <a:avLst/>
            </a:prstGeom>
          </p:spPr>
        </p:pic>
        <p:sp>
          <p:nvSpPr>
            <p:cNvPr id="15" name="مربع نص 14"/>
            <p:cNvSpPr txBox="1"/>
            <p:nvPr/>
          </p:nvSpPr>
          <p:spPr>
            <a:xfrm>
              <a:off x="6229185" y="5919663"/>
              <a:ext cx="251927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brute force attacks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1A45757-E777-4635-BDBC-95155B327C3C}"/>
              </a:ext>
            </a:extLst>
          </p:cNvPr>
          <p:cNvGrpSpPr/>
          <p:nvPr/>
        </p:nvGrpSpPr>
        <p:grpSpPr>
          <a:xfrm>
            <a:off x="584305" y="4871773"/>
            <a:ext cx="2438488" cy="1509555"/>
            <a:chOff x="584305" y="4871773"/>
            <a:chExt cx="2438488" cy="1509555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85" y="4871773"/>
              <a:ext cx="948266" cy="1043991"/>
            </a:xfrm>
            <a:prstGeom prst="rect">
              <a:avLst/>
            </a:prstGeom>
          </p:spPr>
        </p:pic>
        <p:sp>
          <p:nvSpPr>
            <p:cNvPr id="16" name="مربع نص 15"/>
            <p:cNvSpPr txBox="1"/>
            <p:nvPr/>
          </p:nvSpPr>
          <p:spPr>
            <a:xfrm>
              <a:off x="584305" y="5919663"/>
              <a:ext cx="24384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social engineering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486950D-2324-4415-B334-3C1D4469BC9C}"/>
              </a:ext>
            </a:extLst>
          </p:cNvPr>
          <p:cNvGrpSpPr/>
          <p:nvPr/>
        </p:nvGrpSpPr>
        <p:grpSpPr>
          <a:xfrm>
            <a:off x="3591983" y="1540176"/>
            <a:ext cx="2327240" cy="1486393"/>
            <a:chOff x="3591983" y="1540176"/>
            <a:chExt cx="2327240" cy="1486393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201" y="1540176"/>
              <a:ext cx="948266" cy="1043991"/>
            </a:xfrm>
            <a:prstGeom prst="rect">
              <a:avLst/>
            </a:prstGeom>
          </p:spPr>
        </p:pic>
        <p:sp>
          <p:nvSpPr>
            <p:cNvPr id="18" name="مربع نص 17"/>
            <p:cNvSpPr txBox="1"/>
            <p:nvPr/>
          </p:nvSpPr>
          <p:spPr>
            <a:xfrm>
              <a:off x="3591983" y="2564904"/>
              <a:ext cx="23272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negligent insider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238EB60-BE68-4646-B4D8-E483DC0DE35D}"/>
              </a:ext>
            </a:extLst>
          </p:cNvPr>
          <p:cNvGrpSpPr/>
          <p:nvPr/>
        </p:nvGrpSpPr>
        <p:grpSpPr>
          <a:xfrm>
            <a:off x="6848452" y="1540176"/>
            <a:ext cx="1539972" cy="1486393"/>
            <a:chOff x="6848452" y="1540176"/>
            <a:chExt cx="1539972" cy="1486393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17" y="1540176"/>
              <a:ext cx="948266" cy="1043991"/>
            </a:xfrm>
            <a:prstGeom prst="rect">
              <a:avLst/>
            </a:prstGeom>
          </p:spPr>
        </p:pic>
        <p:sp>
          <p:nvSpPr>
            <p:cNvPr id="19" name="مربع نص 18"/>
            <p:cNvSpPr txBox="1"/>
            <p:nvPr/>
          </p:nvSpPr>
          <p:spPr>
            <a:xfrm>
              <a:off x="6848452" y="2564904"/>
              <a:ext cx="153997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apt attacks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62BD01-9D59-4211-B8B9-14FCDC789A70}"/>
              </a:ext>
            </a:extLst>
          </p:cNvPr>
          <p:cNvGrpSpPr/>
          <p:nvPr/>
        </p:nvGrpSpPr>
        <p:grpSpPr>
          <a:xfrm>
            <a:off x="843505" y="1540176"/>
            <a:ext cx="2179315" cy="1486393"/>
            <a:chOff x="843505" y="1540176"/>
            <a:chExt cx="2179315" cy="1486393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885" y="1540176"/>
              <a:ext cx="948266" cy="1043991"/>
            </a:xfrm>
            <a:prstGeom prst="rect">
              <a:avLst/>
            </a:prstGeom>
          </p:spPr>
        </p:pic>
        <p:sp>
          <p:nvSpPr>
            <p:cNvPr id="20" name="مربع نص 19"/>
            <p:cNvSpPr txBox="1"/>
            <p:nvPr/>
          </p:nvSpPr>
          <p:spPr>
            <a:xfrm>
              <a:off x="843505" y="2564904"/>
              <a:ext cx="217931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Phishing attacks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8BFB9FF-816A-41D2-AFD9-C8DDE39BA2F1}"/>
              </a:ext>
            </a:extLst>
          </p:cNvPr>
          <p:cNvGrpSpPr/>
          <p:nvPr/>
        </p:nvGrpSpPr>
        <p:grpSpPr>
          <a:xfrm>
            <a:off x="6588224" y="3156165"/>
            <a:ext cx="2295821" cy="1454580"/>
            <a:chOff x="6772965" y="3156165"/>
            <a:chExt cx="2295821" cy="1454580"/>
          </a:xfrm>
        </p:grpSpPr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029" y="3156165"/>
              <a:ext cx="948266" cy="1043991"/>
            </a:xfrm>
            <a:prstGeom prst="rect">
              <a:avLst/>
            </a:prstGeom>
          </p:spPr>
        </p:pic>
        <p:sp>
          <p:nvSpPr>
            <p:cNvPr id="22" name="مربع نص 21"/>
            <p:cNvSpPr txBox="1"/>
            <p:nvPr/>
          </p:nvSpPr>
          <p:spPr>
            <a:xfrm>
              <a:off x="6772965" y="4149080"/>
              <a:ext cx="229582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Malicious insider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E055438-6E76-44C4-A59F-0D65AEAFA4C1}"/>
              </a:ext>
            </a:extLst>
          </p:cNvPr>
          <p:cNvGrpSpPr/>
          <p:nvPr/>
        </p:nvGrpSpPr>
        <p:grpSpPr>
          <a:xfrm>
            <a:off x="3419872" y="3156165"/>
            <a:ext cx="2714553" cy="1823912"/>
            <a:chOff x="2288671" y="3156165"/>
            <a:chExt cx="2714553" cy="1823912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597" y="3156165"/>
              <a:ext cx="948266" cy="1043991"/>
            </a:xfrm>
            <a:prstGeom prst="rect">
              <a:avLst/>
            </a:prstGeom>
          </p:spPr>
        </p:pic>
        <p:sp>
          <p:nvSpPr>
            <p:cNvPr id="23" name="مربع نص 22"/>
            <p:cNvSpPr txBox="1"/>
            <p:nvPr/>
          </p:nvSpPr>
          <p:spPr>
            <a:xfrm>
              <a:off x="2288671" y="4149080"/>
              <a:ext cx="271455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zero </a:t>
              </a:r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day attacks </a:t>
              </a:r>
              <a:endParaRPr lang="en-US" sz="24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  <a:p>
              <a:pPr lvl="0" algn="ctr"/>
              <a:endParaRPr lang="en-US" sz="24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4402832-6DAE-43F4-919F-B980940950C6}"/>
              </a:ext>
            </a:extLst>
          </p:cNvPr>
          <p:cNvGrpSpPr/>
          <p:nvPr/>
        </p:nvGrpSpPr>
        <p:grpSpPr>
          <a:xfrm>
            <a:off x="805939" y="3156165"/>
            <a:ext cx="1821845" cy="1454580"/>
            <a:chOff x="348709" y="3156165"/>
            <a:chExt cx="1821845" cy="1454580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13" y="3156165"/>
              <a:ext cx="948266" cy="1043991"/>
            </a:xfrm>
            <a:prstGeom prst="rect">
              <a:avLst/>
            </a:prstGeom>
          </p:spPr>
        </p:pic>
        <p:sp>
          <p:nvSpPr>
            <p:cNvPr id="24" name="مربع نص 23"/>
            <p:cNvSpPr txBox="1"/>
            <p:nvPr/>
          </p:nvSpPr>
          <p:spPr>
            <a:xfrm>
              <a:off x="348709" y="4149080"/>
              <a:ext cx="182184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cyber attacks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991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414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Esa</cp:lastModifiedBy>
  <cp:revision>43</cp:revision>
  <dcterms:created xsi:type="dcterms:W3CDTF">2017-10-18T17:43:02Z</dcterms:created>
  <dcterms:modified xsi:type="dcterms:W3CDTF">2017-10-19T00:16:57Z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0B416F6C-60AF-4A33-AC2F-83EA3A0CD5DB</vt:lpwstr>
  </property>
  <property fmtid="{D5CDD505-2E9C-101B-9397-08002B2CF9AE}" pid="3" name="ArticulatePath">
    <vt:lpwstr>عرض تقديمي1</vt:lpwstr>
  </property>
</Properties>
</file>