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67" r:id="rId4"/>
    <p:sldId id="284" r:id="rId5"/>
    <p:sldId id="266" r:id="rId6"/>
    <p:sldId id="276" r:id="rId7"/>
    <p:sldId id="278" r:id="rId8"/>
    <p:sldId id="281" r:id="rId9"/>
    <p:sldId id="279" r:id="rId10"/>
    <p:sldId id="280" r:id="rId11"/>
    <p:sldId id="28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>
        <p:scale>
          <a:sx n="99" d="100"/>
          <a:sy n="99" d="100"/>
        </p:scale>
        <p:origin x="-42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9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3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4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7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3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5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2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AEC4-4545-44CB-988B-3F8F8D728BD7}" type="datetimeFigureOut">
              <a:rPr lang="en-GB" smtClean="0"/>
              <a:t>18/10/17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1FE0-A5BF-477D-9FA3-2BE9880FB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worldstats.com/stat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6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F5597"/>
                </a:solidFill>
              </a:rPr>
              <a:t>Social Media and </a:t>
            </a:r>
            <a:r>
              <a:rPr lang="en-US" dirty="0" err="1" smtClean="0">
                <a:solidFill>
                  <a:srgbClr val="2F5597"/>
                </a:solidFill>
              </a:rPr>
              <a:t>CyberTerrorism</a:t>
            </a:r>
            <a:r>
              <a:rPr lang="en-US" dirty="0" smtClean="0">
                <a:solidFill>
                  <a:srgbClr val="2F5597"/>
                </a:solidFill>
              </a:rPr>
              <a:t/>
            </a:r>
            <a:br>
              <a:rPr lang="en-US" dirty="0" smtClean="0">
                <a:solidFill>
                  <a:srgbClr val="2F5597"/>
                </a:solidFill>
              </a:rPr>
            </a:br>
            <a:r>
              <a:rPr lang="en-US" sz="3600" dirty="0" smtClean="0">
                <a:solidFill>
                  <a:srgbClr val="2F5597"/>
                </a:solidFill>
              </a:rPr>
              <a:t>2</a:t>
            </a:r>
            <a:r>
              <a:rPr lang="en-US" sz="3600" baseline="30000" dirty="0" smtClean="0">
                <a:solidFill>
                  <a:srgbClr val="2F5597"/>
                </a:solidFill>
              </a:rPr>
              <a:t>nd</a:t>
            </a:r>
            <a:r>
              <a:rPr lang="en-US" sz="3600" dirty="0" smtClean="0">
                <a:solidFill>
                  <a:srgbClr val="2F5597"/>
                </a:solidFill>
              </a:rPr>
              <a:t> International C4I &amp; Cyber Conference, Riyadh</a:t>
            </a:r>
            <a:r>
              <a:rPr lang="en-US" dirty="0" smtClean="0">
                <a:solidFill>
                  <a:srgbClr val="2F5597"/>
                </a:solidFill>
              </a:rPr>
              <a:t/>
            </a:r>
            <a:br>
              <a:rPr lang="en-US" dirty="0" smtClean="0">
                <a:solidFill>
                  <a:srgbClr val="2F5597"/>
                </a:solidFill>
              </a:rPr>
            </a:br>
            <a:r>
              <a:rPr lang="en-US" sz="2700" dirty="0" smtClean="0">
                <a:solidFill>
                  <a:srgbClr val="2F5597"/>
                </a:solidFill>
              </a:rPr>
              <a:t>Alliance Against Terrorism </a:t>
            </a:r>
            <a:r>
              <a:rPr lang="mr-IN" sz="2700" dirty="0" smtClean="0">
                <a:solidFill>
                  <a:srgbClr val="2F5597"/>
                </a:solidFill>
              </a:rPr>
              <a:t>…</a:t>
            </a:r>
            <a:r>
              <a:rPr lang="en-GB" sz="2700" dirty="0" smtClean="0">
                <a:solidFill>
                  <a:srgbClr val="2F5597"/>
                </a:solidFill>
              </a:rPr>
              <a:t>. Capabilities and Strategies</a:t>
            </a:r>
            <a:r>
              <a:rPr lang="en-US" sz="2700" dirty="0" smtClean="0">
                <a:solidFill>
                  <a:srgbClr val="2F5597"/>
                </a:solidFill>
              </a:rPr>
              <a:t/>
            </a:r>
            <a:br>
              <a:rPr lang="en-US" sz="2700" dirty="0" smtClean="0">
                <a:solidFill>
                  <a:srgbClr val="2F5597"/>
                </a:solidFill>
              </a:rPr>
            </a:br>
            <a:r>
              <a:rPr lang="en-US" sz="2700" dirty="0" smtClean="0">
                <a:solidFill>
                  <a:srgbClr val="2F5597"/>
                </a:solidFill>
              </a:rPr>
              <a:t/>
            </a:r>
            <a:br>
              <a:rPr lang="en-US" sz="2700" dirty="0" smtClean="0">
                <a:solidFill>
                  <a:srgbClr val="2F5597"/>
                </a:solidFill>
              </a:rPr>
            </a:br>
            <a:r>
              <a:rPr lang="en-US" sz="2800" dirty="0" smtClean="0">
                <a:solidFill>
                  <a:srgbClr val="2F5597"/>
                </a:solidFill>
              </a:rPr>
              <a:t>Mike Small</a:t>
            </a:r>
            <a:endParaRPr lang="en-US" sz="2800" dirty="0">
              <a:solidFill>
                <a:srgbClr val="2F559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249" y="1667599"/>
            <a:ext cx="2637264" cy="23897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594" y="3501957"/>
            <a:ext cx="2376454" cy="16996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Screen Shot 2017-10-15 at 12.36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4" y="2231583"/>
            <a:ext cx="4323480" cy="18352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6" descr="Screen Shot 2017-10-15 at 12.38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33" y="2911885"/>
            <a:ext cx="4900422" cy="20524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Screen Shot 2017-10-14 at 21.07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8" y="4877438"/>
            <a:ext cx="3939301" cy="1749664"/>
          </a:xfrm>
          <a:prstGeom prst="rect">
            <a:avLst/>
          </a:prstGeom>
        </p:spPr>
      </p:pic>
      <p:pic>
        <p:nvPicPr>
          <p:cNvPr id="9" name="Picture 8" descr="Screen Shot 2017-10-17 at 19.03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9" y="4893601"/>
            <a:ext cx="7550136" cy="19002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0905" y="2424432"/>
            <a:ext cx="2534067" cy="21825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5501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0572" y="2458221"/>
            <a:ext cx="3031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dirty="0"/>
              <a:t>In 2016 "cybercrime cost the global economy over $450 billion, </a:t>
            </a:r>
            <a:endParaRPr lang="en-US" dirty="0" smtClean="0"/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2 billion personal records were stolen and in the U.S. </a:t>
            </a:r>
            <a:r>
              <a:rPr lang="en-US" dirty="0" smtClean="0"/>
              <a:t>alone</a:t>
            </a:r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100 million </a:t>
            </a:r>
            <a:r>
              <a:rPr lang="en-US" dirty="0" smtClean="0"/>
              <a:t>had </a:t>
            </a:r>
            <a:r>
              <a:rPr lang="en-US" dirty="0"/>
              <a:t>their medical records stolen</a:t>
            </a:r>
            <a:r>
              <a:rPr lang="en-US" dirty="0" smtClean="0"/>
              <a:t>,”</a:t>
            </a:r>
          </a:p>
          <a:p>
            <a:pPr marL="93663" indent="-93663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1119596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Cyber Superiority: Example </a:t>
            </a:r>
            <a:r>
              <a:rPr lang="mr-IN" sz="3200" dirty="0" smtClean="0">
                <a:solidFill>
                  <a:srgbClr val="2E75B6"/>
                </a:solidFill>
              </a:rPr>
              <a:t>–</a:t>
            </a:r>
            <a:r>
              <a:rPr lang="en-US" sz="3200" dirty="0">
                <a:solidFill>
                  <a:srgbClr val="2E75B6"/>
                </a:solidFill>
              </a:rPr>
              <a:t> </a:t>
            </a:r>
            <a:r>
              <a:rPr lang="en-US" sz="3200" dirty="0" smtClean="0">
                <a:solidFill>
                  <a:srgbClr val="2E75B6"/>
                </a:solidFill>
              </a:rPr>
              <a:t>Know Your Customer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230" y="5635997"/>
            <a:ext cx="37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Enterprises: At the criminal Level</a:t>
            </a:r>
            <a:endParaRPr lang="en-US" i="1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7-10-17 at 11.3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939334"/>
            <a:ext cx="3629493" cy="13220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H="1" flipV="1">
            <a:off x="491091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 descr="Screen Shot 2017-10-17 at 11.2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7" y="1200259"/>
            <a:ext cx="4376012" cy="3205038"/>
          </a:xfrm>
          <a:prstGeom prst="rect">
            <a:avLst/>
          </a:prstGeom>
        </p:spPr>
      </p:pic>
      <p:sp>
        <p:nvSpPr>
          <p:cNvPr id="34" name="Double Bracket 33"/>
          <p:cNvSpPr/>
          <p:nvPr/>
        </p:nvSpPr>
        <p:spPr>
          <a:xfrm>
            <a:off x="4221143" y="1245210"/>
            <a:ext cx="4482124" cy="1270115"/>
          </a:xfrm>
          <a:prstGeom prst="bracketPair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7-10-16 at 18.12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15" y="1669925"/>
            <a:ext cx="2475901" cy="198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0" name="Rectangle 19"/>
          <p:cNvSpPr/>
          <p:nvPr/>
        </p:nvSpPr>
        <p:spPr>
          <a:xfrm>
            <a:off x="8542664" y="6297010"/>
            <a:ext cx="3497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F5597"/>
                </a:solidFill>
              </a:rPr>
              <a:t>https://</a:t>
            </a:r>
            <a:r>
              <a:rPr lang="en-US" sz="1200" dirty="0" err="1">
                <a:solidFill>
                  <a:srgbClr val="2F5597"/>
                </a:solidFill>
              </a:rPr>
              <a:t>sites.duke.edu</a:t>
            </a:r>
            <a:r>
              <a:rPr lang="en-US" sz="1200" dirty="0">
                <a:solidFill>
                  <a:srgbClr val="2F5597"/>
                </a:solidFill>
              </a:rPr>
              <a:t>/</a:t>
            </a:r>
            <a:r>
              <a:rPr lang="en-US" sz="1200" dirty="0" err="1">
                <a:solidFill>
                  <a:srgbClr val="2F5597"/>
                </a:solidFill>
              </a:rPr>
              <a:t>lucasfaganblockchain</a:t>
            </a:r>
            <a:r>
              <a:rPr lang="en-US" sz="1200" dirty="0">
                <a:solidFill>
                  <a:srgbClr val="2F5597"/>
                </a:solidFill>
              </a:rPr>
              <a:t>/the-</a:t>
            </a:r>
            <a:r>
              <a:rPr lang="en-US" sz="1200" dirty="0" err="1">
                <a:solidFill>
                  <a:srgbClr val="2F5597"/>
                </a:solidFill>
              </a:rPr>
              <a:t>blockchain</a:t>
            </a:r>
            <a:r>
              <a:rPr lang="en-US" sz="1200" dirty="0">
                <a:solidFill>
                  <a:srgbClr val="2F5597"/>
                </a:solidFill>
              </a:rPr>
              <a:t>-for-ecommerce/</a:t>
            </a:r>
          </a:p>
        </p:txBody>
      </p:sp>
      <p:pic>
        <p:nvPicPr>
          <p:cNvPr id="21" name="Picture 20" descr="Screen Shot 2017-10-11 at 10.12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89" y="851309"/>
            <a:ext cx="1898143" cy="16685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5" name="TextBox 24"/>
          <p:cNvSpPr txBox="1"/>
          <p:nvPr/>
        </p:nvSpPr>
        <p:spPr>
          <a:xfrm>
            <a:off x="8582347" y="4780849"/>
            <a:ext cx="333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43C0C"/>
                </a:solidFill>
              </a:rPr>
              <a:t>Removing Social Media content is a small step: Know Your Customer is a better goal</a:t>
            </a:r>
            <a:endParaRPr lang="en-US" i="1" dirty="0">
              <a:solidFill>
                <a:srgbClr val="843C0C"/>
              </a:solidFill>
            </a:endParaRPr>
          </a:p>
        </p:txBody>
      </p:sp>
      <p:pic>
        <p:nvPicPr>
          <p:cNvPr id="26" name="Picture 25" descr="Screen Shot 2017-10-16 at 19.34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60" y="3982003"/>
            <a:ext cx="3039383" cy="7642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7" name="Picture 26" descr="Screen Shot 2017-10-16 at 19.34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94" y="3592986"/>
            <a:ext cx="2157010" cy="646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3" name="TextBox 32"/>
          <p:cNvSpPr txBox="1"/>
          <p:nvPr/>
        </p:nvSpPr>
        <p:spPr>
          <a:xfrm>
            <a:off x="1731864" y="6108040"/>
            <a:ext cx="30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More Emphasis on Defending our Information Infrastructure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0572" y="2458221"/>
            <a:ext cx="3031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dirty="0"/>
              <a:t>In 2016 "cybercrime cost the global economy over $450 billion, </a:t>
            </a:r>
            <a:endParaRPr lang="en-US" dirty="0" smtClean="0"/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2 billion personal records were stolen and in the U.S. </a:t>
            </a:r>
            <a:r>
              <a:rPr lang="en-US" dirty="0" smtClean="0"/>
              <a:t>alone</a:t>
            </a:r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100 million </a:t>
            </a:r>
            <a:r>
              <a:rPr lang="en-US" dirty="0" smtClean="0"/>
              <a:t>had </a:t>
            </a:r>
            <a:r>
              <a:rPr lang="en-US" dirty="0"/>
              <a:t>their medical records stolen</a:t>
            </a:r>
            <a:r>
              <a:rPr lang="en-US" dirty="0" smtClean="0"/>
              <a:t>,”</a:t>
            </a:r>
          </a:p>
          <a:p>
            <a:pPr marL="93663" indent="-93663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1119596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Cyber Superiority: Example </a:t>
            </a:r>
            <a:r>
              <a:rPr lang="mr-IN" sz="3200" dirty="0" smtClean="0">
                <a:solidFill>
                  <a:srgbClr val="2E75B6"/>
                </a:solidFill>
              </a:rPr>
              <a:t>–</a:t>
            </a:r>
            <a:r>
              <a:rPr lang="en-US" sz="3200" dirty="0" smtClean="0">
                <a:solidFill>
                  <a:srgbClr val="2E75B6"/>
                </a:solidFill>
              </a:rPr>
              <a:t> Know Your Customer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230" y="5635997"/>
            <a:ext cx="37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Enterprises: At the criminal Level</a:t>
            </a:r>
            <a:endParaRPr lang="en-US" i="1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7-10-17 at 11.3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939334"/>
            <a:ext cx="3629493" cy="13220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H="1" flipV="1">
            <a:off x="491091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Screen Shot 2017-10-16 at 18.12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15" y="1669925"/>
            <a:ext cx="2475901" cy="198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0" descr="Screen Shot 2017-10-11 at 10.12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89" y="851309"/>
            <a:ext cx="1898143" cy="16685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6" name="Picture 25" descr="Screen Shot 2017-10-16 at 19.34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60" y="3982003"/>
            <a:ext cx="3039383" cy="7642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7" name="Picture 26" descr="Screen Shot 2017-10-16 at 19.34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94" y="3592986"/>
            <a:ext cx="2157010" cy="646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8" name="Picture 27" descr="Screen Shot 2017-10-15 at 09.31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93" y="936963"/>
            <a:ext cx="3874872" cy="21648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9" name="Rectangle 28"/>
          <p:cNvSpPr/>
          <p:nvPr/>
        </p:nvSpPr>
        <p:spPr>
          <a:xfrm>
            <a:off x="3958660" y="4989793"/>
            <a:ext cx="410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“Tech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giants are building their own undersea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fiber-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optic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networks” Economist Oct 2017 Issue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4989" y="3262104"/>
            <a:ext cx="390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Completed Sep21st this 6,600km </a:t>
            </a:r>
            <a:r>
              <a:rPr lang="en-US" sz="1600" dirty="0"/>
              <a:t>bundle of </a:t>
            </a:r>
            <a:r>
              <a:rPr lang="en-US" sz="1600" dirty="0" smtClean="0"/>
              <a:t>fiber-</a:t>
            </a:r>
            <a:r>
              <a:rPr lang="en-US" sz="1600" dirty="0"/>
              <a:t>optic threads</a:t>
            </a:r>
            <a:r>
              <a:rPr lang="en-US" sz="1600" dirty="0" smtClean="0"/>
              <a:t>, is </a:t>
            </a:r>
            <a:r>
              <a:rPr lang="en-US" sz="1600" dirty="0"/>
              <a:t>the highest-capacity connection across the  </a:t>
            </a:r>
            <a:r>
              <a:rPr lang="en-US" sz="1600" dirty="0" smtClean="0"/>
              <a:t>Atlantic</a:t>
            </a:r>
            <a:r>
              <a:rPr lang="en-US" sz="1600" dirty="0"/>
              <a:t> </a:t>
            </a:r>
            <a:r>
              <a:rPr lang="en-US" sz="1600" dirty="0" smtClean="0"/>
              <a:t>- capable </a:t>
            </a:r>
            <a:r>
              <a:rPr lang="en-US" sz="1600" dirty="0"/>
              <a:t>of transferring 160 terabits </a:t>
            </a:r>
            <a:r>
              <a:rPr lang="en-US" sz="1600" dirty="0" smtClean="0"/>
              <a:t>per second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F4E79"/>
                </a:solidFill>
              </a:rPr>
              <a:t>Owned by Facebook </a:t>
            </a:r>
            <a:r>
              <a:rPr lang="en-US" sz="1600" dirty="0">
                <a:solidFill>
                  <a:srgbClr val="1F4E79"/>
                </a:solidFill>
              </a:rPr>
              <a:t>and </a:t>
            </a:r>
            <a:r>
              <a:rPr lang="en-US" sz="1600" dirty="0" smtClean="0">
                <a:solidFill>
                  <a:srgbClr val="1F4E79"/>
                </a:solidFill>
              </a:rPr>
              <a:t>Microsoft</a:t>
            </a:r>
            <a:endParaRPr lang="en-US" sz="1600" dirty="0">
              <a:solidFill>
                <a:srgbClr val="1F4E7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2347" y="4844989"/>
            <a:ext cx="33354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43C0C"/>
                </a:solidFill>
              </a:rPr>
              <a:t>Removing Social Media content is a small step: Know Your Customer is a better goal</a:t>
            </a:r>
            <a:endParaRPr lang="en-US" i="1" dirty="0">
              <a:solidFill>
                <a:srgbClr val="843C0C"/>
              </a:solidFill>
            </a:endParaRPr>
          </a:p>
          <a:p>
            <a:endParaRPr lang="en-GB" i="1" dirty="0" smtClean="0">
              <a:solidFill>
                <a:srgbClr val="843C0C"/>
              </a:solidFill>
            </a:endParaRPr>
          </a:p>
          <a:p>
            <a:r>
              <a:rPr lang="mr-IN" i="1" dirty="0" smtClean="0">
                <a:solidFill>
                  <a:srgbClr val="843C0C"/>
                </a:solidFill>
              </a:rPr>
              <a:t>……</a:t>
            </a:r>
            <a:r>
              <a:rPr lang="en-GB" i="1" dirty="0" smtClean="0">
                <a:solidFill>
                  <a:srgbClr val="843C0C"/>
                </a:solidFill>
              </a:rPr>
              <a:t> Social Media Platform providers </a:t>
            </a:r>
            <a:r>
              <a:rPr lang="en-GB" i="1" dirty="0" smtClean="0">
                <a:solidFill>
                  <a:srgbClr val="843C0C"/>
                </a:solidFill>
              </a:rPr>
              <a:t>should</a:t>
            </a:r>
            <a:r>
              <a:rPr lang="en-GB" i="1" dirty="0" smtClean="0">
                <a:solidFill>
                  <a:srgbClr val="843C0C"/>
                </a:solidFill>
              </a:rPr>
              <a:t> </a:t>
            </a:r>
            <a:r>
              <a:rPr lang="en-GB" i="1" dirty="0" smtClean="0">
                <a:solidFill>
                  <a:srgbClr val="843C0C"/>
                </a:solidFill>
              </a:rPr>
              <a:t>be </a:t>
            </a:r>
            <a:r>
              <a:rPr lang="en-GB" i="1" dirty="0" smtClean="0">
                <a:solidFill>
                  <a:srgbClr val="843C0C"/>
                </a:solidFill>
              </a:rPr>
              <a:t>regulated !!</a:t>
            </a:r>
            <a:endParaRPr lang="en-US" i="1" dirty="0">
              <a:solidFill>
                <a:srgbClr val="843C0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864" y="6108040"/>
            <a:ext cx="30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More Emphasis on Defending our Information Infrastructure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43263"/>
            <a:ext cx="10836195" cy="4933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In closing .. a few thoughts: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GB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Cyber Superiority </a:t>
            </a:r>
            <a:r>
              <a:rPr lang="mr-IN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unlikely in the medium term </a:t>
            </a:r>
            <a:r>
              <a:rPr lang="mr-IN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which means: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Defensive Stance -  To protect our systems </a:t>
            </a:r>
            <a:r>
              <a:rPr lang="mr-IN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eg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Trusted Applications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Engage in Social Media with Counter Dialogue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Social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Media market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now mature </a:t>
            </a:r>
            <a:r>
              <a:rPr lang="mr-IN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it is time that they get to know their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customers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&amp; invest in the technology they need to do it</a:t>
            </a:r>
            <a:endParaRPr lang="en-GB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Centre of Excellence in Social Media and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CyberTerrorism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combinations of research skills from social, humanitarian, political, technical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Orchestrate research to develop the skills, tools and techniques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Every organization, country and region needs one as the focus for international collaboration on what is a global battle-space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9718847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In Summary 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8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41" y="1010177"/>
            <a:ext cx="9116809" cy="510862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Around 7.5 billion people in the world today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Around 3.8 billion internet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users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rgbClr val="1F4E79"/>
                </a:solidFill>
              </a:rPr>
              <a:t>There are 2.79 billion active social media users in the world. </a:t>
            </a:r>
            <a:endParaRPr lang="en-US" sz="2400" dirty="0" smtClean="0">
              <a:solidFill>
                <a:srgbClr val="1F4E79"/>
              </a:solidFill>
            </a:endParaRPr>
          </a:p>
          <a:p>
            <a:pPr lvl="1"/>
            <a:r>
              <a:rPr lang="en-US" sz="2000" dirty="0" smtClean="0">
                <a:solidFill>
                  <a:srgbClr val="1F4E79"/>
                </a:solidFill>
              </a:rPr>
              <a:t>an </a:t>
            </a:r>
            <a:r>
              <a:rPr lang="en-US" sz="2000" dirty="0">
                <a:solidFill>
                  <a:srgbClr val="1F4E79"/>
                </a:solidFill>
              </a:rPr>
              <a:t>increase of 21 percent from </a:t>
            </a:r>
            <a:r>
              <a:rPr lang="en-US" sz="2000" dirty="0" smtClean="0">
                <a:solidFill>
                  <a:srgbClr val="1F4E79"/>
                </a:solidFill>
              </a:rPr>
              <a:t>2016</a:t>
            </a:r>
          </a:p>
          <a:p>
            <a:r>
              <a:rPr lang="en-US" sz="2400" dirty="0">
                <a:solidFill>
                  <a:srgbClr val="7F7F7F"/>
                </a:solidFill>
              </a:rPr>
              <a:t>Facebook now has over 2.01 billion monthly active </a:t>
            </a:r>
            <a:r>
              <a:rPr lang="en-US" sz="2400" dirty="0" smtClean="0">
                <a:solidFill>
                  <a:srgbClr val="7F7F7F"/>
                </a:solidFill>
              </a:rPr>
              <a:t>users</a:t>
            </a:r>
          </a:p>
          <a:p>
            <a:r>
              <a:rPr lang="en-US" sz="2400" dirty="0">
                <a:solidFill>
                  <a:srgbClr val="1F4E79"/>
                </a:solidFill>
              </a:rPr>
              <a:t>Twitter has 328 million monthly active </a:t>
            </a:r>
            <a:r>
              <a:rPr lang="en-US" sz="2400" dirty="0" smtClean="0">
                <a:solidFill>
                  <a:srgbClr val="1F4E79"/>
                </a:solidFill>
              </a:rPr>
              <a:t>users (ie sending)</a:t>
            </a:r>
          </a:p>
          <a:p>
            <a:pPr lvl="1"/>
            <a:r>
              <a:rPr lang="en-US" sz="2000" dirty="0" smtClean="0">
                <a:solidFill>
                  <a:srgbClr val="1F4E79"/>
                </a:solidFill>
              </a:rPr>
              <a:t>Around 500 million Tweets per day</a:t>
            </a:r>
          </a:p>
          <a:p>
            <a:r>
              <a:rPr lang="en-US" sz="2400" dirty="0">
                <a:solidFill>
                  <a:srgbClr val="7F7F7F"/>
                </a:solidFill>
              </a:rPr>
              <a:t>Over 85 million photos and videos are shared on </a:t>
            </a:r>
            <a:r>
              <a:rPr lang="en-US" sz="2400" dirty="0" err="1">
                <a:solidFill>
                  <a:srgbClr val="7F7F7F"/>
                </a:solidFill>
              </a:rPr>
              <a:t>Instagram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smtClean="0">
                <a:solidFill>
                  <a:srgbClr val="7F7F7F"/>
                </a:solidFill>
              </a:rPr>
              <a:t>daily</a:t>
            </a:r>
          </a:p>
          <a:p>
            <a:r>
              <a:rPr lang="en-US" sz="2400" dirty="0">
                <a:solidFill>
                  <a:srgbClr val="1F4E79"/>
                </a:solidFill>
              </a:rPr>
              <a:t>1.17 Billion People Use Google </a:t>
            </a:r>
            <a:r>
              <a:rPr lang="en-US" sz="2400" dirty="0" smtClean="0">
                <a:solidFill>
                  <a:srgbClr val="1F4E79"/>
                </a:solidFill>
              </a:rPr>
              <a:t>Search</a:t>
            </a:r>
          </a:p>
          <a:p>
            <a:r>
              <a:rPr lang="en-US" sz="2400" dirty="0" smtClean="0">
                <a:solidFill>
                  <a:srgbClr val="7F7F7F"/>
                </a:solidFill>
              </a:rPr>
              <a:t>Google enjoys ~ 77% </a:t>
            </a:r>
            <a:r>
              <a:rPr lang="en-US" sz="2400" dirty="0">
                <a:solidFill>
                  <a:srgbClr val="7F7F7F"/>
                </a:solidFill>
              </a:rPr>
              <a:t>share of web search volume </a:t>
            </a:r>
            <a:r>
              <a:rPr lang="en-US" sz="2400" dirty="0" smtClean="0">
                <a:solidFill>
                  <a:srgbClr val="7F7F7F"/>
                </a:solidFill>
              </a:rPr>
              <a:t>worldwide</a:t>
            </a:r>
            <a:endParaRPr lang="en-US" sz="2400" dirty="0">
              <a:solidFill>
                <a:srgbClr val="7F7F7F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7F7F7F"/>
                </a:solidFill>
              </a:rPr>
              <a:t>Baidu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>
                <a:solidFill>
                  <a:srgbClr val="7F7F7F"/>
                </a:solidFill>
              </a:rPr>
              <a:t>has a 8.2% share </a:t>
            </a:r>
            <a:r>
              <a:rPr lang="en-US" sz="2000" dirty="0" smtClean="0">
                <a:solidFill>
                  <a:srgbClr val="7F7F7F"/>
                </a:solidFill>
              </a:rPr>
              <a:t>/  Yahoo 2.5%  /  </a:t>
            </a:r>
            <a:r>
              <a:rPr lang="en-US" sz="2000" dirty="0" err="1" smtClean="0">
                <a:solidFill>
                  <a:srgbClr val="7F7F7F"/>
                </a:solidFill>
              </a:rPr>
              <a:t>Yandex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>
                <a:solidFill>
                  <a:srgbClr val="7F7F7F"/>
                </a:solidFill>
              </a:rPr>
              <a:t>2.8% </a:t>
            </a:r>
            <a:r>
              <a:rPr lang="en-US" sz="2000" dirty="0" smtClean="0">
                <a:solidFill>
                  <a:srgbClr val="7F7F7F"/>
                </a:solidFill>
              </a:rPr>
              <a:t>  / Microsoft </a:t>
            </a:r>
            <a:r>
              <a:rPr lang="en-US" sz="2000" dirty="0">
                <a:solidFill>
                  <a:srgbClr val="7F7F7F"/>
                </a:solidFill>
              </a:rPr>
              <a:t>sites (mostly Bing) </a:t>
            </a:r>
            <a:r>
              <a:rPr lang="en-US" sz="2000" dirty="0" smtClean="0">
                <a:solidFill>
                  <a:srgbClr val="7F7F7F"/>
                </a:solidFill>
              </a:rPr>
              <a:t>7.3%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4127" y="6082631"/>
            <a:ext cx="457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E75B6"/>
                </a:solidFill>
                <a:hlinkClick r:id="rId2"/>
              </a:rPr>
              <a:t>http://www.internetworldstats.com/</a:t>
            </a:r>
            <a:r>
              <a:rPr lang="en-US" dirty="0" smtClean="0">
                <a:solidFill>
                  <a:srgbClr val="2E75B6"/>
                </a:solidFill>
                <a:hlinkClick r:id="rId2"/>
              </a:rPr>
              <a:t>stats.htm</a:t>
            </a:r>
            <a:r>
              <a:rPr lang="en-US" dirty="0" smtClean="0">
                <a:solidFill>
                  <a:srgbClr val="2E75B6"/>
                </a:solidFill>
              </a:rPr>
              <a:t>     </a:t>
            </a:r>
          </a:p>
          <a:p>
            <a:r>
              <a:rPr lang="en-US" dirty="0" smtClean="0">
                <a:solidFill>
                  <a:srgbClr val="2E75B6"/>
                </a:solidFill>
              </a:rPr>
              <a:t>https</a:t>
            </a:r>
            <a:r>
              <a:rPr lang="en-US" dirty="0">
                <a:solidFill>
                  <a:srgbClr val="2E75B6"/>
                </a:solidFill>
              </a:rPr>
              <a:t>://</a:t>
            </a:r>
            <a:r>
              <a:rPr lang="en-US" dirty="0" err="1">
                <a:solidFill>
                  <a:srgbClr val="2E75B6"/>
                </a:solidFill>
              </a:rPr>
              <a:t>hostingfacts.com</a:t>
            </a:r>
            <a:r>
              <a:rPr lang="en-US" dirty="0">
                <a:solidFill>
                  <a:srgbClr val="2E75B6"/>
                </a:solidFill>
              </a:rPr>
              <a:t>/internet-facts-</a:t>
            </a:r>
            <a:r>
              <a:rPr lang="en-US" dirty="0" smtClean="0">
                <a:solidFill>
                  <a:srgbClr val="2E75B6"/>
                </a:solidFill>
              </a:rPr>
              <a:t>stats          </a:t>
            </a: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9718847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The Global Internet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7-10-13 at 15.1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13" y="987974"/>
            <a:ext cx="1690423" cy="11509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Picture 7" descr="Screen Shot 2017-10-15 at 16.49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1" y="2254808"/>
            <a:ext cx="3207148" cy="1437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" name="Picture 1" descr="Screen Shot 2017-10-17 at 19.27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95" y="3985665"/>
            <a:ext cx="1894920" cy="20063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2097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75" y="885110"/>
            <a:ext cx="11405118" cy="5657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Pew research: the use of social media in respect to harassment, extremism and cyber terrorism:</a:t>
            </a:r>
          </a:p>
          <a:p>
            <a:pPr marL="0" indent="0">
              <a:buNone/>
            </a:pPr>
            <a:endParaRPr lang="en-US" sz="100" dirty="0" smtClean="0"/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power of social media,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 that we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are now producers </a:t>
            </a:r>
            <a:r>
              <a:rPr lang="mr-IN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not simply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audience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Environment of “Total Noise” spreads confusion and mistrust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Users are emotionally Disinhibited leading to ever increasing harassment</a:t>
            </a:r>
            <a:endParaRPr lang="is-I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… which leads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n extremely Partasian climate that has intensified and invaded personal interactions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the case of harassment users are emotionally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Disinhibited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from their activities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“Attention Economy” creates demand, and incentivizes outrage and extremism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BOTS can play the game to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… a force multiplier </a:t>
            </a:r>
          </a:p>
          <a:p>
            <a:pPr>
              <a:spcAft>
                <a:spcPts val="300"/>
              </a:spcAft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It is becoming clear that many don’t want to engage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n other words, far from being a global debating forumn, it has become a grandstand for the few.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creen Shot 2017-10-15 at 14.0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68" y="6209883"/>
            <a:ext cx="3760537" cy="4208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9718847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Social Media in the Cyber-Battle-Space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6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9718847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The Role of Social Media in Terrorism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10733" y="920083"/>
            <a:ext cx="7286655" cy="577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F5597"/>
                </a:solidFill>
              </a:rPr>
              <a:t>Many reputable reports &amp; texts on the subject:</a:t>
            </a:r>
          </a:p>
          <a:p>
            <a:endParaRPr lang="en-US" sz="600" dirty="0">
              <a:solidFill>
                <a:srgbClr val="2F5597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2F5597"/>
                </a:solidFill>
              </a:rPr>
              <a:t>2015 </a:t>
            </a:r>
            <a:r>
              <a:rPr lang="mr-IN" sz="2400" dirty="0" smtClean="0">
                <a:solidFill>
                  <a:srgbClr val="2F5597"/>
                </a:solidFill>
              </a:rPr>
              <a:t>–</a:t>
            </a:r>
            <a:r>
              <a:rPr lang="en-US" sz="2400" dirty="0" smtClean="0">
                <a:solidFill>
                  <a:srgbClr val="2F5597"/>
                </a:solidFill>
              </a:rPr>
              <a:t> Terrorism has changed from “Terrorist-Directed” to “Terrorist Inspired”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“Terrorist no longer build bombs in secret, they put the manual on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ocial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edia”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F4E79"/>
                </a:solidFill>
              </a:rPr>
              <a:t>Combatting Terrorism requires a whole of Government response”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Stopping homegrown terror means countering the extremist message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“The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 of the Internet to further terrorist purposes disregards national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borders” </a:t>
            </a:r>
            <a:r>
              <a:rPr lang="mr-IN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promote a better understanding of the ways in which communications technologies may be misused in furtherance of acts 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terrorism and to respond effectively, needs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transnational response.</a:t>
            </a:r>
            <a:endParaRPr lang="en-US" sz="2400" dirty="0">
              <a:solidFill>
                <a:srgbClr val="2F5597"/>
              </a:solidFill>
            </a:endParaRPr>
          </a:p>
        </p:txBody>
      </p:sp>
      <p:pic>
        <p:nvPicPr>
          <p:cNvPr id="5" name="Picture 4" descr="Screen Shot 2017-10-17 at 15.2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72" y="1000558"/>
            <a:ext cx="2775454" cy="39204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" name="Picture 3" descr="Screen Shot 2017-10-17 at 15.2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5" y="3660031"/>
            <a:ext cx="4079497" cy="26775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9469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9718847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From Information Superiority to Cyber Superiority ?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41"/>
          <p:cNvGrpSpPr>
            <a:grpSpLocks/>
          </p:cNvGrpSpPr>
          <p:nvPr/>
        </p:nvGrpSpPr>
        <p:grpSpPr bwMode="auto">
          <a:xfrm>
            <a:off x="671844" y="1548160"/>
            <a:ext cx="5191451" cy="4832070"/>
            <a:chOff x="2111" y="757"/>
            <a:chExt cx="3357" cy="3273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205" y="757"/>
              <a:ext cx="3262" cy="421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r>
                <a:rPr lang="en-GB" sz="1200">
                  <a:solidFill>
                    <a:schemeClr val="bg1"/>
                  </a:solidFill>
                  <a:cs typeface="Arial" charset="0"/>
                </a:rPr>
                <a:t>Intelligence </a:t>
              </a:r>
            </a:p>
            <a:p>
              <a:pPr algn="r">
                <a:defRPr/>
              </a:pPr>
              <a:r>
                <a:rPr lang="en-GB" sz="1200">
                  <a:solidFill>
                    <a:schemeClr val="bg1"/>
                  </a:solidFill>
                  <a:cs typeface="Arial" charset="0"/>
                </a:rPr>
                <a:t>Requirements</a:t>
              </a: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202" y="2584"/>
              <a:ext cx="1633" cy="1361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 anchorCtr="1">
              <a:flatTx/>
            </a:bodyPr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Exploitation 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Management</a:t>
              </a: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3608" y="2420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02" y="1223"/>
              <a:ext cx="1633" cy="136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Dissemination 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Management</a:t>
              </a: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835" y="1223"/>
              <a:ext cx="1633" cy="2722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 anchorCtr="1">
              <a:flatTx/>
            </a:bodyPr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          Collection 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         Management</a:t>
              </a:r>
            </a:p>
          </p:txBody>
        </p:sp>
        <p:grpSp>
          <p:nvGrpSpPr>
            <p:cNvPr id="28" name="Group 7"/>
            <p:cNvGrpSpPr>
              <a:grpSpLocks noChangeAspect="1"/>
            </p:cNvGrpSpPr>
            <p:nvPr/>
          </p:nvGrpSpPr>
          <p:grpSpPr bwMode="auto">
            <a:xfrm>
              <a:off x="2384" y="1082"/>
              <a:ext cx="2948" cy="2948"/>
              <a:chOff x="1384" y="658"/>
              <a:chExt cx="2948" cy="2948"/>
            </a:xfrm>
          </p:grpSpPr>
          <p:sp>
            <p:nvSpPr>
              <p:cNvPr id="38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384" y="658"/>
                <a:ext cx="2948" cy="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_s10249"/>
              <p:cNvSpPr>
                <a:spLocks noChangeArrowheads="1" noTextEdit="1"/>
              </p:cNvSpPr>
              <p:nvPr/>
            </p:nvSpPr>
            <p:spPr bwMode="auto">
              <a:xfrm>
                <a:off x="1643" y="917"/>
                <a:ext cx="2430" cy="2430"/>
              </a:xfrm>
              <a:custGeom>
                <a:avLst/>
                <a:gdLst>
                  <a:gd name="G0" fmla="+- 8100 0 0"/>
                  <a:gd name="G1" fmla="+- 16252928 0 0"/>
                  <a:gd name="G2" fmla="+- 0 0 16252928"/>
                  <a:gd name="T0" fmla="*/ 0 256 1"/>
                  <a:gd name="T1" fmla="*/ 180 256 1"/>
                  <a:gd name="G3" fmla="+- 16252928 T0 T1"/>
                  <a:gd name="T2" fmla="*/ 0 256 1"/>
                  <a:gd name="T3" fmla="*/ 90 256 1"/>
                  <a:gd name="G4" fmla="+- 16252928 T2 T3"/>
                  <a:gd name="G5" fmla="*/ G4 2 1"/>
                  <a:gd name="T4" fmla="*/ 90 256 1"/>
                  <a:gd name="T5" fmla="*/ 0 256 1"/>
                  <a:gd name="G6" fmla="+- 16252928 T4 T5"/>
                  <a:gd name="G7" fmla="*/ G6 2 1"/>
                  <a:gd name="G8" fmla="abs 1625292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100"/>
                  <a:gd name="G18" fmla="*/ 8100 1 2"/>
                  <a:gd name="G19" fmla="+- G18 5400 0"/>
                  <a:gd name="G20" fmla="cos G19 16252928"/>
                  <a:gd name="G21" fmla="sin G19 16252928"/>
                  <a:gd name="G22" fmla="+- G20 10800 0"/>
                  <a:gd name="G23" fmla="+- G21 10800 0"/>
                  <a:gd name="G24" fmla="+- 10800 0 G20"/>
                  <a:gd name="G25" fmla="+- 8100 10800 0"/>
                  <a:gd name="G26" fmla="?: G9 G17 G25"/>
                  <a:gd name="G27" fmla="?: G9 0 21600"/>
                  <a:gd name="G28" fmla="cos 10800 16252928"/>
                  <a:gd name="G29" fmla="sin 10800 16252928"/>
                  <a:gd name="G30" fmla="sin 8100 1625292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6252928 G34 0"/>
                  <a:gd name="G36" fmla="?: G6 G35 G31"/>
                  <a:gd name="G37" fmla="+- 21600 0 G36"/>
                  <a:gd name="G38" fmla="?: G4 0 G33"/>
                  <a:gd name="G39" fmla="?: 1625292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259 w 21600"/>
                  <a:gd name="T15" fmla="*/ 2038 h 21600"/>
                  <a:gd name="T16" fmla="*/ 10800 w 21600"/>
                  <a:gd name="T17" fmla="*/ 2700 h 21600"/>
                  <a:gd name="T18" fmla="*/ 14341 w 21600"/>
                  <a:gd name="T19" fmla="*/ 20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close/>
                  </a:path>
                </a:pathLst>
              </a:custGeom>
              <a:solidFill>
                <a:srgbClr val="E4F3F4"/>
              </a:solidFill>
              <a:ln w="9525">
                <a:solidFill>
                  <a:srgbClr val="4B595B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_s10250"/>
              <p:cNvSpPr>
                <a:spLocks noChangeArrowheads="1" noTextEdit="1"/>
              </p:cNvSpPr>
              <p:nvPr/>
            </p:nvSpPr>
            <p:spPr bwMode="auto">
              <a:xfrm rot="5400000">
                <a:off x="1643" y="917"/>
                <a:ext cx="2430" cy="2430"/>
              </a:xfrm>
              <a:custGeom>
                <a:avLst/>
                <a:gdLst>
                  <a:gd name="G0" fmla="+- 8100 0 0"/>
                  <a:gd name="G1" fmla="+- 16252928 0 0"/>
                  <a:gd name="G2" fmla="+- 0 0 16252928"/>
                  <a:gd name="T0" fmla="*/ 0 256 1"/>
                  <a:gd name="T1" fmla="*/ 180 256 1"/>
                  <a:gd name="G3" fmla="+- 16252928 T0 T1"/>
                  <a:gd name="T2" fmla="*/ 0 256 1"/>
                  <a:gd name="T3" fmla="*/ 90 256 1"/>
                  <a:gd name="G4" fmla="+- 16252928 T2 T3"/>
                  <a:gd name="G5" fmla="*/ G4 2 1"/>
                  <a:gd name="T4" fmla="*/ 90 256 1"/>
                  <a:gd name="T5" fmla="*/ 0 256 1"/>
                  <a:gd name="G6" fmla="+- 16252928 T4 T5"/>
                  <a:gd name="G7" fmla="*/ G6 2 1"/>
                  <a:gd name="G8" fmla="abs 1625292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100"/>
                  <a:gd name="G18" fmla="*/ 8100 1 2"/>
                  <a:gd name="G19" fmla="+- G18 5400 0"/>
                  <a:gd name="G20" fmla="cos G19 16252928"/>
                  <a:gd name="G21" fmla="sin G19 16252928"/>
                  <a:gd name="G22" fmla="+- G20 10800 0"/>
                  <a:gd name="G23" fmla="+- G21 10800 0"/>
                  <a:gd name="G24" fmla="+- 10800 0 G20"/>
                  <a:gd name="G25" fmla="+- 8100 10800 0"/>
                  <a:gd name="G26" fmla="?: G9 G17 G25"/>
                  <a:gd name="G27" fmla="?: G9 0 21600"/>
                  <a:gd name="G28" fmla="cos 10800 16252928"/>
                  <a:gd name="G29" fmla="sin 10800 16252928"/>
                  <a:gd name="G30" fmla="sin 8100 1625292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6252928 G34 0"/>
                  <a:gd name="G36" fmla="?: G6 G35 G31"/>
                  <a:gd name="G37" fmla="+- 21600 0 G36"/>
                  <a:gd name="G38" fmla="?: G4 0 G33"/>
                  <a:gd name="G39" fmla="?: 1625292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259 w 21600"/>
                  <a:gd name="T15" fmla="*/ 2038 h 21600"/>
                  <a:gd name="T16" fmla="*/ 10800 w 21600"/>
                  <a:gd name="T17" fmla="*/ 2700 h 21600"/>
                  <a:gd name="T18" fmla="*/ 14341 w 21600"/>
                  <a:gd name="T19" fmla="*/ 20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close/>
                  </a:path>
                </a:pathLst>
              </a:custGeom>
              <a:solidFill>
                <a:srgbClr val="D0EAEC"/>
              </a:solidFill>
              <a:ln w="9525">
                <a:solidFill>
                  <a:srgbClr val="4B595B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_s10251"/>
              <p:cNvSpPr>
                <a:spLocks noChangeArrowheads="1" noTextEdit="1"/>
              </p:cNvSpPr>
              <p:nvPr/>
            </p:nvSpPr>
            <p:spPr bwMode="auto">
              <a:xfrm rot="10800000">
                <a:off x="1643" y="917"/>
                <a:ext cx="2430" cy="2430"/>
              </a:xfrm>
              <a:custGeom>
                <a:avLst/>
                <a:gdLst>
                  <a:gd name="G0" fmla="+- 8100 0 0"/>
                  <a:gd name="G1" fmla="+- 16252928 0 0"/>
                  <a:gd name="G2" fmla="+- 0 0 16252928"/>
                  <a:gd name="T0" fmla="*/ 0 256 1"/>
                  <a:gd name="T1" fmla="*/ 180 256 1"/>
                  <a:gd name="G3" fmla="+- 16252928 T0 T1"/>
                  <a:gd name="T2" fmla="*/ 0 256 1"/>
                  <a:gd name="T3" fmla="*/ 90 256 1"/>
                  <a:gd name="G4" fmla="+- 16252928 T2 T3"/>
                  <a:gd name="G5" fmla="*/ G4 2 1"/>
                  <a:gd name="T4" fmla="*/ 90 256 1"/>
                  <a:gd name="T5" fmla="*/ 0 256 1"/>
                  <a:gd name="G6" fmla="+- 16252928 T4 T5"/>
                  <a:gd name="G7" fmla="*/ G6 2 1"/>
                  <a:gd name="G8" fmla="abs 1625292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100"/>
                  <a:gd name="G18" fmla="*/ 8100 1 2"/>
                  <a:gd name="G19" fmla="+- G18 5400 0"/>
                  <a:gd name="G20" fmla="cos G19 16252928"/>
                  <a:gd name="G21" fmla="sin G19 16252928"/>
                  <a:gd name="G22" fmla="+- G20 10800 0"/>
                  <a:gd name="G23" fmla="+- G21 10800 0"/>
                  <a:gd name="G24" fmla="+- 10800 0 G20"/>
                  <a:gd name="G25" fmla="+- 8100 10800 0"/>
                  <a:gd name="G26" fmla="?: G9 G17 G25"/>
                  <a:gd name="G27" fmla="?: G9 0 21600"/>
                  <a:gd name="G28" fmla="cos 10800 16252928"/>
                  <a:gd name="G29" fmla="sin 10800 16252928"/>
                  <a:gd name="G30" fmla="sin 8100 1625292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6252928 G34 0"/>
                  <a:gd name="G36" fmla="?: G6 G35 G31"/>
                  <a:gd name="G37" fmla="+- 21600 0 G36"/>
                  <a:gd name="G38" fmla="?: G4 0 G33"/>
                  <a:gd name="G39" fmla="?: 1625292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259 w 21600"/>
                  <a:gd name="T15" fmla="*/ 2038 h 21600"/>
                  <a:gd name="T16" fmla="*/ 10800 w 21600"/>
                  <a:gd name="T17" fmla="*/ 2700 h 21600"/>
                  <a:gd name="T18" fmla="*/ 14341 w 21600"/>
                  <a:gd name="T19" fmla="*/ 20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4B595B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_s10252"/>
              <p:cNvSpPr>
                <a:spLocks noChangeArrowheads="1" noTextEdit="1"/>
              </p:cNvSpPr>
              <p:nvPr/>
            </p:nvSpPr>
            <p:spPr bwMode="auto">
              <a:xfrm rot="16200000">
                <a:off x="1643" y="917"/>
                <a:ext cx="2430" cy="2430"/>
              </a:xfrm>
              <a:custGeom>
                <a:avLst/>
                <a:gdLst>
                  <a:gd name="G0" fmla="+- 8100 0 0"/>
                  <a:gd name="G1" fmla="+- 16252928 0 0"/>
                  <a:gd name="G2" fmla="+- 0 0 16252928"/>
                  <a:gd name="T0" fmla="*/ 0 256 1"/>
                  <a:gd name="T1" fmla="*/ 180 256 1"/>
                  <a:gd name="G3" fmla="+- 16252928 T0 T1"/>
                  <a:gd name="T2" fmla="*/ 0 256 1"/>
                  <a:gd name="T3" fmla="*/ 90 256 1"/>
                  <a:gd name="G4" fmla="+- 16252928 T2 T3"/>
                  <a:gd name="G5" fmla="*/ G4 2 1"/>
                  <a:gd name="T4" fmla="*/ 90 256 1"/>
                  <a:gd name="T5" fmla="*/ 0 256 1"/>
                  <a:gd name="G6" fmla="+- 16252928 T4 T5"/>
                  <a:gd name="G7" fmla="*/ G6 2 1"/>
                  <a:gd name="G8" fmla="abs 1625292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100"/>
                  <a:gd name="G18" fmla="*/ 8100 1 2"/>
                  <a:gd name="G19" fmla="+- G18 5400 0"/>
                  <a:gd name="G20" fmla="cos G19 16252928"/>
                  <a:gd name="G21" fmla="sin G19 16252928"/>
                  <a:gd name="G22" fmla="+- G20 10800 0"/>
                  <a:gd name="G23" fmla="+- G21 10800 0"/>
                  <a:gd name="G24" fmla="+- 10800 0 G20"/>
                  <a:gd name="G25" fmla="+- 8100 10800 0"/>
                  <a:gd name="G26" fmla="?: G9 G17 G25"/>
                  <a:gd name="G27" fmla="?: G9 0 21600"/>
                  <a:gd name="G28" fmla="cos 10800 16252928"/>
                  <a:gd name="G29" fmla="sin 10800 16252928"/>
                  <a:gd name="G30" fmla="sin 8100 1625292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6252928 G34 0"/>
                  <a:gd name="G36" fmla="?: G6 G35 G31"/>
                  <a:gd name="G37" fmla="+- 21600 0 G36"/>
                  <a:gd name="G38" fmla="?: G4 0 G33"/>
                  <a:gd name="G39" fmla="?: 1625292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259 w 21600"/>
                  <a:gd name="T15" fmla="*/ 2038 h 21600"/>
                  <a:gd name="T16" fmla="*/ 10800 w 21600"/>
                  <a:gd name="T17" fmla="*/ 2700 h 21600"/>
                  <a:gd name="T18" fmla="*/ 14341 w 21600"/>
                  <a:gd name="T19" fmla="*/ 20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close/>
                  </a:path>
                </a:pathLst>
              </a:custGeom>
              <a:solidFill>
                <a:srgbClr val="A9CACD"/>
              </a:solidFill>
              <a:ln w="9525">
                <a:solidFill>
                  <a:srgbClr val="4B595B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_s10253"/>
              <p:cNvSpPr>
                <a:spLocks noChangeArrowheads="1"/>
              </p:cNvSpPr>
              <p:nvPr/>
            </p:nvSpPr>
            <p:spPr bwMode="auto">
              <a:xfrm>
                <a:off x="3298" y="1069"/>
                <a:ext cx="62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/>
                  <a:t>Direct</a:t>
                </a:r>
              </a:p>
            </p:txBody>
          </p:sp>
          <p:sp>
            <p:nvSpPr>
              <p:cNvPr id="44" name="_s10254"/>
              <p:cNvSpPr>
                <a:spLocks noChangeArrowheads="1"/>
              </p:cNvSpPr>
              <p:nvPr/>
            </p:nvSpPr>
            <p:spPr bwMode="auto">
              <a:xfrm>
                <a:off x="1797" y="2573"/>
                <a:ext cx="62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/>
                  <a:t>Process</a:t>
                </a:r>
              </a:p>
            </p:txBody>
          </p:sp>
          <p:sp>
            <p:nvSpPr>
              <p:cNvPr id="45" name="_s10255"/>
              <p:cNvSpPr>
                <a:spLocks noChangeArrowheads="1"/>
              </p:cNvSpPr>
              <p:nvPr/>
            </p:nvSpPr>
            <p:spPr bwMode="auto">
              <a:xfrm>
                <a:off x="1795" y="1070"/>
                <a:ext cx="62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/>
                  <a:t>Disseminate</a:t>
                </a:r>
              </a:p>
            </p:txBody>
          </p:sp>
          <p:sp>
            <p:nvSpPr>
              <p:cNvPr id="46" name="_s10256"/>
              <p:cNvSpPr>
                <a:spLocks noChangeArrowheads="1"/>
              </p:cNvSpPr>
              <p:nvPr/>
            </p:nvSpPr>
            <p:spPr bwMode="auto">
              <a:xfrm>
                <a:off x="3299" y="2571"/>
                <a:ext cx="62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/>
                  <a:t>Collect</a:t>
                </a:r>
              </a:p>
            </p:txBody>
          </p:sp>
          <p:sp>
            <p:nvSpPr>
              <p:cNvPr id="47" name="AutoShape 17"/>
              <p:cNvSpPr>
                <a:spLocks noChangeArrowheads="1"/>
              </p:cNvSpPr>
              <p:nvPr/>
            </p:nvSpPr>
            <p:spPr bwMode="auto">
              <a:xfrm rot="10800000">
                <a:off x="2608" y="3067"/>
                <a:ext cx="499" cy="272"/>
              </a:xfrm>
              <a:prstGeom prst="rightArrow">
                <a:avLst>
                  <a:gd name="adj1" fmla="val 50000"/>
                  <a:gd name="adj2" fmla="val 45864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AutoShape 18"/>
              <p:cNvSpPr>
                <a:spLocks noChangeArrowheads="1"/>
              </p:cNvSpPr>
              <p:nvPr/>
            </p:nvSpPr>
            <p:spPr bwMode="auto">
              <a:xfrm>
                <a:off x="2608" y="935"/>
                <a:ext cx="499" cy="272"/>
              </a:xfrm>
              <a:prstGeom prst="rightArrow">
                <a:avLst>
                  <a:gd name="adj1" fmla="val 50000"/>
                  <a:gd name="adj2" fmla="val 45864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 rot="5400000">
              <a:off x="4673" y="2426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 rot="16200000" flipV="1">
              <a:off x="2541" y="2426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3150" y="1845"/>
              <a:ext cx="1416" cy="1422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8F8F8"/>
                  </a:solidFill>
                  <a:cs typeface="Arial" charset="0"/>
                </a:rPr>
                <a:t>Information</a:t>
              </a:r>
            </a:p>
            <a:p>
              <a:pPr algn="ctr">
                <a:defRPr/>
              </a:pPr>
              <a:r>
                <a:rPr lang="en-GB">
                  <a:solidFill>
                    <a:srgbClr val="F8F8F8"/>
                  </a:solidFill>
                  <a:cs typeface="Arial" charset="0"/>
                </a:rPr>
                <a:t> Management</a:t>
              </a:r>
            </a:p>
            <a:p>
              <a:pPr algn="ctr">
                <a:defRPr/>
              </a:pPr>
              <a:endParaRPr lang="en-GB">
                <a:solidFill>
                  <a:srgbClr val="F8F8F8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GB">
                  <a:solidFill>
                    <a:srgbClr val="F8F8F8"/>
                  </a:solidFill>
                  <a:cs typeface="Arial" charset="0"/>
                </a:rPr>
                <a:t>Collection </a:t>
              </a:r>
            </a:p>
            <a:p>
              <a:pPr algn="ctr">
                <a:defRPr/>
              </a:pPr>
              <a:r>
                <a:rPr lang="en-GB">
                  <a:solidFill>
                    <a:srgbClr val="F8F8F8"/>
                  </a:solidFill>
                  <a:cs typeface="Arial" charset="0"/>
                </a:rPr>
                <a:t>Coordination</a:t>
              </a: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228" y="78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4744" y="1126"/>
              <a:ext cx="270" cy="553"/>
            </a:xfrm>
            <a:custGeom>
              <a:avLst/>
              <a:gdLst>
                <a:gd name="T0" fmla="*/ 270 w 270"/>
                <a:gd name="T1" fmla="*/ 0 h 456"/>
                <a:gd name="T2" fmla="*/ 192 w 270"/>
                <a:gd name="T3" fmla="*/ 209 h 456"/>
                <a:gd name="T4" fmla="*/ 0 w 270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456">
                  <a:moveTo>
                    <a:pt x="270" y="0"/>
                  </a:moveTo>
                  <a:cubicBezTo>
                    <a:pt x="257" y="35"/>
                    <a:pt x="237" y="133"/>
                    <a:pt x="192" y="209"/>
                  </a:cubicBezTo>
                  <a:cubicBezTo>
                    <a:pt x="147" y="285"/>
                    <a:pt x="40" y="405"/>
                    <a:pt x="0" y="456"/>
                  </a:cubicBezTo>
                </a:path>
              </a:pathLst>
            </a:custGeom>
            <a:noFill/>
            <a:ln w="76200" cmpd="sng">
              <a:solidFill>
                <a:srgbClr val="DDDDD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10" y="996"/>
              <a:ext cx="473" cy="412"/>
            </a:xfrm>
            <a:custGeom>
              <a:avLst/>
              <a:gdLst>
                <a:gd name="T0" fmla="*/ 0 w 473"/>
                <a:gd name="T1" fmla="*/ 412 h 412"/>
                <a:gd name="T2" fmla="*/ 89 w 473"/>
                <a:gd name="T3" fmla="*/ 144 h 412"/>
                <a:gd name="T4" fmla="*/ 315 w 473"/>
                <a:gd name="T5" fmla="*/ 28 h 412"/>
                <a:gd name="T6" fmla="*/ 473 w 473"/>
                <a:gd name="T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" h="412">
                  <a:moveTo>
                    <a:pt x="0" y="412"/>
                  </a:moveTo>
                  <a:cubicBezTo>
                    <a:pt x="15" y="367"/>
                    <a:pt x="37" y="208"/>
                    <a:pt x="89" y="144"/>
                  </a:cubicBezTo>
                  <a:cubicBezTo>
                    <a:pt x="141" y="80"/>
                    <a:pt x="251" y="52"/>
                    <a:pt x="315" y="28"/>
                  </a:cubicBezTo>
                  <a:cubicBezTo>
                    <a:pt x="379" y="4"/>
                    <a:pt x="440" y="6"/>
                    <a:pt x="473" y="0"/>
                  </a:cubicBezTo>
                </a:path>
              </a:pathLst>
            </a:custGeom>
            <a:noFill/>
            <a:ln w="76200" cmpd="sng">
              <a:solidFill>
                <a:srgbClr val="DDDDD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 rot="-1984384">
              <a:off x="2111" y="996"/>
              <a:ext cx="10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i="1">
                  <a:solidFill>
                    <a:srgbClr val="FFFF00"/>
                  </a:solidFill>
                  <a:cs typeface="Arial" charset="0"/>
                </a:rPr>
                <a:t>Actionable Intelligence</a:t>
              </a: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200" y="2584"/>
              <a:ext cx="1315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140" y="788"/>
              <a:ext cx="1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bg1"/>
                  </a:solidFill>
                  <a:cs typeface="Arial" charset="0"/>
                </a:rPr>
                <a:t>Commanders</a:t>
              </a:r>
              <a:endParaRPr lang="en-GB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76991" y="984211"/>
            <a:ext cx="53239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F5597"/>
                </a:solidFill>
              </a:rPr>
              <a:t>Information Superiority: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Collect more information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Processes it for actionable Intelligence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Deliver it to the right commander in the right form</a:t>
            </a:r>
          </a:p>
          <a:p>
            <a:pPr marL="285750" indent="-285750">
              <a:buFontTx/>
              <a:buChar char="-"/>
            </a:pPr>
            <a:endParaRPr lang="en-US" sz="1000" dirty="0"/>
          </a:p>
          <a:p>
            <a:r>
              <a:rPr lang="en-US" sz="2400" dirty="0" smtClean="0">
                <a:solidFill>
                  <a:srgbClr val="2F5597"/>
                </a:solidFill>
              </a:rPr>
              <a:t>Underpins Intelligence Led Operations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and provides the premise that we can defeat the adversary more effectively, because we understand the </a:t>
            </a:r>
            <a:r>
              <a:rPr lang="en-US" sz="2400" dirty="0" err="1" smtClean="0">
                <a:solidFill>
                  <a:srgbClr val="7F7F7F"/>
                </a:solidFill>
              </a:rPr>
              <a:t>battlespace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smtClean="0">
                <a:solidFill>
                  <a:srgbClr val="7F7F7F"/>
                </a:solidFill>
              </a:rPr>
              <a:t>better than he does.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7F7F7F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The Big Issue: Can we ever achieve this is Cyber-Battle -Space 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2.4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37" y="1357280"/>
            <a:ext cx="3124415" cy="25057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626451" y="4041136"/>
            <a:ext cx="356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“And buying Facebook advertisements is much cheaper than an F-35 jet”</a:t>
            </a: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US Senator Mark Warner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creen Shot 2017-10-15 at 12.3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859194"/>
            <a:ext cx="3558687" cy="13917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6" descr="Screen Shot 2017-10-15 at 12.35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2" y="1335138"/>
            <a:ext cx="3633383" cy="16101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Screen Shot 2017-10-15 at 12.36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59" y="2320899"/>
            <a:ext cx="3378041" cy="18352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Screen Shot 2017-10-15 at 12.38.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37" y="3224830"/>
            <a:ext cx="3097128" cy="15373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6527194" y="5321490"/>
            <a:ext cx="2050143" cy="25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 smtClean="0"/>
              <a:t>ent.siteintelgroup.com</a:t>
            </a:r>
            <a:endParaRPr lang="en-US" sz="1000" dirty="0"/>
          </a:p>
        </p:txBody>
      </p:sp>
      <p:pic>
        <p:nvPicPr>
          <p:cNvPr id="11" name="Picture 10" descr="Screen Shot 2017-10-15 at 12.34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0" y="4827612"/>
            <a:ext cx="1333014" cy="4219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0572" y="2458221"/>
            <a:ext cx="3031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dirty="0"/>
              <a:t>In 2016 "cybercrime cost the global economy over $450 billion, </a:t>
            </a:r>
            <a:endParaRPr lang="en-US" dirty="0" smtClean="0"/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2 billion personal records were stolen and in the U.S. </a:t>
            </a:r>
            <a:r>
              <a:rPr lang="en-US" dirty="0" smtClean="0"/>
              <a:t>alone</a:t>
            </a:r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100 million </a:t>
            </a:r>
            <a:r>
              <a:rPr lang="en-US" dirty="0" smtClean="0"/>
              <a:t>had </a:t>
            </a:r>
            <a:r>
              <a:rPr lang="en-US" dirty="0"/>
              <a:t>their medical records stolen</a:t>
            </a:r>
            <a:r>
              <a:rPr lang="en-US" dirty="0" smtClean="0"/>
              <a:t>,”</a:t>
            </a:r>
          </a:p>
          <a:p>
            <a:pPr marL="93663" indent="-93663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1119596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Cyber Superiority: So who is winning the Cyber-Battle-Space ?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7-10-17 at 11.35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939334"/>
            <a:ext cx="3629493" cy="132202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8837825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230" y="5635997"/>
            <a:ext cx="37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Enterprises: At the criminal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1301" y="5635997"/>
            <a:ext cx="338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Nations: the geo-political level</a:t>
            </a:r>
            <a:endParaRPr lang="en-US" i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1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5 at 12.4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37" y="1357280"/>
            <a:ext cx="3124415" cy="25057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626451" y="4041136"/>
            <a:ext cx="356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“And buying Facebook advertisements is much cheaper than an F-35 jet”</a:t>
            </a: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US Senator Mark Warner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creen Shot 2017-10-15 at 12.3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859194"/>
            <a:ext cx="3558687" cy="13917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6" descr="Screen Shot 2017-10-15 at 12.35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2" y="1335138"/>
            <a:ext cx="3633383" cy="16101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Screen Shot 2017-10-15 at 12.36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59" y="2320899"/>
            <a:ext cx="3378041" cy="18352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Screen Shot 2017-10-15 at 12.38.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37" y="3224830"/>
            <a:ext cx="3097128" cy="15373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6527194" y="5321490"/>
            <a:ext cx="2050143" cy="25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 smtClean="0"/>
              <a:t>ent.siteintelgroup.com</a:t>
            </a:r>
            <a:endParaRPr lang="en-US" sz="1000" dirty="0"/>
          </a:p>
        </p:txBody>
      </p:sp>
      <p:pic>
        <p:nvPicPr>
          <p:cNvPr id="11" name="Picture 10" descr="Screen Shot 2017-10-15 at 12.34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0" y="4827612"/>
            <a:ext cx="1333014" cy="4219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0572" y="2458221"/>
            <a:ext cx="3031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dirty="0"/>
              <a:t>In 2016 "cybercrime cost the global economy over $450 billion, </a:t>
            </a:r>
            <a:endParaRPr lang="en-US" dirty="0" smtClean="0"/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2 billion personal records were stolen and in the U.S. </a:t>
            </a:r>
            <a:r>
              <a:rPr lang="en-US" dirty="0" smtClean="0"/>
              <a:t>alone</a:t>
            </a:r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100 million </a:t>
            </a:r>
            <a:r>
              <a:rPr lang="en-US" dirty="0" smtClean="0"/>
              <a:t>had </a:t>
            </a:r>
            <a:r>
              <a:rPr lang="en-US" dirty="0"/>
              <a:t>their medical records stolen</a:t>
            </a:r>
            <a:r>
              <a:rPr lang="en-US" dirty="0" smtClean="0"/>
              <a:t>,”</a:t>
            </a:r>
          </a:p>
          <a:p>
            <a:pPr marL="93663" indent="-93663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1119596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Defence in Cyber-Battle-Space in the Social Media Age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230" y="5635997"/>
            <a:ext cx="37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Enterprises: At the criminal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1301" y="5635997"/>
            <a:ext cx="338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Nations: the geo-political level</a:t>
            </a:r>
            <a:endParaRPr lang="en-US" i="1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Bent Arrow 22"/>
          <p:cNvSpPr/>
          <p:nvPr/>
        </p:nvSpPr>
        <p:spPr>
          <a:xfrm flipV="1">
            <a:off x="117428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1864" y="6108040"/>
            <a:ext cx="30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More Emphasis on Defending our Information Infrastructure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flipV="1">
            <a:off x="697800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flipH="1" flipV="1">
            <a:off x="491091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flipH="1" flipV="1">
            <a:off x="10317696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Shot 2017-10-17 at 11.35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939334"/>
            <a:ext cx="3629493" cy="132202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8645390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27771" y="6108040"/>
            <a:ext cx="284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43C0C"/>
                </a:solidFill>
              </a:rPr>
              <a:t>Understand Social Media &amp;</a:t>
            </a:r>
          </a:p>
          <a:p>
            <a:pPr algn="ctr"/>
            <a:r>
              <a:rPr lang="en-US" b="1" dirty="0" smtClean="0">
                <a:solidFill>
                  <a:srgbClr val="843C0C"/>
                </a:solidFill>
              </a:rPr>
              <a:t>Counter-Speech</a:t>
            </a:r>
            <a:endParaRPr lang="en-US" b="1" dirty="0">
              <a:solidFill>
                <a:srgbClr val="843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0-15 at 12.3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859194"/>
            <a:ext cx="3558687" cy="13917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6" descr="Screen Shot 2017-10-15 at 12.35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2" y="1335138"/>
            <a:ext cx="3633383" cy="16101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Screen Shot 2017-10-15 at 12.36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59" y="2320899"/>
            <a:ext cx="3378041" cy="18352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Screen Shot 2017-10-15 at 12.38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37" y="3224830"/>
            <a:ext cx="3097128" cy="15373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6527194" y="5321490"/>
            <a:ext cx="2050143" cy="25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 smtClean="0"/>
              <a:t>ent.siteintelgroup.com</a:t>
            </a:r>
            <a:endParaRPr lang="en-US" sz="1000" dirty="0"/>
          </a:p>
        </p:txBody>
      </p:sp>
      <p:pic>
        <p:nvPicPr>
          <p:cNvPr id="11" name="Picture 10" descr="Screen Shot 2017-10-15 at 12.34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0" y="4827612"/>
            <a:ext cx="1333014" cy="42191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1119596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Cyber Superiority: Example  </a:t>
            </a:r>
            <a:r>
              <a:rPr lang="mr-IN" sz="3200" dirty="0" smtClean="0">
                <a:solidFill>
                  <a:srgbClr val="2E75B6"/>
                </a:solidFill>
              </a:rPr>
              <a:t>–</a:t>
            </a:r>
            <a:r>
              <a:rPr lang="en-US" sz="3200" dirty="0" smtClean="0">
                <a:solidFill>
                  <a:srgbClr val="2E75B6"/>
                </a:solidFill>
              </a:rPr>
              <a:t> Counter Speech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45390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creen Shot 2017-10-14 at 15.56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74" y="916272"/>
            <a:ext cx="2202179" cy="21082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3" name="Picture 32" descr="Ted Hacke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5" y="2586692"/>
            <a:ext cx="2092161" cy="15683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4" name="TextBox 33"/>
          <p:cNvSpPr txBox="1"/>
          <p:nvPr/>
        </p:nvSpPr>
        <p:spPr>
          <a:xfrm>
            <a:off x="628997" y="931447"/>
            <a:ext cx="112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1F4E79"/>
                </a:solidFill>
              </a:rPr>
              <a:t>Fight Against Hate</a:t>
            </a:r>
            <a:endParaRPr lang="en-US" sz="1400" i="1" dirty="0">
              <a:solidFill>
                <a:srgbClr val="1F4E7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4809" y="3084966"/>
            <a:ext cx="1654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1F4E79"/>
                </a:solidFill>
              </a:rPr>
              <a:t>Ted </a:t>
            </a:r>
            <a:r>
              <a:rPr lang="en-US" sz="1400" i="1" dirty="0" err="1" smtClean="0">
                <a:solidFill>
                  <a:srgbClr val="1F4E79"/>
                </a:solidFill>
              </a:rPr>
              <a:t>Hackey</a:t>
            </a:r>
            <a:r>
              <a:rPr lang="en-US" sz="1400" i="1" dirty="0" smtClean="0">
                <a:solidFill>
                  <a:srgbClr val="1F4E79"/>
                </a:solidFill>
              </a:rPr>
              <a:t> &amp; Leader of Connecticut Mosque</a:t>
            </a:r>
            <a:endParaRPr lang="en-US" sz="1400" i="1" dirty="0">
              <a:solidFill>
                <a:srgbClr val="1F4E79"/>
              </a:solidFill>
            </a:endParaRPr>
          </a:p>
        </p:txBody>
      </p:sp>
      <p:pic>
        <p:nvPicPr>
          <p:cNvPr id="31" name="Picture 30" descr="Screen Shot 2017-10-14 at 14.51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" y="3985809"/>
            <a:ext cx="2498862" cy="18636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7" name="TextBox 36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11301" y="5635997"/>
            <a:ext cx="338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Nations: the geo-political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flipV="1">
            <a:off x="697800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Bent Arrow 43"/>
          <p:cNvSpPr/>
          <p:nvPr/>
        </p:nvSpPr>
        <p:spPr>
          <a:xfrm flipH="1" flipV="1">
            <a:off x="10317696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5374" y="5867043"/>
            <a:ext cx="29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1F4E79"/>
                </a:solidFill>
              </a:rPr>
              <a:t>Extreme Dialogue</a:t>
            </a:r>
            <a:endParaRPr lang="en-US" sz="1400" i="1" dirty="0">
              <a:solidFill>
                <a:srgbClr val="1F4E79"/>
              </a:solidFill>
            </a:endParaRPr>
          </a:p>
        </p:txBody>
      </p:sp>
      <p:pic>
        <p:nvPicPr>
          <p:cNvPr id="46" name="Picture 45" descr="Screen Shot 2017-10-15 at 12.49.1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37" y="1357280"/>
            <a:ext cx="3124415" cy="25057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8626451" y="4041136"/>
            <a:ext cx="356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“And buying Facebook advertisements is much cheaper than an F-35 jet”</a:t>
            </a: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US Senator Mark Warner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018" y="6224497"/>
            <a:ext cx="6355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843C0C"/>
                </a:solidFill>
              </a:rPr>
              <a:t>Learning (rapidly) how we use Social </a:t>
            </a:r>
            <a:r>
              <a:rPr lang="en-US" b="1" i="1" dirty="0">
                <a:solidFill>
                  <a:srgbClr val="843C0C"/>
                </a:solidFill>
              </a:rPr>
              <a:t>Media </a:t>
            </a:r>
            <a:r>
              <a:rPr lang="en-US" b="1" i="1" dirty="0" smtClean="0">
                <a:solidFill>
                  <a:srgbClr val="843C0C"/>
                </a:solidFill>
              </a:rPr>
              <a:t>in Counter-Speech</a:t>
            </a:r>
            <a:endParaRPr lang="en-US" b="1" i="1" dirty="0">
              <a:solidFill>
                <a:srgbClr val="843C0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7771" y="6108040"/>
            <a:ext cx="284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43C0C"/>
                </a:solidFill>
              </a:rPr>
              <a:t>Understand Social Media &amp;</a:t>
            </a:r>
          </a:p>
          <a:p>
            <a:pPr algn="ctr"/>
            <a:r>
              <a:rPr lang="en-US" b="1" dirty="0" smtClean="0">
                <a:solidFill>
                  <a:srgbClr val="843C0C"/>
                </a:solidFill>
              </a:rPr>
              <a:t>Counter-Speech</a:t>
            </a:r>
            <a:endParaRPr lang="en-US" b="1" dirty="0">
              <a:solidFill>
                <a:srgbClr val="843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3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0572" y="2458221"/>
            <a:ext cx="3031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dirty="0"/>
              <a:t>In 2016 "cybercrime cost the global economy over $450 billion, </a:t>
            </a:r>
            <a:endParaRPr lang="en-US" dirty="0" smtClean="0"/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2 billion personal records were stolen and in the U.S. </a:t>
            </a:r>
            <a:r>
              <a:rPr lang="en-US" dirty="0" smtClean="0"/>
              <a:t>alone</a:t>
            </a:r>
          </a:p>
          <a:p>
            <a:pPr marL="93663" indent="-93663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/>
              <a:t>100 million </a:t>
            </a:r>
            <a:r>
              <a:rPr lang="en-US" dirty="0" smtClean="0"/>
              <a:t>had </a:t>
            </a:r>
            <a:r>
              <a:rPr lang="en-US" dirty="0"/>
              <a:t>their medical records stolen</a:t>
            </a:r>
            <a:r>
              <a:rPr lang="en-US" dirty="0" smtClean="0"/>
              <a:t>,”</a:t>
            </a:r>
          </a:p>
          <a:p>
            <a:pPr marL="93663" indent="-93663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416" y="1"/>
            <a:ext cx="12031584" cy="1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E75B6"/>
                </a:solidFill>
              </a:rPr>
              <a:t>Cyber Superiority: Example - defend our Information Infrastructure</a:t>
            </a:r>
            <a:endParaRPr lang="en-US" sz="3200" dirty="0">
              <a:solidFill>
                <a:srgbClr val="2E75B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45989" y="1013110"/>
            <a:ext cx="26889" cy="486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230" y="5635997"/>
            <a:ext cx="37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Enterprises: At the criminal Level</a:t>
            </a:r>
            <a:endParaRPr lang="en-US" i="1" dirty="0">
              <a:solidFill>
                <a:srgbClr val="2E75B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8105" y="762000"/>
            <a:ext cx="11055684" cy="66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7-10-17 at 11.3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939334"/>
            <a:ext cx="3629493" cy="13220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74976" y="5635997"/>
            <a:ext cx="391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E75B6"/>
                </a:solidFill>
              </a:rPr>
              <a:t>For Society: At the Cyber-Terrorist Level</a:t>
            </a:r>
            <a:endParaRPr lang="en-US" i="1" dirty="0">
              <a:solidFill>
                <a:srgbClr val="2E75B6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H="1" flipV="1">
            <a:off x="491091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 descr="Screen Shot 2017-10-17 at 11.2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7" y="1200259"/>
            <a:ext cx="4376012" cy="3205038"/>
          </a:xfrm>
          <a:prstGeom prst="rect">
            <a:avLst/>
          </a:prstGeom>
        </p:spPr>
      </p:pic>
      <p:sp>
        <p:nvSpPr>
          <p:cNvPr id="34" name="Double Bracket 33"/>
          <p:cNvSpPr/>
          <p:nvPr/>
        </p:nvSpPr>
        <p:spPr>
          <a:xfrm>
            <a:off x="4221143" y="1245210"/>
            <a:ext cx="4482124" cy="1270115"/>
          </a:xfrm>
          <a:prstGeom prst="bracketPair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creen Shot 2017-10-16 at 16.24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66" y="709420"/>
            <a:ext cx="2272176" cy="2317319"/>
          </a:xfrm>
          <a:prstGeom prst="rect">
            <a:avLst/>
          </a:prstGeom>
        </p:spPr>
      </p:pic>
      <p:pic>
        <p:nvPicPr>
          <p:cNvPr id="36" name="Picture 35" descr="Screen Shot 2017-10-16 at 16.24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35" y="3009346"/>
            <a:ext cx="3055378" cy="358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2830" y="3496406"/>
            <a:ext cx="3079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Work on what you do know: 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Finger-print the code,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executables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, and scripts that are trusted on your network, enterprise or laptop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Malware/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Ransome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Virsus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can’t run </a:t>
            </a:r>
            <a:r>
              <a:rPr lang="mr-IN" sz="2000" i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TrustedApps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approach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1174287" y="6031957"/>
            <a:ext cx="504556" cy="417481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1864" y="6108040"/>
            <a:ext cx="30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More Emphasis on Defending our Information Infrastructure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1240</Words>
  <Application>Microsoft Macintosh PowerPoint</Application>
  <PresentationFormat>Custom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Media and CyberTerrorism 2nd International C4I &amp; Cyber Conference, Riyadh Alliance Against Terrorism …. Capabilities and Strategies  Mike Small</vt:lpstr>
      <vt:lpstr>The Global Internet</vt:lpstr>
      <vt:lpstr>Social Media in the Cyber-Battle-Space</vt:lpstr>
      <vt:lpstr>The Role of Social Media in Terrorism</vt:lpstr>
      <vt:lpstr>From Information Superiority to Cyber Superiority ?</vt:lpstr>
      <vt:lpstr>Cyber Superiority: So who is winning the Cyber-Battle-Space ?</vt:lpstr>
      <vt:lpstr>Defence in Cyber-Battle-Space in the Social Media Age</vt:lpstr>
      <vt:lpstr>Cyber Superiority: Example  – Counter Speech</vt:lpstr>
      <vt:lpstr>Cyber Superiority: Example - defend our Information Infrastructure</vt:lpstr>
      <vt:lpstr>Cyber Superiority: Example – Know Your Customer</vt:lpstr>
      <vt:lpstr>Cyber Superiority: Example – Know Your Customer</vt:lpstr>
      <vt:lpstr>In Summary </vt:lpstr>
    </vt:vector>
  </TitlesOfParts>
  <Company>AvantiPLC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Small</dc:creator>
  <cp:lastModifiedBy>fbs mac-air</cp:lastModifiedBy>
  <cp:revision>80</cp:revision>
  <dcterms:created xsi:type="dcterms:W3CDTF">2017-10-04T14:21:15Z</dcterms:created>
  <dcterms:modified xsi:type="dcterms:W3CDTF">2017-10-18T17:49:05Z</dcterms:modified>
</cp:coreProperties>
</file>