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0" r:id="rId1"/>
  </p:sldMasterIdLst>
  <p:notesMasterIdLst>
    <p:notesMasterId r:id="rId40"/>
  </p:notesMasterIdLst>
  <p:handoutMasterIdLst>
    <p:handoutMasterId r:id="rId41"/>
  </p:handoutMasterIdLst>
  <p:sldIdLst>
    <p:sldId id="258" r:id="rId2"/>
    <p:sldId id="259" r:id="rId3"/>
    <p:sldId id="260" r:id="rId4"/>
    <p:sldId id="261" r:id="rId5"/>
    <p:sldId id="262" r:id="rId6"/>
    <p:sldId id="263" r:id="rId7"/>
    <p:sldId id="264" r:id="rId8"/>
    <p:sldId id="294" r:id="rId9"/>
    <p:sldId id="265" r:id="rId10"/>
    <p:sldId id="29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310" r:id="rId29"/>
    <p:sldId id="301" r:id="rId30"/>
    <p:sldId id="284" r:id="rId31"/>
    <p:sldId id="299" r:id="rId32"/>
    <p:sldId id="300" r:id="rId33"/>
    <p:sldId id="296" r:id="rId34"/>
    <p:sldId id="287" r:id="rId35"/>
    <p:sldId id="298" r:id="rId36"/>
    <p:sldId id="297" r:id="rId37"/>
    <p:sldId id="290" r:id="rId38"/>
    <p:sldId id="292" r:id="rId3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 userDrawn="1">
          <p15:clr>
            <a:srgbClr val="A4A3A4"/>
          </p15:clr>
        </p15:guide>
        <p15:guide id="2" pos="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9BFF"/>
    <a:srgbClr val="0D62A3"/>
    <a:srgbClr val="1D97D5"/>
    <a:srgbClr val="9AC941"/>
    <a:srgbClr val="E22405"/>
    <a:srgbClr val="E7E7E7"/>
    <a:srgbClr val="BFBFBF"/>
    <a:srgbClr val="FDAE34"/>
    <a:srgbClr val="F16122"/>
    <a:srgbClr val="2527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5" autoAdjust="0"/>
    <p:restoredTop sz="70801" autoAdjust="0"/>
  </p:normalViewPr>
  <p:slideViewPr>
    <p:cSldViewPr snapToGrid="0" snapToObjects="1">
      <p:cViewPr>
        <p:scale>
          <a:sx n="140" d="100"/>
          <a:sy n="140" d="100"/>
        </p:scale>
        <p:origin x="102" y="-2202"/>
      </p:cViewPr>
      <p:guideLst>
        <p:guide orient="horz" pos="324"/>
        <p:guide pos="16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871210-8914-9C40-AAF5-FA8F594EC6AF}" type="datetime1">
              <a:t>4/27/2016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EF6C92-1B68-1842-AA63-7A2DFE79C1F9}" type="slidenum">
              <a:t>‹#›</a:t>
            </a:fld>
            <a:endParaRPr lang="en-US"/>
          </a:p>
        </p:txBody>
      </p:sp>
    </p:spTree>
    <p:extLst>
      <p:ext uri="{BB962C8B-B14F-4D97-AF65-F5344CB8AC3E}">
        <p14:creationId xmlns:p14="http://schemas.microsoft.com/office/powerpoint/2010/main" val="20458475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49F5ED-C519-F44D-A84A-C9188E551C1E}" type="datetime1">
              <a:t>4/27/2016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25E397-8A39-E44F-B4C9-211A5F8AD533}" type="slidenum">
              <a:t>‹#›</a:t>
            </a:fld>
            <a:endParaRPr lang="en-US"/>
          </a:p>
        </p:txBody>
      </p:sp>
    </p:spTree>
    <p:extLst>
      <p:ext uri="{BB962C8B-B14F-4D97-AF65-F5344CB8AC3E}">
        <p14:creationId xmlns:p14="http://schemas.microsoft.com/office/powerpoint/2010/main" val="15804467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 great pleasure and honor to participate</a:t>
            </a:r>
            <a:r>
              <a:rPr lang="en-US" baseline="0" dirty="0" smtClean="0"/>
              <a:t> to this great event. </a:t>
            </a:r>
            <a:endParaRPr lang="en-US" baseline="0" dirty="0" smtClean="0"/>
          </a:p>
          <a:p>
            <a:r>
              <a:rPr lang="en-US" baseline="0" dirty="0" smtClean="0"/>
              <a:t>Companies remain profitable , less cost by reducing operations</a:t>
            </a:r>
          </a:p>
          <a:p>
            <a:r>
              <a:rPr lang="en-US" baseline="0" dirty="0" smtClean="0"/>
              <a:t>This influenced by economical  situation </a:t>
            </a:r>
          </a:p>
          <a:p>
            <a:r>
              <a:rPr lang="en-US" baseline="0" dirty="0" smtClean="0"/>
              <a:t>IT and security investment is capex</a:t>
            </a:r>
          </a:p>
          <a:p>
            <a:r>
              <a:rPr lang="en-US" baseline="0" dirty="0" smtClean="0"/>
              <a:t>Cloud is the best solution to address these challenges</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C1735D0F-15CB-5241-8DA7-9EC6F9751AD5}" type="slidenum">
              <a:rPr lang="en-US" smtClean="0"/>
              <a:t>1</a:t>
            </a:fld>
            <a:endParaRPr lang="en-US" dirty="0"/>
          </a:p>
        </p:txBody>
      </p:sp>
    </p:spTree>
    <p:extLst>
      <p:ext uri="{BB962C8B-B14F-4D97-AF65-F5344CB8AC3E}">
        <p14:creationId xmlns:p14="http://schemas.microsoft.com/office/powerpoint/2010/main" val="705058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6871" indent="0">
              <a:spcBef>
                <a:spcPts val="1100"/>
              </a:spcBef>
              <a:spcAft>
                <a:spcPts val="600"/>
              </a:spcAft>
              <a:buClr>
                <a:schemeClr val="bg1">
                  <a:lumMod val="50000"/>
                </a:schemeClr>
              </a:buClr>
              <a:buSzPct val="60000"/>
              <a:buFont typeface="Arial"/>
              <a:buNone/>
            </a:pPr>
            <a:r>
              <a:rPr lang="en-US" baseline="0" dirty="0" smtClean="0">
                <a:solidFill>
                  <a:schemeClr val="bg1">
                    <a:lumMod val="50000"/>
                  </a:schemeClr>
                </a:solidFill>
                <a:cs typeface="Calibri"/>
              </a:rPr>
              <a:t>When </a:t>
            </a:r>
            <a:r>
              <a:rPr lang="en-US" baseline="0" dirty="0" smtClean="0">
                <a:solidFill>
                  <a:schemeClr val="bg1">
                    <a:lumMod val="50000"/>
                  </a:schemeClr>
                </a:solidFill>
                <a:cs typeface="Calibri"/>
              </a:rPr>
              <a:t>securing Cloud, we have to look at other mechanisms and identity validation is one of these.  Much like with boarder security, we are looking at new mechanisms to ensure that the user name, to which access rights and authorization levels are linked, is used by the right user and not by an attacker or a </a:t>
            </a:r>
            <a:r>
              <a:rPr lang="en-US" sz="1200" dirty="0" smtClean="0"/>
              <a:t>malicious insider.</a:t>
            </a:r>
          </a:p>
          <a:p>
            <a:pPr marL="166871" indent="0">
              <a:spcBef>
                <a:spcPts val="1100"/>
              </a:spcBef>
              <a:spcAft>
                <a:spcPts val="600"/>
              </a:spcAft>
              <a:buClr>
                <a:schemeClr val="bg1">
                  <a:lumMod val="50000"/>
                </a:schemeClr>
              </a:buClr>
              <a:buSzPct val="60000"/>
              <a:buFont typeface="Arial"/>
              <a:buNone/>
            </a:pPr>
            <a:endParaRPr lang="en-US" sz="1200" dirty="0" smtClean="0">
              <a:solidFill>
                <a:schemeClr val="bg1">
                  <a:lumMod val="50000"/>
                </a:schemeClr>
              </a:solidFill>
              <a:cs typeface="Calibri"/>
            </a:endParaRPr>
          </a:p>
          <a:p>
            <a:pPr marL="166871" indent="0">
              <a:spcBef>
                <a:spcPts val="1100"/>
              </a:spcBef>
              <a:spcAft>
                <a:spcPts val="600"/>
              </a:spcAft>
              <a:buClr>
                <a:schemeClr val="bg1">
                  <a:lumMod val="50000"/>
                </a:schemeClr>
              </a:buClr>
              <a:buSzPct val="60000"/>
              <a:buFont typeface="Arial"/>
              <a:buNone/>
            </a:pPr>
            <a:r>
              <a:rPr lang="en-US" sz="1200" dirty="0" smtClean="0">
                <a:solidFill>
                  <a:schemeClr val="bg1">
                    <a:lumMod val="50000"/>
                  </a:schemeClr>
                </a:solidFill>
                <a:cs typeface="Calibri"/>
              </a:rPr>
              <a:t>The</a:t>
            </a:r>
            <a:r>
              <a:rPr lang="en-US" sz="1200" baseline="0" dirty="0" smtClean="0">
                <a:solidFill>
                  <a:schemeClr val="bg1">
                    <a:lumMod val="50000"/>
                  </a:schemeClr>
                </a:solidFill>
                <a:cs typeface="Calibri"/>
              </a:rPr>
              <a:t> types of identity theft or abuse we see today are</a:t>
            </a:r>
            <a:endParaRPr lang="en-US" dirty="0" smtClean="0">
              <a:solidFill>
                <a:schemeClr val="bg1">
                  <a:lumMod val="50000"/>
                </a:schemeClr>
              </a:solidFill>
              <a:cs typeface="Calibri"/>
            </a:endParaRPr>
          </a:p>
          <a:p>
            <a:pPr marL="452621" indent="-285750">
              <a:spcBef>
                <a:spcPts val="1100"/>
              </a:spcBef>
              <a:spcAft>
                <a:spcPts val="600"/>
              </a:spcAft>
              <a:buClr>
                <a:schemeClr val="bg1">
                  <a:lumMod val="50000"/>
                </a:schemeClr>
              </a:buClr>
              <a:buSzPct val="60000"/>
              <a:buFont typeface="Arial"/>
              <a:buChar char="•"/>
            </a:pPr>
            <a:endParaRPr lang="en-US" dirty="0" smtClean="0">
              <a:solidFill>
                <a:schemeClr val="bg1">
                  <a:lumMod val="50000"/>
                </a:schemeClr>
              </a:solidFill>
              <a:cs typeface="Calibri"/>
            </a:endParaRPr>
          </a:p>
          <a:p>
            <a:pPr marL="452621" indent="-285750">
              <a:spcBef>
                <a:spcPts val="1100"/>
              </a:spcBef>
              <a:spcAft>
                <a:spcPts val="600"/>
              </a:spcAft>
              <a:buClr>
                <a:schemeClr val="bg1">
                  <a:lumMod val="50000"/>
                </a:schemeClr>
              </a:buClr>
              <a:buSzPct val="60000"/>
              <a:buFont typeface="Arial"/>
              <a:buChar char="•"/>
            </a:pPr>
            <a:r>
              <a:rPr lang="en-US" dirty="0" smtClean="0">
                <a:solidFill>
                  <a:schemeClr val="bg1">
                    <a:lumMod val="50000"/>
                  </a:schemeClr>
                </a:solidFill>
                <a:cs typeface="Calibri"/>
              </a:rPr>
              <a:t>Compromised credentials</a:t>
            </a:r>
            <a:r>
              <a:rPr lang="en-US" baseline="0" dirty="0" smtClean="0">
                <a:solidFill>
                  <a:schemeClr val="bg1">
                    <a:lumMod val="50000"/>
                  </a:schemeClr>
                </a:solidFill>
                <a:cs typeface="Calibri"/>
              </a:rPr>
              <a:t> by </a:t>
            </a:r>
            <a:endParaRPr lang="en-US" dirty="0" smtClean="0">
              <a:solidFill>
                <a:schemeClr val="bg1">
                  <a:lumMod val="50000"/>
                </a:schemeClr>
              </a:solidFill>
              <a:cs typeface="Calibri"/>
            </a:endParaRPr>
          </a:p>
          <a:p>
            <a:pPr marL="909821" lvl="1" indent="-285750">
              <a:spcBef>
                <a:spcPts val="1100"/>
              </a:spcBef>
              <a:spcAft>
                <a:spcPts val="600"/>
              </a:spcAft>
              <a:buClr>
                <a:schemeClr val="bg1">
                  <a:lumMod val="50000"/>
                </a:schemeClr>
              </a:buClr>
              <a:buSzPct val="60000"/>
              <a:buFont typeface="Arial"/>
              <a:buChar char="•"/>
            </a:pPr>
            <a:r>
              <a:rPr lang="en-US" dirty="0" smtClean="0">
                <a:solidFill>
                  <a:schemeClr val="bg1">
                    <a:lumMod val="50000"/>
                  </a:schemeClr>
                </a:solidFill>
                <a:cs typeface="Calibri"/>
              </a:rPr>
              <a:t>Phishing attacks or stolen credentials</a:t>
            </a:r>
          </a:p>
          <a:p>
            <a:pPr marL="452621" indent="-285750">
              <a:spcBef>
                <a:spcPts val="1100"/>
              </a:spcBef>
              <a:spcAft>
                <a:spcPts val="600"/>
              </a:spcAft>
              <a:buClr>
                <a:schemeClr val="bg1">
                  <a:lumMod val="50000"/>
                </a:schemeClr>
              </a:buClr>
              <a:buSzPct val="60000"/>
              <a:buFont typeface="Arial"/>
              <a:buChar char="•"/>
            </a:pPr>
            <a:r>
              <a:rPr lang="en-US" dirty="0" smtClean="0">
                <a:solidFill>
                  <a:schemeClr val="bg1">
                    <a:lumMod val="50000"/>
                  </a:schemeClr>
                </a:solidFill>
                <a:cs typeface="Calibri"/>
              </a:rPr>
              <a:t>Targeted Malware which</a:t>
            </a:r>
          </a:p>
          <a:p>
            <a:pPr marL="909821" lvl="1" indent="-285750">
              <a:spcBef>
                <a:spcPts val="1100"/>
              </a:spcBef>
              <a:spcAft>
                <a:spcPts val="600"/>
              </a:spcAft>
              <a:buClr>
                <a:schemeClr val="bg1">
                  <a:lumMod val="50000"/>
                </a:schemeClr>
              </a:buClr>
              <a:buSzPct val="60000"/>
              <a:buFont typeface="Arial"/>
              <a:buChar char="•"/>
            </a:pPr>
            <a:r>
              <a:rPr lang="en-US" dirty="0" smtClean="0">
                <a:solidFill>
                  <a:schemeClr val="bg1">
                    <a:lumMod val="50000"/>
                  </a:schemeClr>
                </a:solidFill>
                <a:cs typeface="Calibri"/>
              </a:rPr>
              <a:t>Hijack employee’s valid HTTPS session</a:t>
            </a:r>
            <a:r>
              <a:rPr lang="en-US" baseline="0" dirty="0" smtClean="0">
                <a:solidFill>
                  <a:schemeClr val="bg1">
                    <a:lumMod val="50000"/>
                  </a:schemeClr>
                </a:solidFill>
                <a:cs typeface="Calibri"/>
              </a:rPr>
              <a:t> (Zeus type of malware)</a:t>
            </a:r>
            <a:endParaRPr lang="en-US" dirty="0" smtClean="0">
              <a:solidFill>
                <a:schemeClr val="bg1">
                  <a:lumMod val="50000"/>
                </a:schemeClr>
              </a:solidFill>
              <a:cs typeface="Calibri"/>
            </a:endParaRPr>
          </a:p>
          <a:p>
            <a:pPr marL="452621" indent="-285750">
              <a:spcBef>
                <a:spcPts val="1100"/>
              </a:spcBef>
              <a:spcAft>
                <a:spcPts val="600"/>
              </a:spcAft>
              <a:buClr>
                <a:schemeClr val="bg1">
                  <a:lumMod val="50000"/>
                </a:schemeClr>
              </a:buClr>
              <a:buSzPct val="60000"/>
              <a:buFont typeface="Arial"/>
              <a:buChar char="•"/>
            </a:pPr>
            <a:r>
              <a:rPr lang="en-US" dirty="0" smtClean="0">
                <a:solidFill>
                  <a:schemeClr val="bg1">
                    <a:lumMod val="50000"/>
                  </a:schemeClr>
                </a:solidFill>
                <a:cs typeface="Calibri"/>
              </a:rPr>
              <a:t>Malicious Insider</a:t>
            </a:r>
          </a:p>
          <a:p>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en-US" smtClean="0"/>
              <a:t>10</a:t>
            </a:fld>
            <a:endParaRPr lang="en-US"/>
          </a:p>
        </p:txBody>
      </p:sp>
    </p:spTree>
    <p:extLst>
      <p:ext uri="{BB962C8B-B14F-4D97-AF65-F5344CB8AC3E}">
        <p14:creationId xmlns:p14="http://schemas.microsoft.com/office/powerpoint/2010/main" val="116938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 we</a:t>
            </a:r>
            <a:r>
              <a:rPr lang="en-US" baseline="0" dirty="0" smtClean="0"/>
              <a:t> need to look at when we talk about </a:t>
            </a:r>
            <a:r>
              <a:rPr lang="en-US" baseline="0" dirty="0" err="1" smtClean="0"/>
              <a:t>secuirty</a:t>
            </a:r>
            <a:r>
              <a:rPr lang="en-US" baseline="0" dirty="0" smtClean="0"/>
              <a:t>.</a:t>
            </a:r>
          </a:p>
          <a:p>
            <a:endParaRPr lang="en-US" baseline="0" dirty="0" smtClean="0"/>
          </a:p>
          <a:p>
            <a:r>
              <a:rPr lang="en-US" baseline="0" dirty="0" smtClean="0"/>
              <a:t>A first and very important, yet very difficult topic is data classification and insight in what is happening with that data.</a:t>
            </a:r>
          </a:p>
          <a:p>
            <a:pPr marL="171450" indent="-171450">
              <a:buFont typeface="Wingdings" charset="2"/>
              <a:buChar char="à"/>
            </a:pPr>
            <a:r>
              <a:rPr lang="en-US" baseline="0" dirty="0" smtClean="0"/>
              <a:t> DLP projects have always been very difficult projects as often too many parameters play</a:t>
            </a:r>
            <a:r>
              <a:rPr lang="is-IS" baseline="0" dirty="0" smtClean="0"/>
              <a:t>…  What needs to be classified, how, what will happen witht it...</a:t>
            </a:r>
          </a:p>
          <a:p>
            <a:pPr marL="171450" indent="-171450">
              <a:buFont typeface="Wingdings" charset="2"/>
              <a:buChar char="à"/>
            </a:pPr>
            <a:r>
              <a:rPr lang="en-US" baseline="0" dirty="0" smtClean="0"/>
              <a:t> T</a:t>
            </a:r>
            <a:r>
              <a:rPr lang="is-IS" baseline="0" dirty="0" smtClean="0"/>
              <a:t>he most difficult one certainly is the ‘how’ as technology was limited in automatically classifying content...  Often this was an error prone manual task.</a:t>
            </a:r>
          </a:p>
          <a:p>
            <a:pPr marL="171450" indent="-171450">
              <a:buFont typeface="Wingdings" charset="2"/>
              <a:buChar char="à"/>
            </a:pPr>
            <a:endParaRPr lang="is-IS" baseline="0" dirty="0" smtClean="0"/>
          </a:p>
          <a:p>
            <a:pPr marL="0" indent="0">
              <a:buFont typeface="Wingdings" charset="2"/>
              <a:buNone/>
            </a:pPr>
            <a:r>
              <a:rPr lang="is-IS" baseline="0" dirty="0" smtClean="0"/>
              <a:t>Next we need to look at how data is traversing between trusted places and users, on or of premise, in public or private clouds.</a:t>
            </a:r>
          </a:p>
          <a:p>
            <a:pPr marL="0" indent="0">
              <a:buFont typeface="Wingdings" charset="2"/>
              <a:buNone/>
            </a:pPr>
            <a:endParaRPr lang="is-IS" baseline="0" dirty="0" smtClean="0"/>
          </a:p>
          <a:p>
            <a:pPr marL="0" indent="0">
              <a:buFont typeface="Wingdings" charset="2"/>
              <a:buNone/>
            </a:pPr>
            <a:r>
              <a:rPr lang="is-IS" baseline="0" dirty="0" smtClean="0"/>
              <a:t>As discussed seconds ago, proper authentication and authorization becomes a prime target.  </a:t>
            </a:r>
          </a:p>
          <a:p>
            <a:pPr marL="0" indent="0">
              <a:buFont typeface="Wingdings" charset="2"/>
              <a:buNone/>
            </a:pPr>
            <a:r>
              <a:rPr lang="is-IS" baseline="0" dirty="0" smtClean="0">
                <a:sym typeface="Wingdings"/>
              </a:rPr>
              <a:t> </a:t>
            </a:r>
            <a:r>
              <a:rPr lang="is-IS" baseline="0" dirty="0" smtClean="0"/>
              <a:t>It should be 1 and the same for all cloud...  </a:t>
            </a:r>
          </a:p>
          <a:p>
            <a:pPr marL="171450" indent="-171450">
              <a:buFont typeface="Wingdings" charset="2"/>
              <a:buChar char="à"/>
            </a:pPr>
            <a:r>
              <a:rPr lang="is-IS" baseline="0" dirty="0" smtClean="0">
                <a:sym typeface="Wingdings"/>
              </a:rPr>
              <a:t>Requires proper selection </a:t>
            </a:r>
            <a:r>
              <a:rPr lang="is-IS" baseline="0" dirty="0" smtClean="0"/>
              <a:t>of the cloud tools as you cannot rely on integrated OS or AD integration at all times</a:t>
            </a:r>
          </a:p>
          <a:p>
            <a:pPr marL="171450" indent="-171450">
              <a:buFont typeface="Wingdings" charset="2"/>
              <a:buChar char="à"/>
            </a:pPr>
            <a:endParaRPr lang="is-IS" baseline="0" dirty="0" smtClean="0"/>
          </a:p>
          <a:p>
            <a:pPr marL="0" indent="0">
              <a:buFont typeface="Wingdings" charset="2"/>
              <a:buNone/>
            </a:pPr>
            <a:r>
              <a:rPr lang="is-IS" baseline="0" dirty="0" smtClean="0"/>
              <a:t>Defining proper classification, encryption and access management is not enough.  </a:t>
            </a:r>
          </a:p>
          <a:p>
            <a:pPr marL="0" indent="0">
              <a:buFont typeface="Wingdings" charset="2"/>
              <a:buNone/>
            </a:pPr>
            <a:r>
              <a:rPr lang="is-IS" baseline="0" dirty="0" smtClean="0"/>
              <a:t>You need re-assurance and as such, you should deploy </a:t>
            </a:r>
            <a:r>
              <a:rPr lang="is-IS" baseline="0" dirty="0" smtClean="0">
                <a:sym typeface="Wingdings"/>
              </a:rPr>
              <a:t>proper auditing and Incident Response tools as well.</a:t>
            </a:r>
          </a:p>
          <a:p>
            <a:pPr marL="0" indent="0">
              <a:buFont typeface="Wingdings" charset="2"/>
              <a:buNone/>
            </a:pPr>
            <a:endParaRPr lang="is-IS" baseline="0" dirty="0" smtClean="0">
              <a:sym typeface="Wingdings"/>
            </a:endParaRPr>
          </a:p>
          <a:p>
            <a:pPr marL="0" indent="0">
              <a:buFont typeface="Wingdings" charset="2"/>
              <a:buNone/>
            </a:pPr>
            <a:r>
              <a:rPr lang="is-IS" baseline="0" dirty="0" smtClean="0">
                <a:sym typeface="Wingdings"/>
              </a:rPr>
              <a:t>Furthermore we also need to look at lifecycle management of SaaS both for continuation and retention but also migration points of view.</a:t>
            </a:r>
          </a:p>
          <a:p>
            <a:pPr marL="0" indent="0">
              <a:buFont typeface="Wingdings" charset="2"/>
              <a:buNone/>
            </a:pPr>
            <a:endParaRPr lang="is-IS" baseline="0" dirty="0" smtClean="0">
              <a:sym typeface="Wingdings"/>
            </a:endParaRPr>
          </a:p>
          <a:p>
            <a:pPr marL="0" indent="0">
              <a:buFont typeface="Wingdings" charset="2"/>
              <a:buNone/>
            </a:pPr>
            <a:r>
              <a:rPr lang="is-IS" baseline="0" dirty="0" smtClean="0">
                <a:sym typeface="Wingdings"/>
              </a:rPr>
              <a:t>The final item to closely look into are the more traditional threats trying to exfiltrate or destruct data or gain malicious access to corporate data.</a:t>
            </a:r>
          </a:p>
          <a:p>
            <a:pPr marL="171450" indent="-171450">
              <a:buFont typeface="Wingdings" charset="2"/>
              <a:buChar char="à"/>
            </a:pPr>
            <a:endParaRPr lang="is-IS" baseline="0" dirty="0" smtClean="0">
              <a:sym typeface="Wingdings"/>
            </a:endParaRPr>
          </a:p>
          <a:p>
            <a:pPr marL="171450" indent="-171450">
              <a:buFont typeface="Wingdings" charset="2"/>
              <a:buChar char="à"/>
            </a:pPr>
            <a:endParaRPr lang="is-IS" baseline="0" dirty="0" smtClean="0"/>
          </a:p>
        </p:txBody>
      </p:sp>
      <p:sp>
        <p:nvSpPr>
          <p:cNvPr id="4" name="Slide Number Placeholder 3"/>
          <p:cNvSpPr>
            <a:spLocks noGrp="1"/>
          </p:cNvSpPr>
          <p:nvPr>
            <p:ph type="sldNum" sz="quarter" idx="10"/>
          </p:nvPr>
        </p:nvSpPr>
        <p:spPr/>
        <p:txBody>
          <a:bodyPr/>
          <a:lstStyle/>
          <a:p>
            <a:fld id="{8A25E397-8A39-E44F-B4C9-211A5F8AD533}" type="slidenum">
              <a:rPr lang="uk-UA" smtClean="0"/>
              <a:t>11</a:t>
            </a:fld>
            <a:endParaRPr lang="uk-UA"/>
          </a:p>
        </p:txBody>
      </p:sp>
    </p:spTree>
    <p:extLst>
      <p:ext uri="{BB962C8B-B14F-4D97-AF65-F5344CB8AC3E}">
        <p14:creationId xmlns:p14="http://schemas.microsoft.com/office/powerpoint/2010/main" val="1938092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threats</a:t>
            </a:r>
            <a:r>
              <a:rPr lang="en-US" baseline="0" dirty="0" smtClean="0"/>
              <a:t> targeting cloud data are easy to describe and are not new in itself.</a:t>
            </a:r>
          </a:p>
          <a:p>
            <a:endParaRPr lang="en-US" baseline="0" dirty="0" smtClean="0"/>
          </a:p>
          <a:p>
            <a:r>
              <a:rPr lang="en-US" baseline="0" dirty="0" smtClean="0"/>
              <a:t>In essence, we have always deployed security mechanisms to protect our data in our Data Centers.</a:t>
            </a:r>
          </a:p>
          <a:p>
            <a:r>
              <a:rPr lang="en-US" baseline="0" dirty="0" smtClean="0"/>
              <a:t>It’s not about user or device protection itself.</a:t>
            </a:r>
          </a:p>
          <a:p>
            <a:endParaRPr lang="en-US" baseline="0" dirty="0" smtClean="0"/>
          </a:p>
          <a:p>
            <a:r>
              <a:rPr lang="en-US" baseline="0" dirty="0" smtClean="0"/>
              <a:t>Data security is top of mind, next to data exposure.</a:t>
            </a:r>
          </a:p>
          <a:p>
            <a:endParaRPr lang="en-US" baseline="0" dirty="0" smtClean="0"/>
          </a:p>
          <a:p>
            <a:r>
              <a:rPr lang="en-US" baseline="0" dirty="0" smtClean="0"/>
              <a:t>Well known techniques, often used to target banking web sites, now more and more are also used towards SaaS.</a:t>
            </a:r>
          </a:p>
          <a:p>
            <a:endParaRPr lang="en-US" baseline="0" dirty="0" smtClean="0"/>
          </a:p>
          <a:p>
            <a:r>
              <a:rPr lang="en-US" baseline="0" dirty="0" smtClean="0"/>
              <a:t>Malware and Advanced Persistent Threats target our end-user devices.</a:t>
            </a:r>
          </a:p>
          <a:p>
            <a:endParaRPr lang="en-US" baseline="0" dirty="0" smtClean="0"/>
          </a:p>
          <a:p>
            <a:r>
              <a:rPr lang="en-US" baseline="0" dirty="0" smtClean="0"/>
              <a:t>The most known threat is the </a:t>
            </a:r>
            <a:r>
              <a:rPr lang="en-US" baseline="0" dirty="0" err="1" smtClean="0"/>
              <a:t>MitB</a:t>
            </a:r>
            <a:r>
              <a:rPr lang="en-US" baseline="0" dirty="0" smtClean="0"/>
              <a:t>, where an SSL session, setup by the browser, is hijacked to perform malicious activity, hidden in an authorized SSL channel.</a:t>
            </a:r>
          </a:p>
          <a:p>
            <a:endParaRPr lang="en-US" baseline="0" dirty="0" smtClean="0"/>
          </a:p>
          <a:p>
            <a:r>
              <a:rPr lang="en-US" baseline="0" dirty="0" smtClean="0"/>
              <a:t>Now we also see more and more </a:t>
            </a:r>
            <a:r>
              <a:rPr lang="en-US" baseline="0" dirty="0" err="1" smtClean="0"/>
              <a:t>MitC</a:t>
            </a:r>
            <a:r>
              <a:rPr lang="en-US" baseline="0" dirty="0" smtClean="0"/>
              <a:t> attacks which are much more difficult to detect as they ‘malicious’ activity is very limited.</a:t>
            </a:r>
          </a:p>
          <a:p>
            <a:r>
              <a:rPr lang="en-US" baseline="0" dirty="0" smtClean="0"/>
              <a:t>The target are ‘sync agents’ like with on-line file shares.</a:t>
            </a:r>
          </a:p>
          <a:p>
            <a:endParaRPr lang="en-US" baseline="0" dirty="0" smtClean="0"/>
          </a:p>
          <a:p>
            <a:r>
              <a:rPr lang="en-US" baseline="0" dirty="0" smtClean="0"/>
              <a:t>They keep track of what files are already synced between the device and the cloud storage.</a:t>
            </a:r>
          </a:p>
          <a:p>
            <a:r>
              <a:rPr lang="en-US" baseline="0" dirty="0" smtClean="0"/>
              <a:t>The channel between the sync agent and the cloud service mostly is build using ‘SSL pinning’ techniques which prevent SSL interception and as such in-line security.</a:t>
            </a:r>
          </a:p>
          <a:p>
            <a:r>
              <a:rPr lang="en-US" baseline="0" dirty="0" smtClean="0"/>
              <a:t>The </a:t>
            </a:r>
            <a:r>
              <a:rPr lang="en-US" baseline="0" dirty="0" err="1" smtClean="0"/>
              <a:t>MitC</a:t>
            </a:r>
            <a:r>
              <a:rPr lang="en-US" baseline="0" dirty="0" smtClean="0"/>
              <a:t> attack tries to steal the ‘token’ that is used to establish a secure channel as users don’t want to </a:t>
            </a:r>
            <a:r>
              <a:rPr lang="en-US" baseline="0" dirty="0" err="1" smtClean="0"/>
              <a:t>continously</a:t>
            </a:r>
            <a:r>
              <a:rPr lang="en-US" baseline="0" dirty="0" smtClean="0"/>
              <a:t> type passwords.</a:t>
            </a:r>
          </a:p>
          <a:p>
            <a:r>
              <a:rPr lang="en-US" baseline="0" dirty="0" smtClean="0"/>
              <a:t>Once this token is collected, a new sync agent on the attacker’s system can be deployed with the token.</a:t>
            </a:r>
          </a:p>
          <a:p>
            <a:r>
              <a:rPr lang="en-US" baseline="0" dirty="0" smtClean="0"/>
              <a:t>When you now save a new file, you not only sync it to the cloud, but also to the other sync agent on the attacker’s system.</a:t>
            </a:r>
          </a:p>
          <a:p>
            <a:r>
              <a:rPr lang="en-US" baseline="0" dirty="0" smtClean="0"/>
              <a:t>At this time, no malicious activity or code is running, making it difficult to detect.</a:t>
            </a:r>
          </a:p>
          <a:p>
            <a:endParaRPr lang="en-US" baseline="0" dirty="0" smtClean="0"/>
          </a:p>
          <a:p>
            <a:r>
              <a:rPr lang="en-US" baseline="0" dirty="0" err="1" smtClean="0"/>
              <a:t>Furhter</a:t>
            </a:r>
            <a:r>
              <a:rPr lang="en-US" baseline="0" dirty="0" smtClean="0"/>
              <a:t> more we of course also still need to consider the phishing and classic vulnerability risks.</a:t>
            </a:r>
          </a:p>
          <a:p>
            <a:endParaRPr lang="en-US" baseline="0" dirty="0" smtClean="0"/>
          </a:p>
          <a:p>
            <a:r>
              <a:rPr lang="en-US" baseline="0" dirty="0" smtClean="0"/>
              <a:t>What becomes obvious here is that CASB tools are not going to be the only mechanism to secure cloud.</a:t>
            </a:r>
          </a:p>
          <a:p>
            <a:endParaRPr lang="en-US" baseline="0" dirty="0" smtClean="0"/>
          </a:p>
          <a:p>
            <a:r>
              <a:rPr lang="en-US" baseline="0" dirty="0" smtClean="0"/>
              <a:t>Actually what we are seeing today is a chaos of cloud security tools, all tackling a small part, yet making overall management of security and assurance very difficult.</a:t>
            </a:r>
          </a:p>
          <a:p>
            <a:endParaRPr lang="en-US" baseline="0" dirty="0" smtClean="0"/>
          </a:p>
          <a:p>
            <a:r>
              <a:rPr lang="en-US" baseline="0" dirty="0" smtClean="0"/>
              <a:t>It’s important that companies like Blue Coat are integrating CASB tools in a wider security architecture to leverage existing threat intelligence to identify:</a:t>
            </a:r>
          </a:p>
          <a:p>
            <a:pPr marL="171450" indent="-171450">
              <a:buFontTx/>
              <a:buChar char="-"/>
            </a:pPr>
            <a:r>
              <a:rPr lang="en-US" baseline="0" dirty="0" smtClean="0"/>
              <a:t>Know bad sources, files and destinations</a:t>
            </a:r>
          </a:p>
          <a:p>
            <a:pPr marL="171450" indent="-171450">
              <a:buFontTx/>
              <a:buChar char="-"/>
            </a:pPr>
            <a:r>
              <a:rPr lang="en-US" baseline="0" dirty="0" smtClean="0"/>
              <a:t>Re-use malware and sandboxing technologies</a:t>
            </a:r>
          </a:p>
          <a:p>
            <a:pPr marL="171450" indent="-171450">
              <a:buFontTx/>
              <a:buChar char="-"/>
            </a:pPr>
            <a:r>
              <a:rPr lang="en-US" baseline="0" dirty="0" smtClean="0"/>
              <a:t>Share newly detected malicious files/sites quickly with the entire network and community</a:t>
            </a:r>
          </a:p>
          <a:p>
            <a:pPr marL="171450" indent="-171450">
              <a:buFontTx/>
              <a:buChar char="-"/>
            </a:pPr>
            <a:r>
              <a:rPr lang="en-US" baseline="0" dirty="0" smtClean="0"/>
              <a:t>Integrate security analytics</a:t>
            </a:r>
            <a:r>
              <a:rPr lang="is-IS" baseline="0" dirty="0" smtClean="0"/>
              <a:t>…</a:t>
            </a:r>
          </a:p>
          <a:p>
            <a:pPr marL="171450" indent="-171450">
              <a:buFontTx/>
              <a:buChar char="-"/>
            </a:pPr>
            <a:r>
              <a:rPr lang="en-US" baseline="0" dirty="0" smtClean="0"/>
              <a:t>E</a:t>
            </a:r>
            <a:r>
              <a:rPr lang="is-IS" baseline="0" dirty="0" smtClean="0"/>
              <a:t>tc.</a:t>
            </a:r>
            <a:endParaRPr lang="en-US" baseline="0" dirty="0" smtClean="0"/>
          </a:p>
        </p:txBody>
      </p:sp>
      <p:sp>
        <p:nvSpPr>
          <p:cNvPr id="4" name="Slide Number Placeholder 3"/>
          <p:cNvSpPr>
            <a:spLocks noGrp="1"/>
          </p:cNvSpPr>
          <p:nvPr>
            <p:ph type="sldNum" sz="quarter" idx="10"/>
          </p:nvPr>
        </p:nvSpPr>
        <p:spPr/>
        <p:txBody>
          <a:bodyPr/>
          <a:lstStyle/>
          <a:p>
            <a:fld id="{8A25E397-8A39-E44F-B4C9-211A5F8AD533}" type="slidenum">
              <a:rPr lang="uk-UA" smtClean="0"/>
              <a:t>12</a:t>
            </a:fld>
            <a:endParaRPr lang="uk-UA"/>
          </a:p>
        </p:txBody>
      </p:sp>
    </p:spTree>
    <p:extLst>
      <p:ext uri="{BB962C8B-B14F-4D97-AF65-F5344CB8AC3E}">
        <p14:creationId xmlns:p14="http://schemas.microsoft.com/office/powerpoint/2010/main" val="37576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have a</a:t>
            </a:r>
            <a:r>
              <a:rPr lang="en-US" baseline="0" dirty="0" smtClean="0"/>
              <a:t> look at some of the challenges we have seen when using Cloud.</a:t>
            </a:r>
          </a:p>
        </p:txBody>
      </p:sp>
      <p:sp>
        <p:nvSpPr>
          <p:cNvPr id="4" name="Slide Number Placeholder 3"/>
          <p:cNvSpPr>
            <a:spLocks noGrp="1"/>
          </p:cNvSpPr>
          <p:nvPr>
            <p:ph type="sldNum" sz="quarter" idx="10"/>
          </p:nvPr>
        </p:nvSpPr>
        <p:spPr/>
        <p:txBody>
          <a:bodyPr/>
          <a:lstStyle/>
          <a:p>
            <a:fld id="{8A25E397-8A39-E44F-B4C9-211A5F8AD533}" type="slidenum">
              <a:rPr lang="uk-UA" smtClean="0"/>
              <a:t>13</a:t>
            </a:fld>
            <a:endParaRPr lang="uk-UA"/>
          </a:p>
        </p:txBody>
      </p:sp>
    </p:spTree>
    <p:extLst>
      <p:ext uri="{BB962C8B-B14F-4D97-AF65-F5344CB8AC3E}">
        <p14:creationId xmlns:p14="http://schemas.microsoft.com/office/powerpoint/2010/main" val="1349149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big challenge has been unwanted data leaking or exfiltration through Cloud Apps.</a:t>
            </a:r>
          </a:p>
          <a:p>
            <a:endParaRPr lang="en-US" baseline="0" dirty="0" smtClean="0"/>
          </a:p>
          <a:p>
            <a:r>
              <a:rPr lang="en-US" baseline="0" dirty="0" smtClean="0"/>
              <a:t>https://</a:t>
            </a:r>
            <a:r>
              <a:rPr lang="en-US" baseline="0" dirty="0" err="1" smtClean="0"/>
              <a:t>www.elastica.net</a:t>
            </a:r>
            <a:r>
              <a:rPr lang="en-US" baseline="0" dirty="0" smtClean="0"/>
              <a:t>/2015/06/government-agency-passwords-exposed-via-google-drive/</a:t>
            </a:r>
          </a:p>
          <a:p>
            <a:r>
              <a:rPr lang="en-US" baseline="0" dirty="0" smtClean="0"/>
              <a:t>https://</a:t>
            </a:r>
            <a:r>
              <a:rPr lang="en-US" baseline="0" dirty="0" err="1" smtClean="0"/>
              <a:t>www.elastica.net</a:t>
            </a:r>
            <a:r>
              <a:rPr lang="en-US" baseline="0" dirty="0" smtClean="0"/>
              <a:t>/2015/06/case-study-government-postal-service-agency-passwords-document-exposed-publicly/</a:t>
            </a:r>
          </a:p>
          <a:p>
            <a:endParaRPr lang="en-US" baseline="0" dirty="0" smtClean="0"/>
          </a:p>
          <a:p>
            <a:r>
              <a:rPr lang="en-US" baseline="0" dirty="0" smtClean="0"/>
              <a:t>An Indian government organization lost track of a password file which made it’s way to a publicly shared Google Drive folder.</a:t>
            </a:r>
          </a:p>
          <a:p>
            <a:r>
              <a:rPr lang="en-US" baseline="0" dirty="0" smtClean="0"/>
              <a:t>As such, the password was available openly on the Internet.</a:t>
            </a:r>
          </a:p>
          <a:p>
            <a:endParaRPr lang="en-US" baseline="0" dirty="0" smtClean="0"/>
          </a:p>
          <a:p>
            <a:r>
              <a:rPr lang="en-US" baseline="0" dirty="0" smtClean="0"/>
              <a:t>In another security incident an error lead to exposure of a database containing 1.5 million private medical reports on Amazon’s cloud computing platform.</a:t>
            </a:r>
          </a:p>
          <a:p>
            <a:r>
              <a:rPr lang="en-US" baseline="0" dirty="0" smtClean="0"/>
              <a:t>A subcontractor managing security claims handled access controls inaccurately, leaving it open to unapproved access.</a:t>
            </a:r>
          </a:p>
          <a:p>
            <a:endParaRPr lang="en-US" baseline="0" dirty="0" smtClean="0"/>
          </a:p>
          <a:p>
            <a:r>
              <a:rPr lang="en-US" baseline="0" dirty="0" smtClean="0"/>
              <a:t>http://</a:t>
            </a:r>
            <a:r>
              <a:rPr lang="en-US" baseline="0" dirty="0" err="1" smtClean="0"/>
              <a:t>gizmodo.com</a:t>
            </a:r>
            <a:r>
              <a:rPr lang="en-US" baseline="0" dirty="0" smtClean="0"/>
              <a:t>/security-hell-private-medical-data-of-over-1-5-million-1731548110</a:t>
            </a:r>
          </a:p>
          <a:p>
            <a:endParaRPr lang="en-US" baseline="0" dirty="0" smtClean="0"/>
          </a:p>
          <a:p>
            <a:r>
              <a:rPr lang="en-US" baseline="0" dirty="0" smtClean="0"/>
              <a:t>What this shows is that you cannot rely on the security mechanisms offered by the SaaS or the common sense of users.</a:t>
            </a:r>
          </a:p>
          <a:p>
            <a:r>
              <a:rPr lang="en-US" baseline="0" dirty="0" smtClean="0"/>
              <a:t>You need to keep an eye on the exposure of your documents through 3</a:t>
            </a:r>
            <a:r>
              <a:rPr lang="en-US" baseline="30000" dirty="0" smtClean="0"/>
              <a:t>rd</a:t>
            </a:r>
            <a:r>
              <a:rPr lang="en-US" baseline="0" dirty="0" smtClean="0"/>
              <a:t> party tools that are aware of content and risk of exposed files.</a:t>
            </a:r>
          </a:p>
          <a:p>
            <a:endParaRPr lang="en-US" baseline="0" dirty="0" smtClean="0"/>
          </a:p>
          <a:p>
            <a:r>
              <a:rPr lang="en-US" baseline="0" dirty="0" smtClean="0"/>
              <a:t>There’s different flavors of exposure.  One is easier to address than the other</a:t>
            </a:r>
            <a:r>
              <a:rPr lang="is-I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8A25E397-8A39-E44F-B4C9-211A5F8AD533}" type="slidenum">
              <a:rPr lang="uk-UA" smtClean="0"/>
              <a:t>14</a:t>
            </a:fld>
            <a:endParaRPr lang="uk-UA"/>
          </a:p>
        </p:txBody>
      </p:sp>
    </p:spTree>
    <p:extLst>
      <p:ext uri="{BB962C8B-B14F-4D97-AF65-F5344CB8AC3E}">
        <p14:creationId xmlns:p14="http://schemas.microsoft.com/office/powerpoint/2010/main" val="610913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Errors</a:t>
            </a:r>
            <a:r>
              <a:rPr lang="en-US" baseline="0" dirty="0" smtClean="0"/>
              <a:t> are the most common reason for inappropriate data exfiltration and exposure.</a:t>
            </a:r>
          </a:p>
          <a:p>
            <a:pPr marL="171450" indent="-171450">
              <a:buFontTx/>
              <a:buChar char="-"/>
            </a:pPr>
            <a:r>
              <a:rPr lang="en-US" baseline="0" dirty="0" smtClean="0"/>
              <a:t>Share is set with a too large scope (all company or public instead of individual users/groups)</a:t>
            </a:r>
          </a:p>
          <a:p>
            <a:pPr marL="171450" indent="-171450">
              <a:buFontTx/>
              <a:buChar char="-"/>
            </a:pPr>
            <a:r>
              <a:rPr lang="en-US" baseline="0" dirty="0" smtClean="0"/>
              <a:t>Share is not ‘removed’ after the original goals was served</a:t>
            </a:r>
          </a:p>
          <a:p>
            <a:pPr marL="171450" indent="-171450">
              <a:buFontTx/>
              <a:buChar char="-"/>
            </a:pPr>
            <a:r>
              <a:rPr lang="en-US" baseline="0" dirty="0" smtClean="0"/>
              <a:t>A file is added to a folder already shared, but too broadly</a:t>
            </a:r>
          </a:p>
          <a:p>
            <a:endParaRPr lang="en-US" baseline="0" dirty="0" smtClean="0"/>
          </a:p>
          <a:p>
            <a:r>
              <a:rPr lang="en-US" baseline="0" dirty="0" smtClean="0"/>
              <a:t>There’s no need for malware or intrusion detection tools or signatures.</a:t>
            </a:r>
          </a:p>
          <a:p>
            <a:endParaRPr lang="en-US" baseline="0" dirty="0" smtClean="0"/>
          </a:p>
          <a:p>
            <a:r>
              <a:rPr lang="en-US" baseline="0" dirty="0" smtClean="0"/>
              <a:t>The need is to properly map exposures vs content/risk and monitor/alert and remediate on this.</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15</a:t>
            </a:fld>
            <a:endParaRPr lang="uk-UA"/>
          </a:p>
        </p:txBody>
      </p:sp>
    </p:spTree>
    <p:extLst>
      <p:ext uri="{BB962C8B-B14F-4D97-AF65-F5344CB8AC3E}">
        <p14:creationId xmlns:p14="http://schemas.microsoft.com/office/powerpoint/2010/main" val="18152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more complex,</a:t>
            </a:r>
            <a:r>
              <a:rPr lang="en-US" baseline="0" dirty="0" smtClean="0"/>
              <a:t> but less existing reason for data exfiltration is caused by malicious insiders.</a:t>
            </a:r>
          </a:p>
          <a:p>
            <a:endParaRPr lang="en-US" baseline="0" dirty="0" smtClean="0"/>
          </a:p>
          <a:p>
            <a:r>
              <a:rPr lang="en-US" baseline="0" dirty="0" smtClean="0"/>
              <a:t>These are employees who have bad intentions.</a:t>
            </a:r>
          </a:p>
          <a:p>
            <a:r>
              <a:rPr lang="en-US" baseline="0" dirty="0" smtClean="0"/>
              <a:t>Simply to harm the company or when leaking data to competitors as part of an exist strategy.</a:t>
            </a:r>
          </a:p>
          <a:p>
            <a:endParaRPr lang="en-US" baseline="0" dirty="0" smtClean="0"/>
          </a:p>
          <a:p>
            <a:r>
              <a:rPr lang="en-US" baseline="0" dirty="0" smtClean="0"/>
              <a:t>In this case the user is intentionally exposing data with broad access permissions, either in time or qua audience.</a:t>
            </a:r>
          </a:p>
          <a:p>
            <a:endParaRPr lang="en-US" baseline="0" dirty="0" smtClean="0"/>
          </a:p>
          <a:p>
            <a:r>
              <a:rPr lang="en-US" baseline="0" dirty="0" smtClean="0"/>
              <a:t>Similar actions are required to detect the exposure as for the previous case, but in combination with behavior analysis to identify the suspicious activity level of the user account.</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16</a:t>
            </a:fld>
            <a:endParaRPr lang="uk-UA"/>
          </a:p>
        </p:txBody>
      </p:sp>
    </p:spTree>
    <p:extLst>
      <p:ext uri="{BB962C8B-B14F-4D97-AF65-F5344CB8AC3E}">
        <p14:creationId xmlns:p14="http://schemas.microsoft.com/office/powerpoint/2010/main" val="1581857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severe</a:t>
            </a:r>
            <a:r>
              <a:rPr lang="en-US" baseline="0" dirty="0" smtClean="0"/>
              <a:t> level of unwanted data exposure or exfiltration is caused by attackers.</a:t>
            </a:r>
          </a:p>
          <a:p>
            <a:endParaRPr lang="en-US" baseline="0" dirty="0" smtClean="0"/>
          </a:p>
          <a:p>
            <a:r>
              <a:rPr lang="en-US" baseline="0" dirty="0" smtClean="0"/>
              <a:t>As discussed earlier, there’s different methods for attackers to get access to apps and data.</a:t>
            </a:r>
          </a:p>
          <a:p>
            <a:endParaRPr lang="en-US" baseline="0" dirty="0" smtClean="0"/>
          </a:p>
          <a:p>
            <a:r>
              <a:rPr lang="en-US" baseline="0" dirty="0" smtClean="0"/>
              <a:t>The reasons to target cloud apps are divers as you actually don’t need to get the data on your system.</a:t>
            </a:r>
          </a:p>
          <a:p>
            <a:r>
              <a:rPr lang="en-US" baseline="0" dirty="0" smtClean="0"/>
              <a:t>You could simply expose it from the original system so you can share with other malicious users or retain access for later.</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17</a:t>
            </a:fld>
            <a:endParaRPr lang="uk-UA"/>
          </a:p>
        </p:txBody>
      </p:sp>
    </p:spTree>
    <p:extLst>
      <p:ext uri="{BB962C8B-B14F-4D97-AF65-F5344CB8AC3E}">
        <p14:creationId xmlns:p14="http://schemas.microsoft.com/office/powerpoint/2010/main" val="688273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typical</a:t>
            </a:r>
            <a:r>
              <a:rPr lang="en-US" baseline="0" dirty="0" smtClean="0"/>
              <a:t> problem described in all 3 use case scenarios is that data is exposed.  As such, there’s a window of exposure.</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18</a:t>
            </a:fld>
            <a:endParaRPr lang="uk-UA"/>
          </a:p>
        </p:txBody>
      </p:sp>
    </p:spTree>
    <p:extLst>
      <p:ext uri="{BB962C8B-B14F-4D97-AF65-F5344CB8AC3E}">
        <p14:creationId xmlns:p14="http://schemas.microsoft.com/office/powerpoint/2010/main" val="101581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to</a:t>
            </a:r>
            <a:r>
              <a:rPr lang="en-US" baseline="0" dirty="0" smtClean="0"/>
              <a:t> on premise attacks , attack is still active until its discovered , and remediated </a:t>
            </a:r>
            <a:endParaRPr lang="en-US" dirty="0" smtClean="0"/>
          </a:p>
          <a:p>
            <a:endParaRPr lang="en-US" dirty="0" smtClean="0"/>
          </a:p>
          <a:p>
            <a:r>
              <a:rPr lang="en-US" dirty="0" smtClean="0"/>
              <a:t>So </a:t>
            </a:r>
            <a:r>
              <a:rPr lang="en-US" dirty="0" smtClean="0"/>
              <a:t>what’s that Window</a:t>
            </a:r>
            <a:r>
              <a:rPr lang="en-US" baseline="0" dirty="0" smtClean="0"/>
              <a:t> of Exposure all about.</a:t>
            </a:r>
          </a:p>
          <a:p>
            <a:endParaRPr lang="en-US" baseline="0" dirty="0" smtClean="0"/>
          </a:p>
          <a:p>
            <a:r>
              <a:rPr lang="en-US" baseline="0" dirty="0" smtClean="0"/>
              <a:t>It’s a combination of states.</a:t>
            </a:r>
          </a:p>
          <a:p>
            <a:endParaRPr lang="en-US" baseline="0" dirty="0" smtClean="0"/>
          </a:p>
          <a:p>
            <a:r>
              <a:rPr lang="en-US" baseline="0" dirty="0" smtClean="0"/>
              <a:t>We start with the fact that a file is exposed.</a:t>
            </a:r>
          </a:p>
          <a:p>
            <a:endParaRPr lang="en-US" baseline="0" dirty="0" smtClean="0"/>
          </a:p>
          <a:p>
            <a:r>
              <a:rPr lang="en-US" baseline="0" dirty="0" smtClean="0"/>
              <a:t>Detecting that the file is exposed triggers the Window of Detection which is the first state and combines the time of detection with the time of original exposure to determine how long the file was exposed.</a:t>
            </a:r>
          </a:p>
          <a:p>
            <a:endParaRPr lang="en-US" baseline="0" dirty="0" smtClean="0"/>
          </a:p>
          <a:p>
            <a:r>
              <a:rPr lang="en-US" baseline="0" dirty="0" smtClean="0"/>
              <a:t>The next step is to mitigate the problem by calculating the time between the earlier detection and the time to remediate the exposure.</a:t>
            </a:r>
          </a:p>
          <a:p>
            <a:endParaRPr lang="en-US" baseline="0" dirty="0" smtClean="0"/>
          </a:p>
          <a:p>
            <a:r>
              <a:rPr lang="en-US" baseline="0" dirty="0" smtClean="0"/>
              <a:t>If you add both time frames to each other, you get the total window of exposure.</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19</a:t>
            </a:fld>
            <a:endParaRPr lang="uk-UA"/>
          </a:p>
        </p:txBody>
      </p:sp>
    </p:spTree>
    <p:extLst>
      <p:ext uri="{BB962C8B-B14F-4D97-AF65-F5344CB8AC3E}">
        <p14:creationId xmlns:p14="http://schemas.microsoft.com/office/powerpoint/2010/main" val="1327930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Another </a:t>
            </a:r>
            <a:r>
              <a:rPr lang="en-US" baseline="0" dirty="0" smtClean="0"/>
              <a:t>advantage of cloud (SaaS and/or IaaS) </a:t>
            </a:r>
            <a:r>
              <a:rPr lang="en-US" baseline="0" dirty="0" smtClean="0"/>
              <a:t>predict expenses</a:t>
            </a:r>
          </a:p>
          <a:p>
            <a:r>
              <a:rPr lang="en-US" baseline="0" dirty="0" smtClean="0"/>
              <a:t>Flexibility to grow , shrink and change</a:t>
            </a:r>
          </a:p>
          <a:p>
            <a:r>
              <a:rPr lang="en-US" baseline="0" dirty="0" smtClean="0"/>
              <a:t>On the same time security become more challenge </a:t>
            </a:r>
          </a:p>
          <a:p>
            <a:r>
              <a:rPr lang="en-US" baseline="0" dirty="0" smtClean="0"/>
              <a:t>Traditional security mechanism not tailored for cloud</a:t>
            </a:r>
          </a:p>
          <a:p>
            <a:r>
              <a:rPr lang="en-US" baseline="0" dirty="0" smtClean="0"/>
              <a:t>Discuss (cloud trends, security and compliance challenge, how to address challenges independent of the service)</a:t>
            </a:r>
          </a:p>
          <a:p>
            <a:endParaRPr lang="en-US" baseline="0" dirty="0" smtClean="0"/>
          </a:p>
        </p:txBody>
      </p:sp>
      <p:sp>
        <p:nvSpPr>
          <p:cNvPr id="4" name="Slide Number Placeholder 3"/>
          <p:cNvSpPr>
            <a:spLocks noGrp="1"/>
          </p:cNvSpPr>
          <p:nvPr>
            <p:ph type="sldNum" sz="quarter" idx="10"/>
          </p:nvPr>
        </p:nvSpPr>
        <p:spPr/>
        <p:txBody>
          <a:bodyPr/>
          <a:lstStyle/>
          <a:p>
            <a:fld id="{8A25E397-8A39-E44F-B4C9-211A5F8AD533}" type="slidenum">
              <a:rPr lang="uk-UA" smtClean="0"/>
              <a:t>2</a:t>
            </a:fld>
            <a:endParaRPr lang="uk-UA"/>
          </a:p>
        </p:txBody>
      </p:sp>
    </p:spTree>
    <p:extLst>
      <p:ext uri="{BB962C8B-B14F-4D97-AF65-F5344CB8AC3E}">
        <p14:creationId xmlns:p14="http://schemas.microsoft.com/office/powerpoint/2010/main" val="1368233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put these states on a time line, we get a much better understanding of the total scope of the window of Exposure.</a:t>
            </a:r>
          </a:p>
          <a:p>
            <a:endParaRPr lang="en-US" baseline="0" dirty="0" smtClean="0"/>
          </a:p>
          <a:p>
            <a:r>
              <a:rPr lang="en-US" baseline="0" dirty="0" smtClean="0"/>
              <a:t>The Window of Exposure also is the ‘dangerous’ period as in that time frame the data is vulnerable.</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20</a:t>
            </a:fld>
            <a:endParaRPr lang="uk-UA"/>
          </a:p>
        </p:txBody>
      </p:sp>
    </p:spTree>
    <p:extLst>
      <p:ext uri="{BB962C8B-B14F-4D97-AF65-F5344CB8AC3E}">
        <p14:creationId xmlns:p14="http://schemas.microsoft.com/office/powerpoint/2010/main" val="1161973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Mitigation</a:t>
            </a:r>
            <a:r>
              <a:rPr lang="en-US" baseline="0" dirty="0" smtClean="0"/>
              <a:t> sometimes is easier said than done.</a:t>
            </a:r>
          </a:p>
          <a:p>
            <a:endParaRPr lang="en-US" baseline="0" dirty="0" smtClean="0"/>
          </a:p>
          <a:p>
            <a:r>
              <a:rPr lang="en-US" baseline="0" dirty="0" smtClean="0"/>
              <a:t>A company is certainly vulnerable if they have high windows of detection and/or protection.</a:t>
            </a:r>
          </a:p>
          <a:p>
            <a:endParaRPr lang="en-US" baseline="0" dirty="0" smtClean="0"/>
          </a:p>
          <a:p>
            <a:r>
              <a:rPr lang="en-US" baseline="0" dirty="0" smtClean="0"/>
              <a:t>If you have thousands, maybe millions of files without any automated tools to detect possible (inappropriate) exposures, the window of exposure might be long or sometimes almost forever.</a:t>
            </a:r>
          </a:p>
          <a:p>
            <a:endParaRPr lang="en-US" baseline="0" dirty="0" smtClean="0"/>
          </a:p>
          <a:p>
            <a:r>
              <a:rPr lang="en-US" baseline="0" dirty="0" smtClean="0"/>
              <a:t>We see that companies that introduce CASB solutions, drastically reduce the window of exposure by either addressing the window of detection through automated tools or even the prevention or remediation as well.</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21</a:t>
            </a:fld>
            <a:endParaRPr lang="uk-UA"/>
          </a:p>
        </p:txBody>
      </p:sp>
    </p:spTree>
    <p:extLst>
      <p:ext uri="{BB962C8B-B14F-4D97-AF65-F5344CB8AC3E}">
        <p14:creationId xmlns:p14="http://schemas.microsoft.com/office/powerpoint/2010/main" val="1903686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can we get to automation to tackle the window of exposure problem</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22</a:t>
            </a:fld>
            <a:endParaRPr lang="uk-UA"/>
          </a:p>
        </p:txBody>
      </p:sp>
    </p:spTree>
    <p:extLst>
      <p:ext uri="{BB962C8B-B14F-4D97-AF65-F5344CB8AC3E}">
        <p14:creationId xmlns:p14="http://schemas.microsoft.com/office/powerpoint/2010/main" val="338700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only</a:t>
            </a:r>
            <a:r>
              <a:rPr lang="en-US" baseline="0" dirty="0" smtClean="0"/>
              <a:t> possible through a platform driven approach, tackling the larger cloud security problem.</a:t>
            </a:r>
          </a:p>
          <a:p>
            <a:endParaRPr lang="en-US" baseline="0" dirty="0" smtClean="0"/>
          </a:p>
          <a:p>
            <a:r>
              <a:rPr lang="en-US" dirty="0" smtClean="0"/>
              <a:t>These</a:t>
            </a:r>
            <a:r>
              <a:rPr lang="en-US" baseline="0" dirty="0" smtClean="0"/>
              <a:t> mechanisms involve both traditional threat detection capabilities as well as more recent tools like CASB.</a:t>
            </a:r>
          </a:p>
          <a:p>
            <a:endParaRPr lang="en-US" baseline="0" dirty="0" smtClean="0"/>
          </a:p>
          <a:p>
            <a:r>
              <a:rPr lang="en-US" baseline="0" dirty="0" smtClean="0"/>
              <a:t>Today we focus on CASB, but when you select a CASB tool, make sure to look at integrating that tool with other security tools.</a:t>
            </a:r>
          </a:p>
          <a:p>
            <a:r>
              <a:rPr lang="en-US" baseline="0" dirty="0" smtClean="0"/>
              <a:t>That’s where you’ll see the real benefit of a security company like Blue Coat tackling a broad range of security challenges vs. a </a:t>
            </a:r>
            <a:r>
              <a:rPr lang="en-US" baseline="0" dirty="0" err="1" smtClean="0"/>
              <a:t>nich</a:t>
            </a:r>
            <a:r>
              <a:rPr lang="en-US" baseline="0" dirty="0" smtClean="0"/>
              <a:t> CASB player or 3</a:t>
            </a:r>
            <a:r>
              <a:rPr lang="en-US" baseline="30000" dirty="0" smtClean="0"/>
              <a:t>rd</a:t>
            </a:r>
            <a:r>
              <a:rPr lang="en-US" baseline="0" dirty="0" smtClean="0"/>
              <a:t> party integration with CASB.</a:t>
            </a:r>
          </a:p>
          <a:p>
            <a:endParaRPr lang="en-US" baseline="0" dirty="0" smtClean="0"/>
          </a:p>
          <a:p>
            <a:r>
              <a:rPr lang="en-US" baseline="0" dirty="0" smtClean="0"/>
              <a:t>CASB itself primarily should focus on your SaaS, not on more consumer based cloud tools.</a:t>
            </a:r>
          </a:p>
          <a:p>
            <a:endParaRPr lang="en-US" baseline="0" dirty="0" smtClean="0"/>
          </a:p>
          <a:p>
            <a:r>
              <a:rPr lang="en-US" baseline="0" dirty="0" smtClean="0"/>
              <a:t>In this setting, CASB should be a full life cycle management solution that can be used to determine possibly exposure to unsanctioned SaaS and Shadow IT by running a proper Audit.</a:t>
            </a:r>
          </a:p>
          <a:p>
            <a:r>
              <a:rPr lang="en-US" baseline="0" dirty="0" smtClean="0"/>
              <a:t>The audit will list what is used, but at the same time will give insight in the desire of the users in your organization to use business tools.</a:t>
            </a:r>
          </a:p>
          <a:p>
            <a:r>
              <a:rPr lang="en-US" baseline="0" dirty="0" smtClean="0"/>
              <a:t>The result is that Audit research can help selecting the right SaaS tool for your organization and to close loop the Shadow IT problem through integrations with your perimeter tools, like your </a:t>
            </a:r>
            <a:r>
              <a:rPr lang="en-US" baseline="0" dirty="0" err="1" smtClean="0"/>
              <a:t>ProxySG</a:t>
            </a:r>
            <a:r>
              <a:rPr lang="en-US" baseline="0" dirty="0" smtClean="0"/>
              <a:t>, to prevent access to unsanctioned SaaS.</a:t>
            </a:r>
          </a:p>
          <a:p>
            <a:endParaRPr lang="en-US" baseline="0" dirty="0" smtClean="0"/>
          </a:p>
          <a:p>
            <a:r>
              <a:rPr lang="en-US" baseline="0" dirty="0" smtClean="0"/>
              <a:t>The next step is to detect suspicious activity and exposure in your cloud use.  </a:t>
            </a:r>
          </a:p>
          <a:p>
            <a:endParaRPr lang="en-US" baseline="0" dirty="0" smtClean="0"/>
          </a:p>
          <a:p>
            <a:r>
              <a:rPr lang="en-US" baseline="0" dirty="0" smtClean="0"/>
              <a:t>Finally you need to have tools at hand to safely enable your cloud solution through 3</a:t>
            </a:r>
            <a:r>
              <a:rPr lang="en-US" baseline="30000" dirty="0" smtClean="0"/>
              <a:t>rd</a:t>
            </a:r>
            <a:r>
              <a:rPr lang="en-US" baseline="0" dirty="0" smtClean="0"/>
              <a:t> party policy mechanism powering an monitoring and control layer.</a:t>
            </a:r>
          </a:p>
          <a:p>
            <a:endParaRPr lang="en-US" baseline="0" dirty="0" smtClean="0"/>
          </a:p>
          <a:p>
            <a:r>
              <a:rPr lang="en-US" baseline="0" dirty="0" smtClean="0"/>
              <a:t>Approaches to deliver these capabilities are diverse and cover data science tools, automation as well as threshold based pattern or behavior analysis.</a:t>
            </a:r>
          </a:p>
        </p:txBody>
      </p:sp>
      <p:sp>
        <p:nvSpPr>
          <p:cNvPr id="4" name="Slide Number Placeholder 3"/>
          <p:cNvSpPr>
            <a:spLocks noGrp="1"/>
          </p:cNvSpPr>
          <p:nvPr>
            <p:ph type="sldNum" sz="quarter" idx="10"/>
          </p:nvPr>
        </p:nvSpPr>
        <p:spPr/>
        <p:txBody>
          <a:bodyPr/>
          <a:lstStyle/>
          <a:p>
            <a:fld id="{8A25E397-8A39-E44F-B4C9-211A5F8AD533}" type="slidenum">
              <a:rPr lang="uk-UA" smtClean="0"/>
              <a:t>23</a:t>
            </a:fld>
            <a:endParaRPr lang="uk-UA"/>
          </a:p>
        </p:txBody>
      </p:sp>
    </p:spTree>
    <p:extLst>
      <p:ext uri="{BB962C8B-B14F-4D97-AF65-F5344CB8AC3E}">
        <p14:creationId xmlns:p14="http://schemas.microsoft.com/office/powerpoint/2010/main" val="1283083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look at the challenges,</a:t>
            </a:r>
            <a:r>
              <a:rPr lang="en-US" baseline="0" dirty="0" smtClean="0"/>
              <a:t> it’s not difficult to understand the ‘big data’ issue related to limited resources.</a:t>
            </a:r>
          </a:p>
          <a:p>
            <a:endParaRPr lang="en-US" baseline="0" dirty="0" smtClean="0"/>
          </a:p>
          <a:p>
            <a:r>
              <a:rPr lang="en-US" baseline="0" dirty="0" smtClean="0"/>
              <a:t>We mostly don’t know what our users are using or what our business line manager have procured as many of those tools will be allowed by the existing perimeter infrastructure as they would match the ‘allowed’ ’business’ classification on app or URL filtering tools.</a:t>
            </a:r>
          </a:p>
          <a:p>
            <a:endParaRPr lang="en-US" baseline="0" dirty="0" smtClean="0"/>
          </a:p>
          <a:p>
            <a:r>
              <a:rPr lang="en-US" baseline="0" dirty="0" smtClean="0"/>
              <a:t>Manual tools will not be sufficient due too scale of:</a:t>
            </a:r>
          </a:p>
          <a:p>
            <a:pPr marL="171450" indent="-171450">
              <a:buFontTx/>
              <a:buChar char="-"/>
            </a:pPr>
            <a:r>
              <a:rPr lang="en-US" baseline="0" dirty="0" smtClean="0"/>
              <a:t>Number of apps to be reviewed</a:t>
            </a:r>
          </a:p>
          <a:p>
            <a:pPr marL="171450" indent="-171450">
              <a:buFontTx/>
              <a:buChar char="-"/>
            </a:pPr>
            <a:r>
              <a:rPr lang="en-US" baseline="0" dirty="0" smtClean="0"/>
              <a:t>Level of parameters to review per app</a:t>
            </a:r>
          </a:p>
          <a:p>
            <a:pPr marL="171450" indent="-171450">
              <a:buFontTx/>
              <a:buChar char="-"/>
            </a:pPr>
            <a:endParaRPr lang="en-US" baseline="0" dirty="0" smtClean="0"/>
          </a:p>
          <a:p>
            <a:pPr marL="0" indent="0">
              <a:buFontTx/>
              <a:buNone/>
            </a:pPr>
            <a:r>
              <a:rPr lang="en-US" baseline="0" dirty="0" smtClean="0"/>
              <a:t>Automation will help to overcome the scale and time constraints.</a:t>
            </a:r>
          </a:p>
        </p:txBody>
      </p:sp>
      <p:sp>
        <p:nvSpPr>
          <p:cNvPr id="4" name="Slide Number Placeholder 3"/>
          <p:cNvSpPr>
            <a:spLocks noGrp="1"/>
          </p:cNvSpPr>
          <p:nvPr>
            <p:ph type="sldNum" sz="quarter" idx="10"/>
          </p:nvPr>
        </p:nvSpPr>
        <p:spPr/>
        <p:txBody>
          <a:bodyPr/>
          <a:lstStyle/>
          <a:p>
            <a:fld id="{8A25E397-8A39-E44F-B4C9-211A5F8AD533}" type="slidenum">
              <a:rPr lang="uk-UA" smtClean="0"/>
              <a:t>24</a:t>
            </a:fld>
            <a:endParaRPr lang="uk-UA"/>
          </a:p>
        </p:txBody>
      </p:sp>
    </p:spTree>
    <p:extLst>
      <p:ext uri="{BB962C8B-B14F-4D97-AF65-F5344CB8AC3E}">
        <p14:creationId xmlns:p14="http://schemas.microsoft.com/office/powerpoint/2010/main" val="576366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Automation</a:t>
            </a:r>
            <a:r>
              <a:rPr lang="en-US" baseline="0" dirty="0" smtClean="0"/>
              <a:t> powered by Data Science.  That’s the way forward.</a:t>
            </a:r>
            <a:endParaRPr lang="en-US" dirty="0"/>
          </a:p>
        </p:txBody>
      </p:sp>
      <p:sp>
        <p:nvSpPr>
          <p:cNvPr id="4" name="Slide Number Placeholder 3"/>
          <p:cNvSpPr>
            <a:spLocks noGrp="1"/>
          </p:cNvSpPr>
          <p:nvPr>
            <p:ph type="sldNum" sz="quarter" idx="10"/>
          </p:nvPr>
        </p:nvSpPr>
        <p:spPr/>
        <p:txBody>
          <a:bodyPr/>
          <a:lstStyle/>
          <a:p>
            <a:fld id="{C1735D0F-15CB-5241-8DA7-9EC6F9751AD5}" type="slidenum">
              <a:rPr lang="en-US" smtClean="0"/>
              <a:t>25</a:t>
            </a:fld>
            <a:endParaRPr lang="en-US" dirty="0"/>
          </a:p>
        </p:txBody>
      </p:sp>
    </p:spTree>
    <p:extLst>
      <p:ext uri="{BB962C8B-B14F-4D97-AF65-F5344CB8AC3E}">
        <p14:creationId xmlns:p14="http://schemas.microsoft.com/office/powerpoint/2010/main" val="1285601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Science</a:t>
            </a:r>
            <a:r>
              <a:rPr lang="en-US" baseline="0" dirty="0" smtClean="0"/>
              <a:t> is on data in Cloud Apps will help on different levels to classify the documents by using machine learning tools and contextual analysis overcoming keyword matching and regular expression detection limitations and false positives.</a:t>
            </a:r>
          </a:p>
          <a:p>
            <a:endParaRPr lang="en-US" baseline="0" dirty="0" smtClean="0"/>
          </a:p>
          <a:p>
            <a:r>
              <a:rPr lang="en-US" baseline="0" dirty="0" smtClean="0"/>
              <a:t>Pre-defined classifiers will ease the process and kick-start the classification process whilst allowing for custom detection definitions.</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26</a:t>
            </a:fld>
            <a:endParaRPr lang="uk-UA"/>
          </a:p>
        </p:txBody>
      </p:sp>
    </p:spTree>
    <p:extLst>
      <p:ext uri="{BB962C8B-B14F-4D97-AF65-F5344CB8AC3E}">
        <p14:creationId xmlns:p14="http://schemas.microsoft.com/office/powerpoint/2010/main" val="1531176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Deep Content</a:t>
            </a:r>
            <a:r>
              <a:rPr lang="en-US" baseline="0" dirty="0" smtClean="0"/>
              <a:t> Inspection based </a:t>
            </a:r>
            <a:r>
              <a:rPr lang="en-US" dirty="0" smtClean="0"/>
              <a:t>Data Science</a:t>
            </a:r>
            <a:r>
              <a:rPr lang="en-US" baseline="0" dirty="0" smtClean="0"/>
              <a:t> uses different techniques to help in data classification related to security and compliance needs.</a:t>
            </a:r>
          </a:p>
          <a:p>
            <a:endParaRPr lang="en-US" baseline="0" dirty="0" smtClean="0"/>
          </a:p>
          <a:p>
            <a:r>
              <a:rPr lang="en-US" baseline="0" dirty="0" smtClean="0"/>
              <a:t>Not only look at words, but look broader and use natural language </a:t>
            </a:r>
            <a:r>
              <a:rPr lang="nl-BE" baseline="0" dirty="0" smtClean="0"/>
              <a:t>processing to analyse</a:t>
            </a:r>
            <a:r>
              <a:rPr lang="en-US" baseline="0" dirty="0" smtClean="0"/>
              <a:t> documents.</a:t>
            </a:r>
          </a:p>
          <a:p>
            <a:r>
              <a:rPr lang="en-US" baseline="0" dirty="0" smtClean="0"/>
              <a:t>Understand structures of files and determine equalities during the learning process in processing files of the same type, fed to the system.</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27</a:t>
            </a:fld>
            <a:endParaRPr lang="uk-UA"/>
          </a:p>
        </p:txBody>
      </p:sp>
    </p:spTree>
    <p:extLst>
      <p:ext uri="{BB962C8B-B14F-4D97-AF65-F5344CB8AC3E}">
        <p14:creationId xmlns:p14="http://schemas.microsoft.com/office/powerpoint/2010/main" val="1702690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files are classified, exposure</a:t>
            </a:r>
            <a:r>
              <a:rPr lang="en-US" baseline="0" dirty="0" smtClean="0"/>
              <a:t> alerts make much more sense.</a:t>
            </a:r>
          </a:p>
          <a:p>
            <a:endParaRPr lang="en-US" baseline="0" dirty="0" smtClean="0"/>
          </a:p>
          <a:p>
            <a:r>
              <a:rPr lang="en-US" baseline="0" dirty="0" smtClean="0"/>
              <a:t>You’ll be able to check not only for an exposed ‘unknown’ file, but for well known types of files vs the type of exposure.</a:t>
            </a:r>
          </a:p>
        </p:txBody>
      </p:sp>
      <p:sp>
        <p:nvSpPr>
          <p:cNvPr id="4" name="Slide Number Placeholder 3"/>
          <p:cNvSpPr>
            <a:spLocks noGrp="1"/>
          </p:cNvSpPr>
          <p:nvPr>
            <p:ph type="sldNum" sz="quarter" idx="10"/>
          </p:nvPr>
        </p:nvSpPr>
        <p:spPr/>
        <p:txBody>
          <a:bodyPr/>
          <a:lstStyle/>
          <a:p>
            <a:fld id="{8A25E397-8A39-E44F-B4C9-211A5F8AD533}" type="slidenum">
              <a:rPr lang="uk-UA" smtClean="0"/>
              <a:t>28</a:t>
            </a:fld>
            <a:endParaRPr lang="uk-UA"/>
          </a:p>
        </p:txBody>
      </p:sp>
    </p:spTree>
    <p:extLst>
      <p:ext uri="{BB962C8B-B14F-4D97-AF65-F5344CB8AC3E}">
        <p14:creationId xmlns:p14="http://schemas.microsoft.com/office/powerpoint/2010/main" val="1738617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a:r>
            <a:r>
              <a:rPr lang="en-US" baseline="0" dirty="0" smtClean="0"/>
              <a:t>e next step is to use Data Science not only to classify data, but also to find suspicious access and behavior of user accounts in your cloud apps.</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29</a:t>
            </a:fld>
            <a:endParaRPr lang="uk-UA"/>
          </a:p>
        </p:txBody>
      </p:sp>
    </p:spTree>
    <p:extLst>
      <p:ext uri="{BB962C8B-B14F-4D97-AF65-F5344CB8AC3E}">
        <p14:creationId xmlns:p14="http://schemas.microsoft.com/office/powerpoint/2010/main" val="1835075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discussed </a:t>
            </a:r>
            <a:r>
              <a:rPr lang="en-US" baseline="0" dirty="0" smtClean="0"/>
              <a:t>cloud </a:t>
            </a:r>
            <a:r>
              <a:rPr lang="en-US" baseline="0" dirty="0" smtClean="0"/>
              <a:t>use and computing is rising and will keep on growing in the coming years. </a:t>
            </a:r>
            <a:endParaRPr lang="en-US" baseline="0" dirty="0" smtClean="0"/>
          </a:p>
          <a:p>
            <a:r>
              <a:rPr lang="en-US" baseline="0" dirty="0" smtClean="0"/>
              <a:t> </a:t>
            </a:r>
            <a:r>
              <a:rPr lang="en-US" baseline="0" dirty="0" smtClean="0"/>
              <a:t>There’s no way back if we want to stay competitive in our business.  </a:t>
            </a:r>
            <a:endParaRPr lang="en-US" baseline="0" dirty="0" smtClean="0"/>
          </a:p>
          <a:p>
            <a:r>
              <a:rPr lang="en-US" baseline="0" dirty="0" smtClean="0"/>
              <a:t>This </a:t>
            </a:r>
            <a:r>
              <a:rPr lang="en-US" baseline="0" dirty="0" smtClean="0"/>
              <a:t>trend is confirmed by many analysists, </a:t>
            </a:r>
            <a:endParaRPr lang="en-US" baseline="0" dirty="0" smtClean="0"/>
          </a:p>
          <a:p>
            <a:r>
              <a:rPr lang="en-US" baseline="0" dirty="0" smtClean="0"/>
              <a:t>Surveys says many CIOs is going with this direction for the same mentioned reasons</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3</a:t>
            </a:fld>
            <a:endParaRPr lang="uk-UA"/>
          </a:p>
        </p:txBody>
      </p:sp>
    </p:spTree>
    <p:extLst>
      <p:ext uri="{BB962C8B-B14F-4D97-AF65-F5344CB8AC3E}">
        <p14:creationId xmlns:p14="http://schemas.microsoft.com/office/powerpoint/2010/main" val="6125496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a:t>
            </a:r>
            <a:r>
              <a:rPr lang="en-US" baseline="0" dirty="0" smtClean="0"/>
              <a:t> Science will help building normal behavior patterns on a per (unique) user account basis.</a:t>
            </a:r>
          </a:p>
          <a:p>
            <a:endParaRPr lang="en-US" baseline="0" dirty="0" smtClean="0"/>
          </a:p>
          <a:p>
            <a:r>
              <a:rPr lang="en-US" baseline="0" dirty="0" smtClean="0"/>
              <a:t>Event identification mechanisms (in-line or out of band) can help in tracking user account activity.</a:t>
            </a:r>
          </a:p>
          <a:p>
            <a:endParaRPr lang="en-US" baseline="0" dirty="0" smtClean="0"/>
          </a:p>
          <a:p>
            <a:r>
              <a:rPr lang="en-US" baseline="0" dirty="0" smtClean="0"/>
              <a:t>Automation will help in collecting, normalizing and processing the data.</a:t>
            </a:r>
          </a:p>
          <a:p>
            <a:endParaRPr lang="en-US" baseline="0" dirty="0" smtClean="0"/>
          </a:p>
          <a:p>
            <a:r>
              <a:rPr lang="en-US" baseline="0" dirty="0" smtClean="0"/>
              <a:t>Furthermore behavior models will help to profile activity signatures or normal behavior and can flag suspicious activity and/or behavior.</a:t>
            </a:r>
          </a:p>
          <a:p>
            <a:endParaRPr lang="en-US" baseline="0" dirty="0" smtClean="0"/>
          </a:p>
          <a:p>
            <a:r>
              <a:rPr lang="en-US" baseline="0" dirty="0" smtClean="0"/>
              <a:t>The result is that user account compromises can be detected based on activity monitoring that’s out of range of normal behavior.</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30</a:t>
            </a:fld>
            <a:endParaRPr lang="uk-UA"/>
          </a:p>
        </p:txBody>
      </p:sp>
    </p:spTree>
    <p:extLst>
      <p:ext uri="{BB962C8B-B14F-4D97-AF65-F5344CB8AC3E}">
        <p14:creationId xmlns:p14="http://schemas.microsoft.com/office/powerpoint/2010/main" val="1234655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question</a:t>
            </a:r>
            <a:r>
              <a:rPr lang="en-US" baseline="0" dirty="0" smtClean="0"/>
              <a:t> often is on how to collect that data.</a:t>
            </a:r>
          </a:p>
          <a:p>
            <a:endParaRPr lang="en-US" baseline="0" dirty="0" smtClean="0"/>
          </a:p>
          <a:p>
            <a:r>
              <a:rPr lang="en-US" baseline="0" dirty="0" smtClean="0"/>
              <a:t>Multiple mechanisms exist.</a:t>
            </a:r>
          </a:p>
          <a:p>
            <a:endParaRPr lang="en-US" baseline="0" dirty="0" smtClean="0"/>
          </a:p>
          <a:p>
            <a:r>
              <a:rPr lang="en-US" baseline="0" dirty="0" smtClean="0"/>
              <a:t>The easy one, not requiring any change or configuration of your network or end-user devices leverages the API provided by Cloud Service Providers.</a:t>
            </a:r>
          </a:p>
          <a:p>
            <a:endParaRPr lang="en-US" baseline="0" dirty="0" smtClean="0"/>
          </a:p>
          <a:p>
            <a:r>
              <a:rPr lang="en-US" baseline="0" dirty="0" smtClean="0"/>
              <a:t>Transaction logs can be data mined and files can be profiled.</a:t>
            </a:r>
          </a:p>
          <a:p>
            <a:endParaRPr lang="en-US" baseline="0" dirty="0" smtClean="0"/>
          </a:p>
          <a:p>
            <a:r>
              <a:rPr lang="en-US" baseline="0" dirty="0" smtClean="0"/>
              <a:t>The advantage is that this works for any device accessing the SaaS.</a:t>
            </a:r>
          </a:p>
          <a:p>
            <a:r>
              <a:rPr lang="en-US" baseline="0" dirty="0" smtClean="0"/>
              <a:t>The disadvantage is that you’re relying on the quality of the events delivered through the API and the fact it’s an ‘after the fact’ situation, only allowing for remediation, not prevention.</a:t>
            </a:r>
          </a:p>
        </p:txBody>
      </p:sp>
      <p:sp>
        <p:nvSpPr>
          <p:cNvPr id="4" name="Slide Number Placeholder 3"/>
          <p:cNvSpPr>
            <a:spLocks noGrp="1"/>
          </p:cNvSpPr>
          <p:nvPr>
            <p:ph type="sldNum" sz="quarter" idx="10"/>
          </p:nvPr>
        </p:nvSpPr>
        <p:spPr/>
        <p:txBody>
          <a:bodyPr/>
          <a:lstStyle/>
          <a:p>
            <a:fld id="{8A25E397-8A39-E44F-B4C9-211A5F8AD533}" type="slidenum">
              <a:rPr lang="uk-UA" smtClean="0"/>
              <a:t>31</a:t>
            </a:fld>
            <a:endParaRPr lang="uk-UA"/>
          </a:p>
        </p:txBody>
      </p:sp>
    </p:spTree>
    <p:extLst>
      <p:ext uri="{BB962C8B-B14F-4D97-AF65-F5344CB8AC3E}">
        <p14:creationId xmlns:p14="http://schemas.microsoft.com/office/powerpoint/2010/main" val="2038202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approach</a:t>
            </a:r>
            <a:r>
              <a:rPr lang="en-US" baseline="0" dirty="0" smtClean="0"/>
              <a:t> will intercept traffic before it reaches the SaaS.</a:t>
            </a:r>
          </a:p>
          <a:p>
            <a:endParaRPr lang="en-US" baseline="0" dirty="0" smtClean="0"/>
          </a:p>
          <a:p>
            <a:r>
              <a:rPr lang="en-US" baseline="0" dirty="0" smtClean="0"/>
              <a:t>The impact is that you need to control traffic steering and as such need control of the network and/or end-user device.</a:t>
            </a:r>
          </a:p>
          <a:p>
            <a:endParaRPr lang="en-US" baseline="0" dirty="0" smtClean="0"/>
          </a:p>
          <a:p>
            <a:r>
              <a:rPr lang="en-US" baseline="0" dirty="0" smtClean="0"/>
              <a:t>The advantage is that the security tool can see and determine the transaction levels themselves, often in more detail and could even prevent activity or enforce policy/protection/encryption.</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32</a:t>
            </a:fld>
            <a:endParaRPr lang="uk-UA"/>
          </a:p>
        </p:txBody>
      </p:sp>
    </p:spTree>
    <p:extLst>
      <p:ext uri="{BB962C8B-B14F-4D97-AF65-F5344CB8AC3E}">
        <p14:creationId xmlns:p14="http://schemas.microsoft.com/office/powerpoint/2010/main" val="1058993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bring it all together, we can </a:t>
            </a:r>
            <a:r>
              <a:rPr lang="en-US" baseline="0" dirty="0" err="1" smtClean="0"/>
              <a:t>visualise</a:t>
            </a:r>
            <a:r>
              <a:rPr lang="en-US" baseline="0" dirty="0" smtClean="0"/>
              <a:t> UBA where </a:t>
            </a:r>
            <a:r>
              <a:rPr lang="en-US" dirty="0" smtClean="0"/>
              <a:t>the activity</a:t>
            </a:r>
            <a:r>
              <a:rPr lang="en-US" baseline="0" dirty="0" smtClean="0"/>
              <a:t> levels collected are processed by the data science engine and deliver a usage graph or pattern.</a:t>
            </a:r>
          </a:p>
          <a:p>
            <a:endParaRPr lang="en-US" baseline="0" dirty="0" smtClean="0"/>
          </a:p>
          <a:p>
            <a:r>
              <a:rPr lang="en-US" baseline="0" dirty="0" smtClean="0"/>
              <a:t>We can determine simple things like failed logins</a:t>
            </a:r>
            <a:r>
              <a:rPr lang="is-IS" baseline="0" dirty="0" smtClean="0"/>
              <a:t>…  But still more accurate than the built-in SaaS detection as it’s correlated over all SaaS usage, even when only when failed login per SaaS happened.</a:t>
            </a:r>
          </a:p>
          <a:p>
            <a:endParaRPr lang="is-IS" baseline="0" dirty="0" smtClean="0"/>
          </a:p>
          <a:p>
            <a:r>
              <a:rPr lang="is-IS" baseline="0" dirty="0" smtClean="0"/>
              <a:t>It’s more interesting to look at the sequence based detection.  It all looks legitimate and is allowed for the user account, yet if you see spikes of sequences in short time frames, without having to specifically define those sequences.</a:t>
            </a:r>
          </a:p>
          <a:p>
            <a:endParaRPr lang="is-IS" baseline="0" dirty="0" smtClean="0"/>
          </a:p>
          <a:p>
            <a:r>
              <a:rPr lang="en-US" baseline="0" dirty="0" smtClean="0"/>
              <a:t>E</a:t>
            </a:r>
            <a:r>
              <a:rPr lang="is-IS" baseline="0" dirty="0" smtClean="0"/>
              <a:t>xample: </a:t>
            </a:r>
          </a:p>
          <a:p>
            <a:endParaRPr lang="is-IS" baseline="0" dirty="0" smtClean="0"/>
          </a:p>
          <a:p>
            <a:r>
              <a:rPr lang="is-IS" baseline="0" dirty="0" smtClean="0"/>
              <a:t>For most user accounts, it won’t be normal that witin minutes over 60 times, a file is copied, the copied file is shared and quickly deleted.</a:t>
            </a:r>
          </a:p>
          <a:p>
            <a:endParaRPr lang="is-IS" baseline="0" dirty="0" smtClean="0"/>
          </a:p>
          <a:p>
            <a:r>
              <a:rPr lang="is-IS" baseline="0" dirty="0" smtClean="0"/>
              <a:t>Or an account only had an aveage of sharing 2 or 3 files a day and now suddenly that account shares more than 300 docs...</a:t>
            </a:r>
          </a:p>
          <a:p>
            <a:endParaRPr lang="is-IS" baseline="0" dirty="0" smtClean="0"/>
          </a:p>
          <a:p>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en-US" smtClean="0"/>
              <a:t>33</a:t>
            </a:fld>
            <a:endParaRPr lang="en-US" dirty="0"/>
          </a:p>
        </p:txBody>
      </p:sp>
    </p:spTree>
    <p:extLst>
      <p:ext uri="{BB962C8B-B14F-4D97-AF65-F5344CB8AC3E}">
        <p14:creationId xmlns:p14="http://schemas.microsoft.com/office/powerpoint/2010/main" val="2073923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 of the</a:t>
            </a:r>
            <a:r>
              <a:rPr lang="en-US" baseline="0" dirty="0" smtClean="0"/>
              <a:t> data science detection is a </a:t>
            </a:r>
            <a:r>
              <a:rPr lang="en-US" baseline="0" dirty="0" err="1" smtClean="0"/>
              <a:t>threatscore</a:t>
            </a:r>
            <a:r>
              <a:rPr lang="en-US" baseline="0" dirty="0" smtClean="0"/>
              <a:t> per user, </a:t>
            </a:r>
            <a:r>
              <a:rPr lang="en-US" baseline="0" dirty="0" err="1" smtClean="0"/>
              <a:t>visualised</a:t>
            </a:r>
            <a:r>
              <a:rPr lang="en-US" baseline="0" dirty="0" smtClean="0"/>
              <a:t> as a graph view.</a:t>
            </a:r>
          </a:p>
          <a:p>
            <a:endParaRPr lang="en-US" baseline="0" dirty="0" smtClean="0"/>
          </a:p>
          <a:p>
            <a:r>
              <a:rPr lang="en-US" baseline="0" dirty="0" smtClean="0"/>
              <a:t>This visualization helps to quickly zoom into problem topics, with limited man power and research time.</a:t>
            </a:r>
          </a:p>
          <a:p>
            <a:endParaRPr lang="en-US" baseline="0" dirty="0" smtClean="0"/>
          </a:p>
          <a:p>
            <a:r>
              <a:rPr lang="en-US" baseline="0" dirty="0" smtClean="0"/>
              <a:t>Highlighted issues can be further analyzed through integrated data mining.</a:t>
            </a:r>
          </a:p>
          <a:p>
            <a:endParaRPr lang="en-US" baseline="0" dirty="0" smtClean="0"/>
          </a:p>
          <a:p>
            <a:r>
              <a:rPr lang="en-US" baseline="0" dirty="0" smtClean="0"/>
              <a:t>High </a:t>
            </a:r>
            <a:r>
              <a:rPr lang="en-US" baseline="0" dirty="0" err="1" smtClean="0"/>
              <a:t>ThreatScores</a:t>
            </a:r>
            <a:r>
              <a:rPr lang="en-US" baseline="0" dirty="0" smtClean="0"/>
              <a:t> can be used as a trigger for policies so that normal sharing operations can be performed, except by user accounts that have a triggered an elevated </a:t>
            </a:r>
            <a:r>
              <a:rPr lang="en-US" baseline="0" dirty="0" err="1" smtClean="0"/>
              <a:t>ThreatScore</a:t>
            </a:r>
            <a:r>
              <a:rPr lang="en-US" baseline="0" dirty="0" smtClean="0"/>
              <a:t> or in other words, level of </a:t>
            </a:r>
            <a:r>
              <a:rPr lang="en-US" baseline="0" dirty="0" err="1" smtClean="0"/>
              <a:t>suspiciouness</a:t>
            </a:r>
            <a:r>
              <a:rPr lang="en-US" baseline="0" dirty="0" smtClean="0"/>
              <a:t>.</a:t>
            </a:r>
          </a:p>
        </p:txBody>
      </p:sp>
      <p:sp>
        <p:nvSpPr>
          <p:cNvPr id="4" name="Slide Number Placeholder 3"/>
          <p:cNvSpPr>
            <a:spLocks noGrp="1"/>
          </p:cNvSpPr>
          <p:nvPr>
            <p:ph type="sldNum" sz="quarter" idx="10"/>
          </p:nvPr>
        </p:nvSpPr>
        <p:spPr/>
        <p:txBody>
          <a:bodyPr/>
          <a:lstStyle/>
          <a:p>
            <a:fld id="{8A25E397-8A39-E44F-B4C9-211A5F8AD533}" type="slidenum">
              <a:rPr lang="uk-UA" smtClean="0"/>
              <a:t>34</a:t>
            </a:fld>
            <a:endParaRPr lang="uk-UA"/>
          </a:p>
        </p:txBody>
      </p:sp>
    </p:spTree>
    <p:extLst>
      <p:ext uri="{BB962C8B-B14F-4D97-AF65-F5344CB8AC3E}">
        <p14:creationId xmlns:p14="http://schemas.microsoft.com/office/powerpoint/2010/main" val="224068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wrap this</a:t>
            </a:r>
            <a:r>
              <a:rPr lang="en-US" baseline="0" dirty="0" smtClean="0"/>
              <a:t> up, we can conclude that integrated cloud security approach is required, on top of CASB only.</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35</a:t>
            </a:fld>
            <a:endParaRPr lang="uk-UA"/>
          </a:p>
        </p:txBody>
      </p:sp>
    </p:spTree>
    <p:extLst>
      <p:ext uri="{BB962C8B-B14F-4D97-AF65-F5344CB8AC3E}">
        <p14:creationId xmlns:p14="http://schemas.microsoft.com/office/powerpoint/2010/main" val="1539899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road map to deliver</a:t>
            </a:r>
            <a:r>
              <a:rPr lang="en-US" baseline="0" dirty="0" smtClean="0"/>
              <a:t> </a:t>
            </a:r>
            <a:r>
              <a:rPr lang="en-US" baseline="0" dirty="0" err="1" smtClean="0"/>
              <a:t>comprohensive</a:t>
            </a:r>
            <a:r>
              <a:rPr lang="en-US" baseline="0" dirty="0" smtClean="0"/>
              <a:t> Cloud Security </a:t>
            </a:r>
            <a:r>
              <a:rPr lang="en-US" dirty="0" smtClean="0"/>
              <a:t>is</a:t>
            </a:r>
            <a:r>
              <a:rPr lang="en-US" baseline="0" dirty="0" smtClean="0"/>
              <a:t> as follows:</a:t>
            </a:r>
          </a:p>
          <a:p>
            <a:endParaRPr lang="en-US" baseline="0" dirty="0" smtClean="0"/>
          </a:p>
          <a:p>
            <a:pPr marL="171450" indent="-171450">
              <a:buFontTx/>
              <a:buChar char="-"/>
            </a:pPr>
            <a:r>
              <a:rPr lang="en-US" baseline="0" dirty="0" smtClean="0"/>
              <a:t>Use your existing proxy or firewall logs to perform your first risk analysis.</a:t>
            </a:r>
          </a:p>
          <a:p>
            <a:pPr marL="171450" indent="-171450">
              <a:buFontTx/>
              <a:buChar char="-"/>
            </a:pPr>
            <a:r>
              <a:rPr lang="en-US" baseline="0" dirty="0" smtClean="0"/>
              <a:t>Audit will help you to come up with a list of sanctioned and unsanctioned Apps.</a:t>
            </a:r>
          </a:p>
          <a:p>
            <a:pPr marL="171450" indent="-171450">
              <a:buFontTx/>
              <a:buChar char="-"/>
            </a:pPr>
            <a:r>
              <a:rPr lang="en-US" baseline="0" dirty="0" smtClean="0"/>
              <a:t>This is where standalone CASB solution already get into trouble, as reporting is one, follow-up on the report is two</a:t>
            </a:r>
          </a:p>
          <a:p>
            <a:pPr marL="171450" indent="-171450">
              <a:buFontTx/>
              <a:buChar char="-"/>
            </a:pPr>
            <a:endParaRPr lang="en-US" baseline="0" dirty="0" smtClean="0"/>
          </a:p>
          <a:p>
            <a:pPr marL="171450" indent="-171450">
              <a:buFontTx/>
              <a:buChar char="-"/>
            </a:pPr>
            <a:r>
              <a:rPr lang="en-US" baseline="0" dirty="0" smtClean="0"/>
              <a:t>With Blue Coat you can now close the loop again with your existing </a:t>
            </a:r>
            <a:r>
              <a:rPr lang="en-US" baseline="0" dirty="0" err="1" smtClean="0"/>
              <a:t>ProxySG</a:t>
            </a:r>
            <a:r>
              <a:rPr lang="en-US" baseline="0" dirty="0" smtClean="0"/>
              <a:t> (or SWG) deployment to restrict access to unsanctioned Apps automatically as the same </a:t>
            </a:r>
            <a:r>
              <a:rPr lang="en-US" baseline="0" dirty="0" err="1" smtClean="0"/>
              <a:t>AppFeed</a:t>
            </a:r>
            <a:r>
              <a:rPr lang="en-US" baseline="0" dirty="0" smtClean="0"/>
              <a:t> available in the report also is available to the policy engine of the </a:t>
            </a:r>
            <a:r>
              <a:rPr lang="en-US" baseline="0" dirty="0" err="1" smtClean="0"/>
              <a:t>ProxySG</a:t>
            </a:r>
            <a:endParaRPr lang="en-US" baseline="0" dirty="0" smtClean="0"/>
          </a:p>
          <a:p>
            <a:pPr marL="171450" indent="-171450">
              <a:buFontTx/>
              <a:buChar char="-"/>
            </a:pPr>
            <a:r>
              <a:rPr lang="en-US" baseline="0" dirty="0" smtClean="0"/>
              <a:t>What is allowed on the </a:t>
            </a:r>
            <a:r>
              <a:rPr lang="en-US" baseline="0" dirty="0" err="1" smtClean="0"/>
              <a:t>ProxySG</a:t>
            </a:r>
            <a:r>
              <a:rPr lang="en-US" baseline="0" dirty="0" smtClean="0"/>
              <a:t> will be screened/monitored for malware (</a:t>
            </a:r>
            <a:r>
              <a:rPr lang="en-US" baseline="0" dirty="0" err="1" smtClean="0"/>
              <a:t>urls</a:t>
            </a:r>
            <a:r>
              <a:rPr lang="en-US" baseline="0" dirty="0" smtClean="0"/>
              <a:t> and files) and APT related items</a:t>
            </a:r>
          </a:p>
          <a:p>
            <a:pPr marL="171450" indent="-171450">
              <a:buFontTx/>
              <a:buChar char="-"/>
            </a:pPr>
            <a:endParaRPr lang="en-US" baseline="0" dirty="0" smtClean="0"/>
          </a:p>
          <a:p>
            <a:pPr marL="171450" indent="-171450">
              <a:buFontTx/>
              <a:buChar char="-"/>
            </a:pPr>
            <a:r>
              <a:rPr lang="en-US" baseline="0" dirty="0" smtClean="0"/>
              <a:t>The next step is to use the advanced capabilities of CASB to secure and monitor your SaaS environment.</a:t>
            </a:r>
          </a:p>
          <a:p>
            <a:pPr marL="171450" indent="-171450">
              <a:buFontTx/>
              <a:buChar char="-"/>
            </a:pPr>
            <a:endParaRPr lang="en-US" baseline="0" dirty="0" smtClean="0"/>
          </a:p>
          <a:p>
            <a:pPr marL="171450" indent="-171450">
              <a:buFontTx/>
              <a:buChar char="-"/>
            </a:pPr>
            <a:r>
              <a:rPr lang="en-US" baseline="0" dirty="0" smtClean="0"/>
              <a:t>Sanctioned Apps are allowed and can be screened through either API or GW enabled event extraction</a:t>
            </a:r>
          </a:p>
          <a:p>
            <a:pPr marL="171450" indent="-171450">
              <a:buFontTx/>
              <a:buChar char="-"/>
            </a:pPr>
            <a:endParaRPr lang="en-US" baseline="0" dirty="0" smtClean="0"/>
          </a:p>
          <a:p>
            <a:pPr marL="171450" indent="-171450">
              <a:buFontTx/>
              <a:buChar char="-"/>
            </a:pPr>
            <a:r>
              <a:rPr lang="en-US" baseline="0" dirty="0" smtClean="0"/>
              <a:t>And even here, you’ll immediately see the benefit of an integrated CASB solution as allowing Sanctioned SaaS, also allows using that SaaS with personal accounts.</a:t>
            </a:r>
          </a:p>
          <a:p>
            <a:pPr marL="628650" lvl="1" indent="-171450">
              <a:buFontTx/>
              <a:buChar char="-"/>
            </a:pPr>
            <a:r>
              <a:rPr lang="en-US" baseline="0" dirty="0" smtClean="0"/>
              <a:t>CASB can help to screen for inappropriate exfiltration of corporate or sensitive data through the personal account</a:t>
            </a:r>
          </a:p>
          <a:p>
            <a:pPr marL="628650" lvl="1" indent="-171450">
              <a:buFontTx/>
              <a:buChar char="-"/>
            </a:pPr>
            <a:endParaRPr lang="en-US" baseline="0" dirty="0" smtClean="0"/>
          </a:p>
          <a:p>
            <a:pPr marL="171450" lvl="0" indent="-171450">
              <a:buFontTx/>
              <a:buChar char="-"/>
            </a:pPr>
            <a:r>
              <a:rPr lang="en-US" baseline="0" dirty="0" smtClean="0"/>
              <a:t>Last but not least, we can even address to most difficult situation where we have identified unsanctioned Apps that have been very popular and could not be blocked as such.</a:t>
            </a:r>
          </a:p>
          <a:p>
            <a:pPr marL="628650" lvl="1" indent="-171450">
              <a:buFontTx/>
              <a:buChar char="-"/>
            </a:pPr>
            <a:r>
              <a:rPr lang="en-US" baseline="0" dirty="0" smtClean="0"/>
              <a:t>The CASB can now help to secure these ‘gray’ apps, until they can be sanctioned or replaced by sanctioned apps delivering the same capabilities.</a:t>
            </a:r>
          </a:p>
          <a:p>
            <a:pPr marL="628650" lvl="1" indent="-171450">
              <a:buFontTx/>
              <a:buChar char="-"/>
            </a:pPr>
            <a:endParaRPr lang="en-US" baseline="0" dirty="0" smtClean="0"/>
          </a:p>
          <a:p>
            <a:pPr marL="171450" lvl="0" indent="-171450">
              <a:buFontTx/>
              <a:buChar char="-"/>
            </a:pPr>
            <a:r>
              <a:rPr lang="en-US" baseline="0" dirty="0" smtClean="0"/>
              <a:t>Once CASB can screen the different apps, detection of threats, remediation of incidents and monitoring of activity can be performed.</a:t>
            </a:r>
          </a:p>
        </p:txBody>
      </p:sp>
      <p:sp>
        <p:nvSpPr>
          <p:cNvPr id="4" name="Slide Number Placeholder 3"/>
          <p:cNvSpPr>
            <a:spLocks noGrp="1"/>
          </p:cNvSpPr>
          <p:nvPr>
            <p:ph type="sldNum" sz="quarter" idx="10"/>
          </p:nvPr>
        </p:nvSpPr>
        <p:spPr/>
        <p:txBody>
          <a:bodyPr/>
          <a:lstStyle/>
          <a:p>
            <a:fld id="{8A25E397-8A39-E44F-B4C9-211A5F8AD533}" type="slidenum">
              <a:rPr lang="uk-UA">
                <a:solidFill>
                  <a:prstClr val="black"/>
                </a:solidFill>
              </a:rPr>
              <a:pPr/>
              <a:t>36</a:t>
            </a:fld>
            <a:endParaRPr lang="uk-UA">
              <a:solidFill>
                <a:prstClr val="black"/>
              </a:solidFill>
            </a:endParaRPr>
          </a:p>
        </p:txBody>
      </p:sp>
    </p:spTree>
    <p:extLst>
      <p:ext uri="{BB962C8B-B14F-4D97-AF65-F5344CB8AC3E}">
        <p14:creationId xmlns:p14="http://schemas.microsoft.com/office/powerpoint/2010/main" val="18947170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we can conclude that securing cloud brings new challenges.</a:t>
            </a:r>
          </a:p>
          <a:p>
            <a:endParaRPr lang="en-US" baseline="0" dirty="0" smtClean="0"/>
          </a:p>
          <a:p>
            <a:r>
              <a:rPr lang="en-US" baseline="0" dirty="0" smtClean="0"/>
              <a:t>We need to enlarge the scope from internal to external and use different layers of inspection powered by data science and correlation to detect anomalies and exposures so that we can enable the need for SaaS driven by the business and as discussed in the beginning of this presentation in a save and compliant way</a:t>
            </a:r>
            <a:r>
              <a:rPr lang="is-IS" baseline="0" smtClean="0"/>
              <a:t>…</a:t>
            </a:r>
            <a:endParaRPr lang="en-US" baseline="0" dirty="0" smtClean="0"/>
          </a:p>
        </p:txBody>
      </p:sp>
      <p:sp>
        <p:nvSpPr>
          <p:cNvPr id="4" name="Slide Number Placeholder 3"/>
          <p:cNvSpPr>
            <a:spLocks noGrp="1"/>
          </p:cNvSpPr>
          <p:nvPr>
            <p:ph type="sldNum" sz="quarter" idx="10"/>
          </p:nvPr>
        </p:nvSpPr>
        <p:spPr/>
        <p:txBody>
          <a:bodyPr/>
          <a:lstStyle/>
          <a:p>
            <a:fld id="{C1735D0F-15CB-5241-8DA7-9EC6F9751AD5}" type="slidenum">
              <a:rPr lang="en-US" smtClean="0"/>
              <a:t>37</a:t>
            </a:fld>
            <a:endParaRPr lang="en-US" dirty="0"/>
          </a:p>
        </p:txBody>
      </p:sp>
    </p:spTree>
    <p:extLst>
      <p:ext uri="{BB962C8B-B14F-4D97-AF65-F5344CB8AC3E}">
        <p14:creationId xmlns:p14="http://schemas.microsoft.com/office/powerpoint/2010/main" val="1087749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Technology </a:t>
            </a:r>
            <a:r>
              <a:rPr lang="en-US" baseline="0" dirty="0" smtClean="0"/>
              <a:t>Shifts were accompanied with Security Technology shifts as well.  </a:t>
            </a:r>
            <a:endParaRPr lang="is-IS" baseline="0" dirty="0" smtClean="0"/>
          </a:p>
          <a:p>
            <a:r>
              <a:rPr lang="en-US" baseline="0" dirty="0" smtClean="0"/>
              <a:t>we </a:t>
            </a:r>
            <a:r>
              <a:rPr lang="en-US" baseline="0" dirty="0" smtClean="0"/>
              <a:t>would not run our business without </a:t>
            </a:r>
            <a:r>
              <a:rPr lang="en-US" baseline="0" dirty="0" smtClean="0"/>
              <a:t>e-mail</a:t>
            </a:r>
            <a:r>
              <a:rPr lang="is-IS" baseline="0" dirty="0" smtClean="0"/>
              <a:t>, </a:t>
            </a:r>
            <a:r>
              <a:rPr lang="is-IS" baseline="0" dirty="0" smtClean="0"/>
              <a:t>we would not use e-mail without security...</a:t>
            </a:r>
          </a:p>
          <a:p>
            <a:endParaRPr lang="is-IS" baseline="0" dirty="0" smtClean="0"/>
          </a:p>
          <a:p>
            <a:r>
              <a:rPr lang="is-IS" baseline="0" dirty="0" smtClean="0"/>
              <a:t>In other words, now that our applications and resources are no longer in our data center and on-</a:t>
            </a:r>
            <a:r>
              <a:rPr lang="nl-BE" baseline="0" dirty="0" smtClean="0"/>
              <a:t>premise, we need a new level of security as well.</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4</a:t>
            </a:fld>
            <a:endParaRPr lang="uk-UA"/>
          </a:p>
        </p:txBody>
      </p:sp>
    </p:spTree>
    <p:extLst>
      <p:ext uri="{BB962C8B-B14F-4D97-AF65-F5344CB8AC3E}">
        <p14:creationId xmlns:p14="http://schemas.microsoft.com/office/powerpoint/2010/main" val="316713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yes we need security as well as compliance layers on top of our cloud use.  </a:t>
            </a:r>
            <a:endParaRPr lang="en-US" baseline="0" dirty="0" smtClean="0"/>
          </a:p>
          <a:p>
            <a:r>
              <a:rPr lang="en-US" baseline="0" dirty="0" smtClean="0"/>
              <a:t>Access </a:t>
            </a:r>
            <a:r>
              <a:rPr lang="en-US" baseline="0" dirty="0" smtClean="0"/>
              <a:t>to the applications and data is no longer restricted by DC walls and perimeters.  </a:t>
            </a:r>
            <a:endParaRPr lang="en-US" baseline="0" dirty="0" smtClean="0"/>
          </a:p>
          <a:p>
            <a:r>
              <a:rPr lang="en-US" baseline="0" dirty="0" smtClean="0"/>
              <a:t>Cloud providers will build better security</a:t>
            </a:r>
          </a:p>
          <a:p>
            <a:r>
              <a:rPr lang="en-US" baseline="0" dirty="0" smtClean="0"/>
              <a:t>However end-users will become target to recover passwords</a:t>
            </a:r>
          </a:p>
          <a:p>
            <a:endParaRPr lang="en-US" baseline="0" dirty="0" smtClean="0"/>
          </a:p>
        </p:txBody>
      </p:sp>
      <p:sp>
        <p:nvSpPr>
          <p:cNvPr id="4" name="Slide Number Placeholder 3"/>
          <p:cNvSpPr>
            <a:spLocks noGrp="1"/>
          </p:cNvSpPr>
          <p:nvPr>
            <p:ph type="sldNum" sz="quarter" idx="10"/>
          </p:nvPr>
        </p:nvSpPr>
        <p:spPr/>
        <p:txBody>
          <a:bodyPr/>
          <a:lstStyle/>
          <a:p>
            <a:fld id="{8A25E397-8A39-E44F-B4C9-211A5F8AD533}" type="slidenum">
              <a:rPr lang="uk-UA" smtClean="0"/>
              <a:t>5</a:t>
            </a:fld>
            <a:endParaRPr lang="uk-UA"/>
          </a:p>
        </p:txBody>
      </p:sp>
    </p:spTree>
    <p:extLst>
      <p:ext uri="{BB962C8B-B14F-4D97-AF65-F5344CB8AC3E}">
        <p14:creationId xmlns:p14="http://schemas.microsoft.com/office/powerpoint/2010/main" val="544593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about security only is not enough.  Cloud use also introduces other challenges like compliance and governance.</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6</a:t>
            </a:fld>
            <a:endParaRPr lang="uk-UA"/>
          </a:p>
        </p:txBody>
      </p:sp>
    </p:spTree>
    <p:extLst>
      <p:ext uri="{BB962C8B-B14F-4D97-AF65-F5344CB8AC3E}">
        <p14:creationId xmlns:p14="http://schemas.microsoft.com/office/powerpoint/2010/main" val="305948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Compliance</a:t>
            </a:r>
            <a:r>
              <a:rPr lang="en-US" baseline="0" dirty="0" smtClean="0"/>
              <a:t> certainly is not the same a s</a:t>
            </a:r>
            <a:r>
              <a:rPr lang="en-US" dirty="0" smtClean="0"/>
              <a:t>ecurity</a:t>
            </a:r>
            <a:r>
              <a:rPr lang="is-IS" baseline="0" dirty="0" smtClean="0"/>
              <a:t>…  You could perfectly adhere to security guidance and violate compliance.  </a:t>
            </a:r>
            <a:endParaRPr lang="en-US" dirty="0"/>
          </a:p>
        </p:txBody>
      </p:sp>
      <p:sp>
        <p:nvSpPr>
          <p:cNvPr id="4" name="Slide Number Placeholder 3"/>
          <p:cNvSpPr>
            <a:spLocks noGrp="1"/>
          </p:cNvSpPr>
          <p:nvPr>
            <p:ph type="sldNum" sz="quarter" idx="10"/>
          </p:nvPr>
        </p:nvSpPr>
        <p:spPr/>
        <p:txBody>
          <a:bodyPr/>
          <a:lstStyle/>
          <a:p>
            <a:fld id="{8A25E397-8A39-E44F-B4C9-211A5F8AD533}" type="slidenum">
              <a:rPr lang="uk-UA" smtClean="0"/>
              <a:t>7</a:t>
            </a:fld>
            <a:endParaRPr lang="uk-UA"/>
          </a:p>
        </p:txBody>
      </p:sp>
    </p:spTree>
    <p:extLst>
      <p:ext uri="{BB962C8B-B14F-4D97-AF65-F5344CB8AC3E}">
        <p14:creationId xmlns:p14="http://schemas.microsoft.com/office/powerpoint/2010/main" val="1699125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s-IS" baseline="0" dirty="0" smtClean="0"/>
              <a:t>An example is that we could follow the right procedure to share documents with our customers or partners.  </a:t>
            </a:r>
            <a:endParaRPr lang="is-I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is-IS" baseline="0" dirty="0" smtClean="0"/>
              <a:t> </a:t>
            </a:r>
            <a:r>
              <a:rPr lang="is-IS" baseline="0" dirty="0" smtClean="0"/>
              <a:t>If we however share inapropriate data securely, it does not mean we are compliant as well...   </a:t>
            </a:r>
            <a:endParaRPr lang="is-I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is-IS" baseline="0" dirty="0" smtClean="0"/>
              <a:t>Different </a:t>
            </a:r>
            <a:r>
              <a:rPr lang="is-IS" baseline="0" dirty="0" smtClean="0"/>
              <a:t>business have different compliance rules.   </a:t>
            </a:r>
            <a:endParaRPr lang="is-I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Its easier to share files in cloud than </a:t>
            </a:r>
            <a:r>
              <a:rPr lang="en-GB" baseline="0" dirty="0" err="1" smtClean="0"/>
              <a:t>on-premise</a:t>
            </a:r>
            <a:r>
              <a:rPr lang="en-GB" baseline="0" dirty="0" smtClean="0"/>
              <a:t> , this should be taken into consideration</a:t>
            </a:r>
            <a:endParaRPr lang="en-US" dirty="0" smtClean="0"/>
          </a:p>
          <a:p>
            <a:endParaRPr lang="en-US" dirty="0"/>
          </a:p>
        </p:txBody>
      </p:sp>
      <p:sp>
        <p:nvSpPr>
          <p:cNvPr id="4" name="Slide Number Placeholder 3"/>
          <p:cNvSpPr>
            <a:spLocks noGrp="1"/>
          </p:cNvSpPr>
          <p:nvPr>
            <p:ph type="sldNum" sz="quarter" idx="10"/>
          </p:nvPr>
        </p:nvSpPr>
        <p:spPr/>
        <p:txBody>
          <a:bodyPr/>
          <a:lstStyle/>
          <a:p>
            <a:fld id="{C1735D0F-15CB-5241-8DA7-9EC6F9751AD5}" type="slidenum">
              <a:rPr lang="en-US" smtClean="0"/>
              <a:t>8</a:t>
            </a:fld>
            <a:endParaRPr lang="en-US" dirty="0"/>
          </a:p>
        </p:txBody>
      </p:sp>
    </p:spTree>
    <p:extLst>
      <p:ext uri="{BB962C8B-B14F-4D97-AF65-F5344CB8AC3E}">
        <p14:creationId xmlns:p14="http://schemas.microsoft.com/office/powerpoint/2010/main" val="881693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aseline="0" dirty="0" smtClean="0"/>
              <a:t>READ SLIDE</a:t>
            </a:r>
          </a:p>
          <a:p>
            <a:endParaRPr lang="is-IS" baseline="0" dirty="0" smtClean="0"/>
          </a:p>
          <a:p>
            <a:r>
              <a:rPr lang="is-IS" baseline="0" dirty="0" smtClean="0"/>
              <a:t>We </a:t>
            </a:r>
            <a:r>
              <a:rPr lang="is-IS" baseline="0" dirty="0" smtClean="0"/>
              <a:t>also could share the right data with the right user/organisation, but using an insecure medium...</a:t>
            </a:r>
          </a:p>
          <a:p>
            <a:endParaRPr lang="is-IS" baseline="0" dirty="0" smtClean="0"/>
          </a:p>
          <a:p>
            <a:r>
              <a:rPr lang="is-IS" baseline="0" dirty="0" smtClean="0"/>
              <a:t>In other words, security mechanisms should not be driven by compliance needs, but support compliance objectives.</a:t>
            </a:r>
            <a:endParaRPr lang="en-US" baseline="0" dirty="0" smtClean="0"/>
          </a:p>
        </p:txBody>
      </p:sp>
      <p:sp>
        <p:nvSpPr>
          <p:cNvPr id="4" name="Slide Number Placeholder 3"/>
          <p:cNvSpPr>
            <a:spLocks noGrp="1"/>
          </p:cNvSpPr>
          <p:nvPr>
            <p:ph type="sldNum" sz="quarter" idx="10"/>
          </p:nvPr>
        </p:nvSpPr>
        <p:spPr/>
        <p:txBody>
          <a:bodyPr/>
          <a:lstStyle/>
          <a:p>
            <a:fld id="{8A25E397-8A39-E44F-B4C9-211A5F8AD533}" type="slidenum">
              <a:rPr lang="uk-UA" smtClean="0"/>
              <a:t>9</a:t>
            </a:fld>
            <a:endParaRPr lang="uk-UA"/>
          </a:p>
        </p:txBody>
      </p:sp>
    </p:spTree>
    <p:extLst>
      <p:ext uri="{BB962C8B-B14F-4D97-AF65-F5344CB8AC3E}">
        <p14:creationId xmlns:p14="http://schemas.microsoft.com/office/powerpoint/2010/main" val="1222717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464" y="1933"/>
            <a:ext cx="9184639" cy="5166360"/>
          </a:xfrm>
          <a:prstGeom prst="rect">
            <a:avLst/>
          </a:prstGeom>
        </p:spPr>
      </p:pic>
      <p:sp>
        <p:nvSpPr>
          <p:cNvPr id="2" name="Title 1"/>
          <p:cNvSpPr>
            <a:spLocks noGrp="1"/>
          </p:cNvSpPr>
          <p:nvPr>
            <p:ph type="ctrTitle"/>
          </p:nvPr>
        </p:nvSpPr>
        <p:spPr>
          <a:xfrm>
            <a:off x="470891" y="1263806"/>
            <a:ext cx="4569058" cy="2577583"/>
          </a:xfrm>
        </p:spPr>
        <p:txBody>
          <a:bodyPr anchor="b">
            <a:noAutofit/>
          </a:bodyPr>
          <a:lstStyle>
            <a:lvl1pPr marL="0" indent="0">
              <a:defRPr sz="4000"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70889" y="4072361"/>
            <a:ext cx="4569058" cy="914713"/>
          </a:xfrm>
          <a:prstGeom prst="rect">
            <a:avLst/>
          </a:prstGeom>
        </p:spPr>
        <p:txBody>
          <a:bodyPr/>
          <a:lstStyle>
            <a:lvl1pPr marL="0" indent="0" algn="l">
              <a:buNone/>
              <a:defRPr>
                <a:solidFill>
                  <a:srgbClr val="FFFFFF"/>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smtClean="0"/>
              <a:t>Click to edit Master subtitle style</a:t>
            </a:r>
            <a:endParaRPr lang="en-US" dirty="0"/>
          </a:p>
        </p:txBody>
      </p:sp>
      <p:cxnSp>
        <p:nvCxnSpPr>
          <p:cNvPr id="8" name="Straight Connector 7"/>
          <p:cNvCxnSpPr/>
          <p:nvPr userDrawn="1"/>
        </p:nvCxnSpPr>
        <p:spPr>
          <a:xfrm>
            <a:off x="470889" y="3992350"/>
            <a:ext cx="45690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3"/>
          <a:stretch>
            <a:fillRect/>
          </a:stretch>
        </p:blipFill>
        <p:spPr>
          <a:xfrm>
            <a:off x="7466527" y="3421118"/>
            <a:ext cx="1186108" cy="1364997"/>
          </a:xfrm>
          <a:prstGeom prst="rect">
            <a:avLst/>
          </a:prstGeom>
        </p:spPr>
      </p:pic>
    </p:spTree>
    <p:extLst>
      <p:ext uri="{BB962C8B-B14F-4D97-AF65-F5344CB8AC3E}">
        <p14:creationId xmlns:p14="http://schemas.microsoft.com/office/powerpoint/2010/main" val="23151574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etect 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5" name="Picture 4" descr=":AppIcons_Line-NoBackground_Detect.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15457" y="4233"/>
            <a:ext cx="762000" cy="762000"/>
          </a:xfrm>
          <a:prstGeom prst="rect">
            <a:avLst/>
          </a:prstGeom>
        </p:spPr>
      </p:pic>
      <p:sp>
        <p:nvSpPr>
          <p:cNvPr id="6" name="Rectangle 5"/>
          <p:cNvSpPr/>
          <p:nvPr userDrawn="1"/>
        </p:nvSpPr>
        <p:spPr>
          <a:xfrm>
            <a:off x="8975925" y="0"/>
            <a:ext cx="176543" cy="4569778"/>
          </a:xfrm>
          <a:prstGeom prst="rect">
            <a:avLst/>
          </a:prstGeom>
          <a:solidFill>
            <a:srgbClr val="F16122"/>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p>
        </p:txBody>
      </p:sp>
    </p:spTree>
    <p:extLst>
      <p:ext uri="{BB962C8B-B14F-4D97-AF65-F5344CB8AC3E}">
        <p14:creationId xmlns:p14="http://schemas.microsoft.com/office/powerpoint/2010/main" val="33455596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tect Cover">
    <p:spTree>
      <p:nvGrpSpPr>
        <p:cNvPr id="1" name=""/>
        <p:cNvGrpSpPr/>
        <p:nvPr/>
      </p:nvGrpSpPr>
      <p:grpSpPr>
        <a:xfrm>
          <a:off x="0" y="0"/>
          <a:ext cx="0" cy="0"/>
          <a:chOff x="0" y="0"/>
          <a:chExt cx="0" cy="0"/>
        </a:xfrm>
      </p:grpSpPr>
      <p:sp>
        <p:nvSpPr>
          <p:cNvPr id="7" name="Rectangle 6"/>
          <p:cNvSpPr/>
          <p:nvPr userDrawn="1"/>
        </p:nvSpPr>
        <p:spPr>
          <a:xfrm>
            <a:off x="1" y="-1"/>
            <a:ext cx="9144000" cy="4577076"/>
          </a:xfrm>
          <a:prstGeom prst="rect">
            <a:avLst/>
          </a:prstGeom>
          <a:solidFill>
            <a:srgbClr val="FDAE34"/>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rgbClr val="F16122"/>
              </a:solidFill>
            </a:endParaRPr>
          </a:p>
        </p:txBody>
      </p:sp>
      <p:pic>
        <p:nvPicPr>
          <p:cNvPr id="8" name="Picture 7"/>
          <p:cNvPicPr>
            <a:picLocks noChangeAspect="1"/>
          </p:cNvPicPr>
          <p:nvPr userDrawn="1"/>
        </p:nvPicPr>
        <p:blipFill>
          <a:blip r:embed="rId2" cstate="email">
            <a:alphaModFix amt="47000"/>
            <a:extLst>
              <a:ext uri="{28A0092B-C50C-407E-A947-70E740481C1C}">
                <a14:useLocalDpi xmlns:a14="http://schemas.microsoft.com/office/drawing/2010/main" val="0"/>
              </a:ext>
            </a:extLst>
          </a:blip>
          <a:stretch>
            <a:fillRect/>
          </a:stretch>
        </p:blipFill>
        <p:spPr>
          <a:xfrm>
            <a:off x="4785205" y="0"/>
            <a:ext cx="4414176" cy="4414176"/>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785205" y="0"/>
            <a:ext cx="4414176" cy="4414176"/>
          </a:xfrm>
          <a:prstGeom prst="rect">
            <a:avLst/>
          </a:prstGeom>
        </p:spPr>
      </p:pic>
      <p:sp>
        <p:nvSpPr>
          <p:cNvPr id="14" name="Subtitle 2"/>
          <p:cNvSpPr>
            <a:spLocks noGrp="1"/>
          </p:cNvSpPr>
          <p:nvPr>
            <p:ph type="subTitle" idx="1"/>
          </p:nvPr>
        </p:nvSpPr>
        <p:spPr>
          <a:xfrm>
            <a:off x="685801" y="3099726"/>
            <a:ext cx="4569058" cy="1314450"/>
          </a:xfrm>
        </p:spPr>
        <p:txBody>
          <a:bodyPr/>
          <a:lstStyle>
            <a:lvl1pPr marL="0" indent="0" algn="l">
              <a:buNone/>
              <a:defRPr>
                <a:solidFill>
                  <a:srgbClr val="FFFFFF"/>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smtClean="0"/>
              <a:t>Click to edit Master subtitle style</a:t>
            </a:r>
            <a:endParaRPr lang="en-US" dirty="0"/>
          </a:p>
        </p:txBody>
      </p:sp>
      <p:cxnSp>
        <p:nvCxnSpPr>
          <p:cNvPr id="15" name="Straight Connector 14"/>
          <p:cNvCxnSpPr/>
          <p:nvPr userDrawn="1"/>
        </p:nvCxnSpPr>
        <p:spPr>
          <a:xfrm>
            <a:off x="685801" y="3019716"/>
            <a:ext cx="45690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685801" y="1028700"/>
            <a:ext cx="4569058" cy="1840054"/>
          </a:xfrm>
        </p:spPr>
        <p:txBody>
          <a:bodyPr anchor="b">
            <a:noAutofit/>
          </a:bodyPr>
          <a:lstStyle>
            <a:lvl1pPr>
              <a:defRPr sz="4000" cap="all" baseline="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96450229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rotect 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8972458" y="0"/>
            <a:ext cx="176543" cy="4569778"/>
          </a:xfrm>
          <a:prstGeom prst="rect">
            <a:avLst/>
          </a:prstGeom>
          <a:solidFill>
            <a:srgbClr val="FDAE34"/>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pic>
        <p:nvPicPr>
          <p:cNvPr id="6" name="Picture 5" descr=":AppIcons_Line-NoBackground_Protect.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10457" y="0"/>
            <a:ext cx="762000" cy="762000"/>
          </a:xfrm>
          <a:prstGeom prst="rect">
            <a:avLst/>
          </a:prstGeom>
        </p:spPr>
      </p:pic>
    </p:spTree>
    <p:extLst>
      <p:ext uri="{BB962C8B-B14F-4D97-AF65-F5344CB8AC3E}">
        <p14:creationId xmlns:p14="http://schemas.microsoft.com/office/powerpoint/2010/main" val="427865123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vestigate Cover">
    <p:spTree>
      <p:nvGrpSpPr>
        <p:cNvPr id="1" name=""/>
        <p:cNvGrpSpPr/>
        <p:nvPr/>
      </p:nvGrpSpPr>
      <p:grpSpPr>
        <a:xfrm>
          <a:off x="0" y="0"/>
          <a:ext cx="0" cy="0"/>
          <a:chOff x="0" y="0"/>
          <a:chExt cx="0" cy="0"/>
        </a:xfrm>
      </p:grpSpPr>
      <p:sp>
        <p:nvSpPr>
          <p:cNvPr id="5" name="Rectangle 4"/>
          <p:cNvSpPr/>
          <p:nvPr userDrawn="1"/>
        </p:nvSpPr>
        <p:spPr>
          <a:xfrm>
            <a:off x="1" y="-1"/>
            <a:ext cx="9144000" cy="4567941"/>
          </a:xfrm>
          <a:prstGeom prst="rect">
            <a:avLst/>
          </a:prstGeom>
          <a:solidFill>
            <a:srgbClr val="1D97D5"/>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rgbClr val="F16122"/>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551338" y="0"/>
            <a:ext cx="4414176" cy="4414176"/>
          </a:xfrm>
          <a:prstGeom prst="rect">
            <a:avLst/>
          </a:prstGeom>
        </p:spPr>
      </p:pic>
      <p:sp>
        <p:nvSpPr>
          <p:cNvPr id="8" name="Subtitle 2"/>
          <p:cNvSpPr>
            <a:spLocks noGrp="1"/>
          </p:cNvSpPr>
          <p:nvPr>
            <p:ph type="subTitle" idx="1"/>
          </p:nvPr>
        </p:nvSpPr>
        <p:spPr>
          <a:xfrm>
            <a:off x="685801" y="3099726"/>
            <a:ext cx="4569058" cy="1314450"/>
          </a:xfrm>
        </p:spPr>
        <p:txBody>
          <a:bodyPr/>
          <a:lstStyle>
            <a:lvl1pPr marL="0" indent="0" algn="l">
              <a:buNone/>
              <a:defRPr>
                <a:solidFill>
                  <a:srgbClr val="FFFFFF"/>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smtClean="0"/>
              <a:t>Click to edit Master subtitle style</a:t>
            </a:r>
            <a:endParaRPr lang="en-US" dirty="0"/>
          </a:p>
        </p:txBody>
      </p:sp>
      <p:cxnSp>
        <p:nvCxnSpPr>
          <p:cNvPr id="9" name="Straight Connector 8"/>
          <p:cNvCxnSpPr/>
          <p:nvPr userDrawn="1"/>
        </p:nvCxnSpPr>
        <p:spPr>
          <a:xfrm>
            <a:off x="685801" y="3019716"/>
            <a:ext cx="45690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p:nvPr>
        </p:nvSpPr>
        <p:spPr>
          <a:xfrm>
            <a:off x="685801" y="1028700"/>
            <a:ext cx="4569058" cy="1840054"/>
          </a:xfrm>
        </p:spPr>
        <p:txBody>
          <a:bodyPr anchor="b">
            <a:noAutofit/>
          </a:bodyPr>
          <a:lstStyle>
            <a:lvl1pPr>
              <a:defRPr sz="4000" cap="all" baseline="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17418110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nvestigate 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8972458" y="1332"/>
            <a:ext cx="176543" cy="4569778"/>
          </a:xfrm>
          <a:prstGeom prst="rect">
            <a:avLst/>
          </a:prstGeom>
          <a:solidFill>
            <a:srgbClr val="0D62A3"/>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pic>
        <p:nvPicPr>
          <p:cNvPr id="6" name="Picture 5" descr=":AppIcons_Line-NoBackground_Investigate.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10457" y="0"/>
            <a:ext cx="762000" cy="762000"/>
          </a:xfrm>
          <a:prstGeom prst="rect">
            <a:avLst/>
          </a:prstGeom>
        </p:spPr>
      </p:pic>
    </p:spTree>
    <p:extLst>
      <p:ext uri="{BB962C8B-B14F-4D97-AF65-F5344CB8AC3E}">
        <p14:creationId xmlns:p14="http://schemas.microsoft.com/office/powerpoint/2010/main" val="303770094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Investigate Cover">
    <p:spTree>
      <p:nvGrpSpPr>
        <p:cNvPr id="1" name=""/>
        <p:cNvGrpSpPr/>
        <p:nvPr/>
      </p:nvGrpSpPr>
      <p:grpSpPr>
        <a:xfrm>
          <a:off x="0" y="0"/>
          <a:ext cx="0" cy="0"/>
          <a:chOff x="0" y="0"/>
          <a:chExt cx="0" cy="0"/>
        </a:xfrm>
      </p:grpSpPr>
      <p:sp>
        <p:nvSpPr>
          <p:cNvPr id="5" name="Rectangle 4"/>
          <p:cNvSpPr/>
          <p:nvPr userDrawn="1"/>
        </p:nvSpPr>
        <p:spPr>
          <a:xfrm>
            <a:off x="1" y="-1"/>
            <a:ext cx="9144000" cy="4572001"/>
          </a:xfrm>
          <a:prstGeom prst="rect">
            <a:avLst/>
          </a:prstGeom>
          <a:solidFill>
            <a:srgbClr val="0D62A3"/>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rgbClr val="F16122"/>
              </a:solidFill>
            </a:endParaRPr>
          </a:p>
        </p:txBody>
      </p:sp>
      <p:sp>
        <p:nvSpPr>
          <p:cNvPr id="8" name="Subtitle 2"/>
          <p:cNvSpPr>
            <a:spLocks noGrp="1"/>
          </p:cNvSpPr>
          <p:nvPr>
            <p:ph type="subTitle" idx="1"/>
          </p:nvPr>
        </p:nvSpPr>
        <p:spPr>
          <a:xfrm>
            <a:off x="685801" y="3099726"/>
            <a:ext cx="4569058" cy="1314450"/>
          </a:xfrm>
        </p:spPr>
        <p:txBody>
          <a:bodyPr/>
          <a:lstStyle>
            <a:lvl1pPr marL="0" indent="0" algn="l">
              <a:buNone/>
              <a:defRPr>
                <a:solidFill>
                  <a:srgbClr val="FFFFFF"/>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smtClean="0"/>
              <a:t>Click to edit Master subtitle style</a:t>
            </a:r>
            <a:endParaRPr lang="en-US" dirty="0"/>
          </a:p>
        </p:txBody>
      </p:sp>
      <p:cxnSp>
        <p:nvCxnSpPr>
          <p:cNvPr id="9" name="Straight Connector 8"/>
          <p:cNvCxnSpPr/>
          <p:nvPr userDrawn="1"/>
        </p:nvCxnSpPr>
        <p:spPr>
          <a:xfrm>
            <a:off x="685801" y="3019716"/>
            <a:ext cx="45690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ctrTitle"/>
          </p:nvPr>
        </p:nvSpPr>
        <p:spPr>
          <a:xfrm>
            <a:off x="685801" y="1028700"/>
            <a:ext cx="4569058" cy="1840054"/>
          </a:xfrm>
        </p:spPr>
        <p:txBody>
          <a:bodyPr anchor="b">
            <a:noAutofit/>
          </a:bodyPr>
          <a:lstStyle>
            <a:lvl1pPr>
              <a:defRPr sz="4000" cap="all" baseline="0">
                <a:solidFill>
                  <a:srgbClr val="FFFFFF"/>
                </a:solidFill>
              </a:defRPr>
            </a:lvl1pPr>
          </a:lstStyle>
          <a:p>
            <a:r>
              <a:rPr lang="en-US" smtClean="0"/>
              <a:t>Click to edit Master title 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822125" y="280416"/>
            <a:ext cx="4517136" cy="4291584"/>
          </a:xfrm>
          <a:prstGeom prst="rect">
            <a:avLst/>
          </a:prstGeom>
        </p:spPr>
      </p:pic>
    </p:spTree>
    <p:extLst>
      <p:ext uri="{BB962C8B-B14F-4D97-AF65-F5344CB8AC3E}">
        <p14:creationId xmlns:p14="http://schemas.microsoft.com/office/powerpoint/2010/main" val="67757089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Investigate 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8972458" y="1332"/>
            <a:ext cx="176543" cy="4569778"/>
          </a:xfrm>
          <a:prstGeom prst="rect">
            <a:avLst/>
          </a:prstGeom>
          <a:solidFill>
            <a:srgbClr val="0D62A3"/>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flipH="1">
            <a:off x="8082366" y="21923"/>
            <a:ext cx="824754" cy="783571"/>
          </a:xfrm>
          <a:prstGeom prst="rect">
            <a:avLst/>
          </a:prstGeom>
        </p:spPr>
      </p:pic>
    </p:spTree>
    <p:extLst>
      <p:ext uri="{BB962C8B-B14F-4D97-AF65-F5344CB8AC3E}">
        <p14:creationId xmlns:p14="http://schemas.microsoft.com/office/powerpoint/2010/main" val="183753358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udSOC Cover">
    <p:spTree>
      <p:nvGrpSpPr>
        <p:cNvPr id="1" name=""/>
        <p:cNvGrpSpPr/>
        <p:nvPr/>
      </p:nvGrpSpPr>
      <p:grpSpPr>
        <a:xfrm>
          <a:off x="0" y="0"/>
          <a:ext cx="0" cy="0"/>
          <a:chOff x="0" y="0"/>
          <a:chExt cx="0" cy="0"/>
        </a:xfrm>
      </p:grpSpPr>
      <p:pic>
        <p:nvPicPr>
          <p:cNvPr id="7" name="Picture 6" descr="bg-starry-night.png"/>
          <p:cNvPicPr>
            <a:picLocks noChangeAspect="1"/>
          </p:cNvPicPr>
          <p:nvPr userDrawn="1"/>
        </p:nvPicPr>
        <p:blipFill rotWithShape="1">
          <a:blip r:embed="rId2">
            <a:extLst>
              <a:ext uri="{28A0092B-C50C-407E-A947-70E740481C1C}">
                <a14:useLocalDpi xmlns:a14="http://schemas.microsoft.com/office/drawing/2010/main" val="0"/>
              </a:ext>
            </a:extLst>
          </a:blip>
          <a:srcRect l="50731" r="3493"/>
          <a:stretch/>
        </p:blipFill>
        <p:spPr>
          <a:xfrm>
            <a:off x="0" y="1333"/>
            <a:ext cx="9144000" cy="4565906"/>
          </a:xfrm>
          <a:prstGeom prst="rect">
            <a:avLst/>
          </a:prstGeom>
        </p:spPr>
      </p:pic>
      <p:sp>
        <p:nvSpPr>
          <p:cNvPr id="6" name="Rectangle 5"/>
          <p:cNvSpPr/>
          <p:nvPr userDrawn="1"/>
        </p:nvSpPr>
        <p:spPr>
          <a:xfrm>
            <a:off x="-5000" y="1333"/>
            <a:ext cx="9149000" cy="4578445"/>
          </a:xfrm>
          <a:prstGeom prst="rect">
            <a:avLst/>
          </a:prstGeom>
          <a:solidFill>
            <a:schemeClr val="tx1">
              <a:lumMod val="75000"/>
              <a:lumOff val="2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pic>
        <p:nvPicPr>
          <p:cNvPr id="5" name="Picture 4" descr="Diagram-DataSciPoweredCloudSOC-GW_Final_v2_oultined-08.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558358" y="554182"/>
            <a:ext cx="3170324" cy="3135488"/>
          </a:xfrm>
          <a:prstGeom prst="rect">
            <a:avLst/>
          </a:prstGeom>
        </p:spPr>
      </p:pic>
      <p:sp>
        <p:nvSpPr>
          <p:cNvPr id="9" name="Subtitle 2"/>
          <p:cNvSpPr>
            <a:spLocks noGrp="1"/>
          </p:cNvSpPr>
          <p:nvPr>
            <p:ph type="subTitle" idx="1"/>
          </p:nvPr>
        </p:nvSpPr>
        <p:spPr>
          <a:xfrm>
            <a:off x="685801" y="3099726"/>
            <a:ext cx="4569058" cy="1314450"/>
          </a:xfrm>
        </p:spPr>
        <p:txBody>
          <a:bodyPr/>
          <a:lstStyle>
            <a:lvl1pPr marL="0" indent="0" algn="l">
              <a:buNone/>
              <a:defRPr>
                <a:solidFill>
                  <a:srgbClr val="FFFFFF"/>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smtClean="0"/>
              <a:t>Click to edit Master subtitle style</a:t>
            </a:r>
            <a:endParaRPr lang="en-US" dirty="0"/>
          </a:p>
        </p:txBody>
      </p:sp>
      <p:cxnSp>
        <p:nvCxnSpPr>
          <p:cNvPr id="10" name="Straight Connector 9"/>
          <p:cNvCxnSpPr/>
          <p:nvPr userDrawn="1"/>
        </p:nvCxnSpPr>
        <p:spPr>
          <a:xfrm>
            <a:off x="685801" y="3019716"/>
            <a:ext cx="45690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p:nvPr>
        </p:nvSpPr>
        <p:spPr>
          <a:xfrm>
            <a:off x="685801" y="1028700"/>
            <a:ext cx="4569058" cy="1840054"/>
          </a:xfrm>
        </p:spPr>
        <p:txBody>
          <a:bodyPr anchor="b">
            <a:noAutofit/>
          </a:bodyPr>
          <a:lstStyle>
            <a:lvl1pPr>
              <a:defRPr sz="4000" cap="all" baseline="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78375557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loudSOC 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8972458" y="1332"/>
            <a:ext cx="183004" cy="4575895"/>
          </a:xfrm>
          <a:prstGeom prst="rect">
            <a:avLst/>
          </a:prstGeom>
          <a:solidFill>
            <a:srgbClr val="25272A"/>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pic>
        <p:nvPicPr>
          <p:cNvPr id="7" name="Picture 6" descr="Diagram-DataSciPoweredCloudSOC-GW_Final_v2_oultined-08.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07543" y="1332"/>
            <a:ext cx="1011731" cy="1000614"/>
          </a:xfrm>
          <a:prstGeom prst="rect">
            <a:avLst/>
          </a:prstGeom>
        </p:spPr>
      </p:pic>
    </p:spTree>
    <p:extLst>
      <p:ext uri="{BB962C8B-B14F-4D97-AF65-F5344CB8AC3E}">
        <p14:creationId xmlns:p14="http://schemas.microsoft.com/office/powerpoint/2010/main" val="276812777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p:cNvSpPr/>
          <p:nvPr userDrawn="1"/>
        </p:nvSpPr>
        <p:spPr>
          <a:xfrm>
            <a:off x="0" y="0"/>
            <a:ext cx="9144000" cy="4577076"/>
          </a:xfrm>
          <a:prstGeom prst="rect">
            <a:avLst/>
          </a:prstGeom>
          <a:solidFill>
            <a:srgbClr val="E22405"/>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rgbClr val="9AC941"/>
              </a:solidFill>
            </a:endParaRPr>
          </a:p>
        </p:txBody>
      </p:sp>
      <p:sp>
        <p:nvSpPr>
          <p:cNvPr id="7" name="Subtitle 2"/>
          <p:cNvSpPr>
            <a:spLocks noGrp="1"/>
          </p:cNvSpPr>
          <p:nvPr>
            <p:ph type="subTitle" idx="1"/>
          </p:nvPr>
        </p:nvSpPr>
        <p:spPr>
          <a:xfrm>
            <a:off x="685801" y="3099726"/>
            <a:ext cx="4569058" cy="1314450"/>
          </a:xfrm>
        </p:spPr>
        <p:txBody>
          <a:bodyPr/>
          <a:lstStyle>
            <a:lvl1pPr marL="0" indent="0" algn="l">
              <a:buNone/>
              <a:defRPr>
                <a:solidFill>
                  <a:srgbClr val="FFFFFF"/>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smtClean="0"/>
              <a:t>Click to edit Master subtitle style</a:t>
            </a:r>
            <a:endParaRPr lang="en-US" dirty="0"/>
          </a:p>
        </p:txBody>
      </p:sp>
      <p:cxnSp>
        <p:nvCxnSpPr>
          <p:cNvPr id="8" name="Straight Connector 7"/>
          <p:cNvCxnSpPr/>
          <p:nvPr userDrawn="1"/>
        </p:nvCxnSpPr>
        <p:spPr>
          <a:xfrm>
            <a:off x="685801" y="3019716"/>
            <a:ext cx="45690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6165319" y="1621121"/>
            <a:ext cx="2345232" cy="1527040"/>
          </a:xfrm>
          <a:prstGeom prst="rect">
            <a:avLst/>
          </a:prstGeom>
        </p:spPr>
      </p:pic>
      <p:sp>
        <p:nvSpPr>
          <p:cNvPr id="10" name="Title 1"/>
          <p:cNvSpPr>
            <a:spLocks noGrp="1"/>
          </p:cNvSpPr>
          <p:nvPr>
            <p:ph type="ctrTitle"/>
          </p:nvPr>
        </p:nvSpPr>
        <p:spPr>
          <a:xfrm>
            <a:off x="685801" y="1028700"/>
            <a:ext cx="4569058" cy="1840054"/>
          </a:xfrm>
        </p:spPr>
        <p:txBody>
          <a:bodyPr anchor="b">
            <a:noAutofit/>
          </a:bodyPr>
          <a:lstStyle>
            <a:lvl1pPr>
              <a:defRPr sz="4000" cap="all" baseline="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8722623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8601" y="2309535"/>
            <a:ext cx="6858000" cy="883255"/>
          </a:xfrm>
        </p:spPr>
        <p:txBody>
          <a:bodyPr anchor="b"/>
          <a:lstStyle>
            <a:lvl1pPr algn="l">
              <a:lnSpc>
                <a:spcPct val="90000"/>
              </a:lnSpc>
              <a:defRPr sz="330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88601" y="3320276"/>
            <a:ext cx="6858000" cy="266868"/>
          </a:xfrm>
        </p:spPr>
        <p:txBody>
          <a:bodyPr anchor="t"/>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22" name="Rectangle 21"/>
          <p:cNvSpPr/>
          <p:nvPr userDrawn="1">
            <p:custDataLst>
              <p:tags r:id="rId1"/>
            </p:custDataLst>
          </p:nvPr>
        </p:nvSpPr>
        <p:spPr>
          <a:xfrm>
            <a:off x="1" y="739615"/>
            <a:ext cx="1547036" cy="1222535"/>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Connector 22"/>
          <p:cNvCxnSpPr/>
          <p:nvPr userDrawn="1"/>
        </p:nvCxnSpPr>
        <p:spPr>
          <a:xfrm>
            <a:off x="415271" y="4220150"/>
            <a:ext cx="0" cy="202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userDrawn="1"/>
        </p:nvGrpSpPr>
        <p:grpSpPr>
          <a:xfrm>
            <a:off x="411867" y="956062"/>
            <a:ext cx="749707" cy="789641"/>
            <a:chOff x="-5634019" y="-232777"/>
            <a:chExt cx="4768851" cy="5022850"/>
          </a:xfrm>
          <a:solidFill>
            <a:schemeClr val="bg1"/>
          </a:solidFill>
        </p:grpSpPr>
        <p:sp>
          <p:nvSpPr>
            <p:cNvPr id="25" name="Freeform 5"/>
            <p:cNvSpPr>
              <a:spLocks noEditPoints="1"/>
            </p:cNvSpPr>
            <p:nvPr/>
          </p:nvSpPr>
          <p:spPr bwMode="auto">
            <a:xfrm>
              <a:off x="-5619731" y="-224839"/>
              <a:ext cx="1030288" cy="2530475"/>
            </a:xfrm>
            <a:custGeom>
              <a:avLst/>
              <a:gdLst>
                <a:gd name="T0" fmla="*/ 0 w 274"/>
                <a:gd name="T1" fmla="*/ 673 h 673"/>
                <a:gd name="T2" fmla="*/ 0 w 274"/>
                <a:gd name="T3" fmla="*/ 0 h 673"/>
                <a:gd name="T4" fmla="*/ 87 w 274"/>
                <a:gd name="T5" fmla="*/ 0 h 673"/>
                <a:gd name="T6" fmla="*/ 221 w 274"/>
                <a:gd name="T7" fmla="*/ 39 h 673"/>
                <a:gd name="T8" fmla="*/ 267 w 274"/>
                <a:gd name="T9" fmla="*/ 179 h 673"/>
                <a:gd name="T10" fmla="*/ 254 w 274"/>
                <a:gd name="T11" fmla="*/ 256 h 673"/>
                <a:gd name="T12" fmla="*/ 206 w 274"/>
                <a:gd name="T13" fmla="*/ 318 h 673"/>
                <a:gd name="T14" fmla="*/ 263 w 274"/>
                <a:gd name="T15" fmla="*/ 400 h 673"/>
                <a:gd name="T16" fmla="*/ 274 w 274"/>
                <a:gd name="T17" fmla="*/ 482 h 673"/>
                <a:gd name="T18" fmla="*/ 242 w 274"/>
                <a:gd name="T19" fmla="*/ 612 h 673"/>
                <a:gd name="T20" fmla="*/ 121 w 274"/>
                <a:gd name="T21" fmla="*/ 673 h 673"/>
                <a:gd name="T22" fmla="*/ 0 w 274"/>
                <a:gd name="T23" fmla="*/ 673 h 673"/>
                <a:gd name="T24" fmla="*/ 98 w 274"/>
                <a:gd name="T25" fmla="*/ 277 h 673"/>
                <a:gd name="T26" fmla="*/ 142 w 274"/>
                <a:gd name="T27" fmla="*/ 267 h 673"/>
                <a:gd name="T28" fmla="*/ 172 w 274"/>
                <a:gd name="T29" fmla="*/ 188 h 673"/>
                <a:gd name="T30" fmla="*/ 142 w 274"/>
                <a:gd name="T31" fmla="*/ 108 h 673"/>
                <a:gd name="T32" fmla="*/ 98 w 274"/>
                <a:gd name="T33" fmla="*/ 98 h 673"/>
                <a:gd name="T34" fmla="*/ 98 w 274"/>
                <a:gd name="T35" fmla="*/ 277 h 673"/>
                <a:gd name="T36" fmla="*/ 98 w 274"/>
                <a:gd name="T37" fmla="*/ 575 h 673"/>
                <a:gd name="T38" fmla="*/ 142 w 274"/>
                <a:gd name="T39" fmla="*/ 565 h 673"/>
                <a:gd name="T40" fmla="*/ 172 w 274"/>
                <a:gd name="T41" fmla="*/ 471 h 673"/>
                <a:gd name="T42" fmla="*/ 142 w 274"/>
                <a:gd name="T43" fmla="*/ 378 h 673"/>
                <a:gd name="T44" fmla="*/ 98 w 274"/>
                <a:gd name="T45" fmla="*/ 368 h 673"/>
                <a:gd name="T46" fmla="*/ 98 w 274"/>
                <a:gd name="T47" fmla="*/ 57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673">
                  <a:moveTo>
                    <a:pt x="0" y="673"/>
                  </a:moveTo>
                  <a:cubicBezTo>
                    <a:pt x="0" y="0"/>
                    <a:pt x="0" y="0"/>
                    <a:pt x="0" y="0"/>
                  </a:cubicBezTo>
                  <a:cubicBezTo>
                    <a:pt x="87" y="0"/>
                    <a:pt x="87" y="0"/>
                    <a:pt x="87" y="0"/>
                  </a:cubicBezTo>
                  <a:cubicBezTo>
                    <a:pt x="145" y="0"/>
                    <a:pt x="191" y="11"/>
                    <a:pt x="221" y="39"/>
                  </a:cubicBezTo>
                  <a:cubicBezTo>
                    <a:pt x="251" y="68"/>
                    <a:pt x="267" y="112"/>
                    <a:pt x="267" y="179"/>
                  </a:cubicBezTo>
                  <a:cubicBezTo>
                    <a:pt x="267" y="211"/>
                    <a:pt x="264" y="234"/>
                    <a:pt x="254" y="256"/>
                  </a:cubicBezTo>
                  <a:cubicBezTo>
                    <a:pt x="244" y="278"/>
                    <a:pt x="228" y="297"/>
                    <a:pt x="206" y="318"/>
                  </a:cubicBezTo>
                  <a:cubicBezTo>
                    <a:pt x="230" y="331"/>
                    <a:pt x="249" y="357"/>
                    <a:pt x="263" y="400"/>
                  </a:cubicBezTo>
                  <a:cubicBezTo>
                    <a:pt x="271" y="421"/>
                    <a:pt x="274" y="449"/>
                    <a:pt x="274" y="482"/>
                  </a:cubicBezTo>
                  <a:cubicBezTo>
                    <a:pt x="274" y="533"/>
                    <a:pt x="265" y="578"/>
                    <a:pt x="242" y="612"/>
                  </a:cubicBezTo>
                  <a:cubicBezTo>
                    <a:pt x="219" y="647"/>
                    <a:pt x="180" y="670"/>
                    <a:pt x="121" y="673"/>
                  </a:cubicBezTo>
                  <a:lnTo>
                    <a:pt x="0" y="673"/>
                  </a:lnTo>
                  <a:close/>
                  <a:moveTo>
                    <a:pt x="98" y="277"/>
                  </a:moveTo>
                  <a:cubicBezTo>
                    <a:pt x="107" y="277"/>
                    <a:pt x="126" y="278"/>
                    <a:pt x="142" y="267"/>
                  </a:cubicBezTo>
                  <a:cubicBezTo>
                    <a:pt x="159" y="256"/>
                    <a:pt x="172" y="234"/>
                    <a:pt x="172" y="188"/>
                  </a:cubicBezTo>
                  <a:cubicBezTo>
                    <a:pt x="172" y="141"/>
                    <a:pt x="159" y="119"/>
                    <a:pt x="142" y="108"/>
                  </a:cubicBezTo>
                  <a:cubicBezTo>
                    <a:pt x="126" y="97"/>
                    <a:pt x="107" y="98"/>
                    <a:pt x="98" y="98"/>
                  </a:cubicBezTo>
                  <a:lnTo>
                    <a:pt x="98" y="277"/>
                  </a:lnTo>
                  <a:close/>
                  <a:moveTo>
                    <a:pt x="98" y="575"/>
                  </a:moveTo>
                  <a:cubicBezTo>
                    <a:pt x="107" y="575"/>
                    <a:pt x="126" y="577"/>
                    <a:pt x="142" y="565"/>
                  </a:cubicBezTo>
                  <a:cubicBezTo>
                    <a:pt x="159" y="553"/>
                    <a:pt x="172" y="526"/>
                    <a:pt x="172" y="471"/>
                  </a:cubicBezTo>
                  <a:cubicBezTo>
                    <a:pt x="172" y="417"/>
                    <a:pt x="159" y="390"/>
                    <a:pt x="142" y="378"/>
                  </a:cubicBezTo>
                  <a:cubicBezTo>
                    <a:pt x="126" y="366"/>
                    <a:pt x="107" y="368"/>
                    <a:pt x="98" y="368"/>
                  </a:cubicBezTo>
                  <a:lnTo>
                    <a:pt x="98"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spc="-75">
                <a:solidFill>
                  <a:schemeClr val="accent5"/>
                </a:solidFill>
              </a:endParaRPr>
            </a:p>
          </p:txBody>
        </p:sp>
        <p:sp>
          <p:nvSpPr>
            <p:cNvPr id="26" name="Freeform 6"/>
            <p:cNvSpPr>
              <a:spLocks/>
            </p:cNvSpPr>
            <p:nvPr/>
          </p:nvSpPr>
          <p:spPr bwMode="auto">
            <a:xfrm>
              <a:off x="-4386244" y="-224839"/>
              <a:ext cx="860425" cy="2530475"/>
            </a:xfrm>
            <a:custGeom>
              <a:avLst/>
              <a:gdLst>
                <a:gd name="T0" fmla="*/ 0 w 542"/>
                <a:gd name="T1" fmla="*/ 0 h 1594"/>
                <a:gd name="T2" fmla="*/ 232 w 542"/>
                <a:gd name="T3" fmla="*/ 0 h 1594"/>
                <a:gd name="T4" fmla="*/ 232 w 542"/>
                <a:gd name="T5" fmla="*/ 1376 h 1594"/>
                <a:gd name="T6" fmla="*/ 542 w 542"/>
                <a:gd name="T7" fmla="*/ 1376 h 1594"/>
                <a:gd name="T8" fmla="*/ 542 w 542"/>
                <a:gd name="T9" fmla="*/ 1594 h 1594"/>
                <a:gd name="T10" fmla="*/ 0 w 542"/>
                <a:gd name="T11" fmla="*/ 1594 h 1594"/>
                <a:gd name="T12" fmla="*/ 0 w 542"/>
                <a:gd name="T13" fmla="*/ 0 h 1594"/>
              </a:gdLst>
              <a:ahLst/>
              <a:cxnLst>
                <a:cxn ang="0">
                  <a:pos x="T0" y="T1"/>
                </a:cxn>
                <a:cxn ang="0">
                  <a:pos x="T2" y="T3"/>
                </a:cxn>
                <a:cxn ang="0">
                  <a:pos x="T4" y="T5"/>
                </a:cxn>
                <a:cxn ang="0">
                  <a:pos x="T6" y="T7"/>
                </a:cxn>
                <a:cxn ang="0">
                  <a:pos x="T8" y="T9"/>
                </a:cxn>
                <a:cxn ang="0">
                  <a:pos x="T10" y="T11"/>
                </a:cxn>
                <a:cxn ang="0">
                  <a:pos x="T12" y="T13"/>
                </a:cxn>
              </a:cxnLst>
              <a:rect l="0" t="0" r="r" b="b"/>
              <a:pathLst>
                <a:path w="542" h="1594">
                  <a:moveTo>
                    <a:pt x="0" y="0"/>
                  </a:moveTo>
                  <a:lnTo>
                    <a:pt x="232" y="0"/>
                  </a:lnTo>
                  <a:lnTo>
                    <a:pt x="232" y="1376"/>
                  </a:lnTo>
                  <a:lnTo>
                    <a:pt x="542" y="1376"/>
                  </a:lnTo>
                  <a:lnTo>
                    <a:pt x="542" y="1594"/>
                  </a:lnTo>
                  <a:lnTo>
                    <a:pt x="0" y="1594"/>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spc="-75">
                <a:solidFill>
                  <a:schemeClr val="accent5"/>
                </a:solidFill>
              </a:endParaRPr>
            </a:p>
          </p:txBody>
        </p:sp>
        <p:sp>
          <p:nvSpPr>
            <p:cNvPr id="27" name="Freeform 7"/>
            <p:cNvSpPr>
              <a:spLocks/>
            </p:cNvSpPr>
            <p:nvPr/>
          </p:nvSpPr>
          <p:spPr bwMode="auto">
            <a:xfrm>
              <a:off x="-3413106" y="-224839"/>
              <a:ext cx="987425" cy="2555875"/>
            </a:xfrm>
            <a:custGeom>
              <a:avLst/>
              <a:gdLst>
                <a:gd name="T0" fmla="*/ 263 w 263"/>
                <a:gd name="T1" fmla="*/ 0 h 680"/>
                <a:gd name="T2" fmla="*/ 263 w 263"/>
                <a:gd name="T3" fmla="*/ 535 h 680"/>
                <a:gd name="T4" fmla="*/ 247 w 263"/>
                <a:gd name="T5" fmla="*/ 608 h 680"/>
                <a:gd name="T6" fmla="*/ 207 w 263"/>
                <a:gd name="T7" fmla="*/ 657 h 680"/>
                <a:gd name="T8" fmla="*/ 131 w 263"/>
                <a:gd name="T9" fmla="*/ 680 h 680"/>
                <a:gd name="T10" fmla="*/ 54 w 263"/>
                <a:gd name="T11" fmla="*/ 657 h 680"/>
                <a:gd name="T12" fmla="*/ 16 w 263"/>
                <a:gd name="T13" fmla="*/ 608 h 680"/>
                <a:gd name="T14" fmla="*/ 0 w 263"/>
                <a:gd name="T15" fmla="*/ 535 h 680"/>
                <a:gd name="T16" fmla="*/ 0 w 263"/>
                <a:gd name="T17" fmla="*/ 0 h 680"/>
                <a:gd name="T18" fmla="*/ 98 w 263"/>
                <a:gd name="T19" fmla="*/ 0 h 680"/>
                <a:gd name="T20" fmla="*/ 98 w 263"/>
                <a:gd name="T21" fmla="*/ 535 h 680"/>
                <a:gd name="T22" fmla="*/ 112 w 263"/>
                <a:gd name="T23" fmla="*/ 577 h 680"/>
                <a:gd name="T24" fmla="*/ 131 w 263"/>
                <a:gd name="T25" fmla="*/ 584 h 680"/>
                <a:gd name="T26" fmla="*/ 161 w 263"/>
                <a:gd name="T27" fmla="*/ 559 h 680"/>
                <a:gd name="T28" fmla="*/ 164 w 263"/>
                <a:gd name="T29" fmla="*/ 535 h 680"/>
                <a:gd name="T30" fmla="*/ 164 w 263"/>
                <a:gd name="T31" fmla="*/ 0 h 680"/>
                <a:gd name="T32" fmla="*/ 263 w 263"/>
                <a:gd name="T33"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 h="680">
                  <a:moveTo>
                    <a:pt x="263" y="0"/>
                  </a:moveTo>
                  <a:cubicBezTo>
                    <a:pt x="263" y="535"/>
                    <a:pt x="263" y="535"/>
                    <a:pt x="263" y="535"/>
                  </a:cubicBezTo>
                  <a:cubicBezTo>
                    <a:pt x="262" y="562"/>
                    <a:pt x="257" y="587"/>
                    <a:pt x="247" y="608"/>
                  </a:cubicBezTo>
                  <a:cubicBezTo>
                    <a:pt x="239" y="626"/>
                    <a:pt x="226" y="644"/>
                    <a:pt x="207" y="657"/>
                  </a:cubicBezTo>
                  <a:cubicBezTo>
                    <a:pt x="189" y="672"/>
                    <a:pt x="164" y="680"/>
                    <a:pt x="131" y="680"/>
                  </a:cubicBezTo>
                  <a:cubicBezTo>
                    <a:pt x="98" y="680"/>
                    <a:pt x="73" y="672"/>
                    <a:pt x="54" y="657"/>
                  </a:cubicBezTo>
                  <a:cubicBezTo>
                    <a:pt x="36" y="644"/>
                    <a:pt x="24" y="626"/>
                    <a:pt x="16" y="608"/>
                  </a:cubicBezTo>
                  <a:cubicBezTo>
                    <a:pt x="6" y="587"/>
                    <a:pt x="1" y="562"/>
                    <a:pt x="0" y="535"/>
                  </a:cubicBezTo>
                  <a:cubicBezTo>
                    <a:pt x="0" y="0"/>
                    <a:pt x="0" y="0"/>
                    <a:pt x="0" y="0"/>
                  </a:cubicBezTo>
                  <a:cubicBezTo>
                    <a:pt x="98" y="0"/>
                    <a:pt x="98" y="0"/>
                    <a:pt x="98" y="0"/>
                  </a:cubicBezTo>
                  <a:cubicBezTo>
                    <a:pt x="98" y="535"/>
                    <a:pt x="98" y="535"/>
                    <a:pt x="98" y="535"/>
                  </a:cubicBezTo>
                  <a:cubicBezTo>
                    <a:pt x="98" y="554"/>
                    <a:pt x="103" y="567"/>
                    <a:pt x="112" y="577"/>
                  </a:cubicBezTo>
                  <a:cubicBezTo>
                    <a:pt x="117" y="581"/>
                    <a:pt x="123" y="584"/>
                    <a:pt x="131" y="584"/>
                  </a:cubicBezTo>
                  <a:cubicBezTo>
                    <a:pt x="149" y="584"/>
                    <a:pt x="157" y="573"/>
                    <a:pt x="161" y="559"/>
                  </a:cubicBezTo>
                  <a:cubicBezTo>
                    <a:pt x="163" y="553"/>
                    <a:pt x="164" y="545"/>
                    <a:pt x="164" y="535"/>
                  </a:cubicBezTo>
                  <a:cubicBezTo>
                    <a:pt x="164" y="0"/>
                    <a:pt x="164" y="0"/>
                    <a:pt x="164" y="0"/>
                  </a:cubicBezTo>
                  <a:lnTo>
                    <a:pt x="26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spc="-75">
                <a:solidFill>
                  <a:schemeClr val="accent5"/>
                </a:solidFill>
              </a:endParaRPr>
            </a:p>
          </p:txBody>
        </p:sp>
        <p:sp>
          <p:nvSpPr>
            <p:cNvPr id="28" name="Freeform 8"/>
            <p:cNvSpPr>
              <a:spLocks/>
            </p:cNvSpPr>
            <p:nvPr/>
          </p:nvSpPr>
          <p:spPr bwMode="auto">
            <a:xfrm>
              <a:off x="-2154219" y="-224839"/>
              <a:ext cx="849313" cy="2530475"/>
            </a:xfrm>
            <a:custGeom>
              <a:avLst/>
              <a:gdLst>
                <a:gd name="T0" fmla="*/ 0 w 535"/>
                <a:gd name="T1" fmla="*/ 0 h 1594"/>
                <a:gd name="T2" fmla="*/ 535 w 535"/>
                <a:gd name="T3" fmla="*/ 0 h 1594"/>
                <a:gd name="T4" fmla="*/ 535 w 535"/>
                <a:gd name="T5" fmla="*/ 242 h 1594"/>
                <a:gd name="T6" fmla="*/ 234 w 535"/>
                <a:gd name="T7" fmla="*/ 242 h 1594"/>
                <a:gd name="T8" fmla="*/ 234 w 535"/>
                <a:gd name="T9" fmla="*/ 658 h 1594"/>
                <a:gd name="T10" fmla="*/ 449 w 535"/>
                <a:gd name="T11" fmla="*/ 658 h 1594"/>
                <a:gd name="T12" fmla="*/ 449 w 535"/>
                <a:gd name="T13" fmla="*/ 914 h 1594"/>
                <a:gd name="T14" fmla="*/ 234 w 535"/>
                <a:gd name="T15" fmla="*/ 914 h 1594"/>
                <a:gd name="T16" fmla="*/ 234 w 535"/>
                <a:gd name="T17" fmla="*/ 1352 h 1594"/>
                <a:gd name="T18" fmla="*/ 535 w 535"/>
                <a:gd name="T19" fmla="*/ 1352 h 1594"/>
                <a:gd name="T20" fmla="*/ 535 w 535"/>
                <a:gd name="T21" fmla="*/ 1594 h 1594"/>
                <a:gd name="T22" fmla="*/ 0 w 535"/>
                <a:gd name="T23" fmla="*/ 1594 h 1594"/>
                <a:gd name="T24" fmla="*/ 0 w 535"/>
                <a:gd name="T25" fmla="*/ 0 h 1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1594">
                  <a:moveTo>
                    <a:pt x="0" y="0"/>
                  </a:moveTo>
                  <a:lnTo>
                    <a:pt x="535" y="0"/>
                  </a:lnTo>
                  <a:lnTo>
                    <a:pt x="535" y="242"/>
                  </a:lnTo>
                  <a:lnTo>
                    <a:pt x="234" y="242"/>
                  </a:lnTo>
                  <a:lnTo>
                    <a:pt x="234" y="658"/>
                  </a:lnTo>
                  <a:lnTo>
                    <a:pt x="449" y="658"/>
                  </a:lnTo>
                  <a:lnTo>
                    <a:pt x="449" y="914"/>
                  </a:lnTo>
                  <a:lnTo>
                    <a:pt x="234" y="914"/>
                  </a:lnTo>
                  <a:lnTo>
                    <a:pt x="234" y="1352"/>
                  </a:lnTo>
                  <a:lnTo>
                    <a:pt x="535" y="1352"/>
                  </a:lnTo>
                  <a:lnTo>
                    <a:pt x="535" y="1594"/>
                  </a:lnTo>
                  <a:lnTo>
                    <a:pt x="0" y="1594"/>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spc="-75">
                <a:solidFill>
                  <a:schemeClr val="accent5"/>
                </a:solidFill>
              </a:endParaRPr>
            </a:p>
          </p:txBody>
        </p:sp>
        <p:sp>
          <p:nvSpPr>
            <p:cNvPr id="29" name="Freeform 9"/>
            <p:cNvSpPr>
              <a:spLocks/>
            </p:cNvSpPr>
            <p:nvPr/>
          </p:nvSpPr>
          <p:spPr bwMode="auto">
            <a:xfrm>
              <a:off x="-5634019" y="2338973"/>
              <a:ext cx="938213" cy="2451100"/>
            </a:xfrm>
            <a:custGeom>
              <a:avLst/>
              <a:gdLst>
                <a:gd name="T0" fmla="*/ 250 w 250"/>
                <a:gd name="T1" fmla="*/ 426 h 652"/>
                <a:gd name="T2" fmla="*/ 250 w 250"/>
                <a:gd name="T3" fmla="*/ 514 h 652"/>
                <a:gd name="T4" fmla="*/ 234 w 250"/>
                <a:gd name="T5" fmla="*/ 583 h 652"/>
                <a:gd name="T6" fmla="*/ 197 w 250"/>
                <a:gd name="T7" fmla="*/ 630 h 652"/>
                <a:gd name="T8" fmla="*/ 125 w 250"/>
                <a:gd name="T9" fmla="*/ 652 h 652"/>
                <a:gd name="T10" fmla="*/ 52 w 250"/>
                <a:gd name="T11" fmla="*/ 630 h 652"/>
                <a:gd name="T12" fmla="*/ 15 w 250"/>
                <a:gd name="T13" fmla="*/ 583 h 652"/>
                <a:gd name="T14" fmla="*/ 0 w 250"/>
                <a:gd name="T15" fmla="*/ 514 h 652"/>
                <a:gd name="T16" fmla="*/ 0 w 250"/>
                <a:gd name="T17" fmla="*/ 138 h 652"/>
                <a:gd name="T18" fmla="*/ 15 w 250"/>
                <a:gd name="T19" fmla="*/ 70 h 652"/>
                <a:gd name="T20" fmla="*/ 52 w 250"/>
                <a:gd name="T21" fmla="*/ 22 h 652"/>
                <a:gd name="T22" fmla="*/ 125 w 250"/>
                <a:gd name="T23" fmla="*/ 0 h 652"/>
                <a:gd name="T24" fmla="*/ 197 w 250"/>
                <a:gd name="T25" fmla="*/ 22 h 652"/>
                <a:gd name="T26" fmla="*/ 234 w 250"/>
                <a:gd name="T27" fmla="*/ 70 h 652"/>
                <a:gd name="T28" fmla="*/ 250 w 250"/>
                <a:gd name="T29" fmla="*/ 138 h 652"/>
                <a:gd name="T30" fmla="*/ 250 w 250"/>
                <a:gd name="T31" fmla="*/ 226 h 652"/>
                <a:gd name="T32" fmla="*/ 162 w 250"/>
                <a:gd name="T33" fmla="*/ 226 h 652"/>
                <a:gd name="T34" fmla="*/ 162 w 250"/>
                <a:gd name="T35" fmla="*/ 138 h 652"/>
                <a:gd name="T36" fmla="*/ 148 w 250"/>
                <a:gd name="T37" fmla="*/ 98 h 652"/>
                <a:gd name="T38" fmla="*/ 127 w 250"/>
                <a:gd name="T39" fmla="*/ 91 h 652"/>
                <a:gd name="T40" fmla="*/ 98 w 250"/>
                <a:gd name="T41" fmla="*/ 115 h 652"/>
                <a:gd name="T42" fmla="*/ 94 w 250"/>
                <a:gd name="T43" fmla="*/ 138 h 652"/>
                <a:gd name="T44" fmla="*/ 94 w 250"/>
                <a:gd name="T45" fmla="*/ 514 h 652"/>
                <a:gd name="T46" fmla="*/ 108 w 250"/>
                <a:gd name="T47" fmla="*/ 554 h 652"/>
                <a:gd name="T48" fmla="*/ 127 w 250"/>
                <a:gd name="T49" fmla="*/ 561 h 652"/>
                <a:gd name="T50" fmla="*/ 159 w 250"/>
                <a:gd name="T51" fmla="*/ 537 h 652"/>
                <a:gd name="T52" fmla="*/ 162 w 250"/>
                <a:gd name="T53" fmla="*/ 514 h 652"/>
                <a:gd name="T54" fmla="*/ 162 w 250"/>
                <a:gd name="T55" fmla="*/ 426 h 652"/>
                <a:gd name="T56" fmla="*/ 250 w 250"/>
                <a:gd name="T57" fmla="*/ 426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0" h="652">
                  <a:moveTo>
                    <a:pt x="250" y="426"/>
                  </a:moveTo>
                  <a:cubicBezTo>
                    <a:pt x="250" y="514"/>
                    <a:pt x="250" y="514"/>
                    <a:pt x="250" y="514"/>
                  </a:cubicBezTo>
                  <a:cubicBezTo>
                    <a:pt x="249" y="540"/>
                    <a:pt x="244" y="563"/>
                    <a:pt x="234" y="583"/>
                  </a:cubicBezTo>
                  <a:cubicBezTo>
                    <a:pt x="226" y="601"/>
                    <a:pt x="214" y="617"/>
                    <a:pt x="197" y="630"/>
                  </a:cubicBezTo>
                  <a:cubicBezTo>
                    <a:pt x="180" y="644"/>
                    <a:pt x="156" y="652"/>
                    <a:pt x="125" y="652"/>
                  </a:cubicBezTo>
                  <a:cubicBezTo>
                    <a:pt x="94" y="652"/>
                    <a:pt x="69" y="644"/>
                    <a:pt x="52" y="630"/>
                  </a:cubicBezTo>
                  <a:cubicBezTo>
                    <a:pt x="35" y="617"/>
                    <a:pt x="23" y="601"/>
                    <a:pt x="15" y="583"/>
                  </a:cubicBezTo>
                  <a:cubicBezTo>
                    <a:pt x="6" y="563"/>
                    <a:pt x="1" y="540"/>
                    <a:pt x="0" y="514"/>
                  </a:cubicBezTo>
                  <a:cubicBezTo>
                    <a:pt x="0" y="138"/>
                    <a:pt x="0" y="138"/>
                    <a:pt x="0" y="138"/>
                  </a:cubicBezTo>
                  <a:cubicBezTo>
                    <a:pt x="1" y="113"/>
                    <a:pt x="6" y="90"/>
                    <a:pt x="15" y="70"/>
                  </a:cubicBezTo>
                  <a:cubicBezTo>
                    <a:pt x="23" y="52"/>
                    <a:pt x="35" y="35"/>
                    <a:pt x="52" y="22"/>
                  </a:cubicBezTo>
                  <a:cubicBezTo>
                    <a:pt x="69" y="9"/>
                    <a:pt x="94" y="0"/>
                    <a:pt x="125" y="0"/>
                  </a:cubicBezTo>
                  <a:cubicBezTo>
                    <a:pt x="156" y="0"/>
                    <a:pt x="180" y="9"/>
                    <a:pt x="197" y="22"/>
                  </a:cubicBezTo>
                  <a:cubicBezTo>
                    <a:pt x="214" y="35"/>
                    <a:pt x="226" y="52"/>
                    <a:pt x="234" y="70"/>
                  </a:cubicBezTo>
                  <a:cubicBezTo>
                    <a:pt x="244" y="90"/>
                    <a:pt x="249" y="113"/>
                    <a:pt x="250" y="138"/>
                  </a:cubicBezTo>
                  <a:cubicBezTo>
                    <a:pt x="250" y="226"/>
                    <a:pt x="250" y="226"/>
                    <a:pt x="250" y="226"/>
                  </a:cubicBezTo>
                  <a:cubicBezTo>
                    <a:pt x="162" y="226"/>
                    <a:pt x="162" y="226"/>
                    <a:pt x="162" y="226"/>
                  </a:cubicBezTo>
                  <a:cubicBezTo>
                    <a:pt x="162" y="138"/>
                    <a:pt x="162" y="138"/>
                    <a:pt x="162" y="138"/>
                  </a:cubicBezTo>
                  <a:cubicBezTo>
                    <a:pt x="162" y="121"/>
                    <a:pt x="158" y="109"/>
                    <a:pt x="148" y="98"/>
                  </a:cubicBezTo>
                  <a:cubicBezTo>
                    <a:pt x="144" y="94"/>
                    <a:pt x="136" y="91"/>
                    <a:pt x="127" y="91"/>
                  </a:cubicBezTo>
                  <a:cubicBezTo>
                    <a:pt x="110" y="91"/>
                    <a:pt x="102" y="103"/>
                    <a:pt x="98" y="115"/>
                  </a:cubicBezTo>
                  <a:cubicBezTo>
                    <a:pt x="95" y="122"/>
                    <a:pt x="94" y="129"/>
                    <a:pt x="94" y="138"/>
                  </a:cubicBezTo>
                  <a:cubicBezTo>
                    <a:pt x="94" y="514"/>
                    <a:pt x="94" y="514"/>
                    <a:pt x="94" y="514"/>
                  </a:cubicBezTo>
                  <a:cubicBezTo>
                    <a:pt x="94" y="532"/>
                    <a:pt x="100" y="544"/>
                    <a:pt x="108" y="554"/>
                  </a:cubicBezTo>
                  <a:cubicBezTo>
                    <a:pt x="113" y="558"/>
                    <a:pt x="119" y="561"/>
                    <a:pt x="127" y="561"/>
                  </a:cubicBezTo>
                  <a:cubicBezTo>
                    <a:pt x="147" y="561"/>
                    <a:pt x="154" y="550"/>
                    <a:pt x="159" y="537"/>
                  </a:cubicBezTo>
                  <a:cubicBezTo>
                    <a:pt x="161" y="531"/>
                    <a:pt x="162" y="523"/>
                    <a:pt x="162" y="514"/>
                  </a:cubicBezTo>
                  <a:cubicBezTo>
                    <a:pt x="162" y="426"/>
                    <a:pt x="162" y="426"/>
                    <a:pt x="162" y="426"/>
                  </a:cubicBezTo>
                  <a:lnTo>
                    <a:pt x="250" y="4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spc="-75">
                <a:solidFill>
                  <a:schemeClr val="accent5"/>
                </a:solidFill>
              </a:endParaRPr>
            </a:p>
          </p:txBody>
        </p:sp>
        <p:sp>
          <p:nvSpPr>
            <p:cNvPr id="30" name="Freeform 10"/>
            <p:cNvSpPr>
              <a:spLocks noEditPoints="1"/>
            </p:cNvSpPr>
            <p:nvPr/>
          </p:nvSpPr>
          <p:spPr bwMode="auto">
            <a:xfrm>
              <a:off x="-3398819" y="2364373"/>
              <a:ext cx="1154113" cy="2398713"/>
            </a:xfrm>
            <a:custGeom>
              <a:avLst/>
              <a:gdLst>
                <a:gd name="T0" fmla="*/ 0 w 727"/>
                <a:gd name="T1" fmla="*/ 1511 h 1511"/>
                <a:gd name="T2" fmla="*/ 227 w 727"/>
                <a:gd name="T3" fmla="*/ 0 h 1511"/>
                <a:gd name="T4" fmla="*/ 500 w 727"/>
                <a:gd name="T5" fmla="*/ 0 h 1511"/>
                <a:gd name="T6" fmla="*/ 727 w 727"/>
                <a:gd name="T7" fmla="*/ 1511 h 1511"/>
                <a:gd name="T8" fmla="*/ 511 w 727"/>
                <a:gd name="T9" fmla="*/ 1511 h 1511"/>
                <a:gd name="T10" fmla="*/ 471 w 727"/>
                <a:gd name="T11" fmla="*/ 1203 h 1511"/>
                <a:gd name="T12" fmla="*/ 256 w 727"/>
                <a:gd name="T13" fmla="*/ 1203 h 1511"/>
                <a:gd name="T14" fmla="*/ 216 w 727"/>
                <a:gd name="T15" fmla="*/ 1511 h 1511"/>
                <a:gd name="T16" fmla="*/ 0 w 727"/>
                <a:gd name="T17" fmla="*/ 1511 h 1511"/>
                <a:gd name="T18" fmla="*/ 377 w 727"/>
                <a:gd name="T19" fmla="*/ 493 h 1511"/>
                <a:gd name="T20" fmla="*/ 369 w 727"/>
                <a:gd name="T21" fmla="*/ 453 h 1511"/>
                <a:gd name="T22" fmla="*/ 358 w 727"/>
                <a:gd name="T23" fmla="*/ 453 h 1511"/>
                <a:gd name="T24" fmla="*/ 350 w 727"/>
                <a:gd name="T25" fmla="*/ 493 h 1511"/>
                <a:gd name="T26" fmla="*/ 287 w 727"/>
                <a:gd name="T27" fmla="*/ 969 h 1511"/>
                <a:gd name="T28" fmla="*/ 440 w 727"/>
                <a:gd name="T29" fmla="*/ 969 h 1511"/>
                <a:gd name="T30" fmla="*/ 377 w 727"/>
                <a:gd name="T31" fmla="*/ 493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7" h="1511">
                  <a:moveTo>
                    <a:pt x="0" y="1511"/>
                  </a:moveTo>
                  <a:lnTo>
                    <a:pt x="227" y="0"/>
                  </a:lnTo>
                  <a:lnTo>
                    <a:pt x="500" y="0"/>
                  </a:lnTo>
                  <a:lnTo>
                    <a:pt x="727" y="1511"/>
                  </a:lnTo>
                  <a:lnTo>
                    <a:pt x="511" y="1511"/>
                  </a:lnTo>
                  <a:lnTo>
                    <a:pt x="471" y="1203"/>
                  </a:lnTo>
                  <a:lnTo>
                    <a:pt x="256" y="1203"/>
                  </a:lnTo>
                  <a:lnTo>
                    <a:pt x="216" y="1511"/>
                  </a:lnTo>
                  <a:lnTo>
                    <a:pt x="0" y="1511"/>
                  </a:lnTo>
                  <a:close/>
                  <a:moveTo>
                    <a:pt x="377" y="493"/>
                  </a:moveTo>
                  <a:lnTo>
                    <a:pt x="369" y="453"/>
                  </a:lnTo>
                  <a:lnTo>
                    <a:pt x="358" y="453"/>
                  </a:lnTo>
                  <a:lnTo>
                    <a:pt x="350" y="493"/>
                  </a:lnTo>
                  <a:lnTo>
                    <a:pt x="287" y="969"/>
                  </a:lnTo>
                  <a:lnTo>
                    <a:pt x="440" y="969"/>
                  </a:lnTo>
                  <a:lnTo>
                    <a:pt x="377" y="49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spc="-75">
                <a:solidFill>
                  <a:schemeClr val="accent5"/>
                </a:solidFill>
              </a:endParaRPr>
            </a:p>
          </p:txBody>
        </p:sp>
        <p:sp>
          <p:nvSpPr>
            <p:cNvPr id="31" name="Freeform 11"/>
            <p:cNvSpPr>
              <a:spLocks/>
            </p:cNvSpPr>
            <p:nvPr/>
          </p:nvSpPr>
          <p:spPr bwMode="auto">
            <a:xfrm>
              <a:off x="-2324081" y="2364373"/>
              <a:ext cx="1019175" cy="2398713"/>
            </a:xfrm>
            <a:custGeom>
              <a:avLst/>
              <a:gdLst>
                <a:gd name="T0" fmla="*/ 0 w 642"/>
                <a:gd name="T1" fmla="*/ 228 h 1511"/>
                <a:gd name="T2" fmla="*/ 0 w 642"/>
                <a:gd name="T3" fmla="*/ 0 h 1511"/>
                <a:gd name="T4" fmla="*/ 642 w 642"/>
                <a:gd name="T5" fmla="*/ 0 h 1511"/>
                <a:gd name="T6" fmla="*/ 642 w 642"/>
                <a:gd name="T7" fmla="*/ 228 h 1511"/>
                <a:gd name="T8" fmla="*/ 431 w 642"/>
                <a:gd name="T9" fmla="*/ 228 h 1511"/>
                <a:gd name="T10" fmla="*/ 431 w 642"/>
                <a:gd name="T11" fmla="*/ 1511 h 1511"/>
                <a:gd name="T12" fmla="*/ 211 w 642"/>
                <a:gd name="T13" fmla="*/ 1511 h 1511"/>
                <a:gd name="T14" fmla="*/ 211 w 642"/>
                <a:gd name="T15" fmla="*/ 228 h 1511"/>
                <a:gd name="T16" fmla="*/ 0 w 642"/>
                <a:gd name="T17" fmla="*/ 228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2" h="1511">
                  <a:moveTo>
                    <a:pt x="0" y="228"/>
                  </a:moveTo>
                  <a:lnTo>
                    <a:pt x="0" y="0"/>
                  </a:lnTo>
                  <a:lnTo>
                    <a:pt x="642" y="0"/>
                  </a:lnTo>
                  <a:lnTo>
                    <a:pt x="642" y="228"/>
                  </a:lnTo>
                  <a:lnTo>
                    <a:pt x="431" y="228"/>
                  </a:lnTo>
                  <a:lnTo>
                    <a:pt x="431" y="1511"/>
                  </a:lnTo>
                  <a:lnTo>
                    <a:pt x="211" y="1511"/>
                  </a:lnTo>
                  <a:lnTo>
                    <a:pt x="211" y="228"/>
                  </a:lnTo>
                  <a:lnTo>
                    <a:pt x="0" y="22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spc="-75">
                <a:solidFill>
                  <a:schemeClr val="accent5"/>
                </a:solidFill>
              </a:endParaRPr>
            </a:p>
          </p:txBody>
        </p:sp>
        <p:sp>
          <p:nvSpPr>
            <p:cNvPr id="32" name="Freeform 12"/>
            <p:cNvSpPr>
              <a:spLocks noEditPoints="1"/>
            </p:cNvSpPr>
            <p:nvPr/>
          </p:nvSpPr>
          <p:spPr bwMode="auto">
            <a:xfrm>
              <a:off x="-4564044" y="2353261"/>
              <a:ext cx="1187450" cy="2420938"/>
            </a:xfrm>
            <a:custGeom>
              <a:avLst/>
              <a:gdLst>
                <a:gd name="T0" fmla="*/ 158 w 316"/>
                <a:gd name="T1" fmla="*/ 0 h 644"/>
                <a:gd name="T2" fmla="*/ 0 w 316"/>
                <a:gd name="T3" fmla="*/ 45 h 644"/>
                <a:gd name="T4" fmla="*/ 0 w 316"/>
                <a:gd name="T5" fmla="*/ 401 h 644"/>
                <a:gd name="T6" fmla="*/ 23 w 316"/>
                <a:gd name="T7" fmla="*/ 489 h 644"/>
                <a:gd name="T8" fmla="*/ 81 w 316"/>
                <a:gd name="T9" fmla="*/ 572 h 644"/>
                <a:gd name="T10" fmla="*/ 158 w 316"/>
                <a:gd name="T11" fmla="*/ 644 h 644"/>
                <a:gd name="T12" fmla="*/ 235 w 316"/>
                <a:gd name="T13" fmla="*/ 572 h 644"/>
                <a:gd name="T14" fmla="*/ 292 w 316"/>
                <a:gd name="T15" fmla="*/ 489 h 644"/>
                <a:gd name="T16" fmla="*/ 316 w 316"/>
                <a:gd name="T17" fmla="*/ 401 h 644"/>
                <a:gd name="T18" fmla="*/ 316 w 316"/>
                <a:gd name="T19" fmla="*/ 45 h 644"/>
                <a:gd name="T20" fmla="*/ 158 w 316"/>
                <a:gd name="T21" fmla="*/ 0 h 644"/>
                <a:gd name="T22" fmla="*/ 216 w 316"/>
                <a:gd name="T23" fmla="*/ 418 h 644"/>
                <a:gd name="T24" fmla="*/ 191 w 316"/>
                <a:gd name="T25" fmla="*/ 471 h 644"/>
                <a:gd name="T26" fmla="*/ 158 w 316"/>
                <a:gd name="T27" fmla="*/ 517 h 644"/>
                <a:gd name="T28" fmla="*/ 124 w 316"/>
                <a:gd name="T29" fmla="*/ 471 h 644"/>
                <a:gd name="T30" fmla="*/ 99 w 316"/>
                <a:gd name="T31" fmla="*/ 418 h 644"/>
                <a:gd name="T32" fmla="*/ 89 w 316"/>
                <a:gd name="T33" fmla="*/ 363 h 644"/>
                <a:gd name="T34" fmla="*/ 89 w 316"/>
                <a:gd name="T35" fmla="*/ 119 h 644"/>
                <a:gd name="T36" fmla="*/ 158 w 316"/>
                <a:gd name="T37" fmla="*/ 100 h 644"/>
                <a:gd name="T38" fmla="*/ 226 w 316"/>
                <a:gd name="T39" fmla="*/ 119 h 644"/>
                <a:gd name="T40" fmla="*/ 226 w 316"/>
                <a:gd name="T41" fmla="*/ 363 h 644"/>
                <a:gd name="T42" fmla="*/ 216 w 316"/>
                <a:gd name="T43" fmla="*/ 418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6" h="644">
                  <a:moveTo>
                    <a:pt x="158" y="0"/>
                  </a:moveTo>
                  <a:cubicBezTo>
                    <a:pt x="0" y="45"/>
                    <a:pt x="0" y="45"/>
                    <a:pt x="0" y="45"/>
                  </a:cubicBezTo>
                  <a:cubicBezTo>
                    <a:pt x="0" y="401"/>
                    <a:pt x="0" y="401"/>
                    <a:pt x="0" y="401"/>
                  </a:cubicBezTo>
                  <a:cubicBezTo>
                    <a:pt x="0" y="428"/>
                    <a:pt x="7" y="458"/>
                    <a:pt x="23" y="489"/>
                  </a:cubicBezTo>
                  <a:cubicBezTo>
                    <a:pt x="37" y="516"/>
                    <a:pt x="56" y="544"/>
                    <a:pt x="81" y="572"/>
                  </a:cubicBezTo>
                  <a:cubicBezTo>
                    <a:pt x="111" y="607"/>
                    <a:pt x="142" y="633"/>
                    <a:pt x="158" y="644"/>
                  </a:cubicBezTo>
                  <a:cubicBezTo>
                    <a:pt x="173" y="633"/>
                    <a:pt x="204" y="607"/>
                    <a:pt x="235" y="572"/>
                  </a:cubicBezTo>
                  <a:cubicBezTo>
                    <a:pt x="259" y="544"/>
                    <a:pt x="279" y="516"/>
                    <a:pt x="292" y="489"/>
                  </a:cubicBezTo>
                  <a:cubicBezTo>
                    <a:pt x="308" y="458"/>
                    <a:pt x="316" y="428"/>
                    <a:pt x="316" y="401"/>
                  </a:cubicBezTo>
                  <a:cubicBezTo>
                    <a:pt x="316" y="45"/>
                    <a:pt x="316" y="45"/>
                    <a:pt x="316" y="45"/>
                  </a:cubicBezTo>
                  <a:lnTo>
                    <a:pt x="158" y="0"/>
                  </a:lnTo>
                  <a:close/>
                  <a:moveTo>
                    <a:pt x="216" y="418"/>
                  </a:moveTo>
                  <a:cubicBezTo>
                    <a:pt x="210" y="435"/>
                    <a:pt x="202" y="453"/>
                    <a:pt x="191" y="471"/>
                  </a:cubicBezTo>
                  <a:cubicBezTo>
                    <a:pt x="178" y="493"/>
                    <a:pt x="164" y="509"/>
                    <a:pt x="158" y="517"/>
                  </a:cubicBezTo>
                  <a:cubicBezTo>
                    <a:pt x="151" y="509"/>
                    <a:pt x="137" y="493"/>
                    <a:pt x="124" y="471"/>
                  </a:cubicBezTo>
                  <a:cubicBezTo>
                    <a:pt x="113" y="453"/>
                    <a:pt x="105" y="436"/>
                    <a:pt x="99" y="418"/>
                  </a:cubicBezTo>
                  <a:cubicBezTo>
                    <a:pt x="93" y="399"/>
                    <a:pt x="89" y="380"/>
                    <a:pt x="89" y="363"/>
                  </a:cubicBezTo>
                  <a:cubicBezTo>
                    <a:pt x="89" y="119"/>
                    <a:pt x="89" y="119"/>
                    <a:pt x="89" y="119"/>
                  </a:cubicBezTo>
                  <a:cubicBezTo>
                    <a:pt x="158" y="100"/>
                    <a:pt x="158" y="100"/>
                    <a:pt x="158" y="100"/>
                  </a:cubicBezTo>
                  <a:cubicBezTo>
                    <a:pt x="226" y="119"/>
                    <a:pt x="226" y="119"/>
                    <a:pt x="226" y="119"/>
                  </a:cubicBezTo>
                  <a:cubicBezTo>
                    <a:pt x="226" y="363"/>
                    <a:pt x="226" y="363"/>
                    <a:pt x="226" y="363"/>
                  </a:cubicBezTo>
                  <a:cubicBezTo>
                    <a:pt x="226" y="380"/>
                    <a:pt x="222" y="399"/>
                    <a:pt x="216" y="4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spc="-75">
                <a:solidFill>
                  <a:schemeClr val="accent5"/>
                </a:solidFill>
              </a:endParaRPr>
            </a:p>
          </p:txBody>
        </p:sp>
        <p:sp>
          <p:nvSpPr>
            <p:cNvPr id="33" name="Freeform 13"/>
            <p:cNvSpPr>
              <a:spLocks noEditPoints="1"/>
            </p:cNvSpPr>
            <p:nvPr/>
          </p:nvSpPr>
          <p:spPr bwMode="auto">
            <a:xfrm>
              <a:off x="-1158856" y="-232777"/>
              <a:ext cx="293688" cy="290513"/>
            </a:xfrm>
            <a:custGeom>
              <a:avLst/>
              <a:gdLst>
                <a:gd name="T0" fmla="*/ 78 w 78"/>
                <a:gd name="T1" fmla="*/ 38 h 77"/>
                <a:gd name="T2" fmla="*/ 39 w 78"/>
                <a:gd name="T3" fmla="*/ 77 h 77"/>
                <a:gd name="T4" fmla="*/ 0 w 78"/>
                <a:gd name="T5" fmla="*/ 38 h 77"/>
                <a:gd name="T6" fmla="*/ 39 w 78"/>
                <a:gd name="T7" fmla="*/ 0 h 77"/>
                <a:gd name="T8" fmla="*/ 78 w 78"/>
                <a:gd name="T9" fmla="*/ 38 h 77"/>
                <a:gd name="T10" fmla="*/ 9 w 78"/>
                <a:gd name="T11" fmla="*/ 38 h 77"/>
                <a:gd name="T12" fmla="*/ 39 w 78"/>
                <a:gd name="T13" fmla="*/ 69 h 77"/>
                <a:gd name="T14" fmla="*/ 68 w 78"/>
                <a:gd name="T15" fmla="*/ 38 h 77"/>
                <a:gd name="T16" fmla="*/ 39 w 78"/>
                <a:gd name="T17" fmla="*/ 8 h 77"/>
                <a:gd name="T18" fmla="*/ 9 w 78"/>
                <a:gd name="T19" fmla="*/ 38 h 77"/>
                <a:gd name="T20" fmla="*/ 33 w 78"/>
                <a:gd name="T21" fmla="*/ 58 h 77"/>
                <a:gd name="T22" fmla="*/ 24 w 78"/>
                <a:gd name="T23" fmla="*/ 58 h 77"/>
                <a:gd name="T24" fmla="*/ 24 w 78"/>
                <a:gd name="T25" fmla="*/ 20 h 77"/>
                <a:gd name="T26" fmla="*/ 39 w 78"/>
                <a:gd name="T27" fmla="*/ 19 h 77"/>
                <a:gd name="T28" fmla="*/ 52 w 78"/>
                <a:gd name="T29" fmla="*/ 22 h 77"/>
                <a:gd name="T30" fmla="*/ 56 w 78"/>
                <a:gd name="T31" fmla="*/ 30 h 77"/>
                <a:gd name="T32" fmla="*/ 48 w 78"/>
                <a:gd name="T33" fmla="*/ 39 h 77"/>
                <a:gd name="T34" fmla="*/ 48 w 78"/>
                <a:gd name="T35" fmla="*/ 39 h 77"/>
                <a:gd name="T36" fmla="*/ 55 w 78"/>
                <a:gd name="T37" fmla="*/ 49 h 77"/>
                <a:gd name="T38" fmla="*/ 57 w 78"/>
                <a:gd name="T39" fmla="*/ 58 h 77"/>
                <a:gd name="T40" fmla="*/ 48 w 78"/>
                <a:gd name="T41" fmla="*/ 58 h 77"/>
                <a:gd name="T42" fmla="*/ 45 w 78"/>
                <a:gd name="T43" fmla="*/ 49 h 77"/>
                <a:gd name="T44" fmla="*/ 37 w 78"/>
                <a:gd name="T45" fmla="*/ 43 h 77"/>
                <a:gd name="T46" fmla="*/ 33 w 78"/>
                <a:gd name="T47" fmla="*/ 43 h 77"/>
                <a:gd name="T48" fmla="*/ 33 w 78"/>
                <a:gd name="T49" fmla="*/ 58 h 77"/>
                <a:gd name="T50" fmla="*/ 33 w 78"/>
                <a:gd name="T51" fmla="*/ 37 h 77"/>
                <a:gd name="T52" fmla="*/ 37 w 78"/>
                <a:gd name="T53" fmla="*/ 37 h 77"/>
                <a:gd name="T54" fmla="*/ 46 w 78"/>
                <a:gd name="T55" fmla="*/ 31 h 77"/>
                <a:gd name="T56" fmla="*/ 38 w 78"/>
                <a:gd name="T57" fmla="*/ 25 h 77"/>
                <a:gd name="T58" fmla="*/ 33 w 78"/>
                <a:gd name="T59" fmla="*/ 26 h 77"/>
                <a:gd name="T60" fmla="*/ 33 w 78"/>
                <a:gd name="T61" fmla="*/ 3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77">
                  <a:moveTo>
                    <a:pt x="78" y="38"/>
                  </a:moveTo>
                  <a:cubicBezTo>
                    <a:pt x="78" y="60"/>
                    <a:pt x="61" y="77"/>
                    <a:pt x="39" y="77"/>
                  </a:cubicBezTo>
                  <a:cubicBezTo>
                    <a:pt x="17" y="77"/>
                    <a:pt x="0" y="60"/>
                    <a:pt x="0" y="38"/>
                  </a:cubicBezTo>
                  <a:cubicBezTo>
                    <a:pt x="0" y="17"/>
                    <a:pt x="17" y="0"/>
                    <a:pt x="39" y="0"/>
                  </a:cubicBezTo>
                  <a:cubicBezTo>
                    <a:pt x="61" y="0"/>
                    <a:pt x="78" y="17"/>
                    <a:pt x="78" y="38"/>
                  </a:cubicBezTo>
                  <a:close/>
                  <a:moveTo>
                    <a:pt x="9" y="38"/>
                  </a:moveTo>
                  <a:cubicBezTo>
                    <a:pt x="9" y="55"/>
                    <a:pt x="22" y="69"/>
                    <a:pt x="39" y="69"/>
                  </a:cubicBezTo>
                  <a:cubicBezTo>
                    <a:pt x="56" y="69"/>
                    <a:pt x="68" y="55"/>
                    <a:pt x="68" y="38"/>
                  </a:cubicBezTo>
                  <a:cubicBezTo>
                    <a:pt x="68" y="21"/>
                    <a:pt x="56" y="8"/>
                    <a:pt x="39" y="8"/>
                  </a:cubicBezTo>
                  <a:cubicBezTo>
                    <a:pt x="22" y="8"/>
                    <a:pt x="9" y="21"/>
                    <a:pt x="9" y="38"/>
                  </a:cubicBezTo>
                  <a:close/>
                  <a:moveTo>
                    <a:pt x="33" y="58"/>
                  </a:moveTo>
                  <a:cubicBezTo>
                    <a:pt x="24" y="58"/>
                    <a:pt x="24" y="58"/>
                    <a:pt x="24" y="58"/>
                  </a:cubicBezTo>
                  <a:cubicBezTo>
                    <a:pt x="24" y="20"/>
                    <a:pt x="24" y="20"/>
                    <a:pt x="24" y="20"/>
                  </a:cubicBezTo>
                  <a:cubicBezTo>
                    <a:pt x="28" y="19"/>
                    <a:pt x="32" y="19"/>
                    <a:pt x="39" y="19"/>
                  </a:cubicBezTo>
                  <a:cubicBezTo>
                    <a:pt x="46" y="19"/>
                    <a:pt x="49" y="20"/>
                    <a:pt x="52" y="22"/>
                  </a:cubicBezTo>
                  <a:cubicBezTo>
                    <a:pt x="54" y="23"/>
                    <a:pt x="56" y="26"/>
                    <a:pt x="56" y="30"/>
                  </a:cubicBezTo>
                  <a:cubicBezTo>
                    <a:pt x="56" y="34"/>
                    <a:pt x="52" y="37"/>
                    <a:pt x="48" y="39"/>
                  </a:cubicBezTo>
                  <a:cubicBezTo>
                    <a:pt x="48" y="39"/>
                    <a:pt x="48" y="39"/>
                    <a:pt x="48" y="39"/>
                  </a:cubicBezTo>
                  <a:cubicBezTo>
                    <a:pt x="51" y="41"/>
                    <a:pt x="53" y="44"/>
                    <a:pt x="55" y="49"/>
                  </a:cubicBezTo>
                  <a:cubicBezTo>
                    <a:pt x="56" y="54"/>
                    <a:pt x="57" y="57"/>
                    <a:pt x="57" y="58"/>
                  </a:cubicBezTo>
                  <a:cubicBezTo>
                    <a:pt x="48" y="58"/>
                    <a:pt x="48" y="58"/>
                    <a:pt x="48" y="58"/>
                  </a:cubicBezTo>
                  <a:cubicBezTo>
                    <a:pt x="47" y="57"/>
                    <a:pt x="46" y="53"/>
                    <a:pt x="45" y="49"/>
                  </a:cubicBezTo>
                  <a:cubicBezTo>
                    <a:pt x="44" y="45"/>
                    <a:pt x="42" y="43"/>
                    <a:pt x="37" y="43"/>
                  </a:cubicBezTo>
                  <a:cubicBezTo>
                    <a:pt x="33" y="43"/>
                    <a:pt x="33" y="43"/>
                    <a:pt x="33" y="43"/>
                  </a:cubicBezTo>
                  <a:lnTo>
                    <a:pt x="33" y="58"/>
                  </a:lnTo>
                  <a:close/>
                  <a:moveTo>
                    <a:pt x="33" y="37"/>
                  </a:moveTo>
                  <a:cubicBezTo>
                    <a:pt x="37" y="37"/>
                    <a:pt x="37" y="37"/>
                    <a:pt x="37" y="37"/>
                  </a:cubicBezTo>
                  <a:cubicBezTo>
                    <a:pt x="42" y="37"/>
                    <a:pt x="46" y="35"/>
                    <a:pt x="46" y="31"/>
                  </a:cubicBezTo>
                  <a:cubicBezTo>
                    <a:pt x="46" y="27"/>
                    <a:pt x="44" y="25"/>
                    <a:pt x="38" y="25"/>
                  </a:cubicBezTo>
                  <a:cubicBezTo>
                    <a:pt x="36" y="25"/>
                    <a:pt x="34" y="25"/>
                    <a:pt x="33" y="26"/>
                  </a:cubicBezTo>
                  <a:lnTo>
                    <a:pt x="33"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spc="-75">
                <a:solidFill>
                  <a:schemeClr val="accent5"/>
                </a:solidFill>
              </a:endParaRPr>
            </a:p>
          </p:txBody>
        </p:sp>
      </p:grpSp>
      <p:grpSp>
        <p:nvGrpSpPr>
          <p:cNvPr id="49" name="Group 48" hidden="1"/>
          <p:cNvGrpSpPr/>
          <p:nvPr userDrawn="1">
            <p:custDataLst>
              <p:tags r:id="rId2"/>
            </p:custDataLst>
          </p:nvPr>
        </p:nvGrpSpPr>
        <p:grpSpPr>
          <a:xfrm>
            <a:off x="-211520" y="-536052"/>
            <a:ext cx="9555229" cy="6215605"/>
            <a:chOff x="-282027" y="-714736"/>
            <a:chExt cx="12740305" cy="8287473"/>
          </a:xfrm>
        </p:grpSpPr>
        <p:cxnSp>
          <p:nvCxnSpPr>
            <p:cNvPr id="50" name="Straight Connector 49" hidden="1"/>
            <p:cNvCxnSpPr/>
            <p:nvPr/>
          </p:nvCxnSpPr>
          <p:spPr>
            <a:xfrm>
              <a:off x="3312131"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hidden="1"/>
            <p:cNvCxnSpPr/>
            <p:nvPr/>
          </p:nvCxnSpPr>
          <p:spPr>
            <a:xfrm>
              <a:off x="8864121"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53" name="Group 52" hidden="1"/>
            <p:cNvGrpSpPr/>
            <p:nvPr userDrawn="1"/>
          </p:nvGrpSpPr>
          <p:grpSpPr>
            <a:xfrm>
              <a:off x="11640116" y="-714736"/>
              <a:ext cx="551884" cy="8287473"/>
              <a:chOff x="11640116" y="-714736"/>
              <a:chExt cx="551884" cy="8287473"/>
            </a:xfrm>
          </p:grpSpPr>
          <p:cxnSp>
            <p:nvCxnSpPr>
              <p:cNvPr id="67" name="Straight Connector 66" hidden="1"/>
              <p:cNvCxnSpPr/>
              <p:nvPr/>
            </p:nvCxnSpPr>
            <p:spPr>
              <a:xfrm>
                <a:off x="1164011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hidden="1"/>
              <p:cNvCxnSpPr/>
              <p:nvPr userDrawn="1"/>
            </p:nvCxnSpPr>
            <p:spPr>
              <a:xfrm>
                <a:off x="12192000"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hidden="1"/>
            <p:cNvGrpSpPr/>
            <p:nvPr userDrawn="1"/>
          </p:nvGrpSpPr>
          <p:grpSpPr>
            <a:xfrm>
              <a:off x="-282027" y="-714736"/>
              <a:ext cx="12740305" cy="8287473"/>
              <a:chOff x="-282026" y="-714736"/>
              <a:chExt cx="12740305" cy="8287473"/>
            </a:xfrm>
          </p:grpSpPr>
          <p:grpSp>
            <p:nvGrpSpPr>
              <p:cNvPr id="55" name="Group 54" hidden="1"/>
              <p:cNvGrpSpPr/>
              <p:nvPr userDrawn="1"/>
            </p:nvGrpSpPr>
            <p:grpSpPr>
              <a:xfrm>
                <a:off x="-282026" y="0"/>
                <a:ext cx="12740305" cy="246887"/>
                <a:chOff x="-282026" y="0"/>
                <a:chExt cx="12740305" cy="246887"/>
              </a:xfrm>
            </p:grpSpPr>
            <p:cxnSp>
              <p:nvCxnSpPr>
                <p:cNvPr id="65" name="Straight Connector 64" hidden="1"/>
                <p:cNvCxnSpPr/>
                <p:nvPr/>
              </p:nvCxnSpPr>
              <p:spPr>
                <a:xfrm flipH="1">
                  <a:off x="-282026" y="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hidden="1"/>
                <p:cNvCxnSpPr/>
                <p:nvPr/>
              </p:nvCxnSpPr>
              <p:spPr>
                <a:xfrm flipH="1">
                  <a:off x="-282026" y="246887"/>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oup 55" hidden="1"/>
              <p:cNvGrpSpPr/>
              <p:nvPr userDrawn="1"/>
            </p:nvGrpSpPr>
            <p:grpSpPr>
              <a:xfrm>
                <a:off x="-282026" y="1280053"/>
                <a:ext cx="12740305" cy="442593"/>
                <a:chOff x="-282026" y="1280053"/>
                <a:chExt cx="12740305" cy="442593"/>
              </a:xfrm>
            </p:grpSpPr>
            <p:cxnSp>
              <p:nvCxnSpPr>
                <p:cNvPr id="63" name="Straight Connector 62" hidden="1"/>
                <p:cNvCxnSpPr/>
                <p:nvPr/>
              </p:nvCxnSpPr>
              <p:spPr>
                <a:xfrm flipH="1">
                  <a:off x="-282026" y="128005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hidden="1"/>
                <p:cNvCxnSpPr/>
                <p:nvPr/>
              </p:nvCxnSpPr>
              <p:spPr>
                <a:xfrm flipH="1">
                  <a:off x="-282026" y="172264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 56" hidden="1"/>
              <p:cNvGrpSpPr/>
              <p:nvPr userDrawn="1"/>
            </p:nvGrpSpPr>
            <p:grpSpPr>
              <a:xfrm>
                <a:off x="0" y="-714736"/>
                <a:ext cx="551884" cy="8287473"/>
                <a:chOff x="11640116" y="-714736"/>
                <a:chExt cx="551884" cy="8287473"/>
              </a:xfrm>
            </p:grpSpPr>
            <p:cxnSp>
              <p:nvCxnSpPr>
                <p:cNvPr id="61" name="Straight Connector 60" hidden="1"/>
                <p:cNvCxnSpPr/>
                <p:nvPr/>
              </p:nvCxnSpPr>
              <p:spPr>
                <a:xfrm>
                  <a:off x="1164011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hidden="1"/>
                <p:cNvCxnSpPr/>
                <p:nvPr userDrawn="1"/>
              </p:nvCxnSpPr>
              <p:spPr>
                <a:xfrm>
                  <a:off x="12192000"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oup 57" hidden="1"/>
              <p:cNvGrpSpPr/>
              <p:nvPr userDrawn="1"/>
            </p:nvGrpSpPr>
            <p:grpSpPr>
              <a:xfrm>
                <a:off x="-282026" y="6584314"/>
                <a:ext cx="12740305" cy="273686"/>
                <a:chOff x="-282026" y="0"/>
                <a:chExt cx="12740305" cy="273686"/>
              </a:xfrm>
            </p:grpSpPr>
            <p:cxnSp>
              <p:nvCxnSpPr>
                <p:cNvPr id="59" name="Straight Connector 58" hidden="1"/>
                <p:cNvCxnSpPr/>
                <p:nvPr/>
              </p:nvCxnSpPr>
              <p:spPr>
                <a:xfrm flipH="1">
                  <a:off x="-282026" y="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hidden="1"/>
                <p:cNvCxnSpPr/>
                <p:nvPr/>
              </p:nvCxnSpPr>
              <p:spPr>
                <a:xfrm flipH="1">
                  <a:off x="-282026" y="2736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70" name="Text Placeholder 69"/>
          <p:cNvSpPr>
            <a:spLocks noGrp="1"/>
          </p:cNvSpPr>
          <p:nvPr>
            <p:ph type="body" sz="quarter" idx="10" hasCustomPrompt="1"/>
          </p:nvPr>
        </p:nvSpPr>
        <p:spPr>
          <a:xfrm>
            <a:off x="499639" y="4268071"/>
            <a:ext cx="6746963" cy="154658"/>
          </a:xfrm>
        </p:spPr>
        <p:txBody>
          <a:bodyPr/>
          <a:lstStyle>
            <a:lvl1pPr marL="0" indent="0">
              <a:lnSpc>
                <a:spcPct val="80000"/>
              </a:lnSpc>
              <a:buNone/>
              <a:defRPr sz="1350" b="1" cap="all" spc="75" baseline="0">
                <a:solidFill>
                  <a:schemeClr val="bg1"/>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Presenter’s Name and Title</a:t>
            </a:r>
            <a:endParaRPr lang="en-US" dirty="0"/>
          </a:p>
        </p:txBody>
      </p:sp>
    </p:spTree>
    <p:extLst>
      <p:ext uri="{BB962C8B-B14F-4D97-AF65-F5344CB8AC3E}">
        <p14:creationId xmlns:p14="http://schemas.microsoft.com/office/powerpoint/2010/main" val="12179497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8972458" y="1332"/>
            <a:ext cx="176543" cy="4569778"/>
          </a:xfrm>
          <a:prstGeom prst="rect">
            <a:avLst/>
          </a:prstGeom>
          <a:solidFill>
            <a:srgbClr val="E22405"/>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pic>
        <p:nvPicPr>
          <p:cNvPr id="6" name="Picture 5" descr="DataScience_Logos_RGB_Artboard 10 copy.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14331" y="99891"/>
            <a:ext cx="1422085" cy="815029"/>
          </a:xfrm>
          <a:prstGeom prst="rect">
            <a:avLst/>
          </a:prstGeom>
        </p:spPr>
      </p:pic>
    </p:spTree>
    <p:extLst>
      <p:ext uri="{BB962C8B-B14F-4D97-AF65-F5344CB8AC3E}">
        <p14:creationId xmlns:p14="http://schemas.microsoft.com/office/powerpoint/2010/main" val="196862777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ateway Cover">
    <p:spTree>
      <p:nvGrpSpPr>
        <p:cNvPr id="1" name=""/>
        <p:cNvGrpSpPr/>
        <p:nvPr/>
      </p:nvGrpSpPr>
      <p:grpSpPr>
        <a:xfrm>
          <a:off x="0" y="0"/>
          <a:ext cx="0" cy="0"/>
          <a:chOff x="0" y="0"/>
          <a:chExt cx="0" cy="0"/>
        </a:xfrm>
      </p:grpSpPr>
      <p:sp>
        <p:nvSpPr>
          <p:cNvPr id="6" name="Rectangle 5"/>
          <p:cNvSpPr/>
          <p:nvPr userDrawn="1"/>
        </p:nvSpPr>
        <p:spPr>
          <a:xfrm>
            <a:off x="0" y="0"/>
            <a:ext cx="9144000" cy="4577076"/>
          </a:xfrm>
          <a:prstGeom prst="rect">
            <a:avLst/>
          </a:prstGeom>
          <a:solidFill>
            <a:srgbClr val="674895"/>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rgbClr val="9AC941"/>
              </a:solidFill>
            </a:endParaRPr>
          </a:p>
        </p:txBody>
      </p:sp>
      <p:sp>
        <p:nvSpPr>
          <p:cNvPr id="8" name="Subtitle 2"/>
          <p:cNvSpPr>
            <a:spLocks noGrp="1"/>
          </p:cNvSpPr>
          <p:nvPr>
            <p:ph type="subTitle" idx="1"/>
          </p:nvPr>
        </p:nvSpPr>
        <p:spPr>
          <a:xfrm>
            <a:off x="685801" y="3099726"/>
            <a:ext cx="4569058" cy="1314450"/>
          </a:xfrm>
        </p:spPr>
        <p:txBody>
          <a:bodyPr/>
          <a:lstStyle>
            <a:lvl1pPr marL="0" indent="0" algn="l">
              <a:buNone/>
              <a:defRPr>
                <a:solidFill>
                  <a:srgbClr val="FFFFFF"/>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smtClean="0"/>
              <a:t>Click to edit Master subtitle style</a:t>
            </a:r>
            <a:endParaRPr lang="en-US" dirty="0"/>
          </a:p>
        </p:txBody>
      </p:sp>
      <p:cxnSp>
        <p:nvCxnSpPr>
          <p:cNvPr id="9" name="Straight Connector 8"/>
          <p:cNvCxnSpPr/>
          <p:nvPr userDrawn="1"/>
        </p:nvCxnSpPr>
        <p:spPr>
          <a:xfrm>
            <a:off x="685801" y="3019716"/>
            <a:ext cx="45690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DataScience_Logos_RGB_Gateway_Whit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5686" y="1326261"/>
            <a:ext cx="3828896" cy="2187940"/>
          </a:xfrm>
          <a:prstGeom prst="rect">
            <a:avLst/>
          </a:prstGeom>
        </p:spPr>
      </p:pic>
      <p:sp>
        <p:nvSpPr>
          <p:cNvPr id="10" name="Title 1"/>
          <p:cNvSpPr>
            <a:spLocks noGrp="1"/>
          </p:cNvSpPr>
          <p:nvPr>
            <p:ph type="ctrTitle"/>
          </p:nvPr>
        </p:nvSpPr>
        <p:spPr>
          <a:xfrm>
            <a:off x="685801" y="1028700"/>
            <a:ext cx="4569058" cy="1840054"/>
          </a:xfrm>
        </p:spPr>
        <p:txBody>
          <a:bodyPr anchor="b">
            <a:noAutofit/>
          </a:bodyPr>
          <a:lstStyle>
            <a:lvl1pPr>
              <a:defRPr sz="4000" cap="all" baseline="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7947963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8972458" y="1332"/>
            <a:ext cx="176543" cy="4569778"/>
          </a:xfrm>
          <a:prstGeom prst="rect">
            <a:avLst/>
          </a:prstGeom>
          <a:solidFill>
            <a:srgbClr val="674895"/>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pic>
        <p:nvPicPr>
          <p:cNvPr id="7" name="Picture 6" descr="DataScience_Logos_RGB_Artboard 10 copy 2.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50880" y="90755"/>
            <a:ext cx="1422084" cy="815029"/>
          </a:xfrm>
          <a:prstGeom prst="rect">
            <a:avLst/>
          </a:prstGeom>
        </p:spPr>
      </p:pic>
    </p:spTree>
    <p:extLst>
      <p:ext uri="{BB962C8B-B14F-4D97-AF65-F5344CB8AC3E}">
        <p14:creationId xmlns:p14="http://schemas.microsoft.com/office/powerpoint/2010/main" val="376441606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2 Column Content with Sidebar Feature">
    <p:spTree>
      <p:nvGrpSpPr>
        <p:cNvPr id="1" name=""/>
        <p:cNvGrpSpPr/>
        <p:nvPr/>
      </p:nvGrpSpPr>
      <p:grpSpPr>
        <a:xfrm>
          <a:off x="0" y="0"/>
          <a:ext cx="0" cy="0"/>
          <a:chOff x="0" y="0"/>
          <a:chExt cx="0" cy="0"/>
        </a:xfrm>
      </p:grpSpPr>
      <p:sp>
        <p:nvSpPr>
          <p:cNvPr id="8" name="Content Placeholder 2"/>
          <p:cNvSpPr>
            <a:spLocks noGrp="1"/>
          </p:cNvSpPr>
          <p:nvPr>
            <p:ph idx="13" hasCustomPrompt="1"/>
          </p:nvPr>
        </p:nvSpPr>
        <p:spPr>
          <a:xfrm>
            <a:off x="6977060" y="1"/>
            <a:ext cx="2166940" cy="4570757"/>
          </a:xfrm>
          <a:prstGeom prst="rect">
            <a:avLst/>
          </a:prstGeom>
          <a:gradFill flip="none" rotWithShape="1">
            <a:gsLst>
              <a:gs pos="0">
                <a:srgbClr val="E22405"/>
              </a:gs>
              <a:gs pos="100000">
                <a:srgbClr val="674895"/>
              </a:gs>
            </a:gsLst>
            <a:lin ang="3180000" scaled="0"/>
            <a:tileRect/>
          </a:gradFill>
          <a:ln>
            <a:noFill/>
          </a:ln>
        </p:spPr>
        <p:txBody>
          <a:bodyPr lIns="182872" tIns="274309" rIns="274309" bIns="91436"/>
          <a:lstStyle>
            <a:lvl1pPr marL="182872" indent="-182872">
              <a:spcBef>
                <a:spcPts val="432"/>
              </a:spcBef>
              <a:spcAft>
                <a:spcPts val="0"/>
              </a:spcAft>
              <a:buClr>
                <a:schemeClr val="bg1"/>
              </a:buClr>
              <a:buSzPct val="50000"/>
              <a:buFont typeface="Lucida Grande"/>
              <a:buChar char="—"/>
              <a:defRPr sz="1800" baseline="0">
                <a:solidFill>
                  <a:srgbClr val="FFFFFF"/>
                </a:solidFill>
              </a:defRPr>
            </a:lvl1pPr>
            <a:lvl2pPr marL="457181" indent="-182872">
              <a:spcBef>
                <a:spcPts val="432"/>
              </a:spcBef>
              <a:spcAft>
                <a:spcPts val="0"/>
              </a:spcAft>
              <a:buClr>
                <a:schemeClr val="bg1"/>
              </a:buClr>
              <a:buSzPct val="50000"/>
              <a:buFont typeface="Lucida Grande"/>
              <a:buChar char="—"/>
              <a:defRPr sz="1600">
                <a:solidFill>
                  <a:srgbClr val="FFFFFF"/>
                </a:solidFill>
              </a:defRPr>
            </a:lvl2pPr>
            <a:lvl3pPr marL="731489" indent="-182872">
              <a:spcBef>
                <a:spcPts val="432"/>
              </a:spcBef>
              <a:spcAft>
                <a:spcPts val="0"/>
              </a:spcAft>
              <a:buClr>
                <a:schemeClr val="bg1"/>
              </a:buClr>
              <a:buSzPct val="50000"/>
              <a:buFont typeface="Lucida Grande"/>
              <a:buChar char="—"/>
              <a:defRPr sz="1400">
                <a:solidFill>
                  <a:srgbClr val="FFFFFF"/>
                </a:solidFill>
              </a:defRPr>
            </a:lvl3pPr>
            <a:lvl4pPr marL="1005798" indent="-182872">
              <a:spcBef>
                <a:spcPts val="432"/>
              </a:spcBef>
              <a:spcAft>
                <a:spcPts val="0"/>
              </a:spcAft>
              <a:buClr>
                <a:schemeClr val="bg1"/>
              </a:buClr>
              <a:buSzPct val="50000"/>
              <a:buFont typeface="Lucida Grande"/>
              <a:buChar char="—"/>
              <a:defRPr sz="1200">
                <a:solidFill>
                  <a:srgbClr val="FFFFFF"/>
                </a:solidFill>
              </a:defRPr>
            </a:lvl4pPr>
            <a:lvl5pPr marL="1188671" indent="-137154">
              <a:buClr>
                <a:schemeClr val="bg1"/>
              </a:buClr>
              <a:buSzPct val="50000"/>
              <a:buFont typeface="Lucida Grande"/>
              <a:buChar char="—"/>
              <a:defRPr sz="1200">
                <a:solidFill>
                  <a:srgbClr val="FFFFFF"/>
                </a:solidFill>
              </a:defRPr>
            </a:lvl5pPr>
          </a:lstStyle>
          <a:p>
            <a:pPr lvl="0"/>
            <a:r>
              <a:rPr lang="en-US" smtClean="0"/>
              <a:t>Summary Points </a:t>
            </a:r>
          </a:p>
          <a:p>
            <a:pPr lvl="1"/>
            <a:r>
              <a:rPr lang="en-US" smtClean="0"/>
              <a:t>Second level</a:t>
            </a:r>
          </a:p>
          <a:p>
            <a:pPr lvl="2"/>
            <a:r>
              <a:rPr lang="en-US" smtClean="0"/>
              <a:t>Third level</a:t>
            </a:r>
          </a:p>
          <a:p>
            <a:pPr lvl="3"/>
            <a:r>
              <a:rPr lang="en-US" smtClean="0"/>
              <a:t>Fourth level</a:t>
            </a:r>
          </a:p>
          <a:p>
            <a:pPr lvl="0"/>
            <a:r>
              <a:rPr lang="en-US" smtClean="0"/>
              <a:t>Or Media</a:t>
            </a:r>
          </a:p>
        </p:txBody>
      </p:sp>
      <p:sp>
        <p:nvSpPr>
          <p:cNvPr id="11" name="Content Placeholder 2"/>
          <p:cNvSpPr>
            <a:spLocks noGrp="1"/>
          </p:cNvSpPr>
          <p:nvPr>
            <p:ph idx="1"/>
          </p:nvPr>
        </p:nvSpPr>
        <p:spPr>
          <a:xfrm>
            <a:off x="228310" y="898526"/>
            <a:ext cx="4137162" cy="2946111"/>
          </a:xfrm>
          <a:prstGeom prst="rect">
            <a:avLst/>
          </a:prstGeom>
        </p:spPr>
        <p:txBody>
          <a:bodyPr/>
          <a:lstStyle>
            <a:lvl1pPr marL="0" indent="0">
              <a:lnSpc>
                <a:spcPct val="120000"/>
              </a:lnSpc>
              <a:spcBef>
                <a:spcPts val="768"/>
              </a:spcBef>
              <a:buClr>
                <a:srgbClr val="9AC941"/>
              </a:buClr>
              <a:buSzPct val="50000"/>
              <a:buFont typeface="Lucida Grande"/>
              <a:buNone/>
              <a:defRPr sz="2400" b="0" i="0">
                <a:solidFill>
                  <a:srgbClr val="7F7F7F"/>
                </a:solidFill>
                <a:latin typeface="Calibri Light"/>
                <a:cs typeface="Calibri Light"/>
              </a:defRPr>
            </a:lvl1pPr>
            <a:lvl2pPr marL="0" indent="0">
              <a:lnSpc>
                <a:spcPct val="120000"/>
              </a:lnSpc>
              <a:spcBef>
                <a:spcPts val="768"/>
              </a:spcBef>
              <a:buClr>
                <a:srgbClr val="9AC941"/>
              </a:buClr>
              <a:buSzPct val="50000"/>
              <a:buFont typeface="Lucida Grande"/>
              <a:buNone/>
              <a:defRPr sz="2000" b="0" i="0">
                <a:solidFill>
                  <a:srgbClr val="7F7F7F"/>
                </a:solidFill>
                <a:latin typeface="Calibri Light"/>
                <a:cs typeface="Calibri Light"/>
              </a:defRPr>
            </a:lvl2pPr>
            <a:lvl3pPr marL="0" indent="0">
              <a:lnSpc>
                <a:spcPct val="120000"/>
              </a:lnSpc>
              <a:spcBef>
                <a:spcPts val="768"/>
              </a:spcBef>
              <a:buClr>
                <a:srgbClr val="9AC941"/>
              </a:buClr>
              <a:buSzPct val="50000"/>
              <a:buFont typeface="Lucida Grande"/>
              <a:buNone/>
              <a:defRPr sz="1800" b="0" i="0">
                <a:solidFill>
                  <a:srgbClr val="7F7F7F"/>
                </a:solidFill>
                <a:latin typeface="Calibri Light"/>
                <a:cs typeface="Calibri Light"/>
              </a:defRPr>
            </a:lvl3pPr>
            <a:lvl4pPr marL="0" indent="0">
              <a:lnSpc>
                <a:spcPct val="120000"/>
              </a:lnSpc>
              <a:spcBef>
                <a:spcPts val="768"/>
              </a:spcBef>
              <a:buClr>
                <a:srgbClr val="9AC941"/>
              </a:buClr>
              <a:buSzPct val="50000"/>
              <a:buFont typeface="Lucida Grande"/>
              <a:buNone/>
              <a:defRPr sz="1600" b="0" i="0">
                <a:solidFill>
                  <a:srgbClr val="7F7F7F"/>
                </a:solidFill>
                <a:latin typeface="Calibri Light"/>
                <a:cs typeface="Calibri Light"/>
              </a:defRPr>
            </a:lvl4pPr>
            <a:lvl5pPr marL="0" indent="0">
              <a:lnSpc>
                <a:spcPct val="120000"/>
              </a:lnSpc>
              <a:spcBef>
                <a:spcPts val="768"/>
              </a:spcBef>
              <a:buClr>
                <a:srgbClr val="9AC941"/>
              </a:buClr>
              <a:buSzPct val="50000"/>
              <a:buFont typeface="Lucida Grande"/>
              <a:buNone/>
              <a:defRPr sz="1400" b="0" i="0">
                <a:solidFill>
                  <a:srgbClr val="7F7F7F"/>
                </a:solidFill>
                <a:latin typeface="Calibri Light"/>
                <a:cs typeface="Calibri Light"/>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4"/>
          </p:nvPr>
        </p:nvSpPr>
        <p:spPr>
          <a:xfrm>
            <a:off x="4474062" y="898525"/>
            <a:ext cx="2275694" cy="3601505"/>
          </a:xfrm>
          <a:prstGeom prst="rect">
            <a:avLst/>
          </a:prstGeom>
        </p:spPr>
        <p:txBody>
          <a:bodyPr>
            <a:normAutofit/>
          </a:bodyPr>
          <a:lstStyle>
            <a:lvl1pPr marL="182872" indent="-182872">
              <a:lnSpc>
                <a:spcPct val="90000"/>
              </a:lnSpc>
              <a:spcBef>
                <a:spcPts val="600"/>
              </a:spcBef>
              <a:buClr>
                <a:schemeClr val="bg1">
                  <a:lumMod val="50000"/>
                </a:schemeClr>
              </a:buClr>
              <a:buSzPct val="50000"/>
              <a:buFont typeface="Lucida Grande"/>
              <a:buChar char="—"/>
              <a:defRPr sz="1200" b="1" i="0">
                <a:solidFill>
                  <a:srgbClr val="7F7F7F"/>
                </a:solidFill>
                <a:latin typeface="Calibri"/>
                <a:cs typeface="Calibri"/>
              </a:defRPr>
            </a:lvl1pPr>
            <a:lvl2pPr marL="182872" indent="-182872">
              <a:lnSpc>
                <a:spcPct val="90000"/>
              </a:lnSpc>
              <a:spcBef>
                <a:spcPts val="600"/>
              </a:spcBef>
              <a:buClr>
                <a:schemeClr val="bg1">
                  <a:lumMod val="50000"/>
                </a:schemeClr>
              </a:buClr>
              <a:buSzPct val="50000"/>
              <a:buFont typeface="Lucida Grande"/>
              <a:buChar char="—"/>
              <a:defRPr sz="1200" b="0" i="0">
                <a:solidFill>
                  <a:srgbClr val="7F7F7F"/>
                </a:solidFill>
                <a:latin typeface="Calibri"/>
                <a:cs typeface="Calibri"/>
              </a:defRPr>
            </a:lvl2pPr>
            <a:lvl3pPr marL="400050" indent="-182563">
              <a:lnSpc>
                <a:spcPct val="90000"/>
              </a:lnSpc>
              <a:spcBef>
                <a:spcPts val="600"/>
              </a:spcBef>
              <a:buClr>
                <a:schemeClr val="bg1">
                  <a:lumMod val="50000"/>
                </a:schemeClr>
              </a:buClr>
              <a:buSzPct val="50000"/>
              <a:buFont typeface="Lucida Grande"/>
              <a:buChar char="—"/>
              <a:defRPr sz="1200" b="0" i="0">
                <a:solidFill>
                  <a:srgbClr val="7F7F7F"/>
                </a:solidFill>
                <a:latin typeface="Calibri"/>
                <a:cs typeface="Calibri"/>
              </a:defRPr>
            </a:lvl3pPr>
            <a:lvl4pPr marL="630238" indent="-182563">
              <a:lnSpc>
                <a:spcPct val="90000"/>
              </a:lnSpc>
              <a:spcBef>
                <a:spcPts val="600"/>
              </a:spcBef>
              <a:buClr>
                <a:schemeClr val="bg1">
                  <a:lumMod val="50000"/>
                </a:schemeClr>
              </a:buClr>
              <a:buSzPct val="50000"/>
              <a:buFont typeface="Lucida Grande"/>
              <a:buChar char="—"/>
              <a:defRPr sz="1200" b="0" i="0">
                <a:solidFill>
                  <a:srgbClr val="7F7F7F"/>
                </a:solidFill>
                <a:latin typeface="Calibri"/>
                <a:cs typeface="Calibri"/>
              </a:defRPr>
            </a:lvl4pPr>
            <a:lvl5pPr marL="804863" indent="-182563">
              <a:lnSpc>
                <a:spcPct val="90000"/>
              </a:lnSpc>
              <a:spcBef>
                <a:spcPts val="600"/>
              </a:spcBef>
              <a:buClr>
                <a:schemeClr val="bg1">
                  <a:lumMod val="50000"/>
                </a:schemeClr>
              </a:buClr>
              <a:buSzPct val="50000"/>
              <a:buFont typeface="Lucida Grande"/>
              <a:buChar char="—"/>
              <a:defRPr sz="1200" b="0" i="0">
                <a:solidFill>
                  <a:srgbClr val="7F7F7F"/>
                </a:solidFill>
                <a:latin typeface="Calibri"/>
                <a:cs typeface="Calibri"/>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itle 2"/>
          <p:cNvSpPr>
            <a:spLocks noGrp="1"/>
          </p:cNvSpPr>
          <p:nvPr>
            <p:ph type="title"/>
          </p:nvPr>
        </p:nvSpPr>
        <p:spPr>
          <a:xfrm>
            <a:off x="228310" y="99891"/>
            <a:ext cx="8458490" cy="533747"/>
          </a:xfrm>
        </p:spPr>
        <p:txBody>
          <a:bodyPr/>
          <a:lstStyle/>
          <a:p>
            <a:r>
              <a:rPr lang="en-US" smtClean="0"/>
              <a:t>Click to edit Master title style</a:t>
            </a:r>
            <a:endParaRPr lang="en-US"/>
          </a:p>
        </p:txBody>
      </p:sp>
    </p:spTree>
    <p:extLst>
      <p:ext uri="{BB962C8B-B14F-4D97-AF65-F5344CB8AC3E}">
        <p14:creationId xmlns:p14="http://schemas.microsoft.com/office/powerpoint/2010/main" val="121100790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3 Objects w/ Captions +Lis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821" y="898526"/>
            <a:ext cx="2129163" cy="2514562"/>
          </a:xfrm>
          <a:prstGeom prst="rect">
            <a:avLst/>
          </a:prstGeom>
        </p:spPr>
        <p:txBody>
          <a:bodyPr/>
          <a:lstStyle>
            <a:lvl1pPr marL="0" indent="0">
              <a:lnSpc>
                <a:spcPct val="120000"/>
              </a:lnSpc>
              <a:spcBef>
                <a:spcPts val="768"/>
              </a:spcBef>
              <a:buClr>
                <a:srgbClr val="9AC941"/>
              </a:buClr>
              <a:buSzPct val="50000"/>
              <a:buFont typeface="Lucida Grande"/>
              <a:buNone/>
              <a:defRPr sz="2400" b="0" i="0">
                <a:solidFill>
                  <a:srgbClr val="7F7F7F"/>
                </a:solidFill>
                <a:latin typeface="Calibri Light"/>
                <a:cs typeface="Calibri Light"/>
              </a:defRPr>
            </a:lvl1pPr>
            <a:lvl2pPr marL="365745" indent="-365745">
              <a:lnSpc>
                <a:spcPct val="120000"/>
              </a:lnSpc>
              <a:spcBef>
                <a:spcPts val="768"/>
              </a:spcBef>
              <a:buClr>
                <a:srgbClr val="9AC941"/>
              </a:buClr>
              <a:buSzPct val="50000"/>
              <a:buFont typeface="Lucida Grande"/>
              <a:buChar char="—"/>
              <a:defRPr sz="2000" b="0" i="0">
                <a:solidFill>
                  <a:srgbClr val="7F7F7F"/>
                </a:solidFill>
                <a:latin typeface="Calibri Light"/>
                <a:cs typeface="Calibri Light"/>
              </a:defRPr>
            </a:lvl2pPr>
            <a:lvl3pPr marL="365745" indent="-365745">
              <a:lnSpc>
                <a:spcPct val="120000"/>
              </a:lnSpc>
              <a:spcBef>
                <a:spcPts val="768"/>
              </a:spcBef>
              <a:buClr>
                <a:srgbClr val="9AC941"/>
              </a:buClr>
              <a:buSzPct val="50000"/>
              <a:buFont typeface="Lucida Grande"/>
              <a:buChar char="—"/>
              <a:defRPr sz="1800" b="0" i="0">
                <a:solidFill>
                  <a:srgbClr val="7F7F7F"/>
                </a:solidFill>
                <a:latin typeface="Calibri Light"/>
                <a:cs typeface="Calibri Light"/>
              </a:defRPr>
            </a:lvl3pPr>
            <a:lvl4pPr marL="365745" indent="-365745">
              <a:lnSpc>
                <a:spcPct val="120000"/>
              </a:lnSpc>
              <a:spcBef>
                <a:spcPts val="768"/>
              </a:spcBef>
              <a:buClr>
                <a:srgbClr val="9AC941"/>
              </a:buClr>
              <a:buSzPct val="50000"/>
              <a:buFont typeface="Lucida Grande"/>
              <a:buChar char="—"/>
              <a:defRPr sz="1600" b="0" i="0">
                <a:solidFill>
                  <a:srgbClr val="7F7F7F"/>
                </a:solidFill>
                <a:latin typeface="Calibri Light"/>
                <a:cs typeface="Calibri Light"/>
              </a:defRPr>
            </a:lvl4pPr>
            <a:lvl5pPr marL="365745" indent="-365745">
              <a:lnSpc>
                <a:spcPct val="120000"/>
              </a:lnSpc>
              <a:spcBef>
                <a:spcPts val="768"/>
              </a:spcBef>
              <a:buClr>
                <a:srgbClr val="9AC941"/>
              </a:buClr>
              <a:buSzPct val="50000"/>
              <a:buFont typeface="Lucida Grande"/>
              <a:buChar char="—"/>
              <a:defRPr sz="1400" b="0" i="0">
                <a:solidFill>
                  <a:srgbClr val="7F7F7F"/>
                </a:solidFill>
                <a:latin typeface="Calibri Light"/>
                <a:cs typeface="Calibri Light"/>
              </a:defRPr>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hasCustomPrompt="1"/>
          </p:nvPr>
        </p:nvSpPr>
        <p:spPr>
          <a:xfrm>
            <a:off x="232289" y="3475464"/>
            <a:ext cx="2139696" cy="761576"/>
          </a:xfrm>
          <a:prstGeom prst="rect">
            <a:avLst/>
          </a:prstGeom>
        </p:spPr>
        <p:txBody>
          <a:bodyPr vert="horz">
            <a:normAutofit/>
          </a:bodyPr>
          <a:lstStyle>
            <a:lvl1pPr marL="0" indent="0" algn="l">
              <a:lnSpc>
                <a:spcPct val="110000"/>
              </a:lnSpc>
              <a:spcBef>
                <a:spcPts val="1400"/>
              </a:spcBef>
              <a:buNone/>
              <a:defRPr sz="1100" b="1" i="0" baseline="0">
                <a:solidFill>
                  <a:schemeClr val="bg1">
                    <a:lumMod val="50000"/>
                  </a:schemeClr>
                </a:solidFill>
                <a:latin typeface="Calibri"/>
                <a:cs typeface="Calibri"/>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Media Captions / paragraph style. No bullets here. </a:t>
            </a:r>
          </a:p>
        </p:txBody>
      </p:sp>
      <p:cxnSp>
        <p:nvCxnSpPr>
          <p:cNvPr id="9" name="Straight Connector 8"/>
          <p:cNvCxnSpPr/>
          <p:nvPr/>
        </p:nvCxnSpPr>
        <p:spPr>
          <a:xfrm>
            <a:off x="232288" y="3475463"/>
            <a:ext cx="2139695" cy="0"/>
          </a:xfrm>
          <a:prstGeom prst="line">
            <a:avLst/>
          </a:prstGeom>
          <a:ln w="6350" cmpd="sng">
            <a:solidFill>
              <a:srgbClr val="25272A"/>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idx="13"/>
          </p:nvPr>
        </p:nvSpPr>
        <p:spPr>
          <a:xfrm>
            <a:off x="7091885" y="898525"/>
            <a:ext cx="1594916" cy="3338514"/>
          </a:xfrm>
          <a:prstGeom prst="rect">
            <a:avLst/>
          </a:prstGeom>
        </p:spPr>
        <p:txBody>
          <a:bodyPr>
            <a:normAutofit/>
          </a:bodyPr>
          <a:lstStyle>
            <a:lvl1pPr marL="182872" indent="-182872">
              <a:lnSpc>
                <a:spcPct val="90000"/>
              </a:lnSpc>
              <a:spcBef>
                <a:spcPts val="600"/>
              </a:spcBef>
              <a:buClr>
                <a:schemeClr val="bg1">
                  <a:lumMod val="50000"/>
                </a:schemeClr>
              </a:buClr>
              <a:buSzPct val="50000"/>
              <a:buFont typeface="Lucida Grande"/>
              <a:buChar char="—"/>
              <a:defRPr sz="1100" b="0" i="0">
                <a:solidFill>
                  <a:srgbClr val="7F7F7F"/>
                </a:solidFill>
                <a:latin typeface="Calibri"/>
                <a:cs typeface="Calibri"/>
              </a:defRPr>
            </a:lvl1pPr>
            <a:lvl2pPr marL="182872" indent="-182872">
              <a:lnSpc>
                <a:spcPct val="90000"/>
              </a:lnSpc>
              <a:spcBef>
                <a:spcPts val="600"/>
              </a:spcBef>
              <a:buClr>
                <a:schemeClr val="bg1">
                  <a:lumMod val="50000"/>
                </a:schemeClr>
              </a:buClr>
              <a:buSzPct val="50000"/>
              <a:buFont typeface="Lucida Grande"/>
              <a:buChar char="—"/>
              <a:defRPr sz="1100" b="0" i="0">
                <a:solidFill>
                  <a:srgbClr val="7F7F7F"/>
                </a:solidFill>
                <a:latin typeface="Calibri"/>
                <a:cs typeface="Calibri"/>
              </a:defRPr>
            </a:lvl2pPr>
            <a:lvl3pPr marL="182872" indent="-182872">
              <a:lnSpc>
                <a:spcPct val="90000"/>
              </a:lnSpc>
              <a:spcBef>
                <a:spcPts val="600"/>
              </a:spcBef>
              <a:buClr>
                <a:schemeClr val="bg1">
                  <a:lumMod val="50000"/>
                </a:schemeClr>
              </a:buClr>
              <a:buSzPct val="50000"/>
              <a:buFont typeface="Lucida Grande"/>
              <a:buChar char="—"/>
              <a:defRPr sz="1100" b="0" i="0">
                <a:solidFill>
                  <a:srgbClr val="7F7F7F"/>
                </a:solidFill>
                <a:latin typeface="Calibri"/>
                <a:cs typeface="Calibri"/>
              </a:defRPr>
            </a:lvl3pPr>
            <a:lvl4pPr marL="182872" indent="-182872">
              <a:lnSpc>
                <a:spcPct val="90000"/>
              </a:lnSpc>
              <a:spcBef>
                <a:spcPts val="600"/>
              </a:spcBef>
              <a:buClr>
                <a:schemeClr val="bg1">
                  <a:lumMod val="50000"/>
                </a:schemeClr>
              </a:buClr>
              <a:buSzPct val="50000"/>
              <a:buFont typeface="Lucida Grande"/>
              <a:buChar char="—"/>
              <a:defRPr sz="1100" b="0" i="0">
                <a:solidFill>
                  <a:srgbClr val="7F7F7F"/>
                </a:solidFill>
                <a:latin typeface="Calibri"/>
                <a:cs typeface="Calibri"/>
              </a:defRPr>
            </a:lvl4pPr>
            <a:lvl5pPr marL="182872" indent="-182872">
              <a:lnSpc>
                <a:spcPct val="90000"/>
              </a:lnSpc>
              <a:spcBef>
                <a:spcPts val="600"/>
              </a:spcBef>
              <a:buClr>
                <a:schemeClr val="bg1">
                  <a:lumMod val="50000"/>
                </a:schemeClr>
              </a:buClr>
              <a:buSzPct val="50000"/>
              <a:buFont typeface="Lucida Grande"/>
              <a:buChar char="—"/>
              <a:defRPr sz="1100" b="0" i="0">
                <a:solidFill>
                  <a:srgbClr val="7F7F7F"/>
                </a:solidFill>
                <a:latin typeface="Calibri"/>
                <a:cs typeface="Calibri"/>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idx="14"/>
          </p:nvPr>
        </p:nvSpPr>
        <p:spPr>
          <a:xfrm>
            <a:off x="2497846" y="898526"/>
            <a:ext cx="2129163" cy="2514562"/>
          </a:xfrm>
          <a:prstGeom prst="rect">
            <a:avLst/>
          </a:prstGeom>
        </p:spPr>
        <p:txBody>
          <a:bodyPr/>
          <a:lstStyle>
            <a:lvl1pPr marL="0" indent="0">
              <a:lnSpc>
                <a:spcPct val="120000"/>
              </a:lnSpc>
              <a:spcBef>
                <a:spcPts val="768"/>
              </a:spcBef>
              <a:buClr>
                <a:srgbClr val="9AC941"/>
              </a:buClr>
              <a:buSzPct val="50000"/>
              <a:buFont typeface="Lucida Grande"/>
              <a:buNone/>
              <a:defRPr sz="2400" b="0" i="0">
                <a:solidFill>
                  <a:srgbClr val="7F7F7F"/>
                </a:solidFill>
                <a:latin typeface="Calibri Light"/>
                <a:cs typeface="Calibri Light"/>
              </a:defRPr>
            </a:lvl1pPr>
            <a:lvl2pPr marL="365745" indent="-365745">
              <a:lnSpc>
                <a:spcPct val="120000"/>
              </a:lnSpc>
              <a:spcBef>
                <a:spcPts val="768"/>
              </a:spcBef>
              <a:buClr>
                <a:srgbClr val="9AC941"/>
              </a:buClr>
              <a:buSzPct val="50000"/>
              <a:buFont typeface="Lucida Grande"/>
              <a:buChar char="—"/>
              <a:defRPr sz="2000" b="0" i="0">
                <a:solidFill>
                  <a:srgbClr val="7F7F7F"/>
                </a:solidFill>
                <a:latin typeface="Calibri Light"/>
                <a:cs typeface="Calibri Light"/>
              </a:defRPr>
            </a:lvl2pPr>
            <a:lvl3pPr marL="365745" indent="-365745">
              <a:lnSpc>
                <a:spcPct val="120000"/>
              </a:lnSpc>
              <a:spcBef>
                <a:spcPts val="768"/>
              </a:spcBef>
              <a:buClr>
                <a:srgbClr val="9AC941"/>
              </a:buClr>
              <a:buSzPct val="50000"/>
              <a:buFont typeface="Lucida Grande"/>
              <a:buChar char="—"/>
              <a:defRPr sz="1800" b="0" i="0">
                <a:solidFill>
                  <a:srgbClr val="7F7F7F"/>
                </a:solidFill>
                <a:latin typeface="Calibri Light"/>
                <a:cs typeface="Calibri Light"/>
              </a:defRPr>
            </a:lvl3pPr>
            <a:lvl4pPr marL="365745" indent="-365745">
              <a:lnSpc>
                <a:spcPct val="120000"/>
              </a:lnSpc>
              <a:spcBef>
                <a:spcPts val="768"/>
              </a:spcBef>
              <a:buClr>
                <a:srgbClr val="9AC941"/>
              </a:buClr>
              <a:buSzPct val="50000"/>
              <a:buFont typeface="Lucida Grande"/>
              <a:buChar char="—"/>
              <a:defRPr sz="1600" b="0" i="0">
                <a:solidFill>
                  <a:srgbClr val="7F7F7F"/>
                </a:solidFill>
                <a:latin typeface="Calibri Light"/>
                <a:cs typeface="Calibri Light"/>
              </a:defRPr>
            </a:lvl4pPr>
            <a:lvl5pPr marL="365745" indent="-365745">
              <a:lnSpc>
                <a:spcPct val="120000"/>
              </a:lnSpc>
              <a:spcBef>
                <a:spcPts val="768"/>
              </a:spcBef>
              <a:buClr>
                <a:srgbClr val="9AC941"/>
              </a:buClr>
              <a:buSzPct val="50000"/>
              <a:buFont typeface="Lucida Grande"/>
              <a:buChar char="—"/>
              <a:defRPr sz="1400" b="0" i="0">
                <a:solidFill>
                  <a:srgbClr val="7F7F7F"/>
                </a:solidFill>
                <a:latin typeface="Calibri Light"/>
                <a:cs typeface="Calibri Light"/>
              </a:defRPr>
            </a:lvl5pPr>
            <a:lvl6pPr>
              <a:defRPr sz="2000"/>
            </a:lvl6pPr>
            <a:lvl7pPr>
              <a:defRPr sz="2000"/>
            </a:lvl7pPr>
            <a:lvl8pPr>
              <a:defRPr sz="2000"/>
            </a:lvl8pPr>
            <a:lvl9pPr>
              <a:defRPr sz="2000"/>
            </a:lvl9pPr>
          </a:lstStyle>
          <a:p>
            <a:pPr lvl="0"/>
            <a:r>
              <a:rPr lang="en-US" smtClean="0"/>
              <a:t>Click to edit Master text styles</a:t>
            </a:r>
          </a:p>
        </p:txBody>
      </p:sp>
      <p:sp>
        <p:nvSpPr>
          <p:cNvPr id="17" name="Text Placeholder 3"/>
          <p:cNvSpPr>
            <a:spLocks noGrp="1"/>
          </p:cNvSpPr>
          <p:nvPr>
            <p:ph type="body" sz="half" idx="15" hasCustomPrompt="1"/>
          </p:nvPr>
        </p:nvSpPr>
        <p:spPr>
          <a:xfrm>
            <a:off x="2487314" y="3475464"/>
            <a:ext cx="2139696" cy="761576"/>
          </a:xfrm>
          <a:prstGeom prst="rect">
            <a:avLst/>
          </a:prstGeom>
        </p:spPr>
        <p:txBody>
          <a:bodyPr vert="horz">
            <a:normAutofit/>
          </a:bodyPr>
          <a:lstStyle>
            <a:lvl1pPr marL="0" indent="0" algn="l">
              <a:lnSpc>
                <a:spcPct val="110000"/>
              </a:lnSpc>
              <a:spcBef>
                <a:spcPts val="1400"/>
              </a:spcBef>
              <a:buNone/>
              <a:defRPr sz="1100" b="1" i="0" baseline="0">
                <a:solidFill>
                  <a:schemeClr val="bg1">
                    <a:lumMod val="50000"/>
                  </a:schemeClr>
                </a:solidFill>
                <a:latin typeface="Calibri"/>
                <a:cs typeface="Calibri"/>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Media Captions / paragraph style. No bullets here. </a:t>
            </a:r>
          </a:p>
        </p:txBody>
      </p:sp>
      <p:cxnSp>
        <p:nvCxnSpPr>
          <p:cNvPr id="18" name="Straight Connector 17"/>
          <p:cNvCxnSpPr/>
          <p:nvPr userDrawn="1"/>
        </p:nvCxnSpPr>
        <p:spPr>
          <a:xfrm>
            <a:off x="2487313" y="3475463"/>
            <a:ext cx="2139695" cy="0"/>
          </a:xfrm>
          <a:prstGeom prst="line">
            <a:avLst/>
          </a:prstGeom>
          <a:ln w="6350" cmpd="sng">
            <a:solidFill>
              <a:srgbClr val="25272A"/>
            </a:solidFill>
          </a:ln>
        </p:spPr>
        <p:style>
          <a:lnRef idx="1">
            <a:schemeClr val="accent1"/>
          </a:lnRef>
          <a:fillRef idx="0">
            <a:schemeClr val="accent1"/>
          </a:fillRef>
          <a:effectRef idx="0">
            <a:schemeClr val="accent1"/>
          </a:effectRef>
          <a:fontRef idx="minor">
            <a:schemeClr val="tx1"/>
          </a:fontRef>
        </p:style>
      </p:cxnSp>
      <p:sp>
        <p:nvSpPr>
          <p:cNvPr id="19" name="Content Placeholder 2"/>
          <p:cNvSpPr>
            <a:spLocks noGrp="1"/>
          </p:cNvSpPr>
          <p:nvPr>
            <p:ph idx="16"/>
          </p:nvPr>
        </p:nvSpPr>
        <p:spPr>
          <a:xfrm>
            <a:off x="4728090" y="898526"/>
            <a:ext cx="2129163" cy="2514562"/>
          </a:xfrm>
          <a:prstGeom prst="rect">
            <a:avLst/>
          </a:prstGeom>
        </p:spPr>
        <p:txBody>
          <a:bodyPr/>
          <a:lstStyle>
            <a:lvl1pPr marL="0" indent="0">
              <a:lnSpc>
                <a:spcPct val="120000"/>
              </a:lnSpc>
              <a:spcBef>
                <a:spcPts val="768"/>
              </a:spcBef>
              <a:buClr>
                <a:srgbClr val="9AC941"/>
              </a:buClr>
              <a:buSzPct val="50000"/>
              <a:buFont typeface="Lucida Grande"/>
              <a:buNone/>
              <a:defRPr sz="2400" b="0" i="0">
                <a:solidFill>
                  <a:srgbClr val="7F7F7F"/>
                </a:solidFill>
                <a:latin typeface="Calibri Light"/>
                <a:cs typeface="Calibri Light"/>
              </a:defRPr>
            </a:lvl1pPr>
            <a:lvl2pPr marL="365745" indent="-365745">
              <a:lnSpc>
                <a:spcPct val="120000"/>
              </a:lnSpc>
              <a:spcBef>
                <a:spcPts val="768"/>
              </a:spcBef>
              <a:buClr>
                <a:srgbClr val="9AC941"/>
              </a:buClr>
              <a:buSzPct val="50000"/>
              <a:buFont typeface="Lucida Grande"/>
              <a:buChar char="—"/>
              <a:defRPr sz="2000" b="0" i="0">
                <a:solidFill>
                  <a:srgbClr val="7F7F7F"/>
                </a:solidFill>
                <a:latin typeface="Calibri Light"/>
                <a:cs typeface="Calibri Light"/>
              </a:defRPr>
            </a:lvl2pPr>
            <a:lvl3pPr marL="365745" indent="-365745">
              <a:lnSpc>
                <a:spcPct val="120000"/>
              </a:lnSpc>
              <a:spcBef>
                <a:spcPts val="768"/>
              </a:spcBef>
              <a:buClr>
                <a:srgbClr val="9AC941"/>
              </a:buClr>
              <a:buSzPct val="50000"/>
              <a:buFont typeface="Lucida Grande"/>
              <a:buChar char="—"/>
              <a:defRPr sz="1800" b="0" i="0">
                <a:solidFill>
                  <a:srgbClr val="7F7F7F"/>
                </a:solidFill>
                <a:latin typeface="Calibri Light"/>
                <a:cs typeface="Calibri Light"/>
              </a:defRPr>
            </a:lvl3pPr>
            <a:lvl4pPr marL="365745" indent="-365745">
              <a:lnSpc>
                <a:spcPct val="120000"/>
              </a:lnSpc>
              <a:spcBef>
                <a:spcPts val="768"/>
              </a:spcBef>
              <a:buClr>
                <a:srgbClr val="9AC941"/>
              </a:buClr>
              <a:buSzPct val="50000"/>
              <a:buFont typeface="Lucida Grande"/>
              <a:buChar char="—"/>
              <a:defRPr sz="1600" b="0" i="0">
                <a:solidFill>
                  <a:srgbClr val="7F7F7F"/>
                </a:solidFill>
                <a:latin typeface="Calibri Light"/>
                <a:cs typeface="Calibri Light"/>
              </a:defRPr>
            </a:lvl4pPr>
            <a:lvl5pPr marL="365745" indent="-365745">
              <a:lnSpc>
                <a:spcPct val="120000"/>
              </a:lnSpc>
              <a:spcBef>
                <a:spcPts val="768"/>
              </a:spcBef>
              <a:buClr>
                <a:srgbClr val="9AC941"/>
              </a:buClr>
              <a:buSzPct val="50000"/>
              <a:buFont typeface="Lucida Grande"/>
              <a:buChar char="—"/>
              <a:defRPr sz="1400" b="0" i="0">
                <a:solidFill>
                  <a:srgbClr val="7F7F7F"/>
                </a:solidFill>
                <a:latin typeface="Calibri Light"/>
                <a:cs typeface="Calibri Light"/>
              </a:defRPr>
            </a:lvl5pPr>
            <a:lvl6pPr>
              <a:defRPr sz="2000"/>
            </a:lvl6pPr>
            <a:lvl7pPr>
              <a:defRPr sz="2000"/>
            </a:lvl7pPr>
            <a:lvl8pPr>
              <a:defRPr sz="2000"/>
            </a:lvl8pPr>
            <a:lvl9pPr>
              <a:defRPr sz="2000"/>
            </a:lvl9pPr>
          </a:lstStyle>
          <a:p>
            <a:pPr lvl="0"/>
            <a:r>
              <a:rPr lang="en-US" smtClean="0"/>
              <a:t>Click to edit Master text styles</a:t>
            </a:r>
          </a:p>
        </p:txBody>
      </p:sp>
      <p:sp>
        <p:nvSpPr>
          <p:cNvPr id="20" name="Text Placeholder 3"/>
          <p:cNvSpPr>
            <a:spLocks noGrp="1"/>
          </p:cNvSpPr>
          <p:nvPr>
            <p:ph type="body" sz="half" idx="17" hasCustomPrompt="1"/>
          </p:nvPr>
        </p:nvSpPr>
        <p:spPr>
          <a:xfrm>
            <a:off x="4717557" y="3475464"/>
            <a:ext cx="2139696" cy="761576"/>
          </a:xfrm>
          <a:prstGeom prst="rect">
            <a:avLst/>
          </a:prstGeom>
        </p:spPr>
        <p:txBody>
          <a:bodyPr vert="horz">
            <a:normAutofit/>
          </a:bodyPr>
          <a:lstStyle>
            <a:lvl1pPr marL="0" indent="0" algn="l">
              <a:lnSpc>
                <a:spcPct val="110000"/>
              </a:lnSpc>
              <a:spcBef>
                <a:spcPts val="1400"/>
              </a:spcBef>
              <a:buNone/>
              <a:defRPr sz="1100" b="1" i="0" baseline="0">
                <a:solidFill>
                  <a:schemeClr val="bg1">
                    <a:lumMod val="50000"/>
                  </a:schemeClr>
                </a:solidFill>
                <a:latin typeface="Calibri"/>
                <a:cs typeface="Calibri"/>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Media Captions / paragraph style. No bullets here. </a:t>
            </a:r>
          </a:p>
        </p:txBody>
      </p:sp>
      <p:cxnSp>
        <p:nvCxnSpPr>
          <p:cNvPr id="21" name="Straight Connector 20"/>
          <p:cNvCxnSpPr/>
          <p:nvPr userDrawn="1"/>
        </p:nvCxnSpPr>
        <p:spPr>
          <a:xfrm>
            <a:off x="4717557" y="3475463"/>
            <a:ext cx="2139695" cy="0"/>
          </a:xfrm>
          <a:prstGeom prst="line">
            <a:avLst/>
          </a:prstGeom>
          <a:ln w="6350" cmpd="sng">
            <a:solidFill>
              <a:srgbClr val="25272A"/>
            </a:solidFill>
          </a:ln>
        </p:spPr>
        <p:style>
          <a:lnRef idx="1">
            <a:schemeClr val="accent1"/>
          </a:lnRef>
          <a:fillRef idx="0">
            <a:schemeClr val="accent1"/>
          </a:fillRef>
          <a:effectRef idx="0">
            <a:schemeClr val="accent1"/>
          </a:effectRef>
          <a:fontRef idx="minor">
            <a:schemeClr val="tx1"/>
          </a:fontRef>
        </p:style>
      </p:cxnSp>
      <p:sp>
        <p:nvSpPr>
          <p:cNvPr id="22" name="Title 2"/>
          <p:cNvSpPr>
            <a:spLocks noGrp="1"/>
          </p:cNvSpPr>
          <p:nvPr>
            <p:ph type="title"/>
          </p:nvPr>
        </p:nvSpPr>
        <p:spPr>
          <a:xfrm>
            <a:off x="228310" y="99891"/>
            <a:ext cx="8458490" cy="533747"/>
          </a:xfrm>
        </p:spPr>
        <p:txBody>
          <a:bodyPr/>
          <a:lstStyle/>
          <a:p>
            <a:r>
              <a:rPr lang="en-US" smtClean="0"/>
              <a:t>Click to edit Master title style</a:t>
            </a:r>
            <a:endParaRPr lang="en-US"/>
          </a:p>
        </p:txBody>
      </p:sp>
    </p:spTree>
    <p:extLst>
      <p:ext uri="{BB962C8B-B14F-4D97-AF65-F5344CB8AC3E}">
        <p14:creationId xmlns:p14="http://schemas.microsoft.com/office/powerpoint/2010/main" val="193131935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Linear Diagram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9601" y="2120077"/>
            <a:ext cx="5795960" cy="1016000"/>
          </a:xfrm>
          <a:prstGeom prst="rect">
            <a:avLst/>
          </a:prstGeom>
        </p:spPr>
        <p:txBody>
          <a:bodyPr/>
          <a:lstStyle>
            <a:lvl1pPr marL="0" indent="0">
              <a:lnSpc>
                <a:spcPct val="120000"/>
              </a:lnSpc>
              <a:spcBef>
                <a:spcPts val="768"/>
              </a:spcBef>
              <a:buClr>
                <a:srgbClr val="9AC941"/>
              </a:buClr>
              <a:buSzPct val="50000"/>
              <a:buFont typeface="Lucida Grande"/>
              <a:buNone/>
              <a:defRPr sz="2400" b="0" i="0" baseline="0">
                <a:solidFill>
                  <a:srgbClr val="7F7F7F"/>
                </a:solidFill>
                <a:latin typeface="Calibri Light"/>
                <a:cs typeface="Calibri Light"/>
              </a:defRPr>
            </a:lvl1pPr>
            <a:lvl2pPr marL="365745" indent="-365745">
              <a:lnSpc>
                <a:spcPct val="120000"/>
              </a:lnSpc>
              <a:spcBef>
                <a:spcPts val="768"/>
              </a:spcBef>
              <a:buClr>
                <a:srgbClr val="9AC941"/>
              </a:buClr>
              <a:buSzPct val="50000"/>
              <a:buFont typeface="Lucida Grande"/>
              <a:buChar char="—"/>
              <a:defRPr sz="2000" b="0" i="0">
                <a:solidFill>
                  <a:srgbClr val="7F7F7F"/>
                </a:solidFill>
                <a:latin typeface="Calibri Light"/>
                <a:cs typeface="Calibri Light"/>
              </a:defRPr>
            </a:lvl2pPr>
            <a:lvl3pPr marL="365745" indent="-365745">
              <a:lnSpc>
                <a:spcPct val="120000"/>
              </a:lnSpc>
              <a:spcBef>
                <a:spcPts val="768"/>
              </a:spcBef>
              <a:buClr>
                <a:srgbClr val="9AC941"/>
              </a:buClr>
              <a:buSzPct val="50000"/>
              <a:buFont typeface="Lucida Grande"/>
              <a:buChar char="—"/>
              <a:defRPr sz="1800" b="0" i="0">
                <a:solidFill>
                  <a:srgbClr val="7F7F7F"/>
                </a:solidFill>
                <a:latin typeface="Calibri Light"/>
                <a:cs typeface="Calibri Light"/>
              </a:defRPr>
            </a:lvl3pPr>
            <a:lvl4pPr marL="365745" indent="-365745">
              <a:lnSpc>
                <a:spcPct val="120000"/>
              </a:lnSpc>
              <a:spcBef>
                <a:spcPts val="768"/>
              </a:spcBef>
              <a:buClr>
                <a:srgbClr val="9AC941"/>
              </a:buClr>
              <a:buSzPct val="50000"/>
              <a:buFont typeface="Lucida Grande"/>
              <a:buChar char="—"/>
              <a:defRPr sz="1600" b="0" i="0">
                <a:solidFill>
                  <a:srgbClr val="7F7F7F"/>
                </a:solidFill>
                <a:latin typeface="Calibri Light"/>
                <a:cs typeface="Calibri Light"/>
              </a:defRPr>
            </a:lvl4pPr>
            <a:lvl5pPr marL="365745" indent="-365745">
              <a:lnSpc>
                <a:spcPct val="120000"/>
              </a:lnSpc>
              <a:spcBef>
                <a:spcPts val="768"/>
              </a:spcBef>
              <a:buClr>
                <a:srgbClr val="9AC941"/>
              </a:buClr>
              <a:buSzPct val="50000"/>
              <a:buFont typeface="Lucida Grande"/>
              <a:buChar char="—"/>
              <a:defRPr sz="1400" b="0" i="0">
                <a:solidFill>
                  <a:srgbClr val="7F7F7F"/>
                </a:solidFill>
                <a:latin typeface="Calibri Light"/>
                <a:cs typeface="Calibri Light"/>
              </a:defRPr>
            </a:lvl5pPr>
            <a:lvl6pPr>
              <a:defRPr sz="2000"/>
            </a:lvl6pPr>
            <a:lvl7pPr>
              <a:defRPr sz="2000"/>
            </a:lvl7pPr>
            <a:lvl8pPr>
              <a:defRPr sz="2000"/>
            </a:lvl8pPr>
            <a:lvl9pPr>
              <a:defRPr sz="2000"/>
            </a:lvl9pPr>
          </a:lstStyle>
          <a:p>
            <a:pPr lvl="0"/>
            <a:r>
              <a:rPr lang="en-US" dirty="0"/>
              <a:t>Linear Diagram / Screenshot</a:t>
            </a:r>
          </a:p>
          <a:p>
            <a:pPr lvl="0"/>
            <a:endParaRPr lang="en-US" dirty="0"/>
          </a:p>
        </p:txBody>
      </p:sp>
      <p:sp>
        <p:nvSpPr>
          <p:cNvPr id="17" name="Text Placeholder 3"/>
          <p:cNvSpPr>
            <a:spLocks noGrp="1"/>
          </p:cNvSpPr>
          <p:nvPr>
            <p:ph type="body" sz="half" idx="15" hasCustomPrompt="1"/>
          </p:nvPr>
        </p:nvSpPr>
        <p:spPr>
          <a:xfrm>
            <a:off x="6547103" y="3334321"/>
            <a:ext cx="2139696" cy="761576"/>
          </a:xfrm>
          <a:prstGeom prst="rect">
            <a:avLst/>
          </a:prstGeom>
        </p:spPr>
        <p:txBody>
          <a:bodyPr vert="horz">
            <a:normAutofit/>
          </a:bodyPr>
          <a:lstStyle>
            <a:lvl1pPr marL="0" indent="0" algn="l">
              <a:lnSpc>
                <a:spcPct val="110000"/>
              </a:lnSpc>
              <a:spcBef>
                <a:spcPts val="1400"/>
              </a:spcBef>
              <a:buNone/>
              <a:defRPr sz="1100" b="1" i="0" baseline="0">
                <a:solidFill>
                  <a:schemeClr val="bg1">
                    <a:lumMod val="50000"/>
                  </a:schemeClr>
                </a:solidFill>
                <a:latin typeface="Calibri"/>
                <a:cs typeface="Calibri"/>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Media Captions / paragraph style. No bullets here. </a:t>
            </a:r>
          </a:p>
        </p:txBody>
      </p:sp>
      <p:cxnSp>
        <p:nvCxnSpPr>
          <p:cNvPr id="18" name="Straight Connector 17"/>
          <p:cNvCxnSpPr/>
          <p:nvPr userDrawn="1"/>
        </p:nvCxnSpPr>
        <p:spPr>
          <a:xfrm>
            <a:off x="6547104" y="3334320"/>
            <a:ext cx="2139695" cy="0"/>
          </a:xfrm>
          <a:prstGeom prst="line">
            <a:avLst/>
          </a:prstGeom>
          <a:ln w="6350" cmpd="sng">
            <a:solidFill>
              <a:srgbClr val="25272A"/>
            </a:solidFill>
          </a:ln>
        </p:spPr>
        <p:style>
          <a:lnRef idx="1">
            <a:schemeClr val="accent1"/>
          </a:lnRef>
          <a:fillRef idx="0">
            <a:schemeClr val="accent1"/>
          </a:fillRef>
          <a:effectRef idx="0">
            <a:schemeClr val="accent1"/>
          </a:effectRef>
          <a:fontRef idx="minor">
            <a:schemeClr val="tx1"/>
          </a:fontRef>
        </p:style>
      </p:cxnSp>
      <p:sp>
        <p:nvSpPr>
          <p:cNvPr id="20" name="Text Placeholder 3"/>
          <p:cNvSpPr>
            <a:spLocks noGrp="1"/>
          </p:cNvSpPr>
          <p:nvPr>
            <p:ph type="body" sz="half" idx="17" hasCustomPrompt="1"/>
          </p:nvPr>
        </p:nvSpPr>
        <p:spPr>
          <a:xfrm>
            <a:off x="6547105" y="2120077"/>
            <a:ext cx="2139696" cy="761576"/>
          </a:xfrm>
          <a:prstGeom prst="rect">
            <a:avLst/>
          </a:prstGeom>
        </p:spPr>
        <p:txBody>
          <a:bodyPr vert="horz">
            <a:normAutofit/>
          </a:bodyPr>
          <a:lstStyle>
            <a:lvl1pPr marL="0" indent="0" algn="l">
              <a:lnSpc>
                <a:spcPct val="110000"/>
              </a:lnSpc>
              <a:spcBef>
                <a:spcPts val="1400"/>
              </a:spcBef>
              <a:buNone/>
              <a:defRPr sz="1100" b="1" i="0" baseline="0">
                <a:solidFill>
                  <a:schemeClr val="bg1">
                    <a:lumMod val="50000"/>
                  </a:schemeClr>
                </a:solidFill>
                <a:latin typeface="Calibri"/>
                <a:cs typeface="Calibri"/>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Media Captions / paragraph style. No bullets here. </a:t>
            </a:r>
          </a:p>
        </p:txBody>
      </p:sp>
      <p:cxnSp>
        <p:nvCxnSpPr>
          <p:cNvPr id="21" name="Straight Connector 20"/>
          <p:cNvCxnSpPr/>
          <p:nvPr userDrawn="1"/>
        </p:nvCxnSpPr>
        <p:spPr>
          <a:xfrm>
            <a:off x="6547104" y="2120076"/>
            <a:ext cx="2139695" cy="0"/>
          </a:xfrm>
          <a:prstGeom prst="line">
            <a:avLst/>
          </a:prstGeom>
          <a:ln w="6350" cmpd="sng">
            <a:solidFill>
              <a:srgbClr val="25272A"/>
            </a:solidFill>
          </a:ln>
        </p:spPr>
        <p:style>
          <a:lnRef idx="1">
            <a:schemeClr val="accent1"/>
          </a:lnRef>
          <a:fillRef idx="0">
            <a:schemeClr val="accent1"/>
          </a:fillRef>
          <a:effectRef idx="0">
            <a:schemeClr val="accent1"/>
          </a:effectRef>
          <a:fontRef idx="minor">
            <a:schemeClr val="tx1"/>
          </a:fontRef>
        </p:style>
      </p:cxnSp>
      <p:sp>
        <p:nvSpPr>
          <p:cNvPr id="22" name="Content Placeholder 2"/>
          <p:cNvSpPr>
            <a:spLocks noGrp="1"/>
          </p:cNvSpPr>
          <p:nvPr>
            <p:ph idx="18" hasCustomPrompt="1"/>
          </p:nvPr>
        </p:nvSpPr>
        <p:spPr>
          <a:xfrm>
            <a:off x="349601" y="3334321"/>
            <a:ext cx="5795960" cy="1016000"/>
          </a:xfrm>
          <a:prstGeom prst="rect">
            <a:avLst/>
          </a:prstGeom>
        </p:spPr>
        <p:txBody>
          <a:bodyPr/>
          <a:lstStyle>
            <a:lvl1pPr marL="0" indent="0">
              <a:lnSpc>
                <a:spcPct val="120000"/>
              </a:lnSpc>
              <a:spcBef>
                <a:spcPts val="768"/>
              </a:spcBef>
              <a:buClr>
                <a:srgbClr val="9AC941"/>
              </a:buClr>
              <a:buSzPct val="50000"/>
              <a:buFont typeface="Lucida Grande"/>
              <a:buNone/>
              <a:defRPr sz="2400" b="0" i="0">
                <a:solidFill>
                  <a:srgbClr val="7F7F7F"/>
                </a:solidFill>
                <a:latin typeface="Calibri Light"/>
                <a:cs typeface="Calibri Light"/>
              </a:defRPr>
            </a:lvl1pPr>
            <a:lvl2pPr marL="365745" indent="-365745">
              <a:lnSpc>
                <a:spcPct val="120000"/>
              </a:lnSpc>
              <a:spcBef>
                <a:spcPts val="768"/>
              </a:spcBef>
              <a:buClr>
                <a:srgbClr val="9AC941"/>
              </a:buClr>
              <a:buSzPct val="50000"/>
              <a:buFont typeface="Lucida Grande"/>
              <a:buChar char="—"/>
              <a:defRPr sz="2000" b="0" i="0">
                <a:solidFill>
                  <a:srgbClr val="7F7F7F"/>
                </a:solidFill>
                <a:latin typeface="Calibri Light"/>
                <a:cs typeface="Calibri Light"/>
              </a:defRPr>
            </a:lvl2pPr>
            <a:lvl3pPr marL="365745" indent="-365745">
              <a:lnSpc>
                <a:spcPct val="120000"/>
              </a:lnSpc>
              <a:spcBef>
                <a:spcPts val="768"/>
              </a:spcBef>
              <a:buClr>
                <a:srgbClr val="9AC941"/>
              </a:buClr>
              <a:buSzPct val="50000"/>
              <a:buFont typeface="Lucida Grande"/>
              <a:buChar char="—"/>
              <a:defRPr sz="1800" b="0" i="0">
                <a:solidFill>
                  <a:srgbClr val="7F7F7F"/>
                </a:solidFill>
                <a:latin typeface="Calibri Light"/>
                <a:cs typeface="Calibri Light"/>
              </a:defRPr>
            </a:lvl3pPr>
            <a:lvl4pPr marL="365745" indent="-365745">
              <a:lnSpc>
                <a:spcPct val="120000"/>
              </a:lnSpc>
              <a:spcBef>
                <a:spcPts val="768"/>
              </a:spcBef>
              <a:buClr>
                <a:srgbClr val="9AC941"/>
              </a:buClr>
              <a:buSzPct val="50000"/>
              <a:buFont typeface="Lucida Grande"/>
              <a:buChar char="—"/>
              <a:defRPr sz="1600" b="0" i="0">
                <a:solidFill>
                  <a:srgbClr val="7F7F7F"/>
                </a:solidFill>
                <a:latin typeface="Calibri Light"/>
                <a:cs typeface="Calibri Light"/>
              </a:defRPr>
            </a:lvl4pPr>
            <a:lvl5pPr marL="365745" indent="-365745">
              <a:lnSpc>
                <a:spcPct val="120000"/>
              </a:lnSpc>
              <a:spcBef>
                <a:spcPts val="768"/>
              </a:spcBef>
              <a:buClr>
                <a:srgbClr val="9AC941"/>
              </a:buClr>
              <a:buSzPct val="50000"/>
              <a:buFont typeface="Lucida Grande"/>
              <a:buChar char="—"/>
              <a:defRPr sz="1400" b="0" i="0">
                <a:solidFill>
                  <a:srgbClr val="7F7F7F"/>
                </a:solidFill>
                <a:latin typeface="Calibri Light"/>
                <a:cs typeface="Calibri Light"/>
              </a:defRPr>
            </a:lvl5pPr>
            <a:lvl6pPr>
              <a:defRPr sz="2000"/>
            </a:lvl6pPr>
            <a:lvl7pPr>
              <a:defRPr sz="2000"/>
            </a:lvl7pPr>
            <a:lvl8pPr>
              <a:defRPr sz="2000"/>
            </a:lvl8pPr>
            <a:lvl9pPr>
              <a:defRPr sz="2000"/>
            </a:lvl9pPr>
          </a:lstStyle>
          <a:p>
            <a:pPr lvl="0"/>
            <a:r>
              <a:rPr lang="en-US" dirty="0"/>
              <a:t>Linear Diagram / Screenshot</a:t>
            </a:r>
          </a:p>
        </p:txBody>
      </p:sp>
      <p:sp>
        <p:nvSpPr>
          <p:cNvPr id="13" name="Content Placeholder 2"/>
          <p:cNvSpPr>
            <a:spLocks noGrp="1"/>
          </p:cNvSpPr>
          <p:nvPr>
            <p:ph idx="19" hasCustomPrompt="1"/>
          </p:nvPr>
        </p:nvSpPr>
        <p:spPr>
          <a:xfrm>
            <a:off x="349601" y="898525"/>
            <a:ext cx="5795960" cy="1016000"/>
          </a:xfrm>
          <a:prstGeom prst="rect">
            <a:avLst/>
          </a:prstGeom>
        </p:spPr>
        <p:txBody>
          <a:bodyPr/>
          <a:lstStyle>
            <a:lvl1pPr marL="0" indent="0">
              <a:lnSpc>
                <a:spcPct val="120000"/>
              </a:lnSpc>
              <a:spcBef>
                <a:spcPts val="768"/>
              </a:spcBef>
              <a:buClr>
                <a:srgbClr val="9AC941"/>
              </a:buClr>
              <a:buSzPct val="50000"/>
              <a:buFont typeface="Lucida Grande"/>
              <a:buNone/>
              <a:defRPr sz="2400" b="0" i="0" baseline="0">
                <a:solidFill>
                  <a:srgbClr val="7F7F7F"/>
                </a:solidFill>
                <a:latin typeface="Calibri Light"/>
                <a:cs typeface="Calibri Light"/>
              </a:defRPr>
            </a:lvl1pPr>
            <a:lvl2pPr marL="365745" indent="-365745">
              <a:lnSpc>
                <a:spcPct val="120000"/>
              </a:lnSpc>
              <a:spcBef>
                <a:spcPts val="768"/>
              </a:spcBef>
              <a:buClr>
                <a:srgbClr val="9AC941"/>
              </a:buClr>
              <a:buSzPct val="50000"/>
              <a:buFont typeface="Lucida Grande"/>
              <a:buChar char="—"/>
              <a:defRPr sz="2000" b="0" i="0">
                <a:solidFill>
                  <a:srgbClr val="7F7F7F"/>
                </a:solidFill>
                <a:latin typeface="Calibri Light"/>
                <a:cs typeface="Calibri Light"/>
              </a:defRPr>
            </a:lvl2pPr>
            <a:lvl3pPr marL="365745" indent="-365745">
              <a:lnSpc>
                <a:spcPct val="120000"/>
              </a:lnSpc>
              <a:spcBef>
                <a:spcPts val="768"/>
              </a:spcBef>
              <a:buClr>
                <a:srgbClr val="9AC941"/>
              </a:buClr>
              <a:buSzPct val="50000"/>
              <a:buFont typeface="Lucida Grande"/>
              <a:buChar char="—"/>
              <a:defRPr sz="1800" b="0" i="0">
                <a:solidFill>
                  <a:srgbClr val="7F7F7F"/>
                </a:solidFill>
                <a:latin typeface="Calibri Light"/>
                <a:cs typeface="Calibri Light"/>
              </a:defRPr>
            </a:lvl3pPr>
            <a:lvl4pPr marL="365745" indent="-365745">
              <a:lnSpc>
                <a:spcPct val="120000"/>
              </a:lnSpc>
              <a:spcBef>
                <a:spcPts val="768"/>
              </a:spcBef>
              <a:buClr>
                <a:srgbClr val="9AC941"/>
              </a:buClr>
              <a:buSzPct val="50000"/>
              <a:buFont typeface="Lucida Grande"/>
              <a:buChar char="—"/>
              <a:defRPr sz="1600" b="0" i="0">
                <a:solidFill>
                  <a:srgbClr val="7F7F7F"/>
                </a:solidFill>
                <a:latin typeface="Calibri Light"/>
                <a:cs typeface="Calibri Light"/>
              </a:defRPr>
            </a:lvl4pPr>
            <a:lvl5pPr marL="365745" indent="-365745">
              <a:lnSpc>
                <a:spcPct val="120000"/>
              </a:lnSpc>
              <a:spcBef>
                <a:spcPts val="768"/>
              </a:spcBef>
              <a:buClr>
                <a:srgbClr val="9AC941"/>
              </a:buClr>
              <a:buSzPct val="50000"/>
              <a:buFont typeface="Lucida Grande"/>
              <a:buChar char="—"/>
              <a:defRPr sz="1400" b="0" i="0">
                <a:solidFill>
                  <a:srgbClr val="7F7F7F"/>
                </a:solidFill>
                <a:latin typeface="Calibri Light"/>
                <a:cs typeface="Calibri Light"/>
              </a:defRPr>
            </a:lvl5pPr>
            <a:lvl6pPr>
              <a:defRPr sz="2000"/>
            </a:lvl6pPr>
            <a:lvl7pPr>
              <a:defRPr sz="2000"/>
            </a:lvl7pPr>
            <a:lvl8pPr>
              <a:defRPr sz="2000"/>
            </a:lvl8pPr>
            <a:lvl9pPr>
              <a:defRPr sz="2000"/>
            </a:lvl9pPr>
          </a:lstStyle>
          <a:p>
            <a:pPr lvl="0"/>
            <a:r>
              <a:rPr lang="en-US" dirty="0"/>
              <a:t>Linear Diagram / Screenshot</a:t>
            </a:r>
          </a:p>
          <a:p>
            <a:pPr lvl="0"/>
            <a:endParaRPr lang="en-US" dirty="0"/>
          </a:p>
        </p:txBody>
      </p:sp>
      <p:sp>
        <p:nvSpPr>
          <p:cNvPr id="16" name="Text Placeholder 3"/>
          <p:cNvSpPr>
            <a:spLocks noGrp="1"/>
          </p:cNvSpPr>
          <p:nvPr>
            <p:ph type="body" sz="half" idx="21" hasCustomPrompt="1"/>
          </p:nvPr>
        </p:nvSpPr>
        <p:spPr>
          <a:xfrm>
            <a:off x="6547105" y="898525"/>
            <a:ext cx="2139696" cy="761576"/>
          </a:xfrm>
          <a:prstGeom prst="rect">
            <a:avLst/>
          </a:prstGeom>
        </p:spPr>
        <p:txBody>
          <a:bodyPr vert="horz">
            <a:normAutofit/>
          </a:bodyPr>
          <a:lstStyle>
            <a:lvl1pPr marL="0" indent="0" algn="l">
              <a:lnSpc>
                <a:spcPct val="110000"/>
              </a:lnSpc>
              <a:spcBef>
                <a:spcPts val="1400"/>
              </a:spcBef>
              <a:buNone/>
              <a:defRPr sz="1100" b="1" i="0" baseline="0">
                <a:solidFill>
                  <a:schemeClr val="bg1">
                    <a:lumMod val="50000"/>
                  </a:schemeClr>
                </a:solidFill>
                <a:latin typeface="Calibri"/>
                <a:cs typeface="Calibri"/>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Media Captions / paragraph style. No bullets here. </a:t>
            </a:r>
          </a:p>
        </p:txBody>
      </p:sp>
      <p:cxnSp>
        <p:nvCxnSpPr>
          <p:cNvPr id="19" name="Straight Connector 18"/>
          <p:cNvCxnSpPr/>
          <p:nvPr userDrawn="1"/>
        </p:nvCxnSpPr>
        <p:spPr>
          <a:xfrm>
            <a:off x="6547104" y="898525"/>
            <a:ext cx="2139695" cy="0"/>
          </a:xfrm>
          <a:prstGeom prst="line">
            <a:avLst/>
          </a:prstGeom>
          <a:ln w="6350" cmpd="sng">
            <a:solidFill>
              <a:srgbClr val="25272A"/>
            </a:solidFill>
          </a:ln>
        </p:spPr>
        <p:style>
          <a:lnRef idx="1">
            <a:schemeClr val="accent1"/>
          </a:lnRef>
          <a:fillRef idx="0">
            <a:schemeClr val="accent1"/>
          </a:fillRef>
          <a:effectRef idx="0">
            <a:schemeClr val="accent1"/>
          </a:effectRef>
          <a:fontRef idx="minor">
            <a:schemeClr val="tx1"/>
          </a:fontRef>
        </p:style>
      </p:cxnSp>
      <p:sp>
        <p:nvSpPr>
          <p:cNvPr id="14" name="Title 2"/>
          <p:cNvSpPr>
            <a:spLocks noGrp="1"/>
          </p:cNvSpPr>
          <p:nvPr>
            <p:ph type="title"/>
          </p:nvPr>
        </p:nvSpPr>
        <p:spPr>
          <a:xfrm>
            <a:off x="228310" y="99891"/>
            <a:ext cx="8458490" cy="533747"/>
          </a:xfrm>
        </p:spPr>
        <p:txBody>
          <a:bodyPr/>
          <a:lstStyle/>
          <a:p>
            <a:r>
              <a:rPr lang="en-US" smtClean="0"/>
              <a:t>Click to edit Master title style</a:t>
            </a:r>
            <a:endParaRPr lang="en-US"/>
          </a:p>
        </p:txBody>
      </p:sp>
    </p:spTree>
    <p:extLst>
      <p:ext uri="{BB962C8B-B14F-4D97-AF65-F5344CB8AC3E}">
        <p14:creationId xmlns:p14="http://schemas.microsoft.com/office/powerpoint/2010/main" val="69527268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quence / Step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187393" y="768196"/>
            <a:ext cx="1471340" cy="1016000"/>
          </a:xfrm>
          <a:prstGeom prst="rect">
            <a:avLst/>
          </a:prstGeom>
        </p:spPr>
        <p:txBody>
          <a:bodyPr>
            <a:normAutofit/>
          </a:bodyPr>
          <a:lstStyle>
            <a:lvl1pPr marL="0" indent="0">
              <a:lnSpc>
                <a:spcPct val="120000"/>
              </a:lnSpc>
              <a:spcBef>
                <a:spcPts val="768"/>
              </a:spcBef>
              <a:buClr>
                <a:srgbClr val="9AC941"/>
              </a:buClr>
              <a:buSzPct val="50000"/>
              <a:buFont typeface="Lucida Grande"/>
              <a:buNone/>
              <a:defRPr sz="1100" b="1" i="0" baseline="0">
                <a:solidFill>
                  <a:srgbClr val="7F7F7F"/>
                </a:solidFill>
                <a:latin typeface="Calibri"/>
                <a:cs typeface="Calibri"/>
              </a:defRPr>
            </a:lvl1pPr>
            <a:lvl2pPr marL="365745" indent="-365745">
              <a:lnSpc>
                <a:spcPct val="120000"/>
              </a:lnSpc>
              <a:spcBef>
                <a:spcPts val="768"/>
              </a:spcBef>
              <a:buClr>
                <a:srgbClr val="9AC941"/>
              </a:buClr>
              <a:buSzPct val="50000"/>
              <a:buFont typeface="Lucida Grande"/>
              <a:buChar char="—"/>
              <a:defRPr sz="2000" b="0" i="0">
                <a:solidFill>
                  <a:srgbClr val="7F7F7F"/>
                </a:solidFill>
                <a:latin typeface="Calibri Light"/>
                <a:cs typeface="Calibri Light"/>
              </a:defRPr>
            </a:lvl2pPr>
            <a:lvl3pPr marL="365745" indent="-365745">
              <a:lnSpc>
                <a:spcPct val="120000"/>
              </a:lnSpc>
              <a:spcBef>
                <a:spcPts val="768"/>
              </a:spcBef>
              <a:buClr>
                <a:srgbClr val="9AC941"/>
              </a:buClr>
              <a:buSzPct val="50000"/>
              <a:buFont typeface="Lucida Grande"/>
              <a:buChar char="—"/>
              <a:defRPr sz="1800" b="0" i="0">
                <a:solidFill>
                  <a:srgbClr val="7F7F7F"/>
                </a:solidFill>
                <a:latin typeface="Calibri Light"/>
                <a:cs typeface="Calibri Light"/>
              </a:defRPr>
            </a:lvl3pPr>
            <a:lvl4pPr marL="365745" indent="-365745">
              <a:lnSpc>
                <a:spcPct val="120000"/>
              </a:lnSpc>
              <a:spcBef>
                <a:spcPts val="768"/>
              </a:spcBef>
              <a:buClr>
                <a:srgbClr val="9AC941"/>
              </a:buClr>
              <a:buSzPct val="50000"/>
              <a:buFont typeface="Lucida Grande"/>
              <a:buChar char="—"/>
              <a:defRPr sz="1600" b="0" i="0">
                <a:solidFill>
                  <a:srgbClr val="7F7F7F"/>
                </a:solidFill>
                <a:latin typeface="Calibri Light"/>
                <a:cs typeface="Calibri Light"/>
              </a:defRPr>
            </a:lvl4pPr>
            <a:lvl5pPr marL="365745" indent="-365745">
              <a:lnSpc>
                <a:spcPct val="120000"/>
              </a:lnSpc>
              <a:spcBef>
                <a:spcPts val="768"/>
              </a:spcBef>
              <a:buClr>
                <a:srgbClr val="9AC941"/>
              </a:buClr>
              <a:buSzPct val="50000"/>
              <a:buFont typeface="Lucida Grande"/>
              <a:buChar char="—"/>
              <a:defRPr sz="1400" b="0" i="0">
                <a:solidFill>
                  <a:srgbClr val="7F7F7F"/>
                </a:solidFill>
                <a:latin typeface="Calibri Light"/>
                <a:cs typeface="Calibri Light"/>
              </a:defRPr>
            </a:lvl5pPr>
            <a:lvl6pPr>
              <a:defRPr sz="2000"/>
            </a:lvl6pPr>
            <a:lvl7pPr>
              <a:defRPr sz="2000"/>
            </a:lvl7pPr>
            <a:lvl8pPr>
              <a:defRPr sz="2000"/>
            </a:lvl8pPr>
            <a:lvl9pPr>
              <a:defRPr sz="2000"/>
            </a:lvl9pPr>
          </a:lstStyle>
          <a:p>
            <a:pPr lvl="0"/>
            <a:r>
              <a:rPr lang="en-US" dirty="0"/>
              <a:t>Step 1</a:t>
            </a:r>
          </a:p>
          <a:p>
            <a:pPr lvl="0"/>
            <a:endParaRPr lang="en-US" dirty="0"/>
          </a:p>
        </p:txBody>
      </p:sp>
      <p:sp>
        <p:nvSpPr>
          <p:cNvPr id="20" name="Text Placeholder 3"/>
          <p:cNvSpPr>
            <a:spLocks noGrp="1"/>
          </p:cNvSpPr>
          <p:nvPr>
            <p:ph type="body" sz="half" idx="17" hasCustomPrompt="1"/>
          </p:nvPr>
        </p:nvSpPr>
        <p:spPr>
          <a:xfrm>
            <a:off x="3187393" y="1901903"/>
            <a:ext cx="1471340" cy="576147"/>
          </a:xfrm>
          <a:prstGeom prst="rect">
            <a:avLst/>
          </a:prstGeom>
        </p:spPr>
        <p:txBody>
          <a:bodyPr vert="horz">
            <a:normAutofit/>
          </a:bodyPr>
          <a:lstStyle>
            <a:lvl1pPr marL="0" indent="0" algn="l">
              <a:lnSpc>
                <a:spcPct val="110000"/>
              </a:lnSpc>
              <a:spcBef>
                <a:spcPts val="1400"/>
              </a:spcBef>
              <a:buNone/>
              <a:defRPr sz="1000" b="0" i="0" baseline="0">
                <a:solidFill>
                  <a:schemeClr val="bg1">
                    <a:lumMod val="50000"/>
                  </a:schemeClr>
                </a:solidFill>
                <a:latin typeface="Calibri"/>
                <a:cs typeface="Calibri"/>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caption</a:t>
            </a:r>
          </a:p>
        </p:txBody>
      </p:sp>
      <p:cxnSp>
        <p:nvCxnSpPr>
          <p:cNvPr id="21" name="Straight Connector 20"/>
          <p:cNvCxnSpPr/>
          <p:nvPr userDrawn="1"/>
        </p:nvCxnSpPr>
        <p:spPr>
          <a:xfrm>
            <a:off x="3187393" y="1901902"/>
            <a:ext cx="1471340" cy="0"/>
          </a:xfrm>
          <a:prstGeom prst="line">
            <a:avLst/>
          </a:prstGeom>
          <a:ln w="6350" cmpd="sng">
            <a:solidFill>
              <a:srgbClr val="25272A"/>
            </a:solidFill>
          </a:ln>
        </p:spPr>
        <p:style>
          <a:lnRef idx="1">
            <a:schemeClr val="accent1"/>
          </a:lnRef>
          <a:fillRef idx="0">
            <a:schemeClr val="accent1"/>
          </a:fillRef>
          <a:effectRef idx="0">
            <a:schemeClr val="accent1"/>
          </a:effectRef>
          <a:fontRef idx="minor">
            <a:schemeClr val="tx1"/>
          </a:fontRef>
        </p:style>
      </p:cxnSp>
      <p:sp>
        <p:nvSpPr>
          <p:cNvPr id="13" name="Text Placeholder 3"/>
          <p:cNvSpPr>
            <a:spLocks noGrp="1"/>
          </p:cNvSpPr>
          <p:nvPr>
            <p:ph type="body" sz="half" idx="18" hasCustomPrompt="1"/>
          </p:nvPr>
        </p:nvSpPr>
        <p:spPr>
          <a:xfrm>
            <a:off x="463493" y="898526"/>
            <a:ext cx="2280946" cy="3233621"/>
          </a:xfrm>
          <a:prstGeom prst="rect">
            <a:avLst/>
          </a:prstGeom>
        </p:spPr>
        <p:txBody>
          <a:bodyPr vert="horz">
            <a:normAutofit/>
          </a:bodyPr>
          <a:lstStyle>
            <a:lvl1pPr marL="0" marR="0" indent="0" algn="l" defTabSz="914362" rtl="0" eaLnBrk="1" fontAlgn="auto" latinLnBrk="0" hangingPunct="1">
              <a:lnSpc>
                <a:spcPct val="110000"/>
              </a:lnSpc>
              <a:spcBef>
                <a:spcPts val="1400"/>
              </a:spcBef>
              <a:spcAft>
                <a:spcPts val="0"/>
              </a:spcAft>
              <a:buClr>
                <a:srgbClr val="9AC941"/>
              </a:buClr>
              <a:buSzPct val="50000"/>
              <a:buFont typeface="Lucida Grande"/>
              <a:buNone/>
              <a:tabLst/>
              <a:defRPr sz="1100" b="0" i="0" baseline="0">
                <a:solidFill>
                  <a:schemeClr val="bg1">
                    <a:lumMod val="50000"/>
                  </a:schemeClr>
                </a:solidFill>
                <a:latin typeface="Calibri"/>
                <a:cs typeface="Calibri"/>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marL="0" marR="0" lvl="0" indent="0" algn="l" defTabSz="914362" rtl="0" eaLnBrk="1" fontAlgn="auto" latinLnBrk="0" hangingPunct="1">
              <a:lnSpc>
                <a:spcPct val="110000"/>
              </a:lnSpc>
              <a:spcBef>
                <a:spcPts val="1400"/>
              </a:spcBef>
              <a:spcAft>
                <a:spcPts val="0"/>
              </a:spcAft>
              <a:buClr>
                <a:srgbClr val="9AC941"/>
              </a:buClr>
              <a:buSzPct val="50000"/>
              <a:buFont typeface="Lucida Grande"/>
              <a:buNone/>
              <a:tabLst/>
              <a:defRPr/>
            </a:pPr>
            <a:r>
              <a:rPr lang="en-US" smtClean="0"/>
              <a:t>Description Paragraph —Lorem ipsum dolor sit amet, consectetur adipiscing elit, sed do eiusmod tempor incididunt ut labore et dolore magna aliqua. Ut enim ad minim veniam, quis nostrud exercitation ullamco laboris nisi ut aliquip ex ea commodo consequat.</a:t>
            </a:r>
          </a:p>
        </p:txBody>
      </p:sp>
      <p:sp>
        <p:nvSpPr>
          <p:cNvPr id="14" name="Content Placeholder 2"/>
          <p:cNvSpPr>
            <a:spLocks noGrp="1"/>
          </p:cNvSpPr>
          <p:nvPr>
            <p:ph idx="19" hasCustomPrompt="1"/>
          </p:nvPr>
        </p:nvSpPr>
        <p:spPr>
          <a:xfrm>
            <a:off x="5014954" y="768196"/>
            <a:ext cx="1471340" cy="1016000"/>
          </a:xfrm>
          <a:prstGeom prst="rect">
            <a:avLst/>
          </a:prstGeom>
        </p:spPr>
        <p:txBody>
          <a:bodyPr>
            <a:normAutofit/>
          </a:bodyPr>
          <a:lstStyle>
            <a:lvl1pPr marL="0" indent="0">
              <a:lnSpc>
                <a:spcPct val="120000"/>
              </a:lnSpc>
              <a:spcBef>
                <a:spcPts val="768"/>
              </a:spcBef>
              <a:buClr>
                <a:srgbClr val="9AC941"/>
              </a:buClr>
              <a:buSzPct val="50000"/>
              <a:buFont typeface="Lucida Grande"/>
              <a:buNone/>
              <a:defRPr sz="1100" b="1" i="0" baseline="0">
                <a:solidFill>
                  <a:srgbClr val="7F7F7F"/>
                </a:solidFill>
                <a:latin typeface="Calibri"/>
                <a:cs typeface="Calibri"/>
              </a:defRPr>
            </a:lvl1pPr>
            <a:lvl2pPr marL="365745" indent="-365745">
              <a:lnSpc>
                <a:spcPct val="120000"/>
              </a:lnSpc>
              <a:spcBef>
                <a:spcPts val="768"/>
              </a:spcBef>
              <a:buClr>
                <a:srgbClr val="9AC941"/>
              </a:buClr>
              <a:buSzPct val="50000"/>
              <a:buFont typeface="Lucida Grande"/>
              <a:buChar char="—"/>
              <a:defRPr sz="2000" b="0" i="0">
                <a:solidFill>
                  <a:srgbClr val="7F7F7F"/>
                </a:solidFill>
                <a:latin typeface="Calibri Light"/>
                <a:cs typeface="Calibri Light"/>
              </a:defRPr>
            </a:lvl2pPr>
            <a:lvl3pPr marL="365745" indent="-365745">
              <a:lnSpc>
                <a:spcPct val="120000"/>
              </a:lnSpc>
              <a:spcBef>
                <a:spcPts val="768"/>
              </a:spcBef>
              <a:buClr>
                <a:srgbClr val="9AC941"/>
              </a:buClr>
              <a:buSzPct val="50000"/>
              <a:buFont typeface="Lucida Grande"/>
              <a:buChar char="—"/>
              <a:defRPr sz="1800" b="0" i="0">
                <a:solidFill>
                  <a:srgbClr val="7F7F7F"/>
                </a:solidFill>
                <a:latin typeface="Calibri Light"/>
                <a:cs typeface="Calibri Light"/>
              </a:defRPr>
            </a:lvl3pPr>
            <a:lvl4pPr marL="365745" indent="-365745">
              <a:lnSpc>
                <a:spcPct val="120000"/>
              </a:lnSpc>
              <a:spcBef>
                <a:spcPts val="768"/>
              </a:spcBef>
              <a:buClr>
                <a:srgbClr val="9AC941"/>
              </a:buClr>
              <a:buSzPct val="50000"/>
              <a:buFont typeface="Lucida Grande"/>
              <a:buChar char="—"/>
              <a:defRPr sz="1600" b="0" i="0">
                <a:solidFill>
                  <a:srgbClr val="7F7F7F"/>
                </a:solidFill>
                <a:latin typeface="Calibri Light"/>
                <a:cs typeface="Calibri Light"/>
              </a:defRPr>
            </a:lvl4pPr>
            <a:lvl5pPr marL="365745" indent="-365745">
              <a:lnSpc>
                <a:spcPct val="120000"/>
              </a:lnSpc>
              <a:spcBef>
                <a:spcPts val="768"/>
              </a:spcBef>
              <a:buClr>
                <a:srgbClr val="9AC941"/>
              </a:buClr>
              <a:buSzPct val="50000"/>
              <a:buFont typeface="Lucida Grande"/>
              <a:buChar char="—"/>
              <a:defRPr sz="1400" b="0" i="0">
                <a:solidFill>
                  <a:srgbClr val="7F7F7F"/>
                </a:solidFill>
                <a:latin typeface="Calibri Light"/>
                <a:cs typeface="Calibri Light"/>
              </a:defRPr>
            </a:lvl5pPr>
            <a:lvl6pPr>
              <a:defRPr sz="2000"/>
            </a:lvl6pPr>
            <a:lvl7pPr>
              <a:defRPr sz="2000"/>
            </a:lvl7pPr>
            <a:lvl8pPr>
              <a:defRPr sz="2000"/>
            </a:lvl8pPr>
            <a:lvl9pPr>
              <a:defRPr sz="2000"/>
            </a:lvl9pPr>
          </a:lstStyle>
          <a:p>
            <a:pPr lvl="0"/>
            <a:r>
              <a:rPr lang="en-US" dirty="0"/>
              <a:t>Step 2</a:t>
            </a:r>
          </a:p>
          <a:p>
            <a:pPr lvl="0"/>
            <a:endParaRPr lang="en-US" dirty="0"/>
          </a:p>
        </p:txBody>
      </p:sp>
      <p:sp>
        <p:nvSpPr>
          <p:cNvPr id="15" name="Text Placeholder 3"/>
          <p:cNvSpPr>
            <a:spLocks noGrp="1"/>
          </p:cNvSpPr>
          <p:nvPr>
            <p:ph type="body" sz="half" idx="20" hasCustomPrompt="1"/>
          </p:nvPr>
        </p:nvSpPr>
        <p:spPr>
          <a:xfrm>
            <a:off x="5014954" y="1901903"/>
            <a:ext cx="1471340" cy="576147"/>
          </a:xfrm>
          <a:prstGeom prst="rect">
            <a:avLst/>
          </a:prstGeom>
        </p:spPr>
        <p:txBody>
          <a:bodyPr vert="horz">
            <a:normAutofit/>
          </a:bodyPr>
          <a:lstStyle>
            <a:lvl1pPr marL="0" marR="0" indent="0" algn="l" defTabSz="914362" rtl="0" eaLnBrk="1" fontAlgn="auto" latinLnBrk="0" hangingPunct="1">
              <a:lnSpc>
                <a:spcPct val="110000"/>
              </a:lnSpc>
              <a:spcBef>
                <a:spcPts val="1400"/>
              </a:spcBef>
              <a:spcAft>
                <a:spcPts val="0"/>
              </a:spcAft>
              <a:buClr>
                <a:srgbClr val="9AC941"/>
              </a:buClr>
              <a:buSzPct val="50000"/>
              <a:buFont typeface="Lucida Grande"/>
              <a:buNone/>
              <a:tabLst/>
              <a:defRPr sz="1000" b="0" i="0" baseline="0">
                <a:solidFill>
                  <a:schemeClr val="bg1">
                    <a:lumMod val="50000"/>
                  </a:schemeClr>
                </a:solidFill>
                <a:latin typeface="Calibri"/>
                <a:cs typeface="Calibri"/>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caption</a:t>
            </a:r>
          </a:p>
        </p:txBody>
      </p:sp>
      <p:cxnSp>
        <p:nvCxnSpPr>
          <p:cNvPr id="16" name="Straight Connector 15"/>
          <p:cNvCxnSpPr/>
          <p:nvPr userDrawn="1"/>
        </p:nvCxnSpPr>
        <p:spPr>
          <a:xfrm>
            <a:off x="5014954" y="1901902"/>
            <a:ext cx="1471340" cy="0"/>
          </a:xfrm>
          <a:prstGeom prst="line">
            <a:avLst/>
          </a:prstGeom>
          <a:ln w="6350" cmpd="sng">
            <a:solidFill>
              <a:srgbClr val="25272A"/>
            </a:solidFill>
          </a:ln>
        </p:spPr>
        <p:style>
          <a:lnRef idx="1">
            <a:schemeClr val="accent1"/>
          </a:lnRef>
          <a:fillRef idx="0">
            <a:schemeClr val="accent1"/>
          </a:fillRef>
          <a:effectRef idx="0">
            <a:schemeClr val="accent1"/>
          </a:effectRef>
          <a:fontRef idx="minor">
            <a:schemeClr val="tx1"/>
          </a:fontRef>
        </p:style>
      </p:cxnSp>
      <p:sp>
        <p:nvSpPr>
          <p:cNvPr id="19" name="Content Placeholder 2"/>
          <p:cNvSpPr>
            <a:spLocks noGrp="1"/>
          </p:cNvSpPr>
          <p:nvPr>
            <p:ph idx="21" hasCustomPrompt="1"/>
          </p:nvPr>
        </p:nvSpPr>
        <p:spPr>
          <a:xfrm>
            <a:off x="6842515" y="768196"/>
            <a:ext cx="1471340" cy="1016000"/>
          </a:xfrm>
          <a:prstGeom prst="rect">
            <a:avLst/>
          </a:prstGeom>
        </p:spPr>
        <p:txBody>
          <a:bodyPr>
            <a:normAutofit/>
          </a:bodyPr>
          <a:lstStyle>
            <a:lvl1pPr marL="0" indent="0">
              <a:lnSpc>
                <a:spcPct val="120000"/>
              </a:lnSpc>
              <a:spcBef>
                <a:spcPts val="768"/>
              </a:spcBef>
              <a:buClr>
                <a:srgbClr val="9AC941"/>
              </a:buClr>
              <a:buSzPct val="50000"/>
              <a:buFont typeface="Lucida Grande"/>
              <a:buNone/>
              <a:defRPr sz="1100" b="1" i="0" baseline="0">
                <a:solidFill>
                  <a:srgbClr val="7F7F7F"/>
                </a:solidFill>
                <a:latin typeface="Calibri"/>
                <a:cs typeface="Calibri"/>
              </a:defRPr>
            </a:lvl1pPr>
            <a:lvl2pPr marL="365745" indent="-365745">
              <a:lnSpc>
                <a:spcPct val="120000"/>
              </a:lnSpc>
              <a:spcBef>
                <a:spcPts val="768"/>
              </a:spcBef>
              <a:buClr>
                <a:srgbClr val="9AC941"/>
              </a:buClr>
              <a:buSzPct val="50000"/>
              <a:buFont typeface="Lucida Grande"/>
              <a:buChar char="—"/>
              <a:defRPr sz="2000" b="0" i="0">
                <a:solidFill>
                  <a:srgbClr val="7F7F7F"/>
                </a:solidFill>
                <a:latin typeface="Calibri Light"/>
                <a:cs typeface="Calibri Light"/>
              </a:defRPr>
            </a:lvl2pPr>
            <a:lvl3pPr marL="365745" indent="-365745">
              <a:lnSpc>
                <a:spcPct val="120000"/>
              </a:lnSpc>
              <a:spcBef>
                <a:spcPts val="768"/>
              </a:spcBef>
              <a:buClr>
                <a:srgbClr val="9AC941"/>
              </a:buClr>
              <a:buSzPct val="50000"/>
              <a:buFont typeface="Lucida Grande"/>
              <a:buChar char="—"/>
              <a:defRPr sz="1800" b="0" i="0">
                <a:solidFill>
                  <a:srgbClr val="7F7F7F"/>
                </a:solidFill>
                <a:latin typeface="Calibri Light"/>
                <a:cs typeface="Calibri Light"/>
              </a:defRPr>
            </a:lvl3pPr>
            <a:lvl4pPr marL="365745" indent="-365745">
              <a:lnSpc>
                <a:spcPct val="120000"/>
              </a:lnSpc>
              <a:spcBef>
                <a:spcPts val="768"/>
              </a:spcBef>
              <a:buClr>
                <a:srgbClr val="9AC941"/>
              </a:buClr>
              <a:buSzPct val="50000"/>
              <a:buFont typeface="Lucida Grande"/>
              <a:buChar char="—"/>
              <a:defRPr sz="1600" b="0" i="0">
                <a:solidFill>
                  <a:srgbClr val="7F7F7F"/>
                </a:solidFill>
                <a:latin typeface="Calibri Light"/>
                <a:cs typeface="Calibri Light"/>
              </a:defRPr>
            </a:lvl4pPr>
            <a:lvl5pPr marL="365745" indent="-365745">
              <a:lnSpc>
                <a:spcPct val="120000"/>
              </a:lnSpc>
              <a:spcBef>
                <a:spcPts val="768"/>
              </a:spcBef>
              <a:buClr>
                <a:srgbClr val="9AC941"/>
              </a:buClr>
              <a:buSzPct val="50000"/>
              <a:buFont typeface="Lucida Grande"/>
              <a:buChar char="—"/>
              <a:defRPr sz="1400" b="0" i="0">
                <a:solidFill>
                  <a:srgbClr val="7F7F7F"/>
                </a:solidFill>
                <a:latin typeface="Calibri Light"/>
                <a:cs typeface="Calibri Light"/>
              </a:defRPr>
            </a:lvl5pPr>
            <a:lvl6pPr>
              <a:defRPr sz="2000"/>
            </a:lvl6pPr>
            <a:lvl7pPr>
              <a:defRPr sz="2000"/>
            </a:lvl7pPr>
            <a:lvl8pPr>
              <a:defRPr sz="2000"/>
            </a:lvl8pPr>
            <a:lvl9pPr>
              <a:defRPr sz="2000"/>
            </a:lvl9pPr>
          </a:lstStyle>
          <a:p>
            <a:pPr lvl="0"/>
            <a:r>
              <a:rPr lang="en-US" dirty="0"/>
              <a:t>Step 3</a:t>
            </a:r>
          </a:p>
          <a:p>
            <a:pPr lvl="0"/>
            <a:endParaRPr lang="en-US" dirty="0"/>
          </a:p>
        </p:txBody>
      </p:sp>
      <p:sp>
        <p:nvSpPr>
          <p:cNvPr id="24" name="Text Placeholder 3"/>
          <p:cNvSpPr>
            <a:spLocks noGrp="1"/>
          </p:cNvSpPr>
          <p:nvPr>
            <p:ph type="body" sz="half" idx="22" hasCustomPrompt="1"/>
          </p:nvPr>
        </p:nvSpPr>
        <p:spPr>
          <a:xfrm>
            <a:off x="6842515" y="1901903"/>
            <a:ext cx="1471340" cy="576147"/>
          </a:xfrm>
          <a:prstGeom prst="rect">
            <a:avLst/>
          </a:prstGeom>
        </p:spPr>
        <p:txBody>
          <a:bodyPr vert="horz">
            <a:normAutofit/>
          </a:bodyPr>
          <a:lstStyle>
            <a:lvl1pPr marL="0" indent="0" algn="l">
              <a:lnSpc>
                <a:spcPct val="110000"/>
              </a:lnSpc>
              <a:spcBef>
                <a:spcPts val="1400"/>
              </a:spcBef>
              <a:buNone/>
              <a:defRPr sz="1000" b="0" i="0" baseline="0">
                <a:solidFill>
                  <a:schemeClr val="bg1">
                    <a:lumMod val="50000"/>
                  </a:schemeClr>
                </a:solidFill>
                <a:latin typeface="Calibri"/>
                <a:cs typeface="Calibri"/>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caption</a:t>
            </a:r>
          </a:p>
        </p:txBody>
      </p:sp>
      <p:cxnSp>
        <p:nvCxnSpPr>
          <p:cNvPr id="25" name="Straight Connector 24"/>
          <p:cNvCxnSpPr/>
          <p:nvPr userDrawn="1"/>
        </p:nvCxnSpPr>
        <p:spPr>
          <a:xfrm>
            <a:off x="6842515" y="1901902"/>
            <a:ext cx="1471340" cy="0"/>
          </a:xfrm>
          <a:prstGeom prst="line">
            <a:avLst/>
          </a:prstGeom>
          <a:ln w="6350" cmpd="sng">
            <a:solidFill>
              <a:srgbClr val="25272A"/>
            </a:solidFill>
          </a:ln>
        </p:spPr>
        <p:style>
          <a:lnRef idx="1">
            <a:schemeClr val="accent1"/>
          </a:lnRef>
          <a:fillRef idx="0">
            <a:schemeClr val="accent1"/>
          </a:fillRef>
          <a:effectRef idx="0">
            <a:schemeClr val="accent1"/>
          </a:effectRef>
          <a:fontRef idx="minor">
            <a:schemeClr val="tx1"/>
          </a:fontRef>
        </p:style>
      </p:cxnSp>
      <p:sp>
        <p:nvSpPr>
          <p:cNvPr id="26" name="Content Placeholder 2"/>
          <p:cNvSpPr>
            <a:spLocks noGrp="1"/>
          </p:cNvSpPr>
          <p:nvPr>
            <p:ph idx="23" hasCustomPrompt="1"/>
          </p:nvPr>
        </p:nvSpPr>
        <p:spPr>
          <a:xfrm>
            <a:off x="3187393" y="2738244"/>
            <a:ext cx="1471340" cy="1016000"/>
          </a:xfrm>
          <a:prstGeom prst="rect">
            <a:avLst/>
          </a:prstGeom>
          <a:ln w="6350">
            <a:noFill/>
          </a:ln>
        </p:spPr>
        <p:txBody>
          <a:bodyPr>
            <a:normAutofit/>
          </a:bodyPr>
          <a:lstStyle>
            <a:lvl1pPr marL="0" indent="0">
              <a:lnSpc>
                <a:spcPct val="120000"/>
              </a:lnSpc>
              <a:spcBef>
                <a:spcPts val="768"/>
              </a:spcBef>
              <a:buClr>
                <a:srgbClr val="9AC941"/>
              </a:buClr>
              <a:buSzPct val="50000"/>
              <a:buFont typeface="Lucida Grande"/>
              <a:buNone/>
              <a:defRPr sz="1100" b="1" i="0" baseline="0">
                <a:solidFill>
                  <a:srgbClr val="7F7F7F"/>
                </a:solidFill>
                <a:latin typeface="Calibri"/>
                <a:cs typeface="Calibri"/>
              </a:defRPr>
            </a:lvl1pPr>
            <a:lvl2pPr marL="365745" indent="-365745">
              <a:lnSpc>
                <a:spcPct val="120000"/>
              </a:lnSpc>
              <a:spcBef>
                <a:spcPts val="768"/>
              </a:spcBef>
              <a:buClr>
                <a:srgbClr val="9AC941"/>
              </a:buClr>
              <a:buSzPct val="50000"/>
              <a:buFont typeface="Lucida Grande"/>
              <a:buChar char="—"/>
              <a:defRPr sz="2000" b="0" i="0">
                <a:solidFill>
                  <a:srgbClr val="7F7F7F"/>
                </a:solidFill>
                <a:latin typeface="Calibri Light"/>
                <a:cs typeface="Calibri Light"/>
              </a:defRPr>
            </a:lvl2pPr>
            <a:lvl3pPr marL="365745" indent="-365745">
              <a:lnSpc>
                <a:spcPct val="120000"/>
              </a:lnSpc>
              <a:spcBef>
                <a:spcPts val="768"/>
              </a:spcBef>
              <a:buClr>
                <a:srgbClr val="9AC941"/>
              </a:buClr>
              <a:buSzPct val="50000"/>
              <a:buFont typeface="Lucida Grande"/>
              <a:buChar char="—"/>
              <a:defRPr sz="1800" b="0" i="0">
                <a:solidFill>
                  <a:srgbClr val="7F7F7F"/>
                </a:solidFill>
                <a:latin typeface="Calibri Light"/>
                <a:cs typeface="Calibri Light"/>
              </a:defRPr>
            </a:lvl3pPr>
            <a:lvl4pPr marL="365745" indent="-365745">
              <a:lnSpc>
                <a:spcPct val="120000"/>
              </a:lnSpc>
              <a:spcBef>
                <a:spcPts val="768"/>
              </a:spcBef>
              <a:buClr>
                <a:srgbClr val="9AC941"/>
              </a:buClr>
              <a:buSzPct val="50000"/>
              <a:buFont typeface="Lucida Grande"/>
              <a:buChar char="—"/>
              <a:defRPr sz="1600" b="0" i="0">
                <a:solidFill>
                  <a:srgbClr val="7F7F7F"/>
                </a:solidFill>
                <a:latin typeface="Calibri Light"/>
                <a:cs typeface="Calibri Light"/>
              </a:defRPr>
            </a:lvl4pPr>
            <a:lvl5pPr marL="365745" indent="-365745">
              <a:lnSpc>
                <a:spcPct val="120000"/>
              </a:lnSpc>
              <a:spcBef>
                <a:spcPts val="768"/>
              </a:spcBef>
              <a:buClr>
                <a:srgbClr val="9AC941"/>
              </a:buClr>
              <a:buSzPct val="50000"/>
              <a:buFont typeface="Lucida Grande"/>
              <a:buChar char="—"/>
              <a:defRPr sz="1400" b="0" i="0">
                <a:solidFill>
                  <a:srgbClr val="7F7F7F"/>
                </a:solidFill>
                <a:latin typeface="Calibri Light"/>
                <a:cs typeface="Calibri Light"/>
              </a:defRPr>
            </a:lvl5pPr>
            <a:lvl6pPr>
              <a:defRPr sz="2000"/>
            </a:lvl6pPr>
            <a:lvl7pPr>
              <a:defRPr sz="2000"/>
            </a:lvl7pPr>
            <a:lvl8pPr>
              <a:defRPr sz="2000"/>
            </a:lvl8pPr>
            <a:lvl9pPr>
              <a:defRPr sz="2000"/>
            </a:lvl9pPr>
          </a:lstStyle>
          <a:p>
            <a:pPr lvl="0"/>
            <a:r>
              <a:rPr lang="en-US" dirty="0"/>
              <a:t>Step 4</a:t>
            </a:r>
          </a:p>
          <a:p>
            <a:pPr lvl="0"/>
            <a:endParaRPr lang="en-US" dirty="0"/>
          </a:p>
        </p:txBody>
      </p:sp>
      <p:sp>
        <p:nvSpPr>
          <p:cNvPr id="27" name="Text Placeholder 3"/>
          <p:cNvSpPr>
            <a:spLocks noGrp="1"/>
          </p:cNvSpPr>
          <p:nvPr>
            <p:ph type="body" sz="half" idx="24" hasCustomPrompt="1"/>
          </p:nvPr>
        </p:nvSpPr>
        <p:spPr>
          <a:xfrm>
            <a:off x="3187393" y="3871951"/>
            <a:ext cx="1471340" cy="576147"/>
          </a:xfrm>
          <a:prstGeom prst="rect">
            <a:avLst/>
          </a:prstGeom>
        </p:spPr>
        <p:txBody>
          <a:bodyPr vert="horz">
            <a:normAutofit/>
          </a:bodyPr>
          <a:lstStyle>
            <a:lvl1pPr marL="0" indent="0" algn="l">
              <a:lnSpc>
                <a:spcPct val="110000"/>
              </a:lnSpc>
              <a:spcBef>
                <a:spcPts val="1400"/>
              </a:spcBef>
              <a:buNone/>
              <a:defRPr sz="1000" b="0" i="0" baseline="0">
                <a:solidFill>
                  <a:schemeClr val="bg1">
                    <a:lumMod val="50000"/>
                  </a:schemeClr>
                </a:solidFill>
                <a:latin typeface="Calibri"/>
                <a:cs typeface="Calibri"/>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caption</a:t>
            </a:r>
          </a:p>
        </p:txBody>
      </p:sp>
      <p:cxnSp>
        <p:nvCxnSpPr>
          <p:cNvPr id="28" name="Straight Connector 27"/>
          <p:cNvCxnSpPr/>
          <p:nvPr userDrawn="1"/>
        </p:nvCxnSpPr>
        <p:spPr>
          <a:xfrm>
            <a:off x="3187393" y="3871950"/>
            <a:ext cx="1471340" cy="0"/>
          </a:xfrm>
          <a:prstGeom prst="line">
            <a:avLst/>
          </a:prstGeom>
          <a:ln w="6350" cmpd="sng">
            <a:solidFill>
              <a:srgbClr val="25272A"/>
            </a:solidFill>
          </a:ln>
        </p:spPr>
        <p:style>
          <a:lnRef idx="1">
            <a:schemeClr val="accent1"/>
          </a:lnRef>
          <a:fillRef idx="0">
            <a:schemeClr val="accent1"/>
          </a:fillRef>
          <a:effectRef idx="0">
            <a:schemeClr val="accent1"/>
          </a:effectRef>
          <a:fontRef idx="minor">
            <a:schemeClr val="tx1"/>
          </a:fontRef>
        </p:style>
      </p:cxnSp>
      <p:sp>
        <p:nvSpPr>
          <p:cNvPr id="29" name="Content Placeholder 2"/>
          <p:cNvSpPr>
            <a:spLocks noGrp="1"/>
          </p:cNvSpPr>
          <p:nvPr>
            <p:ph idx="25" hasCustomPrompt="1"/>
          </p:nvPr>
        </p:nvSpPr>
        <p:spPr>
          <a:xfrm>
            <a:off x="5014954" y="2738244"/>
            <a:ext cx="1471340" cy="1016000"/>
          </a:xfrm>
          <a:prstGeom prst="rect">
            <a:avLst/>
          </a:prstGeom>
        </p:spPr>
        <p:txBody>
          <a:bodyPr>
            <a:normAutofit/>
          </a:bodyPr>
          <a:lstStyle>
            <a:lvl1pPr marL="0" indent="0">
              <a:lnSpc>
                <a:spcPct val="120000"/>
              </a:lnSpc>
              <a:spcBef>
                <a:spcPts val="768"/>
              </a:spcBef>
              <a:buClr>
                <a:srgbClr val="9AC941"/>
              </a:buClr>
              <a:buSzPct val="50000"/>
              <a:buFont typeface="Lucida Grande"/>
              <a:buNone/>
              <a:defRPr sz="1100" b="1" i="0" baseline="0">
                <a:solidFill>
                  <a:srgbClr val="7F7F7F"/>
                </a:solidFill>
                <a:latin typeface="Calibri"/>
                <a:cs typeface="Calibri"/>
              </a:defRPr>
            </a:lvl1pPr>
            <a:lvl2pPr marL="365745" indent="-365745">
              <a:lnSpc>
                <a:spcPct val="120000"/>
              </a:lnSpc>
              <a:spcBef>
                <a:spcPts val="768"/>
              </a:spcBef>
              <a:buClr>
                <a:srgbClr val="9AC941"/>
              </a:buClr>
              <a:buSzPct val="50000"/>
              <a:buFont typeface="Lucida Grande"/>
              <a:buChar char="—"/>
              <a:defRPr sz="2000" b="0" i="0">
                <a:solidFill>
                  <a:srgbClr val="7F7F7F"/>
                </a:solidFill>
                <a:latin typeface="Calibri Light"/>
                <a:cs typeface="Calibri Light"/>
              </a:defRPr>
            </a:lvl2pPr>
            <a:lvl3pPr marL="365745" indent="-365745">
              <a:lnSpc>
                <a:spcPct val="120000"/>
              </a:lnSpc>
              <a:spcBef>
                <a:spcPts val="768"/>
              </a:spcBef>
              <a:buClr>
                <a:srgbClr val="9AC941"/>
              </a:buClr>
              <a:buSzPct val="50000"/>
              <a:buFont typeface="Lucida Grande"/>
              <a:buChar char="—"/>
              <a:defRPr sz="1800" b="0" i="0">
                <a:solidFill>
                  <a:srgbClr val="7F7F7F"/>
                </a:solidFill>
                <a:latin typeface="Calibri Light"/>
                <a:cs typeface="Calibri Light"/>
              </a:defRPr>
            </a:lvl3pPr>
            <a:lvl4pPr marL="365745" indent="-365745">
              <a:lnSpc>
                <a:spcPct val="120000"/>
              </a:lnSpc>
              <a:spcBef>
                <a:spcPts val="768"/>
              </a:spcBef>
              <a:buClr>
                <a:srgbClr val="9AC941"/>
              </a:buClr>
              <a:buSzPct val="50000"/>
              <a:buFont typeface="Lucida Grande"/>
              <a:buChar char="—"/>
              <a:defRPr sz="1600" b="0" i="0">
                <a:solidFill>
                  <a:srgbClr val="7F7F7F"/>
                </a:solidFill>
                <a:latin typeface="Calibri Light"/>
                <a:cs typeface="Calibri Light"/>
              </a:defRPr>
            </a:lvl4pPr>
            <a:lvl5pPr marL="365745" indent="-365745">
              <a:lnSpc>
                <a:spcPct val="120000"/>
              </a:lnSpc>
              <a:spcBef>
                <a:spcPts val="768"/>
              </a:spcBef>
              <a:buClr>
                <a:srgbClr val="9AC941"/>
              </a:buClr>
              <a:buSzPct val="50000"/>
              <a:buFont typeface="Lucida Grande"/>
              <a:buChar char="—"/>
              <a:defRPr sz="1400" b="0" i="0">
                <a:solidFill>
                  <a:srgbClr val="7F7F7F"/>
                </a:solidFill>
                <a:latin typeface="Calibri Light"/>
                <a:cs typeface="Calibri Light"/>
              </a:defRPr>
            </a:lvl5pPr>
            <a:lvl6pPr>
              <a:defRPr sz="2000"/>
            </a:lvl6pPr>
            <a:lvl7pPr>
              <a:defRPr sz="2000"/>
            </a:lvl7pPr>
            <a:lvl8pPr>
              <a:defRPr sz="2000"/>
            </a:lvl8pPr>
            <a:lvl9pPr>
              <a:defRPr sz="2000"/>
            </a:lvl9pPr>
          </a:lstStyle>
          <a:p>
            <a:pPr lvl="0"/>
            <a:r>
              <a:rPr lang="en-US" dirty="0"/>
              <a:t>Step 5</a:t>
            </a:r>
          </a:p>
          <a:p>
            <a:pPr lvl="0"/>
            <a:endParaRPr lang="en-US" dirty="0"/>
          </a:p>
        </p:txBody>
      </p:sp>
      <p:sp>
        <p:nvSpPr>
          <p:cNvPr id="30" name="Text Placeholder 3"/>
          <p:cNvSpPr>
            <a:spLocks noGrp="1"/>
          </p:cNvSpPr>
          <p:nvPr>
            <p:ph type="body" sz="half" idx="26" hasCustomPrompt="1"/>
          </p:nvPr>
        </p:nvSpPr>
        <p:spPr>
          <a:xfrm>
            <a:off x="5014954" y="3871951"/>
            <a:ext cx="1471340" cy="576147"/>
          </a:xfrm>
          <a:prstGeom prst="rect">
            <a:avLst/>
          </a:prstGeom>
        </p:spPr>
        <p:txBody>
          <a:bodyPr vert="horz">
            <a:normAutofit/>
          </a:bodyPr>
          <a:lstStyle>
            <a:lvl1pPr marL="0" indent="0" algn="l">
              <a:lnSpc>
                <a:spcPct val="110000"/>
              </a:lnSpc>
              <a:spcBef>
                <a:spcPts val="1400"/>
              </a:spcBef>
              <a:buNone/>
              <a:defRPr sz="1000" b="0" i="0" baseline="0">
                <a:solidFill>
                  <a:schemeClr val="bg1">
                    <a:lumMod val="50000"/>
                  </a:schemeClr>
                </a:solidFill>
                <a:latin typeface="Calibri"/>
                <a:cs typeface="Calibri"/>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caption</a:t>
            </a:r>
          </a:p>
        </p:txBody>
      </p:sp>
      <p:cxnSp>
        <p:nvCxnSpPr>
          <p:cNvPr id="31" name="Straight Connector 30"/>
          <p:cNvCxnSpPr/>
          <p:nvPr userDrawn="1"/>
        </p:nvCxnSpPr>
        <p:spPr>
          <a:xfrm>
            <a:off x="5014954" y="3871950"/>
            <a:ext cx="1471340" cy="0"/>
          </a:xfrm>
          <a:prstGeom prst="line">
            <a:avLst/>
          </a:prstGeom>
          <a:ln w="6350" cmpd="sng">
            <a:solidFill>
              <a:srgbClr val="25272A"/>
            </a:solidFill>
          </a:ln>
        </p:spPr>
        <p:style>
          <a:lnRef idx="1">
            <a:schemeClr val="accent1"/>
          </a:lnRef>
          <a:fillRef idx="0">
            <a:schemeClr val="accent1"/>
          </a:fillRef>
          <a:effectRef idx="0">
            <a:schemeClr val="accent1"/>
          </a:effectRef>
          <a:fontRef idx="minor">
            <a:schemeClr val="tx1"/>
          </a:fontRef>
        </p:style>
      </p:cxnSp>
      <p:sp>
        <p:nvSpPr>
          <p:cNvPr id="32" name="Content Placeholder 2"/>
          <p:cNvSpPr>
            <a:spLocks noGrp="1"/>
          </p:cNvSpPr>
          <p:nvPr>
            <p:ph idx="27" hasCustomPrompt="1"/>
          </p:nvPr>
        </p:nvSpPr>
        <p:spPr>
          <a:xfrm>
            <a:off x="6842515" y="2738244"/>
            <a:ext cx="1471340" cy="1016000"/>
          </a:xfrm>
          <a:prstGeom prst="rect">
            <a:avLst/>
          </a:prstGeom>
        </p:spPr>
        <p:txBody>
          <a:bodyPr>
            <a:normAutofit/>
          </a:bodyPr>
          <a:lstStyle>
            <a:lvl1pPr marL="0" indent="0">
              <a:lnSpc>
                <a:spcPct val="120000"/>
              </a:lnSpc>
              <a:spcBef>
                <a:spcPts val="768"/>
              </a:spcBef>
              <a:buClr>
                <a:srgbClr val="9AC941"/>
              </a:buClr>
              <a:buSzPct val="50000"/>
              <a:buFont typeface="Lucida Grande"/>
              <a:buNone/>
              <a:defRPr sz="1100" b="1" i="0" baseline="0">
                <a:solidFill>
                  <a:srgbClr val="7F7F7F"/>
                </a:solidFill>
                <a:latin typeface="Calibri"/>
                <a:cs typeface="Calibri"/>
              </a:defRPr>
            </a:lvl1pPr>
            <a:lvl2pPr marL="365745" indent="-365745">
              <a:lnSpc>
                <a:spcPct val="120000"/>
              </a:lnSpc>
              <a:spcBef>
                <a:spcPts val="768"/>
              </a:spcBef>
              <a:buClr>
                <a:srgbClr val="9AC941"/>
              </a:buClr>
              <a:buSzPct val="50000"/>
              <a:buFont typeface="Lucida Grande"/>
              <a:buChar char="—"/>
              <a:defRPr sz="2000" b="0" i="0">
                <a:solidFill>
                  <a:srgbClr val="7F7F7F"/>
                </a:solidFill>
                <a:latin typeface="Calibri Light"/>
                <a:cs typeface="Calibri Light"/>
              </a:defRPr>
            </a:lvl2pPr>
            <a:lvl3pPr marL="365745" indent="-365745">
              <a:lnSpc>
                <a:spcPct val="120000"/>
              </a:lnSpc>
              <a:spcBef>
                <a:spcPts val="768"/>
              </a:spcBef>
              <a:buClr>
                <a:srgbClr val="9AC941"/>
              </a:buClr>
              <a:buSzPct val="50000"/>
              <a:buFont typeface="Lucida Grande"/>
              <a:buChar char="—"/>
              <a:defRPr sz="1800" b="0" i="0">
                <a:solidFill>
                  <a:srgbClr val="7F7F7F"/>
                </a:solidFill>
                <a:latin typeface="Calibri Light"/>
                <a:cs typeface="Calibri Light"/>
              </a:defRPr>
            </a:lvl3pPr>
            <a:lvl4pPr marL="365745" indent="-365745">
              <a:lnSpc>
                <a:spcPct val="120000"/>
              </a:lnSpc>
              <a:spcBef>
                <a:spcPts val="768"/>
              </a:spcBef>
              <a:buClr>
                <a:srgbClr val="9AC941"/>
              </a:buClr>
              <a:buSzPct val="50000"/>
              <a:buFont typeface="Lucida Grande"/>
              <a:buChar char="—"/>
              <a:defRPr sz="1600" b="0" i="0">
                <a:solidFill>
                  <a:srgbClr val="7F7F7F"/>
                </a:solidFill>
                <a:latin typeface="Calibri Light"/>
                <a:cs typeface="Calibri Light"/>
              </a:defRPr>
            </a:lvl4pPr>
            <a:lvl5pPr marL="365745" indent="-365745">
              <a:lnSpc>
                <a:spcPct val="120000"/>
              </a:lnSpc>
              <a:spcBef>
                <a:spcPts val="768"/>
              </a:spcBef>
              <a:buClr>
                <a:srgbClr val="9AC941"/>
              </a:buClr>
              <a:buSzPct val="50000"/>
              <a:buFont typeface="Lucida Grande"/>
              <a:buChar char="—"/>
              <a:defRPr sz="1400" b="0" i="0">
                <a:solidFill>
                  <a:srgbClr val="7F7F7F"/>
                </a:solidFill>
                <a:latin typeface="Calibri Light"/>
                <a:cs typeface="Calibri Light"/>
              </a:defRPr>
            </a:lvl5pPr>
            <a:lvl6pPr>
              <a:defRPr sz="2000"/>
            </a:lvl6pPr>
            <a:lvl7pPr>
              <a:defRPr sz="2000"/>
            </a:lvl7pPr>
            <a:lvl8pPr>
              <a:defRPr sz="2000"/>
            </a:lvl8pPr>
            <a:lvl9pPr>
              <a:defRPr sz="2000"/>
            </a:lvl9pPr>
          </a:lstStyle>
          <a:p>
            <a:pPr lvl="0"/>
            <a:r>
              <a:rPr lang="en-US" dirty="0"/>
              <a:t>Step 6</a:t>
            </a:r>
          </a:p>
          <a:p>
            <a:pPr lvl="0"/>
            <a:endParaRPr lang="en-US" dirty="0"/>
          </a:p>
        </p:txBody>
      </p:sp>
      <p:sp>
        <p:nvSpPr>
          <p:cNvPr id="33" name="Text Placeholder 3"/>
          <p:cNvSpPr>
            <a:spLocks noGrp="1"/>
          </p:cNvSpPr>
          <p:nvPr>
            <p:ph type="body" sz="half" idx="28" hasCustomPrompt="1"/>
          </p:nvPr>
        </p:nvSpPr>
        <p:spPr>
          <a:xfrm>
            <a:off x="6842515" y="3871951"/>
            <a:ext cx="1471340" cy="576147"/>
          </a:xfrm>
          <a:prstGeom prst="rect">
            <a:avLst/>
          </a:prstGeom>
        </p:spPr>
        <p:txBody>
          <a:bodyPr vert="horz">
            <a:normAutofit/>
          </a:bodyPr>
          <a:lstStyle>
            <a:lvl1pPr marL="0" indent="0" algn="l">
              <a:lnSpc>
                <a:spcPct val="110000"/>
              </a:lnSpc>
              <a:spcBef>
                <a:spcPts val="1400"/>
              </a:spcBef>
              <a:buNone/>
              <a:defRPr sz="1000" b="0" i="0" baseline="0">
                <a:solidFill>
                  <a:schemeClr val="bg1">
                    <a:lumMod val="50000"/>
                  </a:schemeClr>
                </a:solidFill>
                <a:latin typeface="Calibri"/>
                <a:cs typeface="Calibri"/>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caption</a:t>
            </a:r>
          </a:p>
        </p:txBody>
      </p:sp>
      <p:cxnSp>
        <p:nvCxnSpPr>
          <p:cNvPr id="34" name="Straight Connector 33"/>
          <p:cNvCxnSpPr/>
          <p:nvPr userDrawn="1"/>
        </p:nvCxnSpPr>
        <p:spPr>
          <a:xfrm>
            <a:off x="6842515" y="3871950"/>
            <a:ext cx="1471340" cy="0"/>
          </a:xfrm>
          <a:prstGeom prst="line">
            <a:avLst/>
          </a:prstGeom>
          <a:ln w="6350" cmpd="sng">
            <a:solidFill>
              <a:srgbClr val="25272A"/>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4658734" y="1219885"/>
            <a:ext cx="356221" cy="246221"/>
          </a:xfrm>
          <a:prstGeom prst="rect">
            <a:avLst/>
          </a:prstGeom>
        </p:spPr>
        <p:txBody>
          <a:bodyPr wrap="square" lIns="0" tIns="0" rIns="0" bIns="0" anchor="ctr">
            <a:spAutoFit/>
          </a:bodyPr>
          <a:lstStyle/>
          <a:p>
            <a:pPr algn="ctr"/>
            <a:r>
              <a:rPr lang="en-US" sz="1600" b="0" i="0" smtClean="0">
                <a:solidFill>
                  <a:srgbClr val="BFBFBF"/>
                </a:solidFill>
                <a:latin typeface="Wingdings"/>
                <a:ea typeface="Wingdings"/>
                <a:cs typeface="Wingdings"/>
              </a:rPr>
              <a:t></a:t>
            </a:r>
            <a:endParaRPr lang="en-US" sz="1600">
              <a:solidFill>
                <a:srgbClr val="BFBFBF"/>
              </a:solidFill>
            </a:endParaRPr>
          </a:p>
        </p:txBody>
      </p:sp>
      <p:sp>
        <p:nvSpPr>
          <p:cNvPr id="35" name="Rectangle 34"/>
          <p:cNvSpPr/>
          <p:nvPr userDrawn="1"/>
        </p:nvSpPr>
        <p:spPr>
          <a:xfrm>
            <a:off x="6486294" y="1219885"/>
            <a:ext cx="356221" cy="246221"/>
          </a:xfrm>
          <a:prstGeom prst="rect">
            <a:avLst/>
          </a:prstGeom>
        </p:spPr>
        <p:txBody>
          <a:bodyPr wrap="square" lIns="0" tIns="0" rIns="0" bIns="0" anchor="ctr">
            <a:spAutoFit/>
          </a:bodyPr>
          <a:lstStyle/>
          <a:p>
            <a:pPr algn="ctr"/>
            <a:r>
              <a:rPr lang="en-US" sz="1600" b="0" i="0" smtClean="0">
                <a:solidFill>
                  <a:srgbClr val="BFBFBF"/>
                </a:solidFill>
                <a:latin typeface="Wingdings"/>
                <a:ea typeface="Wingdings"/>
                <a:cs typeface="Wingdings"/>
              </a:rPr>
              <a:t></a:t>
            </a:r>
            <a:endParaRPr lang="en-US" sz="1600">
              <a:solidFill>
                <a:srgbClr val="BFBFBF"/>
              </a:solidFill>
            </a:endParaRPr>
          </a:p>
        </p:txBody>
      </p:sp>
      <p:sp>
        <p:nvSpPr>
          <p:cNvPr id="38" name="Rectangle 37"/>
          <p:cNvSpPr/>
          <p:nvPr userDrawn="1"/>
        </p:nvSpPr>
        <p:spPr>
          <a:xfrm>
            <a:off x="4658734" y="3152763"/>
            <a:ext cx="356221" cy="246221"/>
          </a:xfrm>
          <a:prstGeom prst="rect">
            <a:avLst/>
          </a:prstGeom>
        </p:spPr>
        <p:txBody>
          <a:bodyPr wrap="square" lIns="0" tIns="0" rIns="0" bIns="0" anchor="ctr">
            <a:spAutoFit/>
          </a:bodyPr>
          <a:lstStyle/>
          <a:p>
            <a:pPr algn="ctr"/>
            <a:r>
              <a:rPr lang="en-US" sz="1600" b="0" i="0" smtClean="0">
                <a:solidFill>
                  <a:srgbClr val="BFBFBF"/>
                </a:solidFill>
                <a:latin typeface="Wingdings"/>
                <a:ea typeface="Wingdings"/>
                <a:cs typeface="Wingdings"/>
              </a:rPr>
              <a:t></a:t>
            </a:r>
            <a:endParaRPr lang="en-US" sz="1600">
              <a:solidFill>
                <a:srgbClr val="BFBFBF"/>
              </a:solidFill>
            </a:endParaRPr>
          </a:p>
        </p:txBody>
      </p:sp>
      <p:sp>
        <p:nvSpPr>
          <p:cNvPr id="39" name="Rectangle 38"/>
          <p:cNvSpPr/>
          <p:nvPr userDrawn="1"/>
        </p:nvSpPr>
        <p:spPr>
          <a:xfrm>
            <a:off x="6486294" y="3152763"/>
            <a:ext cx="356221" cy="246221"/>
          </a:xfrm>
          <a:prstGeom prst="rect">
            <a:avLst/>
          </a:prstGeom>
        </p:spPr>
        <p:txBody>
          <a:bodyPr wrap="square" lIns="0" tIns="0" rIns="0" bIns="0" anchor="ctr">
            <a:spAutoFit/>
          </a:bodyPr>
          <a:lstStyle/>
          <a:p>
            <a:pPr algn="ctr"/>
            <a:r>
              <a:rPr lang="en-US" sz="1600" b="0" i="0" smtClean="0">
                <a:solidFill>
                  <a:srgbClr val="BFBFBF"/>
                </a:solidFill>
                <a:latin typeface="Wingdings"/>
                <a:ea typeface="Wingdings"/>
                <a:cs typeface="Wingdings"/>
              </a:rPr>
              <a:t></a:t>
            </a:r>
            <a:endParaRPr lang="en-US" sz="1600">
              <a:solidFill>
                <a:srgbClr val="BFBFBF"/>
              </a:solidFill>
            </a:endParaRPr>
          </a:p>
        </p:txBody>
      </p:sp>
      <p:sp>
        <p:nvSpPr>
          <p:cNvPr id="40" name="Rectangle 39"/>
          <p:cNvSpPr/>
          <p:nvPr userDrawn="1"/>
        </p:nvSpPr>
        <p:spPr>
          <a:xfrm rot="5400000">
            <a:off x="8326247" y="1183935"/>
            <a:ext cx="356221" cy="246221"/>
          </a:xfrm>
          <a:prstGeom prst="rect">
            <a:avLst/>
          </a:prstGeom>
        </p:spPr>
        <p:txBody>
          <a:bodyPr wrap="square" lIns="0" tIns="0" rIns="0" bIns="0" anchor="ctr">
            <a:spAutoFit/>
          </a:bodyPr>
          <a:lstStyle/>
          <a:p>
            <a:pPr algn="ctr"/>
            <a:r>
              <a:rPr lang="en-US" sz="1600" b="0" i="0" smtClean="0">
                <a:solidFill>
                  <a:srgbClr val="BFBFBF"/>
                </a:solidFill>
                <a:latin typeface="Wingdings"/>
                <a:ea typeface="Wingdings"/>
                <a:cs typeface="Wingdings"/>
              </a:rPr>
              <a:t></a:t>
            </a:r>
            <a:endParaRPr lang="en-US" sz="1600">
              <a:solidFill>
                <a:srgbClr val="BFBFBF"/>
              </a:solidFill>
            </a:endParaRPr>
          </a:p>
        </p:txBody>
      </p:sp>
      <p:sp>
        <p:nvSpPr>
          <p:cNvPr id="41" name="Rectangle 40"/>
          <p:cNvSpPr/>
          <p:nvPr userDrawn="1"/>
        </p:nvSpPr>
        <p:spPr>
          <a:xfrm>
            <a:off x="2818783" y="3152763"/>
            <a:ext cx="356221" cy="246221"/>
          </a:xfrm>
          <a:prstGeom prst="rect">
            <a:avLst/>
          </a:prstGeom>
        </p:spPr>
        <p:txBody>
          <a:bodyPr wrap="square" lIns="0" tIns="0" rIns="0" bIns="0" anchor="ctr">
            <a:spAutoFit/>
          </a:bodyPr>
          <a:lstStyle/>
          <a:p>
            <a:pPr algn="ctr"/>
            <a:r>
              <a:rPr lang="en-US" sz="1600" b="0" i="0" smtClean="0">
                <a:solidFill>
                  <a:srgbClr val="BFBFBF"/>
                </a:solidFill>
                <a:latin typeface="Wingdings"/>
                <a:ea typeface="Wingdings"/>
                <a:cs typeface="Wingdings"/>
              </a:rPr>
              <a:t></a:t>
            </a:r>
            <a:endParaRPr lang="en-US" sz="1600">
              <a:solidFill>
                <a:srgbClr val="BFBFBF"/>
              </a:solidFill>
            </a:endParaRPr>
          </a:p>
        </p:txBody>
      </p:sp>
      <p:cxnSp>
        <p:nvCxnSpPr>
          <p:cNvPr id="8" name="Elbow Connector 7"/>
          <p:cNvCxnSpPr>
            <a:stCxn id="40" idx="3"/>
          </p:cNvCxnSpPr>
          <p:nvPr userDrawn="1"/>
        </p:nvCxnSpPr>
        <p:spPr>
          <a:xfrm rot="5400000">
            <a:off x="5108025" y="-777757"/>
            <a:ext cx="1133421" cy="5659244"/>
          </a:xfrm>
          <a:prstGeom prst="bentConnector2">
            <a:avLst/>
          </a:prstGeom>
          <a:ln w="6350" cmpd="sng">
            <a:solidFill>
              <a:schemeClr val="bg1">
                <a:lumMod val="50000"/>
              </a:schemeClr>
            </a:solidFill>
            <a:prstDash val="dash"/>
            <a:headEnd type="none"/>
            <a:tailEnd type="none"/>
          </a:ln>
        </p:spPr>
        <p:style>
          <a:lnRef idx="2">
            <a:schemeClr val="accent1"/>
          </a:lnRef>
          <a:fillRef idx="0">
            <a:schemeClr val="accent1"/>
          </a:fillRef>
          <a:effectRef idx="1">
            <a:schemeClr val="accent1"/>
          </a:effectRef>
          <a:fontRef idx="minor">
            <a:schemeClr val="tx1"/>
          </a:fontRef>
        </p:style>
      </p:cxnSp>
      <p:sp>
        <p:nvSpPr>
          <p:cNvPr id="2" name="TextBox 1"/>
          <p:cNvSpPr txBox="1"/>
          <p:nvPr userDrawn="1"/>
        </p:nvSpPr>
        <p:spPr>
          <a:xfrm>
            <a:off x="2845113" y="574547"/>
            <a:ext cx="684561" cy="584776"/>
          </a:xfrm>
          <a:prstGeom prst="rect">
            <a:avLst/>
          </a:prstGeom>
          <a:noFill/>
        </p:spPr>
        <p:txBody>
          <a:bodyPr wrap="square" lIns="91436" tIns="45718" rIns="91436" bIns="45718" rtlCol="0">
            <a:spAutoFit/>
          </a:bodyPr>
          <a:lstStyle/>
          <a:p>
            <a:r>
              <a:rPr lang="en-US" sz="3200">
                <a:solidFill>
                  <a:schemeClr val="bg1">
                    <a:lumMod val="85000"/>
                  </a:schemeClr>
                </a:solidFill>
                <a:latin typeface="Calibri"/>
                <a:cs typeface="Calibri"/>
              </a:rPr>
              <a:t>1</a:t>
            </a:r>
          </a:p>
        </p:txBody>
      </p:sp>
      <p:sp>
        <p:nvSpPr>
          <p:cNvPr id="36" name="TextBox 35"/>
          <p:cNvSpPr txBox="1"/>
          <p:nvPr userDrawn="1"/>
        </p:nvSpPr>
        <p:spPr>
          <a:xfrm>
            <a:off x="4700131" y="574547"/>
            <a:ext cx="684561" cy="584776"/>
          </a:xfrm>
          <a:prstGeom prst="rect">
            <a:avLst/>
          </a:prstGeom>
          <a:noFill/>
        </p:spPr>
        <p:txBody>
          <a:bodyPr wrap="square" lIns="91436" tIns="45718" rIns="91436" bIns="45718" rtlCol="0">
            <a:spAutoFit/>
          </a:bodyPr>
          <a:lstStyle/>
          <a:p>
            <a:r>
              <a:rPr lang="en-US" sz="3200">
                <a:solidFill>
                  <a:schemeClr val="bg1">
                    <a:lumMod val="85000"/>
                  </a:schemeClr>
                </a:solidFill>
                <a:latin typeface="Calibri"/>
                <a:cs typeface="Calibri"/>
              </a:rPr>
              <a:t>2</a:t>
            </a:r>
          </a:p>
        </p:txBody>
      </p:sp>
      <p:sp>
        <p:nvSpPr>
          <p:cNvPr id="37" name="TextBox 36"/>
          <p:cNvSpPr txBox="1"/>
          <p:nvPr userDrawn="1"/>
        </p:nvSpPr>
        <p:spPr>
          <a:xfrm>
            <a:off x="6500234" y="606138"/>
            <a:ext cx="684561" cy="584776"/>
          </a:xfrm>
          <a:prstGeom prst="rect">
            <a:avLst/>
          </a:prstGeom>
          <a:noFill/>
        </p:spPr>
        <p:txBody>
          <a:bodyPr wrap="square" lIns="91436" tIns="45718" rIns="91436" bIns="45718" rtlCol="0">
            <a:spAutoFit/>
          </a:bodyPr>
          <a:lstStyle/>
          <a:p>
            <a:r>
              <a:rPr lang="en-US" sz="3200">
                <a:solidFill>
                  <a:schemeClr val="bg1">
                    <a:lumMod val="85000"/>
                  </a:schemeClr>
                </a:solidFill>
                <a:latin typeface="Calibri"/>
                <a:cs typeface="Calibri"/>
              </a:rPr>
              <a:t>3</a:t>
            </a:r>
          </a:p>
        </p:txBody>
      </p:sp>
      <p:sp>
        <p:nvSpPr>
          <p:cNvPr id="42" name="TextBox 41"/>
          <p:cNvSpPr txBox="1"/>
          <p:nvPr userDrawn="1"/>
        </p:nvSpPr>
        <p:spPr>
          <a:xfrm>
            <a:off x="2845113" y="2529261"/>
            <a:ext cx="684561" cy="584776"/>
          </a:xfrm>
          <a:prstGeom prst="rect">
            <a:avLst/>
          </a:prstGeom>
          <a:noFill/>
        </p:spPr>
        <p:txBody>
          <a:bodyPr wrap="square" lIns="91436" tIns="45718" rIns="91436" bIns="45718" rtlCol="0">
            <a:spAutoFit/>
          </a:bodyPr>
          <a:lstStyle/>
          <a:p>
            <a:r>
              <a:rPr lang="en-US" sz="3200">
                <a:solidFill>
                  <a:schemeClr val="bg1">
                    <a:lumMod val="85000"/>
                  </a:schemeClr>
                </a:solidFill>
                <a:latin typeface="Calibri"/>
                <a:cs typeface="Calibri"/>
              </a:rPr>
              <a:t>4</a:t>
            </a:r>
          </a:p>
        </p:txBody>
      </p:sp>
      <p:sp>
        <p:nvSpPr>
          <p:cNvPr id="43" name="TextBox 42"/>
          <p:cNvSpPr txBox="1"/>
          <p:nvPr userDrawn="1"/>
        </p:nvSpPr>
        <p:spPr>
          <a:xfrm>
            <a:off x="4700131" y="2529261"/>
            <a:ext cx="684561" cy="584776"/>
          </a:xfrm>
          <a:prstGeom prst="rect">
            <a:avLst/>
          </a:prstGeom>
          <a:noFill/>
        </p:spPr>
        <p:txBody>
          <a:bodyPr wrap="square" lIns="91436" tIns="45718" rIns="91436" bIns="45718" rtlCol="0">
            <a:spAutoFit/>
          </a:bodyPr>
          <a:lstStyle/>
          <a:p>
            <a:r>
              <a:rPr lang="en-US" sz="3200">
                <a:solidFill>
                  <a:schemeClr val="bg1">
                    <a:lumMod val="85000"/>
                  </a:schemeClr>
                </a:solidFill>
                <a:latin typeface="Calibri"/>
                <a:cs typeface="Calibri"/>
              </a:rPr>
              <a:t>5</a:t>
            </a:r>
          </a:p>
        </p:txBody>
      </p:sp>
      <p:sp>
        <p:nvSpPr>
          <p:cNvPr id="44" name="TextBox 43"/>
          <p:cNvSpPr txBox="1"/>
          <p:nvPr userDrawn="1"/>
        </p:nvSpPr>
        <p:spPr>
          <a:xfrm>
            <a:off x="6500234" y="2560851"/>
            <a:ext cx="684561" cy="584776"/>
          </a:xfrm>
          <a:prstGeom prst="rect">
            <a:avLst/>
          </a:prstGeom>
          <a:noFill/>
        </p:spPr>
        <p:txBody>
          <a:bodyPr wrap="square" lIns="91436" tIns="45718" rIns="91436" bIns="45718" rtlCol="0">
            <a:spAutoFit/>
          </a:bodyPr>
          <a:lstStyle/>
          <a:p>
            <a:r>
              <a:rPr lang="en-US" sz="3200">
                <a:solidFill>
                  <a:schemeClr val="bg1">
                    <a:lumMod val="85000"/>
                  </a:schemeClr>
                </a:solidFill>
                <a:latin typeface="Calibri"/>
                <a:cs typeface="Calibri"/>
              </a:rPr>
              <a:t>6</a:t>
            </a:r>
          </a:p>
        </p:txBody>
      </p:sp>
      <p:cxnSp>
        <p:nvCxnSpPr>
          <p:cNvPr id="54" name="Straight Connector 53"/>
          <p:cNvCxnSpPr/>
          <p:nvPr userDrawn="1"/>
        </p:nvCxnSpPr>
        <p:spPr>
          <a:xfrm>
            <a:off x="2845112" y="2618577"/>
            <a:ext cx="0" cy="677830"/>
          </a:xfrm>
          <a:prstGeom prst="line">
            <a:avLst/>
          </a:prstGeom>
          <a:ln w="6350" cmpd="sng">
            <a:solidFill>
              <a:srgbClr val="7F7F7F"/>
            </a:solidFill>
            <a:prstDash val="dash"/>
          </a:ln>
        </p:spPr>
        <p:style>
          <a:lnRef idx="2">
            <a:schemeClr val="accent1"/>
          </a:lnRef>
          <a:fillRef idx="0">
            <a:schemeClr val="accent1"/>
          </a:fillRef>
          <a:effectRef idx="1">
            <a:schemeClr val="accent1"/>
          </a:effectRef>
          <a:fontRef idx="minor">
            <a:schemeClr val="tx1"/>
          </a:fontRef>
        </p:style>
      </p:cxnSp>
      <p:sp>
        <p:nvSpPr>
          <p:cNvPr id="46" name="Title 2"/>
          <p:cNvSpPr>
            <a:spLocks noGrp="1"/>
          </p:cNvSpPr>
          <p:nvPr>
            <p:ph type="title"/>
          </p:nvPr>
        </p:nvSpPr>
        <p:spPr>
          <a:xfrm>
            <a:off x="228310" y="99891"/>
            <a:ext cx="8458490" cy="533747"/>
          </a:xfrm>
        </p:spPr>
        <p:txBody>
          <a:bodyPr/>
          <a:lstStyle/>
          <a:p>
            <a:r>
              <a:rPr lang="en-US" smtClean="0"/>
              <a:t>Click to edit Master title style</a:t>
            </a:r>
            <a:endParaRPr lang="en-US"/>
          </a:p>
        </p:txBody>
      </p:sp>
    </p:spTree>
    <p:extLst>
      <p:ext uri="{BB962C8B-B14F-4D97-AF65-F5344CB8AC3E}">
        <p14:creationId xmlns:p14="http://schemas.microsoft.com/office/powerpoint/2010/main" val="6931068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914322"/>
            <a:ext cx="3931920" cy="479822"/>
          </a:xfrm>
          <a:prstGeom prst="rect">
            <a:avLst/>
          </a:prstGeo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baseline="0">
                <a:solidFill>
                  <a:srgbClr val="7F7F7F"/>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Comparison One	</a:t>
            </a:r>
          </a:p>
        </p:txBody>
      </p:sp>
      <p:sp>
        <p:nvSpPr>
          <p:cNvPr id="4" name="Content Placeholder 3"/>
          <p:cNvSpPr>
            <a:spLocks noGrp="1"/>
          </p:cNvSpPr>
          <p:nvPr>
            <p:ph sz="half" idx="2"/>
          </p:nvPr>
        </p:nvSpPr>
        <p:spPr>
          <a:xfrm>
            <a:off x="457200" y="1485821"/>
            <a:ext cx="3931920" cy="2963466"/>
          </a:xfrm>
          <a:prstGeom prst="rect">
            <a:avLst/>
          </a:prstGeom>
        </p:spPr>
        <p:txBody>
          <a:bodyPr/>
          <a:lstStyle>
            <a:lvl1pPr marL="0" indent="-182872">
              <a:spcBef>
                <a:spcPts val="600"/>
              </a:spcBef>
              <a:buClrTx/>
              <a:buSzPct val="50000"/>
              <a:buFont typeface="Lucida Grande"/>
              <a:buChar char="—"/>
              <a:defRPr sz="1600" b="0" i="0">
                <a:solidFill>
                  <a:srgbClr val="7F7F7F"/>
                </a:solidFill>
                <a:latin typeface="Calibri"/>
                <a:cs typeface="Calibri"/>
              </a:defRPr>
            </a:lvl1pPr>
            <a:lvl2pPr marL="400050" indent="-182563">
              <a:spcBef>
                <a:spcPts val="600"/>
              </a:spcBef>
              <a:buClrTx/>
              <a:buSzPct val="50000"/>
              <a:buFont typeface="Lucida Grande"/>
              <a:buChar char="—"/>
              <a:defRPr sz="1400" b="0" i="0">
                <a:solidFill>
                  <a:srgbClr val="7F7F7F"/>
                </a:solidFill>
                <a:latin typeface="Calibri"/>
                <a:cs typeface="Calibri"/>
              </a:defRPr>
            </a:lvl2pPr>
            <a:lvl3pPr marL="630238" indent="-182563">
              <a:spcBef>
                <a:spcPts val="600"/>
              </a:spcBef>
              <a:buClrTx/>
              <a:buSzPct val="50000"/>
              <a:buFont typeface="Lucida Grande"/>
              <a:buChar char="—"/>
              <a:defRPr sz="1200" b="0" i="0">
                <a:solidFill>
                  <a:srgbClr val="7F7F7F"/>
                </a:solidFill>
                <a:latin typeface="Calibri"/>
                <a:cs typeface="Calibri"/>
              </a:defRPr>
            </a:lvl3pPr>
            <a:lvl4pPr marL="822926" indent="0">
              <a:buFontTx/>
              <a:buNone/>
              <a:defRPr sz="1400">
                <a:solidFill>
                  <a:srgbClr val="7F7F7F"/>
                </a:solidFill>
                <a:latin typeface="Franklin Gothic Book"/>
                <a:cs typeface="Franklin Gothic Book"/>
              </a:defRPr>
            </a:lvl4pPr>
            <a:lvl5pPr marL="1051516" indent="0">
              <a:buFontTx/>
              <a:buNone/>
              <a:defRPr sz="1200">
                <a:solidFill>
                  <a:srgbClr val="7F7F7F"/>
                </a:solidFill>
                <a:latin typeface="Franklin Gothic Book"/>
                <a:cs typeface="Franklin Gothic Book"/>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4"/>
          <p:cNvSpPr>
            <a:spLocks noGrp="1"/>
          </p:cNvSpPr>
          <p:nvPr>
            <p:ph type="body" sz="quarter" idx="3" hasCustomPrompt="1"/>
          </p:nvPr>
        </p:nvSpPr>
        <p:spPr>
          <a:xfrm>
            <a:off x="4754880" y="914322"/>
            <a:ext cx="3931920" cy="479822"/>
          </a:xfrm>
          <a:prstGeom prst="rect">
            <a:avLst/>
          </a:prstGeo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i="0" kern="1200" dirty="0" smtClean="0">
                <a:solidFill>
                  <a:srgbClr val="7F7F7F"/>
                </a:solidFill>
                <a:latin typeface="Calibri"/>
                <a:ea typeface="+mn-ea"/>
                <a:cs typeface="Calibri"/>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Comparison Two</a:t>
            </a:r>
          </a:p>
        </p:txBody>
      </p:sp>
      <p:cxnSp>
        <p:nvCxnSpPr>
          <p:cNvPr id="11" name="Straight Connector 10"/>
          <p:cNvCxnSpPr/>
          <p:nvPr/>
        </p:nvCxnSpPr>
        <p:spPr>
          <a:xfrm rot="5400000">
            <a:off x="2806462" y="2691289"/>
            <a:ext cx="3531870" cy="794"/>
          </a:xfrm>
          <a:prstGeom prst="line">
            <a:avLst/>
          </a:prstGeom>
          <a:ln w="6350" cmpd="sng">
            <a:solidFill>
              <a:srgbClr val="25272A"/>
            </a:solidFill>
          </a:ln>
        </p:spPr>
        <p:style>
          <a:lnRef idx="1">
            <a:schemeClr val="accent1"/>
          </a:lnRef>
          <a:fillRef idx="0">
            <a:schemeClr val="accent1"/>
          </a:fillRef>
          <a:effectRef idx="0">
            <a:schemeClr val="accent1"/>
          </a:effectRef>
          <a:fontRef idx="minor">
            <a:schemeClr val="tx1"/>
          </a:fontRef>
        </p:style>
      </p:cxnSp>
      <p:sp>
        <p:nvSpPr>
          <p:cNvPr id="14" name="Content Placeholder 3"/>
          <p:cNvSpPr>
            <a:spLocks noGrp="1"/>
          </p:cNvSpPr>
          <p:nvPr>
            <p:ph sz="half" idx="13"/>
          </p:nvPr>
        </p:nvSpPr>
        <p:spPr>
          <a:xfrm>
            <a:off x="4754880" y="1485821"/>
            <a:ext cx="3931920" cy="2963466"/>
          </a:xfrm>
          <a:prstGeom prst="rect">
            <a:avLst/>
          </a:prstGeom>
        </p:spPr>
        <p:txBody>
          <a:bodyPr/>
          <a:lstStyle>
            <a:lvl1pPr marL="0" indent="-182872">
              <a:spcBef>
                <a:spcPts val="600"/>
              </a:spcBef>
              <a:buClrTx/>
              <a:buSzPct val="50000"/>
              <a:buFont typeface="Lucida Grande"/>
              <a:buChar char="—"/>
              <a:defRPr sz="1600" b="0" i="0">
                <a:solidFill>
                  <a:srgbClr val="7F7F7F"/>
                </a:solidFill>
                <a:latin typeface="Calibri"/>
                <a:cs typeface="Calibri"/>
              </a:defRPr>
            </a:lvl1pPr>
            <a:lvl2pPr marL="400050" indent="-182563">
              <a:spcBef>
                <a:spcPts val="600"/>
              </a:spcBef>
              <a:buClrTx/>
              <a:buSzPct val="50000"/>
              <a:buFont typeface="Lucida Grande"/>
              <a:buChar char="—"/>
              <a:defRPr sz="1400" b="0" i="0">
                <a:solidFill>
                  <a:srgbClr val="7F7F7F"/>
                </a:solidFill>
                <a:latin typeface="Calibri"/>
                <a:cs typeface="Calibri"/>
              </a:defRPr>
            </a:lvl2pPr>
            <a:lvl3pPr marL="574675" indent="-182563">
              <a:spcBef>
                <a:spcPts val="600"/>
              </a:spcBef>
              <a:buClrTx/>
              <a:buSzPct val="50000"/>
              <a:buFont typeface="Lucida Grande"/>
              <a:buChar char="—"/>
              <a:defRPr sz="1200" b="0" i="0">
                <a:solidFill>
                  <a:srgbClr val="7F7F7F"/>
                </a:solidFill>
                <a:latin typeface="Calibri"/>
                <a:cs typeface="Calibri"/>
              </a:defRPr>
            </a:lvl3pPr>
            <a:lvl4pPr marL="822926" indent="0">
              <a:buFontTx/>
              <a:buNone/>
              <a:defRPr sz="1400">
                <a:solidFill>
                  <a:srgbClr val="7F7F7F"/>
                </a:solidFill>
                <a:latin typeface="Franklin Gothic Book"/>
                <a:cs typeface="Franklin Gothic Book"/>
              </a:defRPr>
            </a:lvl4pPr>
            <a:lvl5pPr marL="1051516" indent="0">
              <a:buFontTx/>
              <a:buNone/>
              <a:defRPr sz="1200">
                <a:solidFill>
                  <a:srgbClr val="7F7F7F"/>
                </a:solidFill>
                <a:latin typeface="Franklin Gothic Book"/>
                <a:cs typeface="Franklin Gothic Book"/>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10" name="Title 2"/>
          <p:cNvSpPr>
            <a:spLocks noGrp="1"/>
          </p:cNvSpPr>
          <p:nvPr>
            <p:ph type="title"/>
          </p:nvPr>
        </p:nvSpPr>
        <p:spPr>
          <a:xfrm>
            <a:off x="228310" y="99891"/>
            <a:ext cx="8458490" cy="533747"/>
          </a:xfrm>
        </p:spPr>
        <p:txBody>
          <a:bodyPr/>
          <a:lstStyle/>
          <a:p>
            <a:r>
              <a:rPr lang="en-US" smtClean="0"/>
              <a:t>Click to edit Master title style</a:t>
            </a:r>
            <a:endParaRPr lang="en-US"/>
          </a:p>
        </p:txBody>
      </p:sp>
    </p:spTree>
    <p:extLst>
      <p:ext uri="{BB962C8B-B14F-4D97-AF65-F5344CB8AC3E}">
        <p14:creationId xmlns:p14="http://schemas.microsoft.com/office/powerpoint/2010/main" val="8501967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473667"/>
      </p:ext>
    </p:extLst>
  </p:cSld>
  <p:clrMapOvr>
    <a:masterClrMapping/>
  </p:clrMapOvr>
  <p:transition spd="med"/>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8" name="Content Placeholder 2"/>
          <p:cNvSpPr>
            <a:spLocks noGrp="1"/>
          </p:cNvSpPr>
          <p:nvPr>
            <p:ph sz="half" idx="1"/>
          </p:nvPr>
        </p:nvSpPr>
        <p:spPr bwMode="gray">
          <a:xfrm>
            <a:off x="506412" y="1021556"/>
            <a:ext cx="3986784" cy="331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3"/>
          <p:cNvSpPr>
            <a:spLocks noGrp="1"/>
          </p:cNvSpPr>
          <p:nvPr>
            <p:ph sz="half" idx="2"/>
          </p:nvPr>
        </p:nvSpPr>
        <p:spPr bwMode="gray">
          <a:xfrm>
            <a:off x="4655566" y="1021556"/>
            <a:ext cx="3986784" cy="3314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itle 6"/>
          <p:cNvSpPr>
            <a:spLocks noGrp="1"/>
          </p:cNvSpPr>
          <p:nvPr>
            <p:ph type="title"/>
          </p:nvPr>
        </p:nvSpPr>
        <p:spPr>
          <a:xfrm>
            <a:off x="506413" y="142875"/>
            <a:ext cx="8134350" cy="664369"/>
          </a:xfrm>
        </p:spPr>
        <p:txBody>
          <a:bodyPr/>
          <a:lstStyle/>
          <a:p>
            <a:r>
              <a:rPr lang="en-US" smtClean="0"/>
              <a:t>Click to edit Master title style</a:t>
            </a:r>
            <a:endParaRPr lang="en-US"/>
          </a:p>
        </p:txBody>
      </p:sp>
    </p:spTree>
    <p:extLst>
      <p:ext uri="{BB962C8B-B14F-4D97-AF65-F5344CB8AC3E}">
        <p14:creationId xmlns:p14="http://schemas.microsoft.com/office/powerpoint/2010/main" val="3176978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w/ Title">
    <p:spTree>
      <p:nvGrpSpPr>
        <p:cNvPr id="1" name=""/>
        <p:cNvGrpSpPr/>
        <p:nvPr/>
      </p:nvGrpSpPr>
      <p:grpSpPr>
        <a:xfrm>
          <a:off x="0" y="0"/>
          <a:ext cx="0" cy="0"/>
          <a:chOff x="0" y="0"/>
          <a:chExt cx="0" cy="0"/>
        </a:xfrm>
      </p:grpSpPr>
      <p:sp>
        <p:nvSpPr>
          <p:cNvPr id="7" name="Title 2"/>
          <p:cNvSpPr>
            <a:spLocks noGrp="1"/>
          </p:cNvSpPr>
          <p:nvPr>
            <p:ph type="title"/>
          </p:nvPr>
        </p:nvSpPr>
        <p:spPr>
          <a:xfrm>
            <a:off x="228310" y="99891"/>
            <a:ext cx="8458490" cy="533747"/>
          </a:xfrm>
        </p:spPr>
        <p:txBody>
          <a:bodyPr/>
          <a:lstStyle/>
          <a:p>
            <a:r>
              <a:rPr lang="en-US" smtClean="0"/>
              <a:t>Click to edit Master title style</a:t>
            </a:r>
            <a:endParaRPr lang="en-US"/>
          </a:p>
        </p:txBody>
      </p:sp>
    </p:spTree>
    <p:extLst>
      <p:ext uri="{BB962C8B-B14F-4D97-AF65-F5344CB8AC3E}">
        <p14:creationId xmlns:p14="http://schemas.microsoft.com/office/powerpoint/2010/main" val="418484443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5456" y="1249964"/>
            <a:ext cx="8582751" cy="3266034"/>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Wingdings" panose="05000000000000000000" pitchFamily="2" charset="2"/>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Wingdings" panose="05000000000000000000" pitchFamily="2" charset="2"/>
              <a:buChar char="§"/>
              <a:defRPr sz="1800" b="0" i="0">
                <a:solidFill>
                  <a:schemeClr val="tx2"/>
                </a:solidFill>
                <a:latin typeface="+mn-lt"/>
                <a:cs typeface="CiscoSans ExtraLight"/>
              </a:defRPr>
            </a:lvl2pPr>
            <a:lvl3pPr marL="747558" indent="-171415">
              <a:buClr>
                <a:schemeClr val="tx2"/>
              </a:buClr>
              <a:buSzPct val="80000"/>
              <a:buFont typeface="Wingdings" panose="05000000000000000000" pitchFamily="2" charset="2"/>
              <a:buChar char="§"/>
              <a:defRPr sz="1600" b="0" i="0">
                <a:solidFill>
                  <a:schemeClr val="tx2"/>
                </a:solidFill>
                <a:latin typeface="+mn-lt"/>
                <a:cs typeface="CiscoSans ExtraLight"/>
              </a:defRPr>
            </a:lvl3pPr>
            <a:lvl4pPr marL="911035" indent="-171415">
              <a:buClr>
                <a:schemeClr val="tx2"/>
              </a:buClr>
              <a:buSzPct val="80000"/>
              <a:buFont typeface="Wingdings" panose="05000000000000000000" pitchFamily="2" charset="2"/>
              <a:buChar char="§"/>
              <a:defRPr sz="1400" b="0" i="0">
                <a:solidFill>
                  <a:schemeClr val="tx2"/>
                </a:solidFill>
                <a:latin typeface="+mn-lt"/>
                <a:cs typeface="CiscoSans ExtraLight"/>
              </a:defRPr>
            </a:lvl4pPr>
            <a:lvl5pPr marL="1082450" indent="-168240">
              <a:buClr>
                <a:schemeClr val="tx2"/>
              </a:buClr>
              <a:buSzPct val="80000"/>
              <a:buFont typeface="Wingdings" panose="05000000000000000000" pitchFamily="2" charset="2"/>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hasCustomPrompt="1"/>
          </p:nvPr>
        </p:nvSpPr>
        <p:spPr>
          <a:xfrm>
            <a:off x="259742" y="303064"/>
            <a:ext cx="6339846" cy="728782"/>
          </a:xfrm>
          <a:prstGeom prst="rect">
            <a:avLst/>
          </a:prstGeom>
        </p:spPr>
        <p:txBody>
          <a:bodyPr anchor="t" anchorCtr="0">
            <a:noAutofit/>
          </a:bodyPr>
          <a:lstStyle>
            <a:lvl1pPr algn="l">
              <a:lnSpc>
                <a:spcPct val="90000"/>
              </a:lnSpc>
              <a:defRPr sz="2500" b="0" i="0" spc="0" baseline="0">
                <a:solidFill>
                  <a:srgbClr val="00A2BF"/>
                </a:solidFill>
                <a:latin typeface="+mj-lt"/>
                <a:cs typeface="CiscoSans Thin"/>
              </a:defRPr>
            </a:lvl1pPr>
          </a:lstStyle>
          <a:p>
            <a:r>
              <a:rPr lang="en-US" dirty="0" smtClean="0"/>
              <a:t>Bullet Title Goes Here</a:t>
            </a:r>
            <a:endParaRPr lang="en-US" dirty="0"/>
          </a:p>
        </p:txBody>
      </p:sp>
    </p:spTree>
    <p:extLst>
      <p:ext uri="{BB962C8B-B14F-4D97-AF65-F5344CB8AC3E}">
        <p14:creationId xmlns:p14="http://schemas.microsoft.com/office/powerpoint/2010/main" val="268601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Audit 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8972457" y="0"/>
            <a:ext cx="176543" cy="4569778"/>
          </a:xfrm>
          <a:prstGeom prst="rect">
            <a:avLst/>
          </a:prstGeom>
          <a:solidFill>
            <a:srgbClr val="9AC9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ppIcons_Line-NoBackground_Audit.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15457" y="0"/>
            <a:ext cx="762000" cy="762000"/>
          </a:xfrm>
          <a:prstGeom prst="rect">
            <a:avLst/>
          </a:prstGeom>
        </p:spPr>
      </p:pic>
      <p:sp>
        <p:nvSpPr>
          <p:cNvPr id="8" name="Text Placeholder 2"/>
          <p:cNvSpPr>
            <a:spLocks noGrp="1"/>
          </p:cNvSpPr>
          <p:nvPr>
            <p:ph idx="1"/>
          </p:nvPr>
        </p:nvSpPr>
        <p:spPr>
          <a:xfrm>
            <a:off x="228310" y="957558"/>
            <a:ext cx="8458490" cy="3394075"/>
          </a:xfrm>
          <a:prstGeom prst="rect">
            <a:avLst/>
          </a:prstGeom>
        </p:spPr>
        <p:txBody>
          <a:bodyPr vert="horz" lIns="0" tIns="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348263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Audit Bas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p:nvPr userDrawn="1"/>
        </p:nvSpPr>
        <p:spPr>
          <a:xfrm>
            <a:off x="8972457" y="0"/>
            <a:ext cx="176543" cy="4569778"/>
          </a:xfrm>
          <a:prstGeom prst="rect">
            <a:avLst/>
          </a:prstGeom>
          <a:solidFill>
            <a:srgbClr val="9AC9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ppIcons_Line-NoBackground_Audit.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15457" y="0"/>
            <a:ext cx="762000" cy="762000"/>
          </a:xfrm>
          <a:prstGeom prst="rect">
            <a:avLst/>
          </a:prstGeom>
        </p:spPr>
      </p:pic>
      <p:sp>
        <p:nvSpPr>
          <p:cNvPr id="8" name="Text Placeholder 2"/>
          <p:cNvSpPr>
            <a:spLocks noGrp="1"/>
          </p:cNvSpPr>
          <p:nvPr>
            <p:ph idx="1"/>
          </p:nvPr>
        </p:nvSpPr>
        <p:spPr>
          <a:xfrm>
            <a:off x="228310" y="957558"/>
            <a:ext cx="8458490" cy="3394075"/>
          </a:xfrm>
          <a:prstGeom prst="rect">
            <a:avLst/>
          </a:prstGeom>
        </p:spPr>
        <p:txBody>
          <a:bodyPr vert="horz" lIns="0" tIns="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743324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itle Slide - 2 speakers">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6624595" y="3473624"/>
            <a:ext cx="2402702" cy="477496"/>
          </a:xfrm>
          <a:prstGeom prst="rect">
            <a:avLst/>
          </a:prstGeom>
        </p:spPr>
        <p:txBody>
          <a:bodyPr lIns="0" tIns="0" rIns="0" bIns="0" anchor="b" anchorCtr="0">
            <a:noAutofit/>
          </a:bodyPr>
          <a:lstStyle>
            <a:lvl1pPr marL="0" indent="0" algn="l" defTabSz="457200" rtl="0" eaLnBrk="1" latinLnBrk="0" hangingPunct="1">
              <a:lnSpc>
                <a:spcPct val="100000"/>
              </a:lnSpc>
              <a:spcBef>
                <a:spcPts val="0"/>
              </a:spcBef>
              <a:spcAft>
                <a:spcPts val="0"/>
              </a:spcAft>
              <a:buFontTx/>
              <a:buNone/>
              <a:defRPr lang="en-US" sz="1700" b="1" kern="1200" dirty="0" smtClean="0">
                <a:solidFill>
                  <a:schemeClr val="bg1"/>
                </a:solidFill>
                <a:latin typeface="Calibri"/>
                <a:ea typeface="+mn-ea"/>
                <a:cs typeface="Calibri"/>
              </a:defRPr>
            </a:lvl1pPr>
            <a:lvl2pPr marL="0" indent="0" algn="l" defTabSz="457200" rtl="0" eaLnBrk="1" latinLnBrk="0" hangingPunct="1">
              <a:lnSpc>
                <a:spcPct val="100000"/>
              </a:lnSpc>
              <a:spcAft>
                <a:spcPts val="0"/>
              </a:spcAft>
              <a:buFontTx/>
              <a:buNone/>
              <a:defRPr lang="en-US" sz="1800" kern="1200" dirty="0" smtClean="0">
                <a:solidFill>
                  <a:schemeClr val="tx1"/>
                </a:solidFill>
                <a:latin typeface="Arial"/>
                <a:ea typeface="+mn-ea"/>
                <a:cs typeface="Arial"/>
              </a:defRPr>
            </a:lvl2pPr>
            <a:lvl3pPr marL="0" indent="0" algn="l" defTabSz="457200" rtl="0" eaLnBrk="1" latinLnBrk="0" hangingPunct="1">
              <a:lnSpc>
                <a:spcPct val="100000"/>
              </a:lnSpc>
              <a:spcAft>
                <a:spcPts val="0"/>
              </a:spcAft>
              <a:buFontTx/>
              <a:buNone/>
              <a:defRPr lang="en-US" sz="1800" kern="1200" dirty="0" smtClean="0">
                <a:solidFill>
                  <a:schemeClr val="tx1"/>
                </a:solidFill>
                <a:latin typeface="Arial"/>
                <a:ea typeface="+mn-ea"/>
                <a:cs typeface="Arial"/>
              </a:defRPr>
            </a:lvl3pPr>
            <a:lvl4pPr marL="0" indent="0" algn="l" defTabSz="457200" rtl="0" eaLnBrk="1" latinLnBrk="0" hangingPunct="1">
              <a:lnSpc>
                <a:spcPct val="100000"/>
              </a:lnSpc>
              <a:spcAft>
                <a:spcPts val="0"/>
              </a:spcAft>
              <a:buFontTx/>
              <a:buNone/>
              <a:defRPr lang="en-US" sz="1800" kern="1200" dirty="0" smtClean="0">
                <a:solidFill>
                  <a:schemeClr val="tx1"/>
                </a:solidFill>
                <a:latin typeface="Arial"/>
                <a:ea typeface="+mn-ea"/>
                <a:cs typeface="Arial"/>
              </a:defRPr>
            </a:lvl4pPr>
            <a:lvl5pPr marL="0" indent="0" algn="l" defTabSz="457200" rtl="0" eaLnBrk="1" latinLnBrk="0" hangingPunct="1">
              <a:lnSpc>
                <a:spcPct val="100000"/>
              </a:lnSpc>
              <a:spcAft>
                <a:spcPts val="0"/>
              </a:spcAft>
              <a:buFontTx/>
              <a:buNone/>
              <a:defRPr lang="en-US" sz="1800" kern="1200" dirty="0">
                <a:solidFill>
                  <a:schemeClr val="tx1"/>
                </a:solidFill>
                <a:latin typeface="Arial"/>
                <a:ea typeface="+mn-ea"/>
                <a:cs typeface="Arial"/>
              </a:defRPr>
            </a:lvl5pPr>
          </a:lstStyle>
          <a:p>
            <a:pPr lvl="0"/>
            <a:r>
              <a:rPr lang="en-US" dirty="0" smtClean="0"/>
              <a:t>Speaker #2 Name</a:t>
            </a:r>
            <a:endParaRPr lang="en-US" dirty="0"/>
          </a:p>
        </p:txBody>
      </p:sp>
      <p:sp>
        <p:nvSpPr>
          <p:cNvPr id="12" name="Title 1"/>
          <p:cNvSpPr>
            <a:spLocks noGrp="1"/>
          </p:cNvSpPr>
          <p:nvPr>
            <p:ph type="ctrTitle" hasCustomPrompt="1"/>
          </p:nvPr>
        </p:nvSpPr>
        <p:spPr>
          <a:xfrm>
            <a:off x="1102765" y="2274094"/>
            <a:ext cx="5089343" cy="1828005"/>
          </a:xfrm>
        </p:spPr>
        <p:txBody>
          <a:bodyPr>
            <a:normAutofit/>
          </a:bodyPr>
          <a:lstStyle>
            <a:lvl1pPr algn="l">
              <a:lnSpc>
                <a:spcPct val="100000"/>
              </a:lnSpc>
              <a:defRPr sz="2800" b="1" i="0" baseline="0">
                <a:solidFill>
                  <a:schemeClr val="tx1"/>
                </a:solidFill>
                <a:latin typeface="Calibri"/>
                <a:cs typeface="Calibri"/>
              </a:defRPr>
            </a:lvl1pPr>
          </a:lstStyle>
          <a:p>
            <a:r>
              <a:rPr lang="en-US" dirty="0" smtClean="0"/>
              <a:t>Session Title: Calibri Bold 28pt Initial Caps, Up to Four Lines in Length</a:t>
            </a:r>
            <a:endParaRPr lang="en-US" dirty="0"/>
          </a:p>
        </p:txBody>
      </p:sp>
      <p:sp>
        <p:nvSpPr>
          <p:cNvPr id="13" name="TextBox 12"/>
          <p:cNvSpPr txBox="1"/>
          <p:nvPr userDrawn="1"/>
        </p:nvSpPr>
        <p:spPr>
          <a:xfrm>
            <a:off x="1178280" y="2089835"/>
            <a:ext cx="823805" cy="184666"/>
          </a:xfrm>
          <a:prstGeom prst="rect">
            <a:avLst/>
          </a:prstGeom>
          <a:noFill/>
        </p:spPr>
        <p:txBody>
          <a:bodyPr wrap="square" lIns="0" tIns="0" rIns="0" bIns="0" rtlCol="0">
            <a:spAutoFit/>
          </a:bodyPr>
          <a:lstStyle/>
          <a:p>
            <a:r>
              <a:rPr lang="en-US" sz="1200" dirty="0" smtClean="0">
                <a:latin typeface="Calibri"/>
                <a:cs typeface="Calibri"/>
              </a:rPr>
              <a:t>SESSION ID:</a:t>
            </a:r>
            <a:endParaRPr lang="en-US" sz="1200" dirty="0">
              <a:latin typeface="Calibri"/>
              <a:cs typeface="Calibri"/>
            </a:endParaRPr>
          </a:p>
        </p:txBody>
      </p:sp>
      <p:sp>
        <p:nvSpPr>
          <p:cNvPr id="14" name="Text Placeholder 4"/>
          <p:cNvSpPr>
            <a:spLocks noGrp="1"/>
          </p:cNvSpPr>
          <p:nvPr>
            <p:ph type="body" sz="quarter" idx="10" hasCustomPrompt="1"/>
          </p:nvPr>
        </p:nvSpPr>
        <p:spPr>
          <a:xfrm>
            <a:off x="2002084" y="2089447"/>
            <a:ext cx="1058615" cy="179811"/>
          </a:xfrm>
          <a:prstGeom prst="rect">
            <a:avLst/>
          </a:prstGeom>
        </p:spPr>
        <p:txBody>
          <a:bodyPr lIns="0" tIns="0" rIns="0" bIns="0">
            <a:noAutofit/>
          </a:bodyPr>
          <a:lstStyle>
            <a:lvl1pPr marL="0" indent="0">
              <a:lnSpc>
                <a:spcPct val="100000"/>
              </a:lnSpc>
              <a:spcAft>
                <a:spcPts val="0"/>
              </a:spcAft>
              <a:buFontTx/>
              <a:buNone/>
              <a:defRPr lang="en-US" sz="1200" kern="1200" dirty="0" smtClean="0">
                <a:solidFill>
                  <a:schemeClr val="tx1"/>
                </a:solidFill>
                <a:latin typeface="Calibri"/>
                <a:ea typeface="+mn-ea"/>
                <a:cs typeface="Calibri"/>
              </a:defRPr>
            </a:lvl1pPr>
          </a:lstStyle>
          <a:p>
            <a:pPr lvl="0"/>
            <a:r>
              <a:rPr lang="en-US" dirty="0" smtClean="0"/>
              <a:t>XXXX-XXXX</a:t>
            </a:r>
            <a:endParaRPr lang="en-US" dirty="0"/>
          </a:p>
        </p:txBody>
      </p:sp>
      <p:pic>
        <p:nvPicPr>
          <p:cNvPr id="25" name="Picture 24" descr="twitter bird.png"/>
          <p:cNvPicPr>
            <a:picLocks noChangeAspect="1"/>
          </p:cNvPicPr>
          <p:nvPr userDrawn="1"/>
        </p:nvPicPr>
        <p:blipFill>
          <a:blip r:embed="rId3" cstate="email">
            <a:biLevel thresh="25000"/>
            <a:extLst>
              <a:ext uri="{28A0092B-C50C-407E-A947-70E740481C1C}">
                <a14:useLocalDpi xmlns:a14="http://schemas.microsoft.com/office/drawing/2010/main" val="0"/>
              </a:ext>
            </a:extLst>
          </a:blip>
          <a:stretch>
            <a:fillRect/>
          </a:stretch>
        </p:blipFill>
        <p:spPr>
          <a:xfrm>
            <a:off x="132153" y="4648786"/>
            <a:ext cx="195273" cy="157171"/>
          </a:xfrm>
          <a:prstGeom prst="rect">
            <a:avLst/>
          </a:prstGeom>
        </p:spPr>
      </p:pic>
      <p:sp>
        <p:nvSpPr>
          <p:cNvPr id="3" name="Text Placeholder 2"/>
          <p:cNvSpPr>
            <a:spLocks noGrp="1"/>
          </p:cNvSpPr>
          <p:nvPr>
            <p:ph type="body" sz="quarter" idx="13" hasCustomPrompt="1"/>
          </p:nvPr>
        </p:nvSpPr>
        <p:spPr>
          <a:xfrm>
            <a:off x="6624595" y="4002419"/>
            <a:ext cx="2402702" cy="975061"/>
          </a:xfrm>
        </p:spPr>
        <p:txBody>
          <a:bodyPr lIns="0" tIns="0" rIns="0" bIns="0">
            <a:normAutofit/>
          </a:bodyPr>
          <a:lstStyle>
            <a:lvl1pPr marL="0" indent="0" algn="l">
              <a:lnSpc>
                <a:spcPct val="100000"/>
              </a:lnSpc>
              <a:spcBef>
                <a:spcPts val="0"/>
              </a:spcBef>
              <a:spcAft>
                <a:spcPts val="0"/>
              </a:spcAft>
              <a:buFontTx/>
              <a:buNone/>
              <a:defRPr sz="1300" b="0" i="0" baseline="0">
                <a:solidFill>
                  <a:schemeClr val="bg1"/>
                </a:solidFill>
              </a:defRPr>
            </a:lvl1pPr>
            <a:lvl2pPr indent="0" algn="ctr">
              <a:lnSpc>
                <a:spcPct val="100000"/>
              </a:lnSpc>
              <a:spcBef>
                <a:spcPts val="0"/>
              </a:spcBef>
              <a:spcAft>
                <a:spcPts val="0"/>
              </a:spcAft>
              <a:buFontTx/>
              <a:buNone/>
              <a:defRPr sz="1400" b="0" i="0" baseline="0">
                <a:solidFill>
                  <a:schemeClr val="tx1"/>
                </a:solidFill>
              </a:defRPr>
            </a:lvl2pPr>
            <a:lvl3pPr indent="0" algn="ctr">
              <a:lnSpc>
                <a:spcPct val="100000"/>
              </a:lnSpc>
              <a:spcBef>
                <a:spcPts val="0"/>
              </a:spcBef>
              <a:spcAft>
                <a:spcPts val="0"/>
              </a:spcAft>
              <a:buFontTx/>
              <a:buNone/>
              <a:defRPr sz="1400" b="0" i="0" baseline="0">
                <a:solidFill>
                  <a:schemeClr val="tx1"/>
                </a:solidFill>
              </a:defRPr>
            </a:lvl3pPr>
            <a:lvl4pPr indent="0" algn="ctr">
              <a:lnSpc>
                <a:spcPct val="100000"/>
              </a:lnSpc>
              <a:spcBef>
                <a:spcPts val="0"/>
              </a:spcBef>
              <a:spcAft>
                <a:spcPts val="0"/>
              </a:spcAft>
              <a:buFontTx/>
              <a:buNone/>
              <a:defRPr sz="1400" b="0" i="0" baseline="0">
                <a:solidFill>
                  <a:schemeClr val="tx1"/>
                </a:solidFill>
              </a:defRPr>
            </a:lvl4pPr>
            <a:lvl5pPr indent="0" algn="ctr">
              <a:lnSpc>
                <a:spcPct val="100000"/>
              </a:lnSpc>
              <a:spcBef>
                <a:spcPts val="0"/>
              </a:spcBef>
              <a:spcAft>
                <a:spcPts val="0"/>
              </a:spcAft>
              <a:buFontTx/>
              <a:buNone/>
              <a:defRPr sz="1400" b="0" i="0" baseline="0">
                <a:solidFill>
                  <a:schemeClr val="tx1"/>
                </a:solidFill>
              </a:defRPr>
            </a:lvl5pPr>
          </a:lstStyle>
          <a:p>
            <a:pPr lvl="0"/>
            <a:r>
              <a:rPr lang="en-US" dirty="0" smtClean="0"/>
              <a:t>Speaker’s Title</a:t>
            </a:r>
            <a:br>
              <a:rPr lang="en-US" dirty="0" smtClean="0"/>
            </a:br>
            <a:r>
              <a:rPr lang="en-US" dirty="0" smtClean="0"/>
              <a:t>Company/Organization</a:t>
            </a:r>
            <a:br>
              <a:rPr lang="en-US" dirty="0" smtClean="0"/>
            </a:br>
            <a:r>
              <a:rPr lang="en-US" dirty="0" smtClean="0"/>
              <a:t>@Twitter handle</a:t>
            </a:r>
            <a:endParaRPr lang="en-US" dirty="0"/>
          </a:p>
        </p:txBody>
      </p:sp>
      <p:sp>
        <p:nvSpPr>
          <p:cNvPr id="10" name="Text Placeholder 7"/>
          <p:cNvSpPr>
            <a:spLocks noGrp="1"/>
          </p:cNvSpPr>
          <p:nvPr>
            <p:ph type="body" sz="quarter" idx="14" hasCustomPrompt="1"/>
          </p:nvPr>
        </p:nvSpPr>
        <p:spPr>
          <a:xfrm>
            <a:off x="6624595" y="2144755"/>
            <a:ext cx="2402702" cy="477496"/>
          </a:xfrm>
          <a:prstGeom prst="rect">
            <a:avLst/>
          </a:prstGeom>
        </p:spPr>
        <p:txBody>
          <a:bodyPr lIns="0" tIns="0" rIns="0" bIns="0" anchor="b" anchorCtr="0">
            <a:noAutofit/>
          </a:bodyPr>
          <a:lstStyle>
            <a:lvl1pPr marL="0" indent="0" algn="l" defTabSz="457200" rtl="0" eaLnBrk="1" latinLnBrk="0" hangingPunct="1">
              <a:lnSpc>
                <a:spcPct val="100000"/>
              </a:lnSpc>
              <a:spcBef>
                <a:spcPts val="0"/>
              </a:spcBef>
              <a:spcAft>
                <a:spcPts val="0"/>
              </a:spcAft>
              <a:buFontTx/>
              <a:buNone/>
              <a:defRPr lang="en-US" sz="1700" b="1" kern="1200" dirty="0" smtClean="0">
                <a:solidFill>
                  <a:schemeClr val="bg1"/>
                </a:solidFill>
                <a:latin typeface="Calibri"/>
                <a:ea typeface="+mn-ea"/>
                <a:cs typeface="Calibri"/>
              </a:defRPr>
            </a:lvl1pPr>
            <a:lvl2pPr marL="0" indent="0" algn="l" defTabSz="457200" rtl="0" eaLnBrk="1" latinLnBrk="0" hangingPunct="1">
              <a:lnSpc>
                <a:spcPct val="100000"/>
              </a:lnSpc>
              <a:spcAft>
                <a:spcPts val="0"/>
              </a:spcAft>
              <a:buFontTx/>
              <a:buNone/>
              <a:defRPr lang="en-US" sz="1800" kern="1200" dirty="0" smtClean="0">
                <a:solidFill>
                  <a:schemeClr val="tx1"/>
                </a:solidFill>
                <a:latin typeface="Arial"/>
                <a:ea typeface="+mn-ea"/>
                <a:cs typeface="Arial"/>
              </a:defRPr>
            </a:lvl2pPr>
            <a:lvl3pPr marL="0" indent="0" algn="l" defTabSz="457200" rtl="0" eaLnBrk="1" latinLnBrk="0" hangingPunct="1">
              <a:lnSpc>
                <a:spcPct val="100000"/>
              </a:lnSpc>
              <a:spcAft>
                <a:spcPts val="0"/>
              </a:spcAft>
              <a:buFontTx/>
              <a:buNone/>
              <a:defRPr lang="en-US" sz="1800" kern="1200" dirty="0" smtClean="0">
                <a:solidFill>
                  <a:schemeClr val="tx1"/>
                </a:solidFill>
                <a:latin typeface="Arial"/>
                <a:ea typeface="+mn-ea"/>
                <a:cs typeface="Arial"/>
              </a:defRPr>
            </a:lvl3pPr>
            <a:lvl4pPr marL="0" indent="0" algn="l" defTabSz="457200" rtl="0" eaLnBrk="1" latinLnBrk="0" hangingPunct="1">
              <a:lnSpc>
                <a:spcPct val="100000"/>
              </a:lnSpc>
              <a:spcAft>
                <a:spcPts val="0"/>
              </a:spcAft>
              <a:buFontTx/>
              <a:buNone/>
              <a:defRPr lang="en-US" sz="1800" kern="1200" dirty="0" smtClean="0">
                <a:solidFill>
                  <a:schemeClr val="tx1"/>
                </a:solidFill>
                <a:latin typeface="Arial"/>
                <a:ea typeface="+mn-ea"/>
                <a:cs typeface="Arial"/>
              </a:defRPr>
            </a:lvl4pPr>
            <a:lvl5pPr marL="0" indent="0" algn="l" defTabSz="457200" rtl="0" eaLnBrk="1" latinLnBrk="0" hangingPunct="1">
              <a:lnSpc>
                <a:spcPct val="100000"/>
              </a:lnSpc>
              <a:spcAft>
                <a:spcPts val="0"/>
              </a:spcAft>
              <a:buFontTx/>
              <a:buNone/>
              <a:defRPr lang="en-US" sz="1800" kern="1200" dirty="0">
                <a:solidFill>
                  <a:schemeClr val="tx1"/>
                </a:solidFill>
                <a:latin typeface="Arial"/>
                <a:ea typeface="+mn-ea"/>
                <a:cs typeface="Arial"/>
              </a:defRPr>
            </a:lvl5pPr>
          </a:lstStyle>
          <a:p>
            <a:pPr lvl="0"/>
            <a:r>
              <a:rPr lang="en-US" dirty="0" smtClean="0"/>
              <a:t>Speaker #1 Name</a:t>
            </a:r>
            <a:endParaRPr lang="en-US" dirty="0"/>
          </a:p>
        </p:txBody>
      </p:sp>
      <p:sp>
        <p:nvSpPr>
          <p:cNvPr id="11" name="Text Placeholder 2"/>
          <p:cNvSpPr>
            <a:spLocks noGrp="1"/>
          </p:cNvSpPr>
          <p:nvPr>
            <p:ph type="body" sz="quarter" idx="15" hasCustomPrompt="1"/>
          </p:nvPr>
        </p:nvSpPr>
        <p:spPr>
          <a:xfrm>
            <a:off x="6624595" y="2673550"/>
            <a:ext cx="2402702" cy="975061"/>
          </a:xfrm>
        </p:spPr>
        <p:txBody>
          <a:bodyPr lIns="0" tIns="0" rIns="0" bIns="0">
            <a:normAutofit/>
          </a:bodyPr>
          <a:lstStyle>
            <a:lvl1pPr marL="0" indent="0" algn="l">
              <a:lnSpc>
                <a:spcPct val="100000"/>
              </a:lnSpc>
              <a:spcBef>
                <a:spcPts val="0"/>
              </a:spcBef>
              <a:spcAft>
                <a:spcPts val="0"/>
              </a:spcAft>
              <a:buFontTx/>
              <a:buNone/>
              <a:defRPr sz="1300" b="0" i="0" baseline="0">
                <a:solidFill>
                  <a:schemeClr val="bg1"/>
                </a:solidFill>
              </a:defRPr>
            </a:lvl1pPr>
            <a:lvl2pPr indent="0" algn="ctr">
              <a:lnSpc>
                <a:spcPct val="100000"/>
              </a:lnSpc>
              <a:spcBef>
                <a:spcPts val="0"/>
              </a:spcBef>
              <a:spcAft>
                <a:spcPts val="0"/>
              </a:spcAft>
              <a:buFontTx/>
              <a:buNone/>
              <a:defRPr sz="1400" b="0" i="0" baseline="0">
                <a:solidFill>
                  <a:schemeClr val="tx1"/>
                </a:solidFill>
              </a:defRPr>
            </a:lvl2pPr>
            <a:lvl3pPr indent="0" algn="ctr">
              <a:lnSpc>
                <a:spcPct val="100000"/>
              </a:lnSpc>
              <a:spcBef>
                <a:spcPts val="0"/>
              </a:spcBef>
              <a:spcAft>
                <a:spcPts val="0"/>
              </a:spcAft>
              <a:buFontTx/>
              <a:buNone/>
              <a:defRPr sz="1400" b="0" i="0" baseline="0">
                <a:solidFill>
                  <a:schemeClr val="tx1"/>
                </a:solidFill>
              </a:defRPr>
            </a:lvl3pPr>
            <a:lvl4pPr indent="0" algn="ctr">
              <a:lnSpc>
                <a:spcPct val="100000"/>
              </a:lnSpc>
              <a:spcBef>
                <a:spcPts val="0"/>
              </a:spcBef>
              <a:spcAft>
                <a:spcPts val="0"/>
              </a:spcAft>
              <a:buFontTx/>
              <a:buNone/>
              <a:defRPr sz="1400" b="0" i="0" baseline="0">
                <a:solidFill>
                  <a:schemeClr val="tx1"/>
                </a:solidFill>
              </a:defRPr>
            </a:lvl4pPr>
            <a:lvl5pPr indent="0" algn="ctr">
              <a:lnSpc>
                <a:spcPct val="100000"/>
              </a:lnSpc>
              <a:spcBef>
                <a:spcPts val="0"/>
              </a:spcBef>
              <a:spcAft>
                <a:spcPts val="0"/>
              </a:spcAft>
              <a:buFontTx/>
              <a:buNone/>
              <a:defRPr sz="1400" b="0" i="0" baseline="0">
                <a:solidFill>
                  <a:schemeClr val="tx1"/>
                </a:solidFill>
              </a:defRPr>
            </a:lvl5pPr>
          </a:lstStyle>
          <a:p>
            <a:pPr lvl="0"/>
            <a:r>
              <a:rPr lang="en-US" dirty="0" smtClean="0"/>
              <a:t>Speaker’s Title</a:t>
            </a:r>
            <a:br>
              <a:rPr lang="en-US" dirty="0" smtClean="0"/>
            </a:br>
            <a:r>
              <a:rPr lang="en-US" dirty="0" smtClean="0"/>
              <a:t>Company/Organization</a:t>
            </a:r>
            <a:br>
              <a:rPr lang="en-US" dirty="0" smtClean="0"/>
            </a:br>
            <a:r>
              <a:rPr lang="en-US" dirty="0" smtClean="0"/>
              <a:t>@Twitter handle</a:t>
            </a:r>
            <a:endParaRPr lang="en-US" dirty="0"/>
          </a:p>
        </p:txBody>
      </p:sp>
      <p:sp>
        <p:nvSpPr>
          <p:cNvPr id="17" name="TextBox 16"/>
          <p:cNvSpPr txBox="1"/>
          <p:nvPr userDrawn="1"/>
        </p:nvSpPr>
        <p:spPr>
          <a:xfrm>
            <a:off x="94325" y="4837092"/>
            <a:ext cx="537241" cy="184666"/>
          </a:xfrm>
          <a:prstGeom prst="rect">
            <a:avLst/>
          </a:prstGeom>
          <a:noFill/>
        </p:spPr>
        <p:txBody>
          <a:bodyPr wrap="square" lIns="0" tIns="0" rIns="0" bIns="0" rtlCol="0" anchor="ctr" anchorCtr="0">
            <a:spAutoFit/>
          </a:bodyPr>
          <a:lstStyle/>
          <a:p>
            <a:pPr algn="ctr"/>
            <a:r>
              <a:rPr lang="en-US" sz="1200" b="1" i="1" spc="100" dirty="0" smtClean="0">
                <a:solidFill>
                  <a:schemeClr val="bg1"/>
                </a:solidFill>
                <a:latin typeface="Calibri"/>
                <a:cs typeface="Calibri"/>
              </a:rPr>
              <a:t>#RSAC</a:t>
            </a:r>
            <a:endParaRPr lang="en-US" sz="1200" b="1" i="1" spc="100" dirty="0">
              <a:solidFill>
                <a:schemeClr val="bg1"/>
              </a:solidFill>
              <a:latin typeface="Calibri"/>
              <a:cs typeface="Calibri"/>
            </a:endParaRPr>
          </a:p>
        </p:txBody>
      </p:sp>
    </p:spTree>
    <p:extLst>
      <p:ext uri="{BB962C8B-B14F-4D97-AF65-F5344CB8AC3E}">
        <p14:creationId xmlns:p14="http://schemas.microsoft.com/office/powerpoint/2010/main" val="1880571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4021655" y="4826532"/>
            <a:ext cx="1051353" cy="273844"/>
          </a:xfrm>
          <a:prstGeom prst="rect">
            <a:avLst/>
          </a:prstGeom>
        </p:spPr>
        <p:txBody>
          <a:bodyPr/>
          <a:lstStyle/>
          <a:p>
            <a:fld id="{F56C8676-1494-424A-9EE1-69F4EB666BA8}" type="slidenum">
              <a:rPr lang="en-US" smtClean="0"/>
              <a:t>‹#›</a:t>
            </a:fld>
            <a:endParaRPr lang="en-US" dirty="0"/>
          </a:p>
        </p:txBody>
      </p:sp>
      <p:sp>
        <p:nvSpPr>
          <p:cNvPr id="8" name="Content Placeholder 2"/>
          <p:cNvSpPr>
            <a:spLocks noGrp="1"/>
          </p:cNvSpPr>
          <p:nvPr>
            <p:ph idx="4294967295"/>
          </p:nvPr>
        </p:nvSpPr>
        <p:spPr>
          <a:xfrm>
            <a:off x="698501" y="1066259"/>
            <a:ext cx="8094623" cy="3394472"/>
          </a:xfrm>
        </p:spPr>
        <p:txBody>
          <a:bodyPr/>
          <a:lstStyle/>
          <a:p>
            <a:pPr lvl="0"/>
            <a:r>
              <a:rPr lang="en-US" smtClean="0"/>
              <a:t>Click to edit Master text styles</a:t>
            </a:r>
          </a:p>
        </p:txBody>
      </p:sp>
    </p:spTree>
    <p:extLst>
      <p:ext uri="{BB962C8B-B14F-4D97-AF65-F5344CB8AC3E}">
        <p14:creationId xmlns:p14="http://schemas.microsoft.com/office/powerpoint/2010/main" val="96621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Section Divider">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792985" y="2844392"/>
            <a:ext cx="6327210" cy="1293350"/>
          </a:xfrm>
        </p:spPr>
        <p:txBody>
          <a:bodyPr anchor="t" anchorCtr="0">
            <a:normAutofit/>
          </a:bodyPr>
          <a:lstStyle>
            <a:lvl1pPr algn="l">
              <a:lnSpc>
                <a:spcPct val="100000"/>
              </a:lnSpc>
              <a:defRPr sz="2700" b="1" i="0" baseline="0">
                <a:solidFill>
                  <a:schemeClr val="tx1"/>
                </a:solidFill>
                <a:latin typeface="Calibri"/>
                <a:cs typeface="Arial"/>
              </a:defRPr>
            </a:lvl1pPr>
          </a:lstStyle>
          <a:p>
            <a:r>
              <a:rPr lang="en-US" dirty="0" smtClean="0"/>
              <a:t>Transition Slide / Sub-section Title</a:t>
            </a:r>
            <a:endParaRPr lang="en-US" dirty="0"/>
          </a:p>
        </p:txBody>
      </p:sp>
      <p:sp>
        <p:nvSpPr>
          <p:cNvPr id="7" name="TextBox 6"/>
          <p:cNvSpPr txBox="1"/>
          <p:nvPr userDrawn="1"/>
        </p:nvSpPr>
        <p:spPr>
          <a:xfrm>
            <a:off x="8591749" y="62807"/>
            <a:ext cx="457496" cy="153888"/>
          </a:xfrm>
          <a:prstGeom prst="rect">
            <a:avLst/>
          </a:prstGeom>
          <a:noFill/>
        </p:spPr>
        <p:txBody>
          <a:bodyPr wrap="square" lIns="0" tIns="0" rIns="0" bIns="0" rtlCol="0" anchor="ctr" anchorCtr="0">
            <a:spAutoFit/>
          </a:bodyPr>
          <a:lstStyle/>
          <a:p>
            <a:pPr algn="ctr"/>
            <a:r>
              <a:rPr lang="en-US" sz="1000" b="1" i="1" spc="-100" dirty="0" smtClean="0">
                <a:solidFill>
                  <a:schemeClr val="bg1"/>
                </a:solidFill>
                <a:latin typeface="Arial"/>
                <a:cs typeface="Arial"/>
              </a:rPr>
              <a:t>#RSAC</a:t>
            </a:r>
            <a:endParaRPr lang="en-US" sz="1000" b="1" i="1" spc="-100" dirty="0">
              <a:solidFill>
                <a:schemeClr val="bg1"/>
              </a:solidFill>
              <a:latin typeface="Arial"/>
              <a:cs typeface="Arial"/>
            </a:endParaRPr>
          </a:p>
        </p:txBody>
      </p:sp>
      <p:pic>
        <p:nvPicPr>
          <p:cNvPr id="6" name="Picture 5" descr="transition slide little piece on the right-01.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036473" y="0"/>
            <a:ext cx="115721" cy="5143500"/>
          </a:xfrm>
          <a:prstGeom prst="rect">
            <a:avLst/>
          </a:prstGeom>
        </p:spPr>
      </p:pic>
    </p:spTree>
    <p:extLst>
      <p:ext uri="{BB962C8B-B14F-4D97-AF65-F5344CB8AC3E}">
        <p14:creationId xmlns:p14="http://schemas.microsoft.com/office/powerpoint/2010/main" val="123753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6" name="Content Placeholder 30"/>
          <p:cNvSpPr>
            <a:spLocks noGrp="1"/>
          </p:cNvSpPr>
          <p:nvPr>
            <p:ph sz="quarter" idx="14"/>
          </p:nvPr>
        </p:nvSpPr>
        <p:spPr>
          <a:xfrm>
            <a:off x="228599" y="906156"/>
            <a:ext cx="8458201" cy="3460513"/>
          </a:xfrm>
          <a:prstGeom prst="rect">
            <a:avLst/>
          </a:prstGeom>
        </p:spPr>
        <p:txBody>
          <a:bodyPr numCol="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2"/>
          <p:cNvSpPr>
            <a:spLocks noGrp="1"/>
          </p:cNvSpPr>
          <p:nvPr>
            <p:ph type="title"/>
          </p:nvPr>
        </p:nvSpPr>
        <p:spPr>
          <a:xfrm>
            <a:off x="228310" y="99891"/>
            <a:ext cx="8458490" cy="533747"/>
          </a:xfrm>
        </p:spPr>
        <p:txBody>
          <a:bodyPr/>
          <a:lstStyle/>
          <a:p>
            <a:r>
              <a:rPr lang="en-US" smtClean="0"/>
              <a:t>Click to edit Master title style</a:t>
            </a:r>
            <a:endParaRPr lang="en-US"/>
          </a:p>
        </p:txBody>
      </p:sp>
    </p:spTree>
    <p:extLst>
      <p:ext uri="{BB962C8B-B14F-4D97-AF65-F5344CB8AC3E}">
        <p14:creationId xmlns:p14="http://schemas.microsoft.com/office/powerpoint/2010/main" val="12397175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Box Varieties ">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1800" y="898525"/>
            <a:ext cx="3435362" cy="3338513"/>
          </a:xfrm>
          <a:prstGeom prst="rect">
            <a:avLst/>
          </a:prstGeom>
        </p:spPr>
        <p:txBody>
          <a:bodyPr/>
          <a:lstStyle>
            <a:lvl1pPr marL="230188" indent="-230188">
              <a:lnSpc>
                <a:spcPct val="120000"/>
              </a:lnSpc>
              <a:spcBef>
                <a:spcPts val="768"/>
              </a:spcBef>
              <a:buClr>
                <a:schemeClr val="bg1">
                  <a:lumMod val="50000"/>
                </a:schemeClr>
              </a:buClr>
              <a:buSzPct val="50000"/>
              <a:buFont typeface="Lucida Grande"/>
              <a:buChar char="—"/>
              <a:defRPr sz="2400" b="0" i="0">
                <a:solidFill>
                  <a:srgbClr val="7F7F7F"/>
                </a:solidFill>
                <a:latin typeface="Calibri Light"/>
                <a:cs typeface="Calibri Light"/>
              </a:defRPr>
            </a:lvl1pPr>
            <a:lvl2pPr marL="454025" indent="-230188">
              <a:lnSpc>
                <a:spcPct val="120000"/>
              </a:lnSpc>
              <a:spcBef>
                <a:spcPts val="768"/>
              </a:spcBef>
              <a:buClr>
                <a:schemeClr val="bg1">
                  <a:lumMod val="50000"/>
                </a:schemeClr>
              </a:buClr>
              <a:buSzPct val="50000"/>
              <a:buFont typeface="Lucida Grande"/>
              <a:buChar char="—"/>
              <a:defRPr sz="2000" b="0" i="0">
                <a:solidFill>
                  <a:srgbClr val="7F7F7F"/>
                </a:solidFill>
                <a:latin typeface="Calibri Light"/>
                <a:cs typeface="Calibri Light"/>
              </a:defRPr>
            </a:lvl2pPr>
            <a:lvl3pPr marL="684213" indent="-230188">
              <a:lnSpc>
                <a:spcPct val="120000"/>
              </a:lnSpc>
              <a:spcBef>
                <a:spcPts val="768"/>
              </a:spcBef>
              <a:buClr>
                <a:schemeClr val="bg1">
                  <a:lumMod val="50000"/>
                </a:schemeClr>
              </a:buClr>
              <a:buSzPct val="50000"/>
              <a:buFont typeface="Lucida Grande"/>
              <a:buChar char="—"/>
              <a:defRPr sz="1800" b="0" i="0">
                <a:solidFill>
                  <a:srgbClr val="7F7F7F"/>
                </a:solidFill>
                <a:latin typeface="Calibri Light"/>
                <a:cs typeface="Calibri Light"/>
              </a:defRPr>
            </a:lvl3pPr>
            <a:lvl4pPr marL="914400" indent="-223838">
              <a:lnSpc>
                <a:spcPct val="120000"/>
              </a:lnSpc>
              <a:spcBef>
                <a:spcPts val="768"/>
              </a:spcBef>
              <a:buClr>
                <a:schemeClr val="bg1">
                  <a:lumMod val="50000"/>
                </a:schemeClr>
              </a:buClr>
              <a:buSzPct val="50000"/>
              <a:buFont typeface="Lucida Grande"/>
              <a:buChar char="—"/>
              <a:defRPr sz="1600" b="0" i="0">
                <a:solidFill>
                  <a:srgbClr val="7F7F7F"/>
                </a:solidFill>
                <a:latin typeface="Calibri Light"/>
                <a:cs typeface="Calibri Light"/>
              </a:defRPr>
            </a:lvl4pPr>
            <a:lvl5pPr marL="1146175" indent="-230188">
              <a:lnSpc>
                <a:spcPct val="120000"/>
              </a:lnSpc>
              <a:spcBef>
                <a:spcPts val="768"/>
              </a:spcBef>
              <a:buClr>
                <a:schemeClr val="bg1">
                  <a:lumMod val="50000"/>
                </a:schemeClr>
              </a:buClr>
              <a:buSzPct val="50000"/>
              <a:buFont typeface="Lucida Grande"/>
              <a:buChar char="—"/>
              <a:defRPr sz="1400" b="0" i="0">
                <a:solidFill>
                  <a:srgbClr val="7F7F7F"/>
                </a:solidFill>
                <a:latin typeface="Calibri Light"/>
                <a:cs typeface="Calibri Light"/>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hasCustomPrompt="1"/>
          </p:nvPr>
        </p:nvSpPr>
        <p:spPr>
          <a:xfrm>
            <a:off x="353123" y="898525"/>
            <a:ext cx="2243775" cy="3338514"/>
          </a:xfrm>
          <a:prstGeom prst="rect">
            <a:avLst/>
          </a:prstGeom>
        </p:spPr>
        <p:txBody>
          <a:bodyPr vert="horz">
            <a:normAutofit/>
          </a:bodyPr>
          <a:lstStyle>
            <a:lvl1pPr marL="0" indent="0" algn="l">
              <a:lnSpc>
                <a:spcPct val="110000"/>
              </a:lnSpc>
              <a:spcBef>
                <a:spcPts val="1400"/>
              </a:spcBef>
              <a:buNone/>
              <a:defRPr sz="1100" b="1" i="0" baseline="0">
                <a:solidFill>
                  <a:schemeClr val="bg1">
                    <a:lumMod val="50000"/>
                  </a:schemeClr>
                </a:solidFill>
                <a:latin typeface="Calibri"/>
                <a:cs typeface="Calibri"/>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 No need for bullets here.</a:t>
            </a:r>
          </a:p>
          <a:p>
            <a:pPr lvl="0"/>
            <a:r>
              <a:rPr lang="en-US" smtClean="0"/>
              <a:t>Paragraph designed to break allowing for short caption style ¶s. </a:t>
            </a:r>
          </a:p>
          <a:p>
            <a:pPr lvl="0"/>
            <a:r>
              <a:rPr lang="en-US" smtClean="0"/>
              <a:t>Any element on the page can be selected and deleted. </a:t>
            </a:r>
          </a:p>
          <a:p>
            <a:pPr lvl="0"/>
            <a:endParaRPr lang="en-US" smtClean="0"/>
          </a:p>
        </p:txBody>
      </p:sp>
      <p:sp>
        <p:nvSpPr>
          <p:cNvPr id="11" name="Content Placeholder 2"/>
          <p:cNvSpPr>
            <a:spLocks noGrp="1"/>
          </p:cNvSpPr>
          <p:nvPr>
            <p:ph idx="13"/>
          </p:nvPr>
        </p:nvSpPr>
        <p:spPr>
          <a:xfrm>
            <a:off x="6516564" y="898525"/>
            <a:ext cx="2170236" cy="3338514"/>
          </a:xfrm>
          <a:prstGeom prst="rect">
            <a:avLst/>
          </a:prstGeom>
        </p:spPr>
        <p:txBody>
          <a:bodyPr>
            <a:normAutofit/>
          </a:bodyPr>
          <a:lstStyle>
            <a:lvl1pPr marL="112713" indent="-112713">
              <a:lnSpc>
                <a:spcPct val="90000"/>
              </a:lnSpc>
              <a:spcBef>
                <a:spcPts val="600"/>
              </a:spcBef>
              <a:buClr>
                <a:schemeClr val="bg1">
                  <a:lumMod val="50000"/>
                </a:schemeClr>
              </a:buClr>
              <a:buSzPct val="50000"/>
              <a:buFont typeface="Lucida Grande"/>
              <a:buChar char="—"/>
              <a:defRPr sz="1200" b="1" i="0">
                <a:solidFill>
                  <a:schemeClr val="bg1">
                    <a:lumMod val="50000"/>
                  </a:schemeClr>
                </a:solidFill>
                <a:latin typeface="Calibri"/>
                <a:cs typeface="Calibri"/>
              </a:defRPr>
            </a:lvl1pPr>
            <a:lvl2pPr marL="112713" indent="-112713">
              <a:lnSpc>
                <a:spcPct val="90000"/>
              </a:lnSpc>
              <a:spcBef>
                <a:spcPts val="600"/>
              </a:spcBef>
              <a:buClr>
                <a:schemeClr val="bg1">
                  <a:lumMod val="50000"/>
                </a:schemeClr>
              </a:buClr>
              <a:buSzPct val="50000"/>
              <a:buFont typeface="Lucida Grande"/>
              <a:buChar char="—"/>
              <a:defRPr sz="1200" b="0" i="0">
                <a:solidFill>
                  <a:schemeClr val="bg1">
                    <a:lumMod val="50000"/>
                  </a:schemeClr>
                </a:solidFill>
                <a:latin typeface="Calibri"/>
                <a:cs typeface="Calibri"/>
              </a:defRPr>
            </a:lvl2pPr>
            <a:lvl3pPr marL="230188" indent="-117475">
              <a:lnSpc>
                <a:spcPct val="90000"/>
              </a:lnSpc>
              <a:spcBef>
                <a:spcPts val="600"/>
              </a:spcBef>
              <a:buClr>
                <a:schemeClr val="bg1">
                  <a:lumMod val="50000"/>
                </a:schemeClr>
              </a:buClr>
              <a:buSzPct val="50000"/>
              <a:buFont typeface="Lucida Grande"/>
              <a:buChar char="—"/>
              <a:defRPr sz="1200" b="0" i="0">
                <a:solidFill>
                  <a:schemeClr val="bg1">
                    <a:lumMod val="50000"/>
                  </a:schemeClr>
                </a:solidFill>
                <a:latin typeface="Calibri"/>
                <a:cs typeface="Calibri"/>
              </a:defRPr>
            </a:lvl3pPr>
            <a:lvl4pPr marL="342900" indent="-112713">
              <a:lnSpc>
                <a:spcPct val="90000"/>
              </a:lnSpc>
              <a:spcBef>
                <a:spcPts val="600"/>
              </a:spcBef>
              <a:buClr>
                <a:schemeClr val="bg1">
                  <a:lumMod val="50000"/>
                </a:schemeClr>
              </a:buClr>
              <a:buSzPct val="50000"/>
              <a:buFont typeface="Lucida Grande"/>
              <a:buChar char="—"/>
              <a:defRPr sz="1200" b="0" i="0">
                <a:solidFill>
                  <a:schemeClr val="bg1">
                    <a:lumMod val="50000"/>
                  </a:schemeClr>
                </a:solidFill>
                <a:latin typeface="Calibri"/>
                <a:cs typeface="Calibri"/>
              </a:defRPr>
            </a:lvl4pPr>
            <a:lvl5pPr marL="454025" indent="-111125">
              <a:lnSpc>
                <a:spcPct val="90000"/>
              </a:lnSpc>
              <a:spcBef>
                <a:spcPts val="600"/>
              </a:spcBef>
              <a:buClr>
                <a:schemeClr val="bg1">
                  <a:lumMod val="50000"/>
                </a:schemeClr>
              </a:buClr>
              <a:buSzPct val="50000"/>
              <a:buFont typeface="Lucida Grande"/>
              <a:buChar char="—"/>
              <a:defRPr sz="1200" b="0" i="0">
                <a:solidFill>
                  <a:schemeClr val="bg1">
                    <a:lumMod val="50000"/>
                  </a:schemeClr>
                </a:solidFill>
                <a:latin typeface="Calibri"/>
                <a:cs typeface="Calibri"/>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2"/>
          <p:cNvSpPr>
            <a:spLocks noGrp="1"/>
          </p:cNvSpPr>
          <p:nvPr>
            <p:ph type="title"/>
          </p:nvPr>
        </p:nvSpPr>
        <p:spPr>
          <a:xfrm>
            <a:off x="228310" y="99891"/>
            <a:ext cx="8458490" cy="533747"/>
          </a:xfrm>
        </p:spPr>
        <p:txBody>
          <a:bodyPr/>
          <a:lstStyle/>
          <a:p>
            <a:r>
              <a:rPr lang="en-US" smtClean="0"/>
              <a:t>Click to edit Master title style</a:t>
            </a:r>
            <a:endParaRPr lang="en-US"/>
          </a:p>
        </p:txBody>
      </p:sp>
    </p:spTree>
    <p:extLst>
      <p:ext uri="{BB962C8B-B14F-4D97-AF65-F5344CB8AC3E}">
        <p14:creationId xmlns:p14="http://schemas.microsoft.com/office/powerpoint/2010/main" val="39822049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Media Right - Text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Text Placeholder 3"/>
          <p:cNvSpPr>
            <a:spLocks noGrp="1"/>
          </p:cNvSpPr>
          <p:nvPr>
            <p:ph type="body" sz="half" idx="2" hasCustomPrompt="1"/>
          </p:nvPr>
        </p:nvSpPr>
        <p:spPr>
          <a:xfrm>
            <a:off x="353123" y="898525"/>
            <a:ext cx="2243775" cy="3338514"/>
          </a:xfrm>
          <a:prstGeom prst="rect">
            <a:avLst/>
          </a:prstGeom>
        </p:spPr>
        <p:txBody>
          <a:bodyPr vert="horz">
            <a:normAutofit/>
          </a:bodyPr>
          <a:lstStyle>
            <a:lvl1pPr marL="0" indent="0" algn="l">
              <a:lnSpc>
                <a:spcPct val="110000"/>
              </a:lnSpc>
              <a:spcBef>
                <a:spcPts val="1400"/>
              </a:spcBef>
              <a:buNone/>
              <a:defRPr sz="1100" b="1" i="0" baseline="0">
                <a:solidFill>
                  <a:schemeClr val="bg1">
                    <a:lumMod val="50000"/>
                  </a:schemeClr>
                </a:solidFill>
                <a:latin typeface="Calibri"/>
                <a:cs typeface="Calibri"/>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 No need for bullets here.</a:t>
            </a:r>
          </a:p>
          <a:p>
            <a:pPr lvl="0"/>
            <a:r>
              <a:rPr lang="en-US" smtClean="0"/>
              <a:t>Paragraph designed to break allowing for short caption style ¶s. </a:t>
            </a:r>
          </a:p>
          <a:p>
            <a:pPr lvl="0"/>
            <a:r>
              <a:rPr lang="en-US" smtClean="0"/>
              <a:t>Any element on the page can be selected and deleted. </a:t>
            </a:r>
          </a:p>
          <a:p>
            <a:pPr lvl="0"/>
            <a:endParaRPr lang="en-US" smtClean="0"/>
          </a:p>
        </p:txBody>
      </p:sp>
      <p:sp>
        <p:nvSpPr>
          <p:cNvPr id="6" name="Content Placeholder 2"/>
          <p:cNvSpPr>
            <a:spLocks noGrp="1"/>
          </p:cNvSpPr>
          <p:nvPr>
            <p:ph idx="1"/>
          </p:nvPr>
        </p:nvSpPr>
        <p:spPr>
          <a:xfrm>
            <a:off x="2971800" y="898525"/>
            <a:ext cx="5715000" cy="3338513"/>
          </a:xfrm>
          <a:prstGeom prst="rect">
            <a:avLst/>
          </a:prstGeom>
        </p:spPr>
        <p:txBody>
          <a:bodyPr/>
          <a:lstStyle>
            <a:lvl1pPr marL="230188" indent="-230188">
              <a:lnSpc>
                <a:spcPct val="120000"/>
              </a:lnSpc>
              <a:spcBef>
                <a:spcPts val="768"/>
              </a:spcBef>
              <a:buClr>
                <a:schemeClr val="bg1">
                  <a:lumMod val="50000"/>
                </a:schemeClr>
              </a:buClr>
              <a:buSzPct val="50000"/>
              <a:buFont typeface="Lucida Grande"/>
              <a:buChar char="—"/>
              <a:defRPr sz="2400" b="0" i="0">
                <a:solidFill>
                  <a:srgbClr val="7F7F7F"/>
                </a:solidFill>
                <a:latin typeface="Calibri Light"/>
                <a:cs typeface="Calibri Light"/>
              </a:defRPr>
            </a:lvl1pPr>
            <a:lvl2pPr marL="230188" indent="-230188">
              <a:lnSpc>
                <a:spcPct val="120000"/>
              </a:lnSpc>
              <a:spcBef>
                <a:spcPts val="768"/>
              </a:spcBef>
              <a:buClr>
                <a:schemeClr val="bg1">
                  <a:lumMod val="50000"/>
                </a:schemeClr>
              </a:buClr>
              <a:buSzPct val="50000"/>
              <a:buFont typeface="Lucida Grande"/>
              <a:buChar char="—"/>
              <a:defRPr sz="2000" b="0" i="0">
                <a:solidFill>
                  <a:srgbClr val="7F7F7F"/>
                </a:solidFill>
                <a:latin typeface="Calibri Light"/>
                <a:cs typeface="Calibri Light"/>
              </a:defRPr>
            </a:lvl2pPr>
            <a:lvl3pPr marL="230188" indent="-230188">
              <a:lnSpc>
                <a:spcPct val="120000"/>
              </a:lnSpc>
              <a:spcBef>
                <a:spcPts val="768"/>
              </a:spcBef>
              <a:buClr>
                <a:schemeClr val="bg1">
                  <a:lumMod val="50000"/>
                </a:schemeClr>
              </a:buClr>
              <a:buSzPct val="50000"/>
              <a:buFont typeface="Lucida Grande"/>
              <a:buChar char="—"/>
              <a:defRPr sz="1800" b="0" i="0">
                <a:solidFill>
                  <a:srgbClr val="7F7F7F"/>
                </a:solidFill>
                <a:latin typeface="Calibri Light"/>
                <a:cs typeface="Calibri Light"/>
              </a:defRPr>
            </a:lvl3pPr>
            <a:lvl4pPr marL="230188" indent="-230188">
              <a:lnSpc>
                <a:spcPct val="120000"/>
              </a:lnSpc>
              <a:spcBef>
                <a:spcPts val="768"/>
              </a:spcBef>
              <a:buClr>
                <a:schemeClr val="bg1">
                  <a:lumMod val="50000"/>
                </a:schemeClr>
              </a:buClr>
              <a:buSzPct val="50000"/>
              <a:buFont typeface="Lucida Grande"/>
              <a:buChar char="—"/>
              <a:defRPr sz="1600" b="0" i="0">
                <a:solidFill>
                  <a:srgbClr val="7F7F7F"/>
                </a:solidFill>
                <a:latin typeface="Calibri Light"/>
                <a:cs typeface="Calibri Light"/>
              </a:defRPr>
            </a:lvl4pPr>
            <a:lvl5pPr marL="230188" indent="-230188">
              <a:lnSpc>
                <a:spcPct val="120000"/>
              </a:lnSpc>
              <a:spcBef>
                <a:spcPts val="768"/>
              </a:spcBef>
              <a:buClr>
                <a:schemeClr val="bg1">
                  <a:lumMod val="50000"/>
                </a:schemeClr>
              </a:buClr>
              <a:buSzPct val="50000"/>
              <a:buFont typeface="Lucida Grande"/>
              <a:buChar char="—"/>
              <a:defRPr sz="1400" b="0" i="0">
                <a:solidFill>
                  <a:srgbClr val="7F7F7F"/>
                </a:solidFill>
                <a:latin typeface="Calibri Light"/>
                <a:cs typeface="Calibri Light"/>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36606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Left - 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Text Placeholder 3"/>
          <p:cNvSpPr>
            <a:spLocks noGrp="1"/>
          </p:cNvSpPr>
          <p:nvPr>
            <p:ph type="body" sz="half" idx="2" hasCustomPrompt="1"/>
          </p:nvPr>
        </p:nvSpPr>
        <p:spPr>
          <a:xfrm>
            <a:off x="6443026" y="898525"/>
            <a:ext cx="2243775" cy="3338514"/>
          </a:xfrm>
          <a:prstGeom prst="rect">
            <a:avLst/>
          </a:prstGeom>
        </p:spPr>
        <p:txBody>
          <a:bodyPr vert="horz">
            <a:normAutofit/>
          </a:bodyPr>
          <a:lstStyle>
            <a:lvl1pPr marL="0" indent="0" algn="l">
              <a:lnSpc>
                <a:spcPct val="110000"/>
              </a:lnSpc>
              <a:spcBef>
                <a:spcPts val="1400"/>
              </a:spcBef>
              <a:buNone/>
              <a:defRPr sz="1100" b="1" i="0" baseline="0">
                <a:solidFill>
                  <a:schemeClr val="bg1">
                    <a:lumMod val="50000"/>
                  </a:schemeClr>
                </a:solidFill>
                <a:latin typeface="Calibri"/>
                <a:cs typeface="Calibri"/>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 No need for bullets here.</a:t>
            </a:r>
          </a:p>
          <a:p>
            <a:pPr lvl="0"/>
            <a:r>
              <a:rPr lang="en-US" smtClean="0"/>
              <a:t>Paragraph designed to break allowing for short caption style ¶s. </a:t>
            </a:r>
          </a:p>
          <a:p>
            <a:pPr lvl="0"/>
            <a:r>
              <a:rPr lang="en-US" smtClean="0"/>
              <a:t>Any element on the page can be selected and deleted. </a:t>
            </a:r>
          </a:p>
          <a:p>
            <a:pPr lvl="0"/>
            <a:endParaRPr lang="en-US" smtClean="0"/>
          </a:p>
        </p:txBody>
      </p:sp>
      <p:sp>
        <p:nvSpPr>
          <p:cNvPr id="6" name="Content Placeholder 2"/>
          <p:cNvSpPr>
            <a:spLocks noGrp="1"/>
          </p:cNvSpPr>
          <p:nvPr>
            <p:ph idx="1"/>
          </p:nvPr>
        </p:nvSpPr>
        <p:spPr>
          <a:xfrm>
            <a:off x="228310" y="898525"/>
            <a:ext cx="5715000" cy="3338513"/>
          </a:xfrm>
          <a:prstGeom prst="rect">
            <a:avLst/>
          </a:prstGeom>
        </p:spPr>
        <p:txBody>
          <a:bodyPr/>
          <a:lstStyle>
            <a:lvl1pPr marL="230188" indent="-230188">
              <a:lnSpc>
                <a:spcPct val="120000"/>
              </a:lnSpc>
              <a:spcBef>
                <a:spcPts val="768"/>
              </a:spcBef>
              <a:buClr>
                <a:schemeClr val="bg1">
                  <a:lumMod val="50000"/>
                </a:schemeClr>
              </a:buClr>
              <a:buSzPct val="50000"/>
              <a:buFont typeface="Lucida Grande"/>
              <a:buChar char="—"/>
              <a:defRPr sz="2400" b="0" i="0">
                <a:solidFill>
                  <a:srgbClr val="7F7F7F"/>
                </a:solidFill>
                <a:latin typeface="Calibri Light"/>
                <a:cs typeface="Calibri Light"/>
              </a:defRPr>
            </a:lvl1pPr>
            <a:lvl2pPr marL="230188" indent="-230188">
              <a:lnSpc>
                <a:spcPct val="120000"/>
              </a:lnSpc>
              <a:spcBef>
                <a:spcPts val="768"/>
              </a:spcBef>
              <a:buClr>
                <a:schemeClr val="bg1">
                  <a:lumMod val="50000"/>
                </a:schemeClr>
              </a:buClr>
              <a:buSzPct val="50000"/>
              <a:buFont typeface="Lucida Grande"/>
              <a:buChar char="—"/>
              <a:defRPr sz="2000" b="0" i="0">
                <a:solidFill>
                  <a:srgbClr val="7F7F7F"/>
                </a:solidFill>
                <a:latin typeface="Calibri Light"/>
                <a:cs typeface="Calibri Light"/>
              </a:defRPr>
            </a:lvl2pPr>
            <a:lvl3pPr marL="230188" indent="-230188">
              <a:lnSpc>
                <a:spcPct val="120000"/>
              </a:lnSpc>
              <a:spcBef>
                <a:spcPts val="768"/>
              </a:spcBef>
              <a:buClr>
                <a:schemeClr val="bg1">
                  <a:lumMod val="50000"/>
                </a:schemeClr>
              </a:buClr>
              <a:buSzPct val="50000"/>
              <a:buFont typeface="Lucida Grande"/>
              <a:buChar char="—"/>
              <a:defRPr sz="1800" b="0" i="0">
                <a:solidFill>
                  <a:srgbClr val="7F7F7F"/>
                </a:solidFill>
                <a:latin typeface="Calibri Light"/>
                <a:cs typeface="Calibri Light"/>
              </a:defRPr>
            </a:lvl3pPr>
            <a:lvl4pPr marL="230188" indent="-230188">
              <a:lnSpc>
                <a:spcPct val="120000"/>
              </a:lnSpc>
              <a:spcBef>
                <a:spcPts val="768"/>
              </a:spcBef>
              <a:buClr>
                <a:schemeClr val="bg1">
                  <a:lumMod val="50000"/>
                </a:schemeClr>
              </a:buClr>
              <a:buSzPct val="50000"/>
              <a:buFont typeface="Lucida Grande"/>
              <a:buChar char="—"/>
              <a:defRPr sz="1600" b="0" i="0">
                <a:solidFill>
                  <a:srgbClr val="7F7F7F"/>
                </a:solidFill>
                <a:latin typeface="Calibri Light"/>
                <a:cs typeface="Calibri Light"/>
              </a:defRPr>
            </a:lvl4pPr>
            <a:lvl5pPr marL="230188" indent="-230188">
              <a:lnSpc>
                <a:spcPct val="120000"/>
              </a:lnSpc>
              <a:spcBef>
                <a:spcPts val="768"/>
              </a:spcBef>
              <a:buClr>
                <a:schemeClr val="bg1">
                  <a:lumMod val="50000"/>
                </a:schemeClr>
              </a:buClr>
              <a:buSzPct val="50000"/>
              <a:buFont typeface="Lucida Grande"/>
              <a:buChar char="—"/>
              <a:defRPr sz="1400" b="0" i="0">
                <a:solidFill>
                  <a:srgbClr val="7F7F7F"/>
                </a:solidFill>
                <a:latin typeface="Calibri Light"/>
                <a:cs typeface="Calibri Light"/>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190383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Macbook with Screensho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720550" y="67501"/>
            <a:ext cx="8061942" cy="4854560"/>
          </a:xfrm>
          <a:prstGeom prst="rect">
            <a:avLst/>
          </a:prstGeom>
        </p:spPr>
      </p:pic>
      <p:sp>
        <p:nvSpPr>
          <p:cNvPr id="7" name="Picture Placeholder 2"/>
          <p:cNvSpPr>
            <a:spLocks noGrp="1"/>
          </p:cNvSpPr>
          <p:nvPr>
            <p:ph type="pic" idx="1" hasCustomPrompt="1"/>
          </p:nvPr>
        </p:nvSpPr>
        <p:spPr>
          <a:xfrm>
            <a:off x="3334777" y="1042989"/>
            <a:ext cx="4795458" cy="2997610"/>
          </a:xfrm>
          <a:prstGeom prst="rect">
            <a:avLst/>
          </a:prstGeom>
          <a:solidFill>
            <a:srgbClr val="000000"/>
          </a:solidFill>
          <a:ln w="76200">
            <a:solidFill>
              <a:srgbClr val="000000"/>
            </a:solidFill>
            <a:miter lim="800000"/>
          </a:ln>
          <a:effectLst>
            <a:outerShdw blurRad="50800" dist="12700" dir="5400000" algn="t" rotWithShape="0">
              <a:prstClr val="black">
                <a:alpha val="59000"/>
              </a:prstClr>
            </a:outerShdw>
          </a:effectLst>
        </p:spPr>
        <p:txBody>
          <a:bodyPr/>
          <a:lstStyle>
            <a:lvl1pPr marL="0" indent="0">
              <a:buNone/>
              <a:defRPr sz="3200" baseline="0">
                <a:ln>
                  <a:noFill/>
                </a:ln>
              </a:defRPr>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Screenshots </a:t>
            </a:r>
          </a:p>
          <a:p>
            <a:r>
              <a:rPr lang="en-US" smtClean="0"/>
              <a:t>Click icon to add picture</a:t>
            </a:r>
            <a:endParaRPr lang="en-US" dirty="0"/>
          </a:p>
        </p:txBody>
      </p:sp>
      <p:cxnSp>
        <p:nvCxnSpPr>
          <p:cNvPr id="20" name="Straight Connector 19"/>
          <p:cNvCxnSpPr/>
          <p:nvPr userDrawn="1"/>
        </p:nvCxnSpPr>
        <p:spPr>
          <a:xfrm flipV="1">
            <a:off x="228310" y="2561493"/>
            <a:ext cx="1983078" cy="73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Content Placeholder 30"/>
          <p:cNvSpPr>
            <a:spLocks noGrp="1"/>
          </p:cNvSpPr>
          <p:nvPr>
            <p:ph sz="quarter" idx="14"/>
          </p:nvPr>
        </p:nvSpPr>
        <p:spPr>
          <a:xfrm>
            <a:off x="228600" y="906156"/>
            <a:ext cx="2660951" cy="3460513"/>
          </a:xfrm>
          <a:prstGeom prst="rect">
            <a:avLst/>
          </a:prstGeom>
        </p:spPr>
        <p:txBody>
          <a:bodyPr/>
          <a:lstStyle>
            <a:lvl1pPr marL="112713" indent="-112713">
              <a:defRPr/>
            </a:lvl1pPr>
            <a:lvl2pPr marL="228600" indent="-117475">
              <a:defRPr/>
            </a:lvl2pPr>
            <a:lvl3pPr marL="342900" indent="-117475">
              <a:defRPr/>
            </a:lvl3pPr>
            <a:lvl4pPr marL="452438" indent="-117475">
              <a:defRPr/>
            </a:lvl4pPr>
            <a:lvl5pPr marL="574675" indent="-11747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081719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Macbook with Vide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720550" y="67501"/>
            <a:ext cx="8061942" cy="4854560"/>
          </a:xfrm>
          <a:prstGeom prst="rect">
            <a:avLst/>
          </a:prstGeom>
        </p:spPr>
      </p:pic>
      <p:cxnSp>
        <p:nvCxnSpPr>
          <p:cNvPr id="12" name="Straight Connector 11"/>
          <p:cNvCxnSpPr/>
          <p:nvPr userDrawn="1"/>
        </p:nvCxnSpPr>
        <p:spPr>
          <a:xfrm flipV="1">
            <a:off x="228310" y="2561493"/>
            <a:ext cx="1983078" cy="73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Content Placeholder 30"/>
          <p:cNvSpPr>
            <a:spLocks noGrp="1"/>
          </p:cNvSpPr>
          <p:nvPr>
            <p:ph sz="quarter" idx="14"/>
          </p:nvPr>
        </p:nvSpPr>
        <p:spPr>
          <a:xfrm>
            <a:off x="228600" y="906156"/>
            <a:ext cx="2660951" cy="3460513"/>
          </a:xfrm>
          <a:prstGeom prst="rect">
            <a:avLst/>
          </a:prstGeom>
        </p:spPr>
        <p:txBody>
          <a:bodyPr/>
          <a:lstStyle>
            <a:lvl1pPr marL="112713" indent="-112713">
              <a:defRPr/>
            </a:lvl1pPr>
            <a:lvl2pPr marL="228600" indent="-117475">
              <a:defRPr/>
            </a:lvl2pPr>
            <a:lvl3pPr marL="342900" indent="-117475">
              <a:defRPr/>
            </a:lvl3pPr>
            <a:lvl4pPr marL="452438" indent="-117475">
              <a:defRPr/>
            </a:lvl4pPr>
            <a:lvl5pPr marL="574675" indent="-117475">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itle 2"/>
          <p:cNvSpPr>
            <a:spLocks noGrp="1"/>
          </p:cNvSpPr>
          <p:nvPr>
            <p:ph type="title"/>
          </p:nvPr>
        </p:nvSpPr>
        <p:spPr>
          <a:xfrm>
            <a:off x="228310" y="99891"/>
            <a:ext cx="8458490" cy="533747"/>
          </a:xfrm>
        </p:spPr>
        <p:txBody>
          <a:bodyPr/>
          <a:lstStyle/>
          <a:p>
            <a:r>
              <a:rPr lang="en-US" smtClean="0"/>
              <a:t>Click to edit Master title style</a:t>
            </a:r>
            <a:endParaRPr lang="en-US"/>
          </a:p>
        </p:txBody>
      </p:sp>
      <p:sp>
        <p:nvSpPr>
          <p:cNvPr id="5" name="Media Placeholder 4"/>
          <p:cNvSpPr>
            <a:spLocks noGrp="1"/>
          </p:cNvSpPr>
          <p:nvPr>
            <p:ph type="media" sz="quarter" idx="17" hasCustomPrompt="1"/>
          </p:nvPr>
        </p:nvSpPr>
        <p:spPr>
          <a:xfrm>
            <a:off x="3333101" y="1042988"/>
            <a:ext cx="4815703" cy="3009615"/>
          </a:xfrm>
          <a:solidFill>
            <a:schemeClr val="tx1"/>
          </a:solidFill>
          <a:ln>
            <a:solidFill>
              <a:schemeClr val="tx1"/>
            </a:solidFill>
          </a:ln>
          <a:effectLst/>
        </p:spPr>
        <p:txBody>
          <a:bodyPr/>
          <a:lstStyle>
            <a:lvl1pPr marL="166871" indent="0">
              <a:buFont typeface="+mj-lt"/>
              <a:buNone/>
              <a:defRPr sz="2800">
                <a:ln>
                  <a:noFill/>
                </a:ln>
                <a:effectLst/>
              </a:defRPr>
            </a:lvl1pPr>
          </a:lstStyle>
          <a:p>
            <a:r>
              <a:rPr lang="en-US" smtClean="0"/>
              <a:t>VIDEOS</a:t>
            </a:r>
          </a:p>
          <a:p>
            <a:r>
              <a:rPr lang="en-US" smtClean="0"/>
              <a:t>Click icon to add media</a:t>
            </a:r>
            <a:endParaRPr lang="en-US"/>
          </a:p>
        </p:txBody>
      </p:sp>
    </p:spTree>
    <p:extLst>
      <p:ext uri="{BB962C8B-B14F-4D97-AF65-F5344CB8AC3E}">
        <p14:creationId xmlns:p14="http://schemas.microsoft.com/office/powerpoint/2010/main" val="333648031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0" y="4572000"/>
            <a:ext cx="9153144" cy="591319"/>
          </a:xfrm>
          <a:prstGeom prst="rect">
            <a:avLst/>
          </a:prstGeom>
          <a:solidFill>
            <a:srgbClr val="2527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bg1"/>
              </a:solidFill>
            </a:endParaRPr>
          </a:p>
        </p:txBody>
      </p:sp>
      <p:sp>
        <p:nvSpPr>
          <p:cNvPr id="2" name="Title Placeholder 1"/>
          <p:cNvSpPr>
            <a:spLocks noGrp="1"/>
          </p:cNvSpPr>
          <p:nvPr>
            <p:ph type="title"/>
          </p:nvPr>
        </p:nvSpPr>
        <p:spPr>
          <a:xfrm>
            <a:off x="228310" y="99890"/>
            <a:ext cx="8458490" cy="533747"/>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310" y="957558"/>
            <a:ext cx="8458490" cy="3394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4122688" y="4898394"/>
            <a:ext cx="4572000" cy="215444"/>
          </a:xfrm>
          <a:prstGeom prst="rect">
            <a:avLst/>
          </a:prstGeom>
        </p:spPr>
        <p:txBody>
          <a:bodyPr>
            <a:spAutoFit/>
          </a:bodyPr>
          <a:lstStyle/>
          <a:p>
            <a:pPr algn="r"/>
            <a:r>
              <a:rPr lang="en-US" sz="800">
                <a:solidFill>
                  <a:schemeClr val="bg1">
                    <a:lumMod val="50000"/>
                  </a:schemeClr>
                </a:solidFill>
              </a:rPr>
              <a:t>© 2015 Elastica, Inc. All Rights Reserved. Confidential Information. Do Not Distribute.</a:t>
            </a:r>
          </a:p>
        </p:txBody>
      </p:sp>
      <p:pic>
        <p:nvPicPr>
          <p:cNvPr id="9" name="Picture 8"/>
          <p:cNvPicPr>
            <a:picLocks noChangeAspect="1"/>
          </p:cNvPicPr>
          <p:nvPr userDrawn="1"/>
        </p:nvPicPr>
        <p:blipFill>
          <a:blip r:embed="rId37" cstate="email">
            <a:extLst>
              <a:ext uri="{28A0092B-C50C-407E-A947-70E740481C1C}">
                <a14:useLocalDpi xmlns:a14="http://schemas.microsoft.com/office/drawing/2010/main" val="0"/>
              </a:ext>
            </a:extLst>
          </a:blip>
          <a:stretch>
            <a:fillRect/>
          </a:stretch>
        </p:blipFill>
        <p:spPr>
          <a:xfrm>
            <a:off x="270376" y="4562859"/>
            <a:ext cx="2194560" cy="609600"/>
          </a:xfrm>
          <a:prstGeom prst="rect">
            <a:avLst/>
          </a:prstGeom>
        </p:spPr>
      </p:pic>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978" r:id="rId1"/>
    <p:sldLayoutId id="2147484029" r:id="rId2"/>
    <p:sldLayoutId id="2147483980" r:id="rId3"/>
    <p:sldLayoutId id="2147483981" r:id="rId4"/>
    <p:sldLayoutId id="2147483982" r:id="rId5"/>
    <p:sldLayoutId id="2147483983" r:id="rId6"/>
    <p:sldLayoutId id="2147483984" r:id="rId7"/>
    <p:sldLayoutId id="2147483985" r:id="rId8"/>
    <p:sldLayoutId id="2147483986" r:id="rId9"/>
    <p:sldLayoutId id="2147483990" r:id="rId10"/>
    <p:sldLayoutId id="2147483991" r:id="rId11"/>
    <p:sldLayoutId id="2147483992" r:id="rId12"/>
    <p:sldLayoutId id="2147483993" r:id="rId13"/>
    <p:sldLayoutId id="2147483994" r:id="rId14"/>
    <p:sldLayoutId id="2147484028" r:id="rId15"/>
    <p:sldLayoutId id="2147484027"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7" r:id="rId28"/>
    <p:sldLayoutId id="2147484011" r:id="rId29"/>
    <p:sldLayoutId id="2147484013" r:id="rId30"/>
    <p:sldLayoutId id="2147484019" r:id="rId31"/>
    <p:sldLayoutId id="2147484020" r:id="rId32"/>
    <p:sldLayoutId id="2147484030" r:id="rId33"/>
    <p:sldLayoutId id="2147484031" r:id="rId34"/>
    <p:sldLayoutId id="2147484032" r:id="rId35"/>
  </p:sldLayoutIdLst>
  <p:timing>
    <p:tnLst>
      <p:par>
        <p:cTn id="1" dur="indefinite" restart="never" nodeType="tmRoot"/>
      </p:par>
    </p:tnLst>
  </p:timing>
  <p:hf hdr="0" dt="0"/>
  <p:txStyles>
    <p:titleStyle>
      <a:lvl1pPr algn="l" defTabSz="914400" rtl="0" eaLnBrk="1" latinLnBrk="0" hangingPunct="1">
        <a:spcBef>
          <a:spcPct val="0"/>
        </a:spcBef>
        <a:buNone/>
        <a:defRPr sz="2800" b="0" i="0" kern="1200" spc="-100" baseline="0">
          <a:solidFill>
            <a:schemeClr val="bg1">
              <a:lumMod val="75000"/>
            </a:schemeClr>
          </a:solidFill>
          <a:latin typeface="Century Gothic"/>
          <a:ea typeface="+mj-ea"/>
          <a:cs typeface="Century Gothic"/>
        </a:defRPr>
      </a:lvl1pPr>
    </p:titleStyle>
    <p:bodyStyle>
      <a:lvl1pPr marL="112713" indent="-112713" algn="l" defTabSz="914400" rtl="0" eaLnBrk="1" latinLnBrk="0" hangingPunct="1">
        <a:lnSpc>
          <a:spcPct val="100000"/>
        </a:lnSpc>
        <a:spcBef>
          <a:spcPts val="1100"/>
        </a:spcBef>
        <a:spcAft>
          <a:spcPts val="600"/>
        </a:spcAft>
        <a:buClr>
          <a:schemeClr val="bg1">
            <a:lumMod val="50000"/>
          </a:schemeClr>
        </a:buClr>
        <a:buSzPct val="60000"/>
        <a:buFont typeface="Arial"/>
        <a:buChar char="•"/>
        <a:defRPr sz="1800" b="0" i="0" kern="1200">
          <a:solidFill>
            <a:schemeClr val="bg1">
              <a:lumMod val="50000"/>
            </a:schemeClr>
          </a:solidFill>
          <a:latin typeface="Calibri"/>
          <a:ea typeface="+mn-ea"/>
          <a:cs typeface="Calibri"/>
        </a:defRPr>
      </a:lvl1pPr>
      <a:lvl2pPr marL="230188" indent="-117475" algn="l" defTabSz="914400" rtl="0" eaLnBrk="1" latinLnBrk="0" hangingPunct="1">
        <a:lnSpc>
          <a:spcPct val="100000"/>
        </a:lnSpc>
        <a:spcBef>
          <a:spcPct val="20000"/>
        </a:spcBef>
        <a:spcAft>
          <a:spcPts val="600"/>
        </a:spcAft>
        <a:buClr>
          <a:schemeClr val="bg1">
            <a:lumMod val="50000"/>
          </a:schemeClr>
        </a:buClr>
        <a:buSzPct val="60000"/>
        <a:buFont typeface="Arial"/>
        <a:buChar char="•"/>
        <a:defRPr sz="1600" b="0" i="0" kern="1200">
          <a:solidFill>
            <a:schemeClr val="bg1">
              <a:lumMod val="50000"/>
            </a:schemeClr>
          </a:solidFill>
          <a:latin typeface="Calibri"/>
          <a:ea typeface="+mn-ea"/>
          <a:cs typeface="Calibri"/>
        </a:defRPr>
      </a:lvl2pPr>
      <a:lvl3pPr marL="342900" indent="-112713" algn="l" defTabSz="914400" rtl="0" eaLnBrk="1" latinLnBrk="0" hangingPunct="1">
        <a:lnSpc>
          <a:spcPct val="100000"/>
        </a:lnSpc>
        <a:spcBef>
          <a:spcPct val="20000"/>
        </a:spcBef>
        <a:spcAft>
          <a:spcPts val="600"/>
        </a:spcAft>
        <a:buClr>
          <a:schemeClr val="bg1">
            <a:lumMod val="50000"/>
          </a:schemeClr>
        </a:buClr>
        <a:buSzPct val="60000"/>
        <a:buFont typeface="Arial"/>
        <a:buChar char="•"/>
        <a:defRPr sz="1400" b="0" i="0" kern="1200">
          <a:solidFill>
            <a:schemeClr val="bg1">
              <a:lumMod val="50000"/>
            </a:schemeClr>
          </a:solidFill>
          <a:latin typeface="Calibri"/>
          <a:ea typeface="+mn-ea"/>
          <a:cs typeface="Calibri"/>
        </a:defRPr>
      </a:lvl3pPr>
      <a:lvl4pPr marL="454025" indent="-111125" algn="l" defTabSz="914400" rtl="0" eaLnBrk="1" latinLnBrk="0" hangingPunct="1">
        <a:lnSpc>
          <a:spcPct val="100000"/>
        </a:lnSpc>
        <a:spcBef>
          <a:spcPct val="20000"/>
        </a:spcBef>
        <a:spcAft>
          <a:spcPts val="600"/>
        </a:spcAft>
        <a:buClr>
          <a:schemeClr val="bg1">
            <a:lumMod val="50000"/>
          </a:schemeClr>
        </a:buClr>
        <a:buSzPct val="60000"/>
        <a:buFont typeface="Arial"/>
        <a:buChar char="•"/>
        <a:defRPr sz="1200" b="0" i="0" kern="1200">
          <a:solidFill>
            <a:srgbClr val="7F7F7F"/>
          </a:solidFill>
          <a:latin typeface="Calibri"/>
          <a:ea typeface="+mn-ea"/>
          <a:cs typeface="Calibri"/>
        </a:defRPr>
      </a:lvl4pPr>
      <a:lvl5pPr marL="573088" indent="-119063" algn="l" defTabSz="914400" rtl="0" eaLnBrk="1" latinLnBrk="0" hangingPunct="1">
        <a:lnSpc>
          <a:spcPct val="100000"/>
        </a:lnSpc>
        <a:spcBef>
          <a:spcPct val="20000"/>
        </a:spcBef>
        <a:spcAft>
          <a:spcPts val="600"/>
        </a:spcAft>
        <a:buClr>
          <a:schemeClr val="bg1">
            <a:lumMod val="50000"/>
          </a:schemeClr>
        </a:buClr>
        <a:buSzPct val="60000"/>
        <a:buFont typeface="Arial"/>
        <a:buChar char="•"/>
        <a:defRPr sz="1100" b="0" i="0" kern="1200" baseline="0">
          <a:solidFill>
            <a:schemeClr val="bg1">
              <a:lumMod val="50000"/>
            </a:schemeClr>
          </a:solidFill>
          <a:latin typeface="Calibri"/>
          <a:ea typeface="+mn-ea"/>
          <a:cs typeface="Calibri"/>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49.png"/><Relationship Id="rId7" Type="http://schemas.openxmlformats.org/officeDocument/2006/relationships/image" Target="../media/image53.tif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34.xml"/><Relationship Id="rId5" Type="http://schemas.openxmlformats.org/officeDocument/2006/relationships/image" Target="../media/image62.tiff"/><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30.tiff"/><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9.png"/><Relationship Id="rId7" Type="http://schemas.openxmlformats.org/officeDocument/2006/relationships/image" Target="../media/image79.png"/><Relationship Id="rId12"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74.png"/><Relationship Id="rId5" Type="http://schemas.openxmlformats.org/officeDocument/2006/relationships/image" Target="../media/image77.png"/><Relationship Id="rId10" Type="http://schemas.openxmlformats.org/officeDocument/2006/relationships/image" Target="../media/image73.png"/><Relationship Id="rId4" Type="http://schemas.openxmlformats.org/officeDocument/2006/relationships/image" Target="../media/image70.jpeg"/><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8.emf"/><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emf"/><Relationship Id="rId12"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86.emf"/><Relationship Id="rId11" Type="http://schemas.openxmlformats.org/officeDocument/2006/relationships/image" Target="../media/image91.png"/><Relationship Id="rId5" Type="http://schemas.openxmlformats.org/officeDocument/2006/relationships/image" Target="../media/image85.emf"/><Relationship Id="rId15" Type="http://schemas.openxmlformats.org/officeDocument/2006/relationships/image" Target="../media/image95.png"/><Relationship Id="rId10" Type="http://schemas.openxmlformats.org/officeDocument/2006/relationships/image" Target="../media/image90.emf"/><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emf"/></Relationships>
</file>

<file path=ppt/slides/_rels/slide37.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emf"/></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tiff"/><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34.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88601" y="2309535"/>
            <a:ext cx="7213318" cy="883255"/>
          </a:xfrm>
        </p:spPr>
        <p:txBody>
          <a:bodyPr>
            <a:normAutofit fontScale="90000"/>
          </a:bodyPr>
          <a:lstStyle/>
          <a:p>
            <a:r>
              <a:rPr lang="en-US" dirty="0" smtClean="0"/>
              <a:t>How to Deliver </a:t>
            </a:r>
            <a:r>
              <a:rPr lang="en-US" dirty="0"/>
              <a:t>Compliance and Security </a:t>
            </a:r>
            <a:r>
              <a:rPr lang="en-US" dirty="0" smtClean="0"/>
              <a:t>in the Cloud Generation World ?</a:t>
            </a:r>
            <a:endParaRPr lang="en-US" dirty="0"/>
          </a:p>
        </p:txBody>
      </p:sp>
      <p:sp>
        <p:nvSpPr>
          <p:cNvPr id="8" name="Subtitle 7"/>
          <p:cNvSpPr>
            <a:spLocks noGrp="1"/>
          </p:cNvSpPr>
          <p:nvPr>
            <p:ph type="subTitle" idx="1"/>
          </p:nvPr>
        </p:nvSpPr>
        <p:spPr/>
        <p:txBody>
          <a:bodyPr>
            <a:normAutofit fontScale="77500" lnSpcReduction="20000"/>
          </a:bodyPr>
          <a:lstStyle/>
          <a:p>
            <a:r>
              <a:rPr lang="en-US" dirty="0" smtClean="0"/>
              <a:t>Hunting in the shadow -- CASB</a:t>
            </a:r>
            <a:endParaRPr lang="en-US" dirty="0"/>
          </a:p>
        </p:txBody>
      </p:sp>
      <p:sp>
        <p:nvSpPr>
          <p:cNvPr id="9" name="Text Placeholder 8"/>
          <p:cNvSpPr>
            <a:spLocks noGrp="1"/>
          </p:cNvSpPr>
          <p:nvPr>
            <p:ph type="body" sz="quarter" idx="10"/>
          </p:nvPr>
        </p:nvSpPr>
        <p:spPr>
          <a:xfrm>
            <a:off x="499639" y="4215538"/>
            <a:ext cx="6746963" cy="447414"/>
          </a:xfrm>
        </p:spPr>
        <p:txBody>
          <a:bodyPr>
            <a:normAutofit/>
          </a:bodyPr>
          <a:lstStyle/>
          <a:p>
            <a:r>
              <a:rPr lang="en-US" dirty="0" smtClean="0"/>
              <a:t>Wael Khalaf , Sr. Systems Engineer</a:t>
            </a:r>
            <a:endParaRPr lang="en-US" dirty="0" smtClean="0"/>
          </a:p>
        </p:txBody>
      </p:sp>
    </p:spTree>
    <p:extLst>
      <p:ext uri="{BB962C8B-B14F-4D97-AF65-F5344CB8AC3E}">
        <p14:creationId xmlns:p14="http://schemas.microsoft.com/office/powerpoint/2010/main" val="96766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0709"/>
          <a:stretch/>
        </p:blipFill>
        <p:spPr>
          <a:xfrm>
            <a:off x="0" y="-6484"/>
            <a:ext cx="9144000" cy="4585781"/>
          </a:xfrm>
          <a:prstGeom prst="rect">
            <a:avLst/>
          </a:prstGeom>
        </p:spPr>
      </p:pic>
      <p:sp>
        <p:nvSpPr>
          <p:cNvPr id="4" name="Title 5"/>
          <p:cNvSpPr>
            <a:spLocks noGrp="1"/>
          </p:cNvSpPr>
          <p:nvPr>
            <p:ph type="title"/>
          </p:nvPr>
        </p:nvSpPr>
        <p:spPr>
          <a:xfrm>
            <a:off x="228309" y="99892"/>
            <a:ext cx="3169315" cy="2506784"/>
          </a:xfrm>
        </p:spPr>
        <p:txBody>
          <a:bodyPr>
            <a:normAutofit/>
          </a:bodyPr>
          <a:lstStyle/>
          <a:p>
            <a:r>
              <a:rPr lang="en-US" dirty="0" smtClean="0">
                <a:solidFill>
                  <a:schemeClr val="bg1"/>
                </a:solidFill>
              </a:rPr>
              <a:t/>
            </a:r>
            <a:br>
              <a:rPr lang="en-US" dirty="0" smtClean="0">
                <a:solidFill>
                  <a:schemeClr val="bg1"/>
                </a:solidFill>
              </a:rPr>
            </a:br>
            <a:r>
              <a:rPr lang="en-US" dirty="0" smtClean="0">
                <a:solidFill>
                  <a:schemeClr val="bg1"/>
                </a:solidFill>
              </a:rPr>
              <a:t>Who is accessing your cloud data?</a:t>
            </a:r>
            <a:endParaRPr lang="en-US" dirty="0">
              <a:solidFill>
                <a:schemeClr val="bg1"/>
              </a:solidFill>
            </a:endParaRPr>
          </a:p>
        </p:txBody>
      </p:sp>
    </p:spTree>
    <p:extLst>
      <p:ext uri="{BB962C8B-B14F-4D97-AF65-F5344CB8AC3E}">
        <p14:creationId xmlns:p14="http://schemas.microsoft.com/office/powerpoint/2010/main" val="181955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Security and Compliance in Cloud</a:t>
            </a:r>
            <a:endParaRPr lang="en-US" dirty="0"/>
          </a:p>
        </p:txBody>
      </p:sp>
      <p:sp>
        <p:nvSpPr>
          <p:cNvPr id="4" name="Content Placeholder 3"/>
          <p:cNvSpPr>
            <a:spLocks noGrp="1"/>
          </p:cNvSpPr>
          <p:nvPr>
            <p:ph idx="4294967295"/>
          </p:nvPr>
        </p:nvSpPr>
        <p:spPr>
          <a:xfrm>
            <a:off x="228310" y="911838"/>
            <a:ext cx="8458490" cy="3394075"/>
          </a:xfrm>
        </p:spPr>
        <p:txBody>
          <a:bodyPr>
            <a:normAutofit/>
          </a:bodyPr>
          <a:lstStyle/>
          <a:p>
            <a:r>
              <a:rPr lang="en-US" dirty="0"/>
              <a:t>What needs to be considered from security perspective?</a:t>
            </a:r>
          </a:p>
          <a:p>
            <a:pPr lvl="1"/>
            <a:r>
              <a:rPr lang="en-US" sz="1700" b="1" dirty="0"/>
              <a:t>Data classification </a:t>
            </a:r>
            <a:r>
              <a:rPr lang="en-US" sz="1700" dirty="0"/>
              <a:t>and visibility</a:t>
            </a:r>
          </a:p>
          <a:p>
            <a:pPr lvl="1"/>
            <a:r>
              <a:rPr lang="en-US" sz="1700" b="1" dirty="0"/>
              <a:t>Secure movement of data at rest or in </a:t>
            </a:r>
            <a:r>
              <a:rPr lang="en-US" sz="1700" b="1" dirty="0" smtClean="0"/>
              <a:t>motion </a:t>
            </a:r>
            <a:r>
              <a:rPr lang="en-US" sz="1700" dirty="0"/>
              <a:t>between public and private clouds</a:t>
            </a:r>
          </a:p>
          <a:p>
            <a:pPr lvl="1"/>
            <a:r>
              <a:rPr lang="en-US" sz="1700" b="1" dirty="0"/>
              <a:t>Authorization and A</a:t>
            </a:r>
            <a:r>
              <a:rPr lang="en-US" sz="1700" b="1" dirty="0" smtClean="0"/>
              <a:t>uthentication </a:t>
            </a:r>
            <a:r>
              <a:rPr lang="en-US" sz="1700" dirty="0"/>
              <a:t>controls for data access and sharing </a:t>
            </a:r>
          </a:p>
          <a:p>
            <a:pPr lvl="1"/>
            <a:r>
              <a:rPr lang="en-US" sz="1700" b="1" dirty="0"/>
              <a:t>Policies</a:t>
            </a:r>
            <a:r>
              <a:rPr lang="en-US" sz="1700" dirty="0"/>
              <a:t> for </a:t>
            </a:r>
            <a:r>
              <a:rPr lang="en-US" sz="1700" dirty="0" smtClean="0"/>
              <a:t>Auditing</a:t>
            </a:r>
            <a:r>
              <a:rPr lang="en-US" sz="1700" dirty="0"/>
              <a:t>, M</a:t>
            </a:r>
            <a:r>
              <a:rPr lang="en-US" sz="1700" dirty="0" smtClean="0"/>
              <a:t>onitoring</a:t>
            </a:r>
            <a:r>
              <a:rPr lang="en-US" sz="1700" dirty="0"/>
              <a:t>, Incident Response and </a:t>
            </a:r>
            <a:r>
              <a:rPr lang="en-US" sz="1700" dirty="0" smtClean="0"/>
              <a:t>assessments</a:t>
            </a:r>
            <a:endParaRPr lang="en-US" sz="1700" dirty="0"/>
          </a:p>
          <a:p>
            <a:pPr lvl="1"/>
            <a:r>
              <a:rPr lang="en-US" sz="1700" b="1" dirty="0"/>
              <a:t>Lifecycle management of SaaS applications </a:t>
            </a:r>
            <a:r>
              <a:rPr lang="en-US" sz="1700" dirty="0"/>
              <a:t>in multi-tenant </a:t>
            </a:r>
            <a:r>
              <a:rPr lang="en-US" sz="1700" dirty="0" smtClean="0"/>
              <a:t>environments</a:t>
            </a:r>
          </a:p>
          <a:p>
            <a:pPr lvl="1"/>
            <a:r>
              <a:rPr lang="en-US" sz="1700" b="1" dirty="0" smtClean="0"/>
              <a:t>Threats lurking around cloud apps </a:t>
            </a:r>
            <a:r>
              <a:rPr lang="en-US" sz="1700" dirty="0" smtClean="0"/>
              <a:t>including Data Exfiltration, Data Destruction, Account Hijacking, Malware, etc.</a:t>
            </a:r>
            <a:endParaRPr lang="en-US" sz="1700" dirty="0"/>
          </a:p>
        </p:txBody>
      </p:sp>
    </p:spTree>
    <p:extLst>
      <p:ext uri="{BB962C8B-B14F-4D97-AF65-F5344CB8AC3E}">
        <p14:creationId xmlns:p14="http://schemas.microsoft.com/office/powerpoint/2010/main" val="1476137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Threats in Cloud Apps</a:t>
            </a:r>
            <a:endParaRPr lang="en-US" dirty="0"/>
          </a:p>
        </p:txBody>
      </p:sp>
      <p:sp>
        <p:nvSpPr>
          <p:cNvPr id="4" name="Content Placeholder 3"/>
          <p:cNvSpPr>
            <a:spLocks noGrp="1"/>
          </p:cNvSpPr>
          <p:nvPr>
            <p:ph idx="4294967295"/>
          </p:nvPr>
        </p:nvSpPr>
        <p:spPr/>
        <p:txBody>
          <a:bodyPr>
            <a:normAutofit fontScale="92500" lnSpcReduction="20000"/>
          </a:bodyPr>
          <a:lstStyle/>
          <a:p>
            <a:r>
              <a:rPr lang="en-US" b="1" dirty="0" smtClean="0"/>
              <a:t>Sensitive data exposure and information leakage</a:t>
            </a:r>
          </a:p>
          <a:p>
            <a:pPr lvl="1"/>
            <a:r>
              <a:rPr lang="en-US" sz="1600" dirty="0" smtClean="0"/>
              <a:t>Data exfiltration and data destruction </a:t>
            </a:r>
          </a:p>
          <a:p>
            <a:pPr lvl="2"/>
            <a:r>
              <a:rPr lang="en-US" sz="1400" dirty="0" smtClean="0"/>
              <a:t>On top of data exposure on itself which is more c</a:t>
            </a:r>
            <a:r>
              <a:rPr lang="en-US" sz="1400" dirty="0" smtClean="0">
                <a:sym typeface="Wingdings"/>
              </a:rPr>
              <a:t>ompliance related</a:t>
            </a:r>
            <a:endParaRPr lang="en-US" sz="1400" dirty="0"/>
          </a:p>
          <a:p>
            <a:r>
              <a:rPr lang="en-US" b="1" dirty="0" smtClean="0"/>
              <a:t>Account hijacking via credentials stealing</a:t>
            </a:r>
          </a:p>
          <a:p>
            <a:pPr lvl="1"/>
            <a:r>
              <a:rPr lang="en-US" sz="1600" dirty="0" smtClean="0"/>
              <a:t>Sophisticated malware installed on end-user machines</a:t>
            </a:r>
          </a:p>
          <a:p>
            <a:pPr lvl="2"/>
            <a:r>
              <a:rPr lang="en-US" sz="1600" dirty="0" smtClean="0"/>
              <a:t>Man-in-the-Browser (MitB) </a:t>
            </a:r>
          </a:p>
          <a:p>
            <a:pPr lvl="2"/>
            <a:r>
              <a:rPr lang="en-US" sz="1600" dirty="0" smtClean="0"/>
              <a:t>Man-in-the-Cloud (MitC) attacks (on file sync agents)</a:t>
            </a:r>
          </a:p>
          <a:p>
            <a:pPr lvl="1"/>
            <a:r>
              <a:rPr lang="en-US" sz="1600" dirty="0" smtClean="0"/>
              <a:t>Spear Phishing attacks</a:t>
            </a:r>
          </a:p>
          <a:p>
            <a:pPr lvl="1"/>
            <a:r>
              <a:rPr lang="en-US" sz="1600" dirty="0" smtClean="0"/>
              <a:t>Inherent vulnerabilities in cloud apps</a:t>
            </a:r>
            <a:endParaRPr lang="en-US" sz="1600" dirty="0"/>
          </a:p>
          <a:p>
            <a:r>
              <a:rPr lang="en-US" b="1" dirty="0" smtClean="0"/>
              <a:t>Abuse of cloud apps and associated infrastructure </a:t>
            </a:r>
          </a:p>
          <a:p>
            <a:endParaRPr lang="en-US" dirty="0"/>
          </a:p>
        </p:txBody>
      </p:sp>
    </p:spTree>
    <p:extLst>
      <p:ext uri="{BB962C8B-B14F-4D97-AF65-F5344CB8AC3E}">
        <p14:creationId xmlns:p14="http://schemas.microsoft.com/office/powerpoint/2010/main" val="17180741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601" y="2309535"/>
            <a:ext cx="5973453" cy="883255"/>
          </a:xfrm>
        </p:spPr>
        <p:txBody>
          <a:bodyPr>
            <a:normAutofit fontScale="90000"/>
          </a:bodyPr>
          <a:lstStyle/>
          <a:p>
            <a:r>
              <a:rPr lang="en-US" dirty="0" smtClean="0"/>
              <a:t>Real World Case Studies </a:t>
            </a:r>
            <a:r>
              <a:rPr lang="en-US" dirty="0"/>
              <a:t/>
            </a:r>
            <a:br>
              <a:rPr lang="en-US" dirty="0"/>
            </a:br>
            <a:r>
              <a:rPr lang="en-US" dirty="0" smtClean="0"/>
              <a:t>Data Exfiltration</a:t>
            </a:r>
            <a:endParaRPr lang="en-US" dirty="0"/>
          </a:p>
        </p:txBody>
      </p:sp>
      <p:sp>
        <p:nvSpPr>
          <p:cNvPr id="3" name="Subtitle 2"/>
          <p:cNvSpPr>
            <a:spLocks noGrp="1"/>
          </p:cNvSpPr>
          <p:nvPr>
            <p:ph type="subTitle" idx="1"/>
          </p:nvPr>
        </p:nvSpPr>
        <p:spPr/>
        <p:txBody>
          <a:bodyPr>
            <a:normAutofit fontScale="77500" lnSpcReduction="20000"/>
          </a:bodyPr>
          <a:lstStyle/>
          <a:p>
            <a:endParaRPr lang="en-US"/>
          </a:p>
        </p:txBody>
      </p:sp>
      <p:sp>
        <p:nvSpPr>
          <p:cNvPr id="4" name="Text Placeholder 3"/>
          <p:cNvSpPr>
            <a:spLocks noGrp="1"/>
          </p:cNvSpPr>
          <p:nvPr>
            <p:ph type="body" sz="quarter" idx="10"/>
          </p:nvPr>
        </p:nvSpPr>
        <p:spPr/>
        <p:txBody>
          <a:bodyPr>
            <a:normAutofit fontScale="47500" lnSpcReduction="20000"/>
          </a:bodyPr>
          <a:lstStyle/>
          <a:p>
            <a:endParaRPr lang="en-US"/>
          </a:p>
        </p:txBody>
      </p:sp>
    </p:spTree>
    <p:extLst>
      <p:ext uri="{BB962C8B-B14F-4D97-AF65-F5344CB8AC3E}">
        <p14:creationId xmlns:p14="http://schemas.microsoft.com/office/powerpoint/2010/main" val="606936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Case Study : Data </a:t>
            </a:r>
            <a:r>
              <a:rPr lang="en-US" dirty="0" smtClean="0"/>
              <a:t>Exfiltration </a:t>
            </a:r>
            <a:r>
              <a:rPr lang="en-US" dirty="0"/>
              <a:t>via Cloud Apps</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0200" y="1792014"/>
            <a:ext cx="6505461" cy="778199"/>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22665" y="3272833"/>
            <a:ext cx="6004560" cy="801598"/>
          </a:xfrm>
          <a:prstGeom prst="rect">
            <a:avLst/>
          </a:prstGeom>
        </p:spPr>
      </p:pic>
      <p:pic>
        <p:nvPicPr>
          <p:cNvPr id="7" name="Picture 6"/>
          <p:cNvPicPr>
            <a:picLocks noChangeAspect="1"/>
          </p:cNvPicPr>
          <p:nvPr/>
        </p:nvPicPr>
        <p:blipFill>
          <a:blip r:embed="rId5"/>
          <a:stretch>
            <a:fillRect/>
          </a:stretch>
        </p:blipFill>
        <p:spPr>
          <a:xfrm>
            <a:off x="6757605" y="2799700"/>
            <a:ext cx="1991491" cy="282481"/>
          </a:xfrm>
          <a:prstGeom prst="rect">
            <a:avLst/>
          </a:prstGeom>
        </p:spPr>
      </p:pic>
      <p:pic>
        <p:nvPicPr>
          <p:cNvPr id="8" name="Picture 7"/>
          <p:cNvPicPr>
            <a:picLocks noChangeAspect="1"/>
          </p:cNvPicPr>
          <p:nvPr/>
        </p:nvPicPr>
        <p:blipFill>
          <a:blip r:embed="rId6"/>
          <a:stretch>
            <a:fillRect/>
          </a:stretch>
        </p:blipFill>
        <p:spPr>
          <a:xfrm>
            <a:off x="548286" y="872703"/>
            <a:ext cx="1609965" cy="907273"/>
          </a:xfrm>
          <a:prstGeom prst="rect">
            <a:avLst/>
          </a:prstGeom>
        </p:spPr>
      </p:pic>
      <p:pic>
        <p:nvPicPr>
          <p:cNvPr id="9" name="Picture 8"/>
          <p:cNvPicPr>
            <a:picLocks noChangeAspect="1"/>
          </p:cNvPicPr>
          <p:nvPr/>
        </p:nvPicPr>
        <p:blipFill>
          <a:blip r:embed="rId7"/>
          <a:stretch>
            <a:fillRect/>
          </a:stretch>
        </p:blipFill>
        <p:spPr>
          <a:xfrm>
            <a:off x="784681" y="2650498"/>
            <a:ext cx="2042161" cy="1531621"/>
          </a:xfrm>
          <a:prstGeom prst="rect">
            <a:avLst/>
          </a:prstGeom>
        </p:spPr>
      </p:pic>
      <p:pic>
        <p:nvPicPr>
          <p:cNvPr id="10" name="Picture 9"/>
          <p:cNvPicPr>
            <a:picLocks noChangeAspect="1"/>
          </p:cNvPicPr>
          <p:nvPr/>
        </p:nvPicPr>
        <p:blipFill>
          <a:blip r:embed="rId8"/>
          <a:stretch>
            <a:fillRect/>
          </a:stretch>
        </p:blipFill>
        <p:spPr>
          <a:xfrm>
            <a:off x="7146229" y="872703"/>
            <a:ext cx="1747515" cy="1317626"/>
          </a:xfrm>
          <a:prstGeom prst="rect">
            <a:avLst/>
          </a:prstGeom>
        </p:spPr>
      </p:pic>
    </p:spTree>
    <p:extLst>
      <p:ext uri="{BB962C8B-B14F-4D97-AF65-F5344CB8AC3E}">
        <p14:creationId xmlns:p14="http://schemas.microsoft.com/office/powerpoint/2010/main" val="236297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numCol="1">
            <a:normAutofit/>
          </a:bodyPr>
          <a:lstStyle/>
          <a:p>
            <a:r>
              <a:rPr lang="en-US" sz="2200" dirty="0"/>
              <a:t>An accidental mistake by the employee or administrator:</a:t>
            </a:r>
          </a:p>
          <a:p>
            <a:pPr lvl="1"/>
            <a:r>
              <a:rPr lang="en-US" sz="1600" dirty="0"/>
              <a:t>l</a:t>
            </a:r>
            <a:r>
              <a:rPr lang="en-US" sz="1600" dirty="0" smtClean="0"/>
              <a:t>oose shares </a:t>
            </a:r>
            <a:r>
              <a:rPr lang="en-US" sz="1600" dirty="0"/>
              <a:t>– set to “all </a:t>
            </a:r>
            <a:r>
              <a:rPr lang="en-US" sz="1600" dirty="0" smtClean="0"/>
              <a:t>company</a:t>
            </a:r>
            <a:r>
              <a:rPr lang="en-US" sz="1600" dirty="0"/>
              <a:t>” or shared “publicly” to save time</a:t>
            </a:r>
          </a:p>
          <a:p>
            <a:pPr lvl="1"/>
            <a:r>
              <a:rPr lang="en-US" sz="1600" dirty="0"/>
              <a:t>d</a:t>
            </a:r>
            <a:r>
              <a:rPr lang="en-US" sz="1600" dirty="0" smtClean="0"/>
              <a:t>id legacy </a:t>
            </a:r>
            <a:r>
              <a:rPr lang="en-US" sz="1600" dirty="0"/>
              <a:t>sharing – forgotten shares still in place</a:t>
            </a:r>
          </a:p>
          <a:p>
            <a:pPr lvl="1"/>
            <a:r>
              <a:rPr lang="en-US" sz="1600" dirty="0"/>
              <a:t>d</a:t>
            </a:r>
            <a:r>
              <a:rPr lang="en-US" sz="1600" dirty="0" smtClean="0"/>
              <a:t>id inadvertent </a:t>
            </a:r>
            <a:r>
              <a:rPr lang="en-US" sz="1600" dirty="0"/>
              <a:t>sharing – inherited file and folder </a:t>
            </a:r>
            <a:r>
              <a:rPr lang="en-US" sz="1600" dirty="0" smtClean="0"/>
              <a:t>permissions</a:t>
            </a:r>
            <a:endParaRPr lang="en-US" sz="1600" dirty="0"/>
          </a:p>
        </p:txBody>
      </p:sp>
      <p:sp>
        <p:nvSpPr>
          <p:cNvPr id="2" name="Title 1"/>
          <p:cNvSpPr>
            <a:spLocks noGrp="1"/>
          </p:cNvSpPr>
          <p:nvPr>
            <p:ph type="title"/>
          </p:nvPr>
        </p:nvSpPr>
        <p:spPr/>
        <p:txBody>
          <a:bodyPr/>
          <a:lstStyle/>
          <a:p>
            <a:r>
              <a:rPr lang="en-US" dirty="0" smtClean="0"/>
              <a:t>Case Study : Reasons for </a:t>
            </a:r>
            <a:r>
              <a:rPr lang="en-US" smtClean="0"/>
              <a:t>Data Exfiltration</a:t>
            </a:r>
            <a:endParaRPr lang="en-US" dirty="0"/>
          </a:p>
        </p:txBody>
      </p:sp>
      <p:sp>
        <p:nvSpPr>
          <p:cNvPr id="3" name="Slide Number Placeholder 2"/>
          <p:cNvSpPr>
            <a:spLocks noGrp="1"/>
          </p:cNvSpPr>
          <p:nvPr>
            <p:ph type="sldNum" sz="quarter" idx="4294967295"/>
          </p:nvPr>
        </p:nvSpPr>
        <p:spPr>
          <a:xfrm>
            <a:off x="0" y="4826000"/>
            <a:ext cx="1052513" cy="274638"/>
          </a:xfrm>
          <a:prstGeom prst="rect">
            <a:avLst/>
          </a:prstGeom>
        </p:spPr>
        <p:txBody>
          <a:bodyPr/>
          <a:lstStyle/>
          <a:p>
            <a:fld id="{F56C8676-1494-424A-9EE1-69F4EB666BA8}" type="slidenum">
              <a:rPr lang="en-US" smtClean="0"/>
              <a:t>15</a:t>
            </a:fld>
            <a:endParaRPr lang="en-US" dirty="0"/>
          </a:p>
        </p:txBody>
      </p:sp>
      <p:pic>
        <p:nvPicPr>
          <p:cNvPr id="5" name="Picture 4" descr="Mistake Vector-01.jpg"/>
          <p:cNvPicPr>
            <a:picLocks noChangeAspect="1"/>
          </p:cNvPicPr>
          <p:nvPr/>
        </p:nvPicPr>
        <p:blipFill rotWithShape="1">
          <a:blip r:embed="rId3" cstate="email">
            <a:extLst>
              <a:ext uri="{28A0092B-C50C-407E-A947-70E740481C1C}">
                <a14:useLocalDpi xmlns:a14="http://schemas.microsoft.com/office/drawing/2010/main" val="0"/>
              </a:ext>
            </a:extLst>
          </a:blip>
          <a:srcRect t="10703" b="15719"/>
          <a:stretch/>
        </p:blipFill>
        <p:spPr>
          <a:xfrm>
            <a:off x="5969000" y="2366950"/>
            <a:ext cx="2717800" cy="1999719"/>
          </a:xfrm>
          <a:prstGeom prst="rect">
            <a:avLst/>
          </a:prstGeom>
        </p:spPr>
      </p:pic>
    </p:spTree>
    <p:extLst>
      <p:ext uri="{BB962C8B-B14F-4D97-AF65-F5344CB8AC3E}">
        <p14:creationId xmlns:p14="http://schemas.microsoft.com/office/powerpoint/2010/main" val="1087950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numCol="1">
            <a:normAutofit/>
          </a:bodyPr>
          <a:lstStyle/>
          <a:p>
            <a:r>
              <a:rPr lang="en-US" sz="2200" dirty="0"/>
              <a:t>A malicious insider shared the file with someone sitting remotely and </a:t>
            </a:r>
          </a:p>
          <a:p>
            <a:pPr lvl="1"/>
            <a:r>
              <a:rPr lang="en-US" sz="1600" dirty="0"/>
              <a:t>did not remove the access permissions of the file intentionally</a:t>
            </a:r>
          </a:p>
          <a:p>
            <a:pPr lvl="1"/>
            <a:r>
              <a:rPr lang="en-US" sz="1600" dirty="0"/>
              <a:t>spitefully shared the file publicly and exposed it on the Internet</a:t>
            </a:r>
          </a:p>
        </p:txBody>
      </p:sp>
      <p:sp>
        <p:nvSpPr>
          <p:cNvPr id="2" name="Title 1"/>
          <p:cNvSpPr>
            <a:spLocks noGrp="1"/>
          </p:cNvSpPr>
          <p:nvPr>
            <p:ph type="title"/>
          </p:nvPr>
        </p:nvSpPr>
        <p:spPr/>
        <p:txBody>
          <a:bodyPr/>
          <a:lstStyle/>
          <a:p>
            <a:r>
              <a:rPr lang="en-US" dirty="0" smtClean="0"/>
              <a:t>Case Study : Reasons for </a:t>
            </a:r>
            <a:r>
              <a:rPr lang="en-US" smtClean="0"/>
              <a:t>Data Exfiltration</a:t>
            </a:r>
            <a:endParaRPr lang="en-US" dirty="0"/>
          </a:p>
        </p:txBody>
      </p:sp>
      <p:sp>
        <p:nvSpPr>
          <p:cNvPr id="3" name="Slide Number Placeholder 2"/>
          <p:cNvSpPr>
            <a:spLocks noGrp="1"/>
          </p:cNvSpPr>
          <p:nvPr>
            <p:ph type="sldNum" sz="quarter" idx="4294967295"/>
          </p:nvPr>
        </p:nvSpPr>
        <p:spPr>
          <a:xfrm>
            <a:off x="0" y="4826000"/>
            <a:ext cx="1052513" cy="274638"/>
          </a:xfrm>
          <a:prstGeom prst="rect">
            <a:avLst/>
          </a:prstGeom>
        </p:spPr>
        <p:txBody>
          <a:bodyPr/>
          <a:lstStyle/>
          <a:p>
            <a:fld id="{F56C8676-1494-424A-9EE1-69F4EB666BA8}" type="slidenum">
              <a:rPr lang="en-US" smtClean="0"/>
              <a:t>16</a:t>
            </a:fld>
            <a:endParaRPr lang="en-US" dirty="0"/>
          </a:p>
        </p:txBody>
      </p:sp>
      <p:pic>
        <p:nvPicPr>
          <p:cNvPr id="6" name="Picture 5" descr="Insider Vector.jpg"/>
          <p:cNvPicPr>
            <a:picLocks noChangeAspect="1"/>
          </p:cNvPicPr>
          <p:nvPr/>
        </p:nvPicPr>
        <p:blipFill rotWithShape="1">
          <a:blip r:embed="rId3" cstate="email">
            <a:extLst>
              <a:ext uri="{28A0092B-C50C-407E-A947-70E740481C1C}">
                <a14:useLocalDpi xmlns:a14="http://schemas.microsoft.com/office/drawing/2010/main" val="0"/>
              </a:ext>
            </a:extLst>
          </a:blip>
          <a:srcRect l="2264" t="11131" r="-1" b="18964"/>
          <a:stretch/>
        </p:blipFill>
        <p:spPr>
          <a:xfrm>
            <a:off x="5829300" y="2264162"/>
            <a:ext cx="2857500" cy="2102507"/>
          </a:xfrm>
          <a:prstGeom prst="rect">
            <a:avLst/>
          </a:prstGeom>
        </p:spPr>
      </p:pic>
    </p:spTree>
    <p:extLst>
      <p:ext uri="{BB962C8B-B14F-4D97-AF65-F5344CB8AC3E}">
        <p14:creationId xmlns:p14="http://schemas.microsoft.com/office/powerpoint/2010/main" val="15125183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numCol="1">
            <a:normAutofit/>
          </a:bodyPr>
          <a:lstStyle/>
          <a:p>
            <a:r>
              <a:rPr lang="en-US" sz="2200" dirty="0"/>
              <a:t>An attacker used the stolen credentials to share the file publicly to:</a:t>
            </a:r>
          </a:p>
          <a:p>
            <a:pPr lvl="2"/>
            <a:r>
              <a:rPr lang="en-US" sz="1500" dirty="0"/>
              <a:t>provide access to other attackers</a:t>
            </a:r>
          </a:p>
          <a:p>
            <a:pPr lvl="2"/>
            <a:r>
              <a:rPr lang="en-US" sz="1500" dirty="0"/>
              <a:t>obtain access for himself later</a:t>
            </a:r>
          </a:p>
          <a:p>
            <a:pPr lvl="2"/>
            <a:r>
              <a:rPr lang="en-US" sz="1500" dirty="0"/>
              <a:t>data exfiltration by regular means is hard, so exposing file is easy way</a:t>
            </a:r>
          </a:p>
        </p:txBody>
      </p:sp>
      <p:sp>
        <p:nvSpPr>
          <p:cNvPr id="2" name="Title 1"/>
          <p:cNvSpPr>
            <a:spLocks noGrp="1"/>
          </p:cNvSpPr>
          <p:nvPr>
            <p:ph type="title"/>
          </p:nvPr>
        </p:nvSpPr>
        <p:spPr/>
        <p:txBody>
          <a:bodyPr/>
          <a:lstStyle/>
          <a:p>
            <a:r>
              <a:rPr lang="en-US" dirty="0" smtClean="0"/>
              <a:t>Case Study : Reasons for </a:t>
            </a:r>
            <a:r>
              <a:rPr lang="en-US" smtClean="0"/>
              <a:t>Data Exfiltration</a:t>
            </a:r>
            <a:endParaRPr lang="en-US" dirty="0"/>
          </a:p>
        </p:txBody>
      </p:sp>
      <p:pic>
        <p:nvPicPr>
          <p:cNvPr id="7" name="Picture 6" descr="Hijacker Vector-01.jpg"/>
          <p:cNvPicPr>
            <a:picLocks noChangeAspect="1"/>
          </p:cNvPicPr>
          <p:nvPr/>
        </p:nvPicPr>
        <p:blipFill rotWithShape="1">
          <a:blip r:embed="rId3" cstate="email">
            <a:extLst>
              <a:ext uri="{28A0092B-C50C-407E-A947-70E740481C1C}">
                <a14:useLocalDpi xmlns:a14="http://schemas.microsoft.com/office/drawing/2010/main" val="0"/>
              </a:ext>
            </a:extLst>
          </a:blip>
          <a:srcRect t="7628" b="18794"/>
          <a:stretch/>
        </p:blipFill>
        <p:spPr>
          <a:xfrm>
            <a:off x="6022370" y="2376041"/>
            <a:ext cx="2766030" cy="2035206"/>
          </a:xfrm>
          <a:prstGeom prst="rect">
            <a:avLst/>
          </a:prstGeom>
        </p:spPr>
      </p:pic>
    </p:spTree>
    <p:extLst>
      <p:ext uri="{BB962C8B-B14F-4D97-AF65-F5344CB8AC3E}">
        <p14:creationId xmlns:p14="http://schemas.microsoft.com/office/powerpoint/2010/main" val="11312394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Window of Exposure</a:t>
            </a:r>
            <a:endParaRPr lang="en-US" dirty="0"/>
          </a:p>
        </p:txBody>
      </p:sp>
      <p:sp>
        <p:nvSpPr>
          <p:cNvPr id="3" name="Subtitle 2"/>
          <p:cNvSpPr>
            <a:spLocks noGrp="1"/>
          </p:cNvSpPr>
          <p:nvPr>
            <p:ph type="subTitle" idx="1"/>
          </p:nvPr>
        </p:nvSpPr>
        <p:spPr/>
        <p:txBody>
          <a:bodyPr>
            <a:normAutofit fontScale="77500" lnSpcReduction="20000"/>
          </a:bodyPr>
          <a:lstStyle/>
          <a:p>
            <a:endParaRPr lang="en-US"/>
          </a:p>
        </p:txBody>
      </p:sp>
      <p:sp>
        <p:nvSpPr>
          <p:cNvPr id="4" name="Text Placeholder 3"/>
          <p:cNvSpPr>
            <a:spLocks noGrp="1"/>
          </p:cNvSpPr>
          <p:nvPr>
            <p:ph type="body" sz="quarter" idx="10"/>
          </p:nvPr>
        </p:nvSpPr>
        <p:spPr/>
        <p:txBody>
          <a:bodyPr>
            <a:normAutofit fontScale="47500" lnSpcReduction="20000"/>
          </a:bodyPr>
          <a:lstStyle/>
          <a:p>
            <a:endParaRPr lang="en-US"/>
          </a:p>
        </p:txBody>
      </p:sp>
    </p:spTree>
    <p:extLst>
      <p:ext uri="{BB962C8B-B14F-4D97-AF65-F5344CB8AC3E}">
        <p14:creationId xmlns:p14="http://schemas.microsoft.com/office/powerpoint/2010/main" val="10679193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Window of Exposure</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1116" y="1014818"/>
            <a:ext cx="8293395" cy="3455581"/>
          </a:xfrm>
          <a:prstGeom prst="rect">
            <a:avLst/>
          </a:prstGeom>
        </p:spPr>
      </p:pic>
    </p:spTree>
    <p:extLst>
      <p:ext uri="{BB962C8B-B14F-4D97-AF65-F5344CB8AC3E}">
        <p14:creationId xmlns:p14="http://schemas.microsoft.com/office/powerpoint/2010/main" val="19993413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4" name="Content Placeholder 3"/>
          <p:cNvSpPr>
            <a:spLocks noGrp="1"/>
          </p:cNvSpPr>
          <p:nvPr>
            <p:ph idx="4294967295"/>
          </p:nvPr>
        </p:nvSpPr>
        <p:spPr/>
        <p:txBody>
          <a:bodyPr>
            <a:normAutofit fontScale="62500" lnSpcReduction="20000"/>
          </a:bodyPr>
          <a:lstStyle/>
          <a:p>
            <a:r>
              <a:rPr lang="en-US" sz="3200" dirty="0"/>
              <a:t>To </a:t>
            </a:r>
            <a:r>
              <a:rPr lang="en-US" sz="3200" dirty="0" smtClean="0"/>
              <a:t>understand and dissect:</a:t>
            </a:r>
            <a:endParaRPr lang="en-US" sz="3200" dirty="0"/>
          </a:p>
          <a:p>
            <a:pPr lvl="1"/>
            <a:r>
              <a:rPr lang="en-US" dirty="0"/>
              <a:t>N</a:t>
            </a:r>
            <a:r>
              <a:rPr lang="en-US" dirty="0" smtClean="0"/>
              <a:t>eed </a:t>
            </a:r>
            <a:r>
              <a:rPr lang="en-US" dirty="0"/>
              <a:t>for cloud application security</a:t>
            </a:r>
          </a:p>
          <a:p>
            <a:pPr lvl="1"/>
            <a:r>
              <a:rPr lang="en-US" dirty="0"/>
              <a:t>T</a:t>
            </a:r>
            <a:r>
              <a:rPr lang="en-US" dirty="0" smtClean="0"/>
              <a:t>hreats </a:t>
            </a:r>
            <a:r>
              <a:rPr lang="en-US" dirty="0"/>
              <a:t>in cloud apps</a:t>
            </a:r>
          </a:p>
          <a:p>
            <a:pPr lvl="1"/>
            <a:r>
              <a:rPr lang="en-US" dirty="0"/>
              <a:t>C</a:t>
            </a:r>
            <a:r>
              <a:rPr lang="en-US" dirty="0" smtClean="0"/>
              <a:t>ompliance </a:t>
            </a:r>
            <a:r>
              <a:rPr lang="en-US" dirty="0"/>
              <a:t>and security in Cloud</a:t>
            </a:r>
          </a:p>
          <a:p>
            <a:r>
              <a:rPr lang="en-US" sz="3200" dirty="0"/>
              <a:t>Cloud </a:t>
            </a:r>
            <a:r>
              <a:rPr lang="en-US" sz="3200" dirty="0" smtClean="0"/>
              <a:t>application </a:t>
            </a:r>
            <a:r>
              <a:rPr lang="en-US" sz="3200" dirty="0"/>
              <a:t>t</a:t>
            </a:r>
            <a:r>
              <a:rPr lang="en-US" sz="3200" dirty="0" smtClean="0"/>
              <a:t>hreats </a:t>
            </a:r>
            <a:r>
              <a:rPr lang="en-US" sz="3200" dirty="0"/>
              <a:t>– </a:t>
            </a:r>
            <a:r>
              <a:rPr lang="en-US" sz="3200" dirty="0" smtClean="0"/>
              <a:t>data exfiltration </a:t>
            </a:r>
            <a:r>
              <a:rPr lang="en-US" sz="3200" dirty="0"/>
              <a:t>through </a:t>
            </a:r>
            <a:r>
              <a:rPr lang="en-US" sz="3200" dirty="0" smtClean="0"/>
              <a:t>document exposure</a:t>
            </a:r>
            <a:endParaRPr lang="en-US" sz="3200" dirty="0"/>
          </a:p>
          <a:p>
            <a:pPr lvl="1"/>
            <a:r>
              <a:rPr lang="en-US" dirty="0"/>
              <a:t>Window of Exposure (WoE)</a:t>
            </a:r>
          </a:p>
          <a:p>
            <a:pPr lvl="1"/>
            <a:r>
              <a:rPr lang="en-US" dirty="0" smtClean="0"/>
              <a:t>Real </a:t>
            </a:r>
            <a:r>
              <a:rPr lang="en-US" dirty="0"/>
              <a:t>world </a:t>
            </a:r>
            <a:r>
              <a:rPr lang="en-US" dirty="0" smtClean="0"/>
              <a:t>case studies</a:t>
            </a:r>
            <a:endParaRPr lang="en-US" dirty="0"/>
          </a:p>
          <a:p>
            <a:r>
              <a:rPr lang="en-US" sz="3200" dirty="0" smtClean="0"/>
              <a:t>Platform driven approach using Data </a:t>
            </a:r>
            <a:r>
              <a:rPr lang="en-US" sz="3200" dirty="0"/>
              <a:t>Science for </a:t>
            </a:r>
            <a:r>
              <a:rPr lang="en-US" sz="3200" dirty="0" smtClean="0"/>
              <a:t>Cloud apps security</a:t>
            </a:r>
            <a:endParaRPr lang="en-US" sz="3200" dirty="0"/>
          </a:p>
          <a:p>
            <a:pPr lvl="1"/>
            <a:r>
              <a:rPr lang="en-US" dirty="0" smtClean="0"/>
              <a:t>Understanding Data Science Techniques for detecting anomalies</a:t>
            </a:r>
          </a:p>
          <a:p>
            <a:pPr lvl="1"/>
            <a:r>
              <a:rPr lang="en-US" dirty="0" smtClean="0"/>
              <a:t>Threat detection and risk analysis</a:t>
            </a:r>
            <a:endParaRPr lang="en-US" dirty="0"/>
          </a:p>
          <a:p>
            <a:r>
              <a:rPr lang="en-US" sz="3200" dirty="0" smtClean="0"/>
              <a:t>Conclusion</a:t>
            </a:r>
            <a:endParaRPr lang="en-US" sz="3200" dirty="0"/>
          </a:p>
        </p:txBody>
      </p:sp>
      <p:pic>
        <p:nvPicPr>
          <p:cNvPr id="5" name="Picture 4"/>
          <p:cNvPicPr>
            <a:picLocks noChangeAspect="1"/>
          </p:cNvPicPr>
          <p:nvPr/>
        </p:nvPicPr>
        <p:blipFill>
          <a:blip r:embed="rId3"/>
          <a:stretch>
            <a:fillRect/>
          </a:stretch>
        </p:blipFill>
        <p:spPr>
          <a:xfrm>
            <a:off x="7528932" y="3051544"/>
            <a:ext cx="1388376" cy="1388376"/>
          </a:xfrm>
          <a:prstGeom prst="rect">
            <a:avLst/>
          </a:prstGeom>
        </p:spPr>
      </p:pic>
    </p:spTree>
    <p:extLst>
      <p:ext uri="{BB962C8B-B14F-4D97-AF65-F5344CB8AC3E}">
        <p14:creationId xmlns:p14="http://schemas.microsoft.com/office/powerpoint/2010/main" val="4234764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Window of Exposure</a:t>
            </a:r>
            <a:endParaRPr lang="en-US" dirty="0"/>
          </a:p>
        </p:txBody>
      </p:sp>
      <p:cxnSp>
        <p:nvCxnSpPr>
          <p:cNvPr id="5" name="Straight Connector 4"/>
          <p:cNvCxnSpPr/>
          <p:nvPr/>
        </p:nvCxnSpPr>
        <p:spPr>
          <a:xfrm>
            <a:off x="1114964" y="2302326"/>
            <a:ext cx="7271482" cy="0"/>
          </a:xfrm>
          <a:prstGeom prst="line">
            <a:avLst/>
          </a:prstGeom>
          <a:ln w="69850" cap="rnd" cmpd="sng">
            <a:solidFill>
              <a:srgbClr val="F16122"/>
            </a:solidFill>
            <a:prstDash val="dot"/>
            <a:headEnd type="oval"/>
            <a:tailEnd type="ova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643778" y="2195400"/>
            <a:ext cx="213854" cy="213852"/>
          </a:xfrm>
          <a:prstGeom prst="ellipse">
            <a:avLst/>
          </a:prstGeom>
          <a:solidFill>
            <a:srgbClr val="F16122"/>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solidFill>
                <a:srgbClr val="9AC941"/>
              </a:solidFill>
            </a:endParaRPr>
          </a:p>
        </p:txBody>
      </p:sp>
      <p:sp>
        <p:nvSpPr>
          <p:cNvPr id="7" name="Content Placeholder 9"/>
          <p:cNvSpPr txBox="1">
            <a:spLocks/>
          </p:cNvSpPr>
          <p:nvPr/>
        </p:nvSpPr>
        <p:spPr>
          <a:xfrm>
            <a:off x="2201151" y="2872608"/>
            <a:ext cx="4962987" cy="469166"/>
          </a:xfrm>
          <a:prstGeom prst="rect">
            <a:avLst/>
          </a:prstGeom>
        </p:spPr>
        <p:txBody>
          <a:bodyPr/>
          <a:lstStyle>
            <a:lvl1pPr marL="285738" indent="-118867" algn="l" defTabSz="914362" rtl="0" eaLnBrk="1" latinLnBrk="0" hangingPunct="1">
              <a:lnSpc>
                <a:spcPct val="100000"/>
              </a:lnSpc>
              <a:spcBef>
                <a:spcPts val="1100"/>
              </a:spcBef>
              <a:spcAft>
                <a:spcPts val="1200"/>
              </a:spcAft>
              <a:buClr>
                <a:schemeClr val="bg1">
                  <a:lumMod val="50000"/>
                </a:schemeClr>
              </a:buClr>
              <a:buSzPct val="60000"/>
              <a:buFont typeface="Arial"/>
              <a:buChar char="•"/>
              <a:defRPr sz="1800" b="0" i="0" kern="1200">
                <a:solidFill>
                  <a:schemeClr val="bg1">
                    <a:lumMod val="50000"/>
                  </a:schemeClr>
                </a:solidFill>
                <a:latin typeface="Calibri"/>
                <a:ea typeface="+mn-ea"/>
                <a:cs typeface="Calibri"/>
              </a:defRPr>
            </a:lvl1pPr>
            <a:lvl2pPr marL="560046"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600" b="0" i="0" kern="1200">
                <a:solidFill>
                  <a:schemeClr val="bg1">
                    <a:lumMod val="50000"/>
                  </a:schemeClr>
                </a:solidFill>
                <a:latin typeface="Calibri"/>
                <a:ea typeface="+mn-ea"/>
                <a:cs typeface="Calibri"/>
              </a:defRPr>
            </a:lvl2pPr>
            <a:lvl3pPr marL="834355"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400" b="0" i="0" kern="1200">
                <a:solidFill>
                  <a:schemeClr val="bg1">
                    <a:lumMod val="50000"/>
                  </a:schemeClr>
                </a:solidFill>
                <a:latin typeface="Calibri"/>
                <a:ea typeface="+mn-ea"/>
                <a:cs typeface="Calibri"/>
              </a:defRPr>
            </a:lvl3pPr>
            <a:lvl4pPr marL="994369"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200" b="0" i="0" kern="1200">
                <a:solidFill>
                  <a:srgbClr val="7F7F7F"/>
                </a:solidFill>
                <a:latin typeface="Calibri"/>
                <a:ea typeface="+mn-ea"/>
                <a:cs typeface="Calibri"/>
              </a:defRPr>
            </a:lvl4pPr>
            <a:lvl5pPr marL="1222959"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100" b="0" i="0" kern="1200" baseline="0">
                <a:solidFill>
                  <a:schemeClr val="bg1">
                    <a:lumMod val="50000"/>
                  </a:schemeClr>
                </a:solidFill>
                <a:latin typeface="Calibri"/>
                <a:ea typeface="+mn-ea"/>
                <a:cs typeface="Calibri"/>
              </a:defRPr>
            </a:lvl5pPr>
            <a:lvl6pPr marL="1371543"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15"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288"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60"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66871" indent="0" algn="ctr">
              <a:buNone/>
            </a:pPr>
            <a:r>
              <a:rPr lang="en-US"/>
              <a:t>w(e) =  Window of Exposure</a:t>
            </a:r>
          </a:p>
          <a:p>
            <a:pPr marL="166871" indent="0">
              <a:buNone/>
            </a:pPr>
            <a:endParaRPr lang="en-US"/>
          </a:p>
        </p:txBody>
      </p:sp>
      <p:sp>
        <p:nvSpPr>
          <p:cNvPr id="8" name="Content Placeholder 9"/>
          <p:cNvSpPr txBox="1">
            <a:spLocks/>
          </p:cNvSpPr>
          <p:nvPr/>
        </p:nvSpPr>
        <p:spPr>
          <a:xfrm>
            <a:off x="179027" y="2083616"/>
            <a:ext cx="4962987" cy="469166"/>
          </a:xfrm>
          <a:prstGeom prst="rect">
            <a:avLst/>
          </a:prstGeom>
        </p:spPr>
        <p:txBody>
          <a:bodyPr/>
          <a:lstStyle>
            <a:lvl1pPr marL="285738" indent="-118867" algn="l" defTabSz="914362" rtl="0" eaLnBrk="1" latinLnBrk="0" hangingPunct="1">
              <a:lnSpc>
                <a:spcPct val="100000"/>
              </a:lnSpc>
              <a:spcBef>
                <a:spcPts val="1100"/>
              </a:spcBef>
              <a:spcAft>
                <a:spcPts val="1200"/>
              </a:spcAft>
              <a:buClr>
                <a:schemeClr val="bg1">
                  <a:lumMod val="50000"/>
                </a:schemeClr>
              </a:buClr>
              <a:buSzPct val="60000"/>
              <a:buFont typeface="Arial"/>
              <a:buChar char="•"/>
              <a:defRPr sz="1800" b="0" i="0" kern="1200">
                <a:solidFill>
                  <a:schemeClr val="bg1">
                    <a:lumMod val="50000"/>
                  </a:schemeClr>
                </a:solidFill>
                <a:latin typeface="Calibri"/>
                <a:ea typeface="+mn-ea"/>
                <a:cs typeface="Calibri"/>
              </a:defRPr>
            </a:lvl1pPr>
            <a:lvl2pPr marL="560046"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600" b="0" i="0" kern="1200">
                <a:solidFill>
                  <a:schemeClr val="bg1">
                    <a:lumMod val="50000"/>
                  </a:schemeClr>
                </a:solidFill>
                <a:latin typeface="Calibri"/>
                <a:ea typeface="+mn-ea"/>
                <a:cs typeface="Calibri"/>
              </a:defRPr>
            </a:lvl2pPr>
            <a:lvl3pPr marL="834355"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400" b="0" i="0" kern="1200">
                <a:solidFill>
                  <a:schemeClr val="bg1">
                    <a:lumMod val="50000"/>
                  </a:schemeClr>
                </a:solidFill>
                <a:latin typeface="Calibri"/>
                <a:ea typeface="+mn-ea"/>
                <a:cs typeface="Calibri"/>
              </a:defRPr>
            </a:lvl3pPr>
            <a:lvl4pPr marL="994369"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200" b="0" i="0" kern="1200">
                <a:solidFill>
                  <a:srgbClr val="7F7F7F"/>
                </a:solidFill>
                <a:latin typeface="Calibri"/>
                <a:ea typeface="+mn-ea"/>
                <a:cs typeface="Calibri"/>
              </a:defRPr>
            </a:lvl4pPr>
            <a:lvl5pPr marL="1222959"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100" b="0" i="0" kern="1200" baseline="0">
                <a:solidFill>
                  <a:schemeClr val="bg1">
                    <a:lumMod val="50000"/>
                  </a:schemeClr>
                </a:solidFill>
                <a:latin typeface="Calibri"/>
                <a:ea typeface="+mn-ea"/>
                <a:cs typeface="Calibri"/>
              </a:defRPr>
            </a:lvl5pPr>
            <a:lvl6pPr marL="1371543"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15"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288"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60"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66871" indent="0">
              <a:buNone/>
            </a:pPr>
            <a:r>
              <a:rPr lang="en-US" i="1"/>
              <a:t>time</a:t>
            </a:r>
          </a:p>
        </p:txBody>
      </p:sp>
      <p:sp>
        <p:nvSpPr>
          <p:cNvPr id="11" name="Down Arrow Callout 10"/>
          <p:cNvSpPr/>
          <p:nvPr/>
        </p:nvSpPr>
        <p:spPr>
          <a:xfrm>
            <a:off x="4003460" y="1129483"/>
            <a:ext cx="1495132" cy="954133"/>
          </a:xfrm>
          <a:prstGeom prst="downArrowCallout">
            <a:avLst>
              <a:gd name="adj1" fmla="val 14334"/>
              <a:gd name="adj2" fmla="val 11690"/>
              <a:gd name="adj3" fmla="val 39334"/>
              <a:gd name="adj4" fmla="val 64977"/>
            </a:avLst>
          </a:prstGeom>
          <a:solidFill>
            <a:srgbClr val="F16122"/>
          </a:solidFill>
          <a:ln>
            <a:solidFill>
              <a:srgbClr val="F1612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FF"/>
                </a:solidFill>
              </a:ln>
            </a:endParaRPr>
          </a:p>
        </p:txBody>
      </p:sp>
      <p:sp>
        <p:nvSpPr>
          <p:cNvPr id="12" name="Content Placeholder 9"/>
          <p:cNvSpPr txBox="1">
            <a:spLocks/>
          </p:cNvSpPr>
          <p:nvPr/>
        </p:nvSpPr>
        <p:spPr>
          <a:xfrm>
            <a:off x="3980544" y="1229952"/>
            <a:ext cx="1518047" cy="469166"/>
          </a:xfrm>
          <a:prstGeom prst="rect">
            <a:avLst/>
          </a:prstGeom>
        </p:spPr>
        <p:txBody>
          <a:bodyPr/>
          <a:lstStyle>
            <a:lvl1pPr marL="285738" indent="-118867" algn="l" defTabSz="914362" rtl="0" eaLnBrk="1" latinLnBrk="0" hangingPunct="1">
              <a:lnSpc>
                <a:spcPct val="100000"/>
              </a:lnSpc>
              <a:spcBef>
                <a:spcPts val="1100"/>
              </a:spcBef>
              <a:spcAft>
                <a:spcPts val="1200"/>
              </a:spcAft>
              <a:buClr>
                <a:schemeClr val="bg1">
                  <a:lumMod val="50000"/>
                </a:schemeClr>
              </a:buClr>
              <a:buSzPct val="60000"/>
              <a:buFont typeface="Arial"/>
              <a:buChar char="•"/>
              <a:defRPr sz="1800" b="0" i="0" kern="1200">
                <a:solidFill>
                  <a:schemeClr val="bg1">
                    <a:lumMod val="50000"/>
                  </a:schemeClr>
                </a:solidFill>
                <a:latin typeface="Calibri"/>
                <a:ea typeface="+mn-ea"/>
                <a:cs typeface="Calibri"/>
              </a:defRPr>
            </a:lvl1pPr>
            <a:lvl2pPr marL="560046"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600" b="0" i="0" kern="1200">
                <a:solidFill>
                  <a:schemeClr val="bg1">
                    <a:lumMod val="50000"/>
                  </a:schemeClr>
                </a:solidFill>
                <a:latin typeface="Calibri"/>
                <a:ea typeface="+mn-ea"/>
                <a:cs typeface="Calibri"/>
              </a:defRPr>
            </a:lvl2pPr>
            <a:lvl3pPr marL="834355"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400" b="0" i="0" kern="1200">
                <a:solidFill>
                  <a:schemeClr val="bg1">
                    <a:lumMod val="50000"/>
                  </a:schemeClr>
                </a:solidFill>
                <a:latin typeface="Calibri"/>
                <a:ea typeface="+mn-ea"/>
                <a:cs typeface="Calibri"/>
              </a:defRPr>
            </a:lvl3pPr>
            <a:lvl4pPr marL="994369"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200" b="0" i="0" kern="1200">
                <a:solidFill>
                  <a:srgbClr val="7F7F7F"/>
                </a:solidFill>
                <a:latin typeface="Calibri"/>
                <a:ea typeface="+mn-ea"/>
                <a:cs typeface="Calibri"/>
              </a:defRPr>
            </a:lvl4pPr>
            <a:lvl5pPr marL="1222959"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100" b="0" i="0" kern="1200" baseline="0">
                <a:solidFill>
                  <a:schemeClr val="bg1">
                    <a:lumMod val="50000"/>
                  </a:schemeClr>
                </a:solidFill>
                <a:latin typeface="Calibri"/>
                <a:ea typeface="+mn-ea"/>
                <a:cs typeface="Calibri"/>
              </a:defRPr>
            </a:lvl5pPr>
            <a:lvl6pPr marL="1371543"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15"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288"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60"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a:solidFill>
                  <a:srgbClr val="FFFFFF"/>
                </a:solidFill>
              </a:rPr>
              <a:t>DETECTED</a:t>
            </a:r>
          </a:p>
        </p:txBody>
      </p:sp>
      <p:sp>
        <p:nvSpPr>
          <p:cNvPr id="13" name="Down Arrow Callout 12"/>
          <p:cNvSpPr/>
          <p:nvPr/>
        </p:nvSpPr>
        <p:spPr>
          <a:xfrm>
            <a:off x="359318" y="1129483"/>
            <a:ext cx="1495132" cy="954133"/>
          </a:xfrm>
          <a:prstGeom prst="downArrowCallout">
            <a:avLst>
              <a:gd name="adj1" fmla="val 14334"/>
              <a:gd name="adj2" fmla="val 11690"/>
              <a:gd name="adj3" fmla="val 39334"/>
              <a:gd name="adj4" fmla="val 64977"/>
            </a:avLst>
          </a:prstGeom>
          <a:solidFill>
            <a:srgbClr val="F16122"/>
          </a:solidFill>
          <a:ln>
            <a:solidFill>
              <a:srgbClr val="F1612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FF"/>
                </a:solidFill>
              </a:ln>
            </a:endParaRPr>
          </a:p>
        </p:txBody>
      </p:sp>
      <p:sp>
        <p:nvSpPr>
          <p:cNvPr id="14" name="Content Placeholder 9"/>
          <p:cNvSpPr txBox="1">
            <a:spLocks/>
          </p:cNvSpPr>
          <p:nvPr/>
        </p:nvSpPr>
        <p:spPr>
          <a:xfrm>
            <a:off x="336402" y="1229952"/>
            <a:ext cx="1518047" cy="469166"/>
          </a:xfrm>
          <a:prstGeom prst="rect">
            <a:avLst/>
          </a:prstGeom>
        </p:spPr>
        <p:txBody>
          <a:bodyPr/>
          <a:lstStyle>
            <a:lvl1pPr marL="285738" indent="-118867" algn="l" defTabSz="914362" rtl="0" eaLnBrk="1" latinLnBrk="0" hangingPunct="1">
              <a:lnSpc>
                <a:spcPct val="100000"/>
              </a:lnSpc>
              <a:spcBef>
                <a:spcPts val="1100"/>
              </a:spcBef>
              <a:spcAft>
                <a:spcPts val="1200"/>
              </a:spcAft>
              <a:buClr>
                <a:schemeClr val="bg1">
                  <a:lumMod val="50000"/>
                </a:schemeClr>
              </a:buClr>
              <a:buSzPct val="60000"/>
              <a:buFont typeface="Arial"/>
              <a:buChar char="•"/>
              <a:defRPr sz="1800" b="0" i="0" kern="1200">
                <a:solidFill>
                  <a:schemeClr val="bg1">
                    <a:lumMod val="50000"/>
                  </a:schemeClr>
                </a:solidFill>
                <a:latin typeface="Calibri"/>
                <a:ea typeface="+mn-ea"/>
                <a:cs typeface="Calibri"/>
              </a:defRPr>
            </a:lvl1pPr>
            <a:lvl2pPr marL="560046"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600" b="0" i="0" kern="1200">
                <a:solidFill>
                  <a:schemeClr val="bg1">
                    <a:lumMod val="50000"/>
                  </a:schemeClr>
                </a:solidFill>
                <a:latin typeface="Calibri"/>
                <a:ea typeface="+mn-ea"/>
                <a:cs typeface="Calibri"/>
              </a:defRPr>
            </a:lvl2pPr>
            <a:lvl3pPr marL="834355"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400" b="0" i="0" kern="1200">
                <a:solidFill>
                  <a:schemeClr val="bg1">
                    <a:lumMod val="50000"/>
                  </a:schemeClr>
                </a:solidFill>
                <a:latin typeface="Calibri"/>
                <a:ea typeface="+mn-ea"/>
                <a:cs typeface="Calibri"/>
              </a:defRPr>
            </a:lvl3pPr>
            <a:lvl4pPr marL="994369"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200" b="0" i="0" kern="1200">
                <a:solidFill>
                  <a:srgbClr val="7F7F7F"/>
                </a:solidFill>
                <a:latin typeface="Calibri"/>
                <a:ea typeface="+mn-ea"/>
                <a:cs typeface="Calibri"/>
              </a:defRPr>
            </a:lvl4pPr>
            <a:lvl5pPr marL="1222959"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100" b="0" i="0" kern="1200" baseline="0">
                <a:solidFill>
                  <a:schemeClr val="bg1">
                    <a:lumMod val="50000"/>
                  </a:schemeClr>
                </a:solidFill>
                <a:latin typeface="Calibri"/>
                <a:ea typeface="+mn-ea"/>
                <a:cs typeface="Calibri"/>
              </a:defRPr>
            </a:lvl5pPr>
            <a:lvl6pPr marL="1371543"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15"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288"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60"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a:solidFill>
                  <a:srgbClr val="FFFFFF"/>
                </a:solidFill>
              </a:rPr>
              <a:t>EXPOSED</a:t>
            </a:r>
          </a:p>
        </p:txBody>
      </p:sp>
      <p:sp>
        <p:nvSpPr>
          <p:cNvPr id="15" name="Down Arrow Callout 14"/>
          <p:cNvSpPr/>
          <p:nvPr/>
        </p:nvSpPr>
        <p:spPr>
          <a:xfrm>
            <a:off x="7627422" y="1129483"/>
            <a:ext cx="1495132" cy="954133"/>
          </a:xfrm>
          <a:prstGeom prst="downArrowCallout">
            <a:avLst>
              <a:gd name="adj1" fmla="val 14334"/>
              <a:gd name="adj2" fmla="val 11690"/>
              <a:gd name="adj3" fmla="val 39334"/>
              <a:gd name="adj4" fmla="val 64977"/>
            </a:avLst>
          </a:prstGeom>
          <a:solidFill>
            <a:srgbClr val="F16122"/>
          </a:solidFill>
          <a:ln>
            <a:solidFill>
              <a:srgbClr val="F1612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FF"/>
                </a:solidFill>
              </a:ln>
            </a:endParaRPr>
          </a:p>
        </p:txBody>
      </p:sp>
      <p:sp>
        <p:nvSpPr>
          <p:cNvPr id="16" name="Content Placeholder 9"/>
          <p:cNvSpPr txBox="1">
            <a:spLocks/>
          </p:cNvSpPr>
          <p:nvPr/>
        </p:nvSpPr>
        <p:spPr>
          <a:xfrm>
            <a:off x="7604506" y="1229952"/>
            <a:ext cx="1518047" cy="469166"/>
          </a:xfrm>
          <a:prstGeom prst="rect">
            <a:avLst/>
          </a:prstGeom>
        </p:spPr>
        <p:txBody>
          <a:bodyPr/>
          <a:lstStyle>
            <a:lvl1pPr marL="285738" indent="-118867" algn="l" defTabSz="914362" rtl="0" eaLnBrk="1" latinLnBrk="0" hangingPunct="1">
              <a:lnSpc>
                <a:spcPct val="100000"/>
              </a:lnSpc>
              <a:spcBef>
                <a:spcPts val="1100"/>
              </a:spcBef>
              <a:spcAft>
                <a:spcPts val="1200"/>
              </a:spcAft>
              <a:buClr>
                <a:schemeClr val="bg1">
                  <a:lumMod val="50000"/>
                </a:schemeClr>
              </a:buClr>
              <a:buSzPct val="60000"/>
              <a:buFont typeface="Arial"/>
              <a:buChar char="•"/>
              <a:defRPr sz="1800" b="0" i="0" kern="1200">
                <a:solidFill>
                  <a:schemeClr val="bg1">
                    <a:lumMod val="50000"/>
                  </a:schemeClr>
                </a:solidFill>
                <a:latin typeface="Calibri"/>
                <a:ea typeface="+mn-ea"/>
                <a:cs typeface="Calibri"/>
              </a:defRPr>
            </a:lvl1pPr>
            <a:lvl2pPr marL="560046"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600" b="0" i="0" kern="1200">
                <a:solidFill>
                  <a:schemeClr val="bg1">
                    <a:lumMod val="50000"/>
                  </a:schemeClr>
                </a:solidFill>
                <a:latin typeface="Calibri"/>
                <a:ea typeface="+mn-ea"/>
                <a:cs typeface="Calibri"/>
              </a:defRPr>
            </a:lvl2pPr>
            <a:lvl3pPr marL="834355"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400" b="0" i="0" kern="1200">
                <a:solidFill>
                  <a:schemeClr val="bg1">
                    <a:lumMod val="50000"/>
                  </a:schemeClr>
                </a:solidFill>
                <a:latin typeface="Calibri"/>
                <a:ea typeface="+mn-ea"/>
                <a:cs typeface="Calibri"/>
              </a:defRPr>
            </a:lvl3pPr>
            <a:lvl4pPr marL="994369"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200" b="0" i="0" kern="1200">
                <a:solidFill>
                  <a:srgbClr val="7F7F7F"/>
                </a:solidFill>
                <a:latin typeface="Calibri"/>
                <a:ea typeface="+mn-ea"/>
                <a:cs typeface="Calibri"/>
              </a:defRPr>
            </a:lvl4pPr>
            <a:lvl5pPr marL="1222959"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100" b="0" i="0" kern="1200" baseline="0">
                <a:solidFill>
                  <a:schemeClr val="bg1">
                    <a:lumMod val="50000"/>
                  </a:schemeClr>
                </a:solidFill>
                <a:latin typeface="Calibri"/>
                <a:ea typeface="+mn-ea"/>
                <a:cs typeface="Calibri"/>
              </a:defRPr>
            </a:lvl5pPr>
            <a:lvl6pPr marL="1371543"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15"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288"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60"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None/>
            </a:pPr>
            <a:r>
              <a:rPr lang="en-US">
                <a:solidFill>
                  <a:srgbClr val="FFFFFF"/>
                </a:solidFill>
              </a:rPr>
              <a:t>PREVENTED</a:t>
            </a:r>
          </a:p>
        </p:txBody>
      </p:sp>
      <p:cxnSp>
        <p:nvCxnSpPr>
          <p:cNvPr id="17" name="Elbow Connector 16"/>
          <p:cNvCxnSpPr/>
          <p:nvPr/>
        </p:nvCxnSpPr>
        <p:spPr>
          <a:xfrm>
            <a:off x="1114964" y="2552782"/>
            <a:ext cx="2209754" cy="554409"/>
          </a:xfrm>
          <a:prstGeom prst="bentConnector3">
            <a:avLst>
              <a:gd name="adj1" fmla="val -399"/>
            </a:avLst>
          </a:prstGeom>
          <a:ln w="9525"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8" name="Elbow Connector 17"/>
          <p:cNvCxnSpPr/>
          <p:nvPr/>
        </p:nvCxnSpPr>
        <p:spPr>
          <a:xfrm flipH="1">
            <a:off x="6186258" y="2552782"/>
            <a:ext cx="2209754" cy="554409"/>
          </a:xfrm>
          <a:prstGeom prst="bentConnector3">
            <a:avLst>
              <a:gd name="adj1" fmla="val -399"/>
            </a:avLst>
          </a:prstGeom>
          <a:ln w="9525"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9" name="Content Placeholder 9"/>
          <p:cNvSpPr txBox="1">
            <a:spLocks/>
          </p:cNvSpPr>
          <p:nvPr/>
        </p:nvSpPr>
        <p:spPr>
          <a:xfrm>
            <a:off x="4003460" y="1804386"/>
            <a:ext cx="4962987" cy="391014"/>
          </a:xfrm>
          <a:prstGeom prst="rect">
            <a:avLst/>
          </a:prstGeom>
        </p:spPr>
        <p:txBody>
          <a:bodyPr/>
          <a:lstStyle>
            <a:lvl1pPr marL="285738" indent="-118867" algn="l" defTabSz="914362" rtl="0" eaLnBrk="1" latinLnBrk="0" hangingPunct="1">
              <a:lnSpc>
                <a:spcPct val="100000"/>
              </a:lnSpc>
              <a:spcBef>
                <a:spcPts val="1100"/>
              </a:spcBef>
              <a:spcAft>
                <a:spcPts val="1200"/>
              </a:spcAft>
              <a:buClr>
                <a:schemeClr val="bg1">
                  <a:lumMod val="50000"/>
                </a:schemeClr>
              </a:buClr>
              <a:buSzPct val="60000"/>
              <a:buFont typeface="Arial"/>
              <a:buChar char="•"/>
              <a:defRPr sz="1800" b="0" i="0" kern="1200">
                <a:solidFill>
                  <a:schemeClr val="bg1">
                    <a:lumMod val="50000"/>
                  </a:schemeClr>
                </a:solidFill>
                <a:latin typeface="Calibri"/>
                <a:ea typeface="+mn-ea"/>
                <a:cs typeface="Calibri"/>
              </a:defRPr>
            </a:lvl1pPr>
            <a:lvl2pPr marL="560046"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600" b="0" i="0" kern="1200">
                <a:solidFill>
                  <a:schemeClr val="bg1">
                    <a:lumMod val="50000"/>
                  </a:schemeClr>
                </a:solidFill>
                <a:latin typeface="Calibri"/>
                <a:ea typeface="+mn-ea"/>
                <a:cs typeface="Calibri"/>
              </a:defRPr>
            </a:lvl2pPr>
            <a:lvl3pPr marL="834355"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400" b="0" i="0" kern="1200">
                <a:solidFill>
                  <a:schemeClr val="bg1">
                    <a:lumMod val="50000"/>
                  </a:schemeClr>
                </a:solidFill>
                <a:latin typeface="Calibri"/>
                <a:ea typeface="+mn-ea"/>
                <a:cs typeface="Calibri"/>
              </a:defRPr>
            </a:lvl3pPr>
            <a:lvl4pPr marL="994369"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200" b="0" i="0" kern="1200">
                <a:solidFill>
                  <a:srgbClr val="7F7F7F"/>
                </a:solidFill>
                <a:latin typeface="Calibri"/>
                <a:ea typeface="+mn-ea"/>
                <a:cs typeface="Calibri"/>
              </a:defRPr>
            </a:lvl4pPr>
            <a:lvl5pPr marL="1222959"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100" b="0" i="0" kern="1200" baseline="0">
                <a:solidFill>
                  <a:schemeClr val="bg1">
                    <a:lumMod val="50000"/>
                  </a:schemeClr>
                </a:solidFill>
                <a:latin typeface="Calibri"/>
                <a:ea typeface="+mn-ea"/>
                <a:cs typeface="Calibri"/>
              </a:defRPr>
            </a:lvl5pPr>
            <a:lvl6pPr marL="1371543"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15"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288"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60"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66871" indent="0" algn="ctr">
              <a:buNone/>
            </a:pPr>
            <a:r>
              <a:rPr lang="en-US" dirty="0"/>
              <a:t>w</a:t>
            </a:r>
            <a:r>
              <a:rPr lang="en-US" dirty="0" smtClean="0"/>
              <a:t>(p) </a:t>
            </a:r>
            <a:r>
              <a:rPr lang="en-US" dirty="0"/>
              <a:t>=  Window of Prevention</a:t>
            </a:r>
          </a:p>
        </p:txBody>
      </p:sp>
      <p:sp>
        <p:nvSpPr>
          <p:cNvPr id="20" name="Content Placeholder 9"/>
          <p:cNvSpPr txBox="1">
            <a:spLocks/>
          </p:cNvSpPr>
          <p:nvPr/>
        </p:nvSpPr>
        <p:spPr>
          <a:xfrm>
            <a:off x="336402" y="1804386"/>
            <a:ext cx="4962987" cy="469166"/>
          </a:xfrm>
          <a:prstGeom prst="rect">
            <a:avLst/>
          </a:prstGeom>
        </p:spPr>
        <p:txBody>
          <a:bodyPr/>
          <a:lstStyle>
            <a:lvl1pPr marL="285738" indent="-118867" algn="l" defTabSz="914362" rtl="0" eaLnBrk="1" latinLnBrk="0" hangingPunct="1">
              <a:lnSpc>
                <a:spcPct val="100000"/>
              </a:lnSpc>
              <a:spcBef>
                <a:spcPts val="1100"/>
              </a:spcBef>
              <a:spcAft>
                <a:spcPts val="1200"/>
              </a:spcAft>
              <a:buClr>
                <a:schemeClr val="bg1">
                  <a:lumMod val="50000"/>
                </a:schemeClr>
              </a:buClr>
              <a:buSzPct val="60000"/>
              <a:buFont typeface="Arial"/>
              <a:buChar char="•"/>
              <a:defRPr sz="1800" b="0" i="0" kern="1200">
                <a:solidFill>
                  <a:schemeClr val="bg1">
                    <a:lumMod val="50000"/>
                  </a:schemeClr>
                </a:solidFill>
                <a:latin typeface="Calibri"/>
                <a:ea typeface="+mn-ea"/>
                <a:cs typeface="Calibri"/>
              </a:defRPr>
            </a:lvl1pPr>
            <a:lvl2pPr marL="560046"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600" b="0" i="0" kern="1200">
                <a:solidFill>
                  <a:schemeClr val="bg1">
                    <a:lumMod val="50000"/>
                  </a:schemeClr>
                </a:solidFill>
                <a:latin typeface="Calibri"/>
                <a:ea typeface="+mn-ea"/>
                <a:cs typeface="Calibri"/>
              </a:defRPr>
            </a:lvl2pPr>
            <a:lvl3pPr marL="834355"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400" b="0" i="0" kern="1200">
                <a:solidFill>
                  <a:schemeClr val="bg1">
                    <a:lumMod val="50000"/>
                  </a:schemeClr>
                </a:solidFill>
                <a:latin typeface="Calibri"/>
                <a:ea typeface="+mn-ea"/>
                <a:cs typeface="Calibri"/>
              </a:defRPr>
            </a:lvl3pPr>
            <a:lvl4pPr marL="994369"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200" b="0" i="0" kern="1200">
                <a:solidFill>
                  <a:srgbClr val="7F7F7F"/>
                </a:solidFill>
                <a:latin typeface="Calibri"/>
                <a:ea typeface="+mn-ea"/>
                <a:cs typeface="Calibri"/>
              </a:defRPr>
            </a:lvl4pPr>
            <a:lvl5pPr marL="1222959"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100" b="0" i="0" kern="1200" baseline="0">
                <a:solidFill>
                  <a:schemeClr val="bg1">
                    <a:lumMod val="50000"/>
                  </a:schemeClr>
                </a:solidFill>
                <a:latin typeface="Calibri"/>
                <a:ea typeface="+mn-ea"/>
                <a:cs typeface="Calibri"/>
              </a:defRPr>
            </a:lvl5pPr>
            <a:lvl6pPr marL="1371543"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15"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288"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60"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66871" indent="0" algn="ctr">
              <a:buNone/>
            </a:pPr>
            <a:r>
              <a:rPr lang="en-US"/>
              <a:t>w(d) =  Window of Detection</a:t>
            </a:r>
          </a:p>
          <a:p>
            <a:pPr marL="166871" indent="0">
              <a:buNone/>
            </a:pPr>
            <a:endParaRPr lang="en-US"/>
          </a:p>
        </p:txBody>
      </p:sp>
      <p:sp>
        <p:nvSpPr>
          <p:cNvPr id="21" name="&quot;No&quot; Symbol 20"/>
          <p:cNvSpPr/>
          <p:nvPr/>
        </p:nvSpPr>
        <p:spPr>
          <a:xfrm>
            <a:off x="8225887" y="3747072"/>
            <a:ext cx="321118" cy="321118"/>
          </a:xfrm>
          <a:prstGeom prst="noSmoking">
            <a:avLst/>
          </a:prstGeom>
          <a:solidFill>
            <a:srgbClr val="E224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2" name="Straight Connector 21"/>
          <p:cNvCxnSpPr/>
          <p:nvPr/>
        </p:nvCxnSpPr>
        <p:spPr>
          <a:xfrm>
            <a:off x="1114964" y="3909361"/>
            <a:ext cx="7271482" cy="0"/>
          </a:xfrm>
          <a:prstGeom prst="line">
            <a:avLst/>
          </a:prstGeom>
          <a:ln w="15875" cap="rnd" cmpd="sng">
            <a:solidFill>
              <a:srgbClr val="E22405"/>
            </a:solidFill>
            <a:prstDash val="dot"/>
            <a:headEnd type="oval"/>
            <a:tailEnd type="non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3"/>
          <a:stretch>
            <a:fillRect/>
          </a:stretch>
        </p:blipFill>
        <p:spPr>
          <a:xfrm>
            <a:off x="644045" y="3466238"/>
            <a:ext cx="941838" cy="941838"/>
          </a:xfrm>
          <a:prstGeom prst="rect">
            <a:avLst/>
          </a:prstGeom>
        </p:spPr>
      </p:pic>
      <p:sp>
        <p:nvSpPr>
          <p:cNvPr id="24" name="Content Placeholder 9"/>
          <p:cNvSpPr txBox="1">
            <a:spLocks/>
          </p:cNvSpPr>
          <p:nvPr/>
        </p:nvSpPr>
        <p:spPr>
          <a:xfrm>
            <a:off x="2201151" y="3938910"/>
            <a:ext cx="4962987" cy="469166"/>
          </a:xfrm>
          <a:prstGeom prst="rect">
            <a:avLst/>
          </a:prstGeom>
        </p:spPr>
        <p:txBody>
          <a:bodyPr/>
          <a:lstStyle>
            <a:lvl1pPr marL="285738" indent="-118867" algn="l" defTabSz="914362" rtl="0" eaLnBrk="1" latinLnBrk="0" hangingPunct="1">
              <a:lnSpc>
                <a:spcPct val="100000"/>
              </a:lnSpc>
              <a:spcBef>
                <a:spcPts val="1100"/>
              </a:spcBef>
              <a:spcAft>
                <a:spcPts val="1200"/>
              </a:spcAft>
              <a:buClr>
                <a:schemeClr val="bg1">
                  <a:lumMod val="50000"/>
                </a:schemeClr>
              </a:buClr>
              <a:buSzPct val="60000"/>
              <a:buFont typeface="Arial"/>
              <a:buChar char="•"/>
              <a:defRPr sz="1800" b="0" i="0" kern="1200">
                <a:solidFill>
                  <a:schemeClr val="bg1">
                    <a:lumMod val="50000"/>
                  </a:schemeClr>
                </a:solidFill>
                <a:latin typeface="Calibri"/>
                <a:ea typeface="+mn-ea"/>
                <a:cs typeface="Calibri"/>
              </a:defRPr>
            </a:lvl1pPr>
            <a:lvl2pPr marL="560046"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600" b="0" i="0" kern="1200">
                <a:solidFill>
                  <a:schemeClr val="bg1">
                    <a:lumMod val="50000"/>
                  </a:schemeClr>
                </a:solidFill>
                <a:latin typeface="Calibri"/>
                <a:ea typeface="+mn-ea"/>
                <a:cs typeface="Calibri"/>
              </a:defRPr>
            </a:lvl2pPr>
            <a:lvl3pPr marL="834355"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400" b="0" i="0" kern="1200">
                <a:solidFill>
                  <a:schemeClr val="bg1">
                    <a:lumMod val="50000"/>
                  </a:schemeClr>
                </a:solidFill>
                <a:latin typeface="Calibri"/>
                <a:ea typeface="+mn-ea"/>
                <a:cs typeface="Calibri"/>
              </a:defRPr>
            </a:lvl3pPr>
            <a:lvl4pPr marL="994369"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200" b="0" i="0" kern="1200">
                <a:solidFill>
                  <a:srgbClr val="7F7F7F"/>
                </a:solidFill>
                <a:latin typeface="Calibri"/>
                <a:ea typeface="+mn-ea"/>
                <a:cs typeface="Calibri"/>
              </a:defRPr>
            </a:lvl4pPr>
            <a:lvl5pPr marL="1222959" indent="-118867" algn="l" defTabSz="914362" rtl="0" eaLnBrk="1" latinLnBrk="0" hangingPunct="1">
              <a:lnSpc>
                <a:spcPct val="100000"/>
              </a:lnSpc>
              <a:spcBef>
                <a:spcPct val="20000"/>
              </a:spcBef>
              <a:spcAft>
                <a:spcPts val="1200"/>
              </a:spcAft>
              <a:buClr>
                <a:schemeClr val="bg1">
                  <a:lumMod val="50000"/>
                </a:schemeClr>
              </a:buClr>
              <a:buSzPct val="60000"/>
              <a:buFont typeface="Arial"/>
              <a:buChar char="•"/>
              <a:defRPr sz="1100" b="0" i="0" kern="1200" baseline="0">
                <a:solidFill>
                  <a:schemeClr val="bg1">
                    <a:lumMod val="50000"/>
                  </a:schemeClr>
                </a:solidFill>
                <a:latin typeface="Calibri"/>
                <a:ea typeface="+mn-ea"/>
                <a:cs typeface="Calibri"/>
              </a:defRPr>
            </a:lvl5pPr>
            <a:lvl6pPr marL="1371543"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15"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288"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60" indent="-182872" algn="l" defTabSz="914362"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166871" indent="0" algn="ctr">
              <a:buNone/>
            </a:pPr>
            <a:r>
              <a:rPr lang="en-US" sz="1400">
                <a:solidFill>
                  <a:srgbClr val="E22405"/>
                </a:solidFill>
              </a:rPr>
              <a:t>Vulnerable to Attackers Until Prevented</a:t>
            </a:r>
          </a:p>
        </p:txBody>
      </p:sp>
      <p:cxnSp>
        <p:nvCxnSpPr>
          <p:cNvPr id="25" name="Straight Connector 24"/>
          <p:cNvCxnSpPr/>
          <p:nvPr/>
        </p:nvCxnSpPr>
        <p:spPr>
          <a:xfrm>
            <a:off x="8405145" y="3107191"/>
            <a:ext cx="0" cy="263846"/>
          </a:xfrm>
          <a:prstGeom prst="line">
            <a:avLst/>
          </a:prstGeom>
          <a:ln w="9525"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108614" y="3107191"/>
            <a:ext cx="0" cy="263846"/>
          </a:xfrm>
          <a:prstGeom prst="line">
            <a:avLst/>
          </a:prstGeom>
          <a:ln w="9525"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3125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Window of Exposure</a:t>
            </a:r>
            <a:endParaRPr lang="en-US" dirty="0"/>
          </a:p>
        </p:txBody>
      </p:sp>
      <p:sp>
        <p:nvSpPr>
          <p:cNvPr id="3" name="Slide Number Placeholder 2"/>
          <p:cNvSpPr>
            <a:spLocks noGrp="1"/>
          </p:cNvSpPr>
          <p:nvPr>
            <p:ph type="sldNum" sz="quarter" idx="12"/>
          </p:nvPr>
        </p:nvSpPr>
        <p:spPr/>
        <p:txBody>
          <a:bodyPr/>
          <a:lstStyle/>
          <a:p>
            <a:fld id="{F56C8676-1494-424A-9EE1-69F4EB666BA8}" type="slidenum">
              <a:rPr lang="en-US" smtClean="0"/>
              <a:t>21</a:t>
            </a:fld>
            <a:endParaRPr lang="en-US" dirty="0"/>
          </a:p>
        </p:txBody>
      </p:sp>
      <p:sp>
        <p:nvSpPr>
          <p:cNvPr id="5" name="Content Placeholder 3"/>
          <p:cNvSpPr>
            <a:spLocks noGrp="1"/>
          </p:cNvSpPr>
          <p:nvPr>
            <p:ph sz="quarter" idx="4294967295"/>
          </p:nvPr>
        </p:nvSpPr>
        <p:spPr>
          <a:xfrm>
            <a:off x="442342" y="1015607"/>
            <a:ext cx="3280026" cy="3414557"/>
          </a:xfrm>
          <a:prstGeom prst="rect">
            <a:avLst/>
          </a:prstGeom>
        </p:spPr>
        <p:txBody>
          <a:bodyPr numCol="1"/>
          <a:lstStyle/>
          <a:p>
            <a:r>
              <a:rPr lang="en-US" dirty="0" smtClean="0"/>
              <a:t>Enterprises </a:t>
            </a:r>
            <a:r>
              <a:rPr lang="en-US" dirty="0"/>
              <a:t>are more prone to risks if w(e) is high </a:t>
            </a:r>
            <a:r>
              <a:rPr lang="en-US" dirty="0" smtClean="0"/>
              <a:t>because…</a:t>
            </a:r>
          </a:p>
          <a:p>
            <a:pPr lvl="1"/>
            <a:r>
              <a:rPr lang="en-US" sz="1600" dirty="0" smtClean="0"/>
              <a:t>either </a:t>
            </a:r>
            <a:r>
              <a:rPr lang="en-US" sz="1600" dirty="0"/>
              <a:t>w(d) or w(p) are </a:t>
            </a:r>
            <a:r>
              <a:rPr lang="en-US" sz="1600" dirty="0" smtClean="0"/>
              <a:t>high</a:t>
            </a:r>
          </a:p>
          <a:p>
            <a:pPr lvl="1"/>
            <a:r>
              <a:rPr lang="en-US" sz="1600" dirty="0" smtClean="0"/>
              <a:t>both </a:t>
            </a:r>
            <a:r>
              <a:rPr lang="en-US" sz="1600" dirty="0"/>
              <a:t>w(d) and w(p) are high</a:t>
            </a:r>
          </a:p>
          <a:p>
            <a:endParaRPr lang="en-US" dirty="0"/>
          </a:p>
        </p:txBody>
      </p:sp>
      <p:pic>
        <p:nvPicPr>
          <p:cNvPr id="6" name="Picture 5" descr="Window of Exposure Pie Chart-0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03256" y="2144164"/>
            <a:ext cx="2063640" cy="1973387"/>
          </a:xfrm>
          <a:prstGeom prst="rect">
            <a:avLst/>
          </a:prstGeom>
        </p:spPr>
      </p:pic>
      <p:pic>
        <p:nvPicPr>
          <p:cNvPr id="7" name="Picture 6" descr="Window of Exposure Pie Chart-02.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33879" y="1908235"/>
            <a:ext cx="2310613" cy="2209559"/>
          </a:xfrm>
          <a:prstGeom prst="rect">
            <a:avLst/>
          </a:prstGeom>
        </p:spPr>
      </p:pic>
      <p:sp>
        <p:nvSpPr>
          <p:cNvPr id="8" name="TextBox 7"/>
          <p:cNvSpPr txBox="1"/>
          <p:nvPr/>
        </p:nvSpPr>
        <p:spPr>
          <a:xfrm>
            <a:off x="4743475" y="1087853"/>
            <a:ext cx="2090404" cy="923330"/>
          </a:xfrm>
          <a:prstGeom prst="rect">
            <a:avLst/>
          </a:prstGeom>
          <a:noFill/>
        </p:spPr>
        <p:txBody>
          <a:bodyPr wrap="square" rtlCol="0">
            <a:spAutoFit/>
          </a:bodyPr>
          <a:lstStyle/>
          <a:p>
            <a:r>
              <a:rPr lang="en-US" b="1" dirty="0" smtClean="0">
                <a:solidFill>
                  <a:schemeClr val="bg1">
                    <a:lumMod val="50000"/>
                  </a:schemeClr>
                </a:solidFill>
              </a:rPr>
              <a:t>Without Cloud Access Security Broker (CASB)</a:t>
            </a:r>
            <a:endParaRPr lang="en-US" b="1" dirty="0">
              <a:solidFill>
                <a:schemeClr val="bg1">
                  <a:lumMod val="50000"/>
                </a:schemeClr>
              </a:solidFill>
            </a:endParaRPr>
          </a:p>
        </p:txBody>
      </p:sp>
      <p:sp>
        <p:nvSpPr>
          <p:cNvPr id="9" name="TextBox 8"/>
          <p:cNvSpPr txBox="1"/>
          <p:nvPr/>
        </p:nvSpPr>
        <p:spPr>
          <a:xfrm>
            <a:off x="5000252" y="1942156"/>
            <a:ext cx="610939" cy="369332"/>
          </a:xfrm>
          <a:prstGeom prst="rect">
            <a:avLst/>
          </a:prstGeom>
          <a:noFill/>
        </p:spPr>
        <p:txBody>
          <a:bodyPr wrap="none" rtlCol="0">
            <a:spAutoFit/>
          </a:bodyPr>
          <a:lstStyle/>
          <a:p>
            <a:r>
              <a:rPr lang="en-US">
                <a:solidFill>
                  <a:srgbClr val="FFFFFF"/>
                </a:solidFill>
              </a:rPr>
              <a:t>w(d)</a:t>
            </a:r>
          </a:p>
        </p:txBody>
      </p:sp>
      <p:sp>
        <p:nvSpPr>
          <p:cNvPr id="10" name="TextBox 9"/>
          <p:cNvSpPr txBox="1"/>
          <p:nvPr/>
        </p:nvSpPr>
        <p:spPr>
          <a:xfrm>
            <a:off x="5735076" y="1935117"/>
            <a:ext cx="610939" cy="369332"/>
          </a:xfrm>
          <a:prstGeom prst="rect">
            <a:avLst/>
          </a:prstGeom>
          <a:noFill/>
        </p:spPr>
        <p:txBody>
          <a:bodyPr wrap="none" rtlCol="0">
            <a:spAutoFit/>
          </a:bodyPr>
          <a:lstStyle/>
          <a:p>
            <a:r>
              <a:rPr lang="en-US">
                <a:solidFill>
                  <a:srgbClr val="FFFFFF"/>
                </a:solidFill>
              </a:rPr>
              <a:t>w(p)</a:t>
            </a:r>
          </a:p>
        </p:txBody>
      </p:sp>
      <p:sp>
        <p:nvSpPr>
          <p:cNvPr id="11" name="TextBox 10"/>
          <p:cNvSpPr txBox="1"/>
          <p:nvPr/>
        </p:nvSpPr>
        <p:spPr>
          <a:xfrm>
            <a:off x="5148317" y="4169789"/>
            <a:ext cx="1256324" cy="369332"/>
          </a:xfrm>
          <a:prstGeom prst="rect">
            <a:avLst/>
          </a:prstGeom>
          <a:noFill/>
        </p:spPr>
        <p:txBody>
          <a:bodyPr wrap="none" rtlCol="0">
            <a:spAutoFit/>
          </a:bodyPr>
          <a:lstStyle/>
          <a:p>
            <a:r>
              <a:rPr lang="en-US">
                <a:solidFill>
                  <a:srgbClr val="F16122"/>
                </a:solidFill>
              </a:rPr>
              <a:t>w(e) is high</a:t>
            </a:r>
          </a:p>
        </p:txBody>
      </p:sp>
      <p:sp>
        <p:nvSpPr>
          <p:cNvPr id="12" name="TextBox 11"/>
          <p:cNvSpPr txBox="1"/>
          <p:nvPr/>
        </p:nvSpPr>
        <p:spPr>
          <a:xfrm>
            <a:off x="7088541" y="4148153"/>
            <a:ext cx="1828445" cy="369332"/>
          </a:xfrm>
          <a:prstGeom prst="rect">
            <a:avLst/>
          </a:prstGeom>
          <a:noFill/>
        </p:spPr>
        <p:txBody>
          <a:bodyPr wrap="none" rtlCol="0">
            <a:spAutoFit/>
          </a:bodyPr>
          <a:lstStyle/>
          <a:p>
            <a:r>
              <a:rPr lang="en-US">
                <a:solidFill>
                  <a:srgbClr val="F16122"/>
                </a:solidFill>
              </a:rPr>
              <a:t>w(e) is minimized</a:t>
            </a:r>
          </a:p>
        </p:txBody>
      </p:sp>
      <p:cxnSp>
        <p:nvCxnSpPr>
          <p:cNvPr id="13" name="Straight Connector 12"/>
          <p:cNvCxnSpPr/>
          <p:nvPr/>
        </p:nvCxnSpPr>
        <p:spPr>
          <a:xfrm flipV="1">
            <a:off x="4519810" y="3825388"/>
            <a:ext cx="0" cy="46346"/>
          </a:xfrm>
          <a:prstGeom prst="line">
            <a:avLst/>
          </a:prstGeom>
          <a:ln w="9525" cap="rnd" cmpd="sng">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919888" y="1082028"/>
            <a:ext cx="2090404" cy="923330"/>
          </a:xfrm>
          <a:prstGeom prst="rect">
            <a:avLst/>
          </a:prstGeom>
          <a:noFill/>
        </p:spPr>
        <p:txBody>
          <a:bodyPr wrap="square" rtlCol="0">
            <a:spAutoFit/>
          </a:bodyPr>
          <a:lstStyle/>
          <a:p>
            <a:r>
              <a:rPr lang="en-US" b="1" dirty="0">
                <a:solidFill>
                  <a:schemeClr val="bg1">
                    <a:lumMod val="50000"/>
                  </a:schemeClr>
                </a:solidFill>
              </a:rPr>
              <a:t>Cloud Access Security Broker (CASB)</a:t>
            </a:r>
          </a:p>
        </p:txBody>
      </p:sp>
      <p:pic>
        <p:nvPicPr>
          <p:cNvPr id="15" name="Picture 14"/>
          <p:cNvPicPr>
            <a:picLocks noChangeAspect="1"/>
          </p:cNvPicPr>
          <p:nvPr/>
        </p:nvPicPr>
        <p:blipFill>
          <a:blip r:embed="rId5"/>
          <a:stretch>
            <a:fillRect/>
          </a:stretch>
        </p:blipFill>
        <p:spPr>
          <a:xfrm>
            <a:off x="1287921" y="2752023"/>
            <a:ext cx="1383907" cy="1365528"/>
          </a:xfrm>
          <a:prstGeom prst="rect">
            <a:avLst/>
          </a:prstGeom>
        </p:spPr>
      </p:pic>
      <p:cxnSp>
        <p:nvCxnSpPr>
          <p:cNvPr id="17" name="Straight Connector 16"/>
          <p:cNvCxnSpPr/>
          <p:nvPr/>
        </p:nvCxnSpPr>
        <p:spPr>
          <a:xfrm flipV="1">
            <a:off x="4103904" y="940340"/>
            <a:ext cx="0" cy="3489824"/>
          </a:xfrm>
          <a:prstGeom prst="line">
            <a:avLst/>
          </a:prstGeom>
          <a:ln w="9525" cap="rnd" cmpd="sng">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2868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Platform Driven Approach using Data Science for Securing Cloud Apps</a:t>
            </a:r>
            <a:endParaRPr lang="en-US" dirty="0"/>
          </a:p>
        </p:txBody>
      </p:sp>
      <p:sp>
        <p:nvSpPr>
          <p:cNvPr id="3" name="Subtitle 2"/>
          <p:cNvSpPr>
            <a:spLocks noGrp="1"/>
          </p:cNvSpPr>
          <p:nvPr>
            <p:ph type="subTitle" idx="1"/>
          </p:nvPr>
        </p:nvSpPr>
        <p:spPr/>
        <p:txBody>
          <a:bodyPr>
            <a:normAutofit fontScale="77500" lnSpcReduction="20000"/>
          </a:bodyPr>
          <a:lstStyle/>
          <a:p>
            <a:endParaRPr lang="en-US"/>
          </a:p>
        </p:txBody>
      </p:sp>
      <p:sp>
        <p:nvSpPr>
          <p:cNvPr id="4" name="Text Placeholder 3"/>
          <p:cNvSpPr>
            <a:spLocks noGrp="1"/>
          </p:cNvSpPr>
          <p:nvPr>
            <p:ph type="body" sz="quarter" idx="10"/>
          </p:nvPr>
        </p:nvSpPr>
        <p:spPr/>
        <p:txBody>
          <a:bodyPr>
            <a:normAutofit fontScale="47500" lnSpcReduction="20000"/>
          </a:bodyPr>
          <a:lstStyle/>
          <a:p>
            <a:endParaRPr lang="en-US"/>
          </a:p>
        </p:txBody>
      </p:sp>
    </p:spTree>
    <p:extLst>
      <p:ext uri="{BB962C8B-B14F-4D97-AF65-F5344CB8AC3E}">
        <p14:creationId xmlns:p14="http://schemas.microsoft.com/office/powerpoint/2010/main" val="12629385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Platform driven Approach for Cloud App Security</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8841" y="633638"/>
            <a:ext cx="8258440" cy="3594397"/>
          </a:xfrm>
          <a:prstGeom prst="rect">
            <a:avLst/>
          </a:prstGeom>
        </p:spPr>
      </p:pic>
    </p:spTree>
    <p:extLst>
      <p:ext uri="{BB962C8B-B14F-4D97-AF65-F5344CB8AC3E}">
        <p14:creationId xmlns:p14="http://schemas.microsoft.com/office/powerpoint/2010/main" val="4792210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numCol="1">
            <a:normAutofit/>
          </a:bodyPr>
          <a:lstStyle/>
          <a:p>
            <a:r>
              <a:rPr lang="en-US" dirty="0"/>
              <a:t>Shadow IT/Data - large number of unknown cloud apps </a:t>
            </a:r>
            <a:endParaRPr lang="en-US" dirty="0" smtClean="0"/>
          </a:p>
          <a:p>
            <a:r>
              <a:rPr lang="en-US" dirty="0" smtClean="0"/>
              <a:t>Manual </a:t>
            </a:r>
            <a:r>
              <a:rPr lang="en-US" dirty="0"/>
              <a:t>efforts cannot scale to audit Cloud apps</a:t>
            </a:r>
          </a:p>
          <a:p>
            <a:r>
              <a:rPr lang="en-US" dirty="0"/>
              <a:t>Managing audit data for large set of </a:t>
            </a:r>
            <a:r>
              <a:rPr lang="en-US" dirty="0" smtClean="0"/>
              <a:t>applications</a:t>
            </a:r>
          </a:p>
          <a:p>
            <a:r>
              <a:rPr lang="en-US" dirty="0" smtClean="0"/>
              <a:t>Lack </a:t>
            </a:r>
            <a:r>
              <a:rPr lang="en-US" dirty="0"/>
              <a:t>of automation tools to address issues in cloud apps</a:t>
            </a:r>
          </a:p>
          <a:p>
            <a:r>
              <a:rPr lang="en-US" dirty="0"/>
              <a:t>Time constraints in completing audit tasks, released reports, etc.</a:t>
            </a:r>
          </a:p>
        </p:txBody>
      </p:sp>
      <p:sp>
        <p:nvSpPr>
          <p:cNvPr id="2" name="Title 1"/>
          <p:cNvSpPr>
            <a:spLocks noGrp="1"/>
          </p:cNvSpPr>
          <p:nvPr>
            <p:ph type="title"/>
          </p:nvPr>
        </p:nvSpPr>
        <p:spPr/>
        <p:txBody>
          <a:bodyPr/>
          <a:lstStyle/>
          <a:p>
            <a:r>
              <a:rPr lang="en-US" dirty="0" smtClean="0"/>
              <a:t>Existing </a:t>
            </a:r>
            <a:r>
              <a:rPr lang="en-US" smtClean="0"/>
              <a:t>Security Challenges for Cloud Apps</a:t>
            </a:r>
            <a:endParaRPr lang="en-US" dirty="0"/>
          </a:p>
        </p:txBody>
      </p:sp>
      <p:sp>
        <p:nvSpPr>
          <p:cNvPr id="5" name="Rectangle 4"/>
          <p:cNvSpPr/>
          <p:nvPr/>
        </p:nvSpPr>
        <p:spPr>
          <a:xfrm>
            <a:off x="551948" y="3893152"/>
            <a:ext cx="8209281" cy="557486"/>
          </a:xfrm>
          <a:prstGeom prst="rect">
            <a:avLst/>
          </a:prstGeom>
          <a:solidFill>
            <a:srgbClr val="F16122"/>
          </a:solidFill>
          <a:ln>
            <a:solidFill>
              <a:srgbClr val="F16122"/>
            </a:solidFill>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endParaRPr lang="en-US" sz="1200" dirty="0" smtClean="0">
              <a:latin typeface="Cambria" charset="0"/>
              <a:ea typeface="Cambria" charset="0"/>
              <a:cs typeface="Cambria" charset="0"/>
            </a:endParaRPr>
          </a:p>
          <a:p>
            <a:pPr algn="ctr"/>
            <a:r>
              <a:rPr lang="en-US" dirty="0" smtClean="0">
                <a:latin typeface="Cambria" charset="0"/>
                <a:ea typeface="Cambria" charset="0"/>
                <a:cs typeface="Cambria" charset="0"/>
              </a:rPr>
              <a:t>What is the answer to these real world problems ?</a:t>
            </a:r>
            <a:endParaRPr lang="en-US" dirty="0">
              <a:latin typeface="Cambria" charset="0"/>
              <a:ea typeface="Cambria" charset="0"/>
              <a:cs typeface="Cambria" charset="0"/>
            </a:endParaRPr>
          </a:p>
        </p:txBody>
      </p:sp>
    </p:spTree>
    <p:extLst>
      <p:ext uri="{BB962C8B-B14F-4D97-AF65-F5344CB8AC3E}">
        <p14:creationId xmlns:p14="http://schemas.microsoft.com/office/powerpoint/2010/main" val="120439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Cloud Apps Challenges</a:t>
            </a:r>
            <a:endParaRPr lang="en-US" dirty="0"/>
          </a:p>
        </p:txBody>
      </p:sp>
      <p:pic>
        <p:nvPicPr>
          <p:cNvPr id="6" name="Picture 5"/>
          <p:cNvPicPr>
            <a:picLocks noChangeAspect="1"/>
          </p:cNvPicPr>
          <p:nvPr/>
        </p:nvPicPr>
        <p:blipFill>
          <a:blip r:embed="rId3"/>
          <a:stretch>
            <a:fillRect/>
          </a:stretch>
        </p:blipFill>
        <p:spPr>
          <a:xfrm>
            <a:off x="0" y="10354"/>
            <a:ext cx="9144000" cy="4528222"/>
          </a:xfrm>
          <a:prstGeom prst="rect">
            <a:avLst/>
          </a:prstGeom>
        </p:spPr>
      </p:pic>
      <p:sp>
        <p:nvSpPr>
          <p:cNvPr id="7" name="Rectangle 6"/>
          <p:cNvSpPr/>
          <p:nvPr/>
        </p:nvSpPr>
        <p:spPr>
          <a:xfrm>
            <a:off x="698501" y="3867699"/>
            <a:ext cx="8209281" cy="652589"/>
          </a:xfrm>
          <a:prstGeom prst="rect">
            <a:avLst/>
          </a:prstGeom>
          <a:solidFill>
            <a:srgbClr val="F16122"/>
          </a:solidFill>
          <a:ln>
            <a:solidFill>
              <a:srgbClr val="F16122"/>
            </a:solidFill>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3200" smtClean="0"/>
              <a:t>DATA </a:t>
            </a:r>
            <a:r>
              <a:rPr lang="en-US" sz="3200" dirty="0" smtClean="0"/>
              <a:t>SCIENCE</a:t>
            </a:r>
            <a:endParaRPr lang="en-US" sz="3200" dirty="0">
              <a:latin typeface="Cambria" charset="0"/>
              <a:ea typeface="Cambria" charset="0"/>
              <a:cs typeface="Cambria" charset="0"/>
            </a:endParaRPr>
          </a:p>
        </p:txBody>
      </p:sp>
    </p:spTree>
    <p:extLst>
      <p:ext uri="{BB962C8B-B14F-4D97-AF65-F5344CB8AC3E}">
        <p14:creationId xmlns:p14="http://schemas.microsoft.com/office/powerpoint/2010/main" val="5987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numCol="1">
            <a:normAutofit/>
          </a:bodyPr>
          <a:lstStyle/>
          <a:p>
            <a:r>
              <a:rPr lang="en-US" dirty="0" smtClean="0"/>
              <a:t>Analyzing </a:t>
            </a:r>
            <a:r>
              <a:rPr lang="en-US" dirty="0"/>
              <a:t>Content in the Cloud</a:t>
            </a:r>
          </a:p>
          <a:p>
            <a:pPr lvl="1"/>
            <a:r>
              <a:rPr lang="en-US" sz="1600" dirty="0"/>
              <a:t>Machine Learning for data analysis : extending DLP </a:t>
            </a:r>
            <a:r>
              <a:rPr lang="en-US" sz="1600" dirty="0" smtClean="0"/>
              <a:t>to the </a:t>
            </a:r>
            <a:r>
              <a:rPr lang="en-US" sz="1600" dirty="0"/>
              <a:t>next level</a:t>
            </a:r>
          </a:p>
          <a:p>
            <a:pPr lvl="1"/>
            <a:r>
              <a:rPr lang="en-US" sz="1600" dirty="0"/>
              <a:t>Contextual analysis of the data: leveraging data granularity </a:t>
            </a:r>
          </a:p>
          <a:p>
            <a:pPr lvl="1"/>
            <a:r>
              <a:rPr lang="en-US" sz="1600" dirty="0"/>
              <a:t>Out-of-box detection of sensitive content: detecting leakages PII / PHI / PCI</a:t>
            </a:r>
          </a:p>
          <a:p>
            <a:pPr lvl="1"/>
            <a:r>
              <a:rPr lang="en-US" sz="1600" dirty="0"/>
              <a:t>Robust identification of encrypted files: filtering data</a:t>
            </a:r>
          </a:p>
        </p:txBody>
      </p:sp>
      <p:sp>
        <p:nvSpPr>
          <p:cNvPr id="2" name="Title 1"/>
          <p:cNvSpPr>
            <a:spLocks noGrp="1"/>
          </p:cNvSpPr>
          <p:nvPr>
            <p:ph type="title"/>
          </p:nvPr>
        </p:nvSpPr>
        <p:spPr/>
        <p:txBody>
          <a:bodyPr/>
          <a:lstStyle/>
          <a:p>
            <a:r>
              <a:rPr lang="en-US" dirty="0" smtClean="0"/>
              <a:t>Data Science for Cloud Apps</a:t>
            </a:r>
            <a:endParaRPr lang="en-US" dirty="0"/>
          </a:p>
        </p:txBody>
      </p:sp>
      <p:pic>
        <p:nvPicPr>
          <p:cNvPr id="6" name="Picture 5"/>
          <p:cNvPicPr>
            <a:picLocks noChangeAspect="1"/>
          </p:cNvPicPr>
          <p:nvPr/>
        </p:nvPicPr>
        <p:blipFill>
          <a:blip r:embed="rId3"/>
          <a:stretch>
            <a:fillRect/>
          </a:stretch>
        </p:blipFill>
        <p:spPr>
          <a:xfrm>
            <a:off x="7241771" y="3039023"/>
            <a:ext cx="1445029" cy="1327646"/>
          </a:xfrm>
          <a:prstGeom prst="rect">
            <a:avLst/>
          </a:prstGeom>
        </p:spPr>
      </p:pic>
    </p:spTree>
    <p:extLst>
      <p:ext uri="{BB962C8B-B14F-4D97-AF65-F5344CB8AC3E}">
        <p14:creationId xmlns:p14="http://schemas.microsoft.com/office/powerpoint/2010/main" val="12722615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numCol="1">
            <a:normAutofit/>
          </a:bodyPr>
          <a:lstStyle/>
          <a:p>
            <a:r>
              <a:rPr lang="en-US" dirty="0" smtClean="0"/>
              <a:t>Deep Content Inspection (DCI)</a:t>
            </a:r>
            <a:endParaRPr lang="en-US" dirty="0"/>
          </a:p>
        </p:txBody>
      </p:sp>
      <p:sp>
        <p:nvSpPr>
          <p:cNvPr id="2" name="Title 1"/>
          <p:cNvSpPr>
            <a:spLocks noGrp="1"/>
          </p:cNvSpPr>
          <p:nvPr>
            <p:ph type="title"/>
          </p:nvPr>
        </p:nvSpPr>
        <p:spPr/>
        <p:txBody>
          <a:bodyPr/>
          <a:lstStyle/>
          <a:p>
            <a:r>
              <a:rPr lang="en-US" dirty="0" smtClean="0"/>
              <a:t>Data Science for Cloud Apps</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78171" y="1517114"/>
            <a:ext cx="7432158" cy="3033534"/>
          </a:xfrm>
          <a:prstGeom prst="rect">
            <a:avLst/>
          </a:prstGeom>
        </p:spPr>
      </p:pic>
    </p:spTree>
    <p:extLst>
      <p:ext uri="{BB962C8B-B14F-4D97-AF65-F5344CB8AC3E}">
        <p14:creationId xmlns:p14="http://schemas.microsoft.com/office/powerpoint/2010/main" val="4056346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228310" y="0"/>
            <a:ext cx="8677656" cy="4569556"/>
          </a:xfrm>
          <a:prstGeom prst="rect">
            <a:avLst/>
          </a:prstGeom>
        </p:spPr>
      </p:pic>
    </p:spTree>
    <p:extLst>
      <p:ext uri="{BB962C8B-B14F-4D97-AF65-F5344CB8AC3E}">
        <p14:creationId xmlns:p14="http://schemas.microsoft.com/office/powerpoint/2010/main" val="1027626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Data Science for Cloud Apps</a:t>
            </a:r>
          </a:p>
        </p:txBody>
      </p:sp>
      <p:sp>
        <p:nvSpPr>
          <p:cNvPr id="5" name="Subtitle 4"/>
          <p:cNvSpPr>
            <a:spLocks noGrp="1"/>
          </p:cNvSpPr>
          <p:nvPr>
            <p:ph type="subTitle" idx="1"/>
          </p:nvPr>
        </p:nvSpPr>
        <p:spPr/>
        <p:txBody>
          <a:bodyPr>
            <a:normAutofit fontScale="77500" lnSpcReduction="20000"/>
          </a:bodyPr>
          <a:lstStyle/>
          <a:p>
            <a:r>
              <a:rPr lang="en-US" dirty="0" smtClean="0"/>
              <a:t>Traffic flows and analysis</a:t>
            </a:r>
            <a:endParaRPr lang="en-US" dirty="0"/>
          </a:p>
        </p:txBody>
      </p:sp>
      <p:sp>
        <p:nvSpPr>
          <p:cNvPr id="6" name="Text Placeholder 5"/>
          <p:cNvSpPr>
            <a:spLocks noGrp="1"/>
          </p:cNvSpPr>
          <p:nvPr>
            <p:ph type="body" sz="quarter" idx="10"/>
          </p:nvPr>
        </p:nvSpPr>
        <p:spPr/>
        <p:txBody>
          <a:bodyPr>
            <a:normAutofit fontScale="47500" lnSpcReduction="20000"/>
          </a:bodyPr>
          <a:lstStyle/>
          <a:p>
            <a:endParaRPr lang="en-US"/>
          </a:p>
        </p:txBody>
      </p:sp>
    </p:spTree>
    <p:extLst>
      <p:ext uri="{BB962C8B-B14F-4D97-AF65-F5344CB8AC3E}">
        <p14:creationId xmlns:p14="http://schemas.microsoft.com/office/powerpoint/2010/main" val="736169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Demand for Cloud is Increasing</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43591" y="2390566"/>
            <a:ext cx="6796169" cy="1333500"/>
          </a:xfrm>
          <a:prstGeom prst="rect">
            <a:avLst/>
          </a:prstGeom>
        </p:spPr>
      </p:pic>
      <p:sp>
        <p:nvSpPr>
          <p:cNvPr id="6" name="Rectangle 5"/>
          <p:cNvSpPr/>
          <p:nvPr/>
        </p:nvSpPr>
        <p:spPr>
          <a:xfrm>
            <a:off x="402191" y="3912780"/>
            <a:ext cx="8589409" cy="557619"/>
          </a:xfrm>
          <a:prstGeom prst="rect">
            <a:avLst/>
          </a:prstGeom>
          <a:solidFill>
            <a:srgbClr val="F16122"/>
          </a:solidFill>
          <a:ln>
            <a:solidFill>
              <a:srgbClr val="F16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latin typeface="Cambria" charset="0"/>
                <a:ea typeface="Cambria" charset="0"/>
                <a:cs typeface="Cambria" charset="0"/>
              </a:rPr>
              <a:t>http://</a:t>
            </a:r>
            <a:r>
              <a:rPr lang="en-US" sz="1200" dirty="0" err="1">
                <a:latin typeface="Cambria" charset="0"/>
                <a:ea typeface="Cambria" charset="0"/>
                <a:cs typeface="Cambria" charset="0"/>
              </a:rPr>
              <a:t>www.forbes.com</a:t>
            </a:r>
            <a:r>
              <a:rPr lang="en-US" sz="1200" dirty="0">
                <a:latin typeface="Cambria" charset="0"/>
                <a:ea typeface="Cambria" charset="0"/>
                <a:cs typeface="Cambria" charset="0"/>
              </a:rPr>
              <a:t>/sites/</a:t>
            </a:r>
            <a:r>
              <a:rPr lang="en-US" sz="1200" dirty="0" err="1">
                <a:latin typeface="Cambria" charset="0"/>
                <a:ea typeface="Cambria" charset="0"/>
                <a:cs typeface="Cambria" charset="0"/>
              </a:rPr>
              <a:t>alexkonrad</a:t>
            </a:r>
            <a:r>
              <a:rPr lang="en-US" sz="1200" dirty="0">
                <a:latin typeface="Cambria" charset="0"/>
                <a:ea typeface="Cambria" charset="0"/>
                <a:cs typeface="Cambria" charset="0"/>
              </a:rPr>
              <a:t>/2015/06/18/</a:t>
            </a:r>
            <a:r>
              <a:rPr lang="en-US" sz="1200" dirty="0" err="1">
                <a:latin typeface="Cambria" charset="0"/>
                <a:ea typeface="Cambria" charset="0"/>
                <a:cs typeface="Cambria" charset="0"/>
              </a:rPr>
              <a:t>byron</a:t>
            </a:r>
            <a:r>
              <a:rPr lang="en-US" sz="1200" dirty="0">
                <a:latin typeface="Cambria" charset="0"/>
                <a:ea typeface="Cambria" charset="0"/>
                <a:cs typeface="Cambria" charset="0"/>
              </a:rPr>
              <a:t>-</a:t>
            </a:r>
            <a:r>
              <a:rPr lang="en-US" sz="1200" dirty="0" err="1">
                <a:latin typeface="Cambria" charset="0"/>
                <a:ea typeface="Cambria" charset="0"/>
                <a:cs typeface="Cambria" charset="0"/>
              </a:rPr>
              <a:t>deeter</a:t>
            </a:r>
            <a:r>
              <a:rPr lang="en-US" sz="1200" dirty="0">
                <a:latin typeface="Cambria" charset="0"/>
                <a:ea typeface="Cambria" charset="0"/>
                <a:cs typeface="Cambria" charset="0"/>
              </a:rPr>
              <a:t>-state-of-the-cloud</a:t>
            </a:r>
            <a:r>
              <a:rPr lang="en-US" sz="1200" dirty="0" smtClean="0">
                <a:latin typeface="Cambria" charset="0"/>
                <a:ea typeface="Cambria" charset="0"/>
                <a:cs typeface="Cambria" charset="0"/>
              </a:rPr>
              <a:t>/ </a:t>
            </a:r>
          </a:p>
          <a:p>
            <a:r>
              <a:rPr lang="en-US" sz="1200" dirty="0">
                <a:latin typeface="Cambria" charset="0"/>
                <a:ea typeface="Cambria" charset="0"/>
                <a:cs typeface="Cambria" charset="0"/>
              </a:rPr>
              <a:t>http://</a:t>
            </a:r>
            <a:r>
              <a:rPr lang="en-US" sz="1200" dirty="0" err="1">
                <a:latin typeface="Cambria" charset="0"/>
                <a:ea typeface="Cambria" charset="0"/>
                <a:cs typeface="Cambria" charset="0"/>
              </a:rPr>
              <a:t>openviewpartners.com</a:t>
            </a:r>
            <a:r>
              <a:rPr lang="en-US" sz="1200" dirty="0">
                <a:latin typeface="Cambria" charset="0"/>
                <a:ea typeface="Cambria" charset="0"/>
                <a:cs typeface="Cambria" charset="0"/>
              </a:rPr>
              <a:t>/news/global-cloud-computing-services-market-to-reach-us127-billion-by-2017-according-to-new-report-by-global-industry-analysts-inc/</a:t>
            </a: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9310" y="1086791"/>
            <a:ext cx="5475444" cy="1115060"/>
          </a:xfrm>
          <a:prstGeom prst="rect">
            <a:avLst/>
          </a:prstGeom>
        </p:spPr>
      </p:pic>
      <p:pic>
        <p:nvPicPr>
          <p:cNvPr id="8" name="Picture 7"/>
          <p:cNvPicPr>
            <a:picLocks noChangeAspect="1"/>
          </p:cNvPicPr>
          <p:nvPr/>
        </p:nvPicPr>
        <p:blipFill>
          <a:blip r:embed="rId5"/>
          <a:stretch>
            <a:fillRect/>
          </a:stretch>
        </p:blipFill>
        <p:spPr>
          <a:xfrm>
            <a:off x="7227148" y="1086791"/>
            <a:ext cx="1622455" cy="1070180"/>
          </a:xfrm>
          <a:prstGeom prst="rect">
            <a:avLst/>
          </a:prstGeom>
        </p:spPr>
      </p:pic>
    </p:spTree>
    <p:extLst>
      <p:ext uri="{BB962C8B-B14F-4D97-AF65-F5344CB8AC3E}">
        <p14:creationId xmlns:p14="http://schemas.microsoft.com/office/powerpoint/2010/main" val="6079226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numCol="1">
            <a:normAutofit/>
          </a:bodyPr>
          <a:lstStyle/>
          <a:p>
            <a:r>
              <a:rPr lang="en-US" dirty="0" smtClean="0"/>
              <a:t>Event Identification inside SaaS </a:t>
            </a:r>
            <a:r>
              <a:rPr lang="en-US" dirty="0"/>
              <a:t>to Track User </a:t>
            </a:r>
            <a:r>
              <a:rPr lang="en-US" dirty="0" smtClean="0"/>
              <a:t>Activity (</a:t>
            </a:r>
            <a:r>
              <a:rPr lang="en-US" dirty="0" err="1" smtClean="0"/>
              <a:t>StreamIQ</a:t>
            </a:r>
            <a:r>
              <a:rPr lang="en-US" dirty="0" smtClean="0"/>
              <a:t>)</a:t>
            </a:r>
            <a:endParaRPr lang="en-US" dirty="0"/>
          </a:p>
          <a:p>
            <a:pPr lvl="1"/>
            <a:r>
              <a:rPr lang="en-US" sz="1600" dirty="0"/>
              <a:t>Analyzing SaaS applications network traffic data for extracting granular information</a:t>
            </a:r>
          </a:p>
          <a:p>
            <a:pPr lvl="1"/>
            <a:r>
              <a:rPr lang="en-US" sz="1600" dirty="0"/>
              <a:t>Automating the process of generating “Activity Signatures” for users</a:t>
            </a:r>
          </a:p>
          <a:p>
            <a:pPr lvl="1"/>
            <a:r>
              <a:rPr lang="en-US" sz="1600" dirty="0"/>
              <a:t>Machine learning algorithms are used for “Event Identification”</a:t>
            </a:r>
          </a:p>
          <a:p>
            <a:pPr lvl="1"/>
            <a:r>
              <a:rPr lang="en-US" sz="1600" dirty="0"/>
              <a:t>Testing “Activity Signatures” against known data sets</a:t>
            </a:r>
          </a:p>
          <a:p>
            <a:pPr lvl="1"/>
            <a:r>
              <a:rPr lang="en-US" sz="1600" dirty="0"/>
              <a:t>Deploying signatures for detecting real-time user activity in cloud</a:t>
            </a:r>
          </a:p>
        </p:txBody>
      </p:sp>
      <p:sp>
        <p:nvSpPr>
          <p:cNvPr id="2" name="Title 1"/>
          <p:cNvSpPr>
            <a:spLocks noGrp="1"/>
          </p:cNvSpPr>
          <p:nvPr>
            <p:ph type="title"/>
          </p:nvPr>
        </p:nvSpPr>
        <p:spPr/>
        <p:txBody>
          <a:bodyPr/>
          <a:lstStyle/>
          <a:p>
            <a:r>
              <a:rPr lang="en-US" dirty="0" smtClean="0"/>
              <a:t>Data Science for Cloud Apps</a:t>
            </a:r>
            <a:endParaRPr lang="en-US" dirty="0"/>
          </a:p>
        </p:txBody>
      </p:sp>
      <p:pic>
        <p:nvPicPr>
          <p:cNvPr id="7" name="Picture 6"/>
          <p:cNvPicPr>
            <a:picLocks noChangeAspect="1"/>
          </p:cNvPicPr>
          <p:nvPr/>
        </p:nvPicPr>
        <p:blipFill>
          <a:blip r:embed="rId3"/>
          <a:stretch>
            <a:fillRect/>
          </a:stretch>
        </p:blipFill>
        <p:spPr>
          <a:xfrm>
            <a:off x="7219298" y="3035004"/>
            <a:ext cx="1427480" cy="1427480"/>
          </a:xfrm>
          <a:prstGeom prst="rect">
            <a:avLst/>
          </a:prstGeom>
        </p:spPr>
      </p:pic>
    </p:spTree>
    <p:extLst>
      <p:ext uri="{BB962C8B-B14F-4D97-AF65-F5344CB8AC3E}">
        <p14:creationId xmlns:p14="http://schemas.microsoft.com/office/powerpoint/2010/main" val="13885173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flipH="1">
            <a:off x="2458531" y="975290"/>
            <a:ext cx="4249506" cy="1414159"/>
          </a:xfrm>
          <a:prstGeom prst="line">
            <a:avLst/>
          </a:prstGeom>
          <a:ln w="38100">
            <a:solidFill>
              <a:srgbClr val="674895"/>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72932" y="110415"/>
            <a:ext cx="1862084" cy="1227114"/>
          </a:xfrm>
          <a:prstGeom prst="rect">
            <a:avLst/>
          </a:prstGeom>
        </p:spPr>
      </p:pic>
      <p:sp>
        <p:nvSpPr>
          <p:cNvPr id="23" name="Chord 22"/>
          <p:cNvSpPr/>
          <p:nvPr/>
        </p:nvSpPr>
        <p:spPr>
          <a:xfrm rot="6753692">
            <a:off x="-4474338" y="-359954"/>
            <a:ext cx="7130196" cy="7130196"/>
          </a:xfrm>
          <a:prstGeom prst="chor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01553" y="-481263"/>
            <a:ext cx="5149149" cy="1275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t>Monitoring and Control of Cloud Apps</a:t>
            </a:r>
            <a:endParaRPr lang="en-US" dirty="0"/>
          </a:p>
        </p:txBody>
      </p:sp>
      <p:pic>
        <p:nvPicPr>
          <p:cNvPr id="7" name="Picture 6"/>
          <p:cNvPicPr>
            <a:picLocks noChangeAspect="1"/>
          </p:cNvPicPr>
          <p:nvPr/>
        </p:nvPicPr>
        <p:blipFill>
          <a:blip r:embed="rId4"/>
          <a:stretch>
            <a:fillRect/>
          </a:stretch>
        </p:blipFill>
        <p:spPr>
          <a:xfrm>
            <a:off x="6857597" y="3579654"/>
            <a:ext cx="1574800" cy="831850"/>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6178" y="2335604"/>
            <a:ext cx="1399172" cy="980522"/>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5764" y="3402886"/>
            <a:ext cx="914578" cy="796955"/>
          </a:xfrm>
          <a:prstGeom prst="rect">
            <a:avLst/>
          </a:prstGeom>
        </p:spPr>
      </p:pic>
      <p:pic>
        <p:nvPicPr>
          <p:cNvPr id="17" name="Picture 1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15712" y="903579"/>
            <a:ext cx="993632" cy="865014"/>
          </a:xfrm>
          <a:prstGeom prst="rect">
            <a:avLst/>
          </a:prstGeom>
        </p:spPr>
      </p:pic>
      <p:pic>
        <p:nvPicPr>
          <p:cNvPr id="18" name="Picture 1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285365" y="1041255"/>
            <a:ext cx="1292144" cy="1335641"/>
          </a:xfrm>
          <a:prstGeom prst="rect">
            <a:avLst/>
          </a:prstGeom>
        </p:spPr>
      </p:pic>
      <p:sp>
        <p:nvSpPr>
          <p:cNvPr id="32" name="TextBox 31"/>
          <p:cNvSpPr txBox="1"/>
          <p:nvPr/>
        </p:nvSpPr>
        <p:spPr>
          <a:xfrm>
            <a:off x="8118757" y="289819"/>
            <a:ext cx="668474" cy="369332"/>
          </a:xfrm>
          <a:prstGeom prst="rect">
            <a:avLst/>
          </a:prstGeom>
          <a:noFill/>
        </p:spPr>
        <p:txBody>
          <a:bodyPr wrap="square" rtlCol="0">
            <a:spAutoFit/>
          </a:bodyPr>
          <a:lstStyle/>
          <a:p>
            <a:r>
              <a:rPr lang="en-US" dirty="0" smtClean="0">
                <a:solidFill>
                  <a:srgbClr val="E22405"/>
                </a:solidFill>
              </a:rPr>
              <a:t>API</a:t>
            </a:r>
            <a:endParaRPr lang="en-US" dirty="0">
              <a:solidFill>
                <a:srgbClr val="E22405"/>
              </a:solidFill>
            </a:endParaRPr>
          </a:p>
        </p:txBody>
      </p:sp>
      <p:cxnSp>
        <p:nvCxnSpPr>
          <p:cNvPr id="38" name="Straight Connector 37"/>
          <p:cNvCxnSpPr>
            <a:stCxn id="25" idx="3"/>
          </p:cNvCxnSpPr>
          <p:nvPr/>
        </p:nvCxnSpPr>
        <p:spPr>
          <a:xfrm flipH="1">
            <a:off x="6008914" y="1387157"/>
            <a:ext cx="2028235" cy="1262171"/>
          </a:xfrm>
          <a:prstGeom prst="line">
            <a:avLst/>
          </a:prstGeom>
          <a:ln w="38100">
            <a:solidFill>
              <a:srgbClr val="E22405"/>
            </a:solidFill>
          </a:ln>
        </p:spPr>
        <p:style>
          <a:lnRef idx="1">
            <a:schemeClr val="accent1"/>
          </a:lnRef>
          <a:fillRef idx="0">
            <a:schemeClr val="accent1"/>
          </a:fillRef>
          <a:effectRef idx="0">
            <a:schemeClr val="accent1"/>
          </a:effectRef>
          <a:fontRef idx="minor">
            <a:schemeClr val="tx1"/>
          </a:fontRef>
        </p:style>
      </p:cxnSp>
      <p:pic>
        <p:nvPicPr>
          <p:cNvPr id="9" name="Picture 8" descr="Diagram-DataSciPoweredCloudSOC-GW_Final_v2_oultined-08.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256409" y="1872303"/>
            <a:ext cx="1386840" cy="1371600"/>
          </a:xfrm>
          <a:prstGeom prst="rect">
            <a:avLst/>
          </a:prstGeom>
        </p:spPr>
      </p:pic>
      <p:cxnSp>
        <p:nvCxnSpPr>
          <p:cNvPr id="45" name="Straight Connector 44"/>
          <p:cNvCxnSpPr/>
          <p:nvPr/>
        </p:nvCxnSpPr>
        <p:spPr>
          <a:xfrm>
            <a:off x="5969354" y="3264528"/>
            <a:ext cx="0" cy="688705"/>
          </a:xfrm>
          <a:prstGeom prst="line">
            <a:avLst/>
          </a:prstGeom>
          <a:ln w="38100">
            <a:solidFill>
              <a:srgbClr val="674895"/>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044980" y="3264528"/>
            <a:ext cx="0" cy="674954"/>
          </a:xfrm>
          <a:prstGeom prst="line">
            <a:avLst/>
          </a:prstGeom>
          <a:ln w="38100">
            <a:solidFill>
              <a:srgbClr val="E22405"/>
            </a:solidFill>
          </a:ln>
        </p:spPr>
        <p:style>
          <a:lnRef idx="1">
            <a:schemeClr val="accent1"/>
          </a:lnRef>
          <a:fillRef idx="0">
            <a:schemeClr val="accent1"/>
          </a:fillRef>
          <a:effectRef idx="0">
            <a:schemeClr val="accent1"/>
          </a:effectRef>
          <a:fontRef idx="minor">
            <a:schemeClr val="tx1"/>
          </a:fontRef>
        </p:style>
      </p:cxnSp>
      <p:pic>
        <p:nvPicPr>
          <p:cNvPr id="8" name="Picture 7" descr="CloudSOC_3ThreeDashboards.png"/>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813356" y="3592207"/>
            <a:ext cx="2435748" cy="861424"/>
          </a:xfrm>
          <a:prstGeom prst="rect">
            <a:avLst/>
          </a:prstGeom>
        </p:spPr>
      </p:pic>
      <p:sp>
        <p:nvSpPr>
          <p:cNvPr id="25" name="Oval 24"/>
          <p:cNvSpPr/>
          <p:nvPr/>
        </p:nvSpPr>
        <p:spPr>
          <a:xfrm>
            <a:off x="7907865" y="633637"/>
            <a:ext cx="882804" cy="882804"/>
          </a:xfrm>
          <a:prstGeom prst="ellipse">
            <a:avLst/>
          </a:prstGeom>
          <a:solidFill>
            <a:schemeClr val="bg1"/>
          </a:solidFill>
          <a:ln w="38100">
            <a:solidFill>
              <a:srgbClr val="E22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8041784" y="771217"/>
            <a:ext cx="427062" cy="454838"/>
          </a:xfrm>
          <a:prstGeom prst="rect">
            <a:avLst/>
          </a:prstGeom>
        </p:spPr>
      </p:pic>
      <p:pic>
        <p:nvPicPr>
          <p:cNvPr id="22" name="Picture 21"/>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345588" y="1087796"/>
            <a:ext cx="246516" cy="258668"/>
          </a:xfrm>
          <a:prstGeom prst="rect">
            <a:avLst/>
          </a:prstGeom>
        </p:spPr>
      </p:pic>
      <p:pic>
        <p:nvPicPr>
          <p:cNvPr id="24" name="Picture 23"/>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8527003" y="1019223"/>
            <a:ext cx="130202" cy="137146"/>
          </a:xfrm>
          <a:prstGeom prst="rect">
            <a:avLst/>
          </a:prstGeom>
        </p:spPr>
      </p:pic>
    </p:spTree>
    <p:extLst>
      <p:ext uri="{BB962C8B-B14F-4D97-AF65-F5344CB8AC3E}">
        <p14:creationId xmlns:p14="http://schemas.microsoft.com/office/powerpoint/2010/main" val="416650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8" presetClass="emph" presetSubtype="0" fill="hold" nodeType="afterEffect">
                                  <p:stCondLst>
                                    <p:cond delay="0"/>
                                  </p:stCondLst>
                                  <p:childTnLst>
                                    <p:animRot by="43200000">
                                      <p:cBhvr>
                                        <p:cTn id="10" dur="1000" fill="hold"/>
                                        <p:tgtEl>
                                          <p:spTgt spid="20"/>
                                        </p:tgtEl>
                                        <p:attrNameLst>
                                          <p:attrName>r</p:attrName>
                                        </p:attrNameLst>
                                      </p:cBhvr>
                                    </p:animRot>
                                  </p:childTnLst>
                                </p:cTn>
                              </p:par>
                              <p:par>
                                <p:cTn id="11" presetID="8" presetClass="emph" presetSubtype="0" fill="hold" nodeType="withEffect">
                                  <p:stCondLst>
                                    <p:cond delay="0"/>
                                  </p:stCondLst>
                                  <p:childTnLst>
                                    <p:animRot by="-43200000">
                                      <p:cBhvr>
                                        <p:cTn id="12" dur="1000" fill="hold"/>
                                        <p:tgtEl>
                                          <p:spTgt spid="22"/>
                                        </p:tgtEl>
                                        <p:attrNameLst>
                                          <p:attrName>r</p:attrName>
                                        </p:attrNameLst>
                                      </p:cBhvr>
                                    </p:animRot>
                                  </p:childTnLst>
                                </p:cTn>
                              </p:par>
                              <p:par>
                                <p:cTn id="13" presetID="8" presetClass="emph" presetSubtype="0" fill="hold" nodeType="withEffect">
                                  <p:stCondLst>
                                    <p:cond delay="0"/>
                                  </p:stCondLst>
                                  <p:childTnLst>
                                    <p:animRot by="43200000">
                                      <p:cBhvr>
                                        <p:cTn id="14" dur="1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flipH="1">
            <a:off x="2458531" y="975290"/>
            <a:ext cx="4249506" cy="1414159"/>
          </a:xfrm>
          <a:prstGeom prst="line">
            <a:avLst/>
          </a:prstGeom>
          <a:ln w="38100">
            <a:solidFill>
              <a:srgbClr val="674895"/>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72932" y="110415"/>
            <a:ext cx="1862084" cy="1227114"/>
          </a:xfrm>
          <a:prstGeom prst="rect">
            <a:avLst/>
          </a:prstGeom>
        </p:spPr>
      </p:pic>
      <p:sp>
        <p:nvSpPr>
          <p:cNvPr id="13" name="Oval 12"/>
          <p:cNvSpPr/>
          <p:nvPr/>
        </p:nvSpPr>
        <p:spPr>
          <a:xfrm>
            <a:off x="4062863" y="1277932"/>
            <a:ext cx="882804" cy="882804"/>
          </a:xfrm>
          <a:prstGeom prst="ellipse">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hord 22"/>
          <p:cNvSpPr/>
          <p:nvPr/>
        </p:nvSpPr>
        <p:spPr>
          <a:xfrm rot="6753692">
            <a:off x="-4474338" y="-359954"/>
            <a:ext cx="7130196" cy="7130196"/>
          </a:xfrm>
          <a:prstGeom prst="chor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01553" y="-481263"/>
            <a:ext cx="5149149" cy="1275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t>Monitoring and Control of Cloud Apps</a:t>
            </a:r>
            <a:endParaRPr lang="en-US" dirty="0"/>
          </a:p>
        </p:txBody>
      </p:sp>
      <p:pic>
        <p:nvPicPr>
          <p:cNvPr id="7" name="Picture 6"/>
          <p:cNvPicPr>
            <a:picLocks noChangeAspect="1"/>
          </p:cNvPicPr>
          <p:nvPr/>
        </p:nvPicPr>
        <p:blipFill>
          <a:blip r:embed="rId4"/>
          <a:stretch>
            <a:fillRect/>
          </a:stretch>
        </p:blipFill>
        <p:spPr>
          <a:xfrm>
            <a:off x="6857597" y="3579654"/>
            <a:ext cx="1574800" cy="831850"/>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213671" y="1417022"/>
            <a:ext cx="427062" cy="454838"/>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17475" y="1740418"/>
            <a:ext cx="246516" cy="258668"/>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708470" y="1683617"/>
            <a:ext cx="130202" cy="137146"/>
          </a:xfrm>
          <a:prstGeom prst="rect">
            <a:avLst/>
          </a:prstGeom>
        </p:spPr>
      </p:pic>
      <p:pic>
        <p:nvPicPr>
          <p:cNvPr id="15" name="Picture 1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36178" y="2335604"/>
            <a:ext cx="1399172" cy="980522"/>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835764" y="3402886"/>
            <a:ext cx="914578" cy="796955"/>
          </a:xfrm>
          <a:prstGeom prst="rect">
            <a:avLst/>
          </a:prstGeom>
        </p:spPr>
      </p:pic>
      <p:pic>
        <p:nvPicPr>
          <p:cNvPr id="17" name="Picture 1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15712" y="903579"/>
            <a:ext cx="993632" cy="865014"/>
          </a:xfrm>
          <a:prstGeom prst="rect">
            <a:avLst/>
          </a:prstGeom>
        </p:spPr>
      </p:pic>
      <p:pic>
        <p:nvPicPr>
          <p:cNvPr id="18" name="Picture 17"/>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285365" y="1041255"/>
            <a:ext cx="1292144" cy="1335641"/>
          </a:xfrm>
          <a:prstGeom prst="rect">
            <a:avLst/>
          </a:prstGeom>
        </p:spPr>
      </p:pic>
      <p:sp>
        <p:nvSpPr>
          <p:cNvPr id="32" name="TextBox 31"/>
          <p:cNvSpPr txBox="1"/>
          <p:nvPr/>
        </p:nvSpPr>
        <p:spPr>
          <a:xfrm>
            <a:off x="8118757" y="289819"/>
            <a:ext cx="668474" cy="369332"/>
          </a:xfrm>
          <a:prstGeom prst="rect">
            <a:avLst/>
          </a:prstGeom>
          <a:noFill/>
        </p:spPr>
        <p:txBody>
          <a:bodyPr wrap="square" rtlCol="0">
            <a:spAutoFit/>
          </a:bodyPr>
          <a:lstStyle/>
          <a:p>
            <a:r>
              <a:rPr lang="en-US" dirty="0" smtClean="0">
                <a:solidFill>
                  <a:srgbClr val="E22405"/>
                </a:solidFill>
              </a:rPr>
              <a:t>API</a:t>
            </a:r>
            <a:endParaRPr lang="en-US" dirty="0">
              <a:solidFill>
                <a:srgbClr val="E22405"/>
              </a:solidFill>
            </a:endParaRPr>
          </a:p>
        </p:txBody>
      </p:sp>
      <p:sp>
        <p:nvSpPr>
          <p:cNvPr id="33" name="TextBox 32"/>
          <p:cNvSpPr txBox="1"/>
          <p:nvPr/>
        </p:nvSpPr>
        <p:spPr>
          <a:xfrm>
            <a:off x="3967676" y="888439"/>
            <a:ext cx="1346113" cy="369332"/>
          </a:xfrm>
          <a:prstGeom prst="rect">
            <a:avLst/>
          </a:prstGeom>
          <a:noFill/>
        </p:spPr>
        <p:txBody>
          <a:bodyPr wrap="square" rtlCol="0">
            <a:spAutoFit/>
          </a:bodyPr>
          <a:lstStyle/>
          <a:p>
            <a:r>
              <a:rPr lang="en-US" dirty="0" smtClean="0">
                <a:solidFill>
                  <a:srgbClr val="674895"/>
                </a:solidFill>
              </a:rPr>
              <a:t>GATEWAY</a:t>
            </a:r>
            <a:endParaRPr lang="en-US" dirty="0">
              <a:solidFill>
                <a:srgbClr val="674895"/>
              </a:solidFill>
            </a:endParaRPr>
          </a:p>
        </p:txBody>
      </p:sp>
      <p:cxnSp>
        <p:nvCxnSpPr>
          <p:cNvPr id="38" name="Straight Connector 37"/>
          <p:cNvCxnSpPr>
            <a:stCxn id="25" idx="3"/>
          </p:cNvCxnSpPr>
          <p:nvPr/>
        </p:nvCxnSpPr>
        <p:spPr>
          <a:xfrm flipH="1">
            <a:off x="6008914" y="1387157"/>
            <a:ext cx="2028235" cy="1262171"/>
          </a:xfrm>
          <a:prstGeom prst="line">
            <a:avLst/>
          </a:prstGeom>
          <a:ln w="38100">
            <a:solidFill>
              <a:srgbClr val="E2240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889252" y="1940960"/>
            <a:ext cx="1098574" cy="708368"/>
          </a:xfrm>
          <a:prstGeom prst="line">
            <a:avLst/>
          </a:prstGeom>
          <a:ln w="38100">
            <a:solidFill>
              <a:srgbClr val="674895"/>
            </a:solidFill>
          </a:ln>
        </p:spPr>
        <p:style>
          <a:lnRef idx="1">
            <a:schemeClr val="accent1"/>
          </a:lnRef>
          <a:fillRef idx="0">
            <a:schemeClr val="accent1"/>
          </a:fillRef>
          <a:effectRef idx="0">
            <a:schemeClr val="accent1"/>
          </a:effectRef>
          <a:fontRef idx="minor">
            <a:schemeClr val="tx1"/>
          </a:fontRef>
        </p:style>
      </p:cxnSp>
      <p:pic>
        <p:nvPicPr>
          <p:cNvPr id="9" name="Picture 8" descr="Diagram-DataSciPoweredCloudSOC-GW_Final_v2_oultined-08.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256409" y="1872303"/>
            <a:ext cx="1386840" cy="1371600"/>
          </a:xfrm>
          <a:prstGeom prst="rect">
            <a:avLst/>
          </a:prstGeom>
        </p:spPr>
      </p:pic>
      <p:cxnSp>
        <p:nvCxnSpPr>
          <p:cNvPr id="45" name="Straight Connector 44"/>
          <p:cNvCxnSpPr/>
          <p:nvPr/>
        </p:nvCxnSpPr>
        <p:spPr>
          <a:xfrm>
            <a:off x="5969354" y="3264528"/>
            <a:ext cx="0" cy="688705"/>
          </a:xfrm>
          <a:prstGeom prst="line">
            <a:avLst/>
          </a:prstGeom>
          <a:ln w="38100">
            <a:solidFill>
              <a:srgbClr val="674895"/>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044980" y="3264528"/>
            <a:ext cx="0" cy="674954"/>
          </a:xfrm>
          <a:prstGeom prst="line">
            <a:avLst/>
          </a:prstGeom>
          <a:ln w="38100">
            <a:solidFill>
              <a:srgbClr val="E22405"/>
            </a:solidFill>
          </a:ln>
        </p:spPr>
        <p:style>
          <a:lnRef idx="1">
            <a:schemeClr val="accent1"/>
          </a:lnRef>
          <a:fillRef idx="0">
            <a:schemeClr val="accent1"/>
          </a:fillRef>
          <a:effectRef idx="0">
            <a:schemeClr val="accent1"/>
          </a:effectRef>
          <a:fontRef idx="minor">
            <a:schemeClr val="tx1"/>
          </a:fontRef>
        </p:style>
      </p:cxnSp>
      <p:pic>
        <p:nvPicPr>
          <p:cNvPr id="8" name="Picture 7" descr="CloudSOC_3ThreeDashboards.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813356" y="3592207"/>
            <a:ext cx="2435748" cy="861424"/>
          </a:xfrm>
          <a:prstGeom prst="rect">
            <a:avLst/>
          </a:prstGeom>
        </p:spPr>
      </p:pic>
      <p:sp>
        <p:nvSpPr>
          <p:cNvPr id="25" name="Oval 24"/>
          <p:cNvSpPr/>
          <p:nvPr/>
        </p:nvSpPr>
        <p:spPr>
          <a:xfrm>
            <a:off x="7907865" y="633637"/>
            <a:ext cx="882804" cy="882804"/>
          </a:xfrm>
          <a:prstGeom prst="ellipse">
            <a:avLst/>
          </a:prstGeom>
          <a:solidFill>
            <a:schemeClr val="bg1"/>
          </a:solidFill>
          <a:ln w="38100">
            <a:solidFill>
              <a:srgbClr val="E22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41784" y="771217"/>
            <a:ext cx="427062" cy="454838"/>
          </a:xfrm>
          <a:prstGeom prst="rect">
            <a:avLst/>
          </a:prstGeom>
        </p:spPr>
      </p:pic>
      <p:pic>
        <p:nvPicPr>
          <p:cNvPr id="22" name="Picture 2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345588" y="1087796"/>
            <a:ext cx="246516" cy="258668"/>
          </a:xfrm>
          <a:prstGeom prst="rect">
            <a:avLst/>
          </a:prstGeom>
        </p:spPr>
      </p:pic>
      <p:pic>
        <p:nvPicPr>
          <p:cNvPr id="24" name="Picture 2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527003" y="1019223"/>
            <a:ext cx="130202" cy="137146"/>
          </a:xfrm>
          <a:prstGeom prst="rect">
            <a:avLst/>
          </a:prstGeom>
        </p:spPr>
      </p:pic>
    </p:spTree>
    <p:extLst>
      <p:ext uri="{BB962C8B-B14F-4D97-AF65-F5344CB8AC3E}">
        <p14:creationId xmlns:p14="http://schemas.microsoft.com/office/powerpoint/2010/main" val="1841591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8" presetClass="emph" presetSubtype="0" fill="hold" nodeType="afterEffect">
                                  <p:stCondLst>
                                    <p:cond delay="0"/>
                                  </p:stCondLst>
                                  <p:childTnLst>
                                    <p:animRot by="43200000">
                                      <p:cBhvr>
                                        <p:cTn id="10" dur="1000" fill="hold"/>
                                        <p:tgtEl>
                                          <p:spTgt spid="10"/>
                                        </p:tgtEl>
                                        <p:attrNameLst>
                                          <p:attrName>r</p:attrName>
                                        </p:attrNameLst>
                                      </p:cBhvr>
                                    </p:animRot>
                                  </p:childTnLst>
                                </p:cTn>
                              </p:par>
                              <p:par>
                                <p:cTn id="11" presetID="8" presetClass="emph" presetSubtype="0" fill="hold" nodeType="withEffect">
                                  <p:stCondLst>
                                    <p:cond delay="0"/>
                                  </p:stCondLst>
                                  <p:childTnLst>
                                    <p:animRot by="-43200000">
                                      <p:cBhvr>
                                        <p:cTn id="12" dur="1000" fill="hold"/>
                                        <p:tgtEl>
                                          <p:spTgt spid="11"/>
                                        </p:tgtEl>
                                        <p:attrNameLst>
                                          <p:attrName>r</p:attrName>
                                        </p:attrNameLst>
                                      </p:cBhvr>
                                    </p:animRot>
                                  </p:childTnLst>
                                </p:cTn>
                              </p:par>
                              <p:par>
                                <p:cTn id="13" presetID="8" presetClass="emph" presetSubtype="0" fill="hold" nodeType="withEffect">
                                  <p:stCondLst>
                                    <p:cond delay="0"/>
                                  </p:stCondLst>
                                  <p:childTnLst>
                                    <p:animRot by="43200000">
                                      <p:cBhvr>
                                        <p:cTn id="14" dur="1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29267" y="667040"/>
            <a:ext cx="8458490" cy="533747"/>
          </a:xfrm>
        </p:spPr>
        <p:txBody>
          <a:bodyPr/>
          <a:lstStyle/>
          <a:p>
            <a:r>
              <a:rPr lang="en-US" dirty="0" smtClean="0"/>
              <a:t>v</a:t>
            </a:r>
            <a:endParaRPr lang="en-US"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9148" t="22575" r="1" b="1643"/>
          <a:stretch/>
        </p:blipFill>
        <p:spPr>
          <a:xfrm>
            <a:off x="-835289" y="-167781"/>
            <a:ext cx="9972431" cy="5311281"/>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25474" y="7116"/>
            <a:ext cx="2110154" cy="1443073"/>
          </a:xfrm>
          <a:prstGeom prst="rect">
            <a:avLst/>
          </a:prstGeom>
        </p:spPr>
      </p:pic>
      <p:sp>
        <p:nvSpPr>
          <p:cNvPr id="7" name="Rectangle 6"/>
          <p:cNvSpPr/>
          <p:nvPr/>
        </p:nvSpPr>
        <p:spPr>
          <a:xfrm>
            <a:off x="1326976" y="2919247"/>
            <a:ext cx="6529754" cy="738664"/>
          </a:xfrm>
          <a:prstGeom prst="rect">
            <a:avLst/>
          </a:prstGeom>
          <a:solidFill>
            <a:schemeClr val="tx1">
              <a:lumMod val="65000"/>
              <a:lumOff val="35000"/>
              <a:alpha val="70000"/>
            </a:schemeClr>
          </a:solidFill>
        </p:spPr>
        <p:txBody>
          <a:bodyPr wrap="square">
            <a:spAutoFit/>
          </a:bodyPr>
          <a:lstStyle/>
          <a:p>
            <a:pPr algn="ctr"/>
            <a:r>
              <a:rPr lang="en-US" sz="1400" dirty="0">
                <a:solidFill>
                  <a:schemeClr val="bg1"/>
                </a:solidFill>
              </a:rPr>
              <a:t>A unique baseline behavioral pattern establishes a confidence curve for each user’s typical behavior. Any significant deviation or combination of suspicious events trigger appropriate alarms or policies to quarantine or block that account’s activity.</a:t>
            </a:r>
          </a:p>
        </p:txBody>
      </p:sp>
    </p:spTree>
    <p:extLst>
      <p:ext uri="{BB962C8B-B14F-4D97-AF65-F5344CB8AC3E}">
        <p14:creationId xmlns:p14="http://schemas.microsoft.com/office/powerpoint/2010/main" val="314828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Science for Cloud Apps</a:t>
            </a: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1" y="850392"/>
            <a:ext cx="9121139" cy="3474720"/>
          </a:xfrm>
          <a:prstGeom prst="rect">
            <a:avLst/>
          </a:prstGeom>
        </p:spPr>
      </p:pic>
    </p:spTree>
    <p:extLst>
      <p:ext uri="{BB962C8B-B14F-4D97-AF65-F5344CB8AC3E}">
        <p14:creationId xmlns:p14="http://schemas.microsoft.com/office/powerpoint/2010/main" val="2387412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Conclusions</a:t>
            </a:r>
            <a:endParaRPr lang="en-US" dirty="0"/>
          </a:p>
        </p:txBody>
      </p:sp>
      <p:sp>
        <p:nvSpPr>
          <p:cNvPr id="3" name="Subtitle 2"/>
          <p:cNvSpPr>
            <a:spLocks noGrp="1"/>
          </p:cNvSpPr>
          <p:nvPr>
            <p:ph type="subTitle" idx="1"/>
          </p:nvPr>
        </p:nvSpPr>
        <p:spPr/>
        <p:txBody>
          <a:bodyPr>
            <a:normAutofit fontScale="77500" lnSpcReduction="20000"/>
          </a:bodyPr>
          <a:lstStyle/>
          <a:p>
            <a:endParaRPr lang="en-US"/>
          </a:p>
        </p:txBody>
      </p:sp>
      <p:sp>
        <p:nvSpPr>
          <p:cNvPr id="4" name="Text Placeholder 3"/>
          <p:cNvSpPr>
            <a:spLocks noGrp="1"/>
          </p:cNvSpPr>
          <p:nvPr>
            <p:ph type="body" sz="quarter" idx="10"/>
          </p:nvPr>
        </p:nvSpPr>
        <p:spPr/>
        <p:txBody>
          <a:bodyPr>
            <a:normAutofit fontScale="47500" lnSpcReduction="20000"/>
          </a:bodyPr>
          <a:lstStyle/>
          <a:p>
            <a:endParaRPr lang="en-US"/>
          </a:p>
        </p:txBody>
      </p:sp>
    </p:spTree>
    <p:extLst>
      <p:ext uri="{BB962C8B-B14F-4D97-AF65-F5344CB8AC3E}">
        <p14:creationId xmlns:p14="http://schemas.microsoft.com/office/powerpoint/2010/main" val="21396160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Rounded Rectangle 161"/>
          <p:cNvSpPr/>
          <p:nvPr/>
        </p:nvSpPr>
        <p:spPr>
          <a:xfrm>
            <a:off x="5833719" y="1783175"/>
            <a:ext cx="1481029" cy="372469"/>
          </a:xfrm>
          <a:prstGeom prst="roundRect">
            <a:avLst>
              <a:gd name="adj" fmla="val 50000"/>
            </a:avLst>
          </a:prstGeom>
          <a:solidFill>
            <a:srgbClr val="77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GATEWAY</a:t>
            </a:r>
          </a:p>
        </p:txBody>
      </p:sp>
      <p:sp>
        <p:nvSpPr>
          <p:cNvPr id="83" name="Oval 82"/>
          <p:cNvSpPr/>
          <p:nvPr/>
        </p:nvSpPr>
        <p:spPr>
          <a:xfrm>
            <a:off x="7512527" y="1195220"/>
            <a:ext cx="1462644" cy="1462644"/>
          </a:xfrm>
          <a:prstGeom prst="ellipse">
            <a:avLst/>
          </a:prstGeom>
          <a:solidFill>
            <a:srgbClr val="4BBF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73" name="Picture 272" descr="App-Strip-Grn.png"/>
          <p:cNvPicPr>
            <a:picLocks noChangeAspect="1"/>
          </p:cNvPicPr>
          <p:nvPr/>
        </p:nvPicPr>
        <p:blipFill rotWithShape="1">
          <a:blip r:embed="rId3" cstate="email">
            <a:alphaModFix amt="40000"/>
            <a:extLst>
              <a:ext uri="{28A0092B-C50C-407E-A947-70E740481C1C}">
                <a14:useLocalDpi xmlns:a14="http://schemas.microsoft.com/office/drawing/2010/main" val="0"/>
              </a:ext>
            </a:extLst>
          </a:blip>
          <a:srcRect b="50365"/>
          <a:stretch/>
        </p:blipFill>
        <p:spPr>
          <a:xfrm>
            <a:off x="452541" y="-1848831"/>
            <a:ext cx="572086" cy="1758947"/>
          </a:xfrm>
          <a:prstGeom prst="rect">
            <a:avLst/>
          </a:prstGeom>
        </p:spPr>
      </p:pic>
      <p:pic>
        <p:nvPicPr>
          <p:cNvPr id="278" name="Picture 277" descr="App-Strip-Grn.png"/>
          <p:cNvPicPr>
            <a:picLocks noChangeAspect="1"/>
          </p:cNvPicPr>
          <p:nvPr/>
        </p:nvPicPr>
        <p:blipFill rotWithShape="1">
          <a:blip r:embed="rId4" cstate="email">
            <a:alphaModFix amt="40000"/>
            <a:extLst>
              <a:ext uri="{28A0092B-C50C-407E-A947-70E740481C1C}">
                <a14:useLocalDpi xmlns:a14="http://schemas.microsoft.com/office/drawing/2010/main" val="0"/>
              </a:ext>
            </a:extLst>
          </a:blip>
          <a:srcRect t="56058" b="705"/>
          <a:stretch/>
        </p:blipFill>
        <p:spPr>
          <a:xfrm>
            <a:off x="452541" y="-1581040"/>
            <a:ext cx="572086" cy="1532255"/>
          </a:xfrm>
          <a:prstGeom prst="rect">
            <a:avLst/>
          </a:prstGeom>
        </p:spPr>
      </p:pic>
      <p:sp>
        <p:nvSpPr>
          <p:cNvPr id="279" name="Rectangle 278"/>
          <p:cNvSpPr/>
          <p:nvPr/>
        </p:nvSpPr>
        <p:spPr>
          <a:xfrm>
            <a:off x="245382" y="1755247"/>
            <a:ext cx="831907" cy="2814704"/>
          </a:xfrm>
          <a:prstGeom prst="rect">
            <a:avLst/>
          </a:prstGeom>
          <a:solidFill>
            <a:schemeClr val="bg1"/>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281" name="Rectangle 280"/>
          <p:cNvSpPr/>
          <p:nvPr/>
        </p:nvSpPr>
        <p:spPr>
          <a:xfrm rot="10800000">
            <a:off x="338893" y="1040631"/>
            <a:ext cx="831906" cy="714616"/>
          </a:xfrm>
          <a:prstGeom prst="rect">
            <a:avLst/>
          </a:prstGeom>
          <a:gradFill flip="none" rotWithShape="1">
            <a:gsLst>
              <a:gs pos="0">
                <a:schemeClr val="bg1"/>
              </a:gs>
              <a:gs pos="100000">
                <a:srgbClr val="FFFFFF">
                  <a:alpha val="0"/>
                </a:srgbClr>
              </a:gs>
            </a:gsLst>
            <a:lin ang="5100000" scaled="0"/>
            <a:tileRect/>
          </a:gra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pic>
        <p:nvPicPr>
          <p:cNvPr id="282" name="Picture 281"/>
          <p:cNvPicPr>
            <a:picLocks noChangeAspect="1"/>
          </p:cNvPicPr>
          <p:nvPr/>
        </p:nvPicPr>
        <p:blipFill>
          <a:blip r:embed="rId5">
            <a:alphaModFix amt="77000"/>
          </a:blip>
          <a:stretch>
            <a:fillRect/>
          </a:stretch>
        </p:blipFill>
        <p:spPr>
          <a:xfrm>
            <a:off x="269868" y="1853580"/>
            <a:ext cx="772548" cy="822388"/>
          </a:xfrm>
          <a:prstGeom prst="rect">
            <a:avLst/>
          </a:prstGeom>
        </p:spPr>
      </p:pic>
      <p:cxnSp>
        <p:nvCxnSpPr>
          <p:cNvPr id="284" name="Straight Connector 283"/>
          <p:cNvCxnSpPr/>
          <p:nvPr/>
        </p:nvCxnSpPr>
        <p:spPr>
          <a:xfrm>
            <a:off x="11497" y="1728465"/>
            <a:ext cx="1371600" cy="0"/>
          </a:xfrm>
          <a:prstGeom prst="line">
            <a:avLst/>
          </a:prstGeom>
          <a:ln w="12700" cmpd="sng">
            <a:solidFill>
              <a:srgbClr val="99CC31"/>
            </a:solidFill>
          </a:ln>
        </p:spPr>
        <p:style>
          <a:lnRef idx="2">
            <a:schemeClr val="accent1"/>
          </a:lnRef>
          <a:fillRef idx="0">
            <a:schemeClr val="accent1"/>
          </a:fillRef>
          <a:effectRef idx="1">
            <a:schemeClr val="accent1"/>
          </a:effectRef>
          <a:fontRef idx="minor">
            <a:schemeClr val="tx1"/>
          </a:fontRef>
        </p:style>
      </p:cxnSp>
      <p:cxnSp>
        <p:nvCxnSpPr>
          <p:cNvPr id="294" name="Straight Connector 293"/>
          <p:cNvCxnSpPr/>
          <p:nvPr/>
        </p:nvCxnSpPr>
        <p:spPr>
          <a:xfrm>
            <a:off x="0" y="2818421"/>
            <a:ext cx="1371600" cy="0"/>
          </a:xfrm>
          <a:prstGeom prst="line">
            <a:avLst/>
          </a:prstGeom>
          <a:ln w="12700" cmpd="sng">
            <a:solidFill>
              <a:srgbClr val="99CC31"/>
            </a:solidFill>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6">
            <a:alphaModFix amt="60000"/>
          </a:blip>
          <a:stretch>
            <a:fillRect/>
          </a:stretch>
        </p:blipFill>
        <p:spPr>
          <a:xfrm>
            <a:off x="6086697" y="306319"/>
            <a:ext cx="1316062" cy="802305"/>
          </a:xfrm>
          <a:prstGeom prst="rect">
            <a:avLst/>
          </a:prstGeom>
        </p:spPr>
      </p:pic>
      <p:pic>
        <p:nvPicPr>
          <p:cNvPr id="88" name="Picture 87"/>
          <p:cNvPicPr>
            <a:picLocks noChangeAspect="1"/>
          </p:cNvPicPr>
          <p:nvPr/>
        </p:nvPicPr>
        <p:blipFill>
          <a:blip r:embed="rId7"/>
          <a:stretch>
            <a:fillRect/>
          </a:stretch>
        </p:blipFill>
        <p:spPr>
          <a:xfrm>
            <a:off x="5879520" y="260174"/>
            <a:ext cx="1374497" cy="857592"/>
          </a:xfrm>
          <a:prstGeom prst="rect">
            <a:avLst/>
          </a:prstGeom>
        </p:spPr>
      </p:pic>
      <p:sp>
        <p:nvSpPr>
          <p:cNvPr id="15" name="Rectangle 14"/>
          <p:cNvSpPr/>
          <p:nvPr/>
        </p:nvSpPr>
        <p:spPr>
          <a:xfrm>
            <a:off x="1237463" y="2436"/>
            <a:ext cx="1476318" cy="2280920"/>
          </a:xfrm>
          <a:prstGeom prst="rect">
            <a:avLst/>
          </a:prstGeom>
          <a:gradFill>
            <a:gsLst>
              <a:gs pos="26000">
                <a:srgbClr val="99CC31"/>
              </a:gs>
              <a:gs pos="75000">
                <a:srgbClr val="FFC000">
                  <a:lumMod val="82000"/>
                </a:srgbClr>
              </a:gs>
            </a:gsLst>
            <a:lin ang="5400000" scaled="0"/>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237463" y="2283355"/>
            <a:ext cx="1476318" cy="2286596"/>
          </a:xfrm>
          <a:prstGeom prst="rect">
            <a:avLst/>
          </a:prstGeom>
          <a:gradFill>
            <a:gsLst>
              <a:gs pos="0">
                <a:srgbClr val="FF7E23"/>
              </a:gs>
              <a:gs pos="100000">
                <a:srgbClr val="E7322B">
                  <a:lumMod val="80000"/>
                </a:srgbClr>
              </a:gs>
            </a:gsLst>
            <a:lin ang="5400000" scaled="0"/>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endParaRPr>
          </a:p>
        </p:txBody>
      </p:sp>
      <p:sp>
        <p:nvSpPr>
          <p:cNvPr id="74" name="TextBox 73"/>
          <p:cNvSpPr txBox="1"/>
          <p:nvPr/>
        </p:nvSpPr>
        <p:spPr>
          <a:xfrm>
            <a:off x="1259445" y="879920"/>
            <a:ext cx="1349376" cy="535531"/>
          </a:xfrm>
          <a:prstGeom prst="rect">
            <a:avLst/>
          </a:prstGeom>
          <a:noFill/>
        </p:spPr>
        <p:txBody>
          <a:bodyPr wrap="square" rtlCol="0">
            <a:spAutoFit/>
          </a:bodyPr>
          <a:lstStyle/>
          <a:p>
            <a:pPr algn="ctr">
              <a:lnSpc>
                <a:spcPct val="80000"/>
              </a:lnSpc>
            </a:pPr>
            <a:r>
              <a:rPr lang="en-US" b="1" dirty="0">
                <a:solidFill>
                  <a:prstClr val="white"/>
                </a:solidFill>
              </a:rPr>
              <a:t>Sanctioned</a:t>
            </a:r>
          </a:p>
          <a:p>
            <a:pPr algn="ctr">
              <a:lnSpc>
                <a:spcPct val="80000"/>
              </a:lnSpc>
            </a:pPr>
            <a:r>
              <a:rPr lang="en-US" b="1" dirty="0">
                <a:solidFill>
                  <a:prstClr val="white"/>
                </a:solidFill>
              </a:rPr>
              <a:t>Apps</a:t>
            </a:r>
          </a:p>
        </p:txBody>
      </p:sp>
      <p:sp>
        <p:nvSpPr>
          <p:cNvPr id="75" name="TextBox 74"/>
          <p:cNvSpPr txBox="1"/>
          <p:nvPr/>
        </p:nvSpPr>
        <p:spPr>
          <a:xfrm>
            <a:off x="1224742" y="3136661"/>
            <a:ext cx="1515045" cy="535531"/>
          </a:xfrm>
          <a:prstGeom prst="rect">
            <a:avLst/>
          </a:prstGeom>
          <a:noFill/>
        </p:spPr>
        <p:txBody>
          <a:bodyPr wrap="square" rtlCol="0">
            <a:spAutoFit/>
          </a:bodyPr>
          <a:lstStyle/>
          <a:p>
            <a:pPr algn="ctr">
              <a:lnSpc>
                <a:spcPct val="80000"/>
              </a:lnSpc>
            </a:pPr>
            <a:r>
              <a:rPr lang="en-US" b="1" dirty="0">
                <a:solidFill>
                  <a:prstClr val="white"/>
                </a:solidFill>
              </a:rPr>
              <a:t>Unsanctioned</a:t>
            </a:r>
          </a:p>
          <a:p>
            <a:pPr algn="ctr">
              <a:lnSpc>
                <a:spcPct val="80000"/>
              </a:lnSpc>
            </a:pPr>
            <a:r>
              <a:rPr lang="en-US" b="1" dirty="0">
                <a:solidFill>
                  <a:prstClr val="white"/>
                </a:solidFill>
              </a:rPr>
              <a:t>Apps</a:t>
            </a:r>
          </a:p>
        </p:txBody>
      </p:sp>
      <p:sp>
        <p:nvSpPr>
          <p:cNvPr id="29" name="Round Same Side Corner Rectangle 28"/>
          <p:cNvSpPr/>
          <p:nvPr/>
        </p:nvSpPr>
        <p:spPr>
          <a:xfrm rot="16200000">
            <a:off x="9627384" y="1314246"/>
            <a:ext cx="1412806" cy="1188763"/>
          </a:xfrm>
          <a:prstGeom prst="round2SameRect">
            <a:avLst/>
          </a:prstGeom>
          <a:solidFill>
            <a:srgbClr val="4BBF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1" name="TextBox 50"/>
          <p:cNvSpPr txBox="1"/>
          <p:nvPr/>
        </p:nvSpPr>
        <p:spPr>
          <a:xfrm>
            <a:off x="7552204" y="1911046"/>
            <a:ext cx="1278626" cy="264688"/>
          </a:xfrm>
          <a:prstGeom prst="rect">
            <a:avLst/>
          </a:prstGeom>
          <a:noFill/>
        </p:spPr>
        <p:txBody>
          <a:bodyPr wrap="square" rtlCol="0">
            <a:spAutoFit/>
          </a:bodyPr>
          <a:lstStyle/>
          <a:p>
            <a:pPr>
              <a:lnSpc>
                <a:spcPct val="80000"/>
              </a:lnSpc>
            </a:pPr>
            <a:r>
              <a:rPr lang="en-US" sz="1400" dirty="0" err="1">
                <a:solidFill>
                  <a:prstClr val="white"/>
                </a:solidFill>
                <a:latin typeface="Century Gothic" charset="0"/>
                <a:ea typeface="Century Gothic" charset="0"/>
                <a:cs typeface="Century Gothic" charset="0"/>
              </a:rPr>
              <a:t>Cloud</a:t>
            </a:r>
            <a:r>
              <a:rPr lang="en-US" sz="1400" b="1" dirty="0" err="1">
                <a:solidFill>
                  <a:prstClr val="white"/>
                </a:solidFill>
                <a:latin typeface="Century Gothic" charset="0"/>
                <a:ea typeface="Century Gothic" charset="0"/>
                <a:cs typeface="Century Gothic" charset="0"/>
              </a:rPr>
              <a:t>SOC</a:t>
            </a:r>
            <a:endParaRPr lang="en-US" sz="1400" b="1" baseline="30000" dirty="0">
              <a:solidFill>
                <a:prstClr val="white"/>
              </a:solidFill>
              <a:latin typeface="Century Gothic" charset="0"/>
              <a:ea typeface="Century Gothic" charset="0"/>
              <a:cs typeface="Century Gothic" charset="0"/>
            </a:endParaRPr>
          </a:p>
        </p:txBody>
      </p:sp>
      <p:sp>
        <p:nvSpPr>
          <p:cNvPr id="53" name="TextBox 52"/>
          <p:cNvSpPr txBox="1"/>
          <p:nvPr/>
        </p:nvSpPr>
        <p:spPr>
          <a:xfrm>
            <a:off x="6012602" y="633395"/>
            <a:ext cx="1260223" cy="338554"/>
          </a:xfrm>
          <a:prstGeom prst="rect">
            <a:avLst/>
          </a:prstGeom>
          <a:noFill/>
          <a:effectLst/>
        </p:spPr>
        <p:txBody>
          <a:bodyPr wrap="square" rtlCol="0">
            <a:spAutoFit/>
          </a:bodyPr>
          <a:lstStyle/>
          <a:p>
            <a:pPr algn="ctr"/>
            <a:r>
              <a:rPr lang="en-US" sz="1600" b="1" dirty="0">
                <a:solidFill>
                  <a:prstClr val="black">
                    <a:lumMod val="50000"/>
                    <a:lumOff val="50000"/>
                  </a:prstClr>
                </a:solidFill>
                <a:ea typeface="Calibri" charset="0"/>
                <a:cs typeface="Calibri" charset="0"/>
              </a:rPr>
              <a:t>Cloud Apps</a:t>
            </a:r>
          </a:p>
        </p:txBody>
      </p:sp>
      <p:grpSp>
        <p:nvGrpSpPr>
          <p:cNvPr id="118" name="Group 117"/>
          <p:cNvGrpSpPr/>
          <p:nvPr/>
        </p:nvGrpSpPr>
        <p:grpSpPr>
          <a:xfrm>
            <a:off x="5934627" y="2963558"/>
            <a:ext cx="1729528" cy="1781504"/>
            <a:chOff x="5817477" y="2954876"/>
            <a:chExt cx="1729528" cy="1781504"/>
          </a:xfrm>
        </p:grpSpPr>
        <p:sp>
          <p:nvSpPr>
            <p:cNvPr id="328" name="Oval 327"/>
            <p:cNvSpPr/>
            <p:nvPr/>
          </p:nvSpPr>
          <p:spPr>
            <a:xfrm>
              <a:off x="5817477" y="2954876"/>
              <a:ext cx="1729528" cy="1729528"/>
            </a:xfrm>
            <a:prstGeom prst="ellipse">
              <a:avLst/>
            </a:prstGeom>
            <a:noFill/>
            <a:ln w="3810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Rectangle 97"/>
            <p:cNvSpPr/>
            <p:nvPr/>
          </p:nvSpPr>
          <p:spPr>
            <a:xfrm>
              <a:off x="6027891" y="4569951"/>
              <a:ext cx="1376374" cy="166429"/>
            </a:xfrm>
            <a:prstGeom prst="rect">
              <a:avLst/>
            </a:prstGeom>
            <a:solidFill>
              <a:srgbClr val="252629"/>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a:solidFill>
                    <a:prstClr val="white"/>
                  </a:solidFill>
                </a:rPr>
                <a:t> </a:t>
              </a:r>
            </a:p>
          </p:txBody>
        </p:sp>
      </p:grpSp>
      <p:sp>
        <p:nvSpPr>
          <p:cNvPr id="58" name="TextBox 57"/>
          <p:cNvSpPr txBox="1"/>
          <p:nvPr/>
        </p:nvSpPr>
        <p:spPr>
          <a:xfrm>
            <a:off x="5390849" y="3080737"/>
            <a:ext cx="938163" cy="387798"/>
          </a:xfrm>
          <a:prstGeom prst="rect">
            <a:avLst/>
          </a:prstGeom>
          <a:noFill/>
        </p:spPr>
        <p:txBody>
          <a:bodyPr wrap="square" rtlCol="0">
            <a:spAutoFit/>
          </a:bodyPr>
          <a:lstStyle/>
          <a:p>
            <a:pPr>
              <a:lnSpc>
                <a:spcPct val="80000"/>
              </a:lnSpc>
            </a:pPr>
            <a:r>
              <a:rPr lang="en-US" sz="1200" b="1">
                <a:solidFill>
                  <a:srgbClr val="4BBFF4"/>
                </a:solidFill>
                <a:ea typeface="Calibri" charset="0"/>
                <a:cs typeface="Calibri" charset="0"/>
              </a:rPr>
              <a:t>CloudSOC</a:t>
            </a:r>
            <a:r>
              <a:rPr lang="en-US" sz="1200" b="1" dirty="0">
                <a:solidFill>
                  <a:srgbClr val="4BBFF4"/>
                </a:solidFill>
                <a:ea typeface="Calibri" charset="0"/>
                <a:cs typeface="Calibri" charset="0"/>
              </a:rPr>
              <a:t/>
            </a:r>
            <a:br>
              <a:rPr lang="en-US" sz="1200" b="1" dirty="0">
                <a:solidFill>
                  <a:srgbClr val="4BBFF4"/>
                </a:solidFill>
                <a:ea typeface="Calibri" charset="0"/>
                <a:cs typeface="Calibri" charset="0"/>
              </a:rPr>
            </a:br>
            <a:r>
              <a:rPr lang="en-US" sz="1200" b="1" dirty="0">
                <a:solidFill>
                  <a:srgbClr val="4BBFF4"/>
                </a:solidFill>
                <a:ea typeface="Calibri" charset="0"/>
                <a:cs typeface="Calibri" charset="0"/>
              </a:rPr>
              <a:t>Agent</a:t>
            </a:r>
          </a:p>
        </p:txBody>
      </p:sp>
      <p:sp>
        <p:nvSpPr>
          <p:cNvPr id="11" name="Rectangle 10"/>
          <p:cNvSpPr/>
          <p:nvPr/>
        </p:nvSpPr>
        <p:spPr>
          <a:xfrm>
            <a:off x="2714120" y="2286000"/>
            <a:ext cx="2050589" cy="1148080"/>
          </a:xfrm>
          <a:prstGeom prst="rect">
            <a:avLst/>
          </a:prstGeom>
          <a:solidFill>
            <a:schemeClr val="accent5"/>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a:solidFill>
                  <a:prstClr val="white"/>
                </a:solidFill>
              </a:rPr>
              <a:t>                  </a:t>
            </a:r>
          </a:p>
        </p:txBody>
      </p:sp>
      <p:sp>
        <p:nvSpPr>
          <p:cNvPr id="43" name="TextBox 42"/>
          <p:cNvSpPr txBox="1"/>
          <p:nvPr/>
        </p:nvSpPr>
        <p:spPr>
          <a:xfrm>
            <a:off x="2942196" y="2688677"/>
            <a:ext cx="1737124" cy="547842"/>
          </a:xfrm>
          <a:prstGeom prst="rect">
            <a:avLst/>
          </a:prstGeom>
          <a:noFill/>
        </p:spPr>
        <p:txBody>
          <a:bodyPr wrap="square" rtlCol="0">
            <a:spAutoFit/>
          </a:bodyPr>
          <a:lstStyle/>
          <a:p>
            <a:pPr algn="r">
              <a:lnSpc>
                <a:spcPct val="80000"/>
              </a:lnSpc>
            </a:pPr>
            <a:r>
              <a:rPr lang="en-US" sz="1600" dirty="0">
                <a:solidFill>
                  <a:prstClr val="white"/>
                </a:solidFill>
                <a:latin typeface="Calibri Light"/>
                <a:cs typeface="Calibri Light"/>
              </a:rPr>
              <a:t>Apps to Monitor</a:t>
            </a:r>
          </a:p>
          <a:p>
            <a:pPr algn="r">
              <a:lnSpc>
                <a:spcPct val="50000"/>
              </a:lnSpc>
            </a:pPr>
            <a:endParaRPr lang="en-US" sz="800" dirty="0">
              <a:solidFill>
                <a:prstClr val="white"/>
              </a:solidFill>
              <a:latin typeface="Calibri Light"/>
              <a:cs typeface="Calibri Light"/>
            </a:endParaRPr>
          </a:p>
          <a:p>
            <a:pPr algn="r">
              <a:lnSpc>
                <a:spcPct val="80000"/>
              </a:lnSpc>
            </a:pPr>
            <a:r>
              <a:rPr lang="en-US" sz="800" dirty="0">
                <a:solidFill>
                  <a:prstClr val="white"/>
                </a:solidFill>
                <a:latin typeface="Calibri Light"/>
                <a:cs typeface="Calibri Light"/>
              </a:rPr>
              <a:t>SECURED THROUGH </a:t>
            </a:r>
          </a:p>
          <a:p>
            <a:pPr algn="r">
              <a:lnSpc>
                <a:spcPct val="80000"/>
              </a:lnSpc>
            </a:pPr>
            <a:r>
              <a:rPr lang="en-US" sz="800" dirty="0">
                <a:solidFill>
                  <a:prstClr val="white"/>
                </a:solidFill>
                <a:latin typeface="Calibri Light"/>
                <a:cs typeface="Calibri Light"/>
              </a:rPr>
              <a:t>GATEWAY</a:t>
            </a:r>
          </a:p>
        </p:txBody>
      </p:sp>
      <p:sp>
        <p:nvSpPr>
          <p:cNvPr id="9" name="Rectangle 8"/>
          <p:cNvSpPr/>
          <p:nvPr/>
        </p:nvSpPr>
        <p:spPr>
          <a:xfrm>
            <a:off x="2714120" y="1137921"/>
            <a:ext cx="2050589" cy="1148080"/>
          </a:xfrm>
          <a:prstGeom prst="rect">
            <a:avLst/>
          </a:prstGeom>
          <a:solidFill>
            <a:srgbClr val="FFC000"/>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42" name="TextBox 41"/>
          <p:cNvSpPr txBox="1"/>
          <p:nvPr/>
        </p:nvSpPr>
        <p:spPr>
          <a:xfrm>
            <a:off x="2782609" y="1571875"/>
            <a:ext cx="1896692" cy="547842"/>
          </a:xfrm>
          <a:prstGeom prst="rect">
            <a:avLst/>
          </a:prstGeom>
          <a:noFill/>
        </p:spPr>
        <p:txBody>
          <a:bodyPr wrap="square" rtlCol="0">
            <a:spAutoFit/>
          </a:bodyPr>
          <a:lstStyle/>
          <a:p>
            <a:pPr algn="r">
              <a:lnSpc>
                <a:spcPct val="80000"/>
              </a:lnSpc>
            </a:pPr>
            <a:r>
              <a:rPr lang="en-US" sz="1600" dirty="0">
                <a:solidFill>
                  <a:prstClr val="white"/>
                </a:solidFill>
                <a:latin typeface="Calibri Light"/>
                <a:cs typeface="Calibri Light"/>
              </a:rPr>
              <a:t>Personal Accounts </a:t>
            </a:r>
          </a:p>
          <a:p>
            <a:pPr algn="r">
              <a:lnSpc>
                <a:spcPct val="50000"/>
              </a:lnSpc>
            </a:pPr>
            <a:endParaRPr lang="en-US" sz="800" dirty="0">
              <a:solidFill>
                <a:prstClr val="white"/>
              </a:solidFill>
              <a:latin typeface="Calibri Light"/>
              <a:cs typeface="Calibri Light"/>
            </a:endParaRPr>
          </a:p>
          <a:p>
            <a:pPr algn="r">
              <a:lnSpc>
                <a:spcPct val="80000"/>
              </a:lnSpc>
            </a:pPr>
            <a:r>
              <a:rPr lang="en-US" sz="800" dirty="0">
                <a:solidFill>
                  <a:prstClr val="white"/>
                </a:solidFill>
                <a:latin typeface="Calibri Light"/>
                <a:cs typeface="Calibri Light"/>
              </a:rPr>
              <a:t>SECURED THROUGH </a:t>
            </a:r>
          </a:p>
          <a:p>
            <a:pPr algn="r">
              <a:lnSpc>
                <a:spcPct val="80000"/>
              </a:lnSpc>
            </a:pPr>
            <a:r>
              <a:rPr lang="en-US" sz="800" dirty="0">
                <a:solidFill>
                  <a:prstClr val="white"/>
                </a:solidFill>
                <a:latin typeface="Calibri Light"/>
                <a:cs typeface="Calibri Light"/>
              </a:rPr>
              <a:t>GATEWAY</a:t>
            </a:r>
          </a:p>
        </p:txBody>
      </p:sp>
      <p:cxnSp>
        <p:nvCxnSpPr>
          <p:cNvPr id="86" name="Straight Connector 85"/>
          <p:cNvCxnSpPr/>
          <p:nvPr/>
        </p:nvCxnSpPr>
        <p:spPr>
          <a:xfrm flipH="1">
            <a:off x="6749345" y="1094520"/>
            <a:ext cx="8039" cy="646836"/>
          </a:xfrm>
          <a:prstGeom prst="line">
            <a:avLst/>
          </a:prstGeom>
          <a:noFill/>
          <a:ln w="53975" cap="rnd" cmpd="thinThick">
            <a:solidFill>
              <a:srgbClr val="7758A3"/>
            </a:solidFill>
            <a:prstDash val="sysDash"/>
            <a:headEnd type="triangle" w="med" len="sm"/>
            <a:tailEnd w="med" len="sm"/>
          </a:ln>
        </p:spPr>
        <p:style>
          <a:lnRef idx="2">
            <a:schemeClr val="accent1">
              <a:shade val="50000"/>
            </a:schemeClr>
          </a:lnRef>
          <a:fillRef idx="1">
            <a:schemeClr val="accent1"/>
          </a:fillRef>
          <a:effectRef idx="0">
            <a:schemeClr val="accent1"/>
          </a:effectRef>
          <a:fontRef idx="minor">
            <a:schemeClr val="lt1"/>
          </a:fontRef>
        </p:style>
      </p:cxnSp>
      <p:cxnSp>
        <p:nvCxnSpPr>
          <p:cNvPr id="90" name="Straight Connector 89"/>
          <p:cNvCxnSpPr/>
          <p:nvPr/>
        </p:nvCxnSpPr>
        <p:spPr>
          <a:xfrm flipH="1">
            <a:off x="6738590" y="2213208"/>
            <a:ext cx="1" cy="1245400"/>
          </a:xfrm>
          <a:prstGeom prst="line">
            <a:avLst/>
          </a:prstGeom>
          <a:noFill/>
          <a:ln w="53975" cap="rnd" cmpd="thinThick">
            <a:solidFill>
              <a:srgbClr val="7758A3"/>
            </a:solidFill>
            <a:prstDash val="sysDash"/>
            <a:headEnd type="triangle" w="med" len="sm"/>
            <a:tailEnd w="med" len="sm"/>
          </a:ln>
        </p:spPr>
        <p:style>
          <a:lnRef idx="2">
            <a:schemeClr val="accent1">
              <a:shade val="50000"/>
            </a:schemeClr>
          </a:lnRef>
          <a:fillRef idx="1">
            <a:schemeClr val="accent1"/>
          </a:fillRef>
          <a:effectRef idx="0">
            <a:schemeClr val="accent1"/>
          </a:effectRef>
          <a:fontRef idx="minor">
            <a:schemeClr val="lt1"/>
          </a:fontRef>
        </p:style>
      </p:cxnSp>
      <p:pic>
        <p:nvPicPr>
          <p:cNvPr id="95" name="Picture 94"/>
          <p:cNvPicPr>
            <a:picLocks noChangeAspect="1"/>
          </p:cNvPicPr>
          <p:nvPr/>
        </p:nvPicPr>
        <p:blipFill>
          <a:blip r:embed="rId8"/>
          <a:stretch>
            <a:fillRect/>
          </a:stretch>
        </p:blipFill>
        <p:spPr>
          <a:xfrm>
            <a:off x="6299934" y="3774189"/>
            <a:ext cx="1014814" cy="557154"/>
          </a:xfrm>
          <a:prstGeom prst="rect">
            <a:avLst/>
          </a:prstGeom>
        </p:spPr>
      </p:pic>
      <p:sp>
        <p:nvSpPr>
          <p:cNvPr id="7" name="Rectangle 6"/>
          <p:cNvSpPr/>
          <p:nvPr/>
        </p:nvSpPr>
        <p:spPr>
          <a:xfrm>
            <a:off x="2714120" y="-3362"/>
            <a:ext cx="2050589" cy="1148080"/>
          </a:xfrm>
          <a:prstGeom prst="rect">
            <a:avLst/>
          </a:prstGeom>
          <a:solidFill>
            <a:schemeClr val="accent3">
              <a:lumMod val="75000"/>
            </a:schemeClr>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2714120" y="3423921"/>
            <a:ext cx="2050589" cy="1148080"/>
          </a:xfrm>
          <a:prstGeom prst="rect">
            <a:avLst/>
          </a:prstGeom>
          <a:solidFill>
            <a:schemeClr val="accent6"/>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a:solidFill>
                  <a:prstClr val="white"/>
                </a:solidFill>
              </a:rPr>
              <a:t> </a:t>
            </a:r>
          </a:p>
        </p:txBody>
      </p:sp>
      <p:sp>
        <p:nvSpPr>
          <p:cNvPr id="44" name="TextBox 43"/>
          <p:cNvSpPr txBox="1"/>
          <p:nvPr/>
        </p:nvSpPr>
        <p:spPr>
          <a:xfrm>
            <a:off x="3122698" y="3836758"/>
            <a:ext cx="1572877" cy="547842"/>
          </a:xfrm>
          <a:prstGeom prst="rect">
            <a:avLst/>
          </a:prstGeom>
          <a:noFill/>
        </p:spPr>
        <p:txBody>
          <a:bodyPr wrap="square" rtlCol="0">
            <a:spAutoFit/>
          </a:bodyPr>
          <a:lstStyle/>
          <a:p>
            <a:pPr algn="r">
              <a:lnSpc>
                <a:spcPct val="80000"/>
              </a:lnSpc>
            </a:pPr>
            <a:r>
              <a:rPr lang="en-US" sz="1600" dirty="0">
                <a:solidFill>
                  <a:prstClr val="white"/>
                </a:solidFill>
                <a:latin typeface="Calibri Light"/>
                <a:cs typeface="Calibri Light"/>
              </a:rPr>
              <a:t>Apps to Block</a:t>
            </a:r>
          </a:p>
          <a:p>
            <a:pPr algn="r">
              <a:lnSpc>
                <a:spcPct val="50000"/>
              </a:lnSpc>
            </a:pPr>
            <a:endParaRPr lang="en-US" sz="800" dirty="0">
              <a:solidFill>
                <a:prstClr val="white"/>
              </a:solidFill>
              <a:latin typeface="Calibri Light"/>
              <a:cs typeface="Calibri Light"/>
            </a:endParaRPr>
          </a:p>
          <a:p>
            <a:pPr algn="r">
              <a:lnSpc>
                <a:spcPct val="80000"/>
              </a:lnSpc>
            </a:pPr>
            <a:r>
              <a:rPr lang="en-US" sz="800" dirty="0">
                <a:solidFill>
                  <a:prstClr val="white"/>
                </a:solidFill>
                <a:latin typeface="Calibri Light"/>
                <a:cs typeface="Calibri Light"/>
              </a:rPr>
              <a:t>FINE TUNE WEB PROXIES AND </a:t>
            </a:r>
          </a:p>
          <a:p>
            <a:pPr algn="r">
              <a:lnSpc>
                <a:spcPct val="80000"/>
              </a:lnSpc>
            </a:pPr>
            <a:r>
              <a:rPr lang="en-US" sz="800" dirty="0">
                <a:solidFill>
                  <a:prstClr val="white"/>
                </a:solidFill>
                <a:latin typeface="Calibri Light"/>
                <a:cs typeface="Calibri Light"/>
              </a:rPr>
              <a:t>FIREWALLS; BLOCK APPS</a:t>
            </a:r>
          </a:p>
        </p:txBody>
      </p:sp>
      <p:pic>
        <p:nvPicPr>
          <p:cNvPr id="13" name="Picture 1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799381" y="1438089"/>
            <a:ext cx="561936" cy="532360"/>
          </a:xfrm>
          <a:prstGeom prst="rect">
            <a:avLst/>
          </a:prstGeom>
        </p:spPr>
      </p:pic>
      <p:sp>
        <p:nvSpPr>
          <p:cNvPr id="81" name="Right Arrow 80"/>
          <p:cNvSpPr/>
          <p:nvPr/>
        </p:nvSpPr>
        <p:spPr>
          <a:xfrm>
            <a:off x="2349391" y="222048"/>
            <a:ext cx="718385" cy="708862"/>
          </a:xfrm>
          <a:prstGeom prst="rightArrow">
            <a:avLst/>
          </a:pr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reeform 18"/>
          <p:cNvSpPr/>
          <p:nvPr/>
        </p:nvSpPr>
        <p:spPr>
          <a:xfrm>
            <a:off x="7001154" y="2655291"/>
            <a:ext cx="1284192" cy="813244"/>
          </a:xfrm>
          <a:custGeom>
            <a:avLst/>
            <a:gdLst>
              <a:gd name="connsiteX0" fmla="*/ 1417017 w 1417017"/>
              <a:gd name="connsiteY0" fmla="*/ 0 h 829622"/>
              <a:gd name="connsiteX1" fmla="*/ 950734 w 1417017"/>
              <a:gd name="connsiteY1" fmla="*/ 738787 h 829622"/>
              <a:gd name="connsiteX2" fmla="*/ 0 w 1417017"/>
              <a:gd name="connsiteY2" fmla="*/ 829622 h 829622"/>
            </a:gdLst>
            <a:ahLst/>
            <a:cxnLst>
              <a:cxn ang="0">
                <a:pos x="connsiteX0" y="connsiteY0"/>
              </a:cxn>
              <a:cxn ang="0">
                <a:pos x="connsiteX1" y="connsiteY1"/>
              </a:cxn>
              <a:cxn ang="0">
                <a:pos x="connsiteX2" y="connsiteY2"/>
              </a:cxn>
            </a:cxnLst>
            <a:rect l="l" t="t" r="r" b="b"/>
            <a:pathLst>
              <a:path w="1417017" h="829622">
                <a:moveTo>
                  <a:pt x="1417017" y="0"/>
                </a:moveTo>
                <a:cubicBezTo>
                  <a:pt x="1301960" y="300258"/>
                  <a:pt x="1186903" y="600517"/>
                  <a:pt x="950734" y="738787"/>
                </a:cubicBezTo>
                <a:cubicBezTo>
                  <a:pt x="714565" y="877057"/>
                  <a:pt x="158456" y="801362"/>
                  <a:pt x="0" y="829622"/>
                </a:cubicBezTo>
              </a:path>
            </a:pathLst>
          </a:custGeom>
          <a:noFill/>
          <a:ln w="53975" cap="rnd" cmpd="thinThick">
            <a:solidFill>
              <a:schemeClr val="accent3"/>
            </a:solidFill>
            <a:prstDash val="sysDash"/>
            <a:headEnd type="triangle" w="med" len="sm"/>
            <a:tailEnd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Box 24"/>
          <p:cNvSpPr txBox="1"/>
          <p:nvPr/>
        </p:nvSpPr>
        <p:spPr>
          <a:xfrm>
            <a:off x="2761277" y="433955"/>
            <a:ext cx="1967793" cy="547842"/>
          </a:xfrm>
          <a:prstGeom prst="rect">
            <a:avLst/>
          </a:prstGeom>
          <a:noFill/>
        </p:spPr>
        <p:txBody>
          <a:bodyPr wrap="square" rtlCol="0">
            <a:spAutoFit/>
          </a:bodyPr>
          <a:lstStyle/>
          <a:p>
            <a:pPr algn="r">
              <a:lnSpc>
                <a:spcPct val="80000"/>
              </a:lnSpc>
            </a:pPr>
            <a:r>
              <a:rPr lang="en-US" sz="1600" dirty="0">
                <a:solidFill>
                  <a:prstClr val="white"/>
                </a:solidFill>
                <a:latin typeface="Calibri Light"/>
                <a:cs typeface="Calibri Light"/>
              </a:rPr>
              <a:t>Company Accounts </a:t>
            </a:r>
          </a:p>
          <a:p>
            <a:pPr algn="r">
              <a:lnSpc>
                <a:spcPct val="50000"/>
              </a:lnSpc>
            </a:pPr>
            <a:endParaRPr lang="en-US" sz="800" dirty="0">
              <a:solidFill>
                <a:prstClr val="white"/>
              </a:solidFill>
              <a:latin typeface="Calibri Light"/>
              <a:cs typeface="Calibri Light"/>
            </a:endParaRPr>
          </a:p>
          <a:p>
            <a:pPr algn="r">
              <a:lnSpc>
                <a:spcPct val="80000"/>
              </a:lnSpc>
            </a:pPr>
            <a:r>
              <a:rPr lang="en-US" sz="800" dirty="0">
                <a:solidFill>
                  <a:prstClr val="white"/>
                </a:solidFill>
                <a:latin typeface="Calibri Light"/>
                <a:cs typeface="Calibri Light"/>
              </a:rPr>
              <a:t>SECURED THROUGH</a:t>
            </a:r>
          </a:p>
          <a:p>
            <a:pPr algn="r">
              <a:lnSpc>
                <a:spcPct val="80000"/>
              </a:lnSpc>
            </a:pPr>
            <a:r>
              <a:rPr lang="en-US" sz="800" dirty="0">
                <a:solidFill>
                  <a:prstClr val="white"/>
                </a:solidFill>
                <a:latin typeface="Calibri Light"/>
                <a:cs typeface="Calibri Light"/>
              </a:rPr>
              <a:t>GATEWAY AND APP APIs</a:t>
            </a:r>
          </a:p>
        </p:txBody>
      </p:sp>
      <p:sp>
        <p:nvSpPr>
          <p:cNvPr id="295" name="Right Arrow 294"/>
          <p:cNvSpPr/>
          <p:nvPr/>
        </p:nvSpPr>
        <p:spPr>
          <a:xfrm>
            <a:off x="2348804" y="1353723"/>
            <a:ext cx="718385" cy="708862"/>
          </a:xfrm>
          <a:prstGeom prst="rightArrow">
            <a:avLst/>
          </a:pr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0" name="Right Arrow 299"/>
          <p:cNvSpPr/>
          <p:nvPr/>
        </p:nvSpPr>
        <p:spPr>
          <a:xfrm>
            <a:off x="2348804" y="2479412"/>
            <a:ext cx="718385" cy="708862"/>
          </a:xfrm>
          <a:prstGeom prst="rightArrow">
            <a:avLst/>
          </a:pr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2" name="Right Arrow 301"/>
          <p:cNvSpPr/>
          <p:nvPr/>
        </p:nvSpPr>
        <p:spPr>
          <a:xfrm>
            <a:off x="2348804" y="3622482"/>
            <a:ext cx="718385" cy="708862"/>
          </a:xfrm>
          <a:prstGeom prst="rightArrow">
            <a:avLst/>
          </a:prstGeom>
          <a:solidFill>
            <a:srgbClr val="FFFFF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6" name="Freeform 305"/>
          <p:cNvSpPr/>
          <p:nvPr/>
        </p:nvSpPr>
        <p:spPr>
          <a:xfrm>
            <a:off x="7001155" y="2672548"/>
            <a:ext cx="1091703" cy="667427"/>
          </a:xfrm>
          <a:custGeom>
            <a:avLst/>
            <a:gdLst>
              <a:gd name="connsiteX0" fmla="*/ 1417017 w 1417017"/>
              <a:gd name="connsiteY0" fmla="*/ 0 h 829622"/>
              <a:gd name="connsiteX1" fmla="*/ 950734 w 1417017"/>
              <a:gd name="connsiteY1" fmla="*/ 738787 h 829622"/>
              <a:gd name="connsiteX2" fmla="*/ 0 w 1417017"/>
              <a:gd name="connsiteY2" fmla="*/ 829622 h 829622"/>
            </a:gdLst>
            <a:ahLst/>
            <a:cxnLst>
              <a:cxn ang="0">
                <a:pos x="connsiteX0" y="connsiteY0"/>
              </a:cxn>
              <a:cxn ang="0">
                <a:pos x="connsiteX1" y="connsiteY1"/>
              </a:cxn>
              <a:cxn ang="0">
                <a:pos x="connsiteX2" y="connsiteY2"/>
              </a:cxn>
            </a:cxnLst>
            <a:rect l="l" t="t" r="r" b="b"/>
            <a:pathLst>
              <a:path w="1417017" h="829622">
                <a:moveTo>
                  <a:pt x="1417017" y="0"/>
                </a:moveTo>
                <a:cubicBezTo>
                  <a:pt x="1301960" y="300258"/>
                  <a:pt x="1186903" y="600517"/>
                  <a:pt x="950734" y="738787"/>
                </a:cubicBezTo>
                <a:cubicBezTo>
                  <a:pt x="714565" y="877057"/>
                  <a:pt x="158456" y="801362"/>
                  <a:pt x="0" y="829622"/>
                </a:cubicBezTo>
              </a:path>
            </a:pathLst>
          </a:custGeom>
          <a:noFill/>
          <a:ln w="53975" cap="rnd" cmpd="thinThick">
            <a:solidFill>
              <a:schemeClr val="accent3"/>
            </a:solidFill>
            <a:prstDash val="sysDash"/>
            <a:headEnd type="triangle" w="med" len="sm"/>
            <a:tailEnd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324" name="Straight Connector 323"/>
          <p:cNvCxnSpPr/>
          <p:nvPr/>
        </p:nvCxnSpPr>
        <p:spPr>
          <a:xfrm flipH="1">
            <a:off x="6895835" y="1094520"/>
            <a:ext cx="8039" cy="646836"/>
          </a:xfrm>
          <a:prstGeom prst="line">
            <a:avLst/>
          </a:prstGeom>
          <a:noFill/>
          <a:ln w="53975" cap="rnd" cmpd="thinThick">
            <a:solidFill>
              <a:srgbClr val="7758A3"/>
            </a:solidFill>
            <a:prstDash val="sysDash"/>
            <a:headEnd type="triangle" w="med" len="sm"/>
            <a:tailEnd w="med" len="sm"/>
          </a:ln>
        </p:spPr>
        <p:style>
          <a:lnRef idx="2">
            <a:schemeClr val="accent1">
              <a:shade val="50000"/>
            </a:schemeClr>
          </a:lnRef>
          <a:fillRef idx="1">
            <a:schemeClr val="accent1"/>
          </a:fillRef>
          <a:effectRef idx="0">
            <a:schemeClr val="accent1"/>
          </a:effectRef>
          <a:fontRef idx="minor">
            <a:schemeClr val="lt1"/>
          </a:fontRef>
        </p:style>
      </p:cxnSp>
      <p:cxnSp>
        <p:nvCxnSpPr>
          <p:cNvPr id="319" name="Straight Connector 318"/>
          <p:cNvCxnSpPr/>
          <p:nvPr/>
        </p:nvCxnSpPr>
        <p:spPr>
          <a:xfrm>
            <a:off x="6888407" y="2213207"/>
            <a:ext cx="0" cy="1239585"/>
          </a:xfrm>
          <a:prstGeom prst="line">
            <a:avLst/>
          </a:prstGeom>
          <a:noFill/>
          <a:ln w="53975" cap="rnd" cmpd="thinThick">
            <a:solidFill>
              <a:srgbClr val="7758A3"/>
            </a:solidFill>
            <a:prstDash val="sysDash"/>
            <a:headEnd type="triangle" w="med" len="sm"/>
            <a:tailEnd w="med" len="sm"/>
          </a:ln>
        </p:spPr>
        <p:style>
          <a:lnRef idx="2">
            <a:schemeClr val="accent1">
              <a:shade val="50000"/>
            </a:schemeClr>
          </a:lnRef>
          <a:fillRef idx="1">
            <a:schemeClr val="accent1"/>
          </a:fillRef>
          <a:effectRef idx="0">
            <a:schemeClr val="accent1"/>
          </a:effectRef>
          <a:fontRef idx="minor">
            <a:schemeClr val="lt1"/>
          </a:fontRef>
        </p:style>
      </p:cxnSp>
      <p:pic>
        <p:nvPicPr>
          <p:cNvPr id="271" name="Picture 270"/>
          <p:cNvPicPr>
            <a:picLocks noChangeAspect="1"/>
          </p:cNvPicPr>
          <p:nvPr/>
        </p:nvPicPr>
        <p:blipFill>
          <a:blip r:embed="rId10">
            <a:alphaModFix/>
          </a:blip>
          <a:stretch>
            <a:fillRect/>
          </a:stretch>
        </p:blipFill>
        <p:spPr>
          <a:xfrm>
            <a:off x="9971685" y="3479205"/>
            <a:ext cx="1119036" cy="1173960"/>
          </a:xfrm>
          <a:prstGeom prst="rect">
            <a:avLst/>
          </a:prstGeom>
        </p:spPr>
      </p:pic>
      <p:pic>
        <p:nvPicPr>
          <p:cNvPr id="85" name="Picture 8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8323575" y="2258670"/>
            <a:ext cx="539496" cy="539496"/>
          </a:xfrm>
          <a:prstGeom prst="rect">
            <a:avLst/>
          </a:prstGeom>
        </p:spPr>
      </p:pic>
      <p:pic>
        <p:nvPicPr>
          <p:cNvPr id="91" name="Picture 90"/>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426183" y="1072227"/>
            <a:ext cx="539496" cy="539496"/>
          </a:xfrm>
          <a:prstGeom prst="rect">
            <a:avLst/>
          </a:prstGeom>
        </p:spPr>
      </p:pic>
      <p:pic>
        <p:nvPicPr>
          <p:cNvPr id="96" name="Picture 95"/>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8538854" y="1654589"/>
            <a:ext cx="543906" cy="543906"/>
          </a:xfrm>
          <a:prstGeom prst="rect">
            <a:avLst/>
          </a:prstGeom>
        </p:spPr>
      </p:pic>
      <p:pic>
        <p:nvPicPr>
          <p:cNvPr id="89" name="Picture 88"/>
          <p:cNvPicPr>
            <a:picLocks noChangeAspect="1"/>
          </p:cNvPicPr>
          <p:nvPr/>
        </p:nvPicPr>
        <p:blipFill>
          <a:blip r:embed="rId14"/>
          <a:stretch>
            <a:fillRect/>
          </a:stretch>
        </p:blipFill>
        <p:spPr>
          <a:xfrm>
            <a:off x="6287198" y="3299499"/>
            <a:ext cx="970896" cy="442190"/>
          </a:xfrm>
          <a:prstGeom prst="rect">
            <a:avLst/>
          </a:prstGeom>
        </p:spPr>
      </p:pic>
      <p:sp>
        <p:nvSpPr>
          <p:cNvPr id="326" name="Freeform 325"/>
          <p:cNvSpPr/>
          <p:nvPr/>
        </p:nvSpPr>
        <p:spPr>
          <a:xfrm>
            <a:off x="5799776" y="2232089"/>
            <a:ext cx="620338" cy="511739"/>
          </a:xfrm>
          <a:custGeom>
            <a:avLst/>
            <a:gdLst>
              <a:gd name="connsiteX0" fmla="*/ 1417017 w 1417017"/>
              <a:gd name="connsiteY0" fmla="*/ 0 h 829622"/>
              <a:gd name="connsiteX1" fmla="*/ 950734 w 1417017"/>
              <a:gd name="connsiteY1" fmla="*/ 738787 h 829622"/>
              <a:gd name="connsiteX2" fmla="*/ 0 w 1417017"/>
              <a:gd name="connsiteY2" fmla="*/ 829622 h 829622"/>
            </a:gdLst>
            <a:ahLst/>
            <a:cxnLst>
              <a:cxn ang="0">
                <a:pos x="connsiteX0" y="connsiteY0"/>
              </a:cxn>
              <a:cxn ang="0">
                <a:pos x="connsiteX1" y="connsiteY1"/>
              </a:cxn>
              <a:cxn ang="0">
                <a:pos x="connsiteX2" y="connsiteY2"/>
              </a:cxn>
            </a:cxnLst>
            <a:rect l="l" t="t" r="r" b="b"/>
            <a:pathLst>
              <a:path w="1417017" h="829622">
                <a:moveTo>
                  <a:pt x="1417017" y="0"/>
                </a:moveTo>
                <a:cubicBezTo>
                  <a:pt x="1301960" y="300258"/>
                  <a:pt x="1186903" y="600517"/>
                  <a:pt x="950734" y="738787"/>
                </a:cubicBezTo>
                <a:cubicBezTo>
                  <a:pt x="714565" y="877057"/>
                  <a:pt x="158456" y="801362"/>
                  <a:pt x="0" y="829622"/>
                </a:cubicBezTo>
              </a:path>
            </a:pathLst>
          </a:custGeom>
          <a:noFill/>
          <a:ln w="53975" cap="rnd" cmpd="thinThick">
            <a:solidFill>
              <a:srgbClr val="7758A3"/>
            </a:solidFill>
            <a:prstDash val="sysDash"/>
            <a:headEnd type="triangle" w="med" len="sm"/>
            <a:tailEnd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7" name="Freeform 326"/>
          <p:cNvSpPr/>
          <p:nvPr/>
        </p:nvSpPr>
        <p:spPr>
          <a:xfrm>
            <a:off x="5844382" y="2155644"/>
            <a:ext cx="455553" cy="481858"/>
          </a:xfrm>
          <a:custGeom>
            <a:avLst/>
            <a:gdLst>
              <a:gd name="connsiteX0" fmla="*/ 1417017 w 1417017"/>
              <a:gd name="connsiteY0" fmla="*/ 0 h 829622"/>
              <a:gd name="connsiteX1" fmla="*/ 950734 w 1417017"/>
              <a:gd name="connsiteY1" fmla="*/ 738787 h 829622"/>
              <a:gd name="connsiteX2" fmla="*/ 0 w 1417017"/>
              <a:gd name="connsiteY2" fmla="*/ 829622 h 829622"/>
            </a:gdLst>
            <a:ahLst/>
            <a:cxnLst>
              <a:cxn ang="0">
                <a:pos x="connsiteX0" y="connsiteY0"/>
              </a:cxn>
              <a:cxn ang="0">
                <a:pos x="connsiteX1" y="connsiteY1"/>
              </a:cxn>
              <a:cxn ang="0">
                <a:pos x="connsiteX2" y="connsiteY2"/>
              </a:cxn>
            </a:cxnLst>
            <a:rect l="l" t="t" r="r" b="b"/>
            <a:pathLst>
              <a:path w="1417017" h="829622">
                <a:moveTo>
                  <a:pt x="1417017" y="0"/>
                </a:moveTo>
                <a:cubicBezTo>
                  <a:pt x="1301960" y="300258"/>
                  <a:pt x="1186903" y="600517"/>
                  <a:pt x="950734" y="738787"/>
                </a:cubicBezTo>
                <a:cubicBezTo>
                  <a:pt x="714565" y="877057"/>
                  <a:pt x="158456" y="801362"/>
                  <a:pt x="0" y="829622"/>
                </a:cubicBezTo>
              </a:path>
            </a:pathLst>
          </a:custGeom>
          <a:noFill/>
          <a:ln w="53975" cap="rnd" cmpd="thinThick">
            <a:solidFill>
              <a:srgbClr val="7758A3"/>
            </a:solidFill>
            <a:prstDash val="sysDash"/>
            <a:headEnd type="triangle" w="med" len="sm"/>
            <a:tailEnd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2" name="Picture 101"/>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5479622" y="2361344"/>
            <a:ext cx="802887" cy="785475"/>
          </a:xfrm>
          <a:prstGeom prst="rect">
            <a:avLst/>
          </a:prstGeom>
        </p:spPr>
      </p:pic>
      <p:sp>
        <p:nvSpPr>
          <p:cNvPr id="331" name="TextBox 330"/>
          <p:cNvSpPr txBox="1"/>
          <p:nvPr/>
        </p:nvSpPr>
        <p:spPr>
          <a:xfrm>
            <a:off x="7680544" y="3767128"/>
            <a:ext cx="1406341" cy="461665"/>
          </a:xfrm>
          <a:prstGeom prst="rect">
            <a:avLst/>
          </a:prstGeom>
          <a:noFill/>
        </p:spPr>
        <p:txBody>
          <a:bodyPr wrap="square" rtlCol="0">
            <a:spAutoFit/>
          </a:bodyPr>
          <a:lstStyle/>
          <a:p>
            <a:r>
              <a:rPr lang="en-US" sz="1200" dirty="0">
                <a:solidFill>
                  <a:srgbClr val="262626"/>
                </a:solidFill>
                <a:ea typeface="Calibri" charset="0"/>
                <a:cs typeface="Calibri" charset="0"/>
              </a:rPr>
              <a:t>Enterprise Perimeter</a:t>
            </a:r>
          </a:p>
        </p:txBody>
      </p:sp>
      <p:sp>
        <p:nvSpPr>
          <p:cNvPr id="332" name="TextBox 331"/>
          <p:cNvSpPr txBox="1"/>
          <p:nvPr/>
        </p:nvSpPr>
        <p:spPr>
          <a:xfrm>
            <a:off x="7341847" y="2957773"/>
            <a:ext cx="682260" cy="276999"/>
          </a:xfrm>
          <a:prstGeom prst="rect">
            <a:avLst/>
          </a:prstGeom>
          <a:noFill/>
          <a:ln>
            <a:noFill/>
          </a:ln>
        </p:spPr>
        <p:txBody>
          <a:bodyPr wrap="square" rtlCol="0">
            <a:spAutoFit/>
          </a:bodyPr>
          <a:lstStyle/>
          <a:p>
            <a:r>
              <a:rPr lang="en-US" sz="1200" b="1" dirty="0">
                <a:solidFill>
                  <a:srgbClr val="99CC31"/>
                </a:solidFill>
                <a:ea typeface="Calibri" charset="0"/>
                <a:cs typeface="Calibri" charset="0"/>
              </a:rPr>
              <a:t>LOGS</a:t>
            </a:r>
          </a:p>
        </p:txBody>
      </p:sp>
      <p:sp>
        <p:nvSpPr>
          <p:cNvPr id="334" name="Freeform 333"/>
          <p:cNvSpPr/>
          <p:nvPr/>
        </p:nvSpPr>
        <p:spPr>
          <a:xfrm flipV="1">
            <a:off x="6905327" y="444527"/>
            <a:ext cx="1244025" cy="718387"/>
          </a:xfrm>
          <a:custGeom>
            <a:avLst/>
            <a:gdLst>
              <a:gd name="connsiteX0" fmla="*/ 1417017 w 1417017"/>
              <a:gd name="connsiteY0" fmla="*/ 0 h 829622"/>
              <a:gd name="connsiteX1" fmla="*/ 950734 w 1417017"/>
              <a:gd name="connsiteY1" fmla="*/ 738787 h 829622"/>
              <a:gd name="connsiteX2" fmla="*/ 0 w 1417017"/>
              <a:gd name="connsiteY2" fmla="*/ 829622 h 829622"/>
            </a:gdLst>
            <a:ahLst/>
            <a:cxnLst>
              <a:cxn ang="0">
                <a:pos x="connsiteX0" y="connsiteY0"/>
              </a:cxn>
              <a:cxn ang="0">
                <a:pos x="connsiteX1" y="connsiteY1"/>
              </a:cxn>
              <a:cxn ang="0">
                <a:pos x="connsiteX2" y="connsiteY2"/>
              </a:cxn>
            </a:cxnLst>
            <a:rect l="l" t="t" r="r" b="b"/>
            <a:pathLst>
              <a:path w="1417017" h="829622">
                <a:moveTo>
                  <a:pt x="1417017" y="0"/>
                </a:moveTo>
                <a:cubicBezTo>
                  <a:pt x="1301960" y="300258"/>
                  <a:pt x="1186903" y="600517"/>
                  <a:pt x="950734" y="738787"/>
                </a:cubicBezTo>
                <a:cubicBezTo>
                  <a:pt x="714565" y="877057"/>
                  <a:pt x="158456" y="801362"/>
                  <a:pt x="0" y="829622"/>
                </a:cubicBezTo>
              </a:path>
            </a:pathLst>
          </a:custGeom>
          <a:noFill/>
          <a:ln w="53975" cap="rnd" cmpd="thinThick">
            <a:solidFill>
              <a:srgbClr val="E7322B"/>
            </a:solidFill>
            <a:prstDash val="sysDash"/>
            <a:headEnd type="triangle" w="med" len="sm"/>
            <a:tailEnd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5" name="Freeform 334"/>
          <p:cNvSpPr/>
          <p:nvPr/>
        </p:nvSpPr>
        <p:spPr>
          <a:xfrm flipV="1">
            <a:off x="7066050" y="301166"/>
            <a:ext cx="1272515" cy="873448"/>
          </a:xfrm>
          <a:custGeom>
            <a:avLst/>
            <a:gdLst>
              <a:gd name="connsiteX0" fmla="*/ 1417017 w 1417017"/>
              <a:gd name="connsiteY0" fmla="*/ 0 h 829622"/>
              <a:gd name="connsiteX1" fmla="*/ 950734 w 1417017"/>
              <a:gd name="connsiteY1" fmla="*/ 738787 h 829622"/>
              <a:gd name="connsiteX2" fmla="*/ 0 w 1417017"/>
              <a:gd name="connsiteY2" fmla="*/ 829622 h 829622"/>
            </a:gdLst>
            <a:ahLst/>
            <a:cxnLst>
              <a:cxn ang="0">
                <a:pos x="connsiteX0" y="connsiteY0"/>
              </a:cxn>
              <a:cxn ang="0">
                <a:pos x="connsiteX1" y="connsiteY1"/>
              </a:cxn>
              <a:cxn ang="0">
                <a:pos x="connsiteX2" y="connsiteY2"/>
              </a:cxn>
            </a:cxnLst>
            <a:rect l="l" t="t" r="r" b="b"/>
            <a:pathLst>
              <a:path w="1417017" h="829622">
                <a:moveTo>
                  <a:pt x="1417017" y="0"/>
                </a:moveTo>
                <a:cubicBezTo>
                  <a:pt x="1301960" y="300258"/>
                  <a:pt x="1186903" y="600517"/>
                  <a:pt x="950734" y="738787"/>
                </a:cubicBezTo>
                <a:cubicBezTo>
                  <a:pt x="714565" y="877057"/>
                  <a:pt x="158456" y="801362"/>
                  <a:pt x="0" y="829622"/>
                </a:cubicBezTo>
              </a:path>
            </a:pathLst>
          </a:custGeom>
          <a:noFill/>
          <a:ln w="53975" cap="rnd" cmpd="thinThick">
            <a:solidFill>
              <a:srgbClr val="E7322B"/>
            </a:solidFill>
            <a:prstDash val="sysDash"/>
            <a:headEnd type="triangle" w="med" len="sm"/>
            <a:tailEnd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85" name="Group 284"/>
          <p:cNvGrpSpPr/>
          <p:nvPr/>
        </p:nvGrpSpPr>
        <p:grpSpPr>
          <a:xfrm>
            <a:off x="6757365" y="147320"/>
            <a:ext cx="443054" cy="364929"/>
            <a:chOff x="7372956" y="211757"/>
            <a:chExt cx="443054" cy="364929"/>
          </a:xfrm>
          <a:effectLst/>
        </p:grpSpPr>
        <p:sp>
          <p:nvSpPr>
            <p:cNvPr id="286" name="Oval 285"/>
            <p:cNvSpPr/>
            <p:nvPr/>
          </p:nvSpPr>
          <p:spPr>
            <a:xfrm>
              <a:off x="7409397" y="211757"/>
              <a:ext cx="364929" cy="364929"/>
            </a:xfrm>
            <a:prstGeom prst="ellipse">
              <a:avLst/>
            </a:prstGeom>
            <a:solidFill>
              <a:schemeClr val="bg1"/>
            </a:solidFill>
            <a:ln w="190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7" name="TextBox 286"/>
            <p:cNvSpPr txBox="1"/>
            <p:nvPr/>
          </p:nvSpPr>
          <p:spPr>
            <a:xfrm>
              <a:off x="7372956" y="252023"/>
              <a:ext cx="443054" cy="276999"/>
            </a:xfrm>
            <a:prstGeom prst="rect">
              <a:avLst/>
            </a:prstGeom>
            <a:noFill/>
            <a:effectLst/>
          </p:spPr>
          <p:txBody>
            <a:bodyPr wrap="square" rtlCol="0">
              <a:spAutoFit/>
            </a:bodyPr>
            <a:lstStyle/>
            <a:p>
              <a:pPr algn="ctr"/>
              <a:r>
                <a:rPr lang="en-US" sz="1200" b="1" dirty="0">
                  <a:solidFill>
                    <a:srgbClr val="F14124"/>
                  </a:solidFill>
                  <a:ea typeface="Calibri" charset="0"/>
                  <a:cs typeface="Calibri" charset="0"/>
                </a:rPr>
                <a:t>API</a:t>
              </a:r>
            </a:p>
          </p:txBody>
        </p:sp>
      </p:grpSp>
      <p:cxnSp>
        <p:nvCxnSpPr>
          <p:cNvPr id="122" name="Straight Arrow Connector 121"/>
          <p:cNvCxnSpPr/>
          <p:nvPr/>
        </p:nvCxnSpPr>
        <p:spPr>
          <a:xfrm flipH="1">
            <a:off x="4764708" y="220925"/>
            <a:ext cx="2065390" cy="0"/>
          </a:xfrm>
          <a:prstGeom prst="straightConnector1">
            <a:avLst/>
          </a:prstGeom>
          <a:ln>
            <a:solidFill>
              <a:srgbClr val="252629"/>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53" name="Straight Arrow Connector 352"/>
          <p:cNvCxnSpPr>
            <a:endCxn id="12" idx="3"/>
          </p:cNvCxnSpPr>
          <p:nvPr/>
        </p:nvCxnSpPr>
        <p:spPr>
          <a:xfrm flipH="1">
            <a:off x="4764709" y="2097600"/>
            <a:ext cx="1138256" cy="1900361"/>
          </a:xfrm>
          <a:prstGeom prst="straightConnector1">
            <a:avLst/>
          </a:prstGeom>
          <a:ln>
            <a:solidFill>
              <a:srgbClr val="252629"/>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54" name="Straight Arrow Connector 353"/>
          <p:cNvCxnSpPr>
            <a:stCxn id="162" idx="1"/>
            <a:endCxn id="11" idx="3"/>
          </p:cNvCxnSpPr>
          <p:nvPr/>
        </p:nvCxnSpPr>
        <p:spPr>
          <a:xfrm flipH="1">
            <a:off x="4764709" y="1969409"/>
            <a:ext cx="1069010" cy="890631"/>
          </a:xfrm>
          <a:prstGeom prst="straightConnector1">
            <a:avLst/>
          </a:prstGeom>
          <a:ln>
            <a:solidFill>
              <a:srgbClr val="252629"/>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41" name="Straight Arrow Connector 340"/>
          <p:cNvCxnSpPr>
            <a:endCxn id="9" idx="3"/>
          </p:cNvCxnSpPr>
          <p:nvPr/>
        </p:nvCxnSpPr>
        <p:spPr>
          <a:xfrm flipH="1" flipV="1">
            <a:off x="4764709" y="1711961"/>
            <a:ext cx="1127185" cy="137251"/>
          </a:xfrm>
          <a:prstGeom prst="straightConnector1">
            <a:avLst/>
          </a:prstGeom>
          <a:ln>
            <a:solidFill>
              <a:srgbClr val="252629"/>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45" name="Straight Arrow Connector 344"/>
          <p:cNvCxnSpPr/>
          <p:nvPr/>
        </p:nvCxnSpPr>
        <p:spPr>
          <a:xfrm flipH="1" flipV="1">
            <a:off x="4754843" y="415082"/>
            <a:ext cx="1251153" cy="1377683"/>
          </a:xfrm>
          <a:prstGeom prst="straightConnector1">
            <a:avLst/>
          </a:prstGeom>
          <a:ln>
            <a:solidFill>
              <a:srgbClr val="252629"/>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22" name="Right Arrow 221"/>
          <p:cNvSpPr/>
          <p:nvPr/>
        </p:nvSpPr>
        <p:spPr>
          <a:xfrm>
            <a:off x="7268412" y="1858166"/>
            <a:ext cx="194816" cy="133011"/>
          </a:xfrm>
          <a:prstGeom prst="rightArrow">
            <a:avLst/>
          </a:prstGeom>
          <a:solidFill>
            <a:srgbClr val="77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8" name="Right Arrow 387"/>
          <p:cNvSpPr/>
          <p:nvPr/>
        </p:nvSpPr>
        <p:spPr>
          <a:xfrm rot="10800000">
            <a:off x="7340250" y="1993217"/>
            <a:ext cx="194816" cy="133011"/>
          </a:xfrm>
          <a:prstGeom prst="rightArrow">
            <a:avLst/>
          </a:prstGeom>
          <a:solidFill>
            <a:srgbClr val="4BB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4456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4"/>
                                        </p:tgtEl>
                                        <p:attrNameLst>
                                          <p:attrName>style.visibility</p:attrName>
                                        </p:attrNameLst>
                                      </p:cBhvr>
                                      <p:to>
                                        <p:strVal val="visible"/>
                                      </p:to>
                                    </p:set>
                                  </p:childTnLst>
                                </p:cTn>
                              </p:par>
                            </p:childTnLst>
                          </p:cTn>
                        </p:par>
                        <p:par>
                          <p:cTn id="11" fill="hold">
                            <p:stCondLst>
                              <p:cond delay="0"/>
                            </p:stCondLst>
                            <p:childTnLst>
                              <p:par>
                                <p:cTn id="12" presetID="42" presetClass="path" presetSubtype="0" repeatCount="0" accel="50000" decel="50000" fill="hold" nodeType="afterEffect">
                                  <p:stCondLst>
                                    <p:cond delay="0"/>
                                  </p:stCondLst>
                                  <p:childTnLst>
                                    <p:animMotion origin="layout" path="M 8.33333E-7 3.33333E-6 L 8.33333E-7 0.84012 " pathEditMode="relative" rAng="0" ptsTypes="AA">
                                      <p:cBhvr>
                                        <p:cTn id="13" dur="3000" fill="hold"/>
                                        <p:tgtEl>
                                          <p:spTgt spid="278"/>
                                        </p:tgtEl>
                                        <p:attrNameLst>
                                          <p:attrName>ppt_x</p:attrName>
                                          <p:attrName>ppt_y</p:attrName>
                                        </p:attrNameLst>
                                      </p:cBhvr>
                                      <p:rCtr x="0" y="42006"/>
                                    </p:animMotion>
                                  </p:childTnLst>
                                </p:cTn>
                              </p:par>
                            </p:childTnLst>
                          </p:cTn>
                        </p:par>
                        <p:par>
                          <p:cTn id="14" fill="hold">
                            <p:stCondLst>
                              <p:cond delay="3000"/>
                            </p:stCondLst>
                            <p:childTnLst>
                              <p:par>
                                <p:cTn id="15" presetID="42" presetClass="path" presetSubtype="0" repeatCount="2000" accel="50000" decel="50000" fill="hold" nodeType="afterEffect">
                                  <p:stCondLst>
                                    <p:cond delay="0"/>
                                  </p:stCondLst>
                                  <p:childTnLst>
                                    <p:animMotion origin="layout" path="M 8.33333E-7 2.46914E-7 L 8.33333E-7 0.87037 " pathEditMode="relative" rAng="0" ptsTypes="AA">
                                      <p:cBhvr>
                                        <p:cTn id="16" dur="3000" fill="hold"/>
                                        <p:tgtEl>
                                          <p:spTgt spid="273"/>
                                        </p:tgtEl>
                                        <p:attrNameLst>
                                          <p:attrName>ppt_x</p:attrName>
                                          <p:attrName>ppt_y</p:attrName>
                                        </p:attrNameLst>
                                      </p:cBhvr>
                                      <p:rCtr x="0" y="43519"/>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0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8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9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0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122"/>
                                        </p:tgtEl>
                                        <p:attrNameLst>
                                          <p:attrName>style.visibility</p:attrName>
                                        </p:attrNameLst>
                                      </p:cBhvr>
                                      <p:to>
                                        <p:strVal val="visible"/>
                                      </p:to>
                                    </p:set>
                                    <p:animEffect transition="in" filter="wipe(right)">
                                      <p:cBhvr>
                                        <p:cTn id="60" dur="1000"/>
                                        <p:tgtEl>
                                          <p:spTgt spid="122"/>
                                        </p:tgtEl>
                                      </p:cBhvr>
                                    </p:animEffect>
                                  </p:childTnLst>
                                </p:cTn>
                              </p:par>
                              <p:par>
                                <p:cTn id="61" presetID="22" presetClass="entr" presetSubtype="2" fill="hold" nodeType="withEffect">
                                  <p:stCondLst>
                                    <p:cond delay="0"/>
                                  </p:stCondLst>
                                  <p:childTnLst>
                                    <p:set>
                                      <p:cBhvr>
                                        <p:cTn id="62" dur="1" fill="hold">
                                          <p:stCondLst>
                                            <p:cond delay="0"/>
                                          </p:stCondLst>
                                        </p:cTn>
                                        <p:tgtEl>
                                          <p:spTgt spid="345"/>
                                        </p:tgtEl>
                                        <p:attrNameLst>
                                          <p:attrName>style.visibility</p:attrName>
                                        </p:attrNameLst>
                                      </p:cBhvr>
                                      <p:to>
                                        <p:strVal val="visible"/>
                                      </p:to>
                                    </p:set>
                                    <p:animEffect transition="in" filter="wipe(right)">
                                      <p:cBhvr>
                                        <p:cTn id="63" dur="1000"/>
                                        <p:tgtEl>
                                          <p:spTgt spid="345"/>
                                        </p:tgtEl>
                                      </p:cBhvr>
                                    </p:animEffect>
                                  </p:childTnLst>
                                </p:cTn>
                              </p:par>
                            </p:childTnLst>
                          </p:cTn>
                        </p:par>
                        <p:par>
                          <p:cTn id="64" fill="hold">
                            <p:stCondLst>
                              <p:cond delay="1000"/>
                            </p:stCondLst>
                            <p:childTnLst>
                              <p:par>
                                <p:cTn id="65" presetID="22" presetClass="entr" presetSubtype="2" fill="hold" nodeType="afterEffect">
                                  <p:stCondLst>
                                    <p:cond delay="0"/>
                                  </p:stCondLst>
                                  <p:childTnLst>
                                    <p:set>
                                      <p:cBhvr>
                                        <p:cTn id="66" dur="1" fill="hold">
                                          <p:stCondLst>
                                            <p:cond delay="0"/>
                                          </p:stCondLst>
                                        </p:cTn>
                                        <p:tgtEl>
                                          <p:spTgt spid="341"/>
                                        </p:tgtEl>
                                        <p:attrNameLst>
                                          <p:attrName>style.visibility</p:attrName>
                                        </p:attrNameLst>
                                      </p:cBhvr>
                                      <p:to>
                                        <p:strVal val="visible"/>
                                      </p:to>
                                    </p:set>
                                    <p:animEffect transition="in" filter="wipe(right)">
                                      <p:cBhvr>
                                        <p:cTn id="67" dur="1000"/>
                                        <p:tgtEl>
                                          <p:spTgt spid="341"/>
                                        </p:tgtEl>
                                      </p:cBhvr>
                                    </p:animEffect>
                                  </p:childTnLst>
                                </p:cTn>
                              </p:par>
                            </p:childTnLst>
                          </p:cTn>
                        </p:par>
                        <p:par>
                          <p:cTn id="68" fill="hold">
                            <p:stCondLst>
                              <p:cond delay="2000"/>
                            </p:stCondLst>
                            <p:childTnLst>
                              <p:par>
                                <p:cTn id="69" presetID="22" presetClass="entr" presetSubtype="2" fill="hold" nodeType="afterEffect">
                                  <p:stCondLst>
                                    <p:cond delay="0"/>
                                  </p:stCondLst>
                                  <p:childTnLst>
                                    <p:set>
                                      <p:cBhvr>
                                        <p:cTn id="70" dur="1" fill="hold">
                                          <p:stCondLst>
                                            <p:cond delay="0"/>
                                          </p:stCondLst>
                                        </p:cTn>
                                        <p:tgtEl>
                                          <p:spTgt spid="354"/>
                                        </p:tgtEl>
                                        <p:attrNameLst>
                                          <p:attrName>style.visibility</p:attrName>
                                        </p:attrNameLst>
                                      </p:cBhvr>
                                      <p:to>
                                        <p:strVal val="visible"/>
                                      </p:to>
                                    </p:set>
                                    <p:animEffect transition="in" filter="wipe(right)">
                                      <p:cBhvr>
                                        <p:cTn id="71" dur="1000"/>
                                        <p:tgtEl>
                                          <p:spTgt spid="354"/>
                                        </p:tgtEl>
                                      </p:cBhvr>
                                    </p:animEffect>
                                  </p:childTnLst>
                                </p:cTn>
                              </p:par>
                            </p:childTnLst>
                          </p:cTn>
                        </p:par>
                        <p:par>
                          <p:cTn id="72" fill="hold">
                            <p:stCondLst>
                              <p:cond delay="3000"/>
                            </p:stCondLst>
                            <p:childTnLst>
                              <p:par>
                                <p:cTn id="73" presetID="22" presetClass="entr" presetSubtype="2" fill="hold" nodeType="afterEffect">
                                  <p:stCondLst>
                                    <p:cond delay="0"/>
                                  </p:stCondLst>
                                  <p:childTnLst>
                                    <p:set>
                                      <p:cBhvr>
                                        <p:cTn id="74" dur="1" fill="hold">
                                          <p:stCondLst>
                                            <p:cond delay="0"/>
                                          </p:stCondLst>
                                        </p:cTn>
                                        <p:tgtEl>
                                          <p:spTgt spid="353"/>
                                        </p:tgtEl>
                                        <p:attrNameLst>
                                          <p:attrName>style.visibility</p:attrName>
                                        </p:attrNameLst>
                                      </p:cBhvr>
                                      <p:to>
                                        <p:strVal val="visible"/>
                                      </p:to>
                                    </p:set>
                                    <p:animEffect transition="in" filter="wipe(right)">
                                      <p:cBhvr>
                                        <p:cTn id="75" dur="1000"/>
                                        <p:tgtEl>
                                          <p:spTgt spid="353"/>
                                        </p:tgtEl>
                                      </p:cBhvr>
                                    </p:animEffect>
                                  </p:childTnLst>
                                </p:cTn>
                              </p:par>
                            </p:childTnLst>
                          </p:cTn>
                        </p:par>
                        <p:par>
                          <p:cTn id="76" fill="hold">
                            <p:stCondLst>
                              <p:cond delay="4000"/>
                            </p:stCondLst>
                            <p:childTnLst>
                              <p:par>
                                <p:cTn id="77" presetID="1" presetClass="entr" presetSubtype="0" fill="hold" nodeType="afterEffect">
                                  <p:stCondLst>
                                    <p:cond delay="1000"/>
                                  </p:stCondLst>
                                  <p:childTnLst>
                                    <p:set>
                                      <p:cBhvr>
                                        <p:cTn id="78" dur="1" fill="hold">
                                          <p:stCondLst>
                                            <p:cond delay="0"/>
                                          </p:stCondLst>
                                        </p:cTn>
                                        <p:tgtEl>
                                          <p:spTgt spid="91"/>
                                        </p:tgtEl>
                                        <p:attrNameLst>
                                          <p:attrName>style.visibility</p:attrName>
                                        </p:attrNameLst>
                                      </p:cBhvr>
                                      <p:to>
                                        <p:strVal val="visible"/>
                                      </p:to>
                                    </p:set>
                                  </p:childTnLst>
                                </p:cTn>
                              </p:par>
                            </p:childTnLst>
                          </p:cTn>
                        </p:par>
                        <p:par>
                          <p:cTn id="79" fill="hold">
                            <p:stCondLst>
                              <p:cond delay="5000"/>
                            </p:stCondLst>
                            <p:childTnLst>
                              <p:par>
                                <p:cTn id="80" presetID="1" presetClass="entr" presetSubtype="0" fill="hold" nodeType="afterEffect">
                                  <p:stCondLst>
                                    <p:cond delay="0"/>
                                  </p:stCondLst>
                                  <p:childTnLst>
                                    <p:set>
                                      <p:cBhvr>
                                        <p:cTn id="81" dur="1" fill="hold">
                                          <p:stCondLst>
                                            <p:cond delay="0"/>
                                          </p:stCondLst>
                                        </p:cTn>
                                        <p:tgtEl>
                                          <p:spTgt spid="96"/>
                                        </p:tgtEl>
                                        <p:attrNameLst>
                                          <p:attrName>style.visibility</p:attrName>
                                        </p:attrNameLst>
                                      </p:cBhvr>
                                      <p:to>
                                        <p:strVal val="visible"/>
                                      </p:to>
                                    </p:set>
                                  </p:childTnLst>
                                </p:cTn>
                              </p:par>
                            </p:childTnLst>
                          </p:cTn>
                        </p:par>
                        <p:par>
                          <p:cTn id="82" fill="hold">
                            <p:stCondLst>
                              <p:cond delay="5000"/>
                            </p:stCondLst>
                            <p:childTnLst>
                              <p:par>
                                <p:cTn id="83" presetID="1" presetClass="entr" presetSubtype="0" fill="hold" nodeType="afterEffect">
                                  <p:stCondLst>
                                    <p:cond delay="0"/>
                                  </p:stCondLst>
                                  <p:childTnLst>
                                    <p:set>
                                      <p:cBhvr>
                                        <p:cTn id="8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1" grpId="0" animBg="1"/>
      <p:bldP spid="43" grpId="0"/>
      <p:bldP spid="9" grpId="0" animBg="1"/>
      <p:bldP spid="42" grpId="0"/>
      <p:bldP spid="7" grpId="0" animBg="1"/>
      <p:bldP spid="12" grpId="0" animBg="1"/>
      <p:bldP spid="44" grpId="0"/>
      <p:bldP spid="81" grpId="0" animBg="1"/>
      <p:bldP spid="25" grpId="0"/>
      <p:bldP spid="295" grpId="0" animBg="1"/>
      <p:bldP spid="300" grpId="0" animBg="1"/>
      <p:bldP spid="30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numCol="1">
            <a:normAutofit fontScale="92500" lnSpcReduction="20000"/>
          </a:bodyPr>
          <a:lstStyle/>
          <a:p>
            <a:r>
              <a:rPr lang="en-US" dirty="0"/>
              <a:t>Cloud applications are encountering threats from:</a:t>
            </a:r>
          </a:p>
          <a:p>
            <a:pPr lvl="1"/>
            <a:r>
              <a:rPr lang="en-US" sz="1700" dirty="0"/>
              <a:t>Employees (unintentional) | Malicious Insiders (intentional) | Attackers (intentional)</a:t>
            </a:r>
          </a:p>
          <a:p>
            <a:r>
              <a:rPr lang="en-US" dirty="0" smtClean="0"/>
              <a:t>Potential </a:t>
            </a:r>
            <a:r>
              <a:rPr lang="en-US" dirty="0"/>
              <a:t>s</a:t>
            </a:r>
            <a:r>
              <a:rPr lang="en-US" dirty="0" smtClean="0"/>
              <a:t>teps </a:t>
            </a:r>
            <a:r>
              <a:rPr lang="en-US" dirty="0"/>
              <a:t>towards </a:t>
            </a:r>
            <a:r>
              <a:rPr lang="en-US" dirty="0" smtClean="0"/>
              <a:t>securing cloud apps:</a:t>
            </a:r>
          </a:p>
          <a:p>
            <a:pPr lvl="1"/>
            <a:r>
              <a:rPr lang="en-US" sz="1600" dirty="0"/>
              <a:t>N</a:t>
            </a:r>
            <a:r>
              <a:rPr lang="en-US" sz="1600" dirty="0" smtClean="0"/>
              <a:t>eed </a:t>
            </a:r>
            <a:r>
              <a:rPr lang="en-US" sz="1600" dirty="0"/>
              <a:t>for complete platform-driven CASB solution that:</a:t>
            </a:r>
          </a:p>
          <a:p>
            <a:pPr lvl="2"/>
            <a:r>
              <a:rPr lang="en-US" sz="1400" dirty="0"/>
              <a:t>uses Data Science as an underlying technology to implement advance techniques</a:t>
            </a:r>
          </a:p>
          <a:p>
            <a:pPr lvl="2"/>
            <a:r>
              <a:rPr lang="en-US" sz="1400" dirty="0"/>
              <a:t>unveils Shadow IT usage in the networks</a:t>
            </a:r>
          </a:p>
          <a:p>
            <a:pPr lvl="2"/>
            <a:r>
              <a:rPr lang="en-US" sz="1400" dirty="0"/>
              <a:t>dissects layer-by-layer user activity in the cloud</a:t>
            </a:r>
          </a:p>
          <a:p>
            <a:pPr lvl="2"/>
            <a:r>
              <a:rPr lang="en-US" sz="1400" dirty="0"/>
              <a:t>detects anomalies and threats in cloud</a:t>
            </a:r>
          </a:p>
          <a:p>
            <a:pPr lvl="2"/>
            <a:r>
              <a:rPr lang="en-US" sz="1400" dirty="0"/>
              <a:t>enables auditors to implement protective measures</a:t>
            </a:r>
          </a:p>
          <a:p>
            <a:pPr lvl="1"/>
            <a:r>
              <a:rPr lang="en-US" sz="1600" dirty="0"/>
              <a:t>Use of reputable cloud app</a:t>
            </a:r>
          </a:p>
          <a:p>
            <a:pPr lvl="1"/>
            <a:r>
              <a:rPr lang="en-US" sz="1600" dirty="0"/>
              <a:t>Requirement of Decent Identity Management system (IDM)</a:t>
            </a:r>
          </a:p>
        </p:txBody>
      </p:sp>
      <p:sp>
        <p:nvSpPr>
          <p:cNvPr id="2" name="Title 1"/>
          <p:cNvSpPr>
            <a:spLocks noGrp="1"/>
          </p:cNvSpPr>
          <p:nvPr>
            <p:ph type="title"/>
          </p:nvPr>
        </p:nvSpPr>
        <p:spPr/>
        <p:txBody>
          <a:bodyPr/>
          <a:lstStyle/>
          <a:p>
            <a:r>
              <a:rPr lang="en-US" dirty="0" smtClean="0"/>
              <a:t>Conclusion</a:t>
            </a:r>
            <a:endParaRPr lang="en-US" dirty="0"/>
          </a:p>
        </p:txBody>
      </p:sp>
      <p:pic>
        <p:nvPicPr>
          <p:cNvPr id="5" name="Picture 4"/>
          <p:cNvPicPr>
            <a:picLocks noChangeAspect="1"/>
          </p:cNvPicPr>
          <p:nvPr/>
        </p:nvPicPr>
        <p:blipFill>
          <a:blip r:embed="rId3"/>
          <a:stretch>
            <a:fillRect/>
          </a:stretch>
        </p:blipFill>
        <p:spPr>
          <a:xfrm>
            <a:off x="6898883" y="2971800"/>
            <a:ext cx="1518920" cy="1518920"/>
          </a:xfrm>
          <a:prstGeom prst="rect">
            <a:avLst/>
          </a:prstGeom>
        </p:spPr>
      </p:pic>
    </p:spTree>
    <p:extLst>
      <p:ext uri="{BB962C8B-B14F-4D97-AF65-F5344CB8AC3E}">
        <p14:creationId xmlns:p14="http://schemas.microsoft.com/office/powerpoint/2010/main" val="18590365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Thanks</a:t>
            </a:r>
            <a:r>
              <a:rPr lang="en-US" dirty="0" smtClean="0"/>
              <a:t>.</a:t>
            </a:r>
            <a:endParaRPr lang="en-US" dirty="0"/>
          </a:p>
        </p:txBody>
      </p:sp>
      <p:sp>
        <p:nvSpPr>
          <p:cNvPr id="3" name="Subtitle 2"/>
          <p:cNvSpPr>
            <a:spLocks noGrp="1"/>
          </p:cNvSpPr>
          <p:nvPr>
            <p:ph type="subTitle" idx="1"/>
          </p:nvPr>
        </p:nvSpPr>
        <p:spPr/>
        <p:txBody>
          <a:bodyPr>
            <a:normAutofit fontScale="77500" lnSpcReduction="20000"/>
          </a:bodyPr>
          <a:lstStyle/>
          <a:p>
            <a:endParaRPr lang="en-US"/>
          </a:p>
        </p:txBody>
      </p:sp>
      <p:sp>
        <p:nvSpPr>
          <p:cNvPr id="4" name="Text Placeholder 3"/>
          <p:cNvSpPr>
            <a:spLocks noGrp="1"/>
          </p:cNvSpPr>
          <p:nvPr>
            <p:ph type="body" sz="quarter" idx="10"/>
          </p:nvPr>
        </p:nvSpPr>
        <p:spPr/>
        <p:txBody>
          <a:bodyPr>
            <a:normAutofit fontScale="47500" lnSpcReduction="20000"/>
          </a:bodyPr>
          <a:lstStyle/>
          <a:p>
            <a:endParaRPr lang="en-US"/>
          </a:p>
        </p:txBody>
      </p:sp>
    </p:spTree>
    <p:extLst>
      <p:ext uri="{BB962C8B-B14F-4D97-AF65-F5344CB8AC3E}">
        <p14:creationId xmlns:p14="http://schemas.microsoft.com/office/powerpoint/2010/main" val="1817423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Reality of Technology World</a:t>
            </a:r>
            <a:endParaRPr lang="en-US" dirty="0"/>
          </a:p>
        </p:txBody>
      </p:sp>
      <p:pic>
        <p:nvPicPr>
          <p:cNvPr id="5" name="Picture 4"/>
          <p:cNvPicPr>
            <a:picLocks noChangeAspect="1"/>
          </p:cNvPicPr>
          <p:nvPr/>
        </p:nvPicPr>
        <p:blipFill>
          <a:blip r:embed="rId3"/>
          <a:stretch>
            <a:fillRect/>
          </a:stretch>
        </p:blipFill>
        <p:spPr>
          <a:xfrm>
            <a:off x="3957586" y="988154"/>
            <a:ext cx="2975744" cy="1856566"/>
          </a:xfrm>
          <a:prstGeom prst="rect">
            <a:avLst/>
          </a:prstGeom>
        </p:spPr>
      </p:pic>
      <p:pic>
        <p:nvPicPr>
          <p:cNvPr id="7" name="Picture 6"/>
          <p:cNvPicPr>
            <a:picLocks noChangeAspect="1"/>
          </p:cNvPicPr>
          <p:nvPr/>
        </p:nvPicPr>
        <p:blipFill>
          <a:blip r:embed="rId4"/>
          <a:stretch>
            <a:fillRect/>
          </a:stretch>
        </p:blipFill>
        <p:spPr>
          <a:xfrm>
            <a:off x="4111204" y="977817"/>
            <a:ext cx="2544524" cy="1620956"/>
          </a:xfrm>
          <a:prstGeom prst="rect">
            <a:avLst/>
          </a:prstGeom>
        </p:spPr>
      </p:pic>
      <p:sp>
        <p:nvSpPr>
          <p:cNvPr id="8" name="TextBox 7"/>
          <p:cNvSpPr txBox="1"/>
          <p:nvPr/>
        </p:nvSpPr>
        <p:spPr>
          <a:xfrm>
            <a:off x="1182257" y="2634225"/>
            <a:ext cx="2347313" cy="530898"/>
          </a:xfrm>
          <a:prstGeom prst="rect">
            <a:avLst/>
          </a:prstGeom>
          <a:noFill/>
        </p:spPr>
        <p:txBody>
          <a:bodyPr wrap="square" lIns="91436" tIns="45718" rIns="91436" bIns="45718" rtlCol="0">
            <a:spAutoFit/>
          </a:bodyPr>
          <a:lstStyle/>
          <a:p>
            <a:r>
              <a:rPr lang="en-US" sz="1400" dirty="0">
                <a:latin typeface="Calibri"/>
                <a:cs typeface="Calibri"/>
              </a:rPr>
              <a:t>You wouldn’t run your business without email</a:t>
            </a:r>
            <a:r>
              <a:rPr lang="en-US" sz="1400" spc="150" dirty="0"/>
              <a:t>...</a:t>
            </a:r>
          </a:p>
        </p:txBody>
      </p:sp>
      <p:sp>
        <p:nvSpPr>
          <p:cNvPr id="9" name="TextBox 8"/>
          <p:cNvSpPr txBox="1"/>
          <p:nvPr/>
        </p:nvSpPr>
        <p:spPr>
          <a:xfrm>
            <a:off x="1750690" y="3985769"/>
            <a:ext cx="2147542" cy="530898"/>
          </a:xfrm>
          <a:prstGeom prst="rect">
            <a:avLst/>
          </a:prstGeom>
          <a:noFill/>
        </p:spPr>
        <p:txBody>
          <a:bodyPr wrap="square" lIns="91436" tIns="45718" rIns="91436" bIns="45718" rtlCol="0">
            <a:spAutoFit/>
          </a:bodyPr>
          <a:lstStyle/>
          <a:p>
            <a:r>
              <a:rPr lang="en-US" sz="1400" dirty="0">
                <a:latin typeface="Calibri"/>
                <a:cs typeface="Calibri"/>
              </a:rPr>
              <a:t>…and you wouldn’t use email without security</a:t>
            </a:r>
          </a:p>
        </p:txBody>
      </p:sp>
      <p:sp>
        <p:nvSpPr>
          <p:cNvPr id="10" name="TextBox 9"/>
          <p:cNvSpPr txBox="1"/>
          <p:nvPr/>
        </p:nvSpPr>
        <p:spPr>
          <a:xfrm>
            <a:off x="5646110" y="2704886"/>
            <a:ext cx="3124995" cy="311607"/>
          </a:xfrm>
          <a:prstGeom prst="rect">
            <a:avLst/>
          </a:prstGeom>
          <a:noFill/>
        </p:spPr>
        <p:txBody>
          <a:bodyPr wrap="square" lIns="91436" tIns="45718" rIns="91436" bIns="45718" rtlCol="0">
            <a:spAutoFit/>
          </a:bodyPr>
          <a:lstStyle/>
          <a:p>
            <a:pPr algn="ctr"/>
            <a:r>
              <a:rPr lang="en-US" sz="1400" dirty="0"/>
              <a:t>As business adopts cloud apps</a:t>
            </a:r>
            <a:r>
              <a:rPr lang="en-US" sz="1400" spc="150" dirty="0"/>
              <a:t>...</a:t>
            </a:r>
          </a:p>
        </p:txBody>
      </p:sp>
      <p:sp>
        <p:nvSpPr>
          <p:cNvPr id="11" name="TextBox 10"/>
          <p:cNvSpPr txBox="1"/>
          <p:nvPr/>
        </p:nvSpPr>
        <p:spPr>
          <a:xfrm>
            <a:off x="5499578" y="4279967"/>
            <a:ext cx="3124995" cy="311607"/>
          </a:xfrm>
          <a:prstGeom prst="rect">
            <a:avLst/>
          </a:prstGeom>
          <a:noFill/>
        </p:spPr>
        <p:txBody>
          <a:bodyPr wrap="square" lIns="91436" tIns="45718" rIns="91436" bIns="45718" rtlCol="0">
            <a:spAutoFit/>
          </a:bodyPr>
          <a:lstStyle/>
          <a:p>
            <a:pPr algn="ctr"/>
            <a:r>
              <a:rPr lang="en-US" sz="1400" spc="150" dirty="0">
                <a:solidFill>
                  <a:srgbClr val="E22405"/>
                </a:solidFill>
              </a:rPr>
              <a:t>...</a:t>
            </a:r>
            <a:r>
              <a:rPr lang="en-US" sz="1400" dirty="0">
                <a:solidFill>
                  <a:srgbClr val="E22405"/>
                </a:solidFill>
              </a:rPr>
              <a:t>you must secure them</a:t>
            </a:r>
          </a:p>
        </p:txBody>
      </p:sp>
      <p:pic>
        <p:nvPicPr>
          <p:cNvPr id="12" name="Picture 11"/>
          <p:cNvPicPr>
            <a:picLocks noChangeAspect="1"/>
          </p:cNvPicPr>
          <p:nvPr/>
        </p:nvPicPr>
        <p:blipFill>
          <a:blip r:embed="rId5"/>
          <a:stretch>
            <a:fillRect/>
          </a:stretch>
        </p:blipFill>
        <p:spPr>
          <a:xfrm>
            <a:off x="2355914" y="3268964"/>
            <a:ext cx="511061" cy="602594"/>
          </a:xfrm>
          <a:prstGeom prst="rect">
            <a:avLst/>
          </a:prstGeom>
        </p:spPr>
      </p:pic>
      <p:pic>
        <p:nvPicPr>
          <p:cNvPr id="13" name="Picture 12"/>
          <p:cNvPicPr>
            <a:picLocks noChangeAspect="1"/>
          </p:cNvPicPr>
          <p:nvPr/>
        </p:nvPicPr>
        <p:blipFill>
          <a:blip r:embed="rId6"/>
          <a:stretch>
            <a:fillRect/>
          </a:stretch>
        </p:blipFill>
        <p:spPr>
          <a:xfrm>
            <a:off x="2700271" y="3592159"/>
            <a:ext cx="377197" cy="442578"/>
          </a:xfrm>
          <a:prstGeom prst="rect">
            <a:avLst/>
          </a:prstGeom>
        </p:spPr>
      </p:pic>
      <p:pic>
        <p:nvPicPr>
          <p:cNvPr id="14" name="pasted-image.pdf"/>
          <p:cNvPicPr/>
          <p:nvPr/>
        </p:nvPicPr>
        <p:blipFill>
          <a:blip r:embed="rId7">
            <a:extLst/>
          </a:blip>
          <a:stretch>
            <a:fillRect/>
          </a:stretch>
        </p:blipFill>
        <p:spPr>
          <a:xfrm>
            <a:off x="6348663" y="3242860"/>
            <a:ext cx="1618880" cy="963955"/>
          </a:xfrm>
          <a:prstGeom prst="rect">
            <a:avLst/>
          </a:prstGeom>
          <a:ln w="12700">
            <a:miter lim="400000"/>
          </a:ln>
        </p:spPr>
      </p:pic>
      <p:pic>
        <p:nvPicPr>
          <p:cNvPr id="15" name="pasted-image.pdf"/>
          <p:cNvPicPr/>
          <p:nvPr/>
        </p:nvPicPr>
        <p:blipFill>
          <a:blip r:embed="rId8">
            <a:extLst/>
          </a:blip>
          <a:stretch>
            <a:fillRect/>
          </a:stretch>
        </p:blipFill>
        <p:spPr>
          <a:xfrm>
            <a:off x="6025733" y="3057779"/>
            <a:ext cx="2007461" cy="1252381"/>
          </a:xfrm>
          <a:prstGeom prst="rect">
            <a:avLst/>
          </a:prstGeom>
          <a:ln w="12700">
            <a:miter lim="400000"/>
          </a:ln>
        </p:spPr>
      </p:pic>
      <p:grpSp>
        <p:nvGrpSpPr>
          <p:cNvPr id="19" name="Group 18"/>
          <p:cNvGrpSpPr/>
          <p:nvPr/>
        </p:nvGrpSpPr>
        <p:grpSpPr>
          <a:xfrm>
            <a:off x="3925130" y="940712"/>
            <a:ext cx="1785552" cy="1129770"/>
            <a:chOff x="4716875" y="71352"/>
            <a:chExt cx="1785552" cy="1129770"/>
          </a:xfrm>
        </p:grpSpPr>
        <p:pic>
          <p:nvPicPr>
            <p:cNvPr id="20" name="Picture 19"/>
            <p:cNvPicPr>
              <a:picLocks noChangeAspect="1"/>
            </p:cNvPicPr>
            <p:nvPr/>
          </p:nvPicPr>
          <p:blipFill>
            <a:blip r:embed="rId9"/>
            <a:stretch>
              <a:fillRect/>
            </a:stretch>
          </p:blipFill>
          <p:spPr>
            <a:xfrm>
              <a:off x="4716875" y="125308"/>
              <a:ext cx="1785552" cy="1075814"/>
            </a:xfrm>
            <a:prstGeom prst="rect">
              <a:avLst/>
            </a:prstGeom>
          </p:spPr>
        </p:pic>
        <p:sp>
          <p:nvSpPr>
            <p:cNvPr id="21" name="Rectangle 20"/>
            <p:cNvSpPr/>
            <p:nvPr/>
          </p:nvSpPr>
          <p:spPr>
            <a:xfrm>
              <a:off x="5895942" y="71352"/>
              <a:ext cx="511222" cy="29489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spc="-150"/>
                <a:t>AV</a:t>
              </a:r>
            </a:p>
          </p:txBody>
        </p:sp>
      </p:grpSp>
      <p:grpSp>
        <p:nvGrpSpPr>
          <p:cNvPr id="22" name="Group 21"/>
          <p:cNvGrpSpPr/>
          <p:nvPr/>
        </p:nvGrpSpPr>
        <p:grpSpPr>
          <a:xfrm>
            <a:off x="4161950" y="934307"/>
            <a:ext cx="1970115" cy="1388491"/>
            <a:chOff x="4900703" y="63603"/>
            <a:chExt cx="1970115" cy="1388491"/>
          </a:xfrm>
        </p:grpSpPr>
        <p:pic>
          <p:nvPicPr>
            <p:cNvPr id="23" name="Picture 22"/>
            <p:cNvPicPr>
              <a:picLocks noChangeAspect="1"/>
            </p:cNvPicPr>
            <p:nvPr/>
          </p:nvPicPr>
          <p:blipFill>
            <a:blip r:embed="rId10"/>
            <a:stretch>
              <a:fillRect/>
            </a:stretch>
          </p:blipFill>
          <p:spPr>
            <a:xfrm>
              <a:off x="4900703" y="167094"/>
              <a:ext cx="1953646" cy="1285000"/>
            </a:xfrm>
            <a:prstGeom prst="rect">
              <a:avLst/>
            </a:prstGeom>
          </p:spPr>
        </p:pic>
        <p:sp>
          <p:nvSpPr>
            <p:cNvPr id="24" name="Rectangle 23"/>
            <p:cNvSpPr/>
            <p:nvPr/>
          </p:nvSpPr>
          <p:spPr>
            <a:xfrm>
              <a:off x="6359596" y="63603"/>
              <a:ext cx="511222" cy="29489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spc="-150"/>
                <a:t>F W</a:t>
              </a:r>
            </a:p>
          </p:txBody>
        </p:sp>
      </p:grpSp>
      <p:sp>
        <p:nvSpPr>
          <p:cNvPr id="25" name="TextBox 24"/>
          <p:cNvSpPr txBox="1"/>
          <p:nvPr/>
        </p:nvSpPr>
        <p:spPr>
          <a:xfrm>
            <a:off x="481514" y="973052"/>
            <a:ext cx="3414080" cy="646331"/>
          </a:xfrm>
          <a:prstGeom prst="rect">
            <a:avLst/>
          </a:prstGeom>
          <a:noFill/>
        </p:spPr>
        <p:txBody>
          <a:bodyPr wrap="square" rtlCol="0">
            <a:spAutoFit/>
          </a:bodyPr>
          <a:lstStyle/>
          <a:p>
            <a:r>
              <a:rPr lang="en-US" dirty="0" smtClean="0"/>
              <a:t>Every time you opt for new technology, you have to secure it.</a:t>
            </a:r>
            <a:endParaRPr lang="en-US" dirty="0"/>
          </a:p>
        </p:txBody>
      </p:sp>
    </p:spTree>
    <p:extLst>
      <p:ext uri="{BB962C8B-B14F-4D97-AF65-F5344CB8AC3E}">
        <p14:creationId xmlns:p14="http://schemas.microsoft.com/office/powerpoint/2010/main" val="177553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par>
                          <p:cTn id="38" fill="hold">
                            <p:stCondLst>
                              <p:cond delay="0"/>
                            </p:stCondLst>
                            <p:childTnLst>
                              <p:par>
                                <p:cTn id="39" presetID="10" presetClass="entr" presetSubtype="0" fill="hold" grpId="0" nodeType="afterEffect">
                                  <p:stCondLst>
                                    <p:cond delay="0"/>
                                  </p:stCondLst>
                                  <p:iterate>
                                    <p:tmAbs val="0"/>
                                  </p:iterate>
                                  <p:childTnLst>
                                    <p:set>
                                      <p:cBhvr>
                                        <p:cTn id="40" fill="hold"/>
                                        <p:tgtEl>
                                          <p:spTgt spid="14"/>
                                        </p:tgtEl>
                                        <p:attrNameLst>
                                          <p:attrName>style.visibility</p:attrName>
                                        </p:attrNameLst>
                                      </p:cBhvr>
                                      <p:to>
                                        <p:strVal val="visible"/>
                                      </p:to>
                                    </p:set>
                                    <p:animEffect transition="in" filter="fade">
                                      <p:cBhvr>
                                        <p:cTn id="41" dur="1000"/>
                                        <p:tgtEl>
                                          <p:spTgt spid="14"/>
                                        </p:tgtEl>
                                      </p:cBhvr>
                                    </p:animEffect>
                                  </p:childTnLst>
                                </p:cTn>
                              </p:par>
                              <p:par>
                                <p:cTn id="42" presetID="10" presetClass="entr" presetSubtype="0" fill="hold" grpId="0" nodeType="withEffect">
                                  <p:stCondLst>
                                    <p:cond delay="0"/>
                                  </p:stCondLst>
                                  <p:iterate>
                                    <p:tmAbs val="0"/>
                                  </p:iterate>
                                  <p:childTnLst>
                                    <p:set>
                                      <p:cBhvr>
                                        <p:cTn id="43" fill="hold"/>
                                        <p:tgtEl>
                                          <p:spTgt spid="15"/>
                                        </p:tgtEl>
                                        <p:attrNameLst>
                                          <p:attrName>style.visibility</p:attrName>
                                        </p:attrNameLst>
                                      </p:cBhvr>
                                      <p:to>
                                        <p:strVal val="visible"/>
                                      </p:to>
                                    </p:set>
                                    <p:animEffect transition="in" filter="fade">
                                      <p:cBhvr>
                                        <p:cTn id="44" dur="1000"/>
                                        <p:tgtEl>
                                          <p:spTgt spid="15"/>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animBg="1" advAuto="0"/>
      <p:bldP spid="15"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Cloud Apps Security is required ?</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0928" y="933809"/>
            <a:ext cx="3784998" cy="92204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3086" y="3971278"/>
            <a:ext cx="8020576" cy="442267"/>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134442" y="2116620"/>
            <a:ext cx="5241516" cy="72946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53086" y="3078074"/>
            <a:ext cx="7345680" cy="727072"/>
          </a:xfrm>
          <a:prstGeom prst="rect">
            <a:avLst/>
          </a:prstGeom>
        </p:spPr>
      </p:pic>
      <p:pic>
        <p:nvPicPr>
          <p:cNvPr id="9" name="Picture 8"/>
          <p:cNvPicPr>
            <a:picLocks noChangeAspect="1"/>
          </p:cNvPicPr>
          <p:nvPr/>
        </p:nvPicPr>
        <p:blipFill>
          <a:blip r:embed="rId7"/>
          <a:stretch>
            <a:fillRect/>
          </a:stretch>
        </p:blipFill>
        <p:spPr>
          <a:xfrm>
            <a:off x="6604000" y="1155717"/>
            <a:ext cx="1557505" cy="937035"/>
          </a:xfrm>
          <a:prstGeom prst="rect">
            <a:avLst/>
          </a:prstGeom>
        </p:spPr>
      </p:pic>
    </p:spTree>
    <p:extLst>
      <p:ext uri="{BB962C8B-B14F-4D97-AF65-F5344CB8AC3E}">
        <p14:creationId xmlns:p14="http://schemas.microsoft.com/office/powerpoint/2010/main" val="2051855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8600" y="2309535"/>
            <a:ext cx="7678267" cy="883255"/>
          </a:xfrm>
        </p:spPr>
        <p:txBody>
          <a:bodyPr>
            <a:normAutofit fontScale="90000"/>
          </a:bodyPr>
          <a:lstStyle/>
          <a:p>
            <a:r>
              <a:rPr lang="en-US" dirty="0" smtClean="0"/>
              <a:t>Understanding Compliance and Security </a:t>
            </a:r>
            <a:endParaRPr lang="en-US" dirty="0"/>
          </a:p>
        </p:txBody>
      </p:sp>
      <p:sp>
        <p:nvSpPr>
          <p:cNvPr id="3" name="Subtitle 2"/>
          <p:cNvSpPr>
            <a:spLocks noGrp="1"/>
          </p:cNvSpPr>
          <p:nvPr>
            <p:ph type="subTitle" idx="1"/>
          </p:nvPr>
        </p:nvSpPr>
        <p:spPr/>
        <p:txBody>
          <a:bodyPr>
            <a:normAutofit fontScale="77500" lnSpcReduction="20000"/>
          </a:bodyPr>
          <a:lstStyle/>
          <a:p>
            <a:endParaRPr lang="en-US" dirty="0"/>
          </a:p>
        </p:txBody>
      </p:sp>
    </p:spTree>
    <p:extLst>
      <p:ext uri="{BB962C8B-B14F-4D97-AF65-F5344CB8AC3E}">
        <p14:creationId xmlns:p14="http://schemas.microsoft.com/office/powerpoint/2010/main" val="947356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Compliance and Security</a:t>
            </a:r>
            <a:endParaRPr lang="en-US" dirty="0"/>
          </a:p>
        </p:txBody>
      </p:sp>
      <p:sp>
        <p:nvSpPr>
          <p:cNvPr id="4" name="Content Placeholder 3"/>
          <p:cNvSpPr>
            <a:spLocks noGrp="1"/>
          </p:cNvSpPr>
          <p:nvPr>
            <p:ph idx="4294967295"/>
          </p:nvPr>
        </p:nvSpPr>
        <p:spPr/>
        <p:txBody>
          <a:bodyPr>
            <a:normAutofit/>
          </a:bodyPr>
          <a:lstStyle/>
          <a:p>
            <a:pPr marL="0" indent="0">
              <a:buNone/>
            </a:pPr>
            <a:r>
              <a:rPr lang="en-US" sz="2200" dirty="0"/>
              <a:t>There is a difference between Security and Compliance in the Cloud!</a:t>
            </a:r>
          </a:p>
        </p:txBody>
      </p:sp>
      <p:pic>
        <p:nvPicPr>
          <p:cNvPr id="5" name="Picture 2" descr="http://icons.iconarchive.com/icons/itzikgur/my-seven/512/Security-icon.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54502" y="1544622"/>
            <a:ext cx="2781451" cy="27814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d.keepcalm-o-matic.co.uk/i/keep-calm-and-confirm-compliance.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39455" y="1753832"/>
            <a:ext cx="1941920" cy="242883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3879216" y="1975501"/>
            <a:ext cx="1168400" cy="10160"/>
          </a:xfrm>
          <a:prstGeom prst="straightConnector1">
            <a:avLst/>
          </a:prstGeom>
          <a:ln w="19050">
            <a:solidFill>
              <a:srgbClr val="F1612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921760" y="3639487"/>
            <a:ext cx="1168400" cy="10160"/>
          </a:xfrm>
          <a:prstGeom prst="straightConnector1">
            <a:avLst/>
          </a:prstGeom>
          <a:ln w="19050">
            <a:solidFill>
              <a:srgbClr val="F1612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descr="ttp://uxrepo.com/static/icon-sets/mfg-labs/png32/512/000000/upload-cloud-512-000000.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38576" y="2266382"/>
            <a:ext cx="1249680" cy="1034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0037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rotWithShape="1">
          <a:blip r:embed="rId3" cstate="email">
            <a:extLst>
              <a:ext uri="{28A0092B-C50C-407E-A947-70E740481C1C}">
                <a14:useLocalDpi xmlns:a14="http://schemas.microsoft.com/office/drawing/2010/main" val="0"/>
              </a:ext>
            </a:extLst>
          </a:blip>
          <a:srcRect l="7900" t="24801" r="7900" b="12035"/>
          <a:stretch/>
        </p:blipFill>
        <p:spPr>
          <a:xfrm>
            <a:off x="0" y="0"/>
            <a:ext cx="9144000" cy="4572000"/>
          </a:xfrm>
          <a:prstGeom prst="rect">
            <a:avLst/>
          </a:prstGeom>
        </p:spPr>
      </p:pic>
      <p:sp>
        <p:nvSpPr>
          <p:cNvPr id="47" name="Rectangle 46"/>
          <p:cNvSpPr/>
          <p:nvPr/>
        </p:nvSpPr>
        <p:spPr>
          <a:xfrm>
            <a:off x="1" y="1"/>
            <a:ext cx="9143999" cy="4583133"/>
          </a:xfrm>
          <a:prstGeom prst="rect">
            <a:avLst/>
          </a:prstGeom>
          <a:gradFill flip="none" rotWithShape="1">
            <a:gsLst>
              <a:gs pos="0">
                <a:schemeClr val="tx1">
                  <a:lumMod val="100000"/>
                  <a:alpha val="53000"/>
                </a:schemeClr>
              </a:gs>
              <a:gs pos="100000">
                <a:schemeClr val="bg1">
                  <a:lumMod val="84000"/>
                  <a:alpha val="10000"/>
                </a:schemeClr>
              </a:gs>
            </a:gsLst>
            <a:lin ang="90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 5"/>
          <p:cNvSpPr txBox="1">
            <a:spLocks/>
          </p:cNvSpPr>
          <p:nvPr/>
        </p:nvSpPr>
        <p:spPr>
          <a:xfrm>
            <a:off x="7023527" y="303006"/>
            <a:ext cx="2160984" cy="2105045"/>
          </a:xfrm>
          <a:prstGeom prst="rect">
            <a:avLst/>
          </a:prstGeom>
        </p:spPr>
        <p:txBody>
          <a:bodyPr vert="horz" lIns="91440" tIns="45720" rIns="91440" bIns="45720" rtlCol="0" anchor="t">
            <a:noAutofit/>
          </a:bodyPr>
          <a:lstStyle>
            <a:lvl1pPr algn="l" defTabSz="914400" rtl="0" eaLnBrk="1" latinLnBrk="0" hangingPunct="1">
              <a:spcBef>
                <a:spcPct val="0"/>
              </a:spcBef>
              <a:buNone/>
              <a:defRPr sz="2800" b="0" i="0" kern="1200" spc="-100" baseline="0">
                <a:solidFill>
                  <a:schemeClr val="bg1">
                    <a:lumMod val="75000"/>
                  </a:schemeClr>
                </a:solidFill>
                <a:latin typeface="Century Gothic"/>
                <a:ea typeface="+mj-ea"/>
                <a:cs typeface="Century Gothic"/>
              </a:defRPr>
            </a:lvl1pPr>
          </a:lstStyle>
          <a:p>
            <a:r>
              <a:rPr lang="en-US" sz="3000" dirty="0">
                <a:solidFill>
                  <a:schemeClr val="bg1"/>
                </a:solidFill>
                <a:latin typeface="Calibri" charset="0"/>
                <a:ea typeface="Calibri" charset="0"/>
                <a:cs typeface="Calibri" charset="0"/>
              </a:rPr>
              <a:t>Are client records  being shared </a:t>
            </a:r>
            <a:r>
              <a:rPr lang="en-US" sz="3000" b="1" dirty="0">
                <a:solidFill>
                  <a:schemeClr val="bg1"/>
                </a:solidFill>
                <a:latin typeface="Calibri" charset="0"/>
                <a:ea typeface="Calibri" charset="0"/>
                <a:cs typeface="Calibri" charset="0"/>
              </a:rPr>
              <a:t>pub</a:t>
            </a:r>
            <a:r>
              <a:rPr lang="en-US" sz="3000" b="1" spc="0" dirty="0">
                <a:solidFill>
                  <a:schemeClr val="bg1"/>
                </a:solidFill>
                <a:latin typeface="Calibri" charset="0"/>
                <a:ea typeface="Calibri" charset="0"/>
                <a:cs typeface="Calibri" charset="0"/>
              </a:rPr>
              <a:t>l</a:t>
            </a:r>
            <a:r>
              <a:rPr lang="en-US" sz="3000" b="1" dirty="0">
                <a:solidFill>
                  <a:schemeClr val="bg1"/>
                </a:solidFill>
                <a:latin typeface="Calibri" charset="0"/>
                <a:ea typeface="Calibri" charset="0"/>
                <a:cs typeface="Calibri" charset="0"/>
              </a:rPr>
              <a:t>icly?</a:t>
            </a:r>
          </a:p>
        </p:txBody>
      </p:sp>
    </p:spTree>
    <p:extLst>
      <p:ext uri="{BB962C8B-B14F-4D97-AF65-F5344CB8AC3E}">
        <p14:creationId xmlns:p14="http://schemas.microsoft.com/office/powerpoint/2010/main" val="1825036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Compliance vs. Security : Facts</a:t>
            </a:r>
            <a:endParaRPr lang="en-US" dirty="0"/>
          </a:p>
        </p:txBody>
      </p:sp>
      <p:sp>
        <p:nvSpPr>
          <p:cNvPr id="4" name="Content Placeholder 3"/>
          <p:cNvSpPr>
            <a:spLocks noGrp="1"/>
          </p:cNvSpPr>
          <p:nvPr>
            <p:ph idx="4294967295"/>
          </p:nvPr>
        </p:nvSpPr>
        <p:spPr/>
        <p:txBody>
          <a:bodyPr>
            <a:normAutofit/>
          </a:bodyPr>
          <a:lstStyle/>
          <a:p>
            <a:r>
              <a:rPr lang="en-US" dirty="0"/>
              <a:t>Compliance is not same as security</a:t>
            </a:r>
          </a:p>
          <a:p>
            <a:r>
              <a:rPr lang="en-US" dirty="0"/>
              <a:t>Meeting compliance is not going to cover all the security needs</a:t>
            </a:r>
          </a:p>
          <a:p>
            <a:r>
              <a:rPr lang="en-US" dirty="0"/>
              <a:t>Compliance is not a blueprint for designing security controls</a:t>
            </a:r>
          </a:p>
          <a:p>
            <a:r>
              <a:rPr lang="en-US" dirty="0"/>
              <a:t>Compliance is a </a:t>
            </a:r>
            <a:r>
              <a:rPr lang="en-US" dirty="0" smtClean="0"/>
              <a:t>“demonstration” </a:t>
            </a:r>
            <a:r>
              <a:rPr lang="en-US" dirty="0"/>
              <a:t>function to meet specific security standard</a:t>
            </a:r>
          </a:p>
          <a:p>
            <a:r>
              <a:rPr lang="en-US" dirty="0"/>
              <a:t>Compliance provides a minimum baseline for preventing threats</a:t>
            </a:r>
          </a:p>
          <a:p>
            <a:r>
              <a:rPr lang="en-US" dirty="0"/>
              <a:t>Compliance should never be the source of security programs but should be a byproduct</a:t>
            </a:r>
          </a:p>
        </p:txBody>
      </p:sp>
    </p:spTree>
    <p:extLst>
      <p:ext uri="{BB962C8B-B14F-4D97-AF65-F5344CB8AC3E}">
        <p14:creationId xmlns:p14="http://schemas.microsoft.com/office/powerpoint/2010/main" val="34405319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USERHIDDEN" val="1"/>
</p:tagLst>
</file>

<file path=ppt/tags/tag2.xml><?xml version="1.0" encoding="utf-8"?>
<p:tagLst xmlns:a="http://schemas.openxmlformats.org/drawingml/2006/main" xmlns:r="http://schemas.openxmlformats.org/officeDocument/2006/relationships" xmlns:p="http://schemas.openxmlformats.org/presentationml/2006/main">
  <p:tag name="USERHIDDEN"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astica_BaselineSlideshowTemplate_v3">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Elastica_BC Template" id="{6C24A193-85E2-1446-8134-F8A797650A88}" vid="{5D3B2CB3-12D9-A541-88C2-C45B316F33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602</TotalTime>
  <Words>4474</Words>
  <Application>Microsoft Office PowerPoint</Application>
  <PresentationFormat>On-screen Show (16:9)</PresentationFormat>
  <Paragraphs>484</Paragraphs>
  <Slides>38</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Calibri</vt:lpstr>
      <vt:lpstr>Calibri Light</vt:lpstr>
      <vt:lpstr>Cambria</vt:lpstr>
      <vt:lpstr>Century Gothic</vt:lpstr>
      <vt:lpstr>CiscoSans ExtraLight</vt:lpstr>
      <vt:lpstr>CiscoSans Thin</vt:lpstr>
      <vt:lpstr>Franklin Gothic Book</vt:lpstr>
      <vt:lpstr>Lucida Grande</vt:lpstr>
      <vt:lpstr>Wingdings</vt:lpstr>
      <vt:lpstr>Elastica_BaselineSlideshowTemplate_v3</vt:lpstr>
      <vt:lpstr>How to Deliver Compliance and Security in the Cloud Generation World ?</vt:lpstr>
      <vt:lpstr>Agenda</vt:lpstr>
      <vt:lpstr>Market Demand for Cloud is Increasing</vt:lpstr>
      <vt:lpstr>Reality of Technology World</vt:lpstr>
      <vt:lpstr>Why Cloud Apps Security is required ?</vt:lpstr>
      <vt:lpstr>Understanding Compliance and Security </vt:lpstr>
      <vt:lpstr>Compliance and Security</vt:lpstr>
      <vt:lpstr>PowerPoint Presentation</vt:lpstr>
      <vt:lpstr>Compliance vs. Security : Facts</vt:lpstr>
      <vt:lpstr> Who is accessing your cloud data?</vt:lpstr>
      <vt:lpstr>Security and Compliance in Cloud</vt:lpstr>
      <vt:lpstr>Understanding Threats in Cloud Apps</vt:lpstr>
      <vt:lpstr>Real World Case Studies  Data Exfiltration</vt:lpstr>
      <vt:lpstr>Case Study : Data Exfiltration via Cloud Apps</vt:lpstr>
      <vt:lpstr>Case Study : Reasons for Data Exfiltration</vt:lpstr>
      <vt:lpstr>Case Study : Reasons for Data Exfiltration</vt:lpstr>
      <vt:lpstr>Case Study : Reasons for Data Exfiltration</vt:lpstr>
      <vt:lpstr>Window of Exposure</vt:lpstr>
      <vt:lpstr>Understanding Window of Exposure</vt:lpstr>
      <vt:lpstr>Window of Exposure</vt:lpstr>
      <vt:lpstr>Window of Exposure</vt:lpstr>
      <vt:lpstr>Platform Driven Approach using Data Science for Securing Cloud Apps</vt:lpstr>
      <vt:lpstr>Platform driven Approach for Cloud App Security</vt:lpstr>
      <vt:lpstr>Existing Security Challenges for Cloud Apps</vt:lpstr>
      <vt:lpstr>Solving Cloud Apps Challenges</vt:lpstr>
      <vt:lpstr>Data Science for Cloud Apps</vt:lpstr>
      <vt:lpstr>Data Science for Cloud Apps</vt:lpstr>
      <vt:lpstr>PowerPoint Presentation</vt:lpstr>
      <vt:lpstr>Data Science for Cloud Apps</vt:lpstr>
      <vt:lpstr>Data Science for Cloud Apps</vt:lpstr>
      <vt:lpstr>Monitoring and Control of Cloud Apps</vt:lpstr>
      <vt:lpstr>Monitoring and Control of Cloud Apps</vt:lpstr>
      <vt:lpstr>v</vt:lpstr>
      <vt:lpstr>Data Science for Cloud Apps</vt:lpstr>
      <vt:lpstr>Conclusions</vt:lpstr>
      <vt:lpstr>PowerPoint Presentation</vt:lpstr>
      <vt:lpstr>Conclusion</vt:lpstr>
      <vt:lpstr>Thanks.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Deliver Security in Cloud Generation World ?</dc:title>
  <dc:creator>Stijn Rommens</dc:creator>
  <cp:lastModifiedBy>Khalaf, Wael</cp:lastModifiedBy>
  <cp:revision>54</cp:revision>
  <cp:lastPrinted>2015-06-17T21:35:19Z</cp:lastPrinted>
  <dcterms:created xsi:type="dcterms:W3CDTF">2016-03-01T11:54:31Z</dcterms:created>
  <dcterms:modified xsi:type="dcterms:W3CDTF">2016-04-27T20:19:10Z</dcterms:modified>
</cp:coreProperties>
</file>