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79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5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BEBAA-A1B4-42A7-99EC-E3E9F00E7724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4CD2F-029E-4743-A97A-A4C535283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7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on your</a:t>
            </a:r>
            <a:r>
              <a:rPr lang="en-US" baseline="0" dirty="0" smtClean="0"/>
              <a:t> network includes hardware, software, and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9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A5EB89-B48A-2B41-A60C-EFAE0B4F3637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084D-F5B2-414A-BAA3-53BA74F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8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A5EB89-B48A-2B41-A60C-EFAE0B4F3637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084D-F5B2-414A-BAA3-53BA74F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1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A5EB89-B48A-2B41-A60C-EFAE0B4F3637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084D-F5B2-414A-BAA3-53BA74F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37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1656" y="6435376"/>
            <a:ext cx="1051353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698503" y="1421680"/>
            <a:ext cx="809462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638300" y="7924800"/>
            <a:ext cx="914400" cy="1219200"/>
          </a:xfrm>
          <a:prstGeom prst="rect">
            <a:avLst/>
          </a:prstGeom>
        </p:spPr>
        <p:txBody>
          <a:bodyPr vert="horz" wrap="none" lIns="91440" tIns="0" rIns="91440" bIns="45720" rtlCol="0" anchor="t" anchorCtr="0">
            <a:normAutofit/>
          </a:bodyPr>
          <a:lstStyle/>
          <a:p>
            <a:pPr>
              <a:lnSpc>
                <a:spcPct val="100000"/>
              </a:lnSpc>
            </a:pPr>
            <a:endParaRPr lang="en-US" sz="1900" b="0" i="0" baseline="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600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A5EB89-B48A-2B41-A60C-EFAE0B4F3637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084D-F5B2-414A-BAA3-53BA74F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3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A5EB89-B48A-2B41-A60C-EFAE0B4F3637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084D-F5B2-414A-BAA3-53BA74F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3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A5EB89-B48A-2B41-A60C-EFAE0B4F3637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084D-F5B2-414A-BAA3-53BA74F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0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A5EB89-B48A-2B41-A60C-EFAE0B4F3637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084D-F5B2-414A-BAA3-53BA74F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A5EB89-B48A-2B41-A60C-EFAE0B4F3637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084D-F5B2-414A-BAA3-53BA74F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6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A5EB89-B48A-2B41-A60C-EFAE0B4F3637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084D-F5B2-414A-BAA3-53BA74F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2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A5EB89-B48A-2B41-A60C-EFAE0B4F3637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084D-F5B2-414A-BAA3-53BA74F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A5EB89-B48A-2B41-A60C-EFAE0B4F3637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084D-F5B2-414A-BAA3-53BA74F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C4I Presentation Temp 1-01 copy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2799"/>
            <a:ext cx="8229600" cy="87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1934"/>
            <a:ext cx="8229600" cy="4234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038" y="63868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6084D-F5B2-414A-BAA3-53BA74FF69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bject 3"/>
          <p:cNvSpPr/>
          <p:nvPr userDrawn="1"/>
        </p:nvSpPr>
        <p:spPr>
          <a:xfrm>
            <a:off x="1153419" y="6308725"/>
            <a:ext cx="7533381" cy="108562"/>
          </a:xfrm>
          <a:custGeom>
            <a:avLst/>
            <a:gdLst/>
            <a:ahLst/>
            <a:cxnLst/>
            <a:rect l="l" t="t" r="r" b="b"/>
            <a:pathLst>
              <a:path w="10287000">
                <a:moveTo>
                  <a:pt x="0" y="0"/>
                </a:moveTo>
                <a:lnTo>
                  <a:pt x="10287000" y="0"/>
                </a:lnTo>
              </a:path>
            </a:pathLst>
          </a:custGeom>
          <a:ln w="100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023601" y="6504783"/>
            <a:ext cx="1474381" cy="104151"/>
            <a:chOff x="10159558" y="6517483"/>
            <a:chExt cx="1474381" cy="104151"/>
          </a:xfrm>
        </p:grpSpPr>
        <p:sp>
          <p:nvSpPr>
            <p:cNvPr id="9" name="object 4"/>
            <p:cNvSpPr/>
            <p:nvPr/>
          </p:nvSpPr>
          <p:spPr>
            <a:xfrm>
              <a:off x="10159558" y="6517489"/>
              <a:ext cx="78740" cy="104139"/>
            </a:xfrm>
            <a:custGeom>
              <a:avLst/>
              <a:gdLst/>
              <a:ahLst/>
              <a:cxnLst/>
              <a:rect l="l" t="t" r="r" b="b"/>
              <a:pathLst>
                <a:path w="78740" h="104140">
                  <a:moveTo>
                    <a:pt x="35852" y="0"/>
                  </a:moveTo>
                  <a:lnTo>
                    <a:pt x="19111" y="2071"/>
                  </a:lnTo>
                  <a:lnTo>
                    <a:pt x="8024" y="8416"/>
                  </a:lnTo>
                  <a:lnTo>
                    <a:pt x="1888" y="19234"/>
                  </a:lnTo>
                  <a:lnTo>
                    <a:pt x="0" y="34721"/>
                  </a:lnTo>
                  <a:lnTo>
                    <a:pt x="0" y="74104"/>
                  </a:lnTo>
                  <a:lnTo>
                    <a:pt x="2728" y="88840"/>
                  </a:lnTo>
                  <a:lnTo>
                    <a:pt x="9969" y="97856"/>
                  </a:lnTo>
                  <a:lnTo>
                    <a:pt x="20306" y="102372"/>
                  </a:lnTo>
                  <a:lnTo>
                    <a:pt x="32321" y="103606"/>
                  </a:lnTo>
                  <a:lnTo>
                    <a:pt x="45785" y="103023"/>
                  </a:lnTo>
                  <a:lnTo>
                    <a:pt x="57797" y="101274"/>
                  </a:lnTo>
                  <a:lnTo>
                    <a:pt x="68647" y="98361"/>
                  </a:lnTo>
                  <a:lnTo>
                    <a:pt x="78625" y="94284"/>
                  </a:lnTo>
                  <a:lnTo>
                    <a:pt x="78625" y="85394"/>
                  </a:lnTo>
                  <a:lnTo>
                    <a:pt x="26809" y="85394"/>
                  </a:lnTo>
                  <a:lnTo>
                    <a:pt x="22999" y="83705"/>
                  </a:lnTo>
                  <a:lnTo>
                    <a:pt x="22999" y="23850"/>
                  </a:lnTo>
                  <a:lnTo>
                    <a:pt x="24561" y="18491"/>
                  </a:lnTo>
                  <a:lnTo>
                    <a:pt x="72591" y="18491"/>
                  </a:lnTo>
                  <a:lnTo>
                    <a:pt x="75933" y="3949"/>
                  </a:lnTo>
                  <a:lnTo>
                    <a:pt x="65128" y="2260"/>
                  </a:lnTo>
                  <a:lnTo>
                    <a:pt x="54678" y="1022"/>
                  </a:lnTo>
                  <a:lnTo>
                    <a:pt x="44834" y="259"/>
                  </a:lnTo>
                  <a:lnTo>
                    <a:pt x="35852" y="0"/>
                  </a:lnTo>
                  <a:close/>
                </a:path>
                <a:path w="78740" h="104140">
                  <a:moveTo>
                    <a:pt x="78625" y="41922"/>
                  </a:moveTo>
                  <a:lnTo>
                    <a:pt x="37261" y="41922"/>
                  </a:lnTo>
                  <a:lnTo>
                    <a:pt x="37261" y="60261"/>
                  </a:lnTo>
                  <a:lnTo>
                    <a:pt x="55613" y="60261"/>
                  </a:lnTo>
                  <a:lnTo>
                    <a:pt x="55613" y="82575"/>
                  </a:lnTo>
                  <a:lnTo>
                    <a:pt x="50241" y="84112"/>
                  </a:lnTo>
                  <a:lnTo>
                    <a:pt x="42062" y="85394"/>
                  </a:lnTo>
                  <a:lnTo>
                    <a:pt x="78625" y="85394"/>
                  </a:lnTo>
                  <a:lnTo>
                    <a:pt x="78625" y="41922"/>
                  </a:lnTo>
                  <a:close/>
                </a:path>
                <a:path w="78740" h="104140">
                  <a:moveTo>
                    <a:pt x="72591" y="18491"/>
                  </a:moveTo>
                  <a:lnTo>
                    <a:pt x="38392" y="18491"/>
                  </a:lnTo>
                  <a:lnTo>
                    <a:pt x="44813" y="18661"/>
                  </a:lnTo>
                  <a:lnTo>
                    <a:pt x="52265" y="19216"/>
                  </a:lnTo>
                  <a:lnTo>
                    <a:pt x="61143" y="20221"/>
                  </a:lnTo>
                  <a:lnTo>
                    <a:pt x="71843" y="21742"/>
                  </a:lnTo>
                  <a:lnTo>
                    <a:pt x="72591" y="18491"/>
                  </a:lnTo>
                  <a:close/>
                </a:path>
              </a:pathLst>
            </a:custGeom>
            <a:solidFill>
              <a:srgbClr val="363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/>
            <p:cNvSpPr/>
            <p:nvPr/>
          </p:nvSpPr>
          <p:spPr>
            <a:xfrm>
              <a:off x="10258837" y="6518764"/>
              <a:ext cx="80645" cy="102870"/>
            </a:xfrm>
            <a:custGeom>
              <a:avLst/>
              <a:gdLst/>
              <a:ahLst/>
              <a:cxnLst/>
              <a:rect l="l" t="t" r="r" b="b"/>
              <a:pathLst>
                <a:path w="80645" h="102870">
                  <a:moveTo>
                    <a:pt x="23012" y="0"/>
                  </a:moveTo>
                  <a:lnTo>
                    <a:pt x="0" y="0"/>
                  </a:lnTo>
                  <a:lnTo>
                    <a:pt x="0" y="67462"/>
                  </a:lnTo>
                  <a:lnTo>
                    <a:pt x="2424" y="83209"/>
                  </a:lnTo>
                  <a:lnTo>
                    <a:pt x="9547" y="94053"/>
                  </a:lnTo>
                  <a:lnTo>
                    <a:pt x="21141" y="100320"/>
                  </a:lnTo>
                  <a:lnTo>
                    <a:pt x="36982" y="102336"/>
                  </a:lnTo>
                  <a:lnTo>
                    <a:pt x="43345" y="102336"/>
                  </a:lnTo>
                  <a:lnTo>
                    <a:pt x="59239" y="100320"/>
                  </a:lnTo>
                  <a:lnTo>
                    <a:pt x="70827" y="94053"/>
                  </a:lnTo>
                  <a:lnTo>
                    <a:pt x="77230" y="84264"/>
                  </a:lnTo>
                  <a:lnTo>
                    <a:pt x="25273" y="84264"/>
                  </a:lnTo>
                  <a:lnTo>
                    <a:pt x="23012" y="77355"/>
                  </a:lnTo>
                  <a:lnTo>
                    <a:pt x="23012" y="0"/>
                  </a:lnTo>
                  <a:close/>
                </a:path>
                <a:path w="80645" h="102870">
                  <a:moveTo>
                    <a:pt x="80327" y="0"/>
                  </a:moveTo>
                  <a:lnTo>
                    <a:pt x="57315" y="0"/>
                  </a:lnTo>
                  <a:lnTo>
                    <a:pt x="57315" y="77355"/>
                  </a:lnTo>
                  <a:lnTo>
                    <a:pt x="55054" y="84264"/>
                  </a:lnTo>
                  <a:lnTo>
                    <a:pt x="77230" y="84264"/>
                  </a:lnTo>
                  <a:lnTo>
                    <a:pt x="77920" y="83209"/>
                  </a:lnTo>
                  <a:lnTo>
                    <a:pt x="80327" y="67462"/>
                  </a:lnTo>
                  <a:lnTo>
                    <a:pt x="80327" y="0"/>
                  </a:lnTo>
                  <a:close/>
                </a:path>
              </a:pathLst>
            </a:custGeom>
            <a:solidFill>
              <a:srgbClr val="363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/>
            <p:cNvSpPr/>
            <p:nvPr/>
          </p:nvSpPr>
          <p:spPr>
            <a:xfrm>
              <a:off x="10349805" y="6518775"/>
              <a:ext cx="97155" cy="101600"/>
            </a:xfrm>
            <a:custGeom>
              <a:avLst/>
              <a:gdLst/>
              <a:ahLst/>
              <a:cxnLst/>
              <a:rect l="l" t="t" r="r" b="b"/>
              <a:pathLst>
                <a:path w="97154" h="101600">
                  <a:moveTo>
                    <a:pt x="61391" y="0"/>
                  </a:moveTo>
                  <a:lnTo>
                    <a:pt x="35572" y="0"/>
                  </a:lnTo>
                  <a:lnTo>
                    <a:pt x="0" y="101041"/>
                  </a:lnTo>
                  <a:lnTo>
                    <a:pt x="25539" y="101041"/>
                  </a:lnTo>
                  <a:lnTo>
                    <a:pt x="31483" y="82702"/>
                  </a:lnTo>
                  <a:lnTo>
                    <a:pt x="90393" y="82702"/>
                  </a:lnTo>
                  <a:lnTo>
                    <a:pt x="83962" y="64363"/>
                  </a:lnTo>
                  <a:lnTo>
                    <a:pt x="35712" y="64363"/>
                  </a:lnTo>
                  <a:lnTo>
                    <a:pt x="48412" y="22288"/>
                  </a:lnTo>
                  <a:lnTo>
                    <a:pt x="69207" y="22288"/>
                  </a:lnTo>
                  <a:lnTo>
                    <a:pt x="61391" y="0"/>
                  </a:lnTo>
                  <a:close/>
                </a:path>
                <a:path w="97154" h="101600">
                  <a:moveTo>
                    <a:pt x="90393" y="82702"/>
                  </a:moveTo>
                  <a:lnTo>
                    <a:pt x="65493" y="82702"/>
                  </a:lnTo>
                  <a:lnTo>
                    <a:pt x="71424" y="101041"/>
                  </a:lnTo>
                  <a:lnTo>
                    <a:pt x="96824" y="101041"/>
                  </a:lnTo>
                  <a:lnTo>
                    <a:pt x="90393" y="82702"/>
                  </a:lnTo>
                  <a:close/>
                </a:path>
                <a:path w="97154" h="101600">
                  <a:moveTo>
                    <a:pt x="69207" y="22288"/>
                  </a:moveTo>
                  <a:lnTo>
                    <a:pt x="48412" y="22288"/>
                  </a:lnTo>
                  <a:lnTo>
                    <a:pt x="61252" y="64363"/>
                  </a:lnTo>
                  <a:lnTo>
                    <a:pt x="83962" y="64363"/>
                  </a:lnTo>
                  <a:lnTo>
                    <a:pt x="69207" y="22288"/>
                  </a:lnTo>
                  <a:close/>
                </a:path>
              </a:pathLst>
            </a:custGeom>
            <a:solidFill>
              <a:srgbClr val="363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/>
            <p:cNvSpPr/>
            <p:nvPr/>
          </p:nvSpPr>
          <p:spPr>
            <a:xfrm>
              <a:off x="10460945" y="6518766"/>
              <a:ext cx="81280" cy="101600"/>
            </a:xfrm>
            <a:custGeom>
              <a:avLst/>
              <a:gdLst/>
              <a:ahLst/>
              <a:cxnLst/>
              <a:rect l="l" t="t" r="r" b="b"/>
              <a:pathLst>
                <a:path w="81279" h="101600">
                  <a:moveTo>
                    <a:pt x="38950" y="0"/>
                  </a:moveTo>
                  <a:lnTo>
                    <a:pt x="0" y="0"/>
                  </a:lnTo>
                  <a:lnTo>
                    <a:pt x="0" y="101053"/>
                  </a:lnTo>
                  <a:lnTo>
                    <a:pt x="23012" y="101053"/>
                  </a:lnTo>
                  <a:lnTo>
                    <a:pt x="23012" y="60540"/>
                  </a:lnTo>
                  <a:lnTo>
                    <a:pt x="60080" y="60540"/>
                  </a:lnTo>
                  <a:lnTo>
                    <a:pt x="58991" y="58432"/>
                  </a:lnTo>
                  <a:lnTo>
                    <a:pt x="66363" y="54628"/>
                  </a:lnTo>
                  <a:lnTo>
                    <a:pt x="71561" y="49304"/>
                  </a:lnTo>
                  <a:lnTo>
                    <a:pt x="74278" y="43180"/>
                  </a:lnTo>
                  <a:lnTo>
                    <a:pt x="23012" y="43180"/>
                  </a:lnTo>
                  <a:lnTo>
                    <a:pt x="23012" y="18491"/>
                  </a:lnTo>
                  <a:lnTo>
                    <a:pt x="73677" y="18491"/>
                  </a:lnTo>
                  <a:lnTo>
                    <a:pt x="72837" y="13812"/>
                  </a:lnTo>
                  <a:lnTo>
                    <a:pt x="65084" y="4905"/>
                  </a:lnTo>
                  <a:lnTo>
                    <a:pt x="53440" y="917"/>
                  </a:lnTo>
                  <a:lnTo>
                    <a:pt x="38950" y="0"/>
                  </a:lnTo>
                  <a:close/>
                </a:path>
                <a:path w="81279" h="101600">
                  <a:moveTo>
                    <a:pt x="60080" y="60540"/>
                  </a:moveTo>
                  <a:lnTo>
                    <a:pt x="36410" y="60540"/>
                  </a:lnTo>
                  <a:lnTo>
                    <a:pt x="55041" y="101053"/>
                  </a:lnTo>
                  <a:lnTo>
                    <a:pt x="81013" y="101053"/>
                  </a:lnTo>
                  <a:lnTo>
                    <a:pt x="60080" y="60540"/>
                  </a:lnTo>
                  <a:close/>
                </a:path>
                <a:path w="81279" h="101600">
                  <a:moveTo>
                    <a:pt x="73677" y="18491"/>
                  </a:moveTo>
                  <a:lnTo>
                    <a:pt x="49682" y="18491"/>
                  </a:lnTo>
                  <a:lnTo>
                    <a:pt x="52654" y="21310"/>
                  </a:lnTo>
                  <a:lnTo>
                    <a:pt x="52654" y="40208"/>
                  </a:lnTo>
                  <a:lnTo>
                    <a:pt x="49682" y="43180"/>
                  </a:lnTo>
                  <a:lnTo>
                    <a:pt x="74278" y="43180"/>
                  </a:lnTo>
                  <a:lnTo>
                    <a:pt x="74639" y="42366"/>
                  </a:lnTo>
                  <a:lnTo>
                    <a:pt x="75653" y="33718"/>
                  </a:lnTo>
                  <a:lnTo>
                    <a:pt x="75653" y="29489"/>
                  </a:lnTo>
                  <a:lnTo>
                    <a:pt x="73677" y="18491"/>
                  </a:lnTo>
                  <a:close/>
                </a:path>
              </a:pathLst>
            </a:custGeom>
            <a:solidFill>
              <a:srgbClr val="363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/>
            <p:cNvSpPr/>
            <p:nvPr/>
          </p:nvSpPr>
          <p:spPr>
            <a:xfrm>
              <a:off x="10557547" y="6518775"/>
              <a:ext cx="78105" cy="101600"/>
            </a:xfrm>
            <a:custGeom>
              <a:avLst/>
              <a:gdLst/>
              <a:ahLst/>
              <a:cxnLst/>
              <a:rect l="l" t="t" r="r" b="b"/>
              <a:pathLst>
                <a:path w="78104" h="101600">
                  <a:moveTo>
                    <a:pt x="37693" y="0"/>
                  </a:moveTo>
                  <a:lnTo>
                    <a:pt x="0" y="0"/>
                  </a:lnTo>
                  <a:lnTo>
                    <a:pt x="0" y="101041"/>
                  </a:lnTo>
                  <a:lnTo>
                    <a:pt x="40373" y="101041"/>
                  </a:lnTo>
                  <a:lnTo>
                    <a:pt x="59183" y="98813"/>
                  </a:lnTo>
                  <a:lnTo>
                    <a:pt x="70700" y="92219"/>
                  </a:lnTo>
                  <a:lnTo>
                    <a:pt x="75776" y="82702"/>
                  </a:lnTo>
                  <a:lnTo>
                    <a:pt x="23012" y="82702"/>
                  </a:lnTo>
                  <a:lnTo>
                    <a:pt x="23012" y="18491"/>
                  </a:lnTo>
                  <a:lnTo>
                    <a:pt x="75727" y="18491"/>
                  </a:lnTo>
                  <a:lnTo>
                    <a:pt x="75617" y="17734"/>
                  </a:lnTo>
                  <a:lnTo>
                    <a:pt x="68194" y="7121"/>
                  </a:lnTo>
                  <a:lnTo>
                    <a:pt x="55610" y="1590"/>
                  </a:lnTo>
                  <a:lnTo>
                    <a:pt x="37693" y="0"/>
                  </a:lnTo>
                  <a:close/>
                </a:path>
                <a:path w="78104" h="101600">
                  <a:moveTo>
                    <a:pt x="75727" y="18491"/>
                  </a:moveTo>
                  <a:lnTo>
                    <a:pt x="54483" y="18491"/>
                  </a:lnTo>
                  <a:lnTo>
                    <a:pt x="55054" y="24549"/>
                  </a:lnTo>
                  <a:lnTo>
                    <a:pt x="55054" y="78879"/>
                  </a:lnTo>
                  <a:lnTo>
                    <a:pt x="52514" y="82702"/>
                  </a:lnTo>
                  <a:lnTo>
                    <a:pt x="75776" y="82702"/>
                  </a:lnTo>
                  <a:lnTo>
                    <a:pt x="76474" y="81394"/>
                  </a:lnTo>
                  <a:lnTo>
                    <a:pt x="78054" y="66471"/>
                  </a:lnTo>
                  <a:lnTo>
                    <a:pt x="78054" y="34569"/>
                  </a:lnTo>
                  <a:lnTo>
                    <a:pt x="75727" y="18491"/>
                  </a:lnTo>
                  <a:close/>
                </a:path>
              </a:pathLst>
            </a:custGeom>
            <a:solidFill>
              <a:srgbClr val="363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10656977" y="6518767"/>
              <a:ext cx="69850" cy="101600"/>
            </a:xfrm>
            <a:custGeom>
              <a:avLst/>
              <a:gdLst/>
              <a:ahLst/>
              <a:cxnLst/>
              <a:rect l="l" t="t" r="r" b="b"/>
              <a:pathLst>
                <a:path w="69850" h="101600">
                  <a:moveTo>
                    <a:pt x="69723" y="0"/>
                  </a:moveTo>
                  <a:lnTo>
                    <a:pt x="0" y="0"/>
                  </a:lnTo>
                  <a:lnTo>
                    <a:pt x="0" y="101053"/>
                  </a:lnTo>
                  <a:lnTo>
                    <a:pt x="69164" y="101053"/>
                  </a:lnTo>
                  <a:lnTo>
                    <a:pt x="69164" y="82130"/>
                  </a:lnTo>
                  <a:lnTo>
                    <a:pt x="23012" y="82130"/>
                  </a:lnTo>
                  <a:lnTo>
                    <a:pt x="23012" y="58000"/>
                  </a:lnTo>
                  <a:lnTo>
                    <a:pt x="63233" y="58000"/>
                  </a:lnTo>
                  <a:lnTo>
                    <a:pt x="66205" y="39077"/>
                  </a:lnTo>
                  <a:lnTo>
                    <a:pt x="23012" y="39077"/>
                  </a:lnTo>
                  <a:lnTo>
                    <a:pt x="23012" y="18897"/>
                  </a:lnTo>
                  <a:lnTo>
                    <a:pt x="66751" y="18897"/>
                  </a:lnTo>
                  <a:lnTo>
                    <a:pt x="69723" y="0"/>
                  </a:lnTo>
                  <a:close/>
                </a:path>
              </a:pathLst>
            </a:custGeom>
            <a:solidFill>
              <a:srgbClr val="363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/>
            <p:cNvSpPr/>
            <p:nvPr/>
          </p:nvSpPr>
          <p:spPr>
            <a:xfrm>
              <a:off x="10747233" y="6518775"/>
              <a:ext cx="78105" cy="101600"/>
            </a:xfrm>
            <a:custGeom>
              <a:avLst/>
              <a:gdLst/>
              <a:ahLst/>
              <a:cxnLst/>
              <a:rect l="l" t="t" r="r" b="b"/>
              <a:pathLst>
                <a:path w="78104" h="101600">
                  <a:moveTo>
                    <a:pt x="37693" y="0"/>
                  </a:moveTo>
                  <a:lnTo>
                    <a:pt x="0" y="0"/>
                  </a:lnTo>
                  <a:lnTo>
                    <a:pt x="0" y="101041"/>
                  </a:lnTo>
                  <a:lnTo>
                    <a:pt x="40373" y="101041"/>
                  </a:lnTo>
                  <a:lnTo>
                    <a:pt x="59178" y="98813"/>
                  </a:lnTo>
                  <a:lnTo>
                    <a:pt x="70696" y="92219"/>
                  </a:lnTo>
                  <a:lnTo>
                    <a:pt x="75774" y="82702"/>
                  </a:lnTo>
                  <a:lnTo>
                    <a:pt x="23012" y="82702"/>
                  </a:lnTo>
                  <a:lnTo>
                    <a:pt x="23012" y="18491"/>
                  </a:lnTo>
                  <a:lnTo>
                    <a:pt x="75727" y="18491"/>
                  </a:lnTo>
                  <a:lnTo>
                    <a:pt x="75617" y="17734"/>
                  </a:lnTo>
                  <a:lnTo>
                    <a:pt x="68194" y="7121"/>
                  </a:lnTo>
                  <a:lnTo>
                    <a:pt x="55610" y="1590"/>
                  </a:lnTo>
                  <a:lnTo>
                    <a:pt x="37693" y="0"/>
                  </a:lnTo>
                  <a:close/>
                </a:path>
                <a:path w="78104" h="101600">
                  <a:moveTo>
                    <a:pt x="75727" y="18491"/>
                  </a:moveTo>
                  <a:lnTo>
                    <a:pt x="54483" y="18491"/>
                  </a:lnTo>
                  <a:lnTo>
                    <a:pt x="55054" y="24549"/>
                  </a:lnTo>
                  <a:lnTo>
                    <a:pt x="55054" y="78879"/>
                  </a:lnTo>
                  <a:lnTo>
                    <a:pt x="52514" y="82702"/>
                  </a:lnTo>
                  <a:lnTo>
                    <a:pt x="75774" y="82702"/>
                  </a:lnTo>
                  <a:lnTo>
                    <a:pt x="76472" y="81394"/>
                  </a:lnTo>
                  <a:lnTo>
                    <a:pt x="78054" y="66471"/>
                  </a:lnTo>
                  <a:lnTo>
                    <a:pt x="78054" y="34569"/>
                  </a:lnTo>
                  <a:lnTo>
                    <a:pt x="75727" y="18491"/>
                  </a:lnTo>
                  <a:close/>
                </a:path>
              </a:pathLst>
            </a:custGeom>
            <a:solidFill>
              <a:srgbClr val="363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10887566" y="6518764"/>
              <a:ext cx="77470" cy="101600"/>
            </a:xfrm>
            <a:custGeom>
              <a:avLst/>
              <a:gdLst/>
              <a:ahLst/>
              <a:cxnLst/>
              <a:rect l="l" t="t" r="r" b="b"/>
              <a:pathLst>
                <a:path w="77470" h="101600">
                  <a:moveTo>
                    <a:pt x="33312" y="0"/>
                  </a:moveTo>
                  <a:lnTo>
                    <a:pt x="0" y="0"/>
                  </a:lnTo>
                  <a:lnTo>
                    <a:pt x="0" y="101053"/>
                  </a:lnTo>
                  <a:lnTo>
                    <a:pt x="41351" y="101053"/>
                  </a:lnTo>
                  <a:lnTo>
                    <a:pt x="54233" y="100142"/>
                  </a:lnTo>
                  <a:lnTo>
                    <a:pt x="65647" y="96307"/>
                  </a:lnTo>
                  <a:lnTo>
                    <a:pt x="73807" y="87895"/>
                  </a:lnTo>
                  <a:lnTo>
                    <a:pt x="74909" y="82715"/>
                  </a:lnTo>
                  <a:lnTo>
                    <a:pt x="22999" y="82715"/>
                  </a:lnTo>
                  <a:lnTo>
                    <a:pt x="22999" y="57721"/>
                  </a:lnTo>
                  <a:lnTo>
                    <a:pt x="74635" y="57721"/>
                  </a:lnTo>
                  <a:lnTo>
                    <a:pt x="73201" y="54636"/>
                  </a:lnTo>
                  <a:lnTo>
                    <a:pt x="68292" y="50079"/>
                  </a:lnTo>
                  <a:lnTo>
                    <a:pt x="61125" y="47409"/>
                  </a:lnTo>
                  <a:lnTo>
                    <a:pt x="69303" y="45173"/>
                  </a:lnTo>
                  <a:lnTo>
                    <a:pt x="70876" y="40360"/>
                  </a:lnTo>
                  <a:lnTo>
                    <a:pt x="22999" y="40360"/>
                  </a:lnTo>
                  <a:lnTo>
                    <a:pt x="22999" y="18491"/>
                  </a:lnTo>
                  <a:lnTo>
                    <a:pt x="70318" y="18491"/>
                  </a:lnTo>
                  <a:lnTo>
                    <a:pt x="68920" y="11374"/>
                  </a:lnTo>
                  <a:lnTo>
                    <a:pt x="60836" y="3548"/>
                  </a:lnTo>
                  <a:lnTo>
                    <a:pt x="48623" y="510"/>
                  </a:lnTo>
                  <a:lnTo>
                    <a:pt x="33312" y="0"/>
                  </a:lnTo>
                  <a:close/>
                </a:path>
                <a:path w="77470" h="101600">
                  <a:moveTo>
                    <a:pt x="74635" y="57721"/>
                  </a:moveTo>
                  <a:lnTo>
                    <a:pt x="50812" y="57721"/>
                  </a:lnTo>
                  <a:lnTo>
                    <a:pt x="53924" y="60261"/>
                  </a:lnTo>
                  <a:lnTo>
                    <a:pt x="53924" y="79184"/>
                  </a:lnTo>
                  <a:lnTo>
                    <a:pt x="51511" y="82715"/>
                  </a:lnTo>
                  <a:lnTo>
                    <a:pt x="74909" y="82715"/>
                  </a:lnTo>
                  <a:lnTo>
                    <a:pt x="76923" y="73253"/>
                  </a:lnTo>
                  <a:lnTo>
                    <a:pt x="76904" y="67741"/>
                  </a:lnTo>
                  <a:lnTo>
                    <a:pt x="76021" y="60701"/>
                  </a:lnTo>
                  <a:lnTo>
                    <a:pt x="74635" y="57721"/>
                  </a:lnTo>
                  <a:close/>
                </a:path>
                <a:path w="77470" h="101600">
                  <a:moveTo>
                    <a:pt x="70318" y="18491"/>
                  </a:moveTo>
                  <a:lnTo>
                    <a:pt x="46583" y="18491"/>
                  </a:lnTo>
                  <a:lnTo>
                    <a:pt x="48844" y="20459"/>
                  </a:lnTo>
                  <a:lnTo>
                    <a:pt x="48844" y="37820"/>
                  </a:lnTo>
                  <a:lnTo>
                    <a:pt x="46723" y="40360"/>
                  </a:lnTo>
                  <a:lnTo>
                    <a:pt x="70876" y="40360"/>
                  </a:lnTo>
                  <a:lnTo>
                    <a:pt x="71843" y="37401"/>
                  </a:lnTo>
                  <a:lnTo>
                    <a:pt x="71843" y="26250"/>
                  </a:lnTo>
                  <a:lnTo>
                    <a:pt x="70318" y="18491"/>
                  </a:lnTo>
                  <a:close/>
                </a:path>
              </a:pathLst>
            </a:custGeom>
            <a:solidFill>
              <a:srgbClr val="363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/>
            <p:cNvSpPr/>
            <p:nvPr/>
          </p:nvSpPr>
          <p:spPr>
            <a:xfrm>
              <a:off x="10969913" y="6518767"/>
              <a:ext cx="93980" cy="101600"/>
            </a:xfrm>
            <a:custGeom>
              <a:avLst/>
              <a:gdLst/>
              <a:ahLst/>
              <a:cxnLst/>
              <a:rect l="l" t="t" r="r" b="b"/>
              <a:pathLst>
                <a:path w="93979" h="101600">
                  <a:moveTo>
                    <a:pt x="26543" y="0"/>
                  </a:moveTo>
                  <a:lnTo>
                    <a:pt x="0" y="0"/>
                  </a:lnTo>
                  <a:lnTo>
                    <a:pt x="35280" y="65900"/>
                  </a:lnTo>
                  <a:lnTo>
                    <a:pt x="35280" y="101053"/>
                  </a:lnTo>
                  <a:lnTo>
                    <a:pt x="58305" y="101053"/>
                  </a:lnTo>
                  <a:lnTo>
                    <a:pt x="58305" y="65900"/>
                  </a:lnTo>
                  <a:lnTo>
                    <a:pt x="68653" y="46570"/>
                  </a:lnTo>
                  <a:lnTo>
                    <a:pt x="46850" y="46570"/>
                  </a:lnTo>
                  <a:lnTo>
                    <a:pt x="26543" y="0"/>
                  </a:lnTo>
                  <a:close/>
                </a:path>
                <a:path w="93979" h="101600">
                  <a:moveTo>
                    <a:pt x="93586" y="0"/>
                  </a:moveTo>
                  <a:lnTo>
                    <a:pt x="67056" y="0"/>
                  </a:lnTo>
                  <a:lnTo>
                    <a:pt x="46850" y="46570"/>
                  </a:lnTo>
                  <a:lnTo>
                    <a:pt x="68653" y="46570"/>
                  </a:lnTo>
                  <a:lnTo>
                    <a:pt x="93586" y="0"/>
                  </a:lnTo>
                  <a:close/>
                </a:path>
              </a:pathLst>
            </a:custGeom>
            <a:solidFill>
              <a:srgbClr val="363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/>
            <p:cNvSpPr/>
            <p:nvPr/>
          </p:nvSpPr>
          <p:spPr>
            <a:xfrm>
              <a:off x="11115189" y="6517489"/>
              <a:ext cx="78740" cy="104139"/>
            </a:xfrm>
            <a:custGeom>
              <a:avLst/>
              <a:gdLst/>
              <a:ahLst/>
              <a:cxnLst/>
              <a:rect l="l" t="t" r="r" b="b"/>
              <a:pathLst>
                <a:path w="78740" h="104140">
                  <a:moveTo>
                    <a:pt x="35864" y="0"/>
                  </a:moveTo>
                  <a:lnTo>
                    <a:pt x="19122" y="2071"/>
                  </a:lnTo>
                  <a:lnTo>
                    <a:pt x="8031" y="8416"/>
                  </a:lnTo>
                  <a:lnTo>
                    <a:pt x="1890" y="19234"/>
                  </a:lnTo>
                  <a:lnTo>
                    <a:pt x="0" y="34721"/>
                  </a:lnTo>
                  <a:lnTo>
                    <a:pt x="0" y="74104"/>
                  </a:lnTo>
                  <a:lnTo>
                    <a:pt x="2728" y="88840"/>
                  </a:lnTo>
                  <a:lnTo>
                    <a:pt x="9967" y="97856"/>
                  </a:lnTo>
                  <a:lnTo>
                    <a:pt x="20300" y="102372"/>
                  </a:lnTo>
                  <a:lnTo>
                    <a:pt x="32308" y="103606"/>
                  </a:lnTo>
                  <a:lnTo>
                    <a:pt x="45774" y="103023"/>
                  </a:lnTo>
                  <a:lnTo>
                    <a:pt x="57789" y="101274"/>
                  </a:lnTo>
                  <a:lnTo>
                    <a:pt x="68640" y="98361"/>
                  </a:lnTo>
                  <a:lnTo>
                    <a:pt x="78613" y="94284"/>
                  </a:lnTo>
                  <a:lnTo>
                    <a:pt x="78613" y="85394"/>
                  </a:lnTo>
                  <a:lnTo>
                    <a:pt x="26809" y="85394"/>
                  </a:lnTo>
                  <a:lnTo>
                    <a:pt x="22999" y="83705"/>
                  </a:lnTo>
                  <a:lnTo>
                    <a:pt x="22999" y="23850"/>
                  </a:lnTo>
                  <a:lnTo>
                    <a:pt x="24561" y="18491"/>
                  </a:lnTo>
                  <a:lnTo>
                    <a:pt x="72588" y="18491"/>
                  </a:lnTo>
                  <a:lnTo>
                    <a:pt x="75920" y="3949"/>
                  </a:lnTo>
                  <a:lnTo>
                    <a:pt x="65122" y="2260"/>
                  </a:lnTo>
                  <a:lnTo>
                    <a:pt x="54673" y="1022"/>
                  </a:lnTo>
                  <a:lnTo>
                    <a:pt x="44834" y="259"/>
                  </a:lnTo>
                  <a:lnTo>
                    <a:pt x="35864" y="0"/>
                  </a:lnTo>
                  <a:close/>
                </a:path>
                <a:path w="78740" h="104140">
                  <a:moveTo>
                    <a:pt x="78613" y="41922"/>
                  </a:moveTo>
                  <a:lnTo>
                    <a:pt x="37274" y="41922"/>
                  </a:lnTo>
                  <a:lnTo>
                    <a:pt x="37274" y="60261"/>
                  </a:lnTo>
                  <a:lnTo>
                    <a:pt x="55613" y="60261"/>
                  </a:lnTo>
                  <a:lnTo>
                    <a:pt x="55613" y="82575"/>
                  </a:lnTo>
                  <a:lnTo>
                    <a:pt x="50253" y="84112"/>
                  </a:lnTo>
                  <a:lnTo>
                    <a:pt x="42049" y="85394"/>
                  </a:lnTo>
                  <a:lnTo>
                    <a:pt x="78613" y="85394"/>
                  </a:lnTo>
                  <a:lnTo>
                    <a:pt x="78613" y="41922"/>
                  </a:lnTo>
                  <a:close/>
                </a:path>
                <a:path w="78740" h="104140">
                  <a:moveTo>
                    <a:pt x="72588" y="18491"/>
                  </a:moveTo>
                  <a:lnTo>
                    <a:pt x="38379" y="18491"/>
                  </a:lnTo>
                  <a:lnTo>
                    <a:pt x="44801" y="18661"/>
                  </a:lnTo>
                  <a:lnTo>
                    <a:pt x="52254" y="19216"/>
                  </a:lnTo>
                  <a:lnTo>
                    <a:pt x="61135" y="20221"/>
                  </a:lnTo>
                  <a:lnTo>
                    <a:pt x="71843" y="21742"/>
                  </a:lnTo>
                  <a:lnTo>
                    <a:pt x="72588" y="18491"/>
                  </a:lnTo>
                  <a:close/>
                </a:path>
              </a:pathLst>
            </a:custGeom>
            <a:solidFill>
              <a:srgbClr val="AAD5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11215327" y="6518767"/>
              <a:ext cx="69850" cy="101600"/>
            </a:xfrm>
            <a:custGeom>
              <a:avLst/>
              <a:gdLst/>
              <a:ahLst/>
              <a:cxnLst/>
              <a:rect l="l" t="t" r="r" b="b"/>
              <a:pathLst>
                <a:path w="69850" h="101600">
                  <a:moveTo>
                    <a:pt x="69723" y="0"/>
                  </a:moveTo>
                  <a:lnTo>
                    <a:pt x="0" y="0"/>
                  </a:lnTo>
                  <a:lnTo>
                    <a:pt x="0" y="101053"/>
                  </a:lnTo>
                  <a:lnTo>
                    <a:pt x="69151" y="101053"/>
                  </a:lnTo>
                  <a:lnTo>
                    <a:pt x="69151" y="82130"/>
                  </a:lnTo>
                  <a:lnTo>
                    <a:pt x="22999" y="82130"/>
                  </a:lnTo>
                  <a:lnTo>
                    <a:pt x="22999" y="58000"/>
                  </a:lnTo>
                  <a:lnTo>
                    <a:pt x="63233" y="58000"/>
                  </a:lnTo>
                  <a:lnTo>
                    <a:pt x="66205" y="39077"/>
                  </a:lnTo>
                  <a:lnTo>
                    <a:pt x="22999" y="39077"/>
                  </a:lnTo>
                  <a:lnTo>
                    <a:pt x="22999" y="18897"/>
                  </a:lnTo>
                  <a:lnTo>
                    <a:pt x="66751" y="18897"/>
                  </a:lnTo>
                  <a:lnTo>
                    <a:pt x="69723" y="0"/>
                  </a:lnTo>
                  <a:close/>
                </a:path>
              </a:pathLst>
            </a:custGeom>
            <a:solidFill>
              <a:srgbClr val="AAD5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5"/>
            <p:cNvSpPr/>
            <p:nvPr/>
          </p:nvSpPr>
          <p:spPr>
            <a:xfrm>
              <a:off x="11305571" y="6518767"/>
              <a:ext cx="82550" cy="101600"/>
            </a:xfrm>
            <a:custGeom>
              <a:avLst/>
              <a:gdLst/>
              <a:ahLst/>
              <a:cxnLst/>
              <a:rect l="l" t="t" r="r" b="b"/>
              <a:pathLst>
                <a:path w="82550" h="101600">
                  <a:moveTo>
                    <a:pt x="22174" y="0"/>
                  </a:moveTo>
                  <a:lnTo>
                    <a:pt x="0" y="0"/>
                  </a:lnTo>
                  <a:lnTo>
                    <a:pt x="0" y="101053"/>
                  </a:lnTo>
                  <a:lnTo>
                    <a:pt x="22313" y="101053"/>
                  </a:lnTo>
                  <a:lnTo>
                    <a:pt x="22313" y="37541"/>
                  </a:lnTo>
                  <a:lnTo>
                    <a:pt x="44749" y="37541"/>
                  </a:lnTo>
                  <a:lnTo>
                    <a:pt x="22174" y="0"/>
                  </a:lnTo>
                  <a:close/>
                </a:path>
                <a:path w="82550" h="101600">
                  <a:moveTo>
                    <a:pt x="44749" y="37541"/>
                  </a:moveTo>
                  <a:lnTo>
                    <a:pt x="22313" y="37541"/>
                  </a:lnTo>
                  <a:lnTo>
                    <a:pt x="59156" y="101053"/>
                  </a:lnTo>
                  <a:lnTo>
                    <a:pt x="82308" y="101053"/>
                  </a:lnTo>
                  <a:lnTo>
                    <a:pt x="82308" y="62661"/>
                  </a:lnTo>
                  <a:lnTo>
                    <a:pt x="59855" y="62661"/>
                  </a:lnTo>
                  <a:lnTo>
                    <a:pt x="44749" y="37541"/>
                  </a:lnTo>
                  <a:close/>
                </a:path>
                <a:path w="82550" h="101600">
                  <a:moveTo>
                    <a:pt x="82308" y="0"/>
                  </a:moveTo>
                  <a:lnTo>
                    <a:pt x="59855" y="0"/>
                  </a:lnTo>
                  <a:lnTo>
                    <a:pt x="59855" y="62661"/>
                  </a:lnTo>
                  <a:lnTo>
                    <a:pt x="82308" y="62661"/>
                  </a:lnTo>
                  <a:lnTo>
                    <a:pt x="82308" y="0"/>
                  </a:lnTo>
                  <a:close/>
                </a:path>
              </a:pathLst>
            </a:custGeom>
            <a:solidFill>
              <a:srgbClr val="AAD5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6"/>
            <p:cNvSpPr/>
            <p:nvPr/>
          </p:nvSpPr>
          <p:spPr>
            <a:xfrm>
              <a:off x="11423288" y="6518770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0"/>
                  </a:moveTo>
                  <a:lnTo>
                    <a:pt x="0" y="101053"/>
                  </a:lnTo>
                </a:path>
              </a:pathLst>
            </a:custGeom>
            <a:ln w="23025">
              <a:solidFill>
                <a:srgbClr val="AAD5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/>
            <p:cNvSpPr/>
            <p:nvPr/>
          </p:nvSpPr>
          <p:spPr>
            <a:xfrm>
              <a:off x="11457895" y="6518764"/>
              <a:ext cx="80645" cy="102870"/>
            </a:xfrm>
            <a:custGeom>
              <a:avLst/>
              <a:gdLst/>
              <a:ahLst/>
              <a:cxnLst/>
              <a:rect l="l" t="t" r="r" b="b"/>
              <a:pathLst>
                <a:path w="80645" h="102870">
                  <a:moveTo>
                    <a:pt x="22999" y="0"/>
                  </a:moveTo>
                  <a:lnTo>
                    <a:pt x="0" y="0"/>
                  </a:lnTo>
                  <a:lnTo>
                    <a:pt x="0" y="67462"/>
                  </a:lnTo>
                  <a:lnTo>
                    <a:pt x="2424" y="83209"/>
                  </a:lnTo>
                  <a:lnTo>
                    <a:pt x="9545" y="94053"/>
                  </a:lnTo>
                  <a:lnTo>
                    <a:pt x="21136" y="100320"/>
                  </a:lnTo>
                  <a:lnTo>
                    <a:pt x="36969" y="102336"/>
                  </a:lnTo>
                  <a:lnTo>
                    <a:pt x="43332" y="102336"/>
                  </a:lnTo>
                  <a:lnTo>
                    <a:pt x="59237" y="100320"/>
                  </a:lnTo>
                  <a:lnTo>
                    <a:pt x="70824" y="94053"/>
                  </a:lnTo>
                  <a:lnTo>
                    <a:pt x="77222" y="84264"/>
                  </a:lnTo>
                  <a:lnTo>
                    <a:pt x="25272" y="84264"/>
                  </a:lnTo>
                  <a:lnTo>
                    <a:pt x="22999" y="77355"/>
                  </a:lnTo>
                  <a:lnTo>
                    <a:pt x="22999" y="0"/>
                  </a:lnTo>
                  <a:close/>
                </a:path>
                <a:path w="80645" h="102870">
                  <a:moveTo>
                    <a:pt x="80314" y="0"/>
                  </a:moveTo>
                  <a:lnTo>
                    <a:pt x="57302" y="0"/>
                  </a:lnTo>
                  <a:lnTo>
                    <a:pt x="57302" y="77355"/>
                  </a:lnTo>
                  <a:lnTo>
                    <a:pt x="55041" y="84264"/>
                  </a:lnTo>
                  <a:lnTo>
                    <a:pt x="77222" y="84264"/>
                  </a:lnTo>
                  <a:lnTo>
                    <a:pt x="77911" y="83209"/>
                  </a:lnTo>
                  <a:lnTo>
                    <a:pt x="80314" y="67462"/>
                  </a:lnTo>
                  <a:lnTo>
                    <a:pt x="80314" y="0"/>
                  </a:lnTo>
                  <a:close/>
                </a:path>
              </a:pathLst>
            </a:custGeom>
            <a:solidFill>
              <a:srgbClr val="AAD5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8"/>
            <p:cNvSpPr/>
            <p:nvPr/>
          </p:nvSpPr>
          <p:spPr>
            <a:xfrm>
              <a:off x="11556469" y="6517483"/>
              <a:ext cx="77470" cy="104139"/>
            </a:xfrm>
            <a:custGeom>
              <a:avLst/>
              <a:gdLst/>
              <a:ahLst/>
              <a:cxnLst/>
              <a:rect l="l" t="t" r="r" b="b"/>
              <a:pathLst>
                <a:path w="77470" h="104140">
                  <a:moveTo>
                    <a:pt x="6222" y="80175"/>
                  </a:moveTo>
                  <a:lnTo>
                    <a:pt x="38404" y="103619"/>
                  </a:lnTo>
                  <a:lnTo>
                    <a:pt x="55638" y="101547"/>
                  </a:lnTo>
                  <a:lnTo>
                    <a:pt x="67835" y="95623"/>
                  </a:lnTo>
                  <a:lnTo>
                    <a:pt x="75086" y="86286"/>
                  </a:lnTo>
                  <a:lnTo>
                    <a:pt x="75395" y="84696"/>
                  </a:lnTo>
                  <a:lnTo>
                    <a:pt x="38252" y="84696"/>
                  </a:lnTo>
                  <a:lnTo>
                    <a:pt x="28716" y="84229"/>
                  </a:lnTo>
                  <a:lnTo>
                    <a:pt x="19794" y="83073"/>
                  </a:lnTo>
                  <a:lnTo>
                    <a:pt x="12093" y="81599"/>
                  </a:lnTo>
                  <a:lnTo>
                    <a:pt x="6222" y="80175"/>
                  </a:lnTo>
                  <a:close/>
                </a:path>
                <a:path w="77470" h="104140">
                  <a:moveTo>
                    <a:pt x="35140" y="0"/>
                  </a:moveTo>
                  <a:lnTo>
                    <a:pt x="31762" y="0"/>
                  </a:lnTo>
                  <a:lnTo>
                    <a:pt x="18543" y="1891"/>
                  </a:lnTo>
                  <a:lnTo>
                    <a:pt x="8699" y="7504"/>
                  </a:lnTo>
                  <a:lnTo>
                    <a:pt x="2484" y="16743"/>
                  </a:lnTo>
                  <a:lnTo>
                    <a:pt x="152" y="29514"/>
                  </a:lnTo>
                  <a:lnTo>
                    <a:pt x="152" y="32181"/>
                  </a:lnTo>
                  <a:lnTo>
                    <a:pt x="1880" y="43655"/>
                  </a:lnTo>
                  <a:lnTo>
                    <a:pt x="7100" y="52377"/>
                  </a:lnTo>
                  <a:lnTo>
                    <a:pt x="15866" y="57924"/>
                  </a:lnTo>
                  <a:lnTo>
                    <a:pt x="28232" y="59867"/>
                  </a:lnTo>
                  <a:lnTo>
                    <a:pt x="50253" y="59867"/>
                  </a:lnTo>
                  <a:lnTo>
                    <a:pt x="54051" y="62255"/>
                  </a:lnTo>
                  <a:lnTo>
                    <a:pt x="54051" y="80175"/>
                  </a:lnTo>
                  <a:lnTo>
                    <a:pt x="49682" y="84696"/>
                  </a:lnTo>
                  <a:lnTo>
                    <a:pt x="75395" y="84696"/>
                  </a:lnTo>
                  <a:lnTo>
                    <a:pt x="77482" y="73977"/>
                  </a:lnTo>
                  <a:lnTo>
                    <a:pt x="77482" y="68897"/>
                  </a:lnTo>
                  <a:lnTo>
                    <a:pt x="75363" y="55619"/>
                  </a:lnTo>
                  <a:lnTo>
                    <a:pt x="69303" y="46789"/>
                  </a:lnTo>
                  <a:lnTo>
                    <a:pt x="59748" y="41879"/>
                  </a:lnTo>
                  <a:lnTo>
                    <a:pt x="47142" y="40360"/>
                  </a:lnTo>
                  <a:lnTo>
                    <a:pt x="25552" y="40360"/>
                  </a:lnTo>
                  <a:lnTo>
                    <a:pt x="23431" y="36842"/>
                  </a:lnTo>
                  <a:lnTo>
                    <a:pt x="23431" y="23025"/>
                  </a:lnTo>
                  <a:lnTo>
                    <a:pt x="25971" y="18923"/>
                  </a:lnTo>
                  <a:lnTo>
                    <a:pt x="71449" y="18923"/>
                  </a:lnTo>
                  <a:lnTo>
                    <a:pt x="77203" y="3670"/>
                  </a:lnTo>
                  <a:lnTo>
                    <a:pt x="68564" y="2507"/>
                  </a:lnTo>
                  <a:lnTo>
                    <a:pt x="57548" y="1311"/>
                  </a:lnTo>
                  <a:lnTo>
                    <a:pt x="45844" y="377"/>
                  </a:lnTo>
                  <a:lnTo>
                    <a:pt x="35140" y="0"/>
                  </a:lnTo>
                  <a:close/>
                </a:path>
                <a:path w="77470" h="104140">
                  <a:moveTo>
                    <a:pt x="71449" y="18923"/>
                  </a:moveTo>
                  <a:lnTo>
                    <a:pt x="37274" y="18923"/>
                  </a:lnTo>
                  <a:lnTo>
                    <a:pt x="44255" y="19216"/>
                  </a:lnTo>
                  <a:lnTo>
                    <a:pt x="52844" y="19835"/>
                  </a:lnTo>
                  <a:lnTo>
                    <a:pt x="61938" y="20671"/>
                  </a:lnTo>
                  <a:lnTo>
                    <a:pt x="70434" y="21615"/>
                  </a:lnTo>
                  <a:lnTo>
                    <a:pt x="71449" y="18923"/>
                  </a:lnTo>
                  <a:close/>
                </a:path>
              </a:pathLst>
            </a:custGeom>
            <a:solidFill>
              <a:srgbClr val="AAD5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457200" y="6317401"/>
            <a:ext cx="1213551" cy="354223"/>
            <a:chOff x="698301" y="6317401"/>
            <a:chExt cx="1213551" cy="354223"/>
          </a:xfrm>
        </p:grpSpPr>
        <p:sp>
          <p:nvSpPr>
            <p:cNvPr id="25" name="object 2"/>
            <p:cNvSpPr/>
            <p:nvPr/>
          </p:nvSpPr>
          <p:spPr>
            <a:xfrm>
              <a:off x="698301" y="6317401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99808" y="0"/>
                  </a:lnTo>
                </a:path>
              </a:pathLst>
            </a:custGeom>
            <a:ln w="100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9"/>
            <p:cNvSpPr/>
            <p:nvPr/>
          </p:nvSpPr>
          <p:spPr>
            <a:xfrm>
              <a:off x="820922" y="6518988"/>
              <a:ext cx="96520" cy="101600"/>
            </a:xfrm>
            <a:custGeom>
              <a:avLst/>
              <a:gdLst/>
              <a:ahLst/>
              <a:cxnLst/>
              <a:rect l="l" t="t" r="r" b="b"/>
              <a:pathLst>
                <a:path w="96519" h="101600">
                  <a:moveTo>
                    <a:pt x="45491" y="0"/>
                  </a:moveTo>
                  <a:lnTo>
                    <a:pt x="0" y="0"/>
                  </a:lnTo>
                  <a:lnTo>
                    <a:pt x="0" y="24536"/>
                  </a:lnTo>
                  <a:lnTo>
                    <a:pt x="45491" y="24536"/>
                  </a:lnTo>
                  <a:lnTo>
                    <a:pt x="55678" y="26591"/>
                  </a:lnTo>
                  <a:lnTo>
                    <a:pt x="63998" y="32197"/>
                  </a:lnTo>
                  <a:lnTo>
                    <a:pt x="69608" y="40513"/>
                  </a:lnTo>
                  <a:lnTo>
                    <a:pt x="71666" y="50698"/>
                  </a:lnTo>
                  <a:lnTo>
                    <a:pt x="69608" y="60885"/>
                  </a:lnTo>
                  <a:lnTo>
                    <a:pt x="63998" y="69205"/>
                  </a:lnTo>
                  <a:lnTo>
                    <a:pt x="55678" y="74815"/>
                  </a:lnTo>
                  <a:lnTo>
                    <a:pt x="45491" y="76873"/>
                  </a:lnTo>
                  <a:lnTo>
                    <a:pt x="0" y="76873"/>
                  </a:lnTo>
                  <a:lnTo>
                    <a:pt x="0" y="101396"/>
                  </a:lnTo>
                  <a:lnTo>
                    <a:pt x="45491" y="101396"/>
                  </a:lnTo>
                  <a:lnTo>
                    <a:pt x="65227" y="97413"/>
                  </a:lnTo>
                  <a:lnTo>
                    <a:pt x="81341" y="86548"/>
                  </a:lnTo>
                  <a:lnTo>
                    <a:pt x="92206" y="70434"/>
                  </a:lnTo>
                  <a:lnTo>
                    <a:pt x="96189" y="50698"/>
                  </a:lnTo>
                  <a:lnTo>
                    <a:pt x="92206" y="30962"/>
                  </a:lnTo>
                  <a:lnTo>
                    <a:pt x="81341" y="14847"/>
                  </a:lnTo>
                  <a:lnTo>
                    <a:pt x="65227" y="3983"/>
                  </a:lnTo>
                  <a:lnTo>
                    <a:pt x="45491" y="0"/>
                  </a:lnTo>
                  <a:close/>
                </a:path>
              </a:pathLst>
            </a:custGeom>
            <a:solidFill>
              <a:srgbClr val="363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0"/>
            <p:cNvSpPr/>
            <p:nvPr/>
          </p:nvSpPr>
          <p:spPr>
            <a:xfrm>
              <a:off x="919878" y="6518409"/>
              <a:ext cx="113664" cy="102870"/>
            </a:xfrm>
            <a:custGeom>
              <a:avLst/>
              <a:gdLst/>
              <a:ahLst/>
              <a:cxnLst/>
              <a:rect l="l" t="t" r="r" b="b"/>
              <a:pathLst>
                <a:path w="113665" h="102870">
                  <a:moveTo>
                    <a:pt x="70319" y="0"/>
                  </a:moveTo>
                  <a:lnTo>
                    <a:pt x="43256" y="0"/>
                  </a:lnTo>
                  <a:lnTo>
                    <a:pt x="0" y="102438"/>
                  </a:lnTo>
                  <a:lnTo>
                    <a:pt x="29197" y="102438"/>
                  </a:lnTo>
                  <a:lnTo>
                    <a:pt x="56337" y="32613"/>
                  </a:lnTo>
                  <a:lnTo>
                    <a:pt x="84095" y="32613"/>
                  </a:lnTo>
                  <a:lnTo>
                    <a:pt x="70319" y="0"/>
                  </a:lnTo>
                  <a:close/>
                </a:path>
                <a:path w="113665" h="102870">
                  <a:moveTo>
                    <a:pt x="84095" y="32613"/>
                  </a:moveTo>
                  <a:lnTo>
                    <a:pt x="57251" y="32613"/>
                  </a:lnTo>
                  <a:lnTo>
                    <a:pt x="84391" y="102438"/>
                  </a:lnTo>
                  <a:lnTo>
                    <a:pt x="113588" y="102438"/>
                  </a:lnTo>
                  <a:lnTo>
                    <a:pt x="84095" y="32613"/>
                  </a:lnTo>
                  <a:close/>
                </a:path>
              </a:pathLst>
            </a:custGeom>
            <a:solidFill>
              <a:srgbClr val="363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1"/>
            <p:cNvSpPr/>
            <p:nvPr/>
          </p:nvSpPr>
          <p:spPr>
            <a:xfrm>
              <a:off x="1406795" y="6517950"/>
              <a:ext cx="113664" cy="102870"/>
            </a:xfrm>
            <a:custGeom>
              <a:avLst/>
              <a:gdLst/>
              <a:ahLst/>
              <a:cxnLst/>
              <a:rect l="l" t="t" r="r" b="b"/>
              <a:pathLst>
                <a:path w="113665" h="102870">
                  <a:moveTo>
                    <a:pt x="70319" y="0"/>
                  </a:moveTo>
                  <a:lnTo>
                    <a:pt x="43268" y="0"/>
                  </a:lnTo>
                  <a:lnTo>
                    <a:pt x="0" y="102438"/>
                  </a:lnTo>
                  <a:lnTo>
                    <a:pt x="29197" y="102438"/>
                  </a:lnTo>
                  <a:lnTo>
                    <a:pt x="56337" y="32613"/>
                  </a:lnTo>
                  <a:lnTo>
                    <a:pt x="84095" y="32613"/>
                  </a:lnTo>
                  <a:lnTo>
                    <a:pt x="70319" y="0"/>
                  </a:lnTo>
                  <a:close/>
                </a:path>
                <a:path w="113665" h="102870">
                  <a:moveTo>
                    <a:pt x="84095" y="32613"/>
                  </a:moveTo>
                  <a:lnTo>
                    <a:pt x="57251" y="32613"/>
                  </a:lnTo>
                  <a:lnTo>
                    <a:pt x="84391" y="102438"/>
                  </a:lnTo>
                  <a:lnTo>
                    <a:pt x="113588" y="102438"/>
                  </a:lnTo>
                  <a:lnTo>
                    <a:pt x="84095" y="32613"/>
                  </a:lnTo>
                  <a:close/>
                </a:path>
              </a:pathLst>
            </a:custGeom>
            <a:solidFill>
              <a:srgbClr val="363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2"/>
            <p:cNvSpPr/>
            <p:nvPr/>
          </p:nvSpPr>
          <p:spPr>
            <a:xfrm>
              <a:off x="1046305" y="6518419"/>
              <a:ext cx="93980" cy="102870"/>
            </a:xfrm>
            <a:custGeom>
              <a:avLst/>
              <a:gdLst/>
              <a:ahLst/>
              <a:cxnLst/>
              <a:rect l="l" t="t" r="r" b="b"/>
              <a:pathLst>
                <a:path w="93980" h="102870">
                  <a:moveTo>
                    <a:pt x="49987" y="0"/>
                  </a:moveTo>
                  <a:lnTo>
                    <a:pt x="0" y="0"/>
                  </a:lnTo>
                  <a:lnTo>
                    <a:pt x="0" y="102425"/>
                  </a:lnTo>
                  <a:lnTo>
                    <a:pt x="27254" y="102425"/>
                  </a:lnTo>
                  <a:lnTo>
                    <a:pt x="27254" y="71056"/>
                  </a:lnTo>
                  <a:lnTo>
                    <a:pt x="71895" y="71056"/>
                  </a:lnTo>
                  <a:lnTo>
                    <a:pt x="69316" y="67360"/>
                  </a:lnTo>
                  <a:lnTo>
                    <a:pt x="81379" y="62046"/>
                  </a:lnTo>
                  <a:lnTo>
                    <a:pt x="87574" y="56900"/>
                  </a:lnTo>
                  <a:lnTo>
                    <a:pt x="89749" y="49263"/>
                  </a:lnTo>
                  <a:lnTo>
                    <a:pt x="27254" y="49263"/>
                  </a:lnTo>
                  <a:lnTo>
                    <a:pt x="27254" y="23964"/>
                  </a:lnTo>
                  <a:lnTo>
                    <a:pt x="88076" y="23964"/>
                  </a:lnTo>
                  <a:lnTo>
                    <a:pt x="87095" y="18838"/>
                  </a:lnTo>
                  <a:lnTo>
                    <a:pt x="78600" y="8004"/>
                  </a:lnTo>
                  <a:lnTo>
                    <a:pt x="65847" y="1908"/>
                  </a:lnTo>
                  <a:lnTo>
                    <a:pt x="49987" y="0"/>
                  </a:lnTo>
                  <a:close/>
                </a:path>
                <a:path w="93980" h="102870">
                  <a:moveTo>
                    <a:pt x="71895" y="71056"/>
                  </a:moveTo>
                  <a:lnTo>
                    <a:pt x="40728" y="71056"/>
                  </a:lnTo>
                  <a:lnTo>
                    <a:pt x="61391" y="102425"/>
                  </a:lnTo>
                  <a:lnTo>
                    <a:pt x="93789" y="102425"/>
                  </a:lnTo>
                  <a:lnTo>
                    <a:pt x="71895" y="71056"/>
                  </a:lnTo>
                  <a:close/>
                </a:path>
                <a:path w="93980" h="102870">
                  <a:moveTo>
                    <a:pt x="88076" y="23964"/>
                  </a:moveTo>
                  <a:lnTo>
                    <a:pt x="63754" y="23964"/>
                  </a:lnTo>
                  <a:lnTo>
                    <a:pt x="62420" y="37020"/>
                  </a:lnTo>
                  <a:lnTo>
                    <a:pt x="62420" y="49263"/>
                  </a:lnTo>
                  <a:lnTo>
                    <a:pt x="89749" y="49263"/>
                  </a:lnTo>
                  <a:lnTo>
                    <a:pt x="89856" y="48885"/>
                  </a:lnTo>
                  <a:lnTo>
                    <a:pt x="90182" y="34963"/>
                  </a:lnTo>
                  <a:lnTo>
                    <a:pt x="88076" y="23964"/>
                  </a:lnTo>
                  <a:close/>
                </a:path>
              </a:pathLst>
            </a:custGeom>
            <a:solidFill>
              <a:srgbClr val="363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3"/>
            <p:cNvSpPr/>
            <p:nvPr/>
          </p:nvSpPr>
          <p:spPr>
            <a:xfrm>
              <a:off x="1817872" y="6517958"/>
              <a:ext cx="93980" cy="102870"/>
            </a:xfrm>
            <a:custGeom>
              <a:avLst/>
              <a:gdLst/>
              <a:ahLst/>
              <a:cxnLst/>
              <a:rect l="l" t="t" r="r" b="b"/>
              <a:pathLst>
                <a:path w="93980" h="102870">
                  <a:moveTo>
                    <a:pt x="50799" y="0"/>
                  </a:moveTo>
                  <a:lnTo>
                    <a:pt x="0" y="0"/>
                  </a:lnTo>
                  <a:lnTo>
                    <a:pt x="0" y="102425"/>
                  </a:lnTo>
                  <a:lnTo>
                    <a:pt x="27254" y="102425"/>
                  </a:lnTo>
                  <a:lnTo>
                    <a:pt x="27254" y="71056"/>
                  </a:lnTo>
                  <a:lnTo>
                    <a:pt x="71895" y="71056"/>
                  </a:lnTo>
                  <a:lnTo>
                    <a:pt x="69316" y="67360"/>
                  </a:lnTo>
                  <a:lnTo>
                    <a:pt x="81379" y="62061"/>
                  </a:lnTo>
                  <a:lnTo>
                    <a:pt x="87574" y="56919"/>
                  </a:lnTo>
                  <a:lnTo>
                    <a:pt x="89753" y="49263"/>
                  </a:lnTo>
                  <a:lnTo>
                    <a:pt x="27254" y="49263"/>
                  </a:lnTo>
                  <a:lnTo>
                    <a:pt x="27254" y="23964"/>
                  </a:lnTo>
                  <a:lnTo>
                    <a:pt x="88088" y="23964"/>
                  </a:lnTo>
                  <a:lnTo>
                    <a:pt x="87225" y="19432"/>
                  </a:lnTo>
                  <a:lnTo>
                    <a:pt x="79016" y="8532"/>
                  </a:lnTo>
                  <a:lnTo>
                    <a:pt x="66544" y="2107"/>
                  </a:lnTo>
                  <a:lnTo>
                    <a:pt x="50799" y="0"/>
                  </a:lnTo>
                  <a:close/>
                </a:path>
                <a:path w="93980" h="102870">
                  <a:moveTo>
                    <a:pt x="71895" y="71056"/>
                  </a:moveTo>
                  <a:lnTo>
                    <a:pt x="40728" y="71056"/>
                  </a:lnTo>
                  <a:lnTo>
                    <a:pt x="61391" y="102425"/>
                  </a:lnTo>
                  <a:lnTo>
                    <a:pt x="93789" y="102425"/>
                  </a:lnTo>
                  <a:lnTo>
                    <a:pt x="71895" y="71056"/>
                  </a:lnTo>
                  <a:close/>
                </a:path>
                <a:path w="93980" h="102870">
                  <a:moveTo>
                    <a:pt x="88088" y="23964"/>
                  </a:moveTo>
                  <a:lnTo>
                    <a:pt x="63753" y="23964"/>
                  </a:lnTo>
                  <a:lnTo>
                    <a:pt x="62420" y="37020"/>
                  </a:lnTo>
                  <a:lnTo>
                    <a:pt x="62420" y="49263"/>
                  </a:lnTo>
                  <a:lnTo>
                    <a:pt x="89753" y="49263"/>
                  </a:lnTo>
                  <a:lnTo>
                    <a:pt x="89856" y="48899"/>
                  </a:lnTo>
                  <a:lnTo>
                    <a:pt x="90182" y="34963"/>
                  </a:lnTo>
                  <a:lnTo>
                    <a:pt x="88088" y="23964"/>
                  </a:lnTo>
                  <a:close/>
                </a:path>
              </a:pathLst>
            </a:custGeom>
            <a:solidFill>
              <a:srgbClr val="363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4"/>
            <p:cNvSpPr/>
            <p:nvPr/>
          </p:nvSpPr>
          <p:spPr>
            <a:xfrm>
              <a:off x="1161114" y="6517961"/>
              <a:ext cx="98425" cy="102870"/>
            </a:xfrm>
            <a:custGeom>
              <a:avLst/>
              <a:gdLst/>
              <a:ahLst/>
              <a:cxnLst/>
              <a:rect l="l" t="t" r="r" b="b"/>
              <a:pathLst>
                <a:path w="98425" h="102870">
                  <a:moveTo>
                    <a:pt x="27012" y="0"/>
                  </a:moveTo>
                  <a:lnTo>
                    <a:pt x="0" y="0"/>
                  </a:lnTo>
                  <a:lnTo>
                    <a:pt x="0" y="102425"/>
                  </a:lnTo>
                  <a:lnTo>
                    <a:pt x="27012" y="102425"/>
                  </a:lnTo>
                  <a:lnTo>
                    <a:pt x="27012" y="76885"/>
                  </a:lnTo>
                  <a:lnTo>
                    <a:pt x="38112" y="64173"/>
                  </a:lnTo>
                  <a:lnTo>
                    <a:pt x="71517" y="64173"/>
                  </a:lnTo>
                  <a:lnTo>
                    <a:pt x="58127" y="44919"/>
                  </a:lnTo>
                  <a:lnTo>
                    <a:pt x="58127" y="44043"/>
                  </a:lnTo>
                  <a:lnTo>
                    <a:pt x="59157" y="42862"/>
                  </a:lnTo>
                  <a:lnTo>
                    <a:pt x="27012" y="42862"/>
                  </a:lnTo>
                  <a:lnTo>
                    <a:pt x="27012" y="0"/>
                  </a:lnTo>
                  <a:close/>
                </a:path>
                <a:path w="98425" h="102870">
                  <a:moveTo>
                    <a:pt x="71517" y="64173"/>
                  </a:moveTo>
                  <a:lnTo>
                    <a:pt x="39001" y="64173"/>
                  </a:lnTo>
                  <a:lnTo>
                    <a:pt x="63614" y="102425"/>
                  </a:lnTo>
                  <a:lnTo>
                    <a:pt x="98120" y="102425"/>
                  </a:lnTo>
                  <a:lnTo>
                    <a:pt x="71517" y="64173"/>
                  </a:lnTo>
                  <a:close/>
                </a:path>
                <a:path w="98425" h="102870">
                  <a:moveTo>
                    <a:pt x="96519" y="0"/>
                  </a:moveTo>
                  <a:lnTo>
                    <a:pt x="63855" y="0"/>
                  </a:lnTo>
                  <a:lnTo>
                    <a:pt x="27914" y="42862"/>
                  </a:lnTo>
                  <a:lnTo>
                    <a:pt x="59157" y="42862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363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5"/>
            <p:cNvSpPr/>
            <p:nvPr/>
          </p:nvSpPr>
          <p:spPr>
            <a:xfrm>
              <a:off x="1561706" y="65422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40">
                  <a:moveTo>
                    <a:pt x="0" y="0"/>
                  </a:moveTo>
                  <a:lnTo>
                    <a:pt x="0" y="78181"/>
                  </a:lnTo>
                </a:path>
              </a:pathLst>
            </a:custGeom>
            <a:ln w="27012">
              <a:solidFill>
                <a:srgbClr val="3639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6"/>
            <p:cNvSpPr/>
            <p:nvPr/>
          </p:nvSpPr>
          <p:spPr>
            <a:xfrm>
              <a:off x="1514024" y="6530074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>
                  <a:moveTo>
                    <a:pt x="0" y="0"/>
                  </a:moveTo>
                  <a:lnTo>
                    <a:pt x="93522" y="0"/>
                  </a:lnTo>
                </a:path>
              </a:pathLst>
            </a:custGeom>
            <a:ln w="24257">
              <a:solidFill>
                <a:srgbClr val="3639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7"/>
            <p:cNvSpPr/>
            <p:nvPr/>
          </p:nvSpPr>
          <p:spPr>
            <a:xfrm>
              <a:off x="1663095" y="65422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40">
                  <a:moveTo>
                    <a:pt x="0" y="0"/>
                  </a:moveTo>
                  <a:lnTo>
                    <a:pt x="0" y="78181"/>
                  </a:lnTo>
                </a:path>
              </a:pathLst>
            </a:custGeom>
            <a:ln w="27012">
              <a:solidFill>
                <a:srgbClr val="3639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8"/>
            <p:cNvSpPr/>
            <p:nvPr/>
          </p:nvSpPr>
          <p:spPr>
            <a:xfrm>
              <a:off x="1615413" y="6530074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>
                  <a:moveTo>
                    <a:pt x="0" y="0"/>
                  </a:moveTo>
                  <a:lnTo>
                    <a:pt x="93522" y="0"/>
                  </a:lnTo>
                </a:path>
              </a:pathLst>
            </a:custGeom>
            <a:ln w="24257">
              <a:solidFill>
                <a:srgbClr val="3639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9"/>
            <p:cNvSpPr/>
            <p:nvPr/>
          </p:nvSpPr>
          <p:spPr>
            <a:xfrm>
              <a:off x="1723325" y="6517964"/>
              <a:ext cx="77470" cy="102870"/>
            </a:xfrm>
            <a:custGeom>
              <a:avLst/>
              <a:gdLst/>
              <a:ahLst/>
              <a:cxnLst/>
              <a:rect l="l" t="t" r="r" b="b"/>
              <a:pathLst>
                <a:path w="77469" h="102870">
                  <a:moveTo>
                    <a:pt x="77190" y="0"/>
                  </a:moveTo>
                  <a:lnTo>
                    <a:pt x="0" y="0"/>
                  </a:lnTo>
                  <a:lnTo>
                    <a:pt x="0" y="102412"/>
                  </a:lnTo>
                  <a:lnTo>
                    <a:pt x="77190" y="102412"/>
                  </a:lnTo>
                  <a:lnTo>
                    <a:pt x="77190" y="77711"/>
                  </a:lnTo>
                  <a:lnTo>
                    <a:pt x="27025" y="77711"/>
                  </a:lnTo>
                  <a:lnTo>
                    <a:pt x="27025" y="62420"/>
                  </a:lnTo>
                  <a:lnTo>
                    <a:pt x="69075" y="62420"/>
                  </a:lnTo>
                  <a:lnTo>
                    <a:pt x="69075" y="40004"/>
                  </a:lnTo>
                  <a:lnTo>
                    <a:pt x="27025" y="40004"/>
                  </a:lnTo>
                  <a:lnTo>
                    <a:pt x="27025" y="24714"/>
                  </a:lnTo>
                  <a:lnTo>
                    <a:pt x="77190" y="24714"/>
                  </a:lnTo>
                  <a:lnTo>
                    <a:pt x="77190" y="0"/>
                  </a:lnTo>
                  <a:close/>
                </a:path>
              </a:pathLst>
            </a:custGeom>
            <a:solidFill>
              <a:srgbClr val="363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0"/>
            <p:cNvSpPr/>
            <p:nvPr/>
          </p:nvSpPr>
          <p:spPr>
            <a:xfrm>
              <a:off x="1273870" y="6517946"/>
              <a:ext cx="120650" cy="102870"/>
            </a:xfrm>
            <a:custGeom>
              <a:avLst/>
              <a:gdLst/>
              <a:ahLst/>
              <a:cxnLst/>
              <a:rect l="l" t="t" r="r" b="b"/>
              <a:pathLst>
                <a:path w="120650" h="102870">
                  <a:moveTo>
                    <a:pt x="27025" y="0"/>
                  </a:moveTo>
                  <a:lnTo>
                    <a:pt x="0" y="0"/>
                  </a:lnTo>
                  <a:lnTo>
                    <a:pt x="0" y="102438"/>
                  </a:lnTo>
                  <a:lnTo>
                    <a:pt x="27025" y="102438"/>
                  </a:lnTo>
                  <a:lnTo>
                    <a:pt x="27025" y="41592"/>
                  </a:lnTo>
                  <a:lnTo>
                    <a:pt x="120332" y="41592"/>
                  </a:lnTo>
                  <a:lnTo>
                    <a:pt x="120332" y="39573"/>
                  </a:lnTo>
                  <a:lnTo>
                    <a:pt x="59867" y="39573"/>
                  </a:lnTo>
                  <a:lnTo>
                    <a:pt x="27025" y="0"/>
                  </a:lnTo>
                  <a:close/>
                </a:path>
                <a:path w="120650" h="102870">
                  <a:moveTo>
                    <a:pt x="120332" y="42011"/>
                  </a:moveTo>
                  <a:lnTo>
                    <a:pt x="93332" y="42011"/>
                  </a:lnTo>
                  <a:lnTo>
                    <a:pt x="93332" y="102438"/>
                  </a:lnTo>
                  <a:lnTo>
                    <a:pt x="120332" y="102438"/>
                  </a:lnTo>
                  <a:lnTo>
                    <a:pt x="120332" y="42011"/>
                  </a:lnTo>
                  <a:close/>
                </a:path>
                <a:path w="120650" h="102870">
                  <a:moveTo>
                    <a:pt x="120332" y="41592"/>
                  </a:moveTo>
                  <a:lnTo>
                    <a:pt x="27025" y="41592"/>
                  </a:lnTo>
                  <a:lnTo>
                    <a:pt x="61239" y="78016"/>
                  </a:lnTo>
                  <a:lnTo>
                    <a:pt x="61582" y="78016"/>
                  </a:lnTo>
                  <a:lnTo>
                    <a:pt x="93332" y="42011"/>
                  </a:lnTo>
                  <a:lnTo>
                    <a:pt x="120332" y="42011"/>
                  </a:lnTo>
                  <a:lnTo>
                    <a:pt x="120332" y="41592"/>
                  </a:lnTo>
                  <a:close/>
                </a:path>
                <a:path w="120650" h="102870">
                  <a:moveTo>
                    <a:pt x="120332" y="0"/>
                  </a:moveTo>
                  <a:lnTo>
                    <a:pt x="93332" y="0"/>
                  </a:lnTo>
                  <a:lnTo>
                    <a:pt x="60452" y="39573"/>
                  </a:lnTo>
                  <a:lnTo>
                    <a:pt x="120332" y="39573"/>
                  </a:lnTo>
                  <a:lnTo>
                    <a:pt x="120332" y="0"/>
                  </a:lnTo>
                  <a:close/>
                </a:path>
              </a:pathLst>
            </a:custGeom>
            <a:solidFill>
              <a:srgbClr val="363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1"/>
            <p:cNvSpPr/>
            <p:nvPr/>
          </p:nvSpPr>
          <p:spPr>
            <a:xfrm>
              <a:off x="698303" y="6468424"/>
              <a:ext cx="101600" cy="203200"/>
            </a:xfrm>
            <a:custGeom>
              <a:avLst/>
              <a:gdLst/>
              <a:ahLst/>
              <a:cxnLst/>
              <a:rect l="l" t="t" r="r" b="b"/>
              <a:pathLst>
                <a:path w="101600" h="203200">
                  <a:moveTo>
                    <a:pt x="25438" y="115938"/>
                  </a:moveTo>
                  <a:lnTo>
                    <a:pt x="0" y="141376"/>
                  </a:lnTo>
                  <a:lnTo>
                    <a:pt x="0" y="203073"/>
                  </a:lnTo>
                  <a:lnTo>
                    <a:pt x="70688" y="132384"/>
                  </a:lnTo>
                  <a:lnTo>
                    <a:pt x="25438" y="115938"/>
                  </a:lnTo>
                  <a:close/>
                </a:path>
                <a:path w="101600" h="203200">
                  <a:moveTo>
                    <a:pt x="0" y="0"/>
                  </a:moveTo>
                  <a:lnTo>
                    <a:pt x="0" y="61696"/>
                  </a:lnTo>
                  <a:lnTo>
                    <a:pt x="70688" y="132384"/>
                  </a:lnTo>
                  <a:lnTo>
                    <a:pt x="101549" y="101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7675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object 1354"/>
          <p:cNvSpPr txBox="1">
            <a:spLocks noGrp="1"/>
          </p:cNvSpPr>
          <p:nvPr>
            <p:ph type="title"/>
          </p:nvPr>
        </p:nvSpPr>
        <p:spPr>
          <a:xfrm>
            <a:off x="495301" y="1173707"/>
            <a:ext cx="8211971" cy="5416868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" marR="3810"/>
            <a:r>
              <a:rPr lang="en-US" sz="4000" dirty="0"/>
              <a:t>Keynote 9: Cyber Security in Emerging C4I Systems: Deployment and Implementation Perspectives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By </a:t>
            </a:r>
            <a:r>
              <a:rPr lang="en-US" sz="3200" dirty="0" smtClean="0"/>
              <a:t>Eric J. Eifert, Sr. VP of </a:t>
            </a:r>
            <a:r>
              <a:rPr lang="en-US" sz="3200" dirty="0" err="1" smtClean="0"/>
              <a:t>DarkMatter’s</a:t>
            </a:r>
            <a:r>
              <a:rPr lang="en-US" sz="3200" dirty="0" smtClean="0"/>
              <a:t> Managed </a:t>
            </a:r>
            <a:r>
              <a:rPr lang="en-US" sz="3200" dirty="0" smtClean="0"/>
              <a:t>Security Services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sz="16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241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21" y="884617"/>
            <a:ext cx="8346285" cy="611001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/>
              <a:t>Assessing the risk</a:t>
            </a:r>
            <a:endParaRPr lang="en-US" sz="4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54" y="1495618"/>
            <a:ext cx="3923731" cy="4630545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Understand your assets</a:t>
            </a:r>
          </a:p>
          <a:p>
            <a:pPr marL="568254" lvl="1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Sensors</a:t>
            </a:r>
            <a:endParaRPr lang="en-US" sz="1800" dirty="0"/>
          </a:p>
          <a:p>
            <a:pPr marL="568254" lvl="1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Communications</a:t>
            </a:r>
            <a:endParaRPr lang="en-US" sz="1800" dirty="0"/>
          </a:p>
          <a:p>
            <a:pPr marL="568254" lvl="1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Network environment</a:t>
            </a:r>
            <a:endParaRPr lang="en-US" sz="1800" dirty="0"/>
          </a:p>
          <a:p>
            <a:pPr marL="568254" lvl="1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Data Storage</a:t>
            </a:r>
            <a:endParaRPr lang="en-US" sz="1800" dirty="0"/>
          </a:p>
          <a:p>
            <a:pPr marL="568254" lvl="1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Analytics</a:t>
            </a:r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Understand the threats</a:t>
            </a:r>
          </a:p>
          <a:p>
            <a:pPr marL="568254"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Which threat actors are targeting you and </a:t>
            </a:r>
            <a:r>
              <a:rPr lang="en-US" sz="1800" dirty="0" smtClean="0"/>
              <a:t>why</a:t>
            </a:r>
          </a:p>
          <a:p>
            <a:pPr marL="568254" lvl="1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Know their capabilities</a:t>
            </a:r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Understand your vulnerabilities</a:t>
            </a:r>
          </a:p>
          <a:p>
            <a:pPr marL="568254"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People, process, and technology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4" b="6186"/>
          <a:stretch/>
        </p:blipFill>
        <p:spPr>
          <a:xfrm>
            <a:off x="3957782" y="2213488"/>
            <a:ext cx="5186218" cy="28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90" y="1401716"/>
            <a:ext cx="1781175" cy="25717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55845"/>
            <a:ext cx="3008313" cy="4570318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Identify standards to measure yourself against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Leverage guidance from your country and others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International </a:t>
            </a:r>
            <a:r>
              <a:rPr lang="en-US" sz="2000" dirty="0" err="1"/>
              <a:t>Organisation</a:t>
            </a:r>
            <a:r>
              <a:rPr lang="en-US" sz="2000" dirty="0"/>
              <a:t> </a:t>
            </a:r>
            <a:r>
              <a:rPr lang="en-US" sz="2000" dirty="0"/>
              <a:t>for </a:t>
            </a:r>
            <a:r>
              <a:rPr lang="en-US" sz="2000" dirty="0" err="1"/>
              <a:t>Standardisation</a:t>
            </a: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US National Institute of Standards and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Industry specific documentation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62" y="2406849"/>
            <a:ext cx="1781175" cy="257175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99" y="3324085"/>
            <a:ext cx="1948904" cy="257175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6521" y="884617"/>
            <a:ext cx="8346285" cy="611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0" dirty="0" smtClean="0"/>
              <a:t>Assessing the risk</a:t>
            </a:r>
            <a:endParaRPr lang="en-US" sz="4400" b="0" dirty="0"/>
          </a:p>
        </p:txBody>
      </p:sp>
    </p:spTree>
    <p:extLst>
      <p:ext uri="{BB962C8B-B14F-4D97-AF65-F5344CB8AC3E}">
        <p14:creationId xmlns:p14="http://schemas.microsoft.com/office/powerpoint/2010/main" val="15433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2" y="1495619"/>
            <a:ext cx="4043762" cy="4700466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What to assess?</a:t>
            </a:r>
          </a:p>
          <a:p>
            <a:pPr marL="568254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Risk Management</a:t>
            </a:r>
          </a:p>
          <a:p>
            <a:pPr marL="568254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Asset, Change, and Configuration Management</a:t>
            </a:r>
          </a:p>
          <a:p>
            <a:pPr marL="568254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Identity and Access Management</a:t>
            </a:r>
          </a:p>
          <a:p>
            <a:pPr marL="568254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Threat and Vulnerability Management</a:t>
            </a:r>
          </a:p>
          <a:p>
            <a:pPr marL="568254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Situational Awareness</a:t>
            </a:r>
          </a:p>
          <a:p>
            <a:pPr marL="568254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Information Sharing and Communication</a:t>
            </a:r>
          </a:p>
          <a:p>
            <a:pPr marL="568254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Event and Incident Response, COOP </a:t>
            </a:r>
          </a:p>
          <a:p>
            <a:pPr marL="568254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Supply Chain and External Dependencies</a:t>
            </a:r>
          </a:p>
          <a:p>
            <a:pPr marL="568254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Workforce Management</a:t>
            </a:r>
          </a:p>
          <a:p>
            <a:pPr marL="568254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Cybersecurity Program Management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4191000" y="2226602"/>
            <a:ext cx="4953000" cy="309602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6521" y="884617"/>
            <a:ext cx="8346285" cy="611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0" dirty="0" smtClean="0"/>
              <a:t>Assessing the risk</a:t>
            </a:r>
            <a:endParaRPr lang="en-US" sz="4400" b="0" dirty="0"/>
          </a:p>
        </p:txBody>
      </p:sp>
      <p:sp>
        <p:nvSpPr>
          <p:cNvPr id="9" name="Rectangle 8"/>
          <p:cNvSpPr/>
          <p:nvPr/>
        </p:nvSpPr>
        <p:spPr>
          <a:xfrm>
            <a:off x="1248092" y="6053610"/>
            <a:ext cx="6790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333333"/>
                </a:solidFill>
                <a:latin typeface="Arial" panose="020B0604020202020204" pitchFamily="34" charset="0"/>
              </a:rPr>
              <a:t>NIST’s model of security information and decision flows within an organization (Source: NIST Preliminary-Cybersecurity Framework, Page 9)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279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85883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85883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Mitigating the risk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68256" y="4573488"/>
            <a:ext cx="7124868" cy="5560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1B7D7E"/>
              </a:buClr>
              <a:buSzPct val="70000"/>
              <a:buFont typeface="Wingdings" charset="2"/>
              <a:buChar char="u"/>
              <a:defRPr sz="21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62940" indent="-3429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rgbClr val="1B7D7E"/>
              </a:buClr>
              <a:buSzPct val="70000"/>
              <a:buFont typeface="Wingdings" charset="2"/>
              <a:buChar char="u"/>
              <a:defRPr sz="1900" kern="1200">
                <a:solidFill>
                  <a:schemeClr val="tx1"/>
                </a:solidFill>
                <a:latin typeface="Arial"/>
                <a:ea typeface="+mn-ea"/>
                <a:cs typeface="Myriad Pro"/>
              </a:defRPr>
            </a:lvl2pPr>
            <a:lvl3pPr marL="898398" indent="-285750" algn="l" defTabSz="4572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1B7D7E"/>
              </a:buClr>
              <a:buSzPct val="70000"/>
              <a:buFont typeface="Wingdings" charset="2"/>
              <a:buChar char="u"/>
              <a:defRPr sz="1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154430" indent="-285750" algn="l" defTabSz="4572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400"/>
              </a:spcAft>
              <a:buClr>
                <a:srgbClr val="1B7D7E"/>
              </a:buClr>
              <a:buSzPct val="70000"/>
              <a:buFont typeface="Wingdings" charset="2"/>
              <a:buChar char="u"/>
              <a:defRPr sz="17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1383030" indent="-285750" algn="l" defTabSz="457200" rtl="0" eaLnBrk="1" latinLnBrk="0" hangingPunct="1">
              <a:spcBef>
                <a:spcPts val="100"/>
              </a:spcBef>
              <a:spcAft>
                <a:spcPts val="400"/>
              </a:spcAft>
              <a:buClr>
                <a:srgbClr val="1B7D7E"/>
              </a:buClr>
              <a:buSzPct val="70000"/>
              <a:buFont typeface="Wingdings" charset="2"/>
              <a:buChar char="u"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At an advanced level it is the integration of all this information to allow continuous monitoring and rapid decision making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256" y="1975093"/>
            <a:ext cx="7124868" cy="131499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At the most basic level it is having true visibility across your own environment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Knowing what is on your network…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Knowing how your network is configured…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Knowing who is on your network…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68256" y="3644852"/>
            <a:ext cx="7124868" cy="6286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1B7D7E"/>
              </a:buClr>
              <a:buSzPct val="70000"/>
              <a:buFont typeface="Wingdings" charset="2"/>
              <a:buChar char="u"/>
              <a:defRPr sz="21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62940" indent="-3429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rgbClr val="1B7D7E"/>
              </a:buClr>
              <a:buSzPct val="70000"/>
              <a:buFont typeface="Wingdings" charset="2"/>
              <a:buChar char="u"/>
              <a:defRPr sz="1900" kern="1200">
                <a:solidFill>
                  <a:schemeClr val="tx1"/>
                </a:solidFill>
                <a:latin typeface="Arial"/>
                <a:ea typeface="+mn-ea"/>
                <a:cs typeface="Myriad Pro"/>
              </a:defRPr>
            </a:lvl2pPr>
            <a:lvl3pPr marL="898398" indent="-285750" algn="l" defTabSz="4572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1B7D7E"/>
              </a:buClr>
              <a:buSzPct val="70000"/>
              <a:buFont typeface="Wingdings" charset="2"/>
              <a:buChar char="u"/>
              <a:defRPr sz="1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154430" indent="-285750" algn="l" defTabSz="4572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400"/>
              </a:spcAft>
              <a:buClr>
                <a:srgbClr val="1B7D7E"/>
              </a:buClr>
              <a:buSzPct val="70000"/>
              <a:buFont typeface="Wingdings" charset="2"/>
              <a:buChar char="u"/>
              <a:defRPr sz="17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1383030" indent="-285750" algn="l" defTabSz="457200" rtl="0" eaLnBrk="1" latinLnBrk="0" hangingPunct="1">
              <a:spcBef>
                <a:spcPts val="100"/>
              </a:spcBef>
              <a:spcAft>
                <a:spcPts val="400"/>
              </a:spcAft>
              <a:buClr>
                <a:srgbClr val="1B7D7E"/>
              </a:buClr>
              <a:buSzPct val="70000"/>
              <a:buFont typeface="Wingdings" charset="2"/>
              <a:buChar char="u"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At an intermediate level it is understanding external influences and their relevance to your environment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367554" y="1981056"/>
            <a:ext cx="1237881" cy="13681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Visibility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554" y="3540696"/>
            <a:ext cx="1237881" cy="7294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Intelligence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7554" y="4486782"/>
            <a:ext cx="1237881" cy="7294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Integration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/>
              <a:t>Why Visibility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220699"/>
              </p:ext>
            </p:extLst>
          </p:nvPr>
        </p:nvGraphicFramePr>
        <p:xfrm>
          <a:off x="488032" y="1933754"/>
          <a:ext cx="823452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597"/>
                <a:gridCol w="6707927"/>
              </a:tblGrid>
              <a:tr h="33424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Visibility Type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Rationale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6848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Hardware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Knowing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what hardware is in the environment as well as when new hardware is introduced to the environment allows you to ensure they conform with your secure baseline and are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authorised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devices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351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Software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Software vulnerabilities, bugs and security updates are common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, knowing if you are vulnerable and rapidly resolving your vulnerable state is critical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351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Configuration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Maintaining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a secure configuration baseline is important to prevent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unauthorised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access and subversion of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defences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351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Identity and Access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Confirming the identity of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authorised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users as well as ensuring they have access to the appropriate resources and data sources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351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Knowing what data within your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organisation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is sensitive allows you to focus your resources on what is most important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22151" y="983625"/>
            <a:ext cx="801214" cy="697856"/>
            <a:chOff x="122151" y="75027"/>
            <a:chExt cx="677076" cy="895055"/>
          </a:xfrm>
        </p:grpSpPr>
        <p:sp>
          <p:nvSpPr>
            <p:cNvPr id="8" name="Rectangle 7"/>
            <p:cNvSpPr/>
            <p:nvPr/>
          </p:nvSpPr>
          <p:spPr>
            <a:xfrm>
              <a:off x="122151" y="75027"/>
              <a:ext cx="677076" cy="2752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Visibility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2151" y="382382"/>
              <a:ext cx="677076" cy="27454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Intelligence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2151" y="695533"/>
              <a:ext cx="677076" cy="27454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Integration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41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/>
              <a:t>Why Intelligence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356355"/>
              </p:ext>
            </p:extLst>
          </p:nvPr>
        </p:nvGraphicFramePr>
        <p:xfrm>
          <a:off x="457200" y="1817978"/>
          <a:ext cx="8467858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24"/>
                <a:gridCol w="66322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Intelligence Type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Rationale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Vulnerabilities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Understanding what vulnerabilities exist within your environments as well as when new vulnerabilities are discovered allows for rapid remediation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Threat Actors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Understanding the types of adversaries targeting you and their motivation helps to focus resources and security investments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Adversarial Capabilities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Up to date knowledge of the specific tactics,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techniques, procedures, and technologies being used by an adversary allows for better detection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Government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Government agencies have access to rich threat intelligence that can be leveraged to gain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better insight into the threat landscape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Industry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Industry peer groups can provide insight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into sector specific cyber threats as well as share lessons learned to increase your security posture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2151" y="986701"/>
            <a:ext cx="801214" cy="214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Visibility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2151" y="1226339"/>
            <a:ext cx="801214" cy="214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Intelligence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151" y="1470497"/>
            <a:ext cx="801214" cy="2140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Integration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</a:t>
            </a:r>
            <a:r>
              <a:rPr lang="en-US" dirty="0"/>
              <a:t>Why Integration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507104"/>
              </p:ext>
            </p:extLst>
          </p:nvPr>
        </p:nvGraphicFramePr>
        <p:xfrm>
          <a:off x="464024" y="1897573"/>
          <a:ext cx="8461034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162"/>
                <a:gridCol w="60208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Integration Type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Rationale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Diverse Technology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Proper integration of diverse technologies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reduces the potential for the introduction of security weaknesses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Legacy Technology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Legacy applications running on insecure hardware and software need to be known and mitigated through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other means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Logs and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Diagnostics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Diverse log and diagnostic formats can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make it difficult to leverage the content for decision making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Visualization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Aggregation of information into a dashboard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for decision makers </a:t>
                      </a:r>
                      <a:r>
                        <a:rPr lang="en-US" sz="1800" baseline="0" smtClean="0">
                          <a:solidFill>
                            <a:schemeClr val="tx1"/>
                          </a:solidFill>
                        </a:rPr>
                        <a:t>helps </a:t>
                      </a:r>
                      <a:r>
                        <a:rPr lang="en-US" sz="1800" baseline="0" smtClean="0">
                          <a:solidFill>
                            <a:schemeClr val="tx1"/>
                          </a:solidFill>
                        </a:rPr>
                        <a:t>prioritise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and speed up the decision making process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Automation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Acting at the speed of cyber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to mitigate issues reduces the potential of cyber events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22151" y="986701"/>
            <a:ext cx="801214" cy="214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Visibility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151" y="1226339"/>
            <a:ext cx="801214" cy="2140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Intelligence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151" y="1470497"/>
            <a:ext cx="801214" cy="214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Integration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21" y="1062038"/>
            <a:ext cx="3938058" cy="611001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Mitigating the risk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- Increase your visibility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21" y="1933576"/>
            <a:ext cx="4043761" cy="4344394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Deploy technology to provide visibility across all assets</a:t>
            </a:r>
          </a:p>
          <a:p>
            <a:pPr marL="568254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Remote locations</a:t>
            </a:r>
          </a:p>
          <a:p>
            <a:pPr marL="568254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Non-IP based systems</a:t>
            </a:r>
          </a:p>
          <a:p>
            <a:pPr marL="568254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Mobile and wireless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Understand your critical assets, technology, and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Correlate and </a:t>
            </a:r>
            <a:r>
              <a:rPr lang="en-US" sz="2000" dirty="0" err="1"/>
              <a:t>analyse</a:t>
            </a:r>
            <a:r>
              <a:rPr lang="en-US" sz="2000" dirty="0"/>
              <a:t> data to detect anomalous and suspicious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Conduct continuous monitoring and rapid remediation/mitigation activities </a:t>
            </a:r>
          </a:p>
        </p:txBody>
      </p:sp>
      <p:pic>
        <p:nvPicPr>
          <p:cNvPr id="6" name="Picture 5" descr="tier_analysi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0282" y="1493744"/>
            <a:ext cx="4428566" cy="406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21" y="1062038"/>
            <a:ext cx="3637807" cy="611001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Mitigating the risk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- Increase your intelligence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21" y="1933577"/>
            <a:ext cx="3819645" cy="4262507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Develop a threat intelligence </a:t>
            </a:r>
            <a:r>
              <a:rPr lang="en-US" sz="2000" dirty="0" err="1"/>
              <a:t>programme</a:t>
            </a: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Obtain threat intelligence feeds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Develop partnerships with government information sharing </a:t>
            </a:r>
            <a:r>
              <a:rPr lang="en-US" sz="2000" dirty="0" err="1"/>
              <a:t>programmes</a:t>
            </a: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Develop partnerships with industry peers to share threat intelligence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Interface with all stakeholders to understand critical components</a:t>
            </a:r>
          </a:p>
        </p:txBody>
      </p:sp>
      <p:pic>
        <p:nvPicPr>
          <p:cNvPr id="6" name="Picture 5" descr="threa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6847" y="1673039"/>
            <a:ext cx="4482562" cy="38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53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21" y="1062038"/>
            <a:ext cx="4279252" cy="611001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Mitigating the risk</a:t>
            </a:r>
            <a:br>
              <a:rPr lang="en-US" sz="3100" dirty="0"/>
            </a:br>
            <a:r>
              <a:rPr lang="en-US" sz="1800" dirty="0"/>
              <a:t>- Facilitate better integration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21" y="1933577"/>
            <a:ext cx="7531033" cy="3518297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Understand the technical landscape within the </a:t>
            </a:r>
            <a:r>
              <a:rPr lang="en-US" sz="2000" dirty="0" err="1"/>
              <a:t>organisation</a:t>
            </a:r>
            <a:r>
              <a:rPr lang="en-US" sz="2000" dirty="0"/>
              <a:t> and influence the roadmap with a focus on better integration and security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Attend user conferences to learn about best practices from other </a:t>
            </a:r>
            <a:r>
              <a:rPr lang="en-US" sz="2000" dirty="0" err="1"/>
              <a:t>organisations</a:t>
            </a:r>
            <a:r>
              <a:rPr lang="en-US" sz="2000" dirty="0"/>
              <a:t> with similar environments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Develop a secure reference architecture that is flexible and adaptable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Understand the Application Program </a:t>
            </a:r>
            <a:r>
              <a:rPr lang="en-US" sz="2000" dirty="0"/>
              <a:t>Interfaces (APIs) of the technologies in use and how to leverage </a:t>
            </a:r>
            <a:r>
              <a:rPr lang="en-US" sz="2000" dirty="0"/>
              <a:t>them for </a:t>
            </a:r>
            <a:r>
              <a:rPr lang="en-US" sz="2000" dirty="0">
                <a:solidFill>
                  <a:srgbClr val="FF0000"/>
                </a:solidFill>
              </a:rPr>
              <a:t>security orchestration and automated remediation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Develop an integration lab to test secure configurations and integrations prior to deployment</a:t>
            </a:r>
          </a:p>
        </p:txBody>
      </p:sp>
    </p:spTree>
    <p:extLst>
      <p:ext uri="{BB962C8B-B14F-4D97-AF65-F5344CB8AC3E}">
        <p14:creationId xmlns:p14="http://schemas.microsoft.com/office/powerpoint/2010/main" val="285299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846" y="1815152"/>
            <a:ext cx="8271775" cy="4067033"/>
          </a:xfrm>
        </p:spPr>
        <p:txBody>
          <a:bodyPr>
            <a:normAutofit/>
          </a:bodyPr>
          <a:lstStyle/>
          <a:p>
            <a:r>
              <a:rPr lang="en-US" sz="3600" dirty="0"/>
              <a:t>Background</a:t>
            </a:r>
          </a:p>
          <a:p>
            <a:r>
              <a:rPr lang="en-US" sz="3600" dirty="0"/>
              <a:t>Threat Actors and Risks</a:t>
            </a:r>
          </a:p>
          <a:p>
            <a:r>
              <a:rPr lang="en-US" sz="3600" dirty="0"/>
              <a:t>Case </a:t>
            </a:r>
            <a:r>
              <a:rPr lang="en-US" sz="3600" dirty="0" smtClean="0"/>
              <a:t>Study</a:t>
            </a:r>
            <a:endParaRPr lang="en-US" sz="3600" dirty="0"/>
          </a:p>
          <a:p>
            <a:r>
              <a:rPr lang="en-US" sz="3600" dirty="0"/>
              <a:t>Assessing </a:t>
            </a:r>
            <a:r>
              <a:rPr lang="en-US" sz="3600" dirty="0" smtClean="0"/>
              <a:t>Cyber </a:t>
            </a:r>
            <a:r>
              <a:rPr lang="en-US" sz="3600" dirty="0"/>
              <a:t>Risk</a:t>
            </a:r>
          </a:p>
          <a:p>
            <a:r>
              <a:rPr lang="en-US" sz="3600" dirty="0"/>
              <a:t>Mitigating </a:t>
            </a:r>
            <a:r>
              <a:rPr lang="en-US" sz="3600" dirty="0" smtClean="0"/>
              <a:t>Cyber </a:t>
            </a:r>
            <a:r>
              <a:rPr lang="en-US" sz="3600" dirty="0"/>
              <a:t>Risk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4915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21" y="1062038"/>
            <a:ext cx="3009705" cy="611001"/>
          </a:xfrm>
        </p:spPr>
        <p:txBody>
          <a:bodyPr>
            <a:noAutofit/>
          </a:bodyPr>
          <a:lstStyle/>
          <a:p>
            <a:r>
              <a:rPr lang="en-US" sz="3600" dirty="0"/>
              <a:t>Summary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21" y="1933577"/>
            <a:ext cx="7531033" cy="3518297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C4I systems complex </a:t>
            </a:r>
            <a:r>
              <a:rPr lang="en-US" sz="2000" dirty="0"/>
              <a:t>and a target for cyber attackers and insiders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In order to assess your cyber risk you need to understand your assets, the threats to those assets, and the vulnerabilities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Leverage National and International standards, guidelines, and frameworks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Evaluate your </a:t>
            </a:r>
            <a:r>
              <a:rPr lang="en-US" sz="2000" dirty="0" err="1"/>
              <a:t>organisation’s</a:t>
            </a:r>
            <a:r>
              <a:rPr lang="en-US" sz="2000" dirty="0"/>
              <a:t> cyber maturity across visibility, intelligence, and integration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Develop a plan to mitigate the highest risk areas and build towards a continuous monitoring and mitigation capability supported by intelligence and securely integrated technology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3763620" y="4384552"/>
            <a:ext cx="1274544" cy="265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Intelligence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1376" y="4384552"/>
            <a:ext cx="1274544" cy="264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Visibility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7958" y="4384552"/>
            <a:ext cx="1274544" cy="265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Integration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77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P_CGEN1_CLP_Question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092" y="1504950"/>
            <a:ext cx="19637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694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4I Presentation Temp 1-02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7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741" y="1923509"/>
            <a:ext cx="4703269" cy="3822197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Over </a:t>
            </a:r>
            <a:r>
              <a:rPr lang="en-US" sz="4000" dirty="0" smtClean="0"/>
              <a:t>20+ </a:t>
            </a:r>
            <a:r>
              <a:rPr lang="en-US" sz="4000" dirty="0" smtClean="0"/>
              <a:t>years experience in Cyber Security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00" dirty="0" smtClean="0"/>
              <a:t>Special Agent investigating cyber crime and computer intrusions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00" dirty="0" err="1" smtClean="0"/>
              <a:t>Programme</a:t>
            </a:r>
            <a:r>
              <a:rPr lang="en-US" sz="2900" dirty="0" smtClean="0"/>
              <a:t> Manager for large U.S. Cyber Security Operations </a:t>
            </a:r>
            <a:r>
              <a:rPr lang="en-US" sz="2900" dirty="0" err="1" smtClean="0"/>
              <a:t>Centres</a:t>
            </a:r>
            <a:endParaRPr lang="en-US" sz="29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00" dirty="0" smtClean="0"/>
              <a:t>Executive running cyber security line of business (US$125+M)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00" dirty="0" smtClean="0"/>
              <a:t>Adjunct professor teaching graduate cyber investigations</a:t>
            </a:r>
            <a:endParaRPr lang="en-US" sz="29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00" dirty="0" smtClean="0"/>
              <a:t>Relocated to UAE for </a:t>
            </a:r>
            <a:r>
              <a:rPr lang="en-US" sz="2900" dirty="0" err="1" smtClean="0"/>
              <a:t>DarkMatter</a:t>
            </a:r>
            <a:endParaRPr lang="en-US" sz="2900" dirty="0" smtClean="0"/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72" y="2248273"/>
            <a:ext cx="1008186" cy="10081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9120" r="6549" b="3724"/>
          <a:stretch/>
        </p:blipFill>
        <p:spPr>
          <a:xfrm>
            <a:off x="5527842" y="2287988"/>
            <a:ext cx="1184727" cy="9936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15" y="4559028"/>
            <a:ext cx="1097352" cy="7244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" t="22705" r="3943" b="21787"/>
          <a:stretch/>
        </p:blipFill>
        <p:spPr>
          <a:xfrm>
            <a:off x="6540893" y="4806788"/>
            <a:ext cx="2528047" cy="4357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04" y="2238819"/>
            <a:ext cx="1020703" cy="10176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03" y="3424980"/>
            <a:ext cx="1022628" cy="1022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27" y="3424980"/>
            <a:ext cx="992843" cy="1022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51" y="3424980"/>
            <a:ext cx="1022628" cy="10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andom\Downloads\iStock_000000763402Medium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4" r="21652"/>
          <a:stretch/>
        </p:blipFill>
        <p:spPr bwMode="auto">
          <a:xfrm>
            <a:off x="3039036" y="2009236"/>
            <a:ext cx="283284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are the Threat Actors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8503" y="1911351"/>
            <a:ext cx="3149599" cy="3479800"/>
          </a:xfrm>
          <a:prstGeom prst="rect">
            <a:avLst/>
          </a:prstGeom>
        </p:spPr>
        <p:txBody>
          <a:bodyPr vert="horz" wrap="square" lIns="91440" tIns="0" rIns="91440" bIns="45720" rtlCol="0" anchor="t" anchorCtr="0">
            <a:normAutofit/>
          </a:bodyPr>
          <a:lstStyle/>
          <a:p>
            <a:pPr>
              <a:lnSpc>
                <a:spcPct val="100000"/>
              </a:lnSpc>
            </a:pPr>
            <a:endParaRPr lang="en-US" sz="1900" dirty="0">
              <a:latin typeface="Calibri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98503" y="2119455"/>
            <a:ext cx="2362199" cy="3394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4572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1B7D7E"/>
              </a:buClr>
              <a:buSzPct val="85000"/>
              <a:buFontTx/>
              <a:buBlip>
                <a:blip r:embed="rId3"/>
              </a:buBlip>
              <a:defRPr sz="2300" b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576072" indent="-274320" algn="l" defTabSz="4572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1B7D7E"/>
              </a:buClr>
              <a:buSzPct val="88000"/>
              <a:buFontTx/>
              <a:buBlip>
                <a:blip r:embed="rId3"/>
              </a:buBlip>
              <a:defRPr sz="21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841248" indent="-265176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7D7E"/>
              </a:buClr>
              <a:buSzPct val="87000"/>
              <a:buFontTx/>
              <a:buBlip>
                <a:blip r:embed="rId3"/>
              </a:buBlip>
              <a:defRPr sz="2000" kern="1200" baseline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3pPr>
            <a:lvl4pPr marL="1088136" indent="-237744" algn="l" defTabSz="4572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86000"/>
              <a:buFontTx/>
              <a:buBlip>
                <a:blip r:embed="rId3"/>
              </a:buBlip>
              <a:defRPr sz="18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4pPr>
            <a:lvl5pPr marL="1335024" indent="-246888" algn="l" defTabSz="457200" rtl="0" eaLnBrk="1" latinLnBrk="0" hangingPunct="1">
              <a:spcBef>
                <a:spcPts val="400"/>
              </a:spcBef>
              <a:spcAft>
                <a:spcPts val="0"/>
              </a:spcAft>
              <a:buClrTx/>
              <a:buSzPct val="85000"/>
              <a:buFontTx/>
              <a:buBlip>
                <a:blip r:embed="rId3"/>
              </a:buBlip>
              <a:defRPr sz="17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World Trade / Globalisation Activists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Environmental Groups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Regional Political Activism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Non-State Sponsored Terrorism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Organised </a:t>
            </a:r>
            <a:r>
              <a:rPr lang="en-AU" dirty="0"/>
              <a:t>Crime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Nation States / Governments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Insider Threats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286501" y="2097499"/>
            <a:ext cx="2645160" cy="3394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4572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1B7D7E"/>
              </a:buClr>
              <a:buSzPct val="85000"/>
              <a:buFontTx/>
              <a:buBlip>
                <a:blip r:embed="rId3"/>
              </a:buBlip>
              <a:defRPr sz="2300" b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576072" indent="-274320" algn="l" defTabSz="4572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1B7D7E"/>
              </a:buClr>
              <a:buSzPct val="88000"/>
              <a:buFontTx/>
              <a:buBlip>
                <a:blip r:embed="rId3"/>
              </a:buBlip>
              <a:defRPr sz="21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841248" indent="-265176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7D7E"/>
              </a:buClr>
              <a:buSzPct val="87000"/>
              <a:buFontTx/>
              <a:buBlip>
                <a:blip r:embed="rId3"/>
              </a:buBlip>
              <a:defRPr sz="2000" kern="1200" baseline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3pPr>
            <a:lvl4pPr marL="1088136" indent="-237744" algn="l" defTabSz="4572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86000"/>
              <a:buFontTx/>
              <a:buBlip>
                <a:blip r:embed="rId3"/>
              </a:buBlip>
              <a:defRPr sz="18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4pPr>
            <a:lvl5pPr marL="1335024" indent="-246888" algn="l" defTabSz="457200" rtl="0" eaLnBrk="1" latinLnBrk="0" hangingPunct="1">
              <a:spcBef>
                <a:spcPts val="400"/>
              </a:spcBef>
              <a:spcAft>
                <a:spcPts val="0"/>
              </a:spcAft>
              <a:buClrTx/>
              <a:buSzPct val="85000"/>
              <a:buFontTx/>
              <a:buBlip>
                <a:blip r:embed="rId3"/>
              </a:buBlip>
              <a:defRPr sz="17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Information </a:t>
            </a:r>
            <a:r>
              <a:rPr lang="en-AU" dirty="0" err="1"/>
              <a:t>Hacktivisists</a:t>
            </a:r>
            <a:endParaRPr lang="en-AU" dirty="0"/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General Attacker Threats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Illegal Information Brokers and Freelance Agents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Trusted 3rd </a:t>
            </a:r>
            <a:r>
              <a:rPr lang="en-AU" dirty="0"/>
              <a:t>Parties</a:t>
            </a:r>
            <a:endParaRPr lang="en-AU" dirty="0"/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Corporate Intelligence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Investigation Companies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Competitors, Contractors, Corporations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Untrained Personnel</a:t>
            </a:r>
          </a:p>
        </p:txBody>
      </p:sp>
    </p:spTree>
    <p:extLst>
      <p:ext uri="{BB962C8B-B14F-4D97-AF65-F5344CB8AC3E}">
        <p14:creationId xmlns:p14="http://schemas.microsoft.com/office/powerpoint/2010/main" val="302612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</a:t>
            </a:r>
            <a:r>
              <a:rPr lang="en-US" dirty="0" smtClean="0"/>
              <a:t>cyber risks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60" y="2220317"/>
            <a:ext cx="2642356" cy="1632598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93000" y="1691374"/>
            <a:ext cx="4612822" cy="424540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Theft of </a:t>
            </a:r>
            <a:r>
              <a:rPr lang="en-US" sz="2700" dirty="0" smtClean="0"/>
              <a:t>sensitive and valuable information</a:t>
            </a:r>
            <a:endParaRPr lang="en-US" sz="2700" dirty="0"/>
          </a:p>
          <a:p>
            <a:r>
              <a:rPr lang="en-US" sz="2700" dirty="0" smtClean="0"/>
              <a:t>Manipulation of mission critical data</a:t>
            </a:r>
            <a:endParaRPr lang="en-US" sz="2700" dirty="0"/>
          </a:p>
          <a:p>
            <a:r>
              <a:rPr lang="en-US" sz="2700" dirty="0" smtClean="0"/>
              <a:t>Disruption to operations</a:t>
            </a:r>
          </a:p>
          <a:p>
            <a:r>
              <a:rPr lang="en-US" sz="2700" dirty="0" smtClean="0"/>
              <a:t>Impact to successful execution of mission priorities</a:t>
            </a:r>
          </a:p>
          <a:p>
            <a:r>
              <a:rPr lang="en-US" sz="2700" dirty="0" smtClean="0"/>
              <a:t>Destruction of C4I systems via non-kinetic attacks</a:t>
            </a:r>
            <a:endParaRPr lang="en-US" sz="2700" dirty="0"/>
          </a:p>
          <a:p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1691374"/>
            <a:ext cx="2316480" cy="2206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96" y="4090412"/>
            <a:ext cx="3214048" cy="213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6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Knowledge is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5705"/>
            <a:ext cx="4038600" cy="431045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C4I System are </a:t>
            </a:r>
            <a:r>
              <a:rPr lang="en-US" dirty="0" smtClean="0"/>
              <a:t>complex and targets of sophisticated cyber attacks</a:t>
            </a:r>
          </a:p>
          <a:p>
            <a:r>
              <a:rPr lang="en-US" dirty="0" smtClean="0"/>
              <a:t>What type of information are </a:t>
            </a:r>
            <a:r>
              <a:rPr lang="en-US" dirty="0" smtClean="0"/>
              <a:t>adversaries </a:t>
            </a:r>
            <a:r>
              <a:rPr lang="en-US" dirty="0" smtClean="0"/>
              <a:t>looking for?</a:t>
            </a:r>
          </a:p>
          <a:p>
            <a:pPr lvl="1"/>
            <a:r>
              <a:rPr lang="en-US" dirty="0" smtClean="0"/>
              <a:t>C4I capabilities </a:t>
            </a:r>
            <a:endParaRPr lang="en-US" dirty="0"/>
          </a:p>
          <a:p>
            <a:pPr lvl="1"/>
            <a:r>
              <a:rPr lang="en-US" dirty="0" smtClean="0"/>
              <a:t>Operational information</a:t>
            </a:r>
            <a:endParaRPr lang="en-US" dirty="0" smtClean="0"/>
          </a:p>
          <a:p>
            <a:pPr lvl="1"/>
            <a:r>
              <a:rPr lang="en-US" dirty="0" smtClean="0"/>
              <a:t>Vulnerabilities</a:t>
            </a:r>
            <a:endParaRPr lang="en-US" dirty="0" smtClean="0"/>
          </a:p>
          <a:p>
            <a:pPr lvl="1"/>
            <a:r>
              <a:rPr lang="en-US" dirty="0" smtClean="0"/>
              <a:t>Plans </a:t>
            </a:r>
            <a:r>
              <a:rPr lang="en-US" dirty="0" smtClean="0"/>
              <a:t>and strategy</a:t>
            </a:r>
          </a:p>
          <a:p>
            <a:pPr lvl="1"/>
            <a:r>
              <a:rPr lang="en-US" dirty="0" smtClean="0"/>
              <a:t>Research and </a:t>
            </a:r>
            <a:r>
              <a:rPr lang="en-US" dirty="0" smtClean="0"/>
              <a:t>development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8"/>
          <a:stretch/>
        </p:blipFill>
        <p:spPr>
          <a:xfrm>
            <a:off x="4359897" y="2370287"/>
            <a:ext cx="4722688" cy="32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5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69093"/>
            <a:ext cx="3008313" cy="1162050"/>
          </a:xfrm>
        </p:spPr>
        <p:txBody>
          <a:bodyPr>
            <a:noAutofit/>
          </a:bodyPr>
          <a:lstStyle/>
          <a:p>
            <a:r>
              <a:rPr lang="en-US" sz="2400" b="0" dirty="0"/>
              <a:t>Well orchestrated cyber attack against Ukrainian power grid</a:t>
            </a:r>
            <a:endParaRPr lang="en-US" sz="2400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6521" y="2237815"/>
            <a:ext cx="3009705" cy="3214058"/>
          </a:xfrm>
        </p:spPr>
        <p:txBody>
          <a:bodyPr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23 Dec 2015  </a:t>
            </a:r>
            <a:r>
              <a:rPr lang="en-US" sz="1800" dirty="0"/>
              <a:t>“</a:t>
            </a:r>
            <a:r>
              <a:rPr lang="en-US" sz="1800" dirty="0" err="1"/>
              <a:t>Prykarpattyaoblenergo</a:t>
            </a:r>
            <a:r>
              <a:rPr lang="en-US" sz="1800" dirty="0"/>
              <a:t>” reported disruption of power supply because of an “accident”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Ukrainian CERT reported 8 different power companies across 8 different regions were affected by cyber attacks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One company affected linked attack to subnetwork belonging to ISP operated in Russia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1332" t="10803" r="16587" b="10991"/>
          <a:stretch/>
        </p:blipFill>
        <p:spPr>
          <a:xfrm>
            <a:off x="3764489" y="1395857"/>
            <a:ext cx="5074920" cy="405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9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6520" y="1215838"/>
            <a:ext cx="3009705" cy="556372"/>
          </a:xfrm>
        </p:spPr>
        <p:txBody>
          <a:bodyPr>
            <a:noAutofit/>
          </a:bodyPr>
          <a:lstStyle/>
          <a:p>
            <a:r>
              <a:rPr lang="en-US" sz="2800" b="0" dirty="0"/>
              <a:t>Multi-Pronged Attack</a:t>
            </a:r>
            <a:endParaRPr lang="en-US" sz="28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6521" y="1992573"/>
            <a:ext cx="3009705" cy="3459301"/>
          </a:xfrm>
        </p:spPr>
        <p:txBody>
          <a:bodyPr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Disconnected breakers to substations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Telephone Denial of Service Attack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Manipulated monitoring capabilities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Destroyed corporate systems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8316" t="24781" r="32974" b="2693"/>
          <a:stretch/>
        </p:blipFill>
        <p:spPr>
          <a:xfrm>
            <a:off x="4056017" y="1043396"/>
            <a:ext cx="4768896" cy="4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8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/>
              <a:t>C4I Systems</a:t>
            </a:r>
            <a:endParaRPr lang="en-US" sz="28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4028"/>
            <a:ext cx="3008313" cy="40721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Deployable C4I capabilities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Mission </a:t>
            </a:r>
            <a:r>
              <a:rPr lang="en-US" sz="2400" dirty="0"/>
              <a:t>critical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Long Haul 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Mission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Lessons learned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42" y="2054028"/>
            <a:ext cx="3106137" cy="3064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52" y="727274"/>
            <a:ext cx="2648519" cy="265350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80" y="4343891"/>
            <a:ext cx="2382774" cy="2382774"/>
          </a:xfrm>
        </p:spPr>
      </p:pic>
    </p:spTree>
    <p:extLst>
      <p:ext uri="{BB962C8B-B14F-4D97-AF65-F5344CB8AC3E}">
        <p14:creationId xmlns:p14="http://schemas.microsoft.com/office/powerpoint/2010/main" val="26815132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1084</Words>
  <Application>Microsoft Office PowerPoint</Application>
  <PresentationFormat>On-screen Show (4:3)</PresentationFormat>
  <Paragraphs>180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Verdana</vt:lpstr>
      <vt:lpstr>Wingdings</vt:lpstr>
      <vt:lpstr>Office Theme</vt:lpstr>
      <vt:lpstr>think-cell Slide</vt:lpstr>
      <vt:lpstr>Keynote 9: Cyber Security in Emerging C4I Systems: Deployment and Implementation Perspectives   By Eric J. Eifert, Sr. VP of DarkMatter’s Managed Security Services   </vt:lpstr>
      <vt:lpstr>Agenda</vt:lpstr>
      <vt:lpstr>My Background</vt:lpstr>
      <vt:lpstr>Who are the Threat Actors</vt:lpstr>
      <vt:lpstr>What are the cyber risks</vt:lpstr>
      <vt:lpstr>Knowledge is power</vt:lpstr>
      <vt:lpstr>Well orchestrated cyber attack against Ukrainian power grid</vt:lpstr>
      <vt:lpstr>Multi-Pronged Attack</vt:lpstr>
      <vt:lpstr>C4I Systems</vt:lpstr>
      <vt:lpstr>Assessing the risk</vt:lpstr>
      <vt:lpstr>PowerPoint Presentation</vt:lpstr>
      <vt:lpstr>PowerPoint Presentation</vt:lpstr>
      <vt:lpstr>Mitigating the risk</vt:lpstr>
      <vt:lpstr> Why Visibility</vt:lpstr>
      <vt:lpstr> Why Intelligence</vt:lpstr>
      <vt:lpstr> Why Integration</vt:lpstr>
      <vt:lpstr>Mitigating the risk - Increase your visibility</vt:lpstr>
      <vt:lpstr>Mitigating the risk - Increase your intelligence</vt:lpstr>
      <vt:lpstr>Mitigating the risk - Facilitate better integration</vt:lpstr>
      <vt:lpstr>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Department</dc:creator>
  <cp:lastModifiedBy>Eric Eifert</cp:lastModifiedBy>
  <cp:revision>16</cp:revision>
  <dcterms:created xsi:type="dcterms:W3CDTF">2016-03-08T08:45:51Z</dcterms:created>
  <dcterms:modified xsi:type="dcterms:W3CDTF">2016-04-16T19:26:01Z</dcterms:modified>
</cp:coreProperties>
</file>