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2" r:id="rId1"/>
  </p:sldMasterIdLst>
  <p:notesMasterIdLst>
    <p:notesMasterId r:id="rId48"/>
  </p:notesMasterIdLst>
  <p:sldIdLst>
    <p:sldId id="256" r:id="rId2"/>
    <p:sldId id="257" r:id="rId3"/>
    <p:sldId id="258" r:id="rId4"/>
    <p:sldId id="307" r:id="rId5"/>
    <p:sldId id="259" r:id="rId6"/>
    <p:sldId id="260" r:id="rId7"/>
    <p:sldId id="306" r:id="rId8"/>
    <p:sldId id="272" r:id="rId9"/>
    <p:sldId id="281" r:id="rId10"/>
    <p:sldId id="261" r:id="rId11"/>
    <p:sldId id="268" r:id="rId12"/>
    <p:sldId id="263" r:id="rId13"/>
    <p:sldId id="282" r:id="rId14"/>
    <p:sldId id="283" r:id="rId15"/>
    <p:sldId id="284" r:id="rId16"/>
    <p:sldId id="264" r:id="rId17"/>
    <p:sldId id="285" r:id="rId18"/>
    <p:sldId id="286" r:id="rId19"/>
    <p:sldId id="265" r:id="rId20"/>
    <p:sldId id="287" r:id="rId21"/>
    <p:sldId id="288" r:id="rId22"/>
    <p:sldId id="289" r:id="rId23"/>
    <p:sldId id="269" r:id="rId24"/>
    <p:sldId id="290" r:id="rId25"/>
    <p:sldId id="271" r:id="rId26"/>
    <p:sldId id="292" r:id="rId27"/>
    <p:sldId id="273" r:id="rId28"/>
    <p:sldId id="274" r:id="rId29"/>
    <p:sldId id="293" r:id="rId30"/>
    <p:sldId id="294" r:id="rId31"/>
    <p:sldId id="295" r:id="rId32"/>
    <p:sldId id="275" r:id="rId33"/>
    <p:sldId id="296" r:id="rId34"/>
    <p:sldId id="276" r:id="rId35"/>
    <p:sldId id="297" r:id="rId36"/>
    <p:sldId id="277" r:id="rId37"/>
    <p:sldId id="298" r:id="rId38"/>
    <p:sldId id="299" r:id="rId39"/>
    <p:sldId id="300" r:id="rId40"/>
    <p:sldId id="301" r:id="rId41"/>
    <p:sldId id="278" r:id="rId42"/>
    <p:sldId id="302" r:id="rId43"/>
    <p:sldId id="304" r:id="rId44"/>
    <p:sldId id="305" r:id="rId45"/>
    <p:sldId id="280" r:id="rId46"/>
    <p:sldId id="308" r:id="rId47"/>
  </p:sldIdLst>
  <p:sldSz cx="12192000" cy="6858000"/>
  <p:notesSz cx="6797675" cy="9928225"/>
  <p:embeddedFontLst>
    <p:embeddedFont>
      <p:font typeface="SKR HEAD1" pitchFamily="2" charset="-78"/>
      <p:regular r:id="rId49"/>
    </p:embeddedFont>
    <p:embeddedFont>
      <p:font typeface="ae_AlMohanad" panose="02060603050605020204" pitchFamily="18" charset="-78"/>
      <p:regular r:id="rId50"/>
    </p:embeddedFont>
    <p:embeddedFont>
      <p:font typeface="Arial Rounded MT Bold" panose="020F0704030504030204" pitchFamily="34" charset="0"/>
      <p:regular r:id="rId51"/>
    </p:embeddedFont>
    <p:embeddedFont>
      <p:font typeface="Calibri" panose="020F0502020204030204" pitchFamily="34" charset="0"/>
      <p:regular r:id="rId52"/>
      <p:bold r:id="rId53"/>
      <p:italic r:id="rId54"/>
      <p:boldItalic r:id="rId55"/>
    </p:embeddedFont>
    <p:embeddedFont>
      <p:font typeface="Traditional Arabic" panose="02020603050405020304" pitchFamily="18" charset="-78"/>
      <p:regular r:id="rId56"/>
      <p:bold r:id="rId57"/>
    </p:embeddedFont>
    <p:embeddedFont>
      <p:font typeface="Al-Mohanad" panose="02060603050605020204" pitchFamily="18" charset="-78"/>
      <p:regular r:id="rId58"/>
    </p:embeddedFont>
    <p:embeddedFont>
      <p:font typeface="AGA Arabesque" panose="05010101010101010101" pitchFamily="2" charset="2"/>
      <p:regular r:id="rId59"/>
    </p:embeddedFont>
    <p:embeddedFont>
      <p:font typeface="Arial Black" panose="020B0A04020102020204" pitchFamily="34" charset="0"/>
      <p:bold r:id="rId60"/>
    </p:embeddedFont>
    <p:embeddedFont>
      <p:font typeface="PT Bold Heading" panose="02010400000000000000" pitchFamily="2" charset="-78"/>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35"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3" autoAdjust="0"/>
    <p:restoredTop sz="94713" autoAdjust="0"/>
  </p:normalViewPr>
  <p:slideViewPr>
    <p:cSldViewPr snapToGrid="0" showGuides="1">
      <p:cViewPr varScale="1">
        <p:scale>
          <a:sx n="106" d="100"/>
          <a:sy n="106" d="100"/>
        </p:scale>
        <p:origin x="528" y="96"/>
      </p:cViewPr>
      <p:guideLst>
        <p:guide orient="horz" pos="2137"/>
        <p:guide pos="3840"/>
      </p:guideLst>
    </p:cSldViewPr>
  </p:slideViewPr>
  <p:outlineViewPr>
    <p:cViewPr>
      <p:scale>
        <a:sx n="33" d="100"/>
        <a:sy n="33" d="100"/>
      </p:scale>
      <p:origin x="0" y="-3780"/>
    </p:cViewPr>
  </p:outlineViewPr>
  <p:notesTextViewPr>
    <p:cViewPr>
      <p:scale>
        <a:sx n="3" d="2"/>
        <a:sy n="3" d="2"/>
      </p:scale>
      <p:origin x="0" y="0"/>
    </p:cViewPr>
  </p:notesTextViewPr>
  <p:notesViewPr>
    <p:cSldViewPr snapToGrid="0" showGuides="1">
      <p:cViewPr>
        <p:scale>
          <a:sx n="200" d="100"/>
          <a:sy n="200" d="100"/>
        </p:scale>
        <p:origin x="1350" y="-3702"/>
      </p:cViewPr>
      <p:guideLst>
        <p:guide orient="horz" pos="3135"/>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6A051C0B-4169-4B14-BE75-83F4A5E17C61}" type="datetimeFigureOut">
              <a:rPr lang="en-US" smtClean="0"/>
              <a:t>4/27/2016</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BE065B6A-4D3E-4A9E-8704-BC60221EF85C}" type="slidenum">
              <a:rPr lang="en-US" smtClean="0"/>
              <a:t>‹#›</a:t>
            </a:fld>
            <a:endParaRPr lang="en-US"/>
          </a:p>
        </p:txBody>
      </p:sp>
    </p:spTree>
    <p:extLst>
      <p:ext uri="{BB962C8B-B14F-4D97-AF65-F5344CB8AC3E}">
        <p14:creationId xmlns:p14="http://schemas.microsoft.com/office/powerpoint/2010/main" val="2248931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10"/>
          </p:nvPr>
        </p:nvSpPr>
        <p:spPr/>
        <p:txBody>
          <a:bodyPr/>
          <a:lstStyle/>
          <a:p>
            <a:fld id="{BE065B6A-4D3E-4A9E-8704-BC60221EF85C}" type="slidenum">
              <a:rPr lang="en-US" smtClean="0"/>
              <a:t>1</a:t>
            </a:fld>
            <a:endParaRPr lang="en-US"/>
          </a:p>
        </p:txBody>
      </p:sp>
    </p:spTree>
    <p:extLst>
      <p:ext uri="{BB962C8B-B14F-4D97-AF65-F5344CB8AC3E}">
        <p14:creationId xmlns:p14="http://schemas.microsoft.com/office/powerpoint/2010/main" val="217158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Low" rtl="1">
              <a:lnSpc>
                <a:spcPct val="107000"/>
              </a:lnSpc>
              <a:spcAft>
                <a:spcPts val="0"/>
              </a:spcAft>
              <a:buFont typeface="Wingdings" panose="05000000000000000000" pitchFamily="2" charset="2"/>
              <a:buChar char=""/>
            </a:pPr>
            <a:r>
              <a:rPr lang="ar-SA" dirty="0" smtClean="0">
                <a:effectLst/>
                <a:latin typeface="Calibri" panose="020F0502020204030204" pitchFamily="34" charset="0"/>
                <a:ea typeface="Calibri" panose="020F0502020204030204" pitchFamily="34" charset="0"/>
                <a:cs typeface="ae_AlMohanad" panose="02060603050605020204" pitchFamily="18" charset="-78"/>
              </a:rPr>
              <a:t>للقيادة والسيطرة </a:t>
            </a:r>
            <a:r>
              <a:rPr lang="ar-SA" dirty="0" smtClean="0">
                <a:latin typeface="ae_AlMohanad" panose="02060603050605020204" pitchFamily="18" charset="-78"/>
                <a:ea typeface="Calibri" panose="020F0502020204030204" pitchFamily="34" charset="0"/>
                <a:cs typeface="PT Bold Heading" panose="02010400000000000000" pitchFamily="2" charset="-78"/>
              </a:rPr>
              <a:t>تعاريف</a:t>
            </a:r>
            <a:r>
              <a:rPr lang="ar-SA" dirty="0" smtClean="0">
                <a:effectLst/>
                <a:latin typeface="Calibri" panose="020F0502020204030204" pitchFamily="34" charset="0"/>
                <a:ea typeface="Calibri" panose="020F0502020204030204" pitchFamily="34" charset="0"/>
                <a:cs typeface="ae_AlMohanad" panose="02060603050605020204" pitchFamily="18" charset="-78"/>
              </a:rPr>
              <a:t> </a:t>
            </a:r>
            <a:r>
              <a:rPr lang="ar-SA" dirty="0" smtClean="0">
                <a:latin typeface="ae_AlMohanad" panose="02060603050605020204" pitchFamily="18" charset="-78"/>
                <a:ea typeface="Calibri" panose="020F0502020204030204" pitchFamily="34" charset="0"/>
                <a:cs typeface="PT Bold Heading" panose="02010400000000000000" pitchFamily="2" charset="-78"/>
              </a:rPr>
              <a:t>متعددة</a:t>
            </a:r>
            <a:r>
              <a:rPr lang="ar-SA" dirty="0" smtClean="0">
                <a:effectLst/>
                <a:latin typeface="Calibri" panose="020F0502020204030204" pitchFamily="34" charset="0"/>
                <a:ea typeface="Calibri" panose="020F0502020204030204" pitchFamily="34" charset="0"/>
                <a:cs typeface="ae_AlMohanad" panose="02060603050605020204" pitchFamily="18" charset="-78"/>
              </a:rPr>
              <a:t>، أكثرها شمولية هو أن: </a:t>
            </a:r>
            <a:endParaRPr lang="en-US" sz="1000" dirty="0" smtClean="0">
              <a:effectLst/>
              <a:latin typeface="Calibri" panose="020F0502020204030204" pitchFamily="34" charset="0"/>
              <a:ea typeface="Calibri" panose="020F0502020204030204" pitchFamily="34" charset="0"/>
              <a:cs typeface="Arial" panose="020B0604020202020204" pitchFamily="34" charset="0"/>
            </a:endParaRPr>
          </a:p>
          <a:p>
            <a:pPr marL="457200" algn="justLow" rtl="1">
              <a:lnSpc>
                <a:spcPct val="107000"/>
              </a:lnSpc>
              <a:spcAft>
                <a:spcPts val="800"/>
              </a:spcAft>
            </a:pPr>
            <a:r>
              <a:rPr lang="en-US" dirty="0" smtClean="0">
                <a:effectLst/>
                <a:latin typeface="ae_AlMohanad" panose="02060603050605020204" pitchFamily="18" charset="-78"/>
                <a:ea typeface="Calibri" panose="020F0502020204030204" pitchFamily="34" charset="0"/>
                <a:cs typeface="Arial" panose="020B0604020202020204" pitchFamily="34" charset="0"/>
              </a:rPr>
              <a:t> </a:t>
            </a:r>
            <a:r>
              <a:rPr lang="ar-SA" dirty="0" smtClean="0">
                <a:latin typeface="ae_AlMohanad" panose="02060603050605020204" pitchFamily="18" charset="-78"/>
                <a:ea typeface="Calibri" panose="020F0502020204030204" pitchFamily="34" charset="0"/>
              </a:rPr>
              <a:t>القيادة والسيطرة عبارة عن ترتيب وتنسيق </a:t>
            </a:r>
            <a:r>
              <a:rPr lang="ar-SA" dirty="0" smtClean="0">
                <a:solidFill>
                  <a:srgbClr val="FF0000"/>
                </a:solidFill>
                <a:latin typeface="ae_AlMohanad" panose="02060603050605020204" pitchFamily="18" charset="-78"/>
                <a:ea typeface="Calibri" panose="020F0502020204030204" pitchFamily="34" charset="0"/>
              </a:rPr>
              <a:t>عناصر القيادة والسيطرة </a:t>
            </a:r>
            <a:r>
              <a:rPr lang="ar-SA" dirty="0" smtClean="0">
                <a:latin typeface="ae_AlMohanad" panose="02060603050605020204" pitchFamily="18" charset="-78"/>
                <a:ea typeface="Calibri" panose="020F0502020204030204" pitchFamily="34" charset="0"/>
              </a:rPr>
              <a:t>(</a:t>
            </a:r>
            <a:r>
              <a:rPr lang="ar-SA" sz="1050" dirty="0" smtClean="0">
                <a:effectLst/>
                <a:latin typeface="Calibri" panose="020F0502020204030204" pitchFamily="34" charset="0"/>
                <a:ea typeface="Calibri" panose="020F0502020204030204" pitchFamily="34" charset="0"/>
                <a:cs typeface="ae_AlMohanad" panose="02060603050605020204" pitchFamily="18" charset="-78"/>
              </a:rPr>
              <a:t>العنصر البشري، والمعدات، وسائل الاتصالات، والمنشآت، والإجراءات</a:t>
            </a:r>
            <a:r>
              <a:rPr lang="ar-SA" dirty="0" smtClean="0">
                <a:effectLst/>
                <a:latin typeface="Calibri" panose="020F0502020204030204" pitchFamily="34" charset="0"/>
                <a:ea typeface="Calibri" panose="020F0502020204030204" pitchFamily="34" charset="0"/>
                <a:cs typeface="ae_AlMohanad" panose="02060603050605020204" pitchFamily="18" charset="-78"/>
              </a:rPr>
              <a:t>)، ليتمكن القائد/المدير من ممارسة </a:t>
            </a:r>
            <a:r>
              <a:rPr lang="ar-SA" dirty="0" smtClean="0">
                <a:solidFill>
                  <a:srgbClr val="FF0000"/>
                </a:solidFill>
                <a:effectLst/>
                <a:latin typeface="Calibri" panose="020F0502020204030204" pitchFamily="34" charset="0"/>
                <a:ea typeface="Calibri" panose="020F0502020204030204" pitchFamily="34" charset="0"/>
                <a:cs typeface="ae_AlMohanad" panose="02060603050605020204" pitchFamily="18" charset="-78"/>
              </a:rPr>
              <a:t>وظائف القيادة والسيطرة </a:t>
            </a:r>
            <a:r>
              <a:rPr lang="ar-SA" dirty="0" smtClean="0">
                <a:effectLst/>
                <a:latin typeface="Calibri" panose="020F0502020204030204" pitchFamily="34" charset="0"/>
                <a:ea typeface="Calibri" panose="020F0502020204030204" pitchFamily="34" charset="0"/>
                <a:cs typeface="ae_AlMohanad" panose="02060603050605020204" pitchFamily="18" charset="-78"/>
              </a:rPr>
              <a:t>والتي تتمثل في (</a:t>
            </a:r>
            <a:r>
              <a:rPr lang="ar-SA" sz="1050" dirty="0" smtClean="0">
                <a:effectLst/>
                <a:latin typeface="Calibri" panose="020F0502020204030204" pitchFamily="34" charset="0"/>
                <a:ea typeface="Calibri" panose="020F0502020204030204" pitchFamily="34" charset="0"/>
                <a:cs typeface="ae_AlMohanad" panose="02060603050605020204" pitchFamily="18" charset="-78"/>
              </a:rPr>
              <a:t>التخطيط، والتوجيه، والتنسيق، والسيطرة على العمليات والقوات/المنظمات</a:t>
            </a:r>
            <a:r>
              <a:rPr lang="ar-SA" dirty="0" smtClean="0">
                <a:effectLst/>
                <a:latin typeface="Calibri" panose="020F0502020204030204" pitchFamily="34" charset="0"/>
                <a:ea typeface="Calibri" panose="020F0502020204030204" pitchFamily="34" charset="0"/>
                <a:cs typeface="ae_AlMohanad" panose="02060603050605020204" pitchFamily="18" charset="-78"/>
              </a:rPr>
              <a:t>) لإنجاز المهام المطلوب إنجازها.</a:t>
            </a:r>
            <a:endParaRPr lang="en-US" sz="1000" dirty="0" smtClean="0">
              <a:effectLst/>
              <a:latin typeface="Calibri" panose="020F0502020204030204" pitchFamily="34" charset="0"/>
              <a:ea typeface="Calibri" panose="020F0502020204030204" pitchFamily="34" charset="0"/>
              <a:cs typeface="Arial" panose="020B0604020202020204" pitchFamily="34" charset="0"/>
            </a:endParaRPr>
          </a:p>
          <a:p>
            <a:pPr algn="r" rtl="1"/>
            <a:endParaRPr lang="en-US" dirty="0"/>
          </a:p>
        </p:txBody>
      </p:sp>
      <p:sp>
        <p:nvSpPr>
          <p:cNvPr id="4" name="Slide Number Placeholder 3"/>
          <p:cNvSpPr>
            <a:spLocks noGrp="1"/>
          </p:cNvSpPr>
          <p:nvPr>
            <p:ph type="sldNum" sz="quarter" idx="10"/>
          </p:nvPr>
        </p:nvSpPr>
        <p:spPr/>
        <p:txBody>
          <a:bodyPr/>
          <a:lstStyle/>
          <a:p>
            <a:fld id="{BE065B6A-4D3E-4A9E-8704-BC60221EF85C}" type="slidenum">
              <a:rPr lang="en-US" smtClean="0"/>
              <a:t>10</a:t>
            </a:fld>
            <a:endParaRPr lang="en-US"/>
          </a:p>
        </p:txBody>
      </p:sp>
    </p:spTree>
    <p:extLst>
      <p:ext uri="{BB962C8B-B14F-4D97-AF65-F5344CB8AC3E}">
        <p14:creationId xmlns:p14="http://schemas.microsoft.com/office/powerpoint/2010/main" val="2974382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E065B6A-4D3E-4A9E-8704-BC60221EF85C}" type="slidenum">
              <a:rPr lang="en-US" smtClean="0"/>
              <a:t>11</a:t>
            </a:fld>
            <a:endParaRPr lang="en-US"/>
          </a:p>
        </p:txBody>
      </p:sp>
    </p:spTree>
    <p:extLst>
      <p:ext uri="{BB962C8B-B14F-4D97-AF65-F5344CB8AC3E}">
        <p14:creationId xmlns:p14="http://schemas.microsoft.com/office/powerpoint/2010/main" val="1690141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82721"/>
            <a:ext cx="5438140" cy="3909239"/>
          </a:xfrm>
        </p:spPr>
        <p:txBody>
          <a:bodyPr/>
          <a:lstStyle/>
          <a:p>
            <a:pPr marL="89535" algn="justLow" rtl="1">
              <a:lnSpc>
                <a:spcPct val="107000"/>
              </a:lnSpc>
              <a:spcAft>
                <a:spcPts val="0"/>
              </a:spcAft>
            </a:pPr>
            <a:r>
              <a:rPr lang="ar-SA" dirty="0">
                <a:latin typeface="Calibri" panose="020F0502020204030204" pitchFamily="34" charset="0"/>
                <a:ea typeface="Calibri" panose="020F0502020204030204" pitchFamily="34" charset="0"/>
                <a:cs typeface="ae_AlMohanad" panose="02060603050605020204" pitchFamily="18" charset="-78"/>
              </a:rPr>
              <a:t> (أ) </a:t>
            </a:r>
            <a:r>
              <a:rPr lang="ar-SA" dirty="0">
                <a:latin typeface="ae_AlMohanad" panose="02060603050605020204" pitchFamily="18" charset="-78"/>
                <a:ea typeface="Calibri" panose="020F0502020204030204" pitchFamily="34" charset="0"/>
                <a:cs typeface="PT Bold Heading" panose="02010400000000000000" pitchFamily="2" charset="-78"/>
              </a:rPr>
              <a:t>العنصر</a:t>
            </a:r>
            <a:r>
              <a:rPr lang="ar-SA" b="1" u="sng" dirty="0">
                <a:latin typeface="Calibri" panose="020F0502020204030204" pitchFamily="34" charset="0"/>
                <a:ea typeface="Calibri" panose="020F0502020204030204" pitchFamily="34" charset="0"/>
                <a:cs typeface="ae_AlMohanad" panose="02060603050605020204" pitchFamily="18" charset="-78"/>
              </a:rPr>
              <a:t> </a:t>
            </a:r>
            <a:r>
              <a:rPr lang="ar-SA" dirty="0">
                <a:latin typeface="ae_AlMohanad" panose="02060603050605020204" pitchFamily="18" charset="-78"/>
                <a:ea typeface="Calibri" panose="020F0502020204030204" pitchFamily="34" charset="0"/>
                <a:cs typeface="PT Bold Heading" panose="02010400000000000000" pitchFamily="2" charset="-78"/>
              </a:rPr>
              <a:t>البشري</a:t>
            </a:r>
            <a:r>
              <a:rPr lang="ar-SA" b="1" u="sng" dirty="0">
                <a:latin typeface="Calibri" panose="020F0502020204030204" pitchFamily="34" charset="0"/>
                <a:ea typeface="Calibri" panose="020F0502020204030204" pitchFamily="34" charset="0"/>
                <a:cs typeface="ae_AlMohanad" panose="02060603050605020204" pitchFamily="18" charset="-78"/>
              </a:rPr>
              <a:t> (</a:t>
            </a:r>
            <a:r>
              <a:rPr lang="en-US" b="1" u="sng" dirty="0">
                <a:latin typeface="ae_AlMohanad" panose="02060603050605020204" pitchFamily="18" charset="-78"/>
                <a:ea typeface="Calibri" panose="020F0502020204030204" pitchFamily="34" charset="0"/>
                <a:cs typeface="Arial" panose="020B0604020202020204" pitchFamily="34" charset="0"/>
              </a:rPr>
              <a:t>Personnel</a:t>
            </a:r>
            <a:r>
              <a:rPr lang="ar-SA" b="1" u="sng" dirty="0">
                <a:latin typeface="Calibri" panose="020F0502020204030204" pitchFamily="34" charset="0"/>
                <a:ea typeface="Calibri" panose="020F0502020204030204" pitchFamily="34" charset="0"/>
                <a:cs typeface="ae_AlMohanad" panose="02060603050605020204" pitchFamily="18" charset="-78"/>
              </a:rPr>
              <a:t>)</a:t>
            </a:r>
            <a:r>
              <a:rPr lang="ar-SA" dirty="0">
                <a:latin typeface="Calibri" panose="020F0502020204030204" pitchFamily="34" charset="0"/>
                <a:ea typeface="Calibri" panose="020F0502020204030204" pitchFamily="34" charset="0"/>
                <a:cs typeface="ae_AlMohanad" panose="02060603050605020204" pitchFamily="18" charset="-78"/>
              </a:rPr>
              <a:t>: </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ar-SA" dirty="0">
                <a:latin typeface="Calibri" panose="020F0502020204030204" pitchFamily="34" charset="0"/>
                <a:ea typeface="Calibri" panose="020F0502020204030204" pitchFamily="34" charset="0"/>
                <a:cs typeface="ae_AlMohanad" panose="02060603050605020204" pitchFamily="18" charset="-78"/>
              </a:rPr>
              <a:t>يمثل العنصر البشري الأساس في أنظمة القيادة والسيطرة، حيث أن المعدات، والتجهيزات ذات التقنيات العالية، إضافة إلى أنظمة شبكات الاتصالات وتقنية المعلومات، والبنى التحتية لمنظومات القيادة والسيطرة، تحتاج إلى كوادر بشرية </a:t>
            </a:r>
            <a:r>
              <a:rPr lang="ar-SA" dirty="0" smtClean="0">
                <a:latin typeface="Calibri" panose="020F0502020204030204" pitchFamily="34" charset="0"/>
                <a:ea typeface="Calibri" panose="020F0502020204030204" pitchFamily="34" charset="0"/>
                <a:cs typeface="ae_AlMohanad" panose="02060603050605020204" pitchFamily="18" charset="-78"/>
              </a:rPr>
              <a:t>مدربة تدريباً جيداً، </a:t>
            </a:r>
            <a:r>
              <a:rPr lang="ar-SA" dirty="0">
                <a:latin typeface="Calibri" panose="020F0502020204030204" pitchFamily="34" charset="0"/>
                <a:ea typeface="Calibri" panose="020F0502020204030204" pitchFamily="34" charset="0"/>
                <a:cs typeface="ae_AlMohanad" panose="02060603050605020204" pitchFamily="18" charset="-78"/>
              </a:rPr>
              <a:t>لتشغيلها والتعامل معها بالشكل الصحيح.</a:t>
            </a:r>
          </a:p>
          <a:p>
            <a:pPr marL="342900" lvl="0" indent="-342900" algn="justLow" rtl="1">
              <a:lnSpc>
                <a:spcPct val="107000"/>
              </a:lnSpc>
              <a:spcAft>
                <a:spcPts val="0"/>
              </a:spcAft>
              <a:buFont typeface="Wingdings" panose="05000000000000000000" pitchFamily="2" charset="2"/>
              <a:buChar char=""/>
            </a:pPr>
            <a:r>
              <a:rPr lang="ar-SA" dirty="0">
                <a:solidFill>
                  <a:schemeClr val="bg1">
                    <a:lumMod val="65000"/>
                  </a:schemeClr>
                </a:solidFill>
                <a:latin typeface="Calibri" panose="020F0502020204030204" pitchFamily="34" charset="0"/>
                <a:ea typeface="Calibri" panose="020F0502020204030204" pitchFamily="34" charset="0"/>
                <a:cs typeface="ae_AlMohanad" panose="02060603050605020204" pitchFamily="18" charset="-78"/>
              </a:rPr>
              <a:t>إن التدريب الجيد للعنصر البشري يوفر درجات عالية من الكفاءة والاحترافية ويجعله قادراً على التعامل مع التطور التقني الذي أصبح مهماً على مستوى أنظمة القيادة والسيطرة، وهنا تبرز أهمية القيمة النوعية للعنصر البشري المُدرب والمؤهل في مقرات ومراكز القيادة والسيطرة لتبادل المعلومات ومعالجتها وصنع القرار الصحيح في جميع الظروف.</a:t>
            </a:r>
            <a:endParaRPr lang="en-US" sz="1000" dirty="0">
              <a:solidFill>
                <a:schemeClr val="bg1">
                  <a:lumMod val="6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ar-SA" dirty="0">
                <a:solidFill>
                  <a:schemeClr val="bg1">
                    <a:lumMod val="65000"/>
                  </a:schemeClr>
                </a:solidFill>
                <a:latin typeface="Calibri" panose="020F0502020204030204" pitchFamily="34" charset="0"/>
                <a:ea typeface="Calibri" panose="020F0502020204030204" pitchFamily="34" charset="0"/>
                <a:cs typeface="ae_AlMohanad" panose="02060603050605020204" pitchFamily="18" charset="-78"/>
              </a:rPr>
              <a:t>يتم دعم منظومات القيادة والسيطرة في كافة المجالات المدنية والعسكرية بالاعتماد على أسس استراتيجية، كاستقطاب الموارد البشرية الوطنية وتدريبها وتطويرها والإبقاء عليها لتحقيق التكامل بين مؤسسات الدولة المختلفة، وكذلك دعم البحث العلمي والابتكار الصناعي واستخدام تقنيـة المعلومات والاتصالات.</a:t>
            </a:r>
            <a:endParaRPr lang="en-US" sz="1000" dirty="0">
              <a:solidFill>
                <a:schemeClr val="bg1">
                  <a:lumMod val="6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800"/>
              </a:spcAft>
              <a:buFont typeface="Wingdings" panose="05000000000000000000" pitchFamily="2" charset="2"/>
              <a:buChar char=""/>
            </a:pPr>
            <a:r>
              <a:rPr lang="ar-SA" dirty="0">
                <a:solidFill>
                  <a:schemeClr val="bg1">
                    <a:lumMod val="65000"/>
                  </a:schemeClr>
                </a:solidFill>
                <a:latin typeface="Calibri" panose="020F0502020204030204" pitchFamily="34" charset="0"/>
                <a:ea typeface="Calibri" panose="020F0502020204030204" pitchFamily="34" charset="0"/>
                <a:cs typeface="ae_AlMohanad" panose="02060603050605020204" pitchFamily="18" charset="-78"/>
              </a:rPr>
              <a:t>تعتبر الإدارة الذكية للموارد البشرية أحد أسُس بناء أنظمة القيادة والسيطرة الذكية، التي تُعد عاملاً هاماً ورئيساً في عملية التخطيط لبناء منظومة قيادة وسيطرة فعالة، لتحقيق التوازن الصحيح بين عاملي (التقنية والموارد البشرية)، وتوفير بيئة عملٍ مناسبة للقوى البشرية وإتاحة أجواء مثالية تُحفز على العطاء والإنتاج المستمر.</a:t>
            </a:r>
            <a:endParaRPr lang="en-US" sz="1000" dirty="0">
              <a:solidFill>
                <a:schemeClr val="bg1">
                  <a:lumMod val="65000"/>
                </a:schemeClr>
              </a:solidFill>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E065B6A-4D3E-4A9E-8704-BC60221EF85C}" type="slidenum">
              <a:rPr lang="en-US" smtClean="0"/>
              <a:t>12</a:t>
            </a:fld>
            <a:endParaRPr lang="en-US"/>
          </a:p>
        </p:txBody>
      </p:sp>
    </p:spTree>
    <p:extLst>
      <p:ext uri="{BB962C8B-B14F-4D97-AF65-F5344CB8AC3E}">
        <p14:creationId xmlns:p14="http://schemas.microsoft.com/office/powerpoint/2010/main" val="2908312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9535" algn="justLow" rtl="1">
              <a:lnSpc>
                <a:spcPct val="107000"/>
              </a:lnSpc>
              <a:spcAft>
                <a:spcPts val="0"/>
              </a:spcAft>
            </a:pPr>
            <a:r>
              <a:rPr lang="ar-SA" dirty="0">
                <a:latin typeface="Calibri" panose="020F0502020204030204" pitchFamily="34" charset="0"/>
                <a:ea typeface="Calibri" panose="020F0502020204030204" pitchFamily="34" charset="0"/>
                <a:cs typeface="ae_AlMohanad" panose="02060603050605020204" pitchFamily="18" charset="-78"/>
              </a:rPr>
              <a:t> (أ) </a:t>
            </a:r>
            <a:r>
              <a:rPr lang="ar-SA" dirty="0">
                <a:latin typeface="ae_AlMohanad" panose="02060603050605020204" pitchFamily="18" charset="-78"/>
                <a:ea typeface="Calibri" panose="020F0502020204030204" pitchFamily="34" charset="0"/>
                <a:cs typeface="PT Bold Heading" panose="02010400000000000000" pitchFamily="2" charset="-78"/>
              </a:rPr>
              <a:t>العنصر</a:t>
            </a:r>
            <a:r>
              <a:rPr lang="ar-SA" b="1" u="sng" dirty="0">
                <a:latin typeface="Calibri" panose="020F0502020204030204" pitchFamily="34" charset="0"/>
                <a:ea typeface="Calibri" panose="020F0502020204030204" pitchFamily="34" charset="0"/>
                <a:cs typeface="ae_AlMohanad" panose="02060603050605020204" pitchFamily="18" charset="-78"/>
              </a:rPr>
              <a:t> </a:t>
            </a:r>
            <a:r>
              <a:rPr lang="ar-SA" dirty="0">
                <a:latin typeface="ae_AlMohanad" panose="02060603050605020204" pitchFamily="18" charset="-78"/>
                <a:ea typeface="Calibri" panose="020F0502020204030204" pitchFamily="34" charset="0"/>
                <a:cs typeface="PT Bold Heading" panose="02010400000000000000" pitchFamily="2" charset="-78"/>
              </a:rPr>
              <a:t>البشري</a:t>
            </a:r>
            <a:r>
              <a:rPr lang="ar-SA" b="1" u="sng" dirty="0">
                <a:latin typeface="Calibri" panose="020F0502020204030204" pitchFamily="34" charset="0"/>
                <a:ea typeface="Calibri" panose="020F0502020204030204" pitchFamily="34" charset="0"/>
                <a:cs typeface="ae_AlMohanad" panose="02060603050605020204" pitchFamily="18" charset="-78"/>
              </a:rPr>
              <a:t> (</a:t>
            </a:r>
            <a:r>
              <a:rPr lang="en-US" b="1" u="sng" dirty="0">
                <a:latin typeface="ae_AlMohanad" panose="02060603050605020204" pitchFamily="18" charset="-78"/>
                <a:ea typeface="Calibri" panose="020F0502020204030204" pitchFamily="34" charset="0"/>
                <a:cs typeface="Arial" panose="020B0604020202020204" pitchFamily="34" charset="0"/>
              </a:rPr>
              <a:t>Personnel</a:t>
            </a:r>
            <a:r>
              <a:rPr lang="ar-SA" b="1" u="sng" dirty="0">
                <a:latin typeface="Calibri" panose="020F0502020204030204" pitchFamily="34" charset="0"/>
                <a:ea typeface="Calibri" panose="020F0502020204030204" pitchFamily="34" charset="0"/>
                <a:cs typeface="ae_AlMohanad" panose="02060603050605020204" pitchFamily="18" charset="-78"/>
              </a:rPr>
              <a:t>)</a:t>
            </a:r>
            <a:r>
              <a:rPr lang="ar-SA" dirty="0">
                <a:latin typeface="Calibri" panose="020F0502020204030204" pitchFamily="34" charset="0"/>
                <a:ea typeface="Calibri" panose="020F0502020204030204" pitchFamily="34" charset="0"/>
                <a:cs typeface="ae_AlMohanad" panose="02060603050605020204" pitchFamily="18" charset="-78"/>
              </a:rPr>
              <a:t>: </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indent="-342900" algn="justLow" rtl="1">
              <a:lnSpc>
                <a:spcPct val="107000"/>
              </a:lnSpc>
              <a:spcAft>
                <a:spcPts val="0"/>
              </a:spcAft>
              <a:buFont typeface="Wingdings" panose="05000000000000000000" pitchFamily="2" charset="2"/>
              <a:buChar char=""/>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يمثل العنصر البشري الأساس في أنظمة القيادة والسيطرة، حيث أن المعدات، والتجهيزات ذات التقنيات العالية، إضافة إلى أنظمة شبكات الاتصالات وتقنية المعلومات، والبنى التحتية لمنظومات القيادة والسيطرة، تحتاج إلى كوادر بشرية مدربة كماً وكيفاً، لتشغيلها والتعامل معها بالشكل الصحيح.</a:t>
            </a:r>
            <a:endParaRPr lang="en-US"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endParaRPr>
          </a:p>
          <a:p>
            <a:pPr marL="342900" lvl="0" indent="-342900" algn="justLow" rtl="1">
              <a:lnSpc>
                <a:spcPct val="107000"/>
              </a:lnSpc>
              <a:spcAft>
                <a:spcPts val="0"/>
              </a:spcAft>
              <a:buFont typeface="Wingdings" panose="05000000000000000000" pitchFamily="2" charset="2"/>
              <a:buChar char=""/>
            </a:pPr>
            <a:r>
              <a:rPr lang="ar-SA" dirty="0">
                <a:latin typeface="Calibri" panose="020F0502020204030204" pitchFamily="34" charset="0"/>
                <a:ea typeface="Calibri" panose="020F0502020204030204" pitchFamily="34" charset="0"/>
                <a:cs typeface="ae_AlMohanad" panose="02060603050605020204" pitchFamily="18" charset="-78"/>
              </a:rPr>
              <a:t>إن التدريب الجيد للعنصر البشري يوفر درجات عالية من الكفاءة والاحترافية ويجعله قادراً على التعامل مع التطور التقني الذي أصبح مهماً على مستوى أنظمة القيادة والسيطرة، وهنا تبرز أهمية القيمة النوعية للعنصر البشري المُدرب والمؤهل في </a:t>
            </a:r>
            <a:r>
              <a:rPr lang="ar-SA" dirty="0" smtClean="0">
                <a:latin typeface="Calibri" panose="020F0502020204030204" pitchFamily="34" charset="0"/>
                <a:ea typeface="Calibri" panose="020F0502020204030204" pitchFamily="34" charset="0"/>
                <a:cs typeface="ae_AlMohanad" panose="02060603050605020204" pitchFamily="18" charset="-78"/>
              </a:rPr>
              <a:t>مراكز </a:t>
            </a:r>
            <a:r>
              <a:rPr lang="ar-SA" dirty="0">
                <a:latin typeface="Calibri" panose="020F0502020204030204" pitchFamily="34" charset="0"/>
                <a:ea typeface="Calibri" panose="020F0502020204030204" pitchFamily="34" charset="0"/>
                <a:cs typeface="ae_AlMohanad" panose="02060603050605020204" pitchFamily="18" charset="-78"/>
              </a:rPr>
              <a:t>القيادة </a:t>
            </a:r>
            <a:r>
              <a:rPr lang="ar-SA" dirty="0" smtClean="0">
                <a:latin typeface="Calibri" panose="020F0502020204030204" pitchFamily="34" charset="0"/>
                <a:ea typeface="Calibri" panose="020F0502020204030204" pitchFamily="34" charset="0"/>
                <a:cs typeface="ae_AlMohanad" panose="02060603050605020204" pitchFamily="18" charset="-78"/>
              </a:rPr>
              <a:t>والسيطرة، </a:t>
            </a:r>
            <a:r>
              <a:rPr lang="ar-SA" dirty="0">
                <a:latin typeface="Calibri" panose="020F0502020204030204" pitchFamily="34" charset="0"/>
                <a:ea typeface="Calibri" panose="020F0502020204030204" pitchFamily="34" charset="0"/>
                <a:cs typeface="ae_AlMohanad" panose="02060603050605020204" pitchFamily="18" charset="-78"/>
              </a:rPr>
              <a:t>لتبادل المعلومات ومعالجتها وصنع القرار </a:t>
            </a:r>
            <a:r>
              <a:rPr lang="ar-SA" dirty="0" smtClean="0">
                <a:latin typeface="Calibri" panose="020F0502020204030204" pitchFamily="34" charset="0"/>
                <a:ea typeface="Calibri" panose="020F0502020204030204" pitchFamily="34" charset="0"/>
                <a:cs typeface="ae_AlMohanad" panose="02060603050605020204" pitchFamily="18" charset="-78"/>
              </a:rPr>
              <a:t>المناسب في الوقت المناسب  وفي جميع </a:t>
            </a:r>
            <a:r>
              <a:rPr lang="ar-SA" dirty="0">
                <a:latin typeface="Calibri" panose="020F0502020204030204" pitchFamily="34" charset="0"/>
                <a:ea typeface="Calibri" panose="020F0502020204030204" pitchFamily="34" charset="0"/>
                <a:cs typeface="ae_AlMohanad" panose="02060603050605020204" pitchFamily="18" charset="-78"/>
              </a:rPr>
              <a:t>الظروف.</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يتم دعم منظومات القيادة والسيطرة في كافة المجالات المدنية والعسكرية بالاعتماد على أسس استراتيجية، كاستقطاب الموارد البشرية الوطنية وتدريبها وتطويرها والإبقاء عليها لتحقيق التكامل بين مؤسسات الدولة المختلفة، وكذلك دعم البحث العلمي والابتكار الصناعي واستخدام تقنيـة المعلومات والاتصالات.</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800"/>
              </a:spcAft>
              <a:buFont typeface="Wingdings" panose="05000000000000000000" pitchFamily="2" charset="2"/>
              <a:buChar char=""/>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تعتبر الإدارة الذكية للموارد البشرية أحد أسُس بناء أنظمة القيادة والسيطرة الذكية، التي تُعد عاملاً هاماً ورئيساً في عملية التخطيط لبناء منظومة قيادة وسيطرة فعالة، لتحقيق التوازن الصحيح بين عاملي (التقنية والموارد البشرية)، وتوفير بيئة عملٍ مناسبة للقوى البشرية وإتاحة أجواء مثالية تُحفز على العطاء والإنتاج المستمر.</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E065B6A-4D3E-4A9E-8704-BC60221EF85C}" type="slidenum">
              <a:rPr lang="en-US" smtClean="0"/>
              <a:t>13</a:t>
            </a:fld>
            <a:endParaRPr lang="en-US"/>
          </a:p>
        </p:txBody>
      </p:sp>
    </p:spTree>
    <p:extLst>
      <p:ext uri="{BB962C8B-B14F-4D97-AF65-F5344CB8AC3E}">
        <p14:creationId xmlns:p14="http://schemas.microsoft.com/office/powerpoint/2010/main" val="54519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9535" algn="justLow" rtl="1">
              <a:lnSpc>
                <a:spcPct val="107000"/>
              </a:lnSpc>
              <a:spcAft>
                <a:spcPts val="0"/>
              </a:spcAft>
            </a:pPr>
            <a:r>
              <a:rPr lang="ar-SA" dirty="0" smtClean="0">
                <a:latin typeface="Calibri" panose="020F0502020204030204" pitchFamily="34" charset="0"/>
                <a:ea typeface="Calibri" panose="020F0502020204030204" pitchFamily="34" charset="0"/>
                <a:cs typeface="ae_AlMohanad" panose="02060603050605020204" pitchFamily="18" charset="-78"/>
              </a:rPr>
              <a:t> (أ) </a:t>
            </a:r>
            <a:r>
              <a:rPr lang="ar-SA" dirty="0" smtClean="0">
                <a:latin typeface="ae_AlMohanad" panose="02060603050605020204" pitchFamily="18" charset="-78"/>
                <a:ea typeface="Calibri" panose="020F0502020204030204" pitchFamily="34" charset="0"/>
                <a:cs typeface="PT Bold Heading" panose="02010400000000000000" pitchFamily="2" charset="-78"/>
              </a:rPr>
              <a:t>العنصر</a:t>
            </a:r>
            <a:r>
              <a:rPr lang="ar-SA" b="1" u="sng" dirty="0" smtClean="0">
                <a:latin typeface="Calibri" panose="020F0502020204030204" pitchFamily="34" charset="0"/>
                <a:ea typeface="Calibri" panose="020F0502020204030204" pitchFamily="34" charset="0"/>
                <a:cs typeface="ae_AlMohanad" panose="02060603050605020204" pitchFamily="18" charset="-78"/>
              </a:rPr>
              <a:t> </a:t>
            </a:r>
            <a:r>
              <a:rPr lang="ar-SA" dirty="0" smtClean="0">
                <a:latin typeface="ae_AlMohanad" panose="02060603050605020204" pitchFamily="18" charset="-78"/>
                <a:ea typeface="Calibri" panose="020F0502020204030204" pitchFamily="34" charset="0"/>
                <a:cs typeface="PT Bold Heading" panose="02010400000000000000" pitchFamily="2" charset="-78"/>
              </a:rPr>
              <a:t>البشري</a:t>
            </a:r>
            <a:r>
              <a:rPr lang="ar-SA" b="1" u="sng" dirty="0" smtClean="0">
                <a:latin typeface="Calibri" panose="020F0502020204030204" pitchFamily="34" charset="0"/>
                <a:ea typeface="Calibri" panose="020F0502020204030204" pitchFamily="34" charset="0"/>
                <a:cs typeface="ae_AlMohanad" panose="02060603050605020204" pitchFamily="18" charset="-78"/>
              </a:rPr>
              <a:t> (</a:t>
            </a:r>
            <a:r>
              <a:rPr lang="en-US" b="1" u="sng" dirty="0" smtClean="0">
                <a:latin typeface="ae_AlMohanad" panose="02060603050605020204" pitchFamily="18" charset="-78"/>
                <a:ea typeface="Calibri" panose="020F0502020204030204" pitchFamily="34" charset="0"/>
                <a:cs typeface="Arial" panose="020B0604020202020204" pitchFamily="34" charset="0"/>
              </a:rPr>
              <a:t>Personnel</a:t>
            </a:r>
            <a:r>
              <a:rPr lang="ar-SA" b="1" u="sng" dirty="0" smtClean="0">
                <a:latin typeface="Calibri" panose="020F0502020204030204" pitchFamily="34" charset="0"/>
                <a:ea typeface="Calibri" panose="020F0502020204030204" pitchFamily="34" charset="0"/>
                <a:cs typeface="ae_AlMohanad" panose="02060603050605020204" pitchFamily="18" charset="-78"/>
              </a:rPr>
              <a:t>)</a:t>
            </a:r>
            <a:r>
              <a:rPr lang="ar-SA" dirty="0" smtClean="0">
                <a:latin typeface="Calibri" panose="020F0502020204030204" pitchFamily="34" charset="0"/>
                <a:ea typeface="Calibri" panose="020F0502020204030204" pitchFamily="34" charset="0"/>
                <a:cs typeface="ae_AlMohanad" panose="02060603050605020204" pitchFamily="18" charset="-78"/>
              </a:rPr>
              <a:t>: </a:t>
            </a:r>
            <a:endParaRPr lang="en-US" sz="1000" dirty="0" smtClean="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ar-SA" dirty="0" smtClean="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يمثل العنصر البشري الأساس في أنظمة القيادة والسيطرة، حيث أن المعدات، والتجهيزات ذات التقنيات العالية، إضافة إلى أنظمة شبكات الاتصالات وتقنية المعلومات، والبنى التحتية لمنظومات القيادة والسيطرة، تحتاج إلى كوادر بشرية مدربة كماً وكيفاً، لتشغيلها والتعامل معها بالشكل الصحيح.</a:t>
            </a:r>
            <a:endParaRPr lang="en-US" sz="1000" dirty="0" smtClean="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ar-SA" dirty="0" smtClean="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إن التدريب الجيد للعنصر البشري يوفر درجات عالية من الكفاءة والاحترافية ويجعله قادراً على التعامل مع التطور التقني الذي أصبح مهماً على مستوى أنظمة القيادة والسيطرة، وهنا تبرز أهمية القيمة النوعية للعنصر البشري المُدرب والمؤهل في مقرات ومراكز القيادة والسيطرة لتبادل المعلومات ومعالجتها وصنع القرار الصحيح في جميع الظروف.</a:t>
            </a:r>
            <a:endParaRPr lang="en-US" sz="1000" dirty="0" smtClean="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ar-SA" dirty="0" smtClean="0">
                <a:latin typeface="Calibri" panose="020F0502020204030204" pitchFamily="34" charset="0"/>
                <a:ea typeface="Calibri" panose="020F0502020204030204" pitchFamily="34" charset="0"/>
                <a:cs typeface="ae_AlMohanad" panose="02060603050605020204" pitchFamily="18" charset="-78"/>
              </a:rPr>
              <a:t>يتم دعم منظومات القيادة والسيطرة في كافة المجالات المدنية والعسكرية بالاعتماد على الاستراتيجيات، والاهداف المحددة، بما في ذلك استقطاب الموارد البشرية المناسبة وتدريبها وتطويرها والإبقاء عليها لتحقيق التكامل بين فروع المنظمات المختلفة، وكذلك دعم البحث العلمي والابتكار الصناعي.</a:t>
            </a:r>
            <a:endParaRPr lang="en-US" sz="1000" dirty="0" smtClean="0">
              <a:latin typeface="Calibri" panose="020F0502020204030204" pitchFamily="34" charset="0"/>
              <a:ea typeface="Calibri" panose="020F0502020204030204" pitchFamily="34" charset="0"/>
              <a:cs typeface="Arial" panose="020B0604020202020204" pitchFamily="34" charset="0"/>
            </a:endParaRPr>
          </a:p>
          <a:p>
            <a:pPr marL="342900" indent="-342900" algn="justLow" rtl="1">
              <a:lnSpc>
                <a:spcPct val="107000"/>
              </a:lnSpc>
              <a:buFont typeface="Wingdings" panose="05000000000000000000" pitchFamily="2" charset="2"/>
              <a:buChar char=""/>
            </a:pPr>
            <a:r>
              <a:rPr lang="ar-SA" dirty="0" smtClean="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تعتبر الإدارة الذكية للموارد البشرية أحد أسُس بناء أنظمة القيادة والسيطرة الذكية، التي تُعد عاملاً هاماً ورئيساً في عملية التخطيط لبناء منظومة قيادة وسيطرة فعالة، لتحقيق التوازن الصحيح بين عاملي (التقنية والموارد البشرية)، وتوفير بيئة عملٍ مناسبة للقوى البشرية وإتاحة أجواء مثالية تُحفز على العطاء والإنتاج المستمر.</a:t>
            </a:r>
            <a:endParaRPr lang="en-US"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endParaRPr>
          </a:p>
        </p:txBody>
      </p:sp>
      <p:sp>
        <p:nvSpPr>
          <p:cNvPr id="4" name="Slide Number Placeholder 3"/>
          <p:cNvSpPr>
            <a:spLocks noGrp="1"/>
          </p:cNvSpPr>
          <p:nvPr>
            <p:ph type="sldNum" sz="quarter" idx="10"/>
          </p:nvPr>
        </p:nvSpPr>
        <p:spPr/>
        <p:txBody>
          <a:bodyPr/>
          <a:lstStyle/>
          <a:p>
            <a:fld id="{BE065B6A-4D3E-4A9E-8704-BC60221EF85C}" type="slidenum">
              <a:rPr lang="en-US" smtClean="0"/>
              <a:t>14</a:t>
            </a:fld>
            <a:endParaRPr lang="en-US"/>
          </a:p>
        </p:txBody>
      </p:sp>
    </p:spTree>
    <p:extLst>
      <p:ext uri="{BB962C8B-B14F-4D97-AF65-F5344CB8AC3E}">
        <p14:creationId xmlns:p14="http://schemas.microsoft.com/office/powerpoint/2010/main" val="4147725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9535" algn="justLow" rtl="1">
              <a:lnSpc>
                <a:spcPct val="107000"/>
              </a:lnSpc>
              <a:spcAft>
                <a:spcPts val="0"/>
              </a:spcAft>
            </a:pPr>
            <a:r>
              <a:rPr lang="ar-SA" dirty="0">
                <a:latin typeface="Calibri" panose="020F0502020204030204" pitchFamily="34" charset="0"/>
                <a:ea typeface="Calibri" panose="020F0502020204030204" pitchFamily="34" charset="0"/>
                <a:cs typeface="ae_AlMohanad" panose="02060603050605020204" pitchFamily="18" charset="-78"/>
              </a:rPr>
              <a:t> (أ) </a:t>
            </a:r>
            <a:r>
              <a:rPr lang="ar-SA" dirty="0">
                <a:latin typeface="ae_AlMohanad" panose="02060603050605020204" pitchFamily="18" charset="-78"/>
                <a:ea typeface="Calibri" panose="020F0502020204030204" pitchFamily="34" charset="0"/>
                <a:cs typeface="PT Bold Heading" panose="02010400000000000000" pitchFamily="2" charset="-78"/>
              </a:rPr>
              <a:t>العنصر</a:t>
            </a:r>
            <a:r>
              <a:rPr lang="ar-SA" b="1" u="sng" dirty="0">
                <a:latin typeface="Calibri" panose="020F0502020204030204" pitchFamily="34" charset="0"/>
                <a:ea typeface="Calibri" panose="020F0502020204030204" pitchFamily="34" charset="0"/>
                <a:cs typeface="ae_AlMohanad" panose="02060603050605020204" pitchFamily="18" charset="-78"/>
              </a:rPr>
              <a:t> </a:t>
            </a:r>
            <a:r>
              <a:rPr lang="ar-SA" dirty="0">
                <a:latin typeface="ae_AlMohanad" panose="02060603050605020204" pitchFamily="18" charset="-78"/>
                <a:ea typeface="Calibri" panose="020F0502020204030204" pitchFamily="34" charset="0"/>
                <a:cs typeface="PT Bold Heading" panose="02010400000000000000" pitchFamily="2" charset="-78"/>
              </a:rPr>
              <a:t>البشري</a:t>
            </a:r>
            <a:r>
              <a:rPr lang="ar-SA" b="1" u="sng" dirty="0">
                <a:latin typeface="Calibri" panose="020F0502020204030204" pitchFamily="34" charset="0"/>
                <a:ea typeface="Calibri" panose="020F0502020204030204" pitchFamily="34" charset="0"/>
                <a:cs typeface="ae_AlMohanad" panose="02060603050605020204" pitchFamily="18" charset="-78"/>
              </a:rPr>
              <a:t> (</a:t>
            </a:r>
            <a:r>
              <a:rPr lang="en-US" b="1" u="sng" dirty="0">
                <a:latin typeface="ae_AlMohanad" panose="02060603050605020204" pitchFamily="18" charset="-78"/>
                <a:ea typeface="Calibri" panose="020F0502020204030204" pitchFamily="34" charset="0"/>
                <a:cs typeface="Arial" panose="020B0604020202020204" pitchFamily="34" charset="0"/>
              </a:rPr>
              <a:t>Personnel</a:t>
            </a:r>
            <a:r>
              <a:rPr lang="ar-SA" b="1" u="sng" dirty="0">
                <a:latin typeface="Calibri" panose="020F0502020204030204" pitchFamily="34" charset="0"/>
                <a:ea typeface="Calibri" panose="020F0502020204030204" pitchFamily="34" charset="0"/>
                <a:cs typeface="ae_AlMohanad" panose="02060603050605020204" pitchFamily="18" charset="-78"/>
              </a:rPr>
              <a:t>)</a:t>
            </a:r>
            <a:r>
              <a:rPr lang="ar-SA" dirty="0">
                <a:latin typeface="Calibri" panose="020F0502020204030204" pitchFamily="34" charset="0"/>
                <a:ea typeface="Calibri" panose="020F0502020204030204" pitchFamily="34" charset="0"/>
                <a:cs typeface="ae_AlMohanad" panose="02060603050605020204" pitchFamily="18" charset="-78"/>
              </a:rPr>
              <a:t>: </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يمثل العنصر البشري الأساس في أنظمة القيادة والسيطرة، حيث أن المعدات، والتجهيزات ذات التقنيات العالية، إضافة إلى أنظمة شبكات الاتصالات وتقنية المعلومات، والبنى التحتية لمنظومات القيادة والسيطرة، تحتاج إلى كوادر بشرية مدربة كماً وكيفاً، لتشغيلها والتعامل معها بالشكل الصحيح.</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إن التدريب الجيد للعنصر البشري يوفر درجات عالية من الكفاءة والاحترافية ويجعله قادراً على التعامل مع التطور التقني الذي أصبح مهماً على مستوى أنظمة القيادة والسيطرة، وهنا تبرز أهمية القيمة النوعية للعنصر البشري المُدرب والمؤهل في مقرات ومراكز القيادة والسيطرة لتبادل المعلومات ومعالجتها وصنع القرار الصحيح في جميع الظروف.</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يتم دعم منظومات القيادة والسيطرة في كافة المجالات المدنية والعسكرية بالاعتماد على أسس استراتيجية، كاستقطاب الموارد البشرية الوطنية وتدريبها وتطويرها والإبقاء عليها لتحقيق التكامل بين مؤسسات الدولة المختلفة، وكذلك دعم البحث العلمي والابتكار الصناعي واستخدام تقنيـة المعلومات والاتصالات.</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800"/>
              </a:spcAft>
              <a:buFont typeface="Wingdings" panose="05000000000000000000" pitchFamily="2" charset="2"/>
              <a:buChar char=""/>
            </a:pPr>
            <a:r>
              <a:rPr lang="ar-SA" dirty="0">
                <a:latin typeface="Calibri" panose="020F0502020204030204" pitchFamily="34" charset="0"/>
                <a:ea typeface="Calibri" panose="020F0502020204030204" pitchFamily="34" charset="0"/>
                <a:cs typeface="ae_AlMohanad" panose="02060603050605020204" pitchFamily="18" charset="-78"/>
              </a:rPr>
              <a:t>تعتبر الإدارة الذكية </a:t>
            </a:r>
            <a:r>
              <a:rPr lang="ar-SA" dirty="0" smtClean="0">
                <a:latin typeface="Calibri" panose="020F0502020204030204" pitchFamily="34" charset="0"/>
                <a:ea typeface="Calibri" panose="020F0502020204030204" pitchFamily="34" charset="0"/>
                <a:cs typeface="ae_AlMohanad" panose="02060603050605020204" pitchFamily="18" charset="-78"/>
              </a:rPr>
              <a:t>للعنصر البشري أحد </a:t>
            </a:r>
            <a:r>
              <a:rPr lang="ar-SA" dirty="0">
                <a:latin typeface="Calibri" panose="020F0502020204030204" pitchFamily="34" charset="0"/>
                <a:ea typeface="Calibri" panose="020F0502020204030204" pitchFamily="34" charset="0"/>
                <a:cs typeface="ae_AlMohanad" panose="02060603050605020204" pitchFamily="18" charset="-78"/>
              </a:rPr>
              <a:t>أسُس بناء أنظمة القيادة والسيطرة الذكية، </a:t>
            </a:r>
            <a:r>
              <a:rPr lang="ar-SA" dirty="0" smtClean="0">
                <a:latin typeface="Calibri" panose="020F0502020204030204" pitchFamily="34" charset="0"/>
                <a:ea typeface="Calibri" panose="020F0502020204030204" pitchFamily="34" charset="0"/>
                <a:cs typeface="ae_AlMohanad" panose="02060603050605020204" pitchFamily="18" charset="-78"/>
              </a:rPr>
              <a:t>فهي تُعد </a:t>
            </a:r>
            <a:r>
              <a:rPr lang="ar-SA" dirty="0">
                <a:latin typeface="Calibri" panose="020F0502020204030204" pitchFamily="34" charset="0"/>
                <a:ea typeface="Calibri" panose="020F0502020204030204" pitchFamily="34" charset="0"/>
                <a:cs typeface="ae_AlMohanad" panose="02060603050605020204" pitchFamily="18" charset="-78"/>
              </a:rPr>
              <a:t>عاملاً هاماً ورئيساً في عملية التخطيط لبناء </a:t>
            </a:r>
            <a:r>
              <a:rPr lang="ar-SA" dirty="0" smtClean="0">
                <a:latin typeface="Calibri" panose="020F0502020204030204" pitchFamily="34" charset="0"/>
                <a:ea typeface="Calibri" panose="020F0502020204030204" pitchFamily="34" charset="0"/>
                <a:cs typeface="ae_AlMohanad" panose="02060603050605020204" pitchFamily="18" charset="-78"/>
              </a:rPr>
              <a:t>منظومات </a:t>
            </a:r>
            <a:r>
              <a:rPr lang="ar-SA" dirty="0">
                <a:latin typeface="Calibri" panose="020F0502020204030204" pitchFamily="34" charset="0"/>
                <a:ea typeface="Calibri" panose="020F0502020204030204" pitchFamily="34" charset="0"/>
                <a:cs typeface="ae_AlMohanad" panose="02060603050605020204" pitchFamily="18" charset="-78"/>
              </a:rPr>
              <a:t>قيادة وسيطرة فعالة، لتحقيق التوازن الصحيح بين عاملي (التقنية والموارد البشرية)، وتوفير بيئة عملٍ مناسبة للقوى </a:t>
            </a:r>
            <a:r>
              <a:rPr lang="ar-SA" dirty="0" smtClean="0">
                <a:latin typeface="Calibri" panose="020F0502020204030204" pitchFamily="34" charset="0"/>
                <a:ea typeface="Calibri" panose="020F0502020204030204" pitchFamily="34" charset="0"/>
                <a:cs typeface="ae_AlMohanad" panose="02060603050605020204" pitchFamily="18" charset="-78"/>
              </a:rPr>
              <a:t>البشرية، </a:t>
            </a:r>
            <a:r>
              <a:rPr lang="ar-SA" dirty="0">
                <a:latin typeface="Calibri" panose="020F0502020204030204" pitchFamily="34" charset="0"/>
                <a:ea typeface="Calibri" panose="020F0502020204030204" pitchFamily="34" charset="0"/>
                <a:cs typeface="ae_AlMohanad" panose="02060603050605020204" pitchFamily="18" charset="-78"/>
              </a:rPr>
              <a:t>وإتاحة أجواء مثالية تُحفز على العطاء والإنتاج المستمر.</a:t>
            </a:r>
            <a:endParaRPr lang="en-US" sz="1000" dirty="0">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E065B6A-4D3E-4A9E-8704-BC60221EF85C}" type="slidenum">
              <a:rPr lang="en-US" smtClean="0"/>
              <a:t>15</a:t>
            </a:fld>
            <a:endParaRPr lang="en-US"/>
          </a:p>
        </p:txBody>
      </p:sp>
    </p:spTree>
    <p:extLst>
      <p:ext uri="{BB962C8B-B14F-4D97-AF65-F5344CB8AC3E}">
        <p14:creationId xmlns:p14="http://schemas.microsoft.com/office/powerpoint/2010/main" val="3487503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Low" rtl="1">
              <a:lnSpc>
                <a:spcPct val="107000"/>
              </a:lnSpc>
            </a:pPr>
            <a:r>
              <a:rPr lang="ar-SA" dirty="0"/>
              <a:t>(ب) </a:t>
            </a:r>
            <a:r>
              <a:rPr lang="ar-SA" dirty="0">
                <a:latin typeface="ae_AlMohanad" panose="02060603050605020204" pitchFamily="18" charset="-78"/>
                <a:ea typeface="Calibri" panose="020F0502020204030204" pitchFamily="34" charset="0"/>
                <a:cs typeface="PT Bold Heading" panose="02010400000000000000" pitchFamily="2" charset="-78"/>
              </a:rPr>
              <a:t>المعدات</a:t>
            </a:r>
            <a:r>
              <a:rPr lang="ar-SA" b="1" u="sng" dirty="0"/>
              <a:t> (</a:t>
            </a:r>
            <a:r>
              <a:rPr lang="en-US" b="1" u="sng" dirty="0"/>
              <a:t>Equipment</a:t>
            </a:r>
            <a:r>
              <a:rPr lang="ar-SA" b="1" u="sng" dirty="0"/>
              <a:t>)</a:t>
            </a:r>
            <a:r>
              <a:rPr lang="ar-SA" dirty="0"/>
              <a:t>:</a:t>
            </a:r>
            <a:endParaRPr lang="en-US" dirty="0"/>
          </a:p>
          <a:p>
            <a:pPr marL="342900" lvl="0" indent="-342900" algn="justLow" rtl="1">
              <a:lnSpc>
                <a:spcPct val="107000"/>
              </a:lnSpc>
              <a:spcAft>
                <a:spcPts val="0"/>
              </a:spcAft>
              <a:buFont typeface="Wingdings" panose="05000000000000000000" pitchFamily="2" charset="2"/>
              <a:buChar char=""/>
            </a:pPr>
            <a:r>
              <a:rPr lang="ar-SA" dirty="0">
                <a:latin typeface="Calibri" panose="020F0502020204030204" pitchFamily="34" charset="0"/>
                <a:ea typeface="Calibri" panose="020F0502020204030204" pitchFamily="34" charset="0"/>
                <a:cs typeface="ae_AlMohanad" panose="02060603050605020204" pitchFamily="18" charset="-78"/>
              </a:rPr>
              <a:t>يتم إعداد وبناء معدات منظومات القيادة والسيطرة وفق الإستراتيجيات والأهداف المطلوب </a:t>
            </a:r>
            <a:r>
              <a:rPr lang="ar-SA" dirty="0" smtClean="0">
                <a:latin typeface="Calibri" panose="020F0502020204030204" pitchFamily="34" charset="0"/>
                <a:ea typeface="Calibri" panose="020F0502020204030204" pitchFamily="34" charset="0"/>
                <a:cs typeface="ae_AlMohanad" panose="02060603050605020204" pitchFamily="18" charset="-78"/>
              </a:rPr>
              <a:t>تحقيقها أيضاً </a:t>
            </a:r>
            <a:r>
              <a:rPr lang="ar-SA" dirty="0">
                <a:latin typeface="Calibri" panose="020F0502020204030204" pitchFamily="34" charset="0"/>
                <a:ea typeface="Calibri" panose="020F0502020204030204" pitchFamily="34" charset="0"/>
                <a:cs typeface="ae_AlMohanad" panose="02060603050605020204" pitchFamily="18" charset="-78"/>
              </a:rPr>
              <a:t>(الطائرات، السفن، القطارات، معدات التصنيع، وغيرها)، ففي المجال العسكري يمكن القول بأن المعدات تشمل المواد الرئيسية (طائرات حربية، سفن حربية، دبابات، مدافع، عربات، إلخ)، بعيدا عن المواد المستهلكة (الأكل، الماء، الذخيرة، الوقود، </a:t>
            </a:r>
            <a:r>
              <a:rPr lang="ar-SA" dirty="0" smtClean="0">
                <a:latin typeface="Calibri" panose="020F0502020204030204" pitchFamily="34" charset="0"/>
                <a:ea typeface="Calibri" panose="020F0502020204030204" pitchFamily="34" charset="0"/>
                <a:cs typeface="ae_AlMohanad" panose="02060603050605020204" pitchFamily="18" charset="-78"/>
              </a:rPr>
              <a:t>وغيرها). </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indent="-342900" algn="justLow" rtl="1">
              <a:lnSpc>
                <a:spcPct val="107000"/>
              </a:lnSpc>
              <a:buFont typeface="Wingdings" panose="05000000000000000000" pitchFamily="2" charset="2"/>
              <a:buChar char=""/>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يرتبط بناء المعدات العسكرية بعدة عوامل أهمها الهدف السياسي الاستراتيجي من بناء الجيش، والتهديدات المحتملة، والأوضاع الاقتصادية، وتوفر الكوادر الفنية المؤهلة، وطبيعة الصراع المتوقع، وحدود وطبيعة مسرح العمليات. </a:t>
            </a:r>
          </a:p>
          <a:p>
            <a:pPr marL="342900" indent="-342900" algn="justLow" rtl="1">
              <a:lnSpc>
                <a:spcPct val="107000"/>
              </a:lnSpc>
              <a:buFont typeface="Wingdings" panose="05000000000000000000" pitchFamily="2" charset="2"/>
              <a:buChar char=""/>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تعتمد نوعية وجودة المعدات العسكرية التي يمكن إعدادها وبنائها على عدة عوامل من أهمها العامل الاقتصادي والسياسي </a:t>
            </a:r>
            <a:r>
              <a:rPr lang="ar-SA" u="sng"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والأمني.</a:t>
            </a:r>
          </a:p>
        </p:txBody>
      </p:sp>
      <p:sp>
        <p:nvSpPr>
          <p:cNvPr id="4" name="Slide Number Placeholder 3"/>
          <p:cNvSpPr>
            <a:spLocks noGrp="1"/>
          </p:cNvSpPr>
          <p:nvPr>
            <p:ph type="sldNum" sz="quarter" idx="10"/>
          </p:nvPr>
        </p:nvSpPr>
        <p:spPr/>
        <p:txBody>
          <a:bodyPr/>
          <a:lstStyle/>
          <a:p>
            <a:fld id="{BE065B6A-4D3E-4A9E-8704-BC60221EF85C}" type="slidenum">
              <a:rPr lang="en-US" smtClean="0"/>
              <a:t>16</a:t>
            </a:fld>
            <a:endParaRPr lang="en-US"/>
          </a:p>
        </p:txBody>
      </p:sp>
    </p:spTree>
    <p:extLst>
      <p:ext uri="{BB962C8B-B14F-4D97-AF65-F5344CB8AC3E}">
        <p14:creationId xmlns:p14="http://schemas.microsoft.com/office/powerpoint/2010/main" val="457315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Low" rtl="1">
              <a:lnSpc>
                <a:spcPct val="107000"/>
              </a:lnSpc>
            </a:pPr>
            <a:r>
              <a:rPr lang="ar-SA" dirty="0"/>
              <a:t>(ب) </a:t>
            </a:r>
            <a:r>
              <a:rPr lang="ar-SA" dirty="0">
                <a:latin typeface="ae_AlMohanad" panose="02060603050605020204" pitchFamily="18" charset="-78"/>
                <a:ea typeface="Calibri" panose="020F0502020204030204" pitchFamily="34" charset="0"/>
                <a:cs typeface="PT Bold Heading" panose="02010400000000000000" pitchFamily="2" charset="-78"/>
              </a:rPr>
              <a:t>المعدات</a:t>
            </a:r>
            <a:r>
              <a:rPr lang="ar-SA" b="1" u="sng" dirty="0"/>
              <a:t> (</a:t>
            </a:r>
            <a:r>
              <a:rPr lang="en-US" b="1" u="sng" dirty="0"/>
              <a:t>Equipment</a:t>
            </a:r>
            <a:r>
              <a:rPr lang="ar-SA" b="1" u="sng" dirty="0"/>
              <a:t>)</a:t>
            </a:r>
            <a:r>
              <a:rPr lang="ar-SA" dirty="0"/>
              <a:t>:</a:t>
            </a:r>
            <a:endParaRPr lang="en-US" dirty="0"/>
          </a:p>
          <a:p>
            <a:pPr marL="342900" lvl="0" indent="-342900" algn="justLow" rtl="1">
              <a:lnSpc>
                <a:spcPct val="107000"/>
              </a:lnSpc>
              <a:spcAft>
                <a:spcPts val="0"/>
              </a:spcAft>
              <a:buFont typeface="Wingdings" panose="05000000000000000000" pitchFamily="2" charset="2"/>
              <a:buChar char=""/>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يتم إعداد وبناء معدات منظومات القيادة والسيطرة وفق الإستراتيجيات والأهداف المطلوب تحقيقها، الطائرات، السفن، القطارات، معدات التصنيع، وغيرها، ففي المجال العسكري يمكن القول بأن المعدات تشمل المواد الرئيسية (طائرات حربية، سفن حربية، دبابات، مدافع، عربات، إلخ)، بعيدا عن المواد المستهلكة (الأكل، الماء، الذخيرة، الوقود، إلخ). </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indent="-342900" algn="justLow" rtl="1">
              <a:lnSpc>
                <a:spcPct val="107000"/>
              </a:lnSpc>
              <a:buFont typeface="Wingdings" panose="05000000000000000000" pitchFamily="2" charset="2"/>
              <a:buChar char=""/>
            </a:pPr>
            <a:r>
              <a:rPr lang="ar-SA" dirty="0">
                <a:latin typeface="Calibri" panose="020F0502020204030204" pitchFamily="34" charset="0"/>
                <a:ea typeface="Calibri" panose="020F0502020204030204" pitchFamily="34" charset="0"/>
                <a:cs typeface="ae_AlMohanad" panose="02060603050605020204" pitchFamily="18" charset="-78"/>
              </a:rPr>
              <a:t>يرتبط </a:t>
            </a:r>
            <a:r>
              <a:rPr lang="ar-SA" dirty="0" smtClean="0">
                <a:latin typeface="Calibri" panose="020F0502020204030204" pitchFamily="34" charset="0"/>
                <a:ea typeface="Calibri" panose="020F0502020204030204" pitchFamily="34" charset="0"/>
                <a:cs typeface="ae_AlMohanad" panose="02060603050605020204" pitchFamily="18" charset="-78"/>
              </a:rPr>
              <a:t>بناء وإعداد </a:t>
            </a:r>
            <a:r>
              <a:rPr lang="ar-SA" dirty="0">
                <a:latin typeface="Calibri" panose="020F0502020204030204" pitchFamily="34" charset="0"/>
                <a:ea typeface="Calibri" panose="020F0502020204030204" pitchFamily="34" charset="0"/>
                <a:cs typeface="ae_AlMohanad" panose="02060603050605020204" pitchFamily="18" charset="-78"/>
              </a:rPr>
              <a:t>المعدات العسكرية بعدة عوامل أهمها </a:t>
            </a:r>
            <a:r>
              <a:rPr lang="ar-SA" dirty="0" smtClean="0">
                <a:latin typeface="Calibri" panose="020F0502020204030204" pitchFamily="34" charset="0"/>
                <a:ea typeface="Calibri" panose="020F0502020204030204" pitchFamily="34" charset="0"/>
                <a:cs typeface="ae_AlMohanad" panose="02060603050605020204" pitchFamily="18" charset="-78"/>
              </a:rPr>
              <a:t>استراتيجية الأمن الوطني، والتهديدات </a:t>
            </a:r>
            <a:r>
              <a:rPr lang="ar-SA" dirty="0">
                <a:latin typeface="Calibri" panose="020F0502020204030204" pitchFamily="34" charset="0"/>
                <a:ea typeface="Calibri" panose="020F0502020204030204" pitchFamily="34" charset="0"/>
                <a:cs typeface="ae_AlMohanad" panose="02060603050605020204" pitchFamily="18" charset="-78"/>
              </a:rPr>
              <a:t>المحتملة، والأوضاع الاقتصادية، وتوفر الكوادر الفنية المؤهلة، وطبيعة الصراع المتوقع، وحدود وطبيعة </a:t>
            </a:r>
            <a:r>
              <a:rPr lang="ar-SA" dirty="0" smtClean="0">
                <a:latin typeface="Calibri" panose="020F0502020204030204" pitchFamily="34" charset="0"/>
                <a:ea typeface="Calibri" panose="020F0502020204030204" pitchFamily="34" charset="0"/>
                <a:cs typeface="ae_AlMohanad" panose="02060603050605020204" pitchFamily="18" charset="-78"/>
              </a:rPr>
              <a:t>العمليات</a:t>
            </a:r>
            <a:r>
              <a:rPr lang="ar-SA" dirty="0">
                <a:latin typeface="Calibri" panose="020F0502020204030204" pitchFamily="34" charset="0"/>
                <a:ea typeface="Calibri" panose="020F0502020204030204" pitchFamily="34" charset="0"/>
                <a:cs typeface="ae_AlMohanad" panose="02060603050605020204" pitchFamily="18" charset="-78"/>
              </a:rPr>
              <a:t>. </a:t>
            </a:r>
          </a:p>
          <a:p>
            <a:pPr marL="342900" indent="-342900" algn="justLow" rtl="1">
              <a:lnSpc>
                <a:spcPct val="107000"/>
              </a:lnSpc>
              <a:buFont typeface="Wingdings" panose="05000000000000000000" pitchFamily="2" charset="2"/>
              <a:buChar char=""/>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تعتمد نوعية وجودة المعدات العسكرية التي يمكن إعدادها وبنائها على عدة عوامل من أهمها العامل الاقتصادي والسياسي </a:t>
            </a:r>
            <a:r>
              <a:rPr lang="ar-SA" u="sng"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والأمني.</a:t>
            </a:r>
          </a:p>
        </p:txBody>
      </p:sp>
      <p:sp>
        <p:nvSpPr>
          <p:cNvPr id="4" name="Slide Number Placeholder 3"/>
          <p:cNvSpPr>
            <a:spLocks noGrp="1"/>
          </p:cNvSpPr>
          <p:nvPr>
            <p:ph type="sldNum" sz="quarter" idx="10"/>
          </p:nvPr>
        </p:nvSpPr>
        <p:spPr/>
        <p:txBody>
          <a:bodyPr/>
          <a:lstStyle/>
          <a:p>
            <a:fld id="{BE065B6A-4D3E-4A9E-8704-BC60221EF85C}" type="slidenum">
              <a:rPr lang="en-US" smtClean="0"/>
              <a:t>17</a:t>
            </a:fld>
            <a:endParaRPr lang="en-US"/>
          </a:p>
        </p:txBody>
      </p:sp>
    </p:spTree>
    <p:extLst>
      <p:ext uri="{BB962C8B-B14F-4D97-AF65-F5344CB8AC3E}">
        <p14:creationId xmlns:p14="http://schemas.microsoft.com/office/powerpoint/2010/main" val="981821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Low" rtl="1">
              <a:lnSpc>
                <a:spcPct val="107000"/>
              </a:lnSpc>
            </a:pPr>
            <a:r>
              <a:rPr lang="ar-SA" dirty="0"/>
              <a:t>(ب) </a:t>
            </a:r>
            <a:r>
              <a:rPr lang="ar-SA" dirty="0">
                <a:latin typeface="ae_AlMohanad" panose="02060603050605020204" pitchFamily="18" charset="-78"/>
                <a:ea typeface="Calibri" panose="020F0502020204030204" pitchFamily="34" charset="0"/>
                <a:cs typeface="PT Bold Heading" panose="02010400000000000000" pitchFamily="2" charset="-78"/>
              </a:rPr>
              <a:t>المعدات</a:t>
            </a:r>
            <a:r>
              <a:rPr lang="ar-SA" b="1" u="sng" dirty="0"/>
              <a:t> (</a:t>
            </a:r>
            <a:r>
              <a:rPr lang="en-US" b="1" u="sng" dirty="0"/>
              <a:t>Equipment</a:t>
            </a:r>
            <a:r>
              <a:rPr lang="ar-SA" b="1" u="sng" dirty="0"/>
              <a:t>)</a:t>
            </a:r>
            <a:r>
              <a:rPr lang="ar-SA" dirty="0"/>
              <a:t>:</a:t>
            </a:r>
            <a:endParaRPr lang="en-US" dirty="0"/>
          </a:p>
          <a:p>
            <a:pPr marL="342900" lvl="0" indent="-342900" algn="justLow" rtl="1">
              <a:lnSpc>
                <a:spcPct val="107000"/>
              </a:lnSpc>
              <a:spcAft>
                <a:spcPts val="0"/>
              </a:spcAft>
              <a:buFont typeface="Wingdings" panose="05000000000000000000" pitchFamily="2" charset="2"/>
              <a:buChar char=""/>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يتم إعداد وبناء معدات منظومات القيادة والسيطرة وفق الإستراتيجيات والأهداف المطلوب تحقيقها، الطائرات، السفن، القطارات، معدات التصنيع، وغيرها، ففي المجال العسكري يمكن القول بأن المعدات تشمل المواد الرئيسية (طائرات حربية، سفن حربية، دبابات، مدافع، عربات، إلخ)، بعيدا عن المواد المستهلكة (الأكل، الماء، الذخيرة، الوقود، إلخ). </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indent="-342900" algn="justLow" rtl="1">
              <a:lnSpc>
                <a:spcPct val="107000"/>
              </a:lnSpc>
              <a:buFont typeface="Wingdings" panose="05000000000000000000" pitchFamily="2" charset="2"/>
              <a:buChar char=""/>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يرتبط بناء المعدات العسكرية بعدة عوامل أهمها الهدف السياسي الاستراتيجي من بناء الجيش، والتهديدات المحتملة، والأوضاع الاقتصادية، وتوفر الكوادر الفنية المؤهلة، وطبيعة الصراع المتوقع، وحدود وطبيعة مسرح العمليات. </a:t>
            </a:r>
          </a:p>
          <a:p>
            <a:pPr marL="342900" indent="-342900" algn="justLow" rtl="1">
              <a:lnSpc>
                <a:spcPct val="107000"/>
              </a:lnSpc>
              <a:buFont typeface="Wingdings" panose="05000000000000000000" pitchFamily="2" charset="2"/>
              <a:buChar char=""/>
            </a:pPr>
            <a:r>
              <a:rPr lang="ar-SA" dirty="0" smtClean="0">
                <a:latin typeface="Calibri" panose="020F0502020204030204" pitchFamily="34" charset="0"/>
                <a:ea typeface="Calibri" panose="020F0502020204030204" pitchFamily="34" charset="0"/>
                <a:cs typeface="ae_AlMohanad" panose="02060603050605020204" pitchFamily="18" charset="-78"/>
              </a:rPr>
              <a:t>تعتمد نوعية وجودة المعدات العسكرية التي يمكن إعدادها وبنائها على عدة عوامل من أهمها توفر الرؤية السليمة، واستيعاب العنصر البشري للتقنية الحديثة.</a:t>
            </a:r>
            <a:endParaRPr lang="ar-SA" u="sng" dirty="0">
              <a:latin typeface="Calibri" panose="020F0502020204030204" pitchFamily="34" charset="0"/>
              <a:ea typeface="Calibri" panose="020F0502020204030204" pitchFamily="34" charset="0"/>
              <a:cs typeface="ae_AlMohanad" panose="02060603050605020204" pitchFamily="18" charset="-78"/>
            </a:endParaRPr>
          </a:p>
        </p:txBody>
      </p:sp>
      <p:sp>
        <p:nvSpPr>
          <p:cNvPr id="4" name="Slide Number Placeholder 3"/>
          <p:cNvSpPr>
            <a:spLocks noGrp="1"/>
          </p:cNvSpPr>
          <p:nvPr>
            <p:ph type="sldNum" sz="quarter" idx="10"/>
          </p:nvPr>
        </p:nvSpPr>
        <p:spPr/>
        <p:txBody>
          <a:bodyPr/>
          <a:lstStyle/>
          <a:p>
            <a:fld id="{BE065B6A-4D3E-4A9E-8704-BC60221EF85C}" type="slidenum">
              <a:rPr lang="en-US" smtClean="0"/>
              <a:t>18</a:t>
            </a:fld>
            <a:endParaRPr lang="en-US"/>
          </a:p>
        </p:txBody>
      </p:sp>
    </p:spTree>
    <p:extLst>
      <p:ext uri="{BB962C8B-B14F-4D97-AF65-F5344CB8AC3E}">
        <p14:creationId xmlns:p14="http://schemas.microsoft.com/office/powerpoint/2010/main" val="1462187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9535" algn="justLow" rtl="1">
              <a:lnSpc>
                <a:spcPct val="107000"/>
              </a:lnSpc>
              <a:spcAft>
                <a:spcPts val="800"/>
              </a:spcAft>
            </a:pPr>
            <a:r>
              <a:rPr lang="en-US" dirty="0">
                <a:latin typeface="ae_AlMohanad" panose="02060603050605020204" pitchFamily="18" charset="-78"/>
                <a:ea typeface="Calibri" panose="020F0502020204030204" pitchFamily="34" charset="0"/>
                <a:cs typeface="Arial" panose="020B0604020202020204" pitchFamily="34" charset="0"/>
              </a:rPr>
              <a:t> </a:t>
            </a:r>
            <a:r>
              <a:rPr lang="ar-SA" dirty="0">
                <a:latin typeface="ae_AlMohanad" panose="02060603050605020204" pitchFamily="18" charset="-78"/>
                <a:ea typeface="Calibri" panose="020F0502020204030204" pitchFamily="34" charset="0"/>
              </a:rPr>
              <a:t>(ج)</a:t>
            </a:r>
            <a:r>
              <a:rPr lang="ar-SA" b="1" u="sng" dirty="0">
                <a:latin typeface="ae_AlMohanad" panose="02060603050605020204" pitchFamily="18" charset="-78"/>
                <a:ea typeface="Calibri" panose="020F0502020204030204" pitchFamily="34" charset="0"/>
              </a:rPr>
              <a:t> </a:t>
            </a:r>
            <a:r>
              <a:rPr lang="ar-SA" dirty="0">
                <a:latin typeface="ae_AlMohanad" panose="02060603050605020204" pitchFamily="18" charset="-78"/>
                <a:ea typeface="Calibri" panose="020F0502020204030204" pitchFamily="34" charset="0"/>
                <a:cs typeface="PT Bold Heading" panose="02010400000000000000" pitchFamily="2" charset="-78"/>
              </a:rPr>
              <a:t>الاتصالات</a:t>
            </a:r>
            <a:r>
              <a:rPr lang="ar-SA" dirty="0">
                <a:latin typeface="ae_AlMohanad" panose="02060603050605020204" pitchFamily="18" charset="-78"/>
                <a:ea typeface="Calibri" panose="020F0502020204030204" pitchFamily="34" charset="0"/>
              </a:rPr>
              <a:t>:</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800"/>
              </a:spcAft>
              <a:buFont typeface="Wingdings" panose="05000000000000000000" pitchFamily="2" charset="2"/>
              <a:buChar char=""/>
            </a:pPr>
            <a:r>
              <a:rPr lang="ar-SA" dirty="0">
                <a:latin typeface="Al-Mohanad" panose="02060603050605020204" pitchFamily="18" charset="-78"/>
                <a:ea typeface="Calibri" panose="020F0502020204030204" pitchFamily="34" charset="0"/>
                <a:cs typeface="ae_AlMohanad" panose="02060603050605020204" pitchFamily="18" charset="-78"/>
              </a:rPr>
              <a:t>تكمن أهمية الاتصالات في أنها توفر وسيلة الربط التي يستخدمها العنصر البشري لاستخدام المعدات والمنشآت وفق الإجراءات </a:t>
            </a:r>
            <a:r>
              <a:rPr lang="ar-SA" dirty="0" smtClean="0">
                <a:latin typeface="Al-Mohanad" panose="02060603050605020204" pitchFamily="18" charset="-78"/>
                <a:ea typeface="Calibri" panose="020F0502020204030204" pitchFamily="34" charset="0"/>
                <a:cs typeface="ae_AlMohanad" panose="02060603050605020204" pitchFamily="18" charset="-78"/>
              </a:rPr>
              <a:t>المتبعة، </a:t>
            </a:r>
            <a:r>
              <a:rPr lang="ar-SA" dirty="0">
                <a:latin typeface="Al-Mohanad" panose="02060603050605020204" pitchFamily="18" charset="-78"/>
                <a:ea typeface="Calibri" panose="020F0502020204030204" pitchFamily="34" charset="0"/>
                <a:cs typeface="ae_AlMohanad" panose="02060603050605020204" pitchFamily="18" charset="-78"/>
              </a:rPr>
              <a:t>للقيام بعمليات التخطيط والتوجيه والتنسيق والسيطرة على القوات. </a:t>
            </a:r>
            <a:endParaRPr lang="en-US" dirty="0">
              <a:latin typeface="Al-Mohanad" panose="02060603050605020204" pitchFamily="18" charset="-78"/>
              <a:ea typeface="Calibri" panose="020F0502020204030204" pitchFamily="34" charset="0"/>
              <a:cs typeface="Al-Mohanad" panose="02060603050605020204" pitchFamily="18" charset="-78"/>
            </a:endParaRPr>
          </a:p>
          <a:p>
            <a:pPr marL="342900" lvl="0" indent="-342900" algn="justLow" rtl="1">
              <a:lnSpc>
                <a:spcPct val="107000"/>
              </a:lnSpc>
              <a:spcAft>
                <a:spcPts val="0"/>
              </a:spcAft>
              <a:buFont typeface="Wingdings" panose="05000000000000000000" pitchFamily="2" charset="2"/>
              <a:buChar char=""/>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تعتمد المفاهيم الجديدة لأنظمة القيادة والسيطرة على الشبكات الموحدة التي تربط مراكز القيادة بعضها ببعض لاستقبال المعلومات من المصادر المختلفة ومعالجتها وإرسالها للجهات المستفيدة، من خلال دوائر شبكات المعلومات وخطوط الاتصال المؤمنة بمستوى عالٍ من أنظمة الحماية لمقاومة الإجراءات الإلكترونية المضادة.</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مهما كانت تقنية الاتصالات معقدة فهي العنصر الأساسي لأي نظام قيادة وسيطرة لتبقي سلسلة القيادة مترابطة بشكل دائم.</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800"/>
              </a:spcAft>
              <a:buFont typeface="Wingdings" panose="05000000000000000000" pitchFamily="2" charset="2"/>
              <a:buChar char=""/>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يعتمد تطوير أنظمة القيادة والسيطرة على إنشاء وتكوين شبكات اتصالات ذات استمرارية وقدرة على نقل وتبادل المعلومات، وضمان الاتصال السريع على كافة المستويات</a:t>
            </a:r>
            <a:r>
              <a:rPr lang="en-US"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E065B6A-4D3E-4A9E-8704-BC60221EF85C}" type="slidenum">
              <a:rPr lang="en-US" smtClean="0"/>
              <a:t>19</a:t>
            </a:fld>
            <a:endParaRPr lang="en-US"/>
          </a:p>
        </p:txBody>
      </p:sp>
    </p:spTree>
    <p:extLst>
      <p:ext uri="{BB962C8B-B14F-4D97-AF65-F5344CB8AC3E}">
        <p14:creationId xmlns:p14="http://schemas.microsoft.com/office/powerpoint/2010/main" val="3685847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rtl="1"/>
            <a:r>
              <a:rPr lang="ar-SA" sz="1400" dirty="0">
                <a:latin typeface="Al-Mohanad" panose="02060603050605020204" pitchFamily="18" charset="-78"/>
                <a:cs typeface="Al-Mohanad" panose="02060603050605020204" pitchFamily="18" charset="-78"/>
              </a:rPr>
              <a:t>بسم الله الرحمن الرحيم</a:t>
            </a:r>
          </a:p>
          <a:p>
            <a:pPr algn="just" rtl="1"/>
            <a:r>
              <a:rPr lang="ar-SA" sz="1400" dirty="0">
                <a:latin typeface="Al-Mohanad" panose="02060603050605020204" pitchFamily="18" charset="-78"/>
                <a:cs typeface="Al-Mohanad" panose="02060603050605020204" pitchFamily="18" charset="-78"/>
              </a:rPr>
              <a:t>الحمد لله الذي علم بالقلم، علم الانسان مالم يعلم، </a:t>
            </a:r>
          </a:p>
          <a:p>
            <a:pPr algn="just" rtl="1"/>
            <a:r>
              <a:rPr lang="ar-SA" sz="1400" dirty="0">
                <a:latin typeface="Al-Mohanad" panose="02060603050605020204" pitchFamily="18" charset="-78"/>
                <a:cs typeface="Al-Mohanad" panose="02060603050605020204" pitchFamily="18" charset="-78"/>
              </a:rPr>
              <a:t>والصلاة والسلام على نبينا محمد وعلى </a:t>
            </a:r>
            <a:r>
              <a:rPr lang="ar-SA" sz="1400" dirty="0" err="1">
                <a:latin typeface="Al-Mohanad" panose="02060603050605020204" pitchFamily="18" charset="-78"/>
                <a:cs typeface="Al-Mohanad" panose="02060603050605020204" pitchFamily="18" charset="-78"/>
              </a:rPr>
              <a:t>آله</a:t>
            </a:r>
            <a:r>
              <a:rPr lang="ar-SA" sz="1400" dirty="0">
                <a:latin typeface="Al-Mohanad" panose="02060603050605020204" pitchFamily="18" charset="-78"/>
                <a:cs typeface="Al-Mohanad" panose="02060603050605020204" pitchFamily="18" charset="-78"/>
              </a:rPr>
              <a:t> وصحبه ومن سار على نهجه إلى يوم الدين </a:t>
            </a:r>
          </a:p>
          <a:p>
            <a:pPr algn="just" rtl="1"/>
            <a:r>
              <a:rPr lang="ar-SA" sz="1400" dirty="0">
                <a:latin typeface="Al-Mohanad" panose="02060603050605020204" pitchFamily="18" charset="-78"/>
                <a:cs typeface="Al-Mohanad" panose="02060603050605020204" pitchFamily="18" charset="-78"/>
              </a:rPr>
              <a:t>اللهم يا معلم آدم علمنا ،  </a:t>
            </a:r>
            <a:r>
              <a:rPr lang="ar-SA" sz="1400" dirty="0" err="1">
                <a:latin typeface="Al-Mohanad" panose="02060603050605020204" pitchFamily="18" charset="-78"/>
                <a:cs typeface="Al-Mohanad" panose="02060603050605020204" pitchFamily="18" charset="-78"/>
              </a:rPr>
              <a:t>ويا</a:t>
            </a:r>
            <a:r>
              <a:rPr lang="ar-SA" sz="1400" dirty="0">
                <a:latin typeface="Al-Mohanad" panose="02060603050605020204" pitchFamily="18" charset="-78"/>
                <a:cs typeface="Al-Mohanad" panose="02060603050605020204" pitchFamily="18" charset="-78"/>
              </a:rPr>
              <a:t> مفهم سليمان فهمنا</a:t>
            </a:r>
          </a:p>
          <a:p>
            <a:pPr marL="266700" algn="just" rtl="1"/>
            <a:r>
              <a:rPr lang="ar-SA" sz="1400" dirty="0">
                <a:latin typeface="Al-Mohanad" panose="02060603050605020204" pitchFamily="18" charset="-78"/>
                <a:cs typeface="Al-Mohanad" panose="02060603050605020204" pitchFamily="18" charset="-78"/>
              </a:rPr>
              <a:t>أصحاب المعالي </a:t>
            </a:r>
          </a:p>
          <a:p>
            <a:pPr marL="266700" algn="just" rtl="1"/>
            <a:r>
              <a:rPr lang="ar-SA" sz="1400" dirty="0">
                <a:latin typeface="Al-Mohanad" panose="02060603050605020204" pitchFamily="18" charset="-78"/>
                <a:cs typeface="Al-Mohanad" panose="02060603050605020204" pitchFamily="18" charset="-78"/>
              </a:rPr>
              <a:t>أصحاب السعادة</a:t>
            </a:r>
          </a:p>
          <a:p>
            <a:pPr marL="266700" algn="just" rtl="1"/>
            <a:r>
              <a:rPr lang="ar-SA" sz="1400" dirty="0">
                <a:latin typeface="Al-Mohanad" panose="02060603050605020204" pitchFamily="18" charset="-78"/>
                <a:cs typeface="Al-Mohanad" panose="02060603050605020204" pitchFamily="18" charset="-78"/>
              </a:rPr>
              <a:t>أيها الحضور الكرام</a:t>
            </a:r>
          </a:p>
          <a:p>
            <a:pPr algn="just" rtl="1"/>
            <a:r>
              <a:rPr lang="ar-SA" sz="1400" dirty="0">
                <a:latin typeface="Al-Mohanad" panose="02060603050605020204" pitchFamily="18" charset="-78"/>
                <a:cs typeface="Al-Mohanad" panose="02060603050605020204" pitchFamily="18" charset="-78"/>
              </a:rPr>
              <a:t>السلام عليكم ورحمة الله </a:t>
            </a:r>
            <a:r>
              <a:rPr lang="ar-SA" sz="1400" dirty="0" smtClean="0">
                <a:latin typeface="Al-Mohanad" panose="02060603050605020204" pitchFamily="18" charset="-78"/>
                <a:cs typeface="Al-Mohanad" panose="02060603050605020204" pitchFamily="18" charset="-78"/>
              </a:rPr>
              <a:t>وبركاته</a:t>
            </a:r>
            <a:endParaRPr lang="ar-SA" sz="1400" dirty="0">
              <a:latin typeface="Al-Mohanad" panose="02060603050605020204" pitchFamily="18" charset="-78"/>
              <a:cs typeface="Al-Mohanad" panose="02060603050605020204" pitchFamily="18" charset="-78"/>
            </a:endParaRPr>
          </a:p>
        </p:txBody>
      </p:sp>
      <p:sp>
        <p:nvSpPr>
          <p:cNvPr id="4" name="Slide Number Placeholder 3"/>
          <p:cNvSpPr>
            <a:spLocks noGrp="1"/>
          </p:cNvSpPr>
          <p:nvPr>
            <p:ph type="sldNum" sz="quarter" idx="10"/>
          </p:nvPr>
        </p:nvSpPr>
        <p:spPr/>
        <p:txBody>
          <a:bodyPr/>
          <a:lstStyle/>
          <a:p>
            <a:fld id="{BE065B6A-4D3E-4A9E-8704-BC60221EF85C}" type="slidenum">
              <a:rPr lang="en-US" smtClean="0"/>
              <a:t>2</a:t>
            </a:fld>
            <a:endParaRPr lang="en-US"/>
          </a:p>
        </p:txBody>
      </p:sp>
    </p:spTree>
    <p:extLst>
      <p:ext uri="{BB962C8B-B14F-4D97-AF65-F5344CB8AC3E}">
        <p14:creationId xmlns:p14="http://schemas.microsoft.com/office/powerpoint/2010/main" val="3992467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9535" algn="justLow" rtl="1">
              <a:lnSpc>
                <a:spcPct val="107000"/>
              </a:lnSpc>
              <a:spcAft>
                <a:spcPts val="800"/>
              </a:spcAft>
            </a:pPr>
            <a:r>
              <a:rPr lang="en-US" dirty="0">
                <a:latin typeface="ae_AlMohanad" panose="02060603050605020204" pitchFamily="18" charset="-78"/>
                <a:ea typeface="Calibri" panose="020F0502020204030204" pitchFamily="34" charset="0"/>
                <a:cs typeface="Arial" panose="020B0604020202020204" pitchFamily="34" charset="0"/>
              </a:rPr>
              <a:t> </a:t>
            </a:r>
            <a:r>
              <a:rPr lang="ar-SA" dirty="0">
                <a:latin typeface="ae_AlMohanad" panose="02060603050605020204" pitchFamily="18" charset="-78"/>
                <a:ea typeface="Calibri" panose="020F0502020204030204" pitchFamily="34" charset="0"/>
              </a:rPr>
              <a:t>(ج)</a:t>
            </a:r>
            <a:r>
              <a:rPr lang="ar-SA" b="1" u="sng" dirty="0">
                <a:latin typeface="ae_AlMohanad" panose="02060603050605020204" pitchFamily="18" charset="-78"/>
                <a:ea typeface="Calibri" panose="020F0502020204030204" pitchFamily="34" charset="0"/>
              </a:rPr>
              <a:t> </a:t>
            </a:r>
            <a:r>
              <a:rPr lang="ar-SA" dirty="0">
                <a:latin typeface="ae_AlMohanad" panose="02060603050605020204" pitchFamily="18" charset="-78"/>
                <a:ea typeface="Calibri" panose="020F0502020204030204" pitchFamily="34" charset="0"/>
                <a:cs typeface="PT Bold Heading" panose="02010400000000000000" pitchFamily="2" charset="-78"/>
              </a:rPr>
              <a:t>الاتصالات</a:t>
            </a:r>
            <a:r>
              <a:rPr lang="ar-SA" dirty="0">
                <a:latin typeface="ae_AlMohanad" panose="02060603050605020204" pitchFamily="18" charset="-78"/>
                <a:ea typeface="Calibri" panose="020F0502020204030204" pitchFamily="34" charset="0"/>
              </a:rPr>
              <a:t>:</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800"/>
              </a:spcAft>
              <a:buFont typeface="Wingdings" panose="05000000000000000000" pitchFamily="2" charset="2"/>
              <a:buChar char=""/>
            </a:pPr>
            <a:r>
              <a:rPr lang="ar-SA" dirty="0">
                <a:solidFill>
                  <a:schemeClr val="bg1">
                    <a:lumMod val="75000"/>
                  </a:schemeClr>
                </a:solidFill>
                <a:latin typeface="Al-Mohanad" panose="02060603050605020204" pitchFamily="18" charset="-78"/>
                <a:ea typeface="Calibri" panose="020F0502020204030204" pitchFamily="34" charset="0"/>
                <a:cs typeface="ae_AlMohanad" panose="02060603050605020204" pitchFamily="18" charset="-78"/>
              </a:rPr>
              <a:t>تكمن أهمية الاتصالات في أنها توفر وسيلة الربط التي يستخدمها العنصر البشري لاستخدام المعدات والمنشآت وفق الإجراءات المتبعة للقيام بعمليات التخطيط والتوجيه والتنسيق والسيطرة على القوات. </a:t>
            </a:r>
            <a:endParaRPr lang="en-US" dirty="0">
              <a:solidFill>
                <a:schemeClr val="bg1">
                  <a:lumMod val="75000"/>
                </a:schemeClr>
              </a:solidFill>
              <a:latin typeface="Al-Mohanad" panose="02060603050605020204" pitchFamily="18" charset="-78"/>
              <a:ea typeface="Calibri" panose="020F0502020204030204" pitchFamily="34" charset="0"/>
              <a:cs typeface="Al-Mohanad" panose="02060603050605020204" pitchFamily="18" charset="-78"/>
            </a:endParaRPr>
          </a:p>
          <a:p>
            <a:pPr marL="342900" lvl="0" indent="-342900" algn="justLow" rtl="1">
              <a:lnSpc>
                <a:spcPct val="107000"/>
              </a:lnSpc>
              <a:spcAft>
                <a:spcPts val="0"/>
              </a:spcAft>
              <a:buFont typeface="Wingdings" panose="05000000000000000000" pitchFamily="2" charset="2"/>
              <a:buChar char=""/>
            </a:pPr>
            <a:r>
              <a:rPr lang="ar-SA" dirty="0" smtClean="0">
                <a:latin typeface="Calibri" panose="020F0502020204030204" pitchFamily="34" charset="0"/>
                <a:ea typeface="Calibri" panose="020F0502020204030204" pitchFamily="34" charset="0"/>
                <a:cs typeface="ae_AlMohanad" panose="02060603050605020204" pitchFamily="18" charset="-78"/>
              </a:rPr>
              <a:t>كما تعتمد </a:t>
            </a:r>
            <a:r>
              <a:rPr lang="ar-SA" dirty="0">
                <a:latin typeface="Calibri" panose="020F0502020204030204" pitchFamily="34" charset="0"/>
                <a:ea typeface="Calibri" panose="020F0502020204030204" pitchFamily="34" charset="0"/>
                <a:cs typeface="ae_AlMohanad" panose="02060603050605020204" pitchFamily="18" charset="-78"/>
              </a:rPr>
              <a:t>المفاهيم الجديدة لأنظمة القيادة والسيطرة على الشبكات الموحدة التي تربط مراكز القيادة بعضها </a:t>
            </a:r>
            <a:r>
              <a:rPr lang="ar-SA" dirty="0" smtClean="0">
                <a:latin typeface="Calibri" panose="020F0502020204030204" pitchFamily="34" charset="0"/>
                <a:ea typeface="Calibri" panose="020F0502020204030204" pitchFamily="34" charset="0"/>
                <a:cs typeface="ae_AlMohanad" panose="02060603050605020204" pitchFamily="18" charset="-78"/>
              </a:rPr>
              <a:t>ببعض، </a:t>
            </a:r>
            <a:r>
              <a:rPr lang="ar-SA" dirty="0">
                <a:latin typeface="Calibri" panose="020F0502020204030204" pitchFamily="34" charset="0"/>
                <a:ea typeface="Calibri" panose="020F0502020204030204" pitchFamily="34" charset="0"/>
                <a:cs typeface="ae_AlMohanad" panose="02060603050605020204" pitchFamily="18" charset="-78"/>
              </a:rPr>
              <a:t>لاستقبال المعلومات من المصادر المختلفة ومعالجتها </a:t>
            </a:r>
            <a:r>
              <a:rPr lang="ar-SA" dirty="0" smtClean="0">
                <a:latin typeface="Calibri" panose="020F0502020204030204" pitchFamily="34" charset="0"/>
                <a:ea typeface="Calibri" panose="020F0502020204030204" pitchFamily="34" charset="0"/>
                <a:cs typeface="ae_AlMohanad" panose="02060603050605020204" pitchFamily="18" charset="-78"/>
              </a:rPr>
              <a:t>وإعادة إرسالها </a:t>
            </a:r>
            <a:r>
              <a:rPr lang="ar-SA" dirty="0">
                <a:latin typeface="Calibri" panose="020F0502020204030204" pitchFamily="34" charset="0"/>
                <a:ea typeface="Calibri" panose="020F0502020204030204" pitchFamily="34" charset="0"/>
                <a:cs typeface="ae_AlMohanad" panose="02060603050605020204" pitchFamily="18" charset="-78"/>
              </a:rPr>
              <a:t>للجهات المستفيدة، </a:t>
            </a:r>
            <a:r>
              <a:rPr lang="ar-SA" dirty="0" smtClean="0">
                <a:latin typeface="Calibri" panose="020F0502020204030204" pitchFamily="34" charset="0"/>
                <a:ea typeface="Calibri" panose="020F0502020204030204" pitchFamily="34" charset="0"/>
                <a:cs typeface="ae_AlMohanad" panose="02060603050605020204" pitchFamily="18" charset="-78"/>
              </a:rPr>
              <a:t>ضمن دوائر </a:t>
            </a:r>
            <a:r>
              <a:rPr lang="ar-SA" dirty="0">
                <a:latin typeface="Calibri" panose="020F0502020204030204" pitchFamily="34" charset="0"/>
                <a:ea typeface="Calibri" panose="020F0502020204030204" pitchFamily="34" charset="0"/>
                <a:cs typeface="ae_AlMohanad" panose="02060603050605020204" pitchFamily="18" charset="-78"/>
              </a:rPr>
              <a:t>شبكات المعلومات وخطوط الاتصال المؤمنة بمستوى عالٍ من أنظمة الحماية لمقاومة الإجراءات الإلكترونية المضادة.</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مهما كانت تقنية الاتصالات معقدة فهي العنصر الأساسي لأي نظام قيادة وسيطرة لتبقي سلسلة القيادة مترابطة بشكل دائم.</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800"/>
              </a:spcAft>
              <a:buFont typeface="Wingdings" panose="05000000000000000000" pitchFamily="2" charset="2"/>
              <a:buChar char=""/>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يعتمد تطوير أنظمة القيادة والسيطرة على إنشاء وتكوين شبكات اتصالات ذات استمرارية وقدرة على نقل وتبادل المعلومات، وضمان الاتصال السريع على كافة المستويات</a:t>
            </a:r>
            <a:r>
              <a:rPr lang="en-US"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E065B6A-4D3E-4A9E-8704-BC60221EF85C}" type="slidenum">
              <a:rPr lang="en-US" smtClean="0"/>
              <a:t>20</a:t>
            </a:fld>
            <a:endParaRPr lang="en-US"/>
          </a:p>
        </p:txBody>
      </p:sp>
    </p:spTree>
    <p:extLst>
      <p:ext uri="{BB962C8B-B14F-4D97-AF65-F5344CB8AC3E}">
        <p14:creationId xmlns:p14="http://schemas.microsoft.com/office/powerpoint/2010/main" val="1224717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9535" algn="justLow" rtl="1">
              <a:lnSpc>
                <a:spcPct val="107000"/>
              </a:lnSpc>
              <a:spcAft>
                <a:spcPts val="800"/>
              </a:spcAft>
            </a:pPr>
            <a:r>
              <a:rPr lang="en-US" dirty="0">
                <a:latin typeface="ae_AlMohanad" panose="02060603050605020204" pitchFamily="18" charset="-78"/>
                <a:ea typeface="Calibri" panose="020F0502020204030204" pitchFamily="34" charset="0"/>
                <a:cs typeface="Arial" panose="020B0604020202020204" pitchFamily="34" charset="0"/>
              </a:rPr>
              <a:t> </a:t>
            </a:r>
            <a:r>
              <a:rPr lang="ar-SA" dirty="0">
                <a:latin typeface="ae_AlMohanad" panose="02060603050605020204" pitchFamily="18" charset="-78"/>
                <a:ea typeface="Calibri" panose="020F0502020204030204" pitchFamily="34" charset="0"/>
              </a:rPr>
              <a:t>(ج)</a:t>
            </a:r>
            <a:r>
              <a:rPr lang="ar-SA" b="1" u="sng" dirty="0">
                <a:latin typeface="ae_AlMohanad" panose="02060603050605020204" pitchFamily="18" charset="-78"/>
                <a:ea typeface="Calibri" panose="020F0502020204030204" pitchFamily="34" charset="0"/>
              </a:rPr>
              <a:t> </a:t>
            </a:r>
            <a:r>
              <a:rPr lang="ar-SA" dirty="0">
                <a:latin typeface="ae_AlMohanad" panose="02060603050605020204" pitchFamily="18" charset="-78"/>
                <a:ea typeface="Calibri" panose="020F0502020204030204" pitchFamily="34" charset="0"/>
                <a:cs typeface="PT Bold Heading" panose="02010400000000000000" pitchFamily="2" charset="-78"/>
              </a:rPr>
              <a:t>الاتصالات</a:t>
            </a:r>
            <a:r>
              <a:rPr lang="ar-SA" dirty="0">
                <a:latin typeface="ae_AlMohanad" panose="02060603050605020204" pitchFamily="18" charset="-78"/>
                <a:ea typeface="Calibri" panose="020F0502020204030204" pitchFamily="34" charset="0"/>
              </a:rPr>
              <a:t>:</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800"/>
              </a:spcAft>
              <a:buFont typeface="Wingdings" panose="05000000000000000000" pitchFamily="2" charset="2"/>
              <a:buChar char=""/>
            </a:pPr>
            <a:r>
              <a:rPr lang="ar-SA" dirty="0">
                <a:solidFill>
                  <a:schemeClr val="bg1">
                    <a:lumMod val="75000"/>
                  </a:schemeClr>
                </a:solidFill>
                <a:latin typeface="Al-Mohanad" panose="02060603050605020204" pitchFamily="18" charset="-78"/>
                <a:ea typeface="Calibri" panose="020F0502020204030204" pitchFamily="34" charset="0"/>
                <a:cs typeface="ae_AlMohanad" panose="02060603050605020204" pitchFamily="18" charset="-78"/>
              </a:rPr>
              <a:t>تكمن أهمية الاتصالات في أنها توفر وسيلة الربط التي يستخدمها العنصر البشري لاستخدام المعدات والمنشآت وفق الإجراءات المتبعة للقيام بعمليات التخطيط والتوجيه والتنسيق والسيطرة على القوات. </a:t>
            </a:r>
            <a:endParaRPr lang="en-US" dirty="0">
              <a:solidFill>
                <a:schemeClr val="bg1">
                  <a:lumMod val="75000"/>
                </a:schemeClr>
              </a:solidFill>
              <a:latin typeface="Al-Mohanad" panose="02060603050605020204" pitchFamily="18" charset="-78"/>
              <a:ea typeface="Calibri" panose="020F0502020204030204" pitchFamily="34" charset="0"/>
              <a:cs typeface="Al-Mohanad" panose="02060603050605020204" pitchFamily="18" charset="-78"/>
            </a:endParaRPr>
          </a:p>
          <a:p>
            <a:pPr marL="342900" lvl="0" indent="-342900" algn="justLow" rtl="1">
              <a:lnSpc>
                <a:spcPct val="107000"/>
              </a:lnSpc>
              <a:spcAft>
                <a:spcPts val="0"/>
              </a:spcAft>
              <a:buFont typeface="Wingdings" panose="05000000000000000000" pitchFamily="2" charset="2"/>
              <a:buChar char=""/>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تعتمد المفاهيم الجديدة لأنظمة القيادة والسيطرة على الشبكات الموحدة التي تربط مراكز القيادة بعضها ببعض لاستقبال المعلومات من المصادر المختلفة ومعالجتها وإرسالها للجهات المستفيدة، من خلال دوائر شبكات المعلومات وخطوط الاتصال المؤمنة بمستوى عالٍ من أنظمة الحماية لمقاومة الإجراءات الإلكترونية المضادة.</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ar-SA" dirty="0">
                <a:latin typeface="Calibri" panose="020F0502020204030204" pitchFamily="34" charset="0"/>
                <a:ea typeface="Calibri" panose="020F0502020204030204" pitchFamily="34" charset="0"/>
                <a:cs typeface="ae_AlMohanad" panose="02060603050605020204" pitchFamily="18" charset="-78"/>
              </a:rPr>
              <a:t>مهما كانت تقنية الاتصالات معقدة فهي العنصر الأساسي لأي نظام قيادة وسيطرة لتبقي سلسلة القيادة مترابطة بشكل دائم.</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800"/>
              </a:spcAft>
              <a:buFont typeface="Wingdings" panose="05000000000000000000" pitchFamily="2" charset="2"/>
              <a:buChar char=""/>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يعتمد تطوير أنظمة القيادة والسيطرة على إنشاء وتكوين شبكات اتصالات ذات استمرارية وقدرة على نقل وتبادل المعلومات، وضمان الاتصال السريع على كافة المستويات</a:t>
            </a:r>
            <a:r>
              <a:rPr lang="en-US"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E065B6A-4D3E-4A9E-8704-BC60221EF85C}" type="slidenum">
              <a:rPr lang="en-US" smtClean="0"/>
              <a:t>21</a:t>
            </a:fld>
            <a:endParaRPr lang="en-US"/>
          </a:p>
        </p:txBody>
      </p:sp>
    </p:spTree>
    <p:extLst>
      <p:ext uri="{BB962C8B-B14F-4D97-AF65-F5344CB8AC3E}">
        <p14:creationId xmlns:p14="http://schemas.microsoft.com/office/powerpoint/2010/main" val="1248871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9535" algn="justLow" rtl="1">
              <a:lnSpc>
                <a:spcPct val="107000"/>
              </a:lnSpc>
              <a:spcAft>
                <a:spcPts val="800"/>
              </a:spcAft>
            </a:pPr>
            <a:r>
              <a:rPr lang="en-US" dirty="0">
                <a:latin typeface="ae_AlMohanad" panose="02060603050605020204" pitchFamily="18" charset="-78"/>
                <a:ea typeface="Calibri" panose="020F0502020204030204" pitchFamily="34" charset="0"/>
                <a:cs typeface="Arial" panose="020B0604020202020204" pitchFamily="34" charset="0"/>
              </a:rPr>
              <a:t> </a:t>
            </a:r>
            <a:r>
              <a:rPr lang="ar-SA" dirty="0">
                <a:latin typeface="ae_AlMohanad" panose="02060603050605020204" pitchFamily="18" charset="-78"/>
                <a:ea typeface="Calibri" panose="020F0502020204030204" pitchFamily="34" charset="0"/>
              </a:rPr>
              <a:t>(ج)</a:t>
            </a:r>
            <a:r>
              <a:rPr lang="ar-SA" b="1" u="sng" dirty="0">
                <a:latin typeface="ae_AlMohanad" panose="02060603050605020204" pitchFamily="18" charset="-78"/>
                <a:ea typeface="Calibri" panose="020F0502020204030204" pitchFamily="34" charset="0"/>
              </a:rPr>
              <a:t> </a:t>
            </a:r>
            <a:r>
              <a:rPr lang="ar-SA" dirty="0">
                <a:latin typeface="ae_AlMohanad" panose="02060603050605020204" pitchFamily="18" charset="-78"/>
                <a:ea typeface="Calibri" panose="020F0502020204030204" pitchFamily="34" charset="0"/>
                <a:cs typeface="PT Bold Heading" panose="02010400000000000000" pitchFamily="2" charset="-78"/>
              </a:rPr>
              <a:t>الاتصالات</a:t>
            </a:r>
            <a:r>
              <a:rPr lang="ar-SA" dirty="0">
                <a:latin typeface="ae_AlMohanad" panose="02060603050605020204" pitchFamily="18" charset="-78"/>
                <a:ea typeface="Calibri" panose="020F0502020204030204" pitchFamily="34" charset="0"/>
              </a:rPr>
              <a:t>:</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800"/>
              </a:spcAft>
              <a:buFont typeface="Wingdings" panose="05000000000000000000" pitchFamily="2" charset="2"/>
              <a:buChar char=""/>
            </a:pPr>
            <a:r>
              <a:rPr lang="ar-SA" dirty="0">
                <a:solidFill>
                  <a:schemeClr val="bg1">
                    <a:lumMod val="75000"/>
                  </a:schemeClr>
                </a:solidFill>
                <a:latin typeface="Al-Mohanad" panose="02060603050605020204" pitchFamily="18" charset="-78"/>
                <a:ea typeface="Calibri" panose="020F0502020204030204" pitchFamily="34" charset="0"/>
                <a:cs typeface="ae_AlMohanad" panose="02060603050605020204" pitchFamily="18" charset="-78"/>
              </a:rPr>
              <a:t>تكمن أهمية الاتصالات في أنها توفر وسيلة الربط التي يستخدمها العنصر البشري لاستخدام المعدات والمنشآت وفق الإجراءات المتبعة للقيام بعمليات التخطيط والتوجيه والتنسيق والسيطرة على القوات. </a:t>
            </a:r>
            <a:endParaRPr lang="en-US" dirty="0">
              <a:solidFill>
                <a:schemeClr val="bg1">
                  <a:lumMod val="75000"/>
                </a:schemeClr>
              </a:solidFill>
              <a:latin typeface="Al-Mohanad" panose="02060603050605020204" pitchFamily="18" charset="-78"/>
              <a:ea typeface="Calibri" panose="020F0502020204030204" pitchFamily="34" charset="0"/>
              <a:cs typeface="Al-Mohanad" panose="02060603050605020204" pitchFamily="18" charset="-78"/>
            </a:endParaRPr>
          </a:p>
          <a:p>
            <a:pPr marL="342900" lvl="0" indent="-342900" algn="justLow" rtl="1">
              <a:lnSpc>
                <a:spcPct val="107000"/>
              </a:lnSpc>
              <a:spcAft>
                <a:spcPts val="0"/>
              </a:spcAft>
              <a:buFont typeface="Wingdings" panose="05000000000000000000" pitchFamily="2" charset="2"/>
              <a:buChar char=""/>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تعتمد المفاهيم الجديدة لأنظمة القيادة والسيطرة على الشبكات الموحدة التي تربط مراكز القيادة بعضها ببعض لاستقبال المعلومات من المصادر المختلفة ومعالجتها وإرسالها للجهات المستفيدة، من خلال دوائر شبكات المعلومات وخطوط الاتصال المؤمنة بمستوى عالٍ من أنظمة الحماية لمقاومة الإجراءات الإلكترونية المضادة.</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مهما كانت تقنية الاتصالات معقدة فهي العنصر الأساسي لأي نظام قيادة وسيطرة لتبقي سلسلة القيادة مترابطة بشكل دائم.</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800"/>
              </a:spcAft>
              <a:buFont typeface="Wingdings" panose="05000000000000000000" pitchFamily="2" charset="2"/>
              <a:buChar char=""/>
            </a:pPr>
            <a:r>
              <a:rPr lang="ar-SA" dirty="0">
                <a:latin typeface="Calibri" panose="020F0502020204030204" pitchFamily="34" charset="0"/>
                <a:ea typeface="Calibri" panose="020F0502020204030204" pitchFamily="34" charset="0"/>
                <a:cs typeface="ae_AlMohanad" panose="02060603050605020204" pitchFamily="18" charset="-78"/>
              </a:rPr>
              <a:t>يعتمد تطوير أنظمة القيادة والسيطرة على إنشاء وتكوين شبكات اتصالات ذات استمرارية </a:t>
            </a:r>
            <a:r>
              <a:rPr lang="ar-SA" dirty="0" smtClean="0">
                <a:latin typeface="Calibri" panose="020F0502020204030204" pitchFamily="34" charset="0"/>
                <a:ea typeface="Calibri" panose="020F0502020204030204" pitchFamily="34" charset="0"/>
                <a:cs typeface="ae_AlMohanad" panose="02060603050605020204" pitchFamily="18" charset="-78"/>
              </a:rPr>
              <a:t>وقدرة عالية </a:t>
            </a:r>
            <a:r>
              <a:rPr lang="ar-SA" dirty="0">
                <a:latin typeface="Calibri" panose="020F0502020204030204" pitchFamily="34" charset="0"/>
                <a:ea typeface="Calibri" panose="020F0502020204030204" pitchFamily="34" charset="0"/>
                <a:cs typeface="ae_AlMohanad" panose="02060603050605020204" pitchFamily="18" charset="-78"/>
              </a:rPr>
              <a:t>على نقل وتبادل المعلومات، وضمان الاتصال السريع على كافة المستويات</a:t>
            </a:r>
            <a:r>
              <a:rPr lang="en-US" dirty="0">
                <a:latin typeface="Calibri" panose="020F0502020204030204" pitchFamily="34" charset="0"/>
                <a:ea typeface="Calibri" panose="020F0502020204030204" pitchFamily="34" charset="0"/>
                <a:cs typeface="ae_AlMohanad" panose="02060603050605020204" pitchFamily="18" charset="-78"/>
              </a:rPr>
              <a:t>.</a:t>
            </a:r>
            <a:endParaRPr lang="en-US" sz="1000" dirty="0">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E065B6A-4D3E-4A9E-8704-BC60221EF85C}" type="slidenum">
              <a:rPr lang="en-US" smtClean="0"/>
              <a:t>22</a:t>
            </a:fld>
            <a:endParaRPr lang="en-US"/>
          </a:p>
        </p:txBody>
      </p:sp>
    </p:spTree>
    <p:extLst>
      <p:ext uri="{BB962C8B-B14F-4D97-AF65-F5344CB8AC3E}">
        <p14:creationId xmlns:p14="http://schemas.microsoft.com/office/powerpoint/2010/main" val="3200082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9535" algn="justLow" rtl="1">
              <a:lnSpc>
                <a:spcPct val="107000"/>
              </a:lnSpc>
              <a:spcAft>
                <a:spcPts val="0"/>
              </a:spcAft>
            </a:pPr>
            <a:r>
              <a:rPr lang="ar-SA" dirty="0">
                <a:latin typeface="Calibri" panose="020F0502020204030204" pitchFamily="34" charset="0"/>
                <a:ea typeface="Calibri" panose="020F0502020204030204" pitchFamily="34" charset="0"/>
                <a:cs typeface="ae_AlMohanad" panose="02060603050605020204" pitchFamily="18" charset="-78"/>
              </a:rPr>
              <a:t>(د) </a:t>
            </a:r>
            <a:r>
              <a:rPr lang="ar-SA" dirty="0">
                <a:latin typeface="ae_AlMohanad" panose="02060603050605020204" pitchFamily="18" charset="-78"/>
                <a:ea typeface="Calibri" panose="020F0502020204030204" pitchFamily="34" charset="0"/>
                <a:cs typeface="PT Bold Heading" panose="02010400000000000000" pitchFamily="2" charset="-78"/>
              </a:rPr>
              <a:t>المرافق</a:t>
            </a:r>
            <a:r>
              <a:rPr lang="ar-SA" dirty="0">
                <a:latin typeface="Calibri" panose="020F0502020204030204" pitchFamily="34" charset="0"/>
                <a:ea typeface="Calibri" panose="020F0502020204030204" pitchFamily="34" charset="0"/>
                <a:cs typeface="ae_AlMohanad" panose="02060603050605020204" pitchFamily="18" charset="-78"/>
              </a:rPr>
              <a:t> </a:t>
            </a:r>
            <a:r>
              <a:rPr lang="ar-SA" dirty="0">
                <a:latin typeface="ae_AlMohanad" panose="02060603050605020204" pitchFamily="18" charset="-78"/>
                <a:ea typeface="Calibri" panose="020F0502020204030204" pitchFamily="34" charset="0"/>
                <a:cs typeface="PT Bold Heading" panose="02010400000000000000" pitchFamily="2" charset="-78"/>
              </a:rPr>
              <a:t>والمنشآت</a:t>
            </a:r>
            <a:r>
              <a:rPr lang="ar-SA" dirty="0">
                <a:latin typeface="Calibri" panose="020F0502020204030204" pitchFamily="34" charset="0"/>
                <a:ea typeface="Calibri" panose="020F0502020204030204" pitchFamily="34" charset="0"/>
                <a:cs typeface="ae_AlMohanad" panose="02060603050605020204" pitchFamily="18" charset="-78"/>
              </a:rPr>
              <a:t>:</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ar-SA" dirty="0" smtClean="0">
                <a:latin typeface="Calibri" panose="020F0502020204030204" pitchFamily="34" charset="0"/>
                <a:ea typeface="Calibri" panose="020F0502020204030204" pitchFamily="34" charset="0"/>
                <a:cs typeface="ae_AlMohanad" panose="02060603050605020204" pitchFamily="18" charset="-78"/>
              </a:rPr>
              <a:t>تُعد </a:t>
            </a:r>
            <a:r>
              <a:rPr lang="ar-SA" dirty="0">
                <a:latin typeface="Calibri" panose="020F0502020204030204" pitchFamily="34" charset="0"/>
                <a:ea typeface="Calibri" panose="020F0502020204030204" pitchFamily="34" charset="0"/>
                <a:cs typeface="ae_AlMohanad" panose="02060603050605020204" pitchFamily="18" charset="-78"/>
              </a:rPr>
              <a:t>البنى التحتية كـ(المستشفيات، والمطارات، ومحطات توليد الطاقة الكهربائية ومصافي تكرير النفط، ومحطات تحلية المياه، </a:t>
            </a:r>
            <a:r>
              <a:rPr lang="ar-SA" dirty="0" smtClean="0">
                <a:latin typeface="Calibri" panose="020F0502020204030204" pitchFamily="34" charset="0"/>
                <a:ea typeface="Calibri" panose="020F0502020204030204" pitchFamily="34" charset="0"/>
                <a:cs typeface="ae_AlMohanad" panose="02060603050605020204" pitchFamily="18" charset="-78"/>
              </a:rPr>
              <a:t>ومحطات خطوط </a:t>
            </a:r>
            <a:r>
              <a:rPr lang="ar-SA" dirty="0">
                <a:latin typeface="Calibri" panose="020F0502020204030204" pitchFamily="34" charset="0"/>
                <a:ea typeface="Calibri" panose="020F0502020204030204" pitchFamily="34" charset="0"/>
                <a:cs typeface="ae_AlMohanad" panose="02060603050605020204" pitchFamily="18" charset="-78"/>
              </a:rPr>
              <a:t>النقل العامة، وأبراج المراقبة، والمصانع، والمنشآت العسكرية وغيرها)، من الأمثلة على المرافق والمنشآت التي تمثل أحد عناصر القيادة والسيطرة.</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كما أن ظهور التكنولوجيا المتقدمة في كافة المجالات المدنية والعسكرية المتطورة أعطى أهمية كبرى لدور المرافق والمنشآت في مجال القيادة والسيطرة، حيث أن مراكز القيادة والسيطرة هي المقر المناسب والمؤمن الخاص بتوفير وإرسال واستقبال وتوزيع كافة البيانات والمعلومات اللازمة من خلال منظومة آلية متكاملة.</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800"/>
              </a:spcAft>
              <a:buFont typeface="Wingdings" panose="05000000000000000000" pitchFamily="2" charset="2"/>
              <a:buChar char=""/>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يجب الاهتمام بتصميم وتحصين البنى التحتية لمرافق ومنشآت أنظمة القيادة والسيطرة على كافة المستويات لرفع كفاءة عمل مراكز القيادة والسيطرة.</a:t>
            </a:r>
            <a:endParaRPr lang="en-US"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endParaRPr>
          </a:p>
        </p:txBody>
      </p:sp>
      <p:sp>
        <p:nvSpPr>
          <p:cNvPr id="4" name="Slide Number Placeholder 3"/>
          <p:cNvSpPr>
            <a:spLocks noGrp="1"/>
          </p:cNvSpPr>
          <p:nvPr>
            <p:ph type="sldNum" sz="quarter" idx="10"/>
          </p:nvPr>
        </p:nvSpPr>
        <p:spPr/>
        <p:txBody>
          <a:bodyPr/>
          <a:lstStyle/>
          <a:p>
            <a:fld id="{BE065B6A-4D3E-4A9E-8704-BC60221EF85C}" type="slidenum">
              <a:rPr lang="en-US" smtClean="0"/>
              <a:t>23</a:t>
            </a:fld>
            <a:endParaRPr lang="en-US"/>
          </a:p>
        </p:txBody>
      </p:sp>
    </p:spTree>
    <p:extLst>
      <p:ext uri="{BB962C8B-B14F-4D97-AF65-F5344CB8AC3E}">
        <p14:creationId xmlns:p14="http://schemas.microsoft.com/office/powerpoint/2010/main" val="587984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9535" algn="justLow" rtl="1">
              <a:lnSpc>
                <a:spcPct val="107000"/>
              </a:lnSpc>
              <a:spcAft>
                <a:spcPts val="0"/>
              </a:spcAft>
            </a:pPr>
            <a:r>
              <a:rPr lang="ar-SA" dirty="0">
                <a:latin typeface="Calibri" panose="020F0502020204030204" pitchFamily="34" charset="0"/>
                <a:ea typeface="Calibri" panose="020F0502020204030204" pitchFamily="34" charset="0"/>
                <a:cs typeface="ae_AlMohanad" panose="02060603050605020204" pitchFamily="18" charset="-78"/>
              </a:rPr>
              <a:t>(د) </a:t>
            </a:r>
            <a:r>
              <a:rPr lang="ar-SA" dirty="0">
                <a:latin typeface="ae_AlMohanad" panose="02060603050605020204" pitchFamily="18" charset="-78"/>
                <a:ea typeface="Calibri" panose="020F0502020204030204" pitchFamily="34" charset="0"/>
                <a:cs typeface="PT Bold Heading" panose="02010400000000000000" pitchFamily="2" charset="-78"/>
              </a:rPr>
              <a:t>المرافق</a:t>
            </a:r>
            <a:r>
              <a:rPr lang="ar-SA" dirty="0">
                <a:latin typeface="Calibri" panose="020F0502020204030204" pitchFamily="34" charset="0"/>
                <a:ea typeface="Calibri" panose="020F0502020204030204" pitchFamily="34" charset="0"/>
                <a:cs typeface="ae_AlMohanad" panose="02060603050605020204" pitchFamily="18" charset="-78"/>
              </a:rPr>
              <a:t> </a:t>
            </a:r>
            <a:r>
              <a:rPr lang="ar-SA" dirty="0">
                <a:latin typeface="ae_AlMohanad" panose="02060603050605020204" pitchFamily="18" charset="-78"/>
                <a:ea typeface="Calibri" panose="020F0502020204030204" pitchFamily="34" charset="0"/>
                <a:cs typeface="PT Bold Heading" panose="02010400000000000000" pitchFamily="2" charset="-78"/>
              </a:rPr>
              <a:t>والمنشآت</a:t>
            </a:r>
            <a:r>
              <a:rPr lang="ar-SA" dirty="0">
                <a:latin typeface="Calibri" panose="020F0502020204030204" pitchFamily="34" charset="0"/>
                <a:ea typeface="Calibri" panose="020F0502020204030204" pitchFamily="34" charset="0"/>
                <a:cs typeface="ae_AlMohanad" panose="02060603050605020204" pitchFamily="18" charset="-78"/>
              </a:rPr>
              <a:t>:</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تعد البنى التحتية كالمستشفيات، والمطارات، ومحطات توليد الطاقة الكهربائية ومصافي تكرير النفط، ومحطات تحلية المياه، وخطوط النقل العامة، وأبراج المراقبة، والمصانع، والمنشآت العسكرية وغيرها، من الأمثلة على المرافق والمنشآت التي تمثل أحد عناصر القيادة والسيطرة.</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ar-SA" dirty="0" smtClean="0">
                <a:latin typeface="Calibri" panose="020F0502020204030204" pitchFamily="34" charset="0"/>
                <a:ea typeface="Calibri" panose="020F0502020204030204" pitchFamily="34" charset="0"/>
                <a:cs typeface="ae_AlMohanad" panose="02060603050605020204" pitchFamily="18" charset="-78"/>
              </a:rPr>
              <a:t>كما أن ظهور </a:t>
            </a:r>
            <a:r>
              <a:rPr lang="ar-SA" dirty="0">
                <a:latin typeface="Calibri" panose="020F0502020204030204" pitchFamily="34" charset="0"/>
                <a:ea typeface="Calibri" panose="020F0502020204030204" pitchFamily="34" charset="0"/>
                <a:cs typeface="ae_AlMohanad" panose="02060603050605020204" pitchFamily="18" charset="-78"/>
              </a:rPr>
              <a:t>التكنولوجيا المتقدمة في كافة المجالات المدنية والعسكرية المتطورة </a:t>
            </a:r>
            <a:r>
              <a:rPr lang="ar-SA" dirty="0" smtClean="0">
                <a:latin typeface="Calibri" panose="020F0502020204030204" pitchFamily="34" charset="0"/>
                <a:ea typeface="Calibri" panose="020F0502020204030204" pitchFamily="34" charset="0"/>
                <a:cs typeface="ae_AlMohanad" panose="02060603050605020204" pitchFamily="18" charset="-78"/>
              </a:rPr>
              <a:t>أعطى </a:t>
            </a:r>
            <a:r>
              <a:rPr lang="ar-SA" dirty="0">
                <a:latin typeface="Calibri" panose="020F0502020204030204" pitchFamily="34" charset="0"/>
                <a:ea typeface="Calibri" panose="020F0502020204030204" pitchFamily="34" charset="0"/>
                <a:cs typeface="ae_AlMohanad" panose="02060603050605020204" pitchFamily="18" charset="-78"/>
              </a:rPr>
              <a:t>أهمية كبرى </a:t>
            </a:r>
            <a:r>
              <a:rPr lang="ar-SA" dirty="0" smtClean="0">
                <a:latin typeface="Calibri" panose="020F0502020204030204" pitchFamily="34" charset="0"/>
                <a:ea typeface="Calibri" panose="020F0502020204030204" pitchFamily="34" charset="0"/>
                <a:cs typeface="ae_AlMohanad" panose="02060603050605020204" pitchFamily="18" charset="-78"/>
              </a:rPr>
              <a:t>لدور </a:t>
            </a:r>
            <a:r>
              <a:rPr lang="ar-SA" dirty="0">
                <a:latin typeface="Calibri" panose="020F0502020204030204" pitchFamily="34" charset="0"/>
                <a:ea typeface="Calibri" panose="020F0502020204030204" pitchFamily="34" charset="0"/>
                <a:cs typeface="ae_AlMohanad" panose="02060603050605020204" pitchFamily="18" charset="-78"/>
              </a:rPr>
              <a:t>المرافق والمنشآت في مجال القيادة والسيطرة، حيث أن مراكز القيادة والسيطرة هي المقر المناسب والمؤمن الخاص بتوفير وإرسال واستقبال وتوزيع كافة البيانات والمعلومات اللازمة </a:t>
            </a:r>
            <a:r>
              <a:rPr lang="ar-SA" dirty="0" smtClean="0">
                <a:latin typeface="Calibri" panose="020F0502020204030204" pitchFamily="34" charset="0"/>
                <a:ea typeface="Calibri" panose="020F0502020204030204" pitchFamily="34" charset="0"/>
                <a:cs typeface="ae_AlMohanad" panose="02060603050605020204" pitchFamily="18" charset="-78"/>
              </a:rPr>
              <a:t>ضمن منظومة </a:t>
            </a:r>
            <a:r>
              <a:rPr lang="ar-SA" dirty="0">
                <a:latin typeface="Calibri" panose="020F0502020204030204" pitchFamily="34" charset="0"/>
                <a:ea typeface="Calibri" panose="020F0502020204030204" pitchFamily="34" charset="0"/>
                <a:cs typeface="ae_AlMohanad" panose="02060603050605020204" pitchFamily="18" charset="-78"/>
              </a:rPr>
              <a:t>آلية متكاملة.</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800"/>
              </a:spcAft>
              <a:buFont typeface="Wingdings" panose="05000000000000000000" pitchFamily="2" charset="2"/>
              <a:buChar char=""/>
            </a:pPr>
            <a:r>
              <a:rPr lang="ar-SA" dirty="0" smtClean="0">
                <a:latin typeface="Calibri" panose="020F0502020204030204" pitchFamily="34" charset="0"/>
                <a:ea typeface="Calibri" panose="020F0502020204030204" pitchFamily="34" charset="0"/>
                <a:cs typeface="ae_AlMohanad" panose="02060603050605020204" pitchFamily="18" charset="-78"/>
              </a:rPr>
              <a:t>حيث يجب </a:t>
            </a:r>
            <a:r>
              <a:rPr lang="ar-SA" dirty="0">
                <a:latin typeface="Calibri" panose="020F0502020204030204" pitchFamily="34" charset="0"/>
                <a:ea typeface="Calibri" panose="020F0502020204030204" pitchFamily="34" charset="0"/>
                <a:cs typeface="ae_AlMohanad" panose="02060603050605020204" pitchFamily="18" charset="-78"/>
              </a:rPr>
              <a:t>الاهتمام بتصميم وتحصين البنى التحتية لمرافق ومنشآت أنظمة القيادة والسيطرة على كافة </a:t>
            </a:r>
            <a:r>
              <a:rPr lang="ar-SA" dirty="0" smtClean="0">
                <a:latin typeface="Calibri" panose="020F0502020204030204" pitchFamily="34" charset="0"/>
                <a:ea typeface="Calibri" panose="020F0502020204030204" pitchFamily="34" charset="0"/>
                <a:cs typeface="ae_AlMohanad" panose="02060603050605020204" pitchFamily="18" charset="-78"/>
              </a:rPr>
              <a:t>المستويات، </a:t>
            </a:r>
            <a:r>
              <a:rPr lang="ar-SA" dirty="0">
                <a:latin typeface="Calibri" panose="020F0502020204030204" pitchFamily="34" charset="0"/>
                <a:ea typeface="Calibri" panose="020F0502020204030204" pitchFamily="34" charset="0"/>
                <a:cs typeface="ae_AlMohanad" panose="02060603050605020204" pitchFamily="18" charset="-78"/>
              </a:rPr>
              <a:t>لرفع كفاءة عمل </a:t>
            </a:r>
            <a:r>
              <a:rPr lang="ar-SA" dirty="0" smtClean="0">
                <a:latin typeface="Calibri" panose="020F0502020204030204" pitchFamily="34" charset="0"/>
                <a:ea typeface="Calibri" panose="020F0502020204030204" pitchFamily="34" charset="0"/>
                <a:cs typeface="ae_AlMohanad" panose="02060603050605020204" pitchFamily="18" charset="-78"/>
              </a:rPr>
              <a:t>تلك المراكز.</a:t>
            </a:r>
            <a:endParaRPr lang="en-US" dirty="0">
              <a:latin typeface="Calibri" panose="020F0502020204030204" pitchFamily="34" charset="0"/>
              <a:ea typeface="Calibri" panose="020F0502020204030204" pitchFamily="34" charset="0"/>
              <a:cs typeface="ae_AlMohanad" panose="02060603050605020204" pitchFamily="18" charset="-78"/>
            </a:endParaRPr>
          </a:p>
        </p:txBody>
      </p:sp>
      <p:sp>
        <p:nvSpPr>
          <p:cNvPr id="4" name="Slide Number Placeholder 3"/>
          <p:cNvSpPr>
            <a:spLocks noGrp="1"/>
          </p:cNvSpPr>
          <p:nvPr>
            <p:ph type="sldNum" sz="quarter" idx="10"/>
          </p:nvPr>
        </p:nvSpPr>
        <p:spPr/>
        <p:txBody>
          <a:bodyPr/>
          <a:lstStyle/>
          <a:p>
            <a:fld id="{BE065B6A-4D3E-4A9E-8704-BC60221EF85C}" type="slidenum">
              <a:rPr lang="en-US" smtClean="0"/>
              <a:t>24</a:t>
            </a:fld>
            <a:endParaRPr lang="en-US"/>
          </a:p>
        </p:txBody>
      </p:sp>
    </p:spTree>
    <p:extLst>
      <p:ext uri="{BB962C8B-B14F-4D97-AF65-F5344CB8AC3E}">
        <p14:creationId xmlns:p14="http://schemas.microsoft.com/office/powerpoint/2010/main" val="2740301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9535" algn="justLow" rtl="1">
              <a:lnSpc>
                <a:spcPct val="107000"/>
              </a:lnSpc>
              <a:spcAft>
                <a:spcPts val="0"/>
              </a:spcAft>
            </a:pPr>
            <a:r>
              <a:rPr lang="ar-SA" dirty="0">
                <a:latin typeface="Calibri" panose="020F0502020204030204" pitchFamily="34" charset="0"/>
                <a:ea typeface="Calibri" panose="020F0502020204030204" pitchFamily="34" charset="0"/>
                <a:cs typeface="ae_AlMohanad" panose="02060603050605020204" pitchFamily="18" charset="-78"/>
              </a:rPr>
              <a:t>(ج) </a:t>
            </a:r>
            <a:r>
              <a:rPr lang="ar-SA" dirty="0">
                <a:latin typeface="ae_AlMohanad" panose="02060603050605020204" pitchFamily="18" charset="-78"/>
                <a:ea typeface="Calibri" panose="020F0502020204030204" pitchFamily="34" charset="0"/>
                <a:cs typeface="PT Bold Heading" panose="02010400000000000000" pitchFamily="2" charset="-78"/>
              </a:rPr>
              <a:t>الإجراءات</a:t>
            </a:r>
            <a:r>
              <a:rPr lang="ar-SA" dirty="0">
                <a:latin typeface="Calibri" panose="020F0502020204030204" pitchFamily="34" charset="0"/>
                <a:ea typeface="Calibri" panose="020F0502020204030204" pitchFamily="34" charset="0"/>
                <a:cs typeface="ae_AlMohanad" panose="02060603050605020204" pitchFamily="18" charset="-78"/>
              </a:rPr>
              <a:t> </a:t>
            </a:r>
            <a:r>
              <a:rPr lang="ar-SA" dirty="0">
                <a:latin typeface="ae_AlMohanad" panose="02060603050605020204" pitchFamily="18" charset="-78"/>
                <a:ea typeface="Calibri" panose="020F0502020204030204" pitchFamily="34" charset="0"/>
                <a:cs typeface="PT Bold Heading" panose="02010400000000000000" pitchFamily="2" charset="-78"/>
              </a:rPr>
              <a:t>ولوائح</a:t>
            </a:r>
            <a:r>
              <a:rPr lang="ar-SA" dirty="0">
                <a:latin typeface="Calibri" panose="020F0502020204030204" pitchFamily="34" charset="0"/>
                <a:ea typeface="Calibri" panose="020F0502020204030204" pitchFamily="34" charset="0"/>
                <a:cs typeface="ae_AlMohanad" panose="02060603050605020204" pitchFamily="18" charset="-78"/>
              </a:rPr>
              <a:t> </a:t>
            </a:r>
            <a:r>
              <a:rPr lang="ar-SA" dirty="0">
                <a:latin typeface="ae_AlMohanad" panose="02060603050605020204" pitchFamily="18" charset="-78"/>
                <a:ea typeface="Calibri" panose="020F0502020204030204" pitchFamily="34" charset="0"/>
                <a:cs typeface="PT Bold Heading" panose="02010400000000000000" pitchFamily="2" charset="-78"/>
              </a:rPr>
              <a:t>تنظيم</a:t>
            </a:r>
            <a:r>
              <a:rPr lang="ar-SA" dirty="0">
                <a:latin typeface="Calibri" panose="020F0502020204030204" pitchFamily="34" charset="0"/>
                <a:ea typeface="Calibri" panose="020F0502020204030204" pitchFamily="34" charset="0"/>
                <a:cs typeface="ae_AlMohanad" panose="02060603050605020204" pitchFamily="18" charset="-78"/>
              </a:rPr>
              <a:t> </a:t>
            </a:r>
            <a:r>
              <a:rPr lang="ar-SA" dirty="0">
                <a:latin typeface="ae_AlMohanad" panose="02060603050605020204" pitchFamily="18" charset="-78"/>
                <a:ea typeface="Calibri" panose="020F0502020204030204" pitchFamily="34" charset="0"/>
                <a:cs typeface="PT Bold Heading" panose="02010400000000000000" pitchFamily="2" charset="-78"/>
              </a:rPr>
              <a:t>العمل</a:t>
            </a:r>
            <a:r>
              <a:rPr lang="ar-SA" dirty="0">
                <a:latin typeface="Calibri" panose="020F0502020204030204" pitchFamily="34" charset="0"/>
                <a:ea typeface="Calibri" panose="020F0502020204030204" pitchFamily="34" charset="0"/>
                <a:cs typeface="ae_AlMohanad" panose="02060603050605020204" pitchFamily="18" charset="-78"/>
              </a:rPr>
              <a:t>:</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ar-SA" dirty="0">
                <a:latin typeface="Calibri" panose="020F0502020204030204" pitchFamily="34" charset="0"/>
                <a:ea typeface="Calibri" panose="020F0502020204030204" pitchFamily="34" charset="0"/>
                <a:cs typeface="ae_AlMohanad" panose="02060603050605020204" pitchFamily="18" charset="-78"/>
              </a:rPr>
              <a:t>يتم إعداد وبناء كل منظومة مدنية أو عسكرية وفق رؤية استراتيجية وأهداف مطلوب </a:t>
            </a:r>
            <a:r>
              <a:rPr lang="ar-SA" dirty="0" smtClean="0">
                <a:latin typeface="Calibri" panose="020F0502020204030204" pitchFamily="34" charset="0"/>
                <a:ea typeface="Calibri" panose="020F0502020204030204" pitchFamily="34" charset="0"/>
                <a:cs typeface="ae_AlMohanad" panose="02060603050605020204" pitchFamily="18" charset="-78"/>
              </a:rPr>
              <a:t>تحقيقها كما ذكرنا سابقاً، </a:t>
            </a:r>
            <a:r>
              <a:rPr lang="ar-SA" dirty="0">
                <a:latin typeface="Calibri" panose="020F0502020204030204" pitchFamily="34" charset="0"/>
                <a:ea typeface="Calibri" panose="020F0502020204030204" pitchFamily="34" charset="0"/>
                <a:cs typeface="ae_AlMohanad" panose="02060603050605020204" pitchFamily="18" charset="-78"/>
              </a:rPr>
              <a:t>حيث يتم بعد ذلك وضع إجراءات عمل مستديمة تشمل المهام، والواجبات، </a:t>
            </a:r>
            <a:r>
              <a:rPr lang="ar-SA" dirty="0" smtClean="0">
                <a:latin typeface="Calibri" panose="020F0502020204030204" pitchFamily="34" charset="0"/>
                <a:ea typeface="Calibri" panose="020F0502020204030204" pitchFamily="34" charset="0"/>
                <a:cs typeface="ae_AlMohanad" panose="02060603050605020204" pitchFamily="18" charset="-78"/>
              </a:rPr>
              <a:t>الأوامر </a:t>
            </a:r>
            <a:r>
              <a:rPr lang="ar-SA" dirty="0">
                <a:latin typeface="Calibri" panose="020F0502020204030204" pitchFamily="34" charset="0"/>
                <a:ea typeface="Calibri" panose="020F0502020204030204" pitchFamily="34" charset="0"/>
                <a:cs typeface="ae_AlMohanad" panose="02060603050605020204" pitchFamily="18" charset="-78"/>
              </a:rPr>
              <a:t>والتعليمات، وقوائم وصف العمل، وتقييم الأداء.</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800"/>
              </a:spcAft>
              <a:buFont typeface="Wingdings" panose="05000000000000000000" pitchFamily="2" charset="2"/>
              <a:buChar char=""/>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لقد تطور فكر إجراءات القيادة والسيطرة مع التطور التقني واختلاف التحديات، حيث أصبحت الحاجة ملحّة لإجراءات قيادة وسيطرة حديثة كفيلة بتحقيق المهام المطلوبة. </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E065B6A-4D3E-4A9E-8704-BC60221EF85C}" type="slidenum">
              <a:rPr lang="en-US" smtClean="0"/>
              <a:t>25</a:t>
            </a:fld>
            <a:endParaRPr lang="en-US"/>
          </a:p>
        </p:txBody>
      </p:sp>
    </p:spTree>
    <p:extLst>
      <p:ext uri="{BB962C8B-B14F-4D97-AF65-F5344CB8AC3E}">
        <p14:creationId xmlns:p14="http://schemas.microsoft.com/office/powerpoint/2010/main" val="750142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9535" algn="justLow" rtl="1">
              <a:lnSpc>
                <a:spcPct val="107000"/>
              </a:lnSpc>
              <a:spcAft>
                <a:spcPts val="0"/>
              </a:spcAft>
            </a:pPr>
            <a:r>
              <a:rPr lang="ar-SA" dirty="0">
                <a:latin typeface="Calibri" panose="020F0502020204030204" pitchFamily="34" charset="0"/>
                <a:ea typeface="Calibri" panose="020F0502020204030204" pitchFamily="34" charset="0"/>
                <a:cs typeface="ae_AlMohanad" panose="02060603050605020204" pitchFamily="18" charset="-78"/>
              </a:rPr>
              <a:t>(ج) </a:t>
            </a:r>
            <a:r>
              <a:rPr lang="ar-SA" dirty="0">
                <a:latin typeface="ae_AlMohanad" panose="02060603050605020204" pitchFamily="18" charset="-78"/>
                <a:ea typeface="Calibri" panose="020F0502020204030204" pitchFamily="34" charset="0"/>
                <a:cs typeface="PT Bold Heading" panose="02010400000000000000" pitchFamily="2" charset="-78"/>
              </a:rPr>
              <a:t>الإجراءات</a:t>
            </a:r>
            <a:r>
              <a:rPr lang="ar-SA" dirty="0">
                <a:latin typeface="Calibri" panose="020F0502020204030204" pitchFamily="34" charset="0"/>
                <a:ea typeface="Calibri" panose="020F0502020204030204" pitchFamily="34" charset="0"/>
                <a:cs typeface="ae_AlMohanad" panose="02060603050605020204" pitchFamily="18" charset="-78"/>
              </a:rPr>
              <a:t> </a:t>
            </a:r>
            <a:r>
              <a:rPr lang="ar-SA" dirty="0">
                <a:latin typeface="ae_AlMohanad" panose="02060603050605020204" pitchFamily="18" charset="-78"/>
                <a:ea typeface="Calibri" panose="020F0502020204030204" pitchFamily="34" charset="0"/>
                <a:cs typeface="PT Bold Heading" panose="02010400000000000000" pitchFamily="2" charset="-78"/>
              </a:rPr>
              <a:t>ولوائح</a:t>
            </a:r>
            <a:r>
              <a:rPr lang="ar-SA" dirty="0">
                <a:latin typeface="Calibri" panose="020F0502020204030204" pitchFamily="34" charset="0"/>
                <a:ea typeface="Calibri" panose="020F0502020204030204" pitchFamily="34" charset="0"/>
                <a:cs typeface="ae_AlMohanad" panose="02060603050605020204" pitchFamily="18" charset="-78"/>
              </a:rPr>
              <a:t> </a:t>
            </a:r>
            <a:r>
              <a:rPr lang="ar-SA" dirty="0">
                <a:latin typeface="ae_AlMohanad" panose="02060603050605020204" pitchFamily="18" charset="-78"/>
                <a:ea typeface="Calibri" panose="020F0502020204030204" pitchFamily="34" charset="0"/>
                <a:cs typeface="PT Bold Heading" panose="02010400000000000000" pitchFamily="2" charset="-78"/>
              </a:rPr>
              <a:t>تنظيم</a:t>
            </a:r>
            <a:r>
              <a:rPr lang="ar-SA" dirty="0">
                <a:latin typeface="Calibri" panose="020F0502020204030204" pitchFamily="34" charset="0"/>
                <a:ea typeface="Calibri" panose="020F0502020204030204" pitchFamily="34" charset="0"/>
                <a:cs typeface="ae_AlMohanad" panose="02060603050605020204" pitchFamily="18" charset="-78"/>
              </a:rPr>
              <a:t> </a:t>
            </a:r>
            <a:r>
              <a:rPr lang="ar-SA" dirty="0">
                <a:latin typeface="ae_AlMohanad" panose="02060603050605020204" pitchFamily="18" charset="-78"/>
                <a:ea typeface="Calibri" panose="020F0502020204030204" pitchFamily="34" charset="0"/>
                <a:cs typeface="PT Bold Heading" panose="02010400000000000000" pitchFamily="2" charset="-78"/>
              </a:rPr>
              <a:t>العمل</a:t>
            </a:r>
            <a:r>
              <a:rPr lang="ar-SA" dirty="0">
                <a:latin typeface="Calibri" panose="020F0502020204030204" pitchFamily="34" charset="0"/>
                <a:ea typeface="Calibri" panose="020F0502020204030204" pitchFamily="34" charset="0"/>
                <a:cs typeface="ae_AlMohanad" panose="02060603050605020204" pitchFamily="18" charset="-78"/>
              </a:rPr>
              <a:t>:</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يتم إعداد وبناء كل منظومة مدنية أو عسكرية وفق رؤية استراتيجية وأهداف مطلوب تحقيقها، حيث يتم بعد ذلك وضع إجراءات عمل مستديمة تشمل المهام، والواجبات، والأوامر والتعليمات، وقوائم وصف العمل، وتقييم الأداء.</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800"/>
              </a:spcAft>
              <a:buFont typeface="Wingdings" panose="05000000000000000000" pitchFamily="2" charset="2"/>
              <a:buChar char=""/>
            </a:pPr>
            <a:r>
              <a:rPr lang="ar-SA" dirty="0" smtClean="0">
                <a:latin typeface="Calibri" panose="020F0502020204030204" pitchFamily="34" charset="0"/>
                <a:ea typeface="Calibri" panose="020F0502020204030204" pitchFamily="34" charset="0"/>
                <a:cs typeface="ae_AlMohanad" panose="02060603050605020204" pitchFamily="18" charset="-78"/>
              </a:rPr>
              <a:t>فلقد </a:t>
            </a:r>
            <a:r>
              <a:rPr lang="ar-SA" dirty="0">
                <a:latin typeface="Calibri" panose="020F0502020204030204" pitchFamily="34" charset="0"/>
                <a:ea typeface="Calibri" panose="020F0502020204030204" pitchFamily="34" charset="0"/>
                <a:cs typeface="ae_AlMohanad" panose="02060603050605020204" pitchFamily="18" charset="-78"/>
              </a:rPr>
              <a:t>تطور فكر إجراءات القيادة والسيطرة مع التطور التقني واختلاف التحديات، حيث أصبحت الحاجة </a:t>
            </a:r>
            <a:r>
              <a:rPr lang="ar-SA" dirty="0" smtClean="0">
                <a:latin typeface="Calibri" panose="020F0502020204030204" pitchFamily="34" charset="0"/>
                <a:ea typeface="Calibri" panose="020F0502020204030204" pitchFamily="34" charset="0"/>
                <a:cs typeface="ae_AlMohanad" panose="02060603050605020204" pitchFamily="18" charset="-78"/>
              </a:rPr>
              <a:t>مُلحّة </a:t>
            </a:r>
            <a:r>
              <a:rPr lang="ar-SA" dirty="0">
                <a:latin typeface="Calibri" panose="020F0502020204030204" pitchFamily="34" charset="0"/>
                <a:ea typeface="Calibri" panose="020F0502020204030204" pitchFamily="34" charset="0"/>
                <a:cs typeface="ae_AlMohanad" panose="02060603050605020204" pitchFamily="18" charset="-78"/>
              </a:rPr>
              <a:t>لإجراءات قيادة وسيطرة حديثة كفيلة </a:t>
            </a:r>
            <a:r>
              <a:rPr lang="ar-SA" dirty="0" smtClean="0">
                <a:latin typeface="Calibri" panose="020F0502020204030204" pitchFamily="34" charset="0"/>
                <a:ea typeface="Calibri" panose="020F0502020204030204" pitchFamily="34" charset="0"/>
                <a:cs typeface="ae_AlMohanad" panose="02060603050605020204" pitchFamily="18" charset="-78"/>
              </a:rPr>
              <a:t>بتحقيق الأهداف المطلوبة</a:t>
            </a:r>
            <a:r>
              <a:rPr lang="ar-SA" dirty="0">
                <a:latin typeface="Calibri" panose="020F0502020204030204" pitchFamily="34" charset="0"/>
                <a:ea typeface="Calibri" panose="020F0502020204030204" pitchFamily="34" charset="0"/>
                <a:cs typeface="ae_AlMohanad" panose="02060603050605020204" pitchFamily="18" charset="-78"/>
              </a:rPr>
              <a:t>. </a:t>
            </a:r>
            <a:endParaRPr lang="en-US" sz="1000" dirty="0">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E065B6A-4D3E-4A9E-8704-BC60221EF85C}" type="slidenum">
              <a:rPr lang="en-US" smtClean="0"/>
              <a:t>26</a:t>
            </a:fld>
            <a:endParaRPr lang="en-US"/>
          </a:p>
        </p:txBody>
      </p:sp>
    </p:spTree>
    <p:extLst>
      <p:ext uri="{BB962C8B-B14F-4D97-AF65-F5344CB8AC3E}">
        <p14:creationId xmlns:p14="http://schemas.microsoft.com/office/powerpoint/2010/main" val="3718406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065B6A-4D3E-4A9E-8704-BC60221EF85C}" type="slidenum">
              <a:rPr lang="en-US" smtClean="0"/>
              <a:t>27</a:t>
            </a:fld>
            <a:endParaRPr lang="en-US"/>
          </a:p>
        </p:txBody>
      </p:sp>
    </p:spTree>
    <p:extLst>
      <p:ext uri="{BB962C8B-B14F-4D97-AF65-F5344CB8AC3E}">
        <p14:creationId xmlns:p14="http://schemas.microsoft.com/office/powerpoint/2010/main" val="24167094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9535" algn="justLow" rtl="1">
              <a:lnSpc>
                <a:spcPct val="107000"/>
              </a:lnSpc>
              <a:spcAft>
                <a:spcPts val="0"/>
              </a:spcAft>
            </a:pPr>
            <a:r>
              <a:rPr lang="ar-SA" dirty="0">
                <a:latin typeface="Calibri" panose="020F0502020204030204" pitchFamily="34" charset="0"/>
                <a:ea typeface="Calibri" panose="020F0502020204030204" pitchFamily="34" charset="0"/>
                <a:cs typeface="ae_AlMohanad" panose="02060603050605020204" pitchFamily="18" charset="-78"/>
              </a:rPr>
              <a:t>(أ) </a:t>
            </a:r>
            <a:r>
              <a:rPr lang="ar-SA" dirty="0">
                <a:latin typeface="ae_AlMohanad" panose="02060603050605020204" pitchFamily="18" charset="-78"/>
                <a:ea typeface="Calibri" panose="020F0502020204030204" pitchFamily="34" charset="0"/>
                <a:cs typeface="PT Bold Heading" panose="02010400000000000000" pitchFamily="2" charset="-78"/>
              </a:rPr>
              <a:t>التخطيط</a:t>
            </a:r>
            <a:r>
              <a:rPr lang="ar-SA" dirty="0">
                <a:latin typeface="Calibri" panose="020F0502020204030204" pitchFamily="34" charset="0"/>
                <a:ea typeface="Calibri" panose="020F0502020204030204" pitchFamily="34" charset="0"/>
                <a:cs typeface="ae_AlMohanad" panose="02060603050605020204" pitchFamily="18" charset="-78"/>
              </a:rPr>
              <a:t>:</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indent="-342900" algn="justLow" rtl="1">
              <a:lnSpc>
                <a:spcPct val="107000"/>
              </a:lnSpc>
              <a:buFont typeface="Wingdings" panose="05000000000000000000" pitchFamily="2" charset="2"/>
              <a:buChar char=""/>
              <a:tabLst>
                <a:tab pos="457200" algn="l"/>
              </a:tabLst>
            </a:pPr>
            <a:r>
              <a:rPr lang="ar-SA" dirty="0">
                <a:latin typeface="Calibri" panose="020F0502020204030204" pitchFamily="34" charset="0"/>
                <a:ea typeface="Calibri" panose="020F0502020204030204" pitchFamily="34" charset="0"/>
                <a:cs typeface="ae_AlMohanad" panose="02060603050605020204" pitchFamily="18" charset="-78"/>
              </a:rPr>
              <a:t>التخطيط هو أحد الوظائف الفعالة (للقيادة والسيطرة</a:t>
            </a:r>
            <a:r>
              <a:rPr lang="ar-SA" dirty="0" smtClean="0">
                <a:latin typeface="Calibri" panose="020F0502020204030204" pitchFamily="34" charset="0"/>
                <a:ea typeface="Calibri" panose="020F0502020204030204" pitchFamily="34" charset="0"/>
                <a:cs typeface="ae_AlMohanad" panose="02060603050605020204" pitchFamily="18" charset="-78"/>
              </a:rPr>
              <a:t>)، الذي يعتمد على </a:t>
            </a:r>
            <a:r>
              <a:rPr lang="ar-SA" dirty="0">
                <a:latin typeface="Calibri" panose="020F0502020204030204" pitchFamily="34" charset="0"/>
                <a:ea typeface="Calibri" panose="020F0502020204030204" pitchFamily="34" charset="0"/>
                <a:cs typeface="ae_AlMohanad" panose="02060603050605020204" pitchFamily="18" charset="-78"/>
              </a:rPr>
              <a:t>طبيعة النشاط الذي يجري التخطيط له للقيام بعمل ما في </a:t>
            </a:r>
            <a:r>
              <a:rPr lang="ar-SA" dirty="0" smtClean="0">
                <a:latin typeface="Calibri" panose="020F0502020204030204" pitchFamily="34" charset="0"/>
                <a:ea typeface="Calibri" panose="020F0502020204030204" pitchFamily="34" charset="0"/>
                <a:cs typeface="ae_AlMohanad" panose="02060603050605020204" pitchFamily="18" charset="-78"/>
              </a:rPr>
              <a:t>المستقبل، </a:t>
            </a:r>
            <a:r>
              <a:rPr lang="ar-SA" dirty="0">
                <a:latin typeface="Calibri" panose="020F0502020204030204" pitchFamily="34" charset="0"/>
                <a:ea typeface="Calibri" panose="020F0502020204030204" pitchFamily="34" charset="0"/>
                <a:cs typeface="ae_AlMohanad" panose="02060603050605020204" pitchFamily="18" charset="-78"/>
              </a:rPr>
              <a:t>لتحقيق أهداف معينة باستخدام وسائل ذات فعالية عالية.</a:t>
            </a:r>
          </a:p>
          <a:p>
            <a:pPr marL="342900" lvl="0" indent="-342900" algn="justLow" rtl="1">
              <a:lnSpc>
                <a:spcPct val="107000"/>
              </a:lnSpc>
              <a:spcAft>
                <a:spcPts val="0"/>
              </a:spcAft>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التخطيط هو الوسيلة التي يُترجم بواسطتها القرار إلى عمل، ويجب ان تكون الخطط المرسومة بسيطة وسهله وشامله، وتوفر مفهوماً واضحاً يدركه العاملين. </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التخطيط في مجال القيادة والسيطرة وظيفة مهمة لتحقيق أهداف القيادة بأعلى كفاءة وأقل تكلفة، حيث أن القيادة من أهم عناصر حياة البشر ولا تستطيع أي منظمة أو جهة الاستغناء عنها ابتداءً من الأسرة وانتهاءً بالدولة، فالبشر بدون قيادة ودون تخطيط عبارة عن مجموعات لا تحقق شيء ولا تنجز أي مهمة، وإنما تعيش على هامش الحياة.</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800"/>
              </a:spcAft>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تُشكل الأهداف والغايات في القرن الحادي والعشرين تحدياً جديداً، وغير ذلك الكثير من التغيرات في العالم، كلها فرضت على منظومات القيادة والسيطرة أشكالا جديدة من التهديدات التي يجب أن يتضمنها التخطيط في مجال القيادة والسيطرة ليتلاءم مع هذه البيئة الجديدة، وتحقيق أقصى درجات التفوق التقني.</a:t>
            </a:r>
            <a:endParaRPr lang="en-US" dirty="0">
              <a:solidFill>
                <a:schemeClr val="bg1">
                  <a:lumMod val="75000"/>
                </a:schemeClr>
              </a:solidFill>
            </a:endParaRPr>
          </a:p>
        </p:txBody>
      </p:sp>
      <p:sp>
        <p:nvSpPr>
          <p:cNvPr id="4" name="Slide Number Placeholder 3"/>
          <p:cNvSpPr>
            <a:spLocks noGrp="1"/>
          </p:cNvSpPr>
          <p:nvPr>
            <p:ph type="sldNum" sz="quarter" idx="10"/>
          </p:nvPr>
        </p:nvSpPr>
        <p:spPr/>
        <p:txBody>
          <a:bodyPr/>
          <a:lstStyle/>
          <a:p>
            <a:fld id="{BE065B6A-4D3E-4A9E-8704-BC60221EF85C}" type="slidenum">
              <a:rPr lang="en-US" smtClean="0"/>
              <a:t>28</a:t>
            </a:fld>
            <a:endParaRPr lang="en-US"/>
          </a:p>
        </p:txBody>
      </p:sp>
    </p:spTree>
    <p:extLst>
      <p:ext uri="{BB962C8B-B14F-4D97-AF65-F5344CB8AC3E}">
        <p14:creationId xmlns:p14="http://schemas.microsoft.com/office/powerpoint/2010/main" val="20140380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9535" algn="justLow" rtl="1">
              <a:lnSpc>
                <a:spcPct val="107000"/>
              </a:lnSpc>
              <a:spcAft>
                <a:spcPts val="0"/>
              </a:spcAft>
            </a:pPr>
            <a:r>
              <a:rPr lang="ar-SA" dirty="0">
                <a:latin typeface="Calibri" panose="020F0502020204030204" pitchFamily="34" charset="0"/>
                <a:ea typeface="Calibri" panose="020F0502020204030204" pitchFamily="34" charset="0"/>
                <a:cs typeface="ae_AlMohanad" panose="02060603050605020204" pitchFamily="18" charset="-78"/>
              </a:rPr>
              <a:t>(أ) </a:t>
            </a:r>
            <a:r>
              <a:rPr lang="ar-SA" dirty="0">
                <a:latin typeface="ae_AlMohanad" panose="02060603050605020204" pitchFamily="18" charset="-78"/>
                <a:ea typeface="Calibri" panose="020F0502020204030204" pitchFamily="34" charset="0"/>
                <a:cs typeface="PT Bold Heading" panose="02010400000000000000" pitchFamily="2" charset="-78"/>
              </a:rPr>
              <a:t>التخطيط</a:t>
            </a:r>
            <a:r>
              <a:rPr lang="ar-SA" dirty="0">
                <a:latin typeface="Calibri" panose="020F0502020204030204" pitchFamily="34" charset="0"/>
                <a:ea typeface="Calibri" panose="020F0502020204030204" pitchFamily="34" charset="0"/>
                <a:cs typeface="ae_AlMohanad" panose="02060603050605020204" pitchFamily="18" charset="-78"/>
              </a:rPr>
              <a:t>:</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indent="-342900" algn="justLow" rtl="1">
              <a:lnSpc>
                <a:spcPct val="107000"/>
              </a:lnSpc>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التخطيط هو أحد الوظائف الفعالة (للقيادة والسيطرة) التي تقوم على تفاصيل كل حالة، وخصوصا على طبيعة النشاط الذي يجري التخطيط له للقيام بعمل ما في المستقبل لتحقيق أهداف معينة باستخدام وسائل ذات فعالية عالية.</a:t>
            </a:r>
          </a:p>
          <a:p>
            <a:pPr marL="342900" lvl="0" indent="-342900" algn="justLow" rtl="1">
              <a:lnSpc>
                <a:spcPct val="107000"/>
              </a:lnSpc>
              <a:spcAft>
                <a:spcPts val="0"/>
              </a:spcAft>
              <a:buFont typeface="Wingdings" panose="05000000000000000000" pitchFamily="2" charset="2"/>
              <a:buChar char=""/>
              <a:tabLst>
                <a:tab pos="457200" algn="l"/>
              </a:tabLst>
            </a:pPr>
            <a:r>
              <a:rPr lang="ar-SA" dirty="0">
                <a:latin typeface="Calibri" panose="020F0502020204030204" pitchFamily="34" charset="0"/>
                <a:ea typeface="Calibri" panose="020F0502020204030204" pitchFamily="34" charset="0"/>
                <a:cs typeface="ae_AlMohanad" panose="02060603050605020204" pitchFamily="18" charset="-78"/>
              </a:rPr>
              <a:t>التخطيط هو الوسيلة التي </a:t>
            </a:r>
            <a:r>
              <a:rPr lang="ar-SA" dirty="0" smtClean="0">
                <a:latin typeface="Calibri" panose="020F0502020204030204" pitchFamily="34" charset="0"/>
                <a:ea typeface="Calibri" panose="020F0502020204030204" pitchFamily="34" charset="0"/>
                <a:cs typeface="ae_AlMohanad" panose="02060603050605020204" pitchFamily="18" charset="-78"/>
              </a:rPr>
              <a:t>يُترجَم </a:t>
            </a:r>
            <a:r>
              <a:rPr lang="ar-SA" dirty="0">
                <a:latin typeface="Calibri" panose="020F0502020204030204" pitchFamily="34" charset="0"/>
                <a:ea typeface="Calibri" panose="020F0502020204030204" pitchFamily="34" charset="0"/>
                <a:cs typeface="ae_AlMohanad" panose="02060603050605020204" pitchFamily="18" charset="-78"/>
              </a:rPr>
              <a:t>بواسطتها القرار إلى عمل، </a:t>
            </a:r>
            <a:r>
              <a:rPr lang="ar-SA" dirty="0" smtClean="0">
                <a:latin typeface="Calibri" panose="020F0502020204030204" pitchFamily="34" charset="0"/>
                <a:ea typeface="Calibri" panose="020F0502020204030204" pitchFamily="34" charset="0"/>
                <a:cs typeface="ae_AlMohanad" panose="02060603050605020204" pitchFamily="18" charset="-78"/>
              </a:rPr>
              <a:t>على </a:t>
            </a:r>
            <a:r>
              <a:rPr lang="ar-SA" dirty="0">
                <a:latin typeface="Calibri" panose="020F0502020204030204" pitchFamily="34" charset="0"/>
                <a:ea typeface="Calibri" panose="020F0502020204030204" pitchFamily="34" charset="0"/>
                <a:cs typeface="ae_AlMohanad" panose="02060603050605020204" pitchFamily="18" charset="-78"/>
              </a:rPr>
              <a:t>ان تكون الخطط المرسومة بسيطة وسهله وشامله، وتوفر مفهوماً واضحاً يدركه العاملين. </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التخطيط في مجال القيادة والسيطرة وظيفة مهمة لتحقيق أهداف القيادة بأعلى كفاءة وأقل تكلفة، حيث أن القيادة من أهم عناصر حياة البشر ولا تستطيع أي منظمة أو جهة الاستغناء عنها ابتداءً من الأسرة وانتهاءً بالدولة، فالبشر بدون قيادة ودون تخطيط عبارة عن مجموعات لا تحقق شيء ولا تنجز أي مهمة، وإنما تعيش على هامش الحياة.</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800"/>
              </a:spcAft>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تُشكل الأهداف والغايات في القرن الحادي والعشرين تحدياً جديداً، وغير ذلك الكثير من التغيرات في العالم، كلها فرضت على منظومات القيادة والسيطرة أشكالا جديدة من التهديدات التي يجب أن يتضمنها التخطيط في مجال القيادة والسيطرة ليتلاءم مع هذه البيئة الجديدة، وتحقيق أقصى درجات التفوق التقني.</a:t>
            </a:r>
            <a:endParaRPr lang="en-US" dirty="0">
              <a:solidFill>
                <a:schemeClr val="bg1">
                  <a:lumMod val="75000"/>
                </a:schemeClr>
              </a:solidFill>
            </a:endParaRPr>
          </a:p>
        </p:txBody>
      </p:sp>
      <p:sp>
        <p:nvSpPr>
          <p:cNvPr id="4" name="Slide Number Placeholder 3"/>
          <p:cNvSpPr>
            <a:spLocks noGrp="1"/>
          </p:cNvSpPr>
          <p:nvPr>
            <p:ph type="sldNum" sz="quarter" idx="10"/>
          </p:nvPr>
        </p:nvSpPr>
        <p:spPr/>
        <p:txBody>
          <a:bodyPr/>
          <a:lstStyle/>
          <a:p>
            <a:fld id="{BE065B6A-4D3E-4A9E-8704-BC60221EF85C}" type="slidenum">
              <a:rPr lang="en-US" smtClean="0"/>
              <a:t>29</a:t>
            </a:fld>
            <a:endParaRPr lang="en-US"/>
          </a:p>
        </p:txBody>
      </p:sp>
    </p:spTree>
    <p:extLst>
      <p:ext uri="{BB962C8B-B14F-4D97-AF65-F5344CB8AC3E}">
        <p14:creationId xmlns:p14="http://schemas.microsoft.com/office/powerpoint/2010/main" val="2449801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E065B6A-4D3E-4A9E-8704-BC60221EF85C}" type="slidenum">
              <a:rPr lang="en-US" smtClean="0"/>
              <a:t>3</a:t>
            </a:fld>
            <a:endParaRPr lang="en-US"/>
          </a:p>
        </p:txBody>
      </p:sp>
    </p:spTree>
    <p:extLst>
      <p:ext uri="{BB962C8B-B14F-4D97-AF65-F5344CB8AC3E}">
        <p14:creationId xmlns:p14="http://schemas.microsoft.com/office/powerpoint/2010/main" val="34894116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9535" algn="justLow" rtl="1">
              <a:lnSpc>
                <a:spcPct val="107000"/>
              </a:lnSpc>
              <a:spcAft>
                <a:spcPts val="0"/>
              </a:spcAft>
            </a:pPr>
            <a:r>
              <a:rPr lang="ar-SA" dirty="0">
                <a:latin typeface="Calibri" panose="020F0502020204030204" pitchFamily="34" charset="0"/>
                <a:ea typeface="Calibri" panose="020F0502020204030204" pitchFamily="34" charset="0"/>
                <a:cs typeface="ae_AlMohanad" panose="02060603050605020204" pitchFamily="18" charset="-78"/>
              </a:rPr>
              <a:t>(أ) </a:t>
            </a:r>
            <a:r>
              <a:rPr lang="ar-SA" dirty="0">
                <a:latin typeface="ae_AlMohanad" panose="02060603050605020204" pitchFamily="18" charset="-78"/>
                <a:ea typeface="Calibri" panose="020F0502020204030204" pitchFamily="34" charset="0"/>
                <a:cs typeface="PT Bold Heading" panose="02010400000000000000" pitchFamily="2" charset="-78"/>
              </a:rPr>
              <a:t>التخطيط</a:t>
            </a:r>
            <a:r>
              <a:rPr lang="ar-SA" dirty="0">
                <a:latin typeface="Calibri" panose="020F0502020204030204" pitchFamily="34" charset="0"/>
                <a:ea typeface="Calibri" panose="020F0502020204030204" pitchFamily="34" charset="0"/>
                <a:cs typeface="ae_AlMohanad" panose="02060603050605020204" pitchFamily="18" charset="-78"/>
              </a:rPr>
              <a:t>:</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indent="-342900" algn="justLow" rtl="1">
              <a:lnSpc>
                <a:spcPct val="107000"/>
              </a:lnSpc>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التخطيط هو أحد الوظائف الفعالة (للقيادة والسيطرة) التي تقوم على تفاصيل كل حالة، وخصوصا على طبيعة النشاط الذي يجري التخطيط له للقيام بعمل ما في المستقبل لتحقيق أهداف معينة باستخدام وسائل ذات فعالية عالية.</a:t>
            </a:r>
          </a:p>
          <a:p>
            <a:pPr marL="342900" lvl="0" indent="-342900" algn="justLow" rtl="1">
              <a:lnSpc>
                <a:spcPct val="107000"/>
              </a:lnSpc>
              <a:spcAft>
                <a:spcPts val="0"/>
              </a:spcAft>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التخطيط هو الوسيلة التي يُترجم بواسطتها القرار إلى عمل، ويجب ان تكون الخطط المرسومة بسيطة وسهله وشامله، وتوفر مفهوماً واضحاً يدركه العاملين. </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tabLst>
                <a:tab pos="457200" algn="l"/>
              </a:tabLst>
            </a:pPr>
            <a:r>
              <a:rPr lang="ar-SA" dirty="0">
                <a:solidFill>
                  <a:srgbClr val="000000"/>
                </a:solidFill>
                <a:latin typeface="Calibri" panose="020F0502020204030204" pitchFamily="34" charset="0"/>
                <a:ea typeface="Calibri" panose="020F0502020204030204" pitchFamily="34" charset="0"/>
                <a:cs typeface="ae_AlMohanad" panose="02060603050605020204" pitchFamily="18" charset="-78"/>
              </a:rPr>
              <a:t>التخطيط في مجال القيادة والسيطرة وظيفة مهمة لتحقيق أهداف القيادة بأعلى كفاءة وأقل تكلفة، </a:t>
            </a:r>
            <a:r>
              <a:rPr lang="ar-SA" dirty="0">
                <a:solidFill>
                  <a:srgbClr val="FF0000"/>
                </a:solidFill>
                <a:latin typeface="Calibri" panose="020F0502020204030204" pitchFamily="34" charset="0"/>
                <a:ea typeface="Calibri" panose="020F0502020204030204" pitchFamily="34" charset="0"/>
                <a:cs typeface="ae_AlMohanad" panose="02060603050605020204" pitchFamily="18" charset="-78"/>
              </a:rPr>
              <a:t>حيث أن القيادة من أهم عناصر حياة البشر ولا تستطيع أي منظمة أو جهة الاستغناء عنها ابتداءً من الأسرة وانتهاءً بالدولة، فالبشر بدون قيادة ودون تخطيط عبارة عن مجموعات لا تحقق شيء ولا تنجز أي مهمة، وإنما تعيش على هامش الحياة.</a:t>
            </a:r>
            <a:endParaRPr lang="en-US" sz="1000"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800"/>
              </a:spcAft>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تُشكل الأهداف والغايات في القرن الحادي والعشرين تحدياً جديداً، وغير ذلك الكثير من التغيرات في العالم، كلها فرضت على منظومات القيادة والسيطرة أشكالا جديدة من التهديدات التي يجب أن يتضمنها التخطيط في مجال القيادة والسيطرة ليتلاءم مع هذه البيئة الجديدة، وتحقيق أقصى درجات التفوق التقني.</a:t>
            </a:r>
            <a:endParaRPr lang="en-US" dirty="0">
              <a:solidFill>
                <a:schemeClr val="bg1">
                  <a:lumMod val="75000"/>
                </a:schemeClr>
              </a:solidFill>
            </a:endParaRPr>
          </a:p>
        </p:txBody>
      </p:sp>
      <p:sp>
        <p:nvSpPr>
          <p:cNvPr id="4" name="Slide Number Placeholder 3"/>
          <p:cNvSpPr>
            <a:spLocks noGrp="1"/>
          </p:cNvSpPr>
          <p:nvPr>
            <p:ph type="sldNum" sz="quarter" idx="10"/>
          </p:nvPr>
        </p:nvSpPr>
        <p:spPr/>
        <p:txBody>
          <a:bodyPr/>
          <a:lstStyle/>
          <a:p>
            <a:fld id="{BE065B6A-4D3E-4A9E-8704-BC60221EF85C}" type="slidenum">
              <a:rPr lang="en-US" smtClean="0"/>
              <a:t>30</a:t>
            </a:fld>
            <a:endParaRPr lang="en-US"/>
          </a:p>
        </p:txBody>
      </p:sp>
    </p:spTree>
    <p:extLst>
      <p:ext uri="{BB962C8B-B14F-4D97-AF65-F5344CB8AC3E}">
        <p14:creationId xmlns:p14="http://schemas.microsoft.com/office/powerpoint/2010/main" val="10804856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9535" algn="justLow" rtl="1">
              <a:lnSpc>
                <a:spcPct val="107000"/>
              </a:lnSpc>
              <a:spcAft>
                <a:spcPts val="0"/>
              </a:spcAft>
            </a:pPr>
            <a:r>
              <a:rPr lang="ar-SA" dirty="0">
                <a:latin typeface="Calibri" panose="020F0502020204030204" pitchFamily="34" charset="0"/>
                <a:ea typeface="Calibri" panose="020F0502020204030204" pitchFamily="34" charset="0"/>
                <a:cs typeface="ae_AlMohanad" panose="02060603050605020204" pitchFamily="18" charset="-78"/>
              </a:rPr>
              <a:t>(أ) </a:t>
            </a:r>
            <a:r>
              <a:rPr lang="ar-SA" dirty="0">
                <a:latin typeface="ae_AlMohanad" panose="02060603050605020204" pitchFamily="18" charset="-78"/>
                <a:ea typeface="Calibri" panose="020F0502020204030204" pitchFamily="34" charset="0"/>
                <a:cs typeface="PT Bold Heading" panose="02010400000000000000" pitchFamily="2" charset="-78"/>
              </a:rPr>
              <a:t>التخطيط</a:t>
            </a:r>
            <a:r>
              <a:rPr lang="ar-SA" dirty="0">
                <a:latin typeface="Calibri" panose="020F0502020204030204" pitchFamily="34" charset="0"/>
                <a:ea typeface="Calibri" panose="020F0502020204030204" pitchFamily="34" charset="0"/>
                <a:cs typeface="ae_AlMohanad" panose="02060603050605020204" pitchFamily="18" charset="-78"/>
              </a:rPr>
              <a:t>:</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indent="-342900" algn="justLow" rtl="1">
              <a:lnSpc>
                <a:spcPct val="107000"/>
              </a:lnSpc>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التخطيط هو أحد الوظائف الفعالة (للقيادة والسيطرة) التي تقوم على تفاصيل كل حالة، وخصوصا على طبيعة النشاط الذي يجري التخطيط له للقيام بعمل ما في المستقبل لتحقيق أهداف معينة باستخدام وسائل ذات فعالية عالية.</a:t>
            </a:r>
          </a:p>
          <a:p>
            <a:pPr marL="342900" lvl="0" indent="-342900" algn="justLow" rtl="1">
              <a:lnSpc>
                <a:spcPct val="107000"/>
              </a:lnSpc>
              <a:spcAft>
                <a:spcPts val="0"/>
              </a:spcAft>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التخطيط هو الوسيلة التي يُترجم بواسطتها القرار إلى عمل، ويجب ان تكون الخطط المرسومة بسيطة وسهله وشامله، وتوفر مفهوماً واضحاً يدركه العاملين. </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التخطيط في مجال القيادة والسيطرة وظيفة مهمة لتحقيق أهداف القيادة بأعلى كفاءة وأقل تكلفة، حيث أن القيادة من أهم عناصر حياة البشر ولا تستطيع أي منظمة أو جهة الاستغناء عنها ابتداءً من الأسرة وانتهاءً بالدولة، فالبشر بدون قيادة ودون تخطيط عبارة عن مجموعات لا تحقق شيء ولا تنجز أي مهمة، وإنما تعيش على هامش الحياة.</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800"/>
              </a:spcAft>
              <a:buFont typeface="Wingdings" panose="05000000000000000000" pitchFamily="2" charset="2"/>
              <a:buChar char=""/>
              <a:tabLst>
                <a:tab pos="457200" algn="l"/>
              </a:tabLst>
            </a:pPr>
            <a:r>
              <a:rPr lang="ar-SA" dirty="0">
                <a:latin typeface="Calibri" panose="020F0502020204030204" pitchFamily="34" charset="0"/>
                <a:ea typeface="Calibri" panose="020F0502020204030204" pitchFamily="34" charset="0"/>
                <a:cs typeface="ae_AlMohanad" panose="02060603050605020204" pitchFamily="18" charset="-78"/>
              </a:rPr>
              <a:t>تُشكل الأهداف والغايات في القرن الحادي والعشرين تحدياً جديداً، وغير ذلك الكثير من التغيرات في العالم، كلها فرضت على منظومات القيادة والسيطرة أشكالا جديدة من التهديدات التي يجب أن يتضمنها التخطيط في مجال القيادة والسيطرة ليتلاءم مع هذه البيئة الجديدة، </a:t>
            </a:r>
            <a:r>
              <a:rPr lang="ar-SA" dirty="0" smtClean="0">
                <a:latin typeface="Calibri" panose="020F0502020204030204" pitchFamily="34" charset="0"/>
                <a:ea typeface="Calibri" panose="020F0502020204030204" pitchFamily="34" charset="0"/>
                <a:cs typeface="ae_AlMohanad" panose="02060603050605020204" pitchFamily="18" charset="-78"/>
              </a:rPr>
              <a:t>ويحقق </a:t>
            </a:r>
            <a:r>
              <a:rPr lang="ar-SA" dirty="0">
                <a:latin typeface="Calibri" panose="020F0502020204030204" pitchFamily="34" charset="0"/>
                <a:ea typeface="Calibri" panose="020F0502020204030204" pitchFamily="34" charset="0"/>
                <a:cs typeface="ae_AlMohanad" panose="02060603050605020204" pitchFamily="18" charset="-78"/>
              </a:rPr>
              <a:t>أقصى درجات التفوق التقني.</a:t>
            </a:r>
            <a:endParaRPr lang="en-US" dirty="0"/>
          </a:p>
        </p:txBody>
      </p:sp>
      <p:sp>
        <p:nvSpPr>
          <p:cNvPr id="4" name="Slide Number Placeholder 3"/>
          <p:cNvSpPr>
            <a:spLocks noGrp="1"/>
          </p:cNvSpPr>
          <p:nvPr>
            <p:ph type="sldNum" sz="quarter" idx="10"/>
          </p:nvPr>
        </p:nvSpPr>
        <p:spPr/>
        <p:txBody>
          <a:bodyPr/>
          <a:lstStyle/>
          <a:p>
            <a:fld id="{BE065B6A-4D3E-4A9E-8704-BC60221EF85C}" type="slidenum">
              <a:rPr lang="en-US" smtClean="0"/>
              <a:t>31</a:t>
            </a:fld>
            <a:endParaRPr lang="en-US"/>
          </a:p>
        </p:txBody>
      </p:sp>
    </p:spTree>
    <p:extLst>
      <p:ext uri="{BB962C8B-B14F-4D97-AF65-F5344CB8AC3E}">
        <p14:creationId xmlns:p14="http://schemas.microsoft.com/office/powerpoint/2010/main" val="2653090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9535" algn="justLow" rtl="1">
              <a:lnSpc>
                <a:spcPct val="107000"/>
              </a:lnSpc>
              <a:spcAft>
                <a:spcPts val="0"/>
              </a:spcAft>
            </a:pPr>
            <a:r>
              <a:rPr lang="ar-SA" dirty="0">
                <a:latin typeface="Calibri" panose="020F0502020204030204" pitchFamily="34" charset="0"/>
                <a:ea typeface="Calibri" panose="020F0502020204030204" pitchFamily="34" charset="0"/>
                <a:cs typeface="ae_AlMohanad" panose="02060603050605020204" pitchFamily="18" charset="-78"/>
              </a:rPr>
              <a:t>(ب) </a:t>
            </a:r>
            <a:r>
              <a:rPr lang="ar-SA" dirty="0">
                <a:latin typeface="ae_AlMohanad" panose="02060603050605020204" pitchFamily="18" charset="-78"/>
                <a:ea typeface="Calibri" panose="020F0502020204030204" pitchFamily="34" charset="0"/>
                <a:cs typeface="PT Bold Heading" panose="02010400000000000000" pitchFamily="2" charset="-78"/>
              </a:rPr>
              <a:t>التوجيه</a:t>
            </a:r>
            <a:r>
              <a:rPr lang="ar-SA" dirty="0">
                <a:latin typeface="Calibri" panose="020F0502020204030204" pitchFamily="34" charset="0"/>
                <a:ea typeface="Calibri" panose="020F0502020204030204" pitchFamily="34" charset="0"/>
                <a:cs typeface="ae_AlMohanad" panose="02060603050605020204" pitchFamily="18" charset="-78"/>
              </a:rPr>
              <a:t>:</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tabLst>
                <a:tab pos="457200" algn="l"/>
              </a:tabLst>
            </a:pPr>
            <a:r>
              <a:rPr lang="ar-SA" dirty="0" smtClean="0">
                <a:latin typeface="Calibri" panose="020F0502020204030204" pitchFamily="34" charset="0"/>
                <a:ea typeface="Calibri" panose="020F0502020204030204" pitchFamily="34" charset="0"/>
                <a:cs typeface="ae_AlMohanad" panose="02060603050605020204" pitchFamily="18" charset="-78"/>
              </a:rPr>
              <a:t>التوجيه هو </a:t>
            </a:r>
            <a:r>
              <a:rPr lang="ar-SA" dirty="0">
                <a:latin typeface="Calibri" panose="020F0502020204030204" pitchFamily="34" charset="0"/>
                <a:ea typeface="Calibri" panose="020F0502020204030204" pitchFamily="34" charset="0"/>
                <a:cs typeface="ae_AlMohanad" panose="02060603050605020204" pitchFamily="18" charset="-78"/>
              </a:rPr>
              <a:t>عمليه إصدار الأوامر والتعليمات المناسبة من قبل </a:t>
            </a:r>
            <a:r>
              <a:rPr lang="ar-SA" dirty="0" smtClean="0">
                <a:latin typeface="Calibri" panose="020F0502020204030204" pitchFamily="34" charset="0"/>
                <a:ea typeface="Calibri" panose="020F0502020204030204" pitchFamily="34" charset="0"/>
                <a:cs typeface="ae_AlMohanad" panose="02060603050605020204" pitchFamily="18" charset="-78"/>
              </a:rPr>
              <a:t>القيادات </a:t>
            </a:r>
            <a:r>
              <a:rPr lang="ar-SA" dirty="0">
                <a:latin typeface="Calibri" panose="020F0502020204030204" pitchFamily="34" charset="0"/>
                <a:ea typeface="Calibri" panose="020F0502020204030204" pitchFamily="34" charset="0"/>
                <a:cs typeface="ae_AlMohanad" panose="02060603050605020204" pitchFamily="18" charset="-78"/>
              </a:rPr>
              <a:t>على مختلف مستوياتها لتحقيق مهمة </a:t>
            </a:r>
            <a:r>
              <a:rPr lang="ar-SA" dirty="0" smtClean="0">
                <a:latin typeface="Calibri" panose="020F0502020204030204" pitchFamily="34" charset="0"/>
                <a:ea typeface="Calibri" panose="020F0502020204030204" pitchFamily="34" charset="0"/>
                <a:cs typeface="ae_AlMohanad" panose="02060603050605020204" pitchFamily="18" charset="-78"/>
              </a:rPr>
              <a:t>أو </a:t>
            </a:r>
            <a:r>
              <a:rPr lang="ar-SA" dirty="0">
                <a:latin typeface="Calibri" panose="020F0502020204030204" pitchFamily="34" charset="0"/>
                <a:ea typeface="Calibri" panose="020F0502020204030204" pitchFamily="34" charset="0"/>
                <a:cs typeface="ae_AlMohanad" panose="02060603050605020204" pitchFamily="18" charset="-78"/>
              </a:rPr>
              <a:t>هدف معين، مع متابعة تنفيذها على الوجه المطلوب، وهو يعني كذلك إرشاد المرؤوسين أثناء تنفيذهم للأعمال ضماناً للالتزام بتحقيق الأهداف بأقل الجهود والتكاليف.</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إن التوجيه عملية هامة وحساسة في مجال القيادة والسيطرة لأنها تتضمن التعامل المباشر مع العنصر البشري بمختلف الشخصيات والخلفيات والسلوكيات، فواجب المدير أو القائد أو الرئيس هو عملية صهر كل الجهود في حزمة واحدة بقصد تحقيق غاية واحدة، حيث يتم:</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742950" lvl="1" indent="-285750" algn="justLow" rtl="1">
              <a:lnSpc>
                <a:spcPct val="107000"/>
              </a:lnSpc>
              <a:spcAft>
                <a:spcPts val="0"/>
              </a:spcAft>
              <a:buFont typeface="Courier New" panose="02070309020205020404" pitchFamily="49" charset="0"/>
              <a:buChar char="o"/>
              <a:tabLst>
                <a:tab pos="9144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تحديد الأهداف ورسم الخطط اللازمة لتنفيذ العمل.</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742950" lvl="1" indent="-285750" algn="justLow" rtl="1">
              <a:lnSpc>
                <a:spcPct val="107000"/>
              </a:lnSpc>
              <a:spcAft>
                <a:spcPts val="0"/>
              </a:spcAft>
              <a:buFont typeface="Courier New" panose="02070309020205020404" pitchFamily="49" charset="0"/>
              <a:buChar char="o"/>
              <a:tabLst>
                <a:tab pos="9144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تحديد وتجميع الأنشطة اللازمة لتحقيق الأهداف.</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742950" lvl="1" indent="-285750" algn="justLow" rtl="1">
              <a:lnSpc>
                <a:spcPct val="107000"/>
              </a:lnSpc>
              <a:spcAft>
                <a:spcPts val="0"/>
              </a:spcAft>
              <a:buFont typeface="Courier New" panose="02070309020205020404" pitchFamily="49" charset="0"/>
              <a:buChar char="o"/>
              <a:tabLst>
                <a:tab pos="9144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تحديد الاختصاصات والمسؤوليات والواجبات.</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742950" lvl="1" indent="-285750" algn="justLow" rtl="1">
              <a:lnSpc>
                <a:spcPct val="107000"/>
              </a:lnSpc>
              <a:spcAft>
                <a:spcPts val="0"/>
              </a:spcAft>
              <a:buFont typeface="Courier New" panose="02070309020205020404" pitchFamily="49" charset="0"/>
              <a:buChar char="o"/>
              <a:tabLst>
                <a:tab pos="9144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التوجيه المستمر والمتابعة الحثيثة لخطوات تنفيذ العمل بعيدا عن التسلط.</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742950" lvl="1" indent="-285750" algn="justLow" rtl="1">
              <a:lnSpc>
                <a:spcPct val="107000"/>
              </a:lnSpc>
              <a:spcAft>
                <a:spcPts val="0"/>
              </a:spcAft>
              <a:buFont typeface="Courier New" panose="02070309020205020404" pitchFamily="49" charset="0"/>
              <a:buChar char="o"/>
              <a:tabLst>
                <a:tab pos="9144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الإشراف التدريجي على ما تحقق إنجازه، وإعطاء التوجيهات اللازمة لإتقان العمل أكثر فأكثر.</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742950" lvl="1" indent="-285750" algn="justLow" rtl="1">
              <a:lnSpc>
                <a:spcPct val="107000"/>
              </a:lnSpc>
              <a:spcAft>
                <a:spcPts val="0"/>
              </a:spcAft>
              <a:buFont typeface="Courier New" panose="02070309020205020404" pitchFamily="49" charset="0"/>
              <a:buChar char="o"/>
              <a:tabLst>
                <a:tab pos="9144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تحفيز العاملين لتحقيق الأهداف المنشودة.</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742950" lvl="1" indent="-285750" algn="justLow" rtl="1">
              <a:lnSpc>
                <a:spcPct val="107000"/>
              </a:lnSpc>
              <a:spcAft>
                <a:spcPts val="0"/>
              </a:spcAft>
              <a:buFont typeface="Courier New" panose="02070309020205020404" pitchFamily="49" charset="0"/>
              <a:buChar char="o"/>
              <a:tabLst>
                <a:tab pos="9144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ترتيب وتنسيق جميع الإمكانيات المتاحة من أجل تسهيل مهمة الوصول إلى الأهداف المرسومة.</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742950" lvl="1" indent="-285750" algn="justLow" rtl="1">
              <a:lnSpc>
                <a:spcPct val="107000"/>
              </a:lnSpc>
              <a:spcAft>
                <a:spcPts val="0"/>
              </a:spcAft>
              <a:buFont typeface="Courier New" panose="02070309020205020404" pitchFamily="49" charset="0"/>
              <a:buChar char="o"/>
              <a:tabLst>
                <a:tab pos="9144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التأكد من مدى مطابقة الأداء للخطط المرسومة، وهو ما يعني التأكد من (الكفاءة) لدى العاملين، وأيضا مدى تحقيق وفعالية الأهداف.</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algn="r" rtl="1"/>
            <a:endParaRPr lang="en-US" dirty="0"/>
          </a:p>
        </p:txBody>
      </p:sp>
      <p:sp>
        <p:nvSpPr>
          <p:cNvPr id="4" name="Slide Number Placeholder 3"/>
          <p:cNvSpPr>
            <a:spLocks noGrp="1"/>
          </p:cNvSpPr>
          <p:nvPr>
            <p:ph type="sldNum" sz="quarter" idx="10"/>
          </p:nvPr>
        </p:nvSpPr>
        <p:spPr/>
        <p:txBody>
          <a:bodyPr/>
          <a:lstStyle/>
          <a:p>
            <a:fld id="{BE065B6A-4D3E-4A9E-8704-BC60221EF85C}" type="slidenum">
              <a:rPr lang="en-US" smtClean="0"/>
              <a:t>32</a:t>
            </a:fld>
            <a:endParaRPr lang="en-US"/>
          </a:p>
        </p:txBody>
      </p:sp>
    </p:spTree>
    <p:extLst>
      <p:ext uri="{BB962C8B-B14F-4D97-AF65-F5344CB8AC3E}">
        <p14:creationId xmlns:p14="http://schemas.microsoft.com/office/powerpoint/2010/main" val="226800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9535" algn="justLow" rtl="1">
              <a:lnSpc>
                <a:spcPct val="107000"/>
              </a:lnSpc>
              <a:spcAft>
                <a:spcPts val="0"/>
              </a:spcAft>
            </a:pPr>
            <a:r>
              <a:rPr lang="ar-SA" dirty="0">
                <a:latin typeface="Calibri" panose="020F0502020204030204" pitchFamily="34" charset="0"/>
                <a:ea typeface="Calibri" panose="020F0502020204030204" pitchFamily="34" charset="0"/>
                <a:cs typeface="ae_AlMohanad" panose="02060603050605020204" pitchFamily="18" charset="-78"/>
              </a:rPr>
              <a:t>(ب) </a:t>
            </a:r>
            <a:r>
              <a:rPr lang="ar-SA" dirty="0">
                <a:latin typeface="ae_AlMohanad" panose="02060603050605020204" pitchFamily="18" charset="-78"/>
                <a:ea typeface="Calibri" panose="020F0502020204030204" pitchFamily="34" charset="0"/>
                <a:cs typeface="PT Bold Heading" panose="02010400000000000000" pitchFamily="2" charset="-78"/>
              </a:rPr>
              <a:t>التوجيه</a:t>
            </a:r>
            <a:r>
              <a:rPr lang="ar-SA" dirty="0">
                <a:latin typeface="Calibri" panose="020F0502020204030204" pitchFamily="34" charset="0"/>
                <a:ea typeface="Calibri" panose="020F0502020204030204" pitchFamily="34" charset="0"/>
                <a:cs typeface="ae_AlMohanad" panose="02060603050605020204" pitchFamily="18" charset="-78"/>
              </a:rPr>
              <a:t>:</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هو عمليه إصدار الأوامر والتعليمات المناسبة من قبل القيادة على مختلف مستوياتها لتحقيق مهمة أو مخطط أو هدف معين، مع متابعة تنفيذها على الوجه المطلوب، وهو يعني كذلك إرشاد المرؤوسين أثناء تنفيذهم للأعمال ضماناً للالتزام بتحقيق الأهداف بأقل الجهود والتكاليف.</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tabLst>
                <a:tab pos="457200" algn="l"/>
              </a:tabLst>
            </a:pPr>
            <a:r>
              <a:rPr lang="ar-SA" dirty="0">
                <a:latin typeface="Calibri" panose="020F0502020204030204" pitchFamily="34" charset="0"/>
                <a:ea typeface="Calibri" panose="020F0502020204030204" pitchFamily="34" charset="0"/>
                <a:cs typeface="ae_AlMohanad" panose="02060603050605020204" pitchFamily="18" charset="-78"/>
              </a:rPr>
              <a:t>إن التوجيه عملية هامة وحساسة في مجال القيادة والسيطرة لأنها تتضمن التعامل المباشر مع العنصر البشري بمختلف الشخصيات والخلفيات والسلوكيات، فواجب المدير أو القائد أو الرئيس هو عملية صهر كل الجهود في حزمة واحدة بقصد تحقيق غاية واحدة، حيث يتم:</a:t>
            </a:r>
            <a:endParaRPr lang="en-US" sz="1000" dirty="0">
              <a:latin typeface="Calibri" panose="020F0502020204030204" pitchFamily="34" charset="0"/>
              <a:ea typeface="Calibri" panose="020F0502020204030204" pitchFamily="34" charset="0"/>
              <a:cs typeface="Arial" panose="020B0604020202020204" pitchFamily="34" charset="0"/>
            </a:endParaRPr>
          </a:p>
          <a:p>
            <a:pPr marL="538163" lvl="1" indent="-180975" algn="justLow" rtl="1">
              <a:lnSpc>
                <a:spcPct val="107000"/>
              </a:lnSpc>
              <a:spcAft>
                <a:spcPts val="0"/>
              </a:spcAft>
              <a:buFont typeface="Courier New" panose="02070309020205020404" pitchFamily="49" charset="0"/>
              <a:buChar char="o"/>
              <a:tabLst>
                <a:tab pos="914400" algn="l"/>
              </a:tabLst>
            </a:pPr>
            <a:r>
              <a:rPr lang="ar-SA" dirty="0">
                <a:latin typeface="Calibri" panose="020F0502020204030204" pitchFamily="34" charset="0"/>
                <a:ea typeface="Calibri" panose="020F0502020204030204" pitchFamily="34" charset="0"/>
                <a:cs typeface="ae_AlMohanad" panose="02060603050605020204" pitchFamily="18" charset="-78"/>
              </a:rPr>
              <a:t>تحديد الأهداف ورسم الخطط اللازمة لتنفيذ العمل.</a:t>
            </a:r>
            <a:endParaRPr lang="en-US" sz="1000" dirty="0">
              <a:latin typeface="Calibri" panose="020F0502020204030204" pitchFamily="34" charset="0"/>
              <a:ea typeface="Calibri" panose="020F0502020204030204" pitchFamily="34" charset="0"/>
              <a:cs typeface="Arial" panose="020B0604020202020204" pitchFamily="34" charset="0"/>
            </a:endParaRPr>
          </a:p>
          <a:p>
            <a:pPr marL="538163" lvl="1" indent="-180975" algn="justLow" rtl="1">
              <a:lnSpc>
                <a:spcPct val="107000"/>
              </a:lnSpc>
              <a:spcAft>
                <a:spcPts val="0"/>
              </a:spcAft>
              <a:buFont typeface="Courier New" panose="02070309020205020404" pitchFamily="49" charset="0"/>
              <a:buChar char="o"/>
              <a:tabLst>
                <a:tab pos="914400" algn="l"/>
              </a:tabLst>
            </a:pPr>
            <a:r>
              <a:rPr lang="ar-SA" dirty="0">
                <a:latin typeface="Calibri" panose="020F0502020204030204" pitchFamily="34" charset="0"/>
                <a:ea typeface="Calibri" panose="020F0502020204030204" pitchFamily="34" charset="0"/>
                <a:cs typeface="ae_AlMohanad" panose="02060603050605020204" pitchFamily="18" charset="-78"/>
              </a:rPr>
              <a:t>تحديد وتجميع الأنشطة اللازمة لتحقيق الأهداف.</a:t>
            </a:r>
            <a:endParaRPr lang="en-US" sz="1000" dirty="0">
              <a:latin typeface="Calibri" panose="020F0502020204030204" pitchFamily="34" charset="0"/>
              <a:ea typeface="Calibri" panose="020F0502020204030204" pitchFamily="34" charset="0"/>
              <a:cs typeface="Arial" panose="020B0604020202020204" pitchFamily="34" charset="0"/>
            </a:endParaRPr>
          </a:p>
          <a:p>
            <a:pPr marL="538163" lvl="1" indent="-180975" algn="justLow" rtl="1">
              <a:lnSpc>
                <a:spcPct val="107000"/>
              </a:lnSpc>
              <a:spcAft>
                <a:spcPts val="0"/>
              </a:spcAft>
              <a:buFont typeface="Courier New" panose="02070309020205020404" pitchFamily="49" charset="0"/>
              <a:buChar char="o"/>
              <a:tabLst>
                <a:tab pos="914400" algn="l"/>
              </a:tabLst>
            </a:pPr>
            <a:r>
              <a:rPr lang="ar-SA" dirty="0">
                <a:latin typeface="Calibri" panose="020F0502020204030204" pitchFamily="34" charset="0"/>
                <a:ea typeface="Calibri" panose="020F0502020204030204" pitchFamily="34" charset="0"/>
                <a:cs typeface="ae_AlMohanad" panose="02060603050605020204" pitchFamily="18" charset="-78"/>
              </a:rPr>
              <a:t>تحديد الاختصاصات والمسؤوليات والواجبات.</a:t>
            </a:r>
            <a:endParaRPr lang="en-US" sz="1000" dirty="0">
              <a:latin typeface="Calibri" panose="020F0502020204030204" pitchFamily="34" charset="0"/>
              <a:ea typeface="Calibri" panose="020F0502020204030204" pitchFamily="34" charset="0"/>
              <a:cs typeface="Arial" panose="020B0604020202020204" pitchFamily="34" charset="0"/>
            </a:endParaRPr>
          </a:p>
          <a:p>
            <a:pPr marL="538163" lvl="1" indent="-180975" algn="justLow" rtl="1">
              <a:lnSpc>
                <a:spcPct val="107000"/>
              </a:lnSpc>
              <a:spcAft>
                <a:spcPts val="0"/>
              </a:spcAft>
              <a:buFont typeface="Courier New" panose="02070309020205020404" pitchFamily="49" charset="0"/>
              <a:buChar char="o"/>
              <a:tabLst>
                <a:tab pos="914400" algn="l"/>
              </a:tabLst>
            </a:pPr>
            <a:r>
              <a:rPr lang="ar-SA" dirty="0">
                <a:latin typeface="Calibri" panose="020F0502020204030204" pitchFamily="34" charset="0"/>
                <a:ea typeface="Calibri" panose="020F0502020204030204" pitchFamily="34" charset="0"/>
                <a:cs typeface="ae_AlMohanad" panose="02060603050605020204" pitchFamily="18" charset="-78"/>
              </a:rPr>
              <a:t>التوجيه المستمر والمتابعة الحثيثة لخطوات تنفيذ العمل بعيدا عن التسلط.</a:t>
            </a:r>
            <a:endParaRPr lang="en-US" sz="1000" dirty="0">
              <a:latin typeface="Calibri" panose="020F0502020204030204" pitchFamily="34" charset="0"/>
              <a:ea typeface="Calibri" panose="020F0502020204030204" pitchFamily="34" charset="0"/>
              <a:cs typeface="Arial" panose="020B0604020202020204" pitchFamily="34" charset="0"/>
            </a:endParaRPr>
          </a:p>
          <a:p>
            <a:pPr marL="538163" lvl="1" indent="-180975" algn="justLow" rtl="1">
              <a:lnSpc>
                <a:spcPct val="107000"/>
              </a:lnSpc>
              <a:spcAft>
                <a:spcPts val="0"/>
              </a:spcAft>
              <a:buFont typeface="Courier New" panose="02070309020205020404" pitchFamily="49" charset="0"/>
              <a:buChar char="o"/>
              <a:tabLst>
                <a:tab pos="914400" algn="l"/>
              </a:tabLst>
            </a:pPr>
            <a:r>
              <a:rPr lang="ar-SA" dirty="0">
                <a:latin typeface="Calibri" panose="020F0502020204030204" pitchFamily="34" charset="0"/>
                <a:ea typeface="Calibri" panose="020F0502020204030204" pitchFamily="34" charset="0"/>
                <a:cs typeface="ae_AlMohanad" panose="02060603050605020204" pitchFamily="18" charset="-78"/>
              </a:rPr>
              <a:t>الإشراف التدريجي على ما تحقق إنجازه، وإعطاء التوجيهات اللازمة لإتقان العمل أكثر فأكثر.</a:t>
            </a:r>
            <a:endParaRPr lang="en-US" sz="1000" dirty="0">
              <a:latin typeface="Calibri" panose="020F0502020204030204" pitchFamily="34" charset="0"/>
              <a:ea typeface="Calibri" panose="020F0502020204030204" pitchFamily="34" charset="0"/>
              <a:cs typeface="Arial" panose="020B0604020202020204" pitchFamily="34" charset="0"/>
            </a:endParaRPr>
          </a:p>
          <a:p>
            <a:pPr marL="538163" lvl="1" indent="-180975" algn="justLow" rtl="1">
              <a:lnSpc>
                <a:spcPct val="107000"/>
              </a:lnSpc>
              <a:spcAft>
                <a:spcPts val="0"/>
              </a:spcAft>
              <a:buFont typeface="Courier New" panose="02070309020205020404" pitchFamily="49" charset="0"/>
              <a:buChar char="o"/>
              <a:tabLst>
                <a:tab pos="914400" algn="l"/>
              </a:tabLst>
            </a:pPr>
            <a:r>
              <a:rPr lang="ar-SA" dirty="0">
                <a:latin typeface="Calibri" panose="020F0502020204030204" pitchFamily="34" charset="0"/>
                <a:ea typeface="Calibri" panose="020F0502020204030204" pitchFamily="34" charset="0"/>
                <a:cs typeface="ae_AlMohanad" panose="02060603050605020204" pitchFamily="18" charset="-78"/>
              </a:rPr>
              <a:t>تحفيز العاملين لتحقيق الأهداف المنشودة.</a:t>
            </a:r>
            <a:endParaRPr lang="en-US" sz="1000" dirty="0">
              <a:latin typeface="Calibri" panose="020F0502020204030204" pitchFamily="34" charset="0"/>
              <a:ea typeface="Calibri" panose="020F0502020204030204" pitchFamily="34" charset="0"/>
              <a:cs typeface="Arial" panose="020B0604020202020204" pitchFamily="34" charset="0"/>
            </a:endParaRPr>
          </a:p>
          <a:p>
            <a:pPr marL="538163" lvl="1" indent="-180975" algn="justLow" rtl="1">
              <a:lnSpc>
                <a:spcPct val="107000"/>
              </a:lnSpc>
              <a:spcAft>
                <a:spcPts val="0"/>
              </a:spcAft>
              <a:buFont typeface="Courier New" panose="02070309020205020404" pitchFamily="49" charset="0"/>
              <a:buChar char="o"/>
              <a:tabLst>
                <a:tab pos="914400" algn="l"/>
              </a:tabLst>
            </a:pPr>
            <a:r>
              <a:rPr lang="ar-SA" dirty="0">
                <a:latin typeface="Calibri" panose="020F0502020204030204" pitchFamily="34" charset="0"/>
                <a:ea typeface="Calibri" panose="020F0502020204030204" pitchFamily="34" charset="0"/>
                <a:cs typeface="ae_AlMohanad" panose="02060603050605020204" pitchFamily="18" charset="-78"/>
              </a:rPr>
              <a:t>ترتيب وتنسيق جميع الإمكانيات المتاحة من أجل تسهيل مهمة الوصول إلى الأهداف المرسومة</a:t>
            </a:r>
            <a:r>
              <a:rPr lang="ar-SA" dirty="0" smtClean="0">
                <a:latin typeface="Calibri" panose="020F0502020204030204" pitchFamily="34" charset="0"/>
                <a:ea typeface="Calibri" panose="020F0502020204030204" pitchFamily="34" charset="0"/>
                <a:cs typeface="ae_AlMohanad" panose="02060603050605020204" pitchFamily="18" charset="-78"/>
              </a:rPr>
              <a:t>.</a:t>
            </a:r>
            <a:endParaRPr lang="en-US" sz="1000" dirty="0">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E065B6A-4D3E-4A9E-8704-BC60221EF85C}" type="slidenum">
              <a:rPr lang="en-US" smtClean="0"/>
              <a:t>33</a:t>
            </a:fld>
            <a:endParaRPr lang="en-US"/>
          </a:p>
        </p:txBody>
      </p:sp>
    </p:spTree>
    <p:extLst>
      <p:ext uri="{BB962C8B-B14F-4D97-AF65-F5344CB8AC3E}">
        <p14:creationId xmlns:p14="http://schemas.microsoft.com/office/powerpoint/2010/main" val="4040333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Low" rtl="1">
              <a:lnSpc>
                <a:spcPct val="107000"/>
              </a:lnSpc>
              <a:tabLst>
                <a:tab pos="457200" algn="l"/>
              </a:tabLst>
            </a:pPr>
            <a:r>
              <a:rPr lang="ar-SA" dirty="0">
                <a:latin typeface="Calibri" panose="020F0502020204030204" pitchFamily="34" charset="0"/>
                <a:ea typeface="Calibri" panose="020F0502020204030204" pitchFamily="34" charset="0"/>
                <a:cs typeface="ae_AlMohanad" panose="02060603050605020204" pitchFamily="18" charset="-78"/>
              </a:rPr>
              <a:t>(ب) </a:t>
            </a:r>
            <a:r>
              <a:rPr lang="ar-SA" dirty="0">
                <a:latin typeface="ae_AlMohanad" panose="02060603050605020204" pitchFamily="18" charset="-78"/>
                <a:ea typeface="Calibri" panose="020F0502020204030204" pitchFamily="34" charset="0"/>
                <a:cs typeface="PT Bold Heading" panose="02010400000000000000" pitchFamily="2" charset="-78"/>
              </a:rPr>
              <a:t>التوجيه</a:t>
            </a:r>
            <a:r>
              <a:rPr lang="ar-SA" dirty="0">
                <a:latin typeface="Calibri" panose="020F0502020204030204" pitchFamily="34" charset="0"/>
                <a:ea typeface="Calibri" panose="020F0502020204030204" pitchFamily="34" charset="0"/>
                <a:cs typeface="ae_AlMohanad" panose="02060603050605020204" pitchFamily="18" charset="-78"/>
              </a:rPr>
              <a:t>:</a:t>
            </a:r>
            <a:endParaRPr lang="en-US" sz="1000" dirty="0">
              <a:latin typeface="Calibri" panose="020F0502020204030204" pitchFamily="34" charset="0"/>
              <a:ea typeface="Calibri" panose="020F0502020204030204" pitchFamily="34" charset="0"/>
              <a:cs typeface="Arial" panose="020B0604020202020204" pitchFamily="34" charset="0"/>
            </a:endParaRPr>
          </a:p>
          <a:p>
            <a:pPr lvl="0" algn="justLow" rtl="1">
              <a:lnSpc>
                <a:spcPct val="107000"/>
              </a:lnSpc>
              <a:spcAft>
                <a:spcPts val="0"/>
              </a:spcAft>
              <a:tabLst>
                <a:tab pos="457200" algn="l"/>
              </a:tabLst>
            </a:pPr>
            <a:endParaRPr lang="ar-SA" dirty="0">
              <a:latin typeface="Calibri" panose="020F0502020204030204" pitchFamily="34" charset="0"/>
              <a:ea typeface="Calibri" panose="020F0502020204030204" pitchFamily="34" charset="0"/>
              <a:cs typeface="ae_AlMohanad" panose="02060603050605020204" pitchFamily="18" charset="-78"/>
            </a:endParaRPr>
          </a:p>
          <a:p>
            <a:pPr marL="342900" lvl="0" indent="-342900" algn="justLow" rtl="1">
              <a:lnSpc>
                <a:spcPct val="107000"/>
              </a:lnSpc>
              <a:spcAft>
                <a:spcPts val="0"/>
              </a:spcAft>
              <a:buFont typeface="Wingdings" panose="05000000000000000000" pitchFamily="2" charset="2"/>
              <a:buChar char=""/>
              <a:tabLst>
                <a:tab pos="457200" algn="l"/>
              </a:tabLst>
            </a:pPr>
            <a:r>
              <a:rPr lang="ar-SA" dirty="0">
                <a:latin typeface="Calibri" panose="020F0502020204030204" pitchFamily="34" charset="0"/>
                <a:ea typeface="Calibri" panose="020F0502020204030204" pitchFamily="34" charset="0"/>
                <a:cs typeface="ae_AlMohanad" panose="02060603050605020204" pitchFamily="18" charset="-78"/>
              </a:rPr>
              <a:t>إن المدير أو القائد أو الرئيس يجب أن يكون شخصا متميزاً عن بقية أفراد منظومة القيادة والسيطرة ويتمتع بقدرات وطاقات ومهارات قيادية عالية بالإضافة إلى الخبرات والمعارف ومهارات الاتصال التي تساعده على تحقيق الاتصال والتفاهم مع جميع القوى وتوجيهها التوجيه الصحيح الدقيق نحو الأهداف المنشودة.</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الحاجة إلى التوجيه ضرورة لضمان سلامة تطبيق الخطط المرسومة وحسن استخدام العلاقات التنظيمية من خلال الأسس التي يستطيع المدير أو القائد إرشاد وبث روح التعاون والنشاط المستمر بين العناصر البشرية العاملة في منظومة القيادة والسيطرة من أجل تحقيق الأهداف العامة، ويكون ذلك من خلال: </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742950" lvl="1" indent="-285750" algn="justLow" rtl="1">
              <a:lnSpc>
                <a:spcPct val="107000"/>
              </a:lnSpc>
              <a:spcAft>
                <a:spcPts val="0"/>
              </a:spcAft>
              <a:buFont typeface="Courier New" panose="02070309020205020404" pitchFamily="49" charset="0"/>
              <a:buChar char="o"/>
              <a:tabLst>
                <a:tab pos="9144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 استخدام سلطة القيادة الأمثل (</a:t>
            </a:r>
            <a:r>
              <a:rPr lang="en-US" dirty="0">
                <a:solidFill>
                  <a:schemeClr val="bg1">
                    <a:lumMod val="75000"/>
                  </a:schemeClr>
                </a:solidFill>
                <a:latin typeface="ae_AlMohanad" panose="02060603050605020204" pitchFamily="18" charset="-78"/>
                <a:ea typeface="Calibri" panose="020F0502020204030204" pitchFamily="34" charset="0"/>
                <a:cs typeface="Arial" panose="020B0604020202020204" pitchFamily="34" charset="0"/>
              </a:rPr>
              <a:t>Leadership</a:t>
            </a: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742950" lvl="1" indent="-285750" algn="justLow" rtl="1">
              <a:lnSpc>
                <a:spcPct val="107000"/>
              </a:lnSpc>
              <a:spcAft>
                <a:spcPts val="0"/>
              </a:spcAft>
              <a:buFont typeface="Courier New" panose="02070309020205020404" pitchFamily="49" charset="0"/>
              <a:buChar char="o"/>
              <a:tabLst>
                <a:tab pos="9144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استخدام مهارة وفن الاتصال </a:t>
            </a:r>
            <a:r>
              <a:rPr lang="en-US" dirty="0">
                <a:solidFill>
                  <a:schemeClr val="bg1">
                    <a:lumMod val="75000"/>
                  </a:schemeClr>
                </a:solidFill>
                <a:latin typeface="ae_AlMohanad" panose="02060603050605020204" pitchFamily="18" charset="-78"/>
                <a:ea typeface="Calibri" panose="020F0502020204030204" pitchFamily="34" charset="0"/>
                <a:cs typeface="Arial" panose="020B0604020202020204" pitchFamily="34" charset="0"/>
              </a:rPr>
              <a:t>(Communication)</a:t>
            </a: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742950" lvl="1" indent="-285750" algn="justLow" rtl="1">
              <a:lnSpc>
                <a:spcPct val="107000"/>
              </a:lnSpc>
              <a:spcAft>
                <a:spcPts val="800"/>
              </a:spcAft>
              <a:buFont typeface="Courier New" panose="02070309020205020404" pitchFamily="49" charset="0"/>
              <a:buChar char="o"/>
              <a:tabLst>
                <a:tab pos="9144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استخدام التحفيز </a:t>
            </a:r>
            <a:r>
              <a:rPr lang="en-US" dirty="0">
                <a:solidFill>
                  <a:schemeClr val="bg1">
                    <a:lumMod val="75000"/>
                  </a:schemeClr>
                </a:solidFill>
                <a:latin typeface="ae_AlMohanad" panose="02060603050605020204" pitchFamily="18" charset="-78"/>
                <a:ea typeface="Calibri" panose="020F0502020204030204" pitchFamily="34" charset="0"/>
                <a:cs typeface="Arial" panose="020B0604020202020204" pitchFamily="34" charset="0"/>
              </a:rPr>
              <a:t>(Motivation)</a:t>
            </a: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89535" algn="justLow" rtl="1">
              <a:lnSpc>
                <a:spcPct val="107000"/>
              </a:lnSpc>
              <a:spcAft>
                <a:spcPts val="0"/>
              </a:spcAft>
            </a:pPr>
            <a:endParaRPr lang="en-US" sz="1000" dirty="0">
              <a:latin typeface="Calibri" panose="020F0502020204030204" pitchFamily="34" charset="0"/>
              <a:ea typeface="Calibri" panose="020F0502020204030204" pitchFamily="34" charset="0"/>
              <a:cs typeface="Arial" panose="020B0604020202020204" pitchFamily="34" charset="0"/>
            </a:endParaRPr>
          </a:p>
          <a:p>
            <a:pPr marL="89535" algn="justLow" rtl="1">
              <a:lnSpc>
                <a:spcPct val="107000"/>
              </a:lnSpc>
              <a:spcAft>
                <a:spcPts val="0"/>
              </a:spcAft>
            </a:pPr>
            <a:endParaRPr lang="en-US" sz="1000" dirty="0">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E065B6A-4D3E-4A9E-8704-BC60221EF85C}" type="slidenum">
              <a:rPr lang="en-US" smtClean="0"/>
              <a:t>34</a:t>
            </a:fld>
            <a:endParaRPr lang="en-US"/>
          </a:p>
        </p:txBody>
      </p:sp>
    </p:spTree>
    <p:extLst>
      <p:ext uri="{BB962C8B-B14F-4D97-AF65-F5344CB8AC3E}">
        <p14:creationId xmlns:p14="http://schemas.microsoft.com/office/powerpoint/2010/main" val="18991682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Low" rtl="1">
              <a:lnSpc>
                <a:spcPct val="107000"/>
              </a:lnSpc>
              <a:tabLst>
                <a:tab pos="457200" algn="l"/>
              </a:tabLst>
            </a:pPr>
            <a:r>
              <a:rPr lang="ar-SA" dirty="0">
                <a:latin typeface="Calibri" panose="020F0502020204030204" pitchFamily="34" charset="0"/>
                <a:ea typeface="Calibri" panose="020F0502020204030204" pitchFamily="34" charset="0"/>
                <a:cs typeface="ae_AlMohanad" panose="02060603050605020204" pitchFamily="18" charset="-78"/>
              </a:rPr>
              <a:t>(ب) </a:t>
            </a:r>
            <a:r>
              <a:rPr lang="ar-SA" dirty="0">
                <a:latin typeface="ae_AlMohanad" panose="02060603050605020204" pitchFamily="18" charset="-78"/>
                <a:ea typeface="Calibri" panose="020F0502020204030204" pitchFamily="34" charset="0"/>
                <a:cs typeface="PT Bold Heading" panose="02010400000000000000" pitchFamily="2" charset="-78"/>
              </a:rPr>
              <a:t>التوجيه</a:t>
            </a:r>
            <a:r>
              <a:rPr lang="ar-SA" dirty="0">
                <a:latin typeface="Calibri" panose="020F0502020204030204" pitchFamily="34" charset="0"/>
                <a:ea typeface="Calibri" panose="020F0502020204030204" pitchFamily="34" charset="0"/>
                <a:cs typeface="ae_AlMohanad" panose="02060603050605020204" pitchFamily="18" charset="-78"/>
              </a:rPr>
              <a:t>:</a:t>
            </a:r>
            <a:endParaRPr lang="en-US" sz="1000" dirty="0">
              <a:latin typeface="Calibri" panose="020F0502020204030204" pitchFamily="34" charset="0"/>
              <a:ea typeface="Calibri" panose="020F0502020204030204" pitchFamily="34" charset="0"/>
              <a:cs typeface="Arial" panose="020B0604020202020204" pitchFamily="34" charset="0"/>
            </a:endParaRPr>
          </a:p>
          <a:p>
            <a:pPr lvl="0" algn="justLow" rtl="1">
              <a:lnSpc>
                <a:spcPct val="107000"/>
              </a:lnSpc>
              <a:spcAft>
                <a:spcPts val="0"/>
              </a:spcAft>
              <a:tabLst>
                <a:tab pos="457200" algn="l"/>
              </a:tabLst>
            </a:pPr>
            <a:endPar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endParaRPr>
          </a:p>
          <a:p>
            <a:pPr marL="342900" lvl="0" indent="-342900" algn="justLow" rtl="1">
              <a:lnSpc>
                <a:spcPct val="107000"/>
              </a:lnSpc>
              <a:spcAft>
                <a:spcPts val="0"/>
              </a:spcAft>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إن المدير أو القائد أو الرئيس يجب أن يكون شخصا متميزاً عن بقية أفراد منظومة القيادة والسيطرة ويتمتع بقدرات وطاقات ومهارات قيادية عالية بالإضافة إلى الخبرات والمعارف ومهارات الاتصال التي تساعده على تحقيق الاتصال والتفاهم مع جميع القوى وتوجيهها التوجيه الصحيح الدقيق نحو الأهداف المنشودة.</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tabLst>
                <a:tab pos="457200" algn="l"/>
              </a:tabLst>
            </a:pPr>
            <a:r>
              <a:rPr lang="ar-SA" dirty="0" smtClean="0">
                <a:latin typeface="Calibri" panose="020F0502020204030204" pitchFamily="34" charset="0"/>
                <a:ea typeface="Calibri" panose="020F0502020204030204" pitchFamily="34" charset="0"/>
                <a:cs typeface="ae_AlMohanad" panose="02060603050605020204" pitchFamily="18" charset="-78"/>
              </a:rPr>
              <a:t>كما أن الحاجة </a:t>
            </a:r>
            <a:r>
              <a:rPr lang="ar-SA" dirty="0">
                <a:latin typeface="Calibri" panose="020F0502020204030204" pitchFamily="34" charset="0"/>
                <a:ea typeface="Calibri" panose="020F0502020204030204" pitchFamily="34" charset="0"/>
                <a:cs typeface="ae_AlMohanad" panose="02060603050605020204" pitchFamily="18" charset="-78"/>
              </a:rPr>
              <a:t>إلى التوجيه ضرورة لضمان سلامة تطبيق الخطط المرسومة وحسن استخدام العلاقات التنظيمية من خلال الأسس التي يستطيع المدير أو القائد </a:t>
            </a:r>
            <a:r>
              <a:rPr lang="ar-SA" dirty="0" smtClean="0">
                <a:latin typeface="Calibri" panose="020F0502020204030204" pitchFamily="34" charset="0"/>
                <a:ea typeface="Calibri" panose="020F0502020204030204" pitchFamily="34" charset="0"/>
                <a:cs typeface="ae_AlMohanad" panose="02060603050605020204" pitchFamily="18" charset="-78"/>
              </a:rPr>
              <a:t>التوجيه وبث </a:t>
            </a:r>
            <a:r>
              <a:rPr lang="ar-SA" dirty="0">
                <a:latin typeface="Calibri" panose="020F0502020204030204" pitchFamily="34" charset="0"/>
                <a:ea typeface="Calibri" panose="020F0502020204030204" pitchFamily="34" charset="0"/>
                <a:cs typeface="ae_AlMohanad" panose="02060603050605020204" pitchFamily="18" charset="-78"/>
              </a:rPr>
              <a:t>روح التعاون والنشاط المستمر بين العناصر البشرية العاملة في منظومة القيادة والسيطرة من أجل تحقيق الأهداف العامة، ويكون ذلك من خلال: </a:t>
            </a:r>
            <a:endParaRPr lang="en-US" sz="1000" dirty="0">
              <a:latin typeface="Calibri" panose="020F0502020204030204" pitchFamily="34" charset="0"/>
              <a:ea typeface="Calibri" panose="020F0502020204030204" pitchFamily="34" charset="0"/>
              <a:cs typeface="Arial" panose="020B0604020202020204" pitchFamily="34" charset="0"/>
            </a:endParaRPr>
          </a:p>
          <a:p>
            <a:pPr marL="742950" lvl="1" indent="-285750" algn="justLow" rtl="1">
              <a:lnSpc>
                <a:spcPct val="107000"/>
              </a:lnSpc>
              <a:spcAft>
                <a:spcPts val="0"/>
              </a:spcAft>
              <a:buFont typeface="Courier New" panose="02070309020205020404" pitchFamily="49" charset="0"/>
              <a:buChar char="o"/>
              <a:tabLst>
                <a:tab pos="914400" algn="l"/>
              </a:tabLst>
            </a:pPr>
            <a:r>
              <a:rPr lang="ar-SA" dirty="0">
                <a:latin typeface="Calibri" panose="020F0502020204030204" pitchFamily="34" charset="0"/>
                <a:ea typeface="Calibri" panose="020F0502020204030204" pitchFamily="34" charset="0"/>
                <a:cs typeface="ae_AlMohanad" panose="02060603050605020204" pitchFamily="18" charset="-78"/>
              </a:rPr>
              <a:t> استخدام سلطة القيادة الأمثل (</a:t>
            </a:r>
            <a:r>
              <a:rPr lang="en-US" dirty="0">
                <a:latin typeface="ae_AlMohanad" panose="02060603050605020204" pitchFamily="18" charset="-78"/>
                <a:ea typeface="Calibri" panose="020F0502020204030204" pitchFamily="34" charset="0"/>
                <a:cs typeface="Arial" panose="020B0604020202020204" pitchFamily="34" charset="0"/>
              </a:rPr>
              <a:t>Leadership</a:t>
            </a:r>
            <a:r>
              <a:rPr lang="ar-SA" dirty="0">
                <a:latin typeface="Calibri" panose="020F0502020204030204" pitchFamily="34" charset="0"/>
                <a:ea typeface="Calibri" panose="020F0502020204030204" pitchFamily="34" charset="0"/>
                <a:cs typeface="ae_AlMohanad" panose="02060603050605020204" pitchFamily="18" charset="-78"/>
              </a:rPr>
              <a:t>).</a:t>
            </a:r>
            <a:endParaRPr lang="en-US" sz="1000" dirty="0">
              <a:latin typeface="Calibri" panose="020F0502020204030204" pitchFamily="34" charset="0"/>
              <a:ea typeface="Calibri" panose="020F0502020204030204" pitchFamily="34" charset="0"/>
              <a:cs typeface="Arial" panose="020B0604020202020204" pitchFamily="34" charset="0"/>
            </a:endParaRPr>
          </a:p>
          <a:p>
            <a:pPr marL="742950" lvl="1" indent="-285750" algn="justLow" rtl="1">
              <a:lnSpc>
                <a:spcPct val="107000"/>
              </a:lnSpc>
              <a:spcAft>
                <a:spcPts val="0"/>
              </a:spcAft>
              <a:buFont typeface="Courier New" panose="02070309020205020404" pitchFamily="49" charset="0"/>
              <a:buChar char="o"/>
              <a:tabLst>
                <a:tab pos="914400" algn="l"/>
              </a:tabLst>
            </a:pPr>
            <a:r>
              <a:rPr lang="ar-SA" dirty="0">
                <a:latin typeface="Calibri" panose="020F0502020204030204" pitchFamily="34" charset="0"/>
                <a:ea typeface="Calibri" panose="020F0502020204030204" pitchFamily="34" charset="0"/>
                <a:cs typeface="ae_AlMohanad" panose="02060603050605020204" pitchFamily="18" charset="-78"/>
              </a:rPr>
              <a:t>استخدام مهارة وفن الاتصال </a:t>
            </a:r>
            <a:r>
              <a:rPr lang="en-US" dirty="0">
                <a:latin typeface="ae_AlMohanad" panose="02060603050605020204" pitchFamily="18" charset="-78"/>
                <a:ea typeface="Calibri" panose="020F0502020204030204" pitchFamily="34" charset="0"/>
                <a:cs typeface="Arial" panose="020B0604020202020204" pitchFamily="34" charset="0"/>
              </a:rPr>
              <a:t>(Communication)</a:t>
            </a:r>
            <a:r>
              <a:rPr lang="ar-SA" dirty="0">
                <a:latin typeface="Calibri" panose="020F0502020204030204" pitchFamily="34" charset="0"/>
                <a:ea typeface="Calibri" panose="020F0502020204030204" pitchFamily="34" charset="0"/>
                <a:cs typeface="ae_AlMohanad" panose="02060603050605020204" pitchFamily="18" charset="-78"/>
              </a:rPr>
              <a:t>.</a:t>
            </a:r>
            <a:endParaRPr lang="en-US" sz="1000" dirty="0">
              <a:latin typeface="Calibri" panose="020F0502020204030204" pitchFamily="34" charset="0"/>
              <a:ea typeface="Calibri" panose="020F0502020204030204" pitchFamily="34" charset="0"/>
              <a:cs typeface="Arial" panose="020B0604020202020204" pitchFamily="34" charset="0"/>
            </a:endParaRPr>
          </a:p>
          <a:p>
            <a:pPr marL="742950" lvl="1" indent="-285750" algn="justLow" rtl="1">
              <a:lnSpc>
                <a:spcPct val="107000"/>
              </a:lnSpc>
              <a:spcAft>
                <a:spcPts val="800"/>
              </a:spcAft>
              <a:buFont typeface="Courier New" panose="02070309020205020404" pitchFamily="49" charset="0"/>
              <a:buChar char="o"/>
              <a:tabLst>
                <a:tab pos="914400" algn="l"/>
              </a:tabLst>
            </a:pPr>
            <a:r>
              <a:rPr lang="ar-SA" dirty="0">
                <a:latin typeface="Calibri" panose="020F0502020204030204" pitchFamily="34" charset="0"/>
                <a:ea typeface="Calibri" panose="020F0502020204030204" pitchFamily="34" charset="0"/>
                <a:cs typeface="ae_AlMohanad" panose="02060603050605020204" pitchFamily="18" charset="-78"/>
              </a:rPr>
              <a:t>استخدام التحفيز </a:t>
            </a:r>
            <a:r>
              <a:rPr lang="en-US" dirty="0">
                <a:latin typeface="ae_AlMohanad" panose="02060603050605020204" pitchFamily="18" charset="-78"/>
                <a:ea typeface="Calibri" panose="020F0502020204030204" pitchFamily="34" charset="0"/>
                <a:cs typeface="Arial" panose="020B0604020202020204" pitchFamily="34" charset="0"/>
              </a:rPr>
              <a:t>(Motivation)</a:t>
            </a:r>
            <a:r>
              <a:rPr lang="ar-SA" dirty="0">
                <a:latin typeface="Calibri" panose="020F0502020204030204" pitchFamily="34" charset="0"/>
                <a:ea typeface="Calibri" panose="020F0502020204030204" pitchFamily="34" charset="0"/>
                <a:cs typeface="ae_AlMohanad" panose="02060603050605020204" pitchFamily="18" charset="-78"/>
              </a:rPr>
              <a:t>.</a:t>
            </a:r>
            <a:endParaRPr lang="en-US" sz="1000" dirty="0">
              <a:latin typeface="Calibri" panose="020F0502020204030204" pitchFamily="34" charset="0"/>
              <a:ea typeface="Calibri" panose="020F0502020204030204" pitchFamily="34" charset="0"/>
              <a:cs typeface="Arial" panose="020B0604020202020204" pitchFamily="34" charset="0"/>
            </a:endParaRPr>
          </a:p>
          <a:p>
            <a:pPr marL="89535" algn="justLow" rtl="1">
              <a:lnSpc>
                <a:spcPct val="107000"/>
              </a:lnSpc>
              <a:spcAft>
                <a:spcPts val="0"/>
              </a:spcAft>
            </a:pPr>
            <a:endParaRPr lang="en-US" sz="1000" dirty="0">
              <a:latin typeface="Calibri" panose="020F0502020204030204" pitchFamily="34" charset="0"/>
              <a:ea typeface="Calibri" panose="020F0502020204030204" pitchFamily="34" charset="0"/>
              <a:cs typeface="Arial" panose="020B0604020202020204" pitchFamily="34" charset="0"/>
            </a:endParaRPr>
          </a:p>
          <a:p>
            <a:pPr marL="89535" algn="justLow" rtl="1">
              <a:lnSpc>
                <a:spcPct val="107000"/>
              </a:lnSpc>
              <a:spcAft>
                <a:spcPts val="0"/>
              </a:spcAft>
            </a:pPr>
            <a:endParaRPr lang="en-US" sz="1000" dirty="0">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E065B6A-4D3E-4A9E-8704-BC60221EF85C}" type="slidenum">
              <a:rPr lang="en-US" smtClean="0"/>
              <a:t>35</a:t>
            </a:fld>
            <a:endParaRPr lang="en-US"/>
          </a:p>
        </p:txBody>
      </p:sp>
    </p:spTree>
    <p:extLst>
      <p:ext uri="{BB962C8B-B14F-4D97-AF65-F5344CB8AC3E}">
        <p14:creationId xmlns:p14="http://schemas.microsoft.com/office/powerpoint/2010/main" val="11877803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9535" algn="justLow" rtl="1">
              <a:lnSpc>
                <a:spcPct val="107000"/>
              </a:lnSpc>
              <a:spcAft>
                <a:spcPts val="0"/>
              </a:spcAft>
            </a:pPr>
            <a:r>
              <a:rPr lang="en-US" dirty="0">
                <a:latin typeface="ae_AlMohanad" panose="02060603050605020204" pitchFamily="18" charset="-78"/>
                <a:ea typeface="Calibri" panose="020F0502020204030204" pitchFamily="34" charset="0"/>
                <a:cs typeface="Arial" panose="020B0604020202020204" pitchFamily="34" charset="0"/>
              </a:rPr>
              <a:t> </a:t>
            </a:r>
            <a:r>
              <a:rPr lang="ar-SA" dirty="0">
                <a:latin typeface="ae_AlMohanad" panose="02060603050605020204" pitchFamily="18" charset="-78"/>
                <a:ea typeface="Calibri" panose="020F0502020204030204" pitchFamily="34" charset="0"/>
              </a:rPr>
              <a:t>(ج) </a:t>
            </a:r>
            <a:r>
              <a:rPr lang="ar-SA" dirty="0">
                <a:latin typeface="ae_AlMohanad" panose="02060603050605020204" pitchFamily="18" charset="-78"/>
                <a:ea typeface="Calibri" panose="020F0502020204030204" pitchFamily="34" charset="0"/>
                <a:cs typeface="PT Bold Heading" panose="02010400000000000000" pitchFamily="2" charset="-78"/>
              </a:rPr>
              <a:t>التنسيق</a:t>
            </a:r>
            <a:r>
              <a:rPr lang="ar-SA" dirty="0">
                <a:latin typeface="Calibri" panose="020F0502020204030204" pitchFamily="34" charset="0"/>
                <a:ea typeface="Calibri" panose="020F0502020204030204" pitchFamily="34" charset="0"/>
                <a:cs typeface="ae_AlMohanad" panose="02060603050605020204" pitchFamily="18" charset="-78"/>
              </a:rPr>
              <a:t>:</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indent="-342900" algn="justLow" rtl="1">
              <a:lnSpc>
                <a:spcPct val="107000"/>
              </a:lnSpc>
              <a:buFont typeface="Wingdings" panose="05000000000000000000" pitchFamily="2" charset="2"/>
              <a:buChar char=""/>
              <a:tabLst>
                <a:tab pos="457200" algn="l"/>
              </a:tabLst>
            </a:pPr>
            <a:r>
              <a:rPr lang="ar-SA" dirty="0" smtClean="0">
                <a:latin typeface="Calibri" panose="020F0502020204030204" pitchFamily="34" charset="0"/>
                <a:ea typeface="Calibri" panose="020F0502020204030204" pitchFamily="34" charset="0"/>
                <a:cs typeface="ae_AlMohanad" panose="02060603050605020204" pitchFamily="18" charset="-78"/>
              </a:rPr>
              <a:t>أما التنسيق فهو </a:t>
            </a:r>
            <a:r>
              <a:rPr lang="ar-SA" dirty="0">
                <a:latin typeface="Calibri" panose="020F0502020204030204" pitchFamily="34" charset="0"/>
                <a:ea typeface="Calibri" panose="020F0502020204030204" pitchFamily="34" charset="0"/>
                <a:cs typeface="ae_AlMohanad" panose="02060603050605020204" pitchFamily="18" charset="-78"/>
              </a:rPr>
              <a:t>عملية التوفيق وترتيب النشاطات للعاملين في حقل القيادة والسيطرة بطريقة منظمة، ووفق خطط مرسومة وليس بطريقة </a:t>
            </a:r>
            <a:r>
              <a:rPr lang="ar-SA" dirty="0" smtClean="0">
                <a:latin typeface="Calibri" panose="020F0502020204030204" pitchFamily="34" charset="0"/>
                <a:ea typeface="Calibri" panose="020F0502020204030204" pitchFamily="34" charset="0"/>
                <a:cs typeface="ae_AlMohanad" panose="02060603050605020204" pitchFamily="18" charset="-78"/>
              </a:rPr>
              <a:t>عشوائية.                </a:t>
            </a:r>
            <a:endParaRPr lang="ar-SA" dirty="0">
              <a:latin typeface="Calibri" panose="020F0502020204030204" pitchFamily="34" charset="0"/>
              <a:ea typeface="Calibri" panose="020F0502020204030204" pitchFamily="34" charset="0"/>
              <a:cs typeface="ae_AlMohanad" panose="02060603050605020204" pitchFamily="18" charset="-78"/>
            </a:endParaRPr>
          </a:p>
          <a:p>
            <a:pPr marL="342900" indent="-342900" algn="justLow" rtl="1">
              <a:lnSpc>
                <a:spcPct val="107000"/>
              </a:lnSpc>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كما أن التنسيق ضرورة من ضرورات القيادة والسيطرة لجمع الطاقات والتنسيق المشترك فيما بين عناصر القيادة والسيطرة بما يضمن توحيد جهود العاملين.</a:t>
            </a:r>
          </a:p>
          <a:p>
            <a:pPr marL="342900" indent="-342900" algn="justLow" rtl="1">
              <a:lnSpc>
                <a:spcPct val="107000"/>
              </a:lnSpc>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ويُعد التنسيق أحد أهم الوظائف الأساسية لمنظومة القيادة والسيطرة فهو الوسيلة لوضع توافق وترتيب مُعين للعلاقات بين مختلف مكونات القيادة والسيطرة من اجل تحقيق الأهداف المطلوبة وخفض الطاقات المُهدرة.</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إن انعدام التنسيق في منظومة القيادة والسيطرة، يدفع بها إلى الوقوع في إشكالات تؤدي بالتالي إلى الفشل في الوصول إلى الأهداف المنشودة، وينتج عنه تضارب الاختصاصات وتداخل الواجبات.</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800"/>
              </a:spcAft>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إذاً التنسيق هو وظيفة هامة من وظائف القيادة والسيطرة الضرورية والحساسة التي تهدف إلى تحقيق العمل الجماعي بين الأفراد العاملين ضمن نطاق القيادة والسيطرة من خلال تنسيق العلاقات وتبادل المعلومات.</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algn="r" rtl="1"/>
            <a:endParaRPr lang="en-US" dirty="0"/>
          </a:p>
        </p:txBody>
      </p:sp>
      <p:sp>
        <p:nvSpPr>
          <p:cNvPr id="4" name="Slide Number Placeholder 3"/>
          <p:cNvSpPr>
            <a:spLocks noGrp="1"/>
          </p:cNvSpPr>
          <p:nvPr>
            <p:ph type="sldNum" sz="quarter" idx="10"/>
          </p:nvPr>
        </p:nvSpPr>
        <p:spPr/>
        <p:txBody>
          <a:bodyPr/>
          <a:lstStyle/>
          <a:p>
            <a:fld id="{BE065B6A-4D3E-4A9E-8704-BC60221EF85C}" type="slidenum">
              <a:rPr lang="en-US" smtClean="0"/>
              <a:t>36</a:t>
            </a:fld>
            <a:endParaRPr lang="en-US"/>
          </a:p>
        </p:txBody>
      </p:sp>
    </p:spTree>
    <p:extLst>
      <p:ext uri="{BB962C8B-B14F-4D97-AF65-F5344CB8AC3E}">
        <p14:creationId xmlns:p14="http://schemas.microsoft.com/office/powerpoint/2010/main" val="20480454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9535" algn="justLow" rtl="1">
              <a:lnSpc>
                <a:spcPct val="107000"/>
              </a:lnSpc>
              <a:spcAft>
                <a:spcPts val="0"/>
              </a:spcAft>
            </a:pPr>
            <a:r>
              <a:rPr lang="en-US" dirty="0">
                <a:latin typeface="ae_AlMohanad" panose="02060603050605020204" pitchFamily="18" charset="-78"/>
                <a:ea typeface="Calibri" panose="020F0502020204030204" pitchFamily="34" charset="0"/>
                <a:cs typeface="Arial" panose="020B0604020202020204" pitchFamily="34" charset="0"/>
              </a:rPr>
              <a:t> </a:t>
            </a:r>
            <a:r>
              <a:rPr lang="ar-SA" dirty="0">
                <a:latin typeface="ae_AlMohanad" panose="02060603050605020204" pitchFamily="18" charset="-78"/>
                <a:ea typeface="Calibri" panose="020F0502020204030204" pitchFamily="34" charset="0"/>
              </a:rPr>
              <a:t>(ج) </a:t>
            </a:r>
            <a:r>
              <a:rPr lang="ar-SA" dirty="0">
                <a:latin typeface="ae_AlMohanad" panose="02060603050605020204" pitchFamily="18" charset="-78"/>
                <a:ea typeface="Calibri" panose="020F0502020204030204" pitchFamily="34" charset="0"/>
                <a:cs typeface="PT Bold Heading" panose="02010400000000000000" pitchFamily="2" charset="-78"/>
              </a:rPr>
              <a:t>التنسيق</a:t>
            </a:r>
            <a:r>
              <a:rPr lang="ar-SA" dirty="0">
                <a:latin typeface="Calibri" panose="020F0502020204030204" pitchFamily="34" charset="0"/>
                <a:ea typeface="Calibri" panose="020F0502020204030204" pitchFamily="34" charset="0"/>
                <a:cs typeface="ae_AlMohanad" panose="02060603050605020204" pitchFamily="18" charset="-78"/>
              </a:rPr>
              <a:t>:</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indent="-342900" algn="justLow" rtl="1">
              <a:lnSpc>
                <a:spcPct val="107000"/>
              </a:lnSpc>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هو عملية التوفيق وترتيب النشاطات للعاملين في حقل القيادة والسيطرة بطريقة منظمة، ووفق خطط مرسومة وليس بطريقة عشوائية                </a:t>
            </a:r>
          </a:p>
          <a:p>
            <a:pPr marL="342900" indent="-342900" algn="justLow" rtl="1">
              <a:lnSpc>
                <a:spcPct val="107000"/>
              </a:lnSpc>
              <a:buFont typeface="Wingdings" panose="05000000000000000000" pitchFamily="2" charset="2"/>
              <a:buChar char=""/>
              <a:tabLst>
                <a:tab pos="457200" algn="l"/>
              </a:tabLst>
            </a:pPr>
            <a:r>
              <a:rPr lang="ar-SA" dirty="0" smtClean="0">
                <a:latin typeface="Calibri" panose="020F0502020204030204" pitchFamily="34" charset="0"/>
                <a:ea typeface="Calibri" panose="020F0502020204030204" pitchFamily="34" charset="0"/>
                <a:cs typeface="ae_AlMohanad" panose="02060603050605020204" pitchFamily="18" charset="-78"/>
              </a:rPr>
              <a:t>حيث </a:t>
            </a:r>
            <a:r>
              <a:rPr lang="ar-SA" dirty="0">
                <a:latin typeface="Calibri" panose="020F0502020204030204" pitchFamily="34" charset="0"/>
                <a:ea typeface="Calibri" panose="020F0502020204030204" pitchFamily="34" charset="0"/>
                <a:cs typeface="ae_AlMohanad" panose="02060603050605020204" pitchFamily="18" charset="-78"/>
              </a:rPr>
              <a:t>أن </a:t>
            </a:r>
            <a:r>
              <a:rPr lang="ar-SA" dirty="0" smtClean="0">
                <a:latin typeface="Calibri" panose="020F0502020204030204" pitchFamily="34" charset="0"/>
                <a:ea typeface="Calibri" panose="020F0502020204030204" pitchFamily="34" charset="0"/>
                <a:cs typeface="ae_AlMohanad" panose="02060603050605020204" pitchFamily="18" charset="-78"/>
              </a:rPr>
              <a:t>التنسيق من </a:t>
            </a:r>
            <a:r>
              <a:rPr lang="ar-SA" dirty="0">
                <a:latin typeface="Calibri" panose="020F0502020204030204" pitchFamily="34" charset="0"/>
                <a:ea typeface="Calibri" panose="020F0502020204030204" pitchFamily="34" charset="0"/>
                <a:cs typeface="ae_AlMohanad" panose="02060603050605020204" pitchFamily="18" charset="-78"/>
              </a:rPr>
              <a:t>ضرورات القيادة والسيطرة لجمع الطاقات والتنسيق المشترك فيما بين عناصر القيادة والسيطرة بما يضمن توحيد جهود العاملين.</a:t>
            </a:r>
          </a:p>
          <a:p>
            <a:pPr marL="342900" indent="-342900" algn="justLow" rtl="1">
              <a:lnSpc>
                <a:spcPct val="107000"/>
              </a:lnSpc>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ويُعد التنسيق أحد أهم الوظائف الأساسية لمنظومة القيادة والسيطرة فهو الوسيلة لوضع توافق وترتيب مُعين للعلاقات بين مختلف مكونات القيادة والسيطرة من اجل تحقيق الأهداف المطلوبة وخفض الطاقات المُهدرة.</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إن انعدام التنسيق في منظومة القيادة والسيطرة، يدفع بها إلى الوقوع في إشكالات تؤدي بالتالي إلى الفشل في الوصول إلى الأهداف المنشودة، وينتج عنه تضارب الاختصاصات وتداخل الواجبات.</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800"/>
              </a:spcAft>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إذاً التنسيق هو وظيفة هامة من وظائف القيادة والسيطرة الضرورية والحساسة التي تهدف إلى تحقيق العمل الجماعي بين الأفراد العاملين ضمن نطاق القيادة والسيطرة من خلال تنسيق العلاقات وتبادل المعلومات.</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algn="r" rtl="1"/>
            <a:endParaRPr lang="en-US" dirty="0"/>
          </a:p>
        </p:txBody>
      </p:sp>
      <p:sp>
        <p:nvSpPr>
          <p:cNvPr id="4" name="Slide Number Placeholder 3"/>
          <p:cNvSpPr>
            <a:spLocks noGrp="1"/>
          </p:cNvSpPr>
          <p:nvPr>
            <p:ph type="sldNum" sz="quarter" idx="10"/>
          </p:nvPr>
        </p:nvSpPr>
        <p:spPr/>
        <p:txBody>
          <a:bodyPr/>
          <a:lstStyle/>
          <a:p>
            <a:fld id="{BE065B6A-4D3E-4A9E-8704-BC60221EF85C}" type="slidenum">
              <a:rPr lang="en-US" smtClean="0"/>
              <a:t>37</a:t>
            </a:fld>
            <a:endParaRPr lang="en-US"/>
          </a:p>
        </p:txBody>
      </p:sp>
    </p:spTree>
    <p:extLst>
      <p:ext uri="{BB962C8B-B14F-4D97-AF65-F5344CB8AC3E}">
        <p14:creationId xmlns:p14="http://schemas.microsoft.com/office/powerpoint/2010/main" val="22966719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9535" algn="justLow" rtl="1">
              <a:lnSpc>
                <a:spcPct val="107000"/>
              </a:lnSpc>
              <a:spcAft>
                <a:spcPts val="0"/>
              </a:spcAft>
            </a:pPr>
            <a:r>
              <a:rPr lang="en-US" dirty="0">
                <a:latin typeface="ae_AlMohanad" panose="02060603050605020204" pitchFamily="18" charset="-78"/>
                <a:ea typeface="Calibri" panose="020F0502020204030204" pitchFamily="34" charset="0"/>
                <a:cs typeface="Arial" panose="020B0604020202020204" pitchFamily="34" charset="0"/>
              </a:rPr>
              <a:t> </a:t>
            </a:r>
            <a:r>
              <a:rPr lang="ar-SA" dirty="0">
                <a:latin typeface="ae_AlMohanad" panose="02060603050605020204" pitchFamily="18" charset="-78"/>
                <a:ea typeface="Calibri" panose="020F0502020204030204" pitchFamily="34" charset="0"/>
              </a:rPr>
              <a:t>(ج) </a:t>
            </a:r>
            <a:r>
              <a:rPr lang="ar-SA" dirty="0">
                <a:latin typeface="ae_AlMohanad" panose="02060603050605020204" pitchFamily="18" charset="-78"/>
                <a:ea typeface="Calibri" panose="020F0502020204030204" pitchFamily="34" charset="0"/>
                <a:cs typeface="PT Bold Heading" panose="02010400000000000000" pitchFamily="2" charset="-78"/>
              </a:rPr>
              <a:t>التنسيق</a:t>
            </a:r>
            <a:r>
              <a:rPr lang="ar-SA" dirty="0">
                <a:latin typeface="Calibri" panose="020F0502020204030204" pitchFamily="34" charset="0"/>
                <a:ea typeface="Calibri" panose="020F0502020204030204" pitchFamily="34" charset="0"/>
                <a:cs typeface="ae_AlMohanad" panose="02060603050605020204" pitchFamily="18" charset="-78"/>
              </a:rPr>
              <a:t>:</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indent="-342900" algn="justLow" rtl="1">
              <a:lnSpc>
                <a:spcPct val="107000"/>
              </a:lnSpc>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هو عملية التوفيق وترتيب النشاطات للعاملين في حقل القيادة والسيطرة بطريقة منظمة، ووفق خطط مرسومة وليس بطريقة عشوائية                </a:t>
            </a:r>
          </a:p>
          <a:p>
            <a:pPr marL="342900" indent="-342900" algn="justLow" rtl="1">
              <a:lnSpc>
                <a:spcPct val="107000"/>
              </a:lnSpc>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كما أن التنسيق ضرورة من ضرورات القيادة والسيطرة لجمع الطاقات والتنسيق المشترك فيما بين عناصر القيادة والسيطرة بما يضمن توحيد جهود العاملين.</a:t>
            </a:r>
          </a:p>
          <a:p>
            <a:pPr marL="342900" indent="-342900" algn="justLow" rtl="1">
              <a:lnSpc>
                <a:spcPct val="107000"/>
              </a:lnSpc>
              <a:buFont typeface="Wingdings" panose="05000000000000000000" pitchFamily="2" charset="2"/>
              <a:buChar char=""/>
              <a:tabLst>
                <a:tab pos="457200" algn="l"/>
              </a:tabLst>
            </a:pPr>
            <a:r>
              <a:rPr lang="ar-SA" dirty="0">
                <a:latin typeface="Calibri" panose="020F0502020204030204" pitchFamily="34" charset="0"/>
                <a:ea typeface="Calibri" panose="020F0502020204030204" pitchFamily="34" charset="0"/>
                <a:cs typeface="ae_AlMohanad" panose="02060603050605020204" pitchFamily="18" charset="-78"/>
              </a:rPr>
              <a:t>ويُعد التنسيق أحد أهم الوظائف الأساسية لمنظومة القيادة </a:t>
            </a:r>
            <a:r>
              <a:rPr lang="ar-SA" dirty="0" smtClean="0">
                <a:latin typeface="Calibri" panose="020F0502020204030204" pitchFamily="34" charset="0"/>
                <a:ea typeface="Calibri" panose="020F0502020204030204" pitchFamily="34" charset="0"/>
                <a:cs typeface="ae_AlMohanad" panose="02060603050605020204" pitchFamily="18" charset="-78"/>
              </a:rPr>
              <a:t>والسيطرة، </a:t>
            </a:r>
            <a:r>
              <a:rPr lang="ar-SA" dirty="0">
                <a:latin typeface="Calibri" panose="020F0502020204030204" pitchFamily="34" charset="0"/>
                <a:ea typeface="Calibri" panose="020F0502020204030204" pitchFamily="34" charset="0"/>
                <a:cs typeface="ae_AlMohanad" panose="02060603050605020204" pitchFamily="18" charset="-78"/>
              </a:rPr>
              <a:t>فهو الوسيلة لوضع توافق وترتيب مُعين للعلاقات بين مختلف مكونات القيادة والسيطرة من اجل تحقيق الأهداف المطلوبة وخفض الطاقات المُهدرة.</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إن انعدام التنسيق في منظومة القيادة والسيطرة، يدفع بها إلى الوقوع في إشكالات تؤدي بالتالي إلى الفشل في الوصول إلى الأهداف المنشودة، وينتج عنه تضارب الاختصاصات وتداخل الواجبات.</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800"/>
              </a:spcAft>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إذاً التنسيق هو وظيفة هامة من وظائف القيادة والسيطرة الضرورية والحساسة التي تهدف إلى تحقيق العمل الجماعي بين الأفراد العاملين ضمن نطاق القيادة والسيطرة من خلال تنسيق العلاقات وتبادل المعلومات.</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algn="r" rtl="1"/>
            <a:endParaRPr lang="en-US" dirty="0"/>
          </a:p>
        </p:txBody>
      </p:sp>
      <p:sp>
        <p:nvSpPr>
          <p:cNvPr id="4" name="Slide Number Placeholder 3"/>
          <p:cNvSpPr>
            <a:spLocks noGrp="1"/>
          </p:cNvSpPr>
          <p:nvPr>
            <p:ph type="sldNum" sz="quarter" idx="10"/>
          </p:nvPr>
        </p:nvSpPr>
        <p:spPr/>
        <p:txBody>
          <a:bodyPr/>
          <a:lstStyle/>
          <a:p>
            <a:fld id="{BE065B6A-4D3E-4A9E-8704-BC60221EF85C}" type="slidenum">
              <a:rPr lang="en-US" smtClean="0"/>
              <a:t>38</a:t>
            </a:fld>
            <a:endParaRPr lang="en-US"/>
          </a:p>
        </p:txBody>
      </p:sp>
    </p:spTree>
    <p:extLst>
      <p:ext uri="{BB962C8B-B14F-4D97-AF65-F5344CB8AC3E}">
        <p14:creationId xmlns:p14="http://schemas.microsoft.com/office/powerpoint/2010/main" val="39546259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9535" algn="justLow" rtl="1">
              <a:lnSpc>
                <a:spcPct val="107000"/>
              </a:lnSpc>
              <a:spcAft>
                <a:spcPts val="0"/>
              </a:spcAft>
            </a:pPr>
            <a:r>
              <a:rPr lang="en-US" dirty="0">
                <a:latin typeface="ae_AlMohanad" panose="02060603050605020204" pitchFamily="18" charset="-78"/>
                <a:ea typeface="Calibri" panose="020F0502020204030204" pitchFamily="34" charset="0"/>
                <a:cs typeface="Arial" panose="020B0604020202020204" pitchFamily="34" charset="0"/>
              </a:rPr>
              <a:t> </a:t>
            </a:r>
            <a:r>
              <a:rPr lang="ar-SA" dirty="0">
                <a:latin typeface="ae_AlMohanad" panose="02060603050605020204" pitchFamily="18" charset="-78"/>
                <a:ea typeface="Calibri" panose="020F0502020204030204" pitchFamily="34" charset="0"/>
              </a:rPr>
              <a:t>(ج) </a:t>
            </a:r>
            <a:r>
              <a:rPr lang="ar-SA" dirty="0">
                <a:latin typeface="ae_AlMohanad" panose="02060603050605020204" pitchFamily="18" charset="-78"/>
                <a:ea typeface="Calibri" panose="020F0502020204030204" pitchFamily="34" charset="0"/>
                <a:cs typeface="PT Bold Heading" panose="02010400000000000000" pitchFamily="2" charset="-78"/>
              </a:rPr>
              <a:t>التنسيق</a:t>
            </a:r>
            <a:r>
              <a:rPr lang="ar-SA" dirty="0">
                <a:latin typeface="Calibri" panose="020F0502020204030204" pitchFamily="34" charset="0"/>
                <a:ea typeface="Calibri" panose="020F0502020204030204" pitchFamily="34" charset="0"/>
                <a:cs typeface="ae_AlMohanad" panose="02060603050605020204" pitchFamily="18" charset="-78"/>
              </a:rPr>
              <a:t>:</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indent="-342900" algn="justLow" rtl="1">
              <a:lnSpc>
                <a:spcPct val="107000"/>
              </a:lnSpc>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هو عملية التوفيق وترتيب النشاطات للعاملين في حقل القيادة والسيطرة بطريقة منظمة، ووفق خطط مرسومة وليس بطريقة عشوائية                </a:t>
            </a:r>
          </a:p>
          <a:p>
            <a:pPr marL="342900" indent="-342900" algn="justLow" rtl="1">
              <a:lnSpc>
                <a:spcPct val="107000"/>
              </a:lnSpc>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كما أن التنسيق ضرورة من ضرورات القيادة والسيطرة لجمع الطاقات والتنسيق المشترك فيما بين عناصر القيادة والسيطرة بما يضمن توحيد جهود العاملين.</a:t>
            </a:r>
          </a:p>
          <a:p>
            <a:pPr marL="342900" indent="-342900" algn="justLow" rtl="1">
              <a:lnSpc>
                <a:spcPct val="107000"/>
              </a:lnSpc>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ويُعد التنسيق أحد أهم الوظائف الأساسية لمنظومة القيادة والسيطرة فهو الوسيلة لوضع توافق وترتيب مُعين للعلاقات بين مختلف مكونات القيادة والسيطرة من اجل تحقيق الأهداف المطلوبة وخفض الطاقات المُهدرة.</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tabLst>
                <a:tab pos="457200" algn="l"/>
              </a:tabLst>
            </a:pPr>
            <a:r>
              <a:rPr lang="ar-SA" dirty="0">
                <a:latin typeface="Calibri" panose="020F0502020204030204" pitchFamily="34" charset="0"/>
                <a:ea typeface="Calibri" panose="020F0502020204030204" pitchFamily="34" charset="0"/>
                <a:cs typeface="ae_AlMohanad" panose="02060603050605020204" pitchFamily="18" charset="-78"/>
              </a:rPr>
              <a:t>إن انعدام التنسيق في منظومة القيادة والسيطرة، يدفع بها إلى الوقوع في إشكالات تؤدي بالتالي إلى الفشل في الوصول إلى الأهداف المنشودة، وينتج عنه تضارب الاختصاصات وتداخل الواجبات.</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800"/>
              </a:spcAft>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إذاً التنسيق هو وظيفة هامة من وظائف القيادة والسيطرة الضرورية والحساسة التي تهدف إلى تحقيق العمل الجماعي بين الأفراد العاملين ضمن نطاق القيادة والسيطرة من خلال تنسيق العلاقات وتبادل المعلومات.</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algn="r" rtl="1"/>
            <a:endParaRPr lang="en-US" dirty="0"/>
          </a:p>
        </p:txBody>
      </p:sp>
      <p:sp>
        <p:nvSpPr>
          <p:cNvPr id="4" name="Slide Number Placeholder 3"/>
          <p:cNvSpPr>
            <a:spLocks noGrp="1"/>
          </p:cNvSpPr>
          <p:nvPr>
            <p:ph type="sldNum" sz="quarter" idx="10"/>
          </p:nvPr>
        </p:nvSpPr>
        <p:spPr/>
        <p:txBody>
          <a:bodyPr/>
          <a:lstStyle/>
          <a:p>
            <a:fld id="{BE065B6A-4D3E-4A9E-8704-BC60221EF85C}" type="slidenum">
              <a:rPr lang="en-US" smtClean="0"/>
              <a:t>39</a:t>
            </a:fld>
            <a:endParaRPr lang="en-US"/>
          </a:p>
        </p:txBody>
      </p:sp>
    </p:spTree>
    <p:extLst>
      <p:ext uri="{BB962C8B-B14F-4D97-AF65-F5344CB8AC3E}">
        <p14:creationId xmlns:p14="http://schemas.microsoft.com/office/powerpoint/2010/main" val="2079828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777958"/>
            <a:ext cx="5953125" cy="3909239"/>
          </a:xfrm>
        </p:spPr>
        <p:txBody>
          <a:bodyPr/>
          <a:lstStyle/>
          <a:p>
            <a:pPr algn="just" rtl="1"/>
            <a:r>
              <a:rPr lang="ar-SA" dirty="0">
                <a:latin typeface="Al-Mohanad" panose="02060603050605020204" pitchFamily="18" charset="-78"/>
                <a:cs typeface="Al-Mohanad" panose="02060603050605020204" pitchFamily="18" charset="-78"/>
              </a:rPr>
              <a:t>يسعدني ويشرفني ان اقف امامكم في المؤتمر العالمي لحلول القيادة والسيطرة لنلقي نظرة على:</a:t>
            </a:r>
          </a:p>
          <a:p>
            <a:pPr marL="285750" indent="-107950" algn="just" rtl="1">
              <a:buFont typeface="Arial" panose="020B0604020202020204" pitchFamily="34" charset="0"/>
              <a:buChar char="•"/>
            </a:pPr>
            <a:r>
              <a:rPr lang="ar-SA" dirty="0" smtClean="0">
                <a:latin typeface="Al-Mohanad" panose="02060603050605020204" pitchFamily="18" charset="-78"/>
                <a:cs typeface="Al-Mohanad" panose="02060603050605020204" pitchFamily="18" charset="-78"/>
              </a:rPr>
              <a:t>عناصر </a:t>
            </a:r>
            <a:r>
              <a:rPr lang="ar-SA" dirty="0">
                <a:latin typeface="Al-Mohanad" panose="02060603050605020204" pitchFamily="18" charset="-78"/>
                <a:cs typeface="Al-Mohanad" panose="02060603050605020204" pitchFamily="18" charset="-78"/>
              </a:rPr>
              <a:t>القيادة والسيطرة</a:t>
            </a:r>
          </a:p>
          <a:p>
            <a:pPr marL="285750" indent="-107950" algn="just" rtl="1">
              <a:buFont typeface="Arial" panose="020B0604020202020204" pitchFamily="34" charset="0"/>
              <a:buChar char="•"/>
            </a:pPr>
            <a:r>
              <a:rPr lang="ar-SA" dirty="0">
                <a:latin typeface="Al-Mohanad" panose="02060603050605020204" pitchFamily="18" charset="-78"/>
                <a:cs typeface="Al-Mohanad" panose="02060603050605020204" pitchFamily="18" charset="-78"/>
              </a:rPr>
              <a:t>وظائف القيادة والسيطرة  </a:t>
            </a:r>
            <a:endParaRPr lang="en-US" dirty="0">
              <a:latin typeface="Al-Mohanad" panose="02060603050605020204" pitchFamily="18" charset="-78"/>
              <a:cs typeface="Al-Mohanad" panose="02060603050605020204" pitchFamily="18" charset="-78"/>
            </a:endParaRPr>
          </a:p>
        </p:txBody>
      </p:sp>
      <p:sp>
        <p:nvSpPr>
          <p:cNvPr id="4" name="Slide Number Placeholder 3"/>
          <p:cNvSpPr>
            <a:spLocks noGrp="1"/>
          </p:cNvSpPr>
          <p:nvPr>
            <p:ph type="sldNum" sz="quarter" idx="10"/>
          </p:nvPr>
        </p:nvSpPr>
        <p:spPr/>
        <p:txBody>
          <a:bodyPr/>
          <a:lstStyle/>
          <a:p>
            <a:fld id="{BE065B6A-4D3E-4A9E-8704-BC60221EF85C}" type="slidenum">
              <a:rPr lang="en-US" smtClean="0"/>
              <a:t>4</a:t>
            </a:fld>
            <a:endParaRPr lang="en-US"/>
          </a:p>
        </p:txBody>
      </p:sp>
      <p:sp>
        <p:nvSpPr>
          <p:cNvPr id="5" name="مربع نص 4"/>
          <p:cNvSpPr txBox="1"/>
          <p:nvPr/>
        </p:nvSpPr>
        <p:spPr>
          <a:xfrm>
            <a:off x="1818402" y="4834575"/>
            <a:ext cx="271940" cy="184666"/>
          </a:xfrm>
          <a:prstGeom prst="rect">
            <a:avLst/>
          </a:prstGeom>
          <a:noFill/>
        </p:spPr>
        <p:txBody>
          <a:bodyPr wrap="square" rtlCol="1">
            <a:spAutoFit/>
          </a:bodyPr>
          <a:lstStyle/>
          <a:p>
            <a:r>
              <a:rPr lang="ar-SA" sz="600" dirty="0" smtClean="0"/>
              <a:t>38</a:t>
            </a:r>
            <a:endParaRPr lang="ar-SA" sz="600" dirty="0"/>
          </a:p>
        </p:txBody>
      </p:sp>
      <p:sp>
        <p:nvSpPr>
          <p:cNvPr id="7" name="مربع نص 6"/>
          <p:cNvSpPr txBox="1"/>
          <p:nvPr/>
        </p:nvSpPr>
        <p:spPr>
          <a:xfrm>
            <a:off x="4828938" y="5218413"/>
            <a:ext cx="271940" cy="184666"/>
          </a:xfrm>
          <a:prstGeom prst="rect">
            <a:avLst/>
          </a:prstGeom>
          <a:noFill/>
        </p:spPr>
        <p:txBody>
          <a:bodyPr wrap="square" rtlCol="1">
            <a:spAutoFit/>
          </a:bodyPr>
          <a:lstStyle/>
          <a:p>
            <a:r>
              <a:rPr lang="ar-SA" sz="600" dirty="0" smtClean="0"/>
              <a:t>40</a:t>
            </a:r>
            <a:endParaRPr lang="ar-SA" sz="600" dirty="0"/>
          </a:p>
        </p:txBody>
      </p:sp>
    </p:spTree>
    <p:extLst>
      <p:ext uri="{BB962C8B-B14F-4D97-AF65-F5344CB8AC3E}">
        <p14:creationId xmlns:p14="http://schemas.microsoft.com/office/powerpoint/2010/main" val="14680404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9535" algn="justLow" rtl="1">
              <a:lnSpc>
                <a:spcPct val="107000"/>
              </a:lnSpc>
              <a:spcAft>
                <a:spcPts val="0"/>
              </a:spcAft>
            </a:pPr>
            <a:r>
              <a:rPr lang="en-US" dirty="0">
                <a:latin typeface="ae_AlMohanad" panose="02060603050605020204" pitchFamily="18" charset="-78"/>
                <a:ea typeface="Calibri" panose="020F0502020204030204" pitchFamily="34" charset="0"/>
                <a:cs typeface="Arial" panose="020B0604020202020204" pitchFamily="34" charset="0"/>
              </a:rPr>
              <a:t> </a:t>
            </a:r>
            <a:r>
              <a:rPr lang="ar-SA" dirty="0">
                <a:latin typeface="ae_AlMohanad" panose="02060603050605020204" pitchFamily="18" charset="-78"/>
                <a:ea typeface="Calibri" panose="020F0502020204030204" pitchFamily="34" charset="0"/>
              </a:rPr>
              <a:t>(ج) </a:t>
            </a:r>
            <a:r>
              <a:rPr lang="ar-SA" dirty="0">
                <a:latin typeface="ae_AlMohanad" panose="02060603050605020204" pitchFamily="18" charset="-78"/>
                <a:ea typeface="Calibri" panose="020F0502020204030204" pitchFamily="34" charset="0"/>
                <a:cs typeface="PT Bold Heading" panose="02010400000000000000" pitchFamily="2" charset="-78"/>
              </a:rPr>
              <a:t>التنسيق</a:t>
            </a:r>
            <a:r>
              <a:rPr lang="ar-SA" dirty="0">
                <a:latin typeface="Calibri" panose="020F0502020204030204" pitchFamily="34" charset="0"/>
                <a:ea typeface="Calibri" panose="020F0502020204030204" pitchFamily="34" charset="0"/>
                <a:cs typeface="ae_AlMohanad" panose="02060603050605020204" pitchFamily="18" charset="-78"/>
              </a:rPr>
              <a:t>:</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indent="-342900" algn="justLow" rtl="1">
              <a:lnSpc>
                <a:spcPct val="107000"/>
              </a:lnSpc>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هو عملية التوفيق وترتيب النشاطات للعاملين في حقل القيادة والسيطرة بطريقة منظمة، ووفق خطط مرسومة وليس بطريقة عشوائية                </a:t>
            </a:r>
          </a:p>
          <a:p>
            <a:pPr marL="342900" indent="-342900" algn="justLow" rtl="1">
              <a:lnSpc>
                <a:spcPct val="107000"/>
              </a:lnSpc>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كما أن التنسيق ضرورة من ضرورات القيادة والسيطرة لجمع الطاقات والتنسيق المشترك فيما بين عناصر القيادة والسيطرة بما يضمن توحيد جهود العاملين.</a:t>
            </a:r>
          </a:p>
          <a:p>
            <a:pPr marL="342900" indent="-342900" algn="justLow" rtl="1">
              <a:lnSpc>
                <a:spcPct val="107000"/>
              </a:lnSpc>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ويُعد التنسيق أحد أهم الوظائف الأساسية لمنظومة القيادة والسيطرة فهو الوسيلة لوضع توافق وترتيب مُعين للعلاقات بين مختلف مكونات القيادة والسيطرة من اجل تحقيق الأهداف المطلوبة وخفض الطاقات المُهدرة.</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إن انعدام التنسيق في منظومة القيادة والسيطرة، يدفع بها إلى الوقوع في إشكالات تؤدي بالتالي إلى الفشل في الوصول إلى الأهداف المنشودة، وينتج عنه تضارب الاختصاصات وتداخل الواجبات.</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800"/>
              </a:spcAft>
              <a:buFont typeface="Wingdings" panose="05000000000000000000" pitchFamily="2" charset="2"/>
              <a:buChar char=""/>
              <a:tabLst>
                <a:tab pos="457200" algn="l"/>
              </a:tabLst>
            </a:pPr>
            <a:r>
              <a:rPr lang="ar-SA" dirty="0">
                <a:latin typeface="Calibri" panose="020F0502020204030204" pitchFamily="34" charset="0"/>
                <a:ea typeface="Calibri" panose="020F0502020204030204" pitchFamily="34" charset="0"/>
                <a:cs typeface="ae_AlMohanad" panose="02060603050605020204" pitchFamily="18" charset="-78"/>
              </a:rPr>
              <a:t>إذاً </a:t>
            </a:r>
            <a:r>
              <a:rPr lang="ar-SA" dirty="0" smtClean="0">
                <a:latin typeface="Calibri" panose="020F0502020204030204" pitchFamily="34" charset="0"/>
                <a:ea typeface="Calibri" panose="020F0502020204030204" pitchFamily="34" charset="0"/>
                <a:cs typeface="ae_AlMohanad" panose="02060603050605020204" pitchFamily="18" charset="-78"/>
              </a:rPr>
              <a:t>فالتنسيق </a:t>
            </a:r>
            <a:r>
              <a:rPr lang="ar-SA" dirty="0">
                <a:latin typeface="Calibri" panose="020F0502020204030204" pitchFamily="34" charset="0"/>
                <a:ea typeface="Calibri" panose="020F0502020204030204" pitchFamily="34" charset="0"/>
                <a:cs typeface="ae_AlMohanad" panose="02060603050605020204" pitchFamily="18" charset="-78"/>
              </a:rPr>
              <a:t>هو وظيفة هامة من وظائف القيادة والسيطرة الضرورية والحساسة التي تهدف إلى تحقيق العمل الجماعي بين </a:t>
            </a:r>
            <a:r>
              <a:rPr lang="ar-SA" dirty="0" smtClean="0">
                <a:latin typeface="Calibri" panose="020F0502020204030204" pitchFamily="34" charset="0"/>
                <a:ea typeface="Calibri" panose="020F0502020204030204" pitchFamily="34" charset="0"/>
                <a:cs typeface="ae_AlMohanad" panose="02060603050605020204" pitchFamily="18" charset="-78"/>
              </a:rPr>
              <a:t>العاملين من </a:t>
            </a:r>
            <a:r>
              <a:rPr lang="ar-SA" dirty="0">
                <a:latin typeface="Calibri" panose="020F0502020204030204" pitchFamily="34" charset="0"/>
                <a:ea typeface="Calibri" panose="020F0502020204030204" pitchFamily="34" charset="0"/>
                <a:cs typeface="ae_AlMohanad" panose="02060603050605020204" pitchFamily="18" charset="-78"/>
              </a:rPr>
              <a:t>خلال تنسيق العلاقات وتبادل المعلومات ضمن نطاق القيادة والسيطرة.</a:t>
            </a:r>
            <a:endParaRPr lang="en-US" sz="1000" dirty="0">
              <a:latin typeface="Calibri" panose="020F0502020204030204" pitchFamily="34" charset="0"/>
              <a:ea typeface="Calibri" panose="020F0502020204030204" pitchFamily="34" charset="0"/>
              <a:cs typeface="Arial" panose="020B0604020202020204" pitchFamily="34" charset="0"/>
            </a:endParaRPr>
          </a:p>
          <a:p>
            <a:pPr algn="r" rtl="1"/>
            <a:endParaRPr lang="en-US" dirty="0"/>
          </a:p>
        </p:txBody>
      </p:sp>
      <p:sp>
        <p:nvSpPr>
          <p:cNvPr id="4" name="Slide Number Placeholder 3"/>
          <p:cNvSpPr>
            <a:spLocks noGrp="1"/>
          </p:cNvSpPr>
          <p:nvPr>
            <p:ph type="sldNum" sz="quarter" idx="10"/>
          </p:nvPr>
        </p:nvSpPr>
        <p:spPr/>
        <p:txBody>
          <a:bodyPr/>
          <a:lstStyle/>
          <a:p>
            <a:fld id="{BE065B6A-4D3E-4A9E-8704-BC60221EF85C}" type="slidenum">
              <a:rPr lang="en-US" smtClean="0"/>
              <a:t>40</a:t>
            </a:fld>
            <a:endParaRPr lang="en-US"/>
          </a:p>
        </p:txBody>
      </p:sp>
    </p:spTree>
    <p:extLst>
      <p:ext uri="{BB962C8B-B14F-4D97-AF65-F5344CB8AC3E}">
        <p14:creationId xmlns:p14="http://schemas.microsoft.com/office/powerpoint/2010/main" val="33599573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9535" algn="justLow" rtl="1">
              <a:lnSpc>
                <a:spcPct val="107000"/>
              </a:lnSpc>
              <a:spcAft>
                <a:spcPts val="0"/>
              </a:spcAft>
            </a:pPr>
            <a:r>
              <a:rPr lang="ar-SA" dirty="0">
                <a:latin typeface="Calibri" panose="020F0502020204030204" pitchFamily="34" charset="0"/>
                <a:ea typeface="Calibri" panose="020F0502020204030204" pitchFamily="34" charset="0"/>
                <a:cs typeface="ae_AlMohanad" panose="02060603050605020204" pitchFamily="18" charset="-78"/>
              </a:rPr>
              <a:t>(د) </a:t>
            </a:r>
            <a:r>
              <a:rPr lang="ar-SA" dirty="0">
                <a:latin typeface="ae_AlMohanad" panose="02060603050605020204" pitchFamily="18" charset="-78"/>
                <a:ea typeface="Calibri" panose="020F0502020204030204" pitchFamily="34" charset="0"/>
                <a:cs typeface="PT Bold Heading" panose="02010400000000000000" pitchFamily="2" charset="-78"/>
              </a:rPr>
              <a:t>السيطرة</a:t>
            </a:r>
            <a:r>
              <a:rPr lang="ar-SA" dirty="0">
                <a:latin typeface="Calibri" panose="020F0502020204030204" pitchFamily="34" charset="0"/>
                <a:ea typeface="Calibri" panose="020F0502020204030204" pitchFamily="34" charset="0"/>
                <a:cs typeface="ae_AlMohanad" panose="02060603050605020204" pitchFamily="18" charset="-78"/>
              </a:rPr>
              <a:t> :</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indent="-342900" algn="justLow" rtl="1">
              <a:lnSpc>
                <a:spcPct val="107000"/>
              </a:lnSpc>
              <a:buFont typeface="Wingdings" panose="05000000000000000000" pitchFamily="2" charset="2"/>
              <a:buChar char=""/>
              <a:tabLst>
                <a:tab pos="457200" algn="l"/>
              </a:tabLst>
            </a:pPr>
            <a:r>
              <a:rPr lang="ar-SA" dirty="0">
                <a:latin typeface="Calibri" panose="020F0502020204030204" pitchFamily="34" charset="0"/>
                <a:ea typeface="Calibri" panose="020F0502020204030204" pitchFamily="34" charset="0"/>
                <a:cs typeface="ae_AlMohanad" panose="02060603050605020204" pitchFamily="18" charset="-78"/>
              </a:rPr>
              <a:t>السيطرة مرتبطة بصفة الحزم </a:t>
            </a:r>
            <a:r>
              <a:rPr lang="ar-SA" dirty="0" smtClean="0">
                <a:latin typeface="Calibri" panose="020F0502020204030204" pitchFamily="34" charset="0"/>
                <a:ea typeface="Calibri" panose="020F0502020204030204" pitchFamily="34" charset="0"/>
                <a:cs typeface="ae_AlMohanad" panose="02060603050605020204" pitchFamily="18" charset="-78"/>
              </a:rPr>
              <a:t>وهي </a:t>
            </a:r>
            <a:r>
              <a:rPr lang="ar-SA" dirty="0">
                <a:latin typeface="Calibri" panose="020F0502020204030204" pitchFamily="34" charset="0"/>
                <a:ea typeface="Calibri" panose="020F0502020204030204" pitchFamily="34" charset="0"/>
                <a:cs typeface="ae_AlMohanad" panose="02060603050605020204" pitchFamily="18" charset="-78"/>
              </a:rPr>
              <a:t>القدرة على اتخاذ القرار دون تردد وبشكل واضح وفي اللحظة المناسبة، </a:t>
            </a:r>
            <a:r>
              <a:rPr lang="ar-SA" dirty="0" smtClean="0">
                <a:latin typeface="Calibri" panose="020F0502020204030204" pitchFamily="34" charset="0"/>
                <a:ea typeface="Calibri" panose="020F0502020204030204" pitchFamily="34" charset="0"/>
                <a:cs typeface="ae_AlMohanad" panose="02060603050605020204" pitchFamily="18" charset="-78"/>
              </a:rPr>
              <a:t>وهي وسيلة هامة </a:t>
            </a:r>
            <a:r>
              <a:rPr lang="ar-SA" dirty="0">
                <a:latin typeface="Calibri" panose="020F0502020204030204" pitchFamily="34" charset="0"/>
                <a:ea typeface="Calibri" panose="020F0502020204030204" pitchFamily="34" charset="0"/>
                <a:cs typeface="ae_AlMohanad" panose="02060603050605020204" pitchFamily="18" charset="-78"/>
              </a:rPr>
              <a:t>لا غنى </a:t>
            </a:r>
            <a:r>
              <a:rPr lang="ar-SA" dirty="0" smtClean="0">
                <a:latin typeface="Calibri" panose="020F0502020204030204" pitchFamily="34" charset="0"/>
                <a:ea typeface="Calibri" panose="020F0502020204030204" pitchFamily="34" charset="0"/>
                <a:cs typeface="ae_AlMohanad" panose="02060603050605020204" pitchFamily="18" charset="-78"/>
              </a:rPr>
              <a:t>للعاملين في القيادة والسيطرة عنها </a:t>
            </a:r>
            <a:r>
              <a:rPr lang="ar-SA" dirty="0">
                <a:latin typeface="Calibri" panose="020F0502020204030204" pitchFamily="34" charset="0"/>
                <a:ea typeface="Calibri" panose="020F0502020204030204" pitchFamily="34" charset="0"/>
                <a:cs typeface="ae_AlMohanad" panose="02060603050605020204" pitchFamily="18" charset="-78"/>
              </a:rPr>
              <a:t>لأن تغير الظروف والأحوال، تفرض </a:t>
            </a:r>
            <a:r>
              <a:rPr lang="ar-SA" dirty="0" smtClean="0">
                <a:latin typeface="Calibri" panose="020F0502020204030204" pitchFamily="34" charset="0"/>
                <a:ea typeface="Calibri" panose="020F0502020204030204" pitchFamily="34" charset="0"/>
                <a:cs typeface="ae_AlMohanad" panose="02060603050605020204" pitchFamily="18" charset="-78"/>
              </a:rPr>
              <a:t>عليهم </a:t>
            </a:r>
            <a:r>
              <a:rPr lang="ar-SA" dirty="0">
                <a:latin typeface="Calibri" panose="020F0502020204030204" pitchFamily="34" charset="0"/>
                <a:ea typeface="Calibri" panose="020F0502020204030204" pitchFamily="34" charset="0"/>
                <a:cs typeface="ae_AlMohanad" panose="02060603050605020204" pitchFamily="18" charset="-78"/>
              </a:rPr>
              <a:t>اتخاذ </a:t>
            </a:r>
            <a:r>
              <a:rPr lang="ar-SA" dirty="0" smtClean="0">
                <a:latin typeface="Calibri" panose="020F0502020204030204" pitchFamily="34" charset="0"/>
                <a:ea typeface="Calibri" panose="020F0502020204030204" pitchFamily="34" charset="0"/>
                <a:cs typeface="ae_AlMohanad" panose="02060603050605020204" pitchFamily="18" charset="-78"/>
              </a:rPr>
              <a:t>القرار الصحيح في الوقت المناسب. </a:t>
            </a:r>
            <a:endParaRPr lang="ar-SA" dirty="0">
              <a:latin typeface="Calibri" panose="020F0502020204030204" pitchFamily="34" charset="0"/>
              <a:ea typeface="Calibri" panose="020F0502020204030204" pitchFamily="34" charset="0"/>
              <a:cs typeface="ae_AlMohanad" panose="02060603050605020204" pitchFamily="18" charset="-78"/>
            </a:endParaRPr>
          </a:p>
          <a:p>
            <a:pPr marL="342900" lvl="0" indent="-342900" algn="justLow" rtl="1">
              <a:lnSpc>
                <a:spcPct val="107000"/>
              </a:lnSpc>
              <a:spcAft>
                <a:spcPts val="0"/>
              </a:spcAft>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تساهم السيطرة في تحقيق التكامل من خلال تفعيل الخطط المنسقة وتوجيهها ومراقبتها وتقييمها واتخاذ الإجراءات التصحيحية </a:t>
            </a:r>
            <a:r>
              <a:rPr lang="ar-SA" dirty="0" err="1">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لل</a:t>
            </a: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ـ(العمليات والقوات) وجعلها تعمل بطريقة معينة.</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يبرز دور السيطرة للقائد عندما تحين الساعة لاتخاذ القرار وتحمل المسؤولية وتكريس التضحيات المستوجبة.</a:t>
            </a:r>
          </a:p>
          <a:p>
            <a:pPr marL="342900" lvl="0" indent="-342900" algn="justLow" rtl="1">
              <a:lnSpc>
                <a:spcPct val="107000"/>
              </a:lnSpc>
              <a:spcAft>
                <a:spcPts val="0"/>
              </a:spcAft>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إن القائد أو المدير أو الرئيس في كافة المجالات المدنية والعسكرية هو العنصر البشري الهام الذي لا غنى عنه في سلسلة القيادة والسيطرة، بل إنه أول عناصر القيادة والسيطرة في إصدار الأوامر والتعليمات والمراقبة والتقييم التي تلعب دوراً بارزاً وهاماً في تحقيق الأهداف والغايات المنشودة.</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800"/>
              </a:spcAft>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إن القائد الحقيقي لا يبحث عن السلطة حباً في السيطرة، وإنما يبحث السبل المساعدة لخدمه الأهداف النبيلة التي تصب في مصلحة العمل المشترك بشكل خاص وفي مصلحة الوطن بشكل عام.</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E065B6A-4D3E-4A9E-8704-BC60221EF85C}" type="slidenum">
              <a:rPr lang="en-US" smtClean="0"/>
              <a:t>41</a:t>
            </a:fld>
            <a:endParaRPr lang="en-US"/>
          </a:p>
        </p:txBody>
      </p:sp>
    </p:spTree>
    <p:extLst>
      <p:ext uri="{BB962C8B-B14F-4D97-AF65-F5344CB8AC3E}">
        <p14:creationId xmlns:p14="http://schemas.microsoft.com/office/powerpoint/2010/main" val="20385385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9535" algn="justLow" rtl="1">
              <a:lnSpc>
                <a:spcPct val="107000"/>
              </a:lnSpc>
              <a:spcAft>
                <a:spcPts val="0"/>
              </a:spcAft>
            </a:pPr>
            <a:r>
              <a:rPr lang="ar-SA" dirty="0">
                <a:latin typeface="Calibri" panose="020F0502020204030204" pitchFamily="34" charset="0"/>
                <a:ea typeface="Calibri" panose="020F0502020204030204" pitchFamily="34" charset="0"/>
                <a:cs typeface="ae_AlMohanad" panose="02060603050605020204" pitchFamily="18" charset="-78"/>
              </a:rPr>
              <a:t>(د) </a:t>
            </a:r>
            <a:r>
              <a:rPr lang="ar-SA" dirty="0">
                <a:latin typeface="ae_AlMohanad" panose="02060603050605020204" pitchFamily="18" charset="-78"/>
                <a:ea typeface="Calibri" panose="020F0502020204030204" pitchFamily="34" charset="0"/>
                <a:cs typeface="PT Bold Heading" panose="02010400000000000000" pitchFamily="2" charset="-78"/>
              </a:rPr>
              <a:t>السيطرة</a:t>
            </a:r>
            <a:r>
              <a:rPr lang="ar-SA" dirty="0">
                <a:latin typeface="Calibri" panose="020F0502020204030204" pitchFamily="34" charset="0"/>
                <a:ea typeface="Calibri" panose="020F0502020204030204" pitchFamily="34" charset="0"/>
                <a:cs typeface="ae_AlMohanad" panose="02060603050605020204" pitchFamily="18" charset="-78"/>
              </a:rPr>
              <a:t> :</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indent="-342900" algn="justLow" rtl="1">
              <a:lnSpc>
                <a:spcPct val="107000"/>
              </a:lnSpc>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السيطرة مرتبطة بصفة الحزم وهو القدرة على اتخاذ القرار دون تردد وبشكل واضح وفي اللحظة المناسبة، وهو صفة هامة لا غنى للقائد أو المدير أو الرئيس عنها لأن تغير الظروف والأحوال، تفرض عليه اتخاذ القرار بكل شجاعة وحزم، لذا يجب أن يكون القائد قادراً على إنجاز القرارات الفورية، وأن تتميز هذه القرارات بالوضوح والفعالية. </a:t>
            </a:r>
          </a:p>
          <a:p>
            <a:pPr marL="342900" lvl="0" indent="-342900" algn="justLow" rtl="1">
              <a:lnSpc>
                <a:spcPct val="107000"/>
              </a:lnSpc>
              <a:spcAft>
                <a:spcPts val="0"/>
              </a:spcAft>
              <a:buFont typeface="Wingdings" panose="05000000000000000000" pitchFamily="2" charset="2"/>
              <a:buChar char=""/>
              <a:tabLst>
                <a:tab pos="457200" algn="l"/>
              </a:tabLst>
            </a:pPr>
            <a:r>
              <a:rPr lang="ar-SA" dirty="0" smtClean="0">
                <a:latin typeface="Calibri" panose="020F0502020204030204" pitchFamily="34" charset="0"/>
                <a:ea typeface="Calibri" panose="020F0502020204030204" pitchFamily="34" charset="0"/>
                <a:cs typeface="ae_AlMohanad" panose="02060603050605020204" pitchFamily="18" charset="-78"/>
              </a:rPr>
              <a:t>كما </a:t>
            </a:r>
            <a:r>
              <a:rPr lang="ar-SA" dirty="0">
                <a:latin typeface="Calibri" panose="020F0502020204030204" pitchFamily="34" charset="0"/>
                <a:ea typeface="Calibri" panose="020F0502020204030204" pitchFamily="34" charset="0"/>
                <a:cs typeface="ae_AlMohanad" panose="02060603050605020204" pitchFamily="18" charset="-78"/>
              </a:rPr>
              <a:t>أن السيطرة تساهم في تحقيق التكامل من خلال تفعيل الخطط </a:t>
            </a:r>
            <a:r>
              <a:rPr lang="ar-SA" dirty="0" smtClean="0">
                <a:latin typeface="Calibri" panose="020F0502020204030204" pitchFamily="34" charset="0"/>
                <a:ea typeface="Calibri" panose="020F0502020204030204" pitchFamily="34" charset="0"/>
                <a:cs typeface="ae_AlMohanad" panose="02060603050605020204" pitchFamily="18" charset="-78"/>
              </a:rPr>
              <a:t>المُنسقة </a:t>
            </a:r>
            <a:r>
              <a:rPr lang="ar-SA" dirty="0">
                <a:latin typeface="Calibri" panose="020F0502020204030204" pitchFamily="34" charset="0"/>
                <a:ea typeface="Calibri" panose="020F0502020204030204" pitchFamily="34" charset="0"/>
                <a:cs typeface="ae_AlMohanad" panose="02060603050605020204" pitchFamily="18" charset="-78"/>
              </a:rPr>
              <a:t>وتوجيهها ومراقبتها وتقييمها واتخاذ الإجراءات التصحيحية </a:t>
            </a:r>
            <a:r>
              <a:rPr lang="ar-SA" dirty="0" err="1">
                <a:latin typeface="Calibri" panose="020F0502020204030204" pitchFamily="34" charset="0"/>
                <a:ea typeface="Calibri" panose="020F0502020204030204" pitchFamily="34" charset="0"/>
                <a:cs typeface="ae_AlMohanad" panose="02060603050605020204" pitchFamily="18" charset="-78"/>
              </a:rPr>
              <a:t>لل</a:t>
            </a:r>
            <a:r>
              <a:rPr lang="ar-SA" dirty="0">
                <a:latin typeface="Calibri" panose="020F0502020204030204" pitchFamily="34" charset="0"/>
                <a:ea typeface="Calibri" panose="020F0502020204030204" pitchFamily="34" charset="0"/>
                <a:cs typeface="ae_AlMohanad" panose="02060603050605020204" pitchFamily="18" charset="-78"/>
              </a:rPr>
              <a:t>ـ(العمليات والقوات</a:t>
            </a:r>
            <a:r>
              <a:rPr lang="ar-SA" dirty="0" smtClean="0">
                <a:latin typeface="Calibri" panose="020F0502020204030204" pitchFamily="34" charset="0"/>
                <a:ea typeface="Calibri" panose="020F0502020204030204" pitchFamily="34" charset="0"/>
                <a:cs typeface="ae_AlMohanad" panose="02060603050605020204" pitchFamily="18" charset="-78"/>
              </a:rPr>
              <a:t>).</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يبرز دور السيطرة للقائد عندما تحين الساعة لاتخاذ القرار وتحمل المسؤولية وتكريس التضحيات المستوجبة.</a:t>
            </a:r>
          </a:p>
          <a:p>
            <a:pPr marL="342900" lvl="0" indent="-342900" algn="justLow" rtl="1">
              <a:lnSpc>
                <a:spcPct val="107000"/>
              </a:lnSpc>
              <a:spcAft>
                <a:spcPts val="0"/>
              </a:spcAft>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إن القائد أو المدير أو الرئيس في كافة المجالات المدنية والعسكرية هو العنصر البشري الهام الذي لا غنى عنه في سلسلة القيادة والسيطرة، بل إنه أول عناصر القيادة والسيطرة في إصدار الأوامر والتعليمات والمراقبة والتقييم التي تلعب دوراً بارزاً وهاماً في تحقيق الأهداف والغايات المنشودة.</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800"/>
              </a:spcAft>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إن القائد الحقيقي لا يبحث عن السلطة حباً في السيطرة، وإنما يبحث السبل المساعدة لخدمه الأهداف النبيلة التي تصب في مصلحة العمل المشترك بشكل خاص وفي مصلحة الوطن بشكل عام.</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E065B6A-4D3E-4A9E-8704-BC60221EF85C}" type="slidenum">
              <a:rPr lang="en-US" smtClean="0"/>
              <a:t>42</a:t>
            </a:fld>
            <a:endParaRPr lang="en-US"/>
          </a:p>
        </p:txBody>
      </p:sp>
    </p:spTree>
    <p:extLst>
      <p:ext uri="{BB962C8B-B14F-4D97-AF65-F5344CB8AC3E}">
        <p14:creationId xmlns:p14="http://schemas.microsoft.com/office/powerpoint/2010/main" val="18492399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9535" algn="justLow" rtl="1">
              <a:lnSpc>
                <a:spcPct val="107000"/>
              </a:lnSpc>
              <a:spcAft>
                <a:spcPts val="0"/>
              </a:spcAft>
            </a:pPr>
            <a:r>
              <a:rPr lang="ar-SA" dirty="0">
                <a:latin typeface="Calibri" panose="020F0502020204030204" pitchFamily="34" charset="0"/>
                <a:ea typeface="Calibri" panose="020F0502020204030204" pitchFamily="34" charset="0"/>
                <a:cs typeface="ae_AlMohanad" panose="02060603050605020204" pitchFamily="18" charset="-78"/>
              </a:rPr>
              <a:t>(د) </a:t>
            </a:r>
            <a:r>
              <a:rPr lang="ar-SA" dirty="0">
                <a:latin typeface="ae_AlMohanad" panose="02060603050605020204" pitchFamily="18" charset="-78"/>
                <a:ea typeface="Calibri" panose="020F0502020204030204" pitchFamily="34" charset="0"/>
                <a:cs typeface="PT Bold Heading" panose="02010400000000000000" pitchFamily="2" charset="-78"/>
              </a:rPr>
              <a:t>السيطرة</a:t>
            </a:r>
            <a:r>
              <a:rPr lang="ar-SA" dirty="0">
                <a:latin typeface="Calibri" panose="020F0502020204030204" pitchFamily="34" charset="0"/>
                <a:ea typeface="Calibri" panose="020F0502020204030204" pitchFamily="34" charset="0"/>
                <a:cs typeface="ae_AlMohanad" panose="02060603050605020204" pitchFamily="18" charset="-78"/>
              </a:rPr>
              <a:t> :</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indent="-342900" algn="justLow" rtl="1">
              <a:lnSpc>
                <a:spcPct val="107000"/>
              </a:lnSpc>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السيطرة مرتبطة بصفة الحزم وهو القدرة على اتخاذ القرار دون تردد وبشكل واضح وفي اللحظة المناسبة، وهو صفة هامة لا غنى للقائد أو المدير أو الرئيس عنها لأن تغير الظروف والأحوال، تفرض عليه اتخاذ القرار بكل شجاعة وحزم، لذا يجب أن يكون القائد قادراً على إنجاز القرارات الفورية، وأن تتميز هذه القرارات بالوضوح والفعالية. </a:t>
            </a:r>
          </a:p>
          <a:p>
            <a:pPr marL="342900" lvl="0" indent="-342900" algn="justLow" rtl="1">
              <a:lnSpc>
                <a:spcPct val="107000"/>
              </a:lnSpc>
              <a:spcAft>
                <a:spcPts val="0"/>
              </a:spcAft>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تساهم السيطرة في تحقيق التكامل من خلال تفعيل الخطط المنسقة وتوجيهها ومراقبتها وتقييمها واتخاذ الإجراءات التصحيحية </a:t>
            </a:r>
            <a:r>
              <a:rPr lang="ar-SA" dirty="0" err="1">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لل</a:t>
            </a: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ـ(العمليات والقوات) وجعلها تعمل بطريقة معينة.</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tabLst>
                <a:tab pos="457200" algn="l"/>
              </a:tabLst>
            </a:pPr>
            <a:r>
              <a:rPr lang="ar-SA" dirty="0" smtClean="0">
                <a:latin typeface="Calibri" panose="020F0502020204030204" pitchFamily="34" charset="0"/>
                <a:ea typeface="Calibri" panose="020F0502020204030204" pitchFamily="34" charset="0"/>
                <a:cs typeface="ae_AlMohanad" panose="02060603050605020204" pitchFamily="18" charset="-78"/>
              </a:rPr>
              <a:t>إن </a:t>
            </a:r>
            <a:r>
              <a:rPr lang="ar-SA" dirty="0">
                <a:latin typeface="Calibri" panose="020F0502020204030204" pitchFamily="34" charset="0"/>
                <a:ea typeface="Calibri" panose="020F0502020204030204" pitchFamily="34" charset="0"/>
                <a:cs typeface="ae_AlMohanad" panose="02060603050605020204" pitchFamily="18" charset="-78"/>
              </a:rPr>
              <a:t>القائد أو المدير أو الرئيس في كافة المجالات المدنية والعسكرية هو العنصر البشري الهام الذي لا غنى عنه في سلسلة القيادة والسيطرة، بل إنه أول عناصر القيادة والسيطرة في إصدار الأوامر والتعليمات والمراقبة والتقييم التي تلعب دوراً بارزاً وهاماً في السيطرة </a:t>
            </a:r>
            <a:r>
              <a:rPr lang="ar-SA" dirty="0" smtClean="0">
                <a:latin typeface="Calibri" panose="020F0502020204030204" pitchFamily="34" charset="0"/>
                <a:ea typeface="Calibri" panose="020F0502020204030204" pitchFamily="34" charset="0"/>
                <a:cs typeface="ae_AlMohanad" panose="02060603050605020204" pitchFamily="18" charset="-78"/>
              </a:rPr>
              <a:t>لتحقيق </a:t>
            </a:r>
            <a:r>
              <a:rPr lang="ar-SA" dirty="0">
                <a:latin typeface="Calibri" panose="020F0502020204030204" pitchFamily="34" charset="0"/>
                <a:ea typeface="Calibri" panose="020F0502020204030204" pitchFamily="34" charset="0"/>
                <a:cs typeface="ae_AlMohanad" panose="02060603050605020204" pitchFamily="18" charset="-78"/>
              </a:rPr>
              <a:t>الأهداف والغايات المنشودة.</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800"/>
              </a:spcAft>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إن القائد الحقيقي لا يبحث عن السلطة حباً في السيطرة، وإنما يبحث السبل المساعدة لخدمه الأهداف النبيلة التي تصب في مصلحة العمل المشترك بشكل خاص وفي مصلحة الوطن بشكل عام.</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E065B6A-4D3E-4A9E-8704-BC60221EF85C}" type="slidenum">
              <a:rPr lang="en-US" smtClean="0"/>
              <a:t>43</a:t>
            </a:fld>
            <a:endParaRPr lang="en-US"/>
          </a:p>
        </p:txBody>
      </p:sp>
    </p:spTree>
    <p:extLst>
      <p:ext uri="{BB962C8B-B14F-4D97-AF65-F5344CB8AC3E}">
        <p14:creationId xmlns:p14="http://schemas.microsoft.com/office/powerpoint/2010/main" val="457421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9535" algn="justLow" rtl="1">
              <a:lnSpc>
                <a:spcPct val="107000"/>
              </a:lnSpc>
              <a:spcAft>
                <a:spcPts val="0"/>
              </a:spcAft>
            </a:pPr>
            <a:r>
              <a:rPr lang="ar-SA" dirty="0">
                <a:latin typeface="Calibri" panose="020F0502020204030204" pitchFamily="34" charset="0"/>
                <a:ea typeface="Calibri" panose="020F0502020204030204" pitchFamily="34" charset="0"/>
                <a:cs typeface="ae_AlMohanad" panose="02060603050605020204" pitchFamily="18" charset="-78"/>
              </a:rPr>
              <a:t>(د) </a:t>
            </a:r>
            <a:r>
              <a:rPr lang="ar-SA" dirty="0">
                <a:latin typeface="ae_AlMohanad" panose="02060603050605020204" pitchFamily="18" charset="-78"/>
                <a:ea typeface="Calibri" panose="020F0502020204030204" pitchFamily="34" charset="0"/>
                <a:cs typeface="PT Bold Heading" panose="02010400000000000000" pitchFamily="2" charset="-78"/>
              </a:rPr>
              <a:t>السيطرة</a:t>
            </a:r>
            <a:r>
              <a:rPr lang="ar-SA" dirty="0">
                <a:latin typeface="Calibri" panose="020F0502020204030204" pitchFamily="34" charset="0"/>
                <a:ea typeface="Calibri" panose="020F0502020204030204" pitchFamily="34" charset="0"/>
                <a:cs typeface="ae_AlMohanad" panose="02060603050605020204" pitchFamily="18" charset="-78"/>
              </a:rPr>
              <a:t> :</a:t>
            </a:r>
            <a:endParaRPr lang="en-US" sz="1000" dirty="0">
              <a:latin typeface="Calibri" panose="020F0502020204030204" pitchFamily="34" charset="0"/>
              <a:ea typeface="Calibri" panose="020F0502020204030204" pitchFamily="34" charset="0"/>
              <a:cs typeface="Arial" panose="020B0604020202020204" pitchFamily="34" charset="0"/>
            </a:endParaRPr>
          </a:p>
          <a:p>
            <a:pPr marL="342900" indent="-342900" algn="justLow" rtl="1">
              <a:lnSpc>
                <a:spcPct val="107000"/>
              </a:lnSpc>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السيطرة مرتبطة بصفة الحزم وهو القدرة على اتخاذ القرار دون تردد وبشكل واضح وفي اللحظة المناسبة، وهو صفة هامة لا غنى للقائد أو المدير أو الرئيس عنها لأن تغير الظروف والأحوال، تفرض عليه اتخاذ القرار بكل شجاعة وحزم، لذا يجب أن يكون القائد قادراً على إنجاز القرارات الفورية، وأن تتميز هذه القرارات بالوضوح والفعالية. </a:t>
            </a:r>
          </a:p>
          <a:p>
            <a:pPr marL="342900" lvl="0" indent="-342900" algn="justLow" rtl="1">
              <a:lnSpc>
                <a:spcPct val="107000"/>
              </a:lnSpc>
              <a:spcAft>
                <a:spcPts val="0"/>
              </a:spcAft>
              <a:buFont typeface="Wingdings" panose="05000000000000000000" pitchFamily="2" charset="2"/>
              <a:buChar char=""/>
              <a:tabLst>
                <a:tab pos="457200" algn="l"/>
              </a:tabLst>
            </a:pP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تساهم السيطرة في تحقيق التكامل من خلال تفعيل الخطط المنسقة وتوجيهها ومراقبتها وتقييمها واتخاذ الإجراءات التصحيحية </a:t>
            </a:r>
            <a:r>
              <a:rPr lang="ar-SA" dirty="0" err="1">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لل</a:t>
            </a: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ـ(العمليات والقوات) وجعلها تعمل بطريقة معينة.</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tabLst>
                <a:tab pos="457200" algn="l"/>
              </a:tabLst>
            </a:pPr>
            <a:r>
              <a:rPr lang="ar-SA" dirty="0" smtClean="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إن </a:t>
            </a:r>
            <a:r>
              <a:rPr lang="ar-SA" dirty="0">
                <a:solidFill>
                  <a:schemeClr val="bg1">
                    <a:lumMod val="75000"/>
                  </a:schemeClr>
                </a:solidFill>
                <a:latin typeface="Calibri" panose="020F0502020204030204" pitchFamily="34" charset="0"/>
                <a:ea typeface="Calibri" panose="020F0502020204030204" pitchFamily="34" charset="0"/>
                <a:cs typeface="ae_AlMohanad" panose="02060603050605020204" pitchFamily="18" charset="-78"/>
              </a:rPr>
              <a:t>القائد أو المدير أو الرئيس في كافة المجالات المدنية والعسكرية هو العنصر البشري الهام الذي لا غنى عنه في سلسلة القيادة والسيطرة، بل إنه أول عناصر القيادة والسيطرة في إصدار الأوامر والتعليمات والمراقبة والتقييم التي تلعب دوراً بارزاً وهاماً في تحقيق الأهداف والغايات المنشودة.</a:t>
            </a:r>
            <a:endParaRPr lang="en-US" sz="1000"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800"/>
              </a:spcAft>
              <a:buFont typeface="Wingdings" panose="05000000000000000000" pitchFamily="2" charset="2"/>
              <a:buChar char=""/>
              <a:tabLst>
                <a:tab pos="457200" algn="l"/>
              </a:tabLst>
            </a:pPr>
            <a:r>
              <a:rPr lang="ar-SA" dirty="0">
                <a:latin typeface="Calibri" panose="020F0502020204030204" pitchFamily="34" charset="0"/>
                <a:ea typeface="Calibri" panose="020F0502020204030204" pitchFamily="34" charset="0"/>
                <a:cs typeface="ae_AlMohanad" panose="02060603050605020204" pitchFamily="18" charset="-78"/>
              </a:rPr>
              <a:t>إن القائد الحقيقي لا يبحث عن السلطة حباً في السيطرة، وإنما يبحث السبل المساعدة لخدمه الأهداف النبيلة التي تصب في مصلحة العمل المشترك بشكل خاص وفي مصلحة الوطن بشكل عام.</a:t>
            </a:r>
            <a:endParaRPr lang="en-US" sz="1000" dirty="0">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E065B6A-4D3E-4A9E-8704-BC60221EF85C}" type="slidenum">
              <a:rPr lang="en-US" smtClean="0"/>
              <a:t>44</a:t>
            </a:fld>
            <a:endParaRPr lang="en-US"/>
          </a:p>
        </p:txBody>
      </p:sp>
    </p:spTree>
    <p:extLst>
      <p:ext uri="{BB962C8B-B14F-4D97-AF65-F5344CB8AC3E}">
        <p14:creationId xmlns:p14="http://schemas.microsoft.com/office/powerpoint/2010/main" val="1925609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ln>
            <a:solidFill>
              <a:schemeClr val="tx1"/>
            </a:solidFill>
          </a:ln>
        </p:spPr>
        <p:txBody>
          <a:bodyPr/>
          <a:lstStyle/>
          <a:p>
            <a:pPr marL="171450" lvl="0" indent="-171450" algn="r" rtl="1">
              <a:buFont typeface="Wingdings" panose="05000000000000000000" pitchFamily="2" charset="2"/>
              <a:buChar char="§"/>
            </a:pPr>
            <a:endParaRPr lang="ar-SA" dirty="0">
              <a:latin typeface="Calibri" panose="020F0502020204030204" pitchFamily="34" charset="0"/>
              <a:ea typeface="Calibri" panose="020F0502020204030204" pitchFamily="34" charset="0"/>
              <a:cs typeface="ae_AlMohanad" panose="02060603050605020204" pitchFamily="18" charset="-78"/>
            </a:endParaRPr>
          </a:p>
          <a:p>
            <a:pPr marL="171450" lvl="0" indent="-171450" algn="r" rtl="1">
              <a:buFont typeface="Wingdings" panose="05000000000000000000" pitchFamily="2" charset="2"/>
              <a:buChar char="§"/>
            </a:pPr>
            <a:r>
              <a:rPr lang="ar-SA" dirty="0">
                <a:latin typeface="Calibri" panose="020F0502020204030204" pitchFamily="34" charset="0"/>
                <a:ea typeface="Calibri" panose="020F0502020204030204" pitchFamily="34" charset="0"/>
                <a:cs typeface="ae_AlMohanad" panose="02060603050605020204" pitchFamily="18" charset="-78"/>
              </a:rPr>
              <a:t>أسأل الله أن يحفظ بلادنا من كل سوء</a:t>
            </a:r>
          </a:p>
          <a:p>
            <a:pPr marL="171450" lvl="0" indent="-171450" algn="r" rtl="1">
              <a:buFont typeface="Wingdings" panose="05000000000000000000" pitchFamily="2" charset="2"/>
              <a:buChar char="§"/>
            </a:pPr>
            <a:r>
              <a:rPr lang="ar-SA" dirty="0">
                <a:latin typeface="Calibri" panose="020F0502020204030204" pitchFamily="34" charset="0"/>
                <a:ea typeface="Calibri" panose="020F0502020204030204" pitchFamily="34" charset="0"/>
                <a:cs typeface="ae_AlMohanad" panose="02060603050605020204" pitchFamily="18" charset="-78"/>
              </a:rPr>
              <a:t>وأن يوفق ويسدد قائد مسيرة التنمية خادم الحرمين الشرفين الملك سلمان بن عبدالعزيز وولي العهد </a:t>
            </a:r>
            <a:r>
              <a:rPr lang="ar-SA" dirty="0" smtClean="0">
                <a:latin typeface="Calibri" panose="020F0502020204030204" pitchFamily="34" charset="0"/>
                <a:ea typeface="Calibri" panose="020F0502020204030204" pitchFamily="34" charset="0"/>
                <a:cs typeface="ae_AlMohanad" panose="02060603050605020204" pitchFamily="18" charset="-78"/>
              </a:rPr>
              <a:t>وولي </a:t>
            </a:r>
            <a:r>
              <a:rPr lang="ar-SA" dirty="0">
                <a:latin typeface="Calibri" panose="020F0502020204030204" pitchFamily="34" charset="0"/>
                <a:ea typeface="Calibri" panose="020F0502020204030204" pitchFamily="34" charset="0"/>
                <a:cs typeface="ae_AlMohanad" panose="02060603050605020204" pitchFamily="18" charset="-78"/>
              </a:rPr>
              <a:t>ولي العهد</a:t>
            </a:r>
          </a:p>
          <a:p>
            <a:pPr marL="171450" lvl="0" indent="-171450" algn="r" rtl="1">
              <a:buFont typeface="Wingdings" panose="05000000000000000000" pitchFamily="2" charset="2"/>
              <a:buChar char="§"/>
            </a:pPr>
            <a:endParaRPr lang="ar-SA" dirty="0">
              <a:latin typeface="Calibri" panose="020F0502020204030204" pitchFamily="34" charset="0"/>
              <a:ea typeface="Calibri" panose="020F0502020204030204" pitchFamily="34" charset="0"/>
              <a:cs typeface="ae_AlMohanad" panose="02060603050605020204" pitchFamily="18" charset="-78"/>
            </a:endParaRPr>
          </a:p>
          <a:p>
            <a:pPr marL="171450" lvl="0" indent="-171450" algn="r" rtl="1">
              <a:buFont typeface="Wingdings" panose="05000000000000000000" pitchFamily="2" charset="2"/>
              <a:buChar char="§"/>
            </a:pPr>
            <a:r>
              <a:rPr lang="ar-SA" dirty="0">
                <a:latin typeface="Calibri" panose="020F0502020204030204" pitchFamily="34" charset="0"/>
                <a:ea typeface="Calibri" panose="020F0502020204030204" pitchFamily="34" charset="0"/>
                <a:cs typeface="ae_AlMohanad" panose="02060603050605020204" pitchFamily="18" charset="-78"/>
              </a:rPr>
              <a:t>وفي الختام أتقدم بجزيل الشكر وعظيم الامتنان لصاحب السمو الملكي الأمير/ محمد بن سلمان بن عبدالعزيز  ولي </a:t>
            </a:r>
            <a:r>
              <a:rPr lang="ar-SA" dirty="0" err="1">
                <a:latin typeface="Calibri" panose="020F0502020204030204" pitchFamily="34" charset="0"/>
                <a:ea typeface="Calibri" panose="020F0502020204030204" pitchFamily="34" charset="0"/>
                <a:cs typeface="ae_AlMohanad" panose="02060603050605020204" pitchFamily="18" charset="-78"/>
              </a:rPr>
              <a:t>ولي</a:t>
            </a:r>
            <a:r>
              <a:rPr lang="ar-SA" dirty="0">
                <a:latin typeface="Calibri" panose="020F0502020204030204" pitchFamily="34" charset="0"/>
                <a:ea typeface="Calibri" panose="020F0502020204030204" pitchFamily="34" charset="0"/>
                <a:cs typeface="ae_AlMohanad" panose="02060603050605020204" pitchFamily="18" charset="-78"/>
              </a:rPr>
              <a:t> العهد وزير الدفاع، على رعايته الكريمة لهذا المؤتمر العالمي لحلول القيادة والسيطرة</a:t>
            </a:r>
          </a:p>
          <a:p>
            <a:pPr marL="171450" lvl="0" indent="-171450" algn="r" rtl="1">
              <a:buFont typeface="Wingdings" panose="05000000000000000000" pitchFamily="2" charset="2"/>
              <a:buChar char="§"/>
            </a:pPr>
            <a:r>
              <a:rPr lang="ar-SA" dirty="0">
                <a:latin typeface="Calibri" panose="020F0502020204030204" pitchFamily="34" charset="0"/>
                <a:ea typeface="Calibri" panose="020F0502020204030204" pitchFamily="34" charset="0"/>
                <a:cs typeface="ae_AlMohanad" panose="02060603050605020204" pitchFamily="18" charset="-78"/>
              </a:rPr>
              <a:t>والشكر موصول لجامعة الملك سعود وجميع القائمين على تنظيم هذا المؤتمر .. بوركت الجهود المخلصة </a:t>
            </a:r>
          </a:p>
          <a:p>
            <a:pPr marL="171450" indent="-171450" algn="r" rtl="1">
              <a:buFont typeface="Wingdings" panose="05000000000000000000" pitchFamily="2" charset="2"/>
              <a:buChar char="§"/>
            </a:pPr>
            <a:r>
              <a:rPr lang="ar-SA" dirty="0">
                <a:latin typeface="Calibri" panose="020F0502020204030204" pitchFamily="34" charset="0"/>
                <a:ea typeface="Calibri" panose="020F0502020204030204" pitchFamily="34" charset="0"/>
                <a:cs typeface="ae_AlMohanad" panose="02060603050605020204" pitchFamily="18" charset="-78"/>
              </a:rPr>
              <a:t>اشكر لكم حسن إصغائكم .. والسلام عليكم ورحمة الله وبركاته  </a:t>
            </a:r>
            <a:endParaRPr lang="en-US" dirty="0">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E065B6A-4D3E-4A9E-8704-BC60221EF85C}" type="slidenum">
              <a:rPr lang="en-US" smtClean="0"/>
              <a:t>45</a:t>
            </a:fld>
            <a:endParaRPr lang="en-US"/>
          </a:p>
        </p:txBody>
      </p:sp>
    </p:spTree>
    <p:extLst>
      <p:ext uri="{BB962C8B-B14F-4D97-AF65-F5344CB8AC3E}">
        <p14:creationId xmlns:p14="http://schemas.microsoft.com/office/powerpoint/2010/main" val="13293649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Low" rtl="1">
              <a:lnSpc>
                <a:spcPct val="107000"/>
              </a:lnSpc>
              <a:spcAft>
                <a:spcPts val="0"/>
              </a:spcAft>
              <a:buFont typeface="Wingdings" panose="05000000000000000000" pitchFamily="2" charset="2"/>
              <a:buChar char=""/>
            </a:pPr>
            <a:r>
              <a:rPr lang="ar-SA" dirty="0" smtClean="0">
                <a:effectLst/>
                <a:latin typeface="Calibri" panose="020F0502020204030204" pitchFamily="34" charset="0"/>
                <a:ea typeface="Calibri" panose="020F0502020204030204" pitchFamily="34" charset="0"/>
                <a:cs typeface="ae_AlMohanad" panose="02060603050605020204" pitchFamily="18" charset="-78"/>
              </a:rPr>
              <a:t>للقيادة والسيطرة </a:t>
            </a:r>
            <a:r>
              <a:rPr lang="ar-SA" dirty="0" smtClean="0">
                <a:latin typeface="ae_AlMohanad" panose="02060603050605020204" pitchFamily="18" charset="-78"/>
                <a:ea typeface="Calibri" panose="020F0502020204030204" pitchFamily="34" charset="0"/>
                <a:cs typeface="PT Bold Heading" panose="02010400000000000000" pitchFamily="2" charset="-78"/>
              </a:rPr>
              <a:t>تعاريف</a:t>
            </a:r>
            <a:r>
              <a:rPr lang="ar-SA" dirty="0" smtClean="0">
                <a:effectLst/>
                <a:latin typeface="Calibri" panose="020F0502020204030204" pitchFamily="34" charset="0"/>
                <a:ea typeface="Calibri" panose="020F0502020204030204" pitchFamily="34" charset="0"/>
                <a:cs typeface="ae_AlMohanad" panose="02060603050605020204" pitchFamily="18" charset="-78"/>
              </a:rPr>
              <a:t> </a:t>
            </a:r>
            <a:r>
              <a:rPr lang="ar-SA" dirty="0" smtClean="0">
                <a:latin typeface="ae_AlMohanad" panose="02060603050605020204" pitchFamily="18" charset="-78"/>
                <a:ea typeface="Calibri" panose="020F0502020204030204" pitchFamily="34" charset="0"/>
                <a:cs typeface="PT Bold Heading" panose="02010400000000000000" pitchFamily="2" charset="-78"/>
              </a:rPr>
              <a:t>متعددة</a:t>
            </a:r>
            <a:r>
              <a:rPr lang="ar-SA" dirty="0" smtClean="0">
                <a:effectLst/>
                <a:latin typeface="Calibri" panose="020F0502020204030204" pitchFamily="34" charset="0"/>
                <a:ea typeface="Calibri" panose="020F0502020204030204" pitchFamily="34" charset="0"/>
                <a:cs typeface="ae_AlMohanad" panose="02060603050605020204" pitchFamily="18" charset="-78"/>
              </a:rPr>
              <a:t>، أكثرها شمولية هو أن: </a:t>
            </a:r>
            <a:endParaRPr lang="en-US" sz="1000" dirty="0" smtClean="0">
              <a:effectLst/>
              <a:latin typeface="Calibri" panose="020F0502020204030204" pitchFamily="34" charset="0"/>
              <a:ea typeface="Calibri" panose="020F0502020204030204" pitchFamily="34" charset="0"/>
              <a:cs typeface="Arial" panose="020B0604020202020204" pitchFamily="34" charset="0"/>
            </a:endParaRPr>
          </a:p>
          <a:p>
            <a:pPr marL="457200" algn="justLow" rtl="1">
              <a:lnSpc>
                <a:spcPct val="107000"/>
              </a:lnSpc>
              <a:spcAft>
                <a:spcPts val="800"/>
              </a:spcAft>
            </a:pPr>
            <a:r>
              <a:rPr lang="en-US" dirty="0" smtClean="0">
                <a:effectLst/>
                <a:latin typeface="ae_AlMohanad" panose="02060603050605020204" pitchFamily="18" charset="-78"/>
                <a:ea typeface="Calibri" panose="020F0502020204030204" pitchFamily="34" charset="0"/>
                <a:cs typeface="Arial" panose="020B0604020202020204" pitchFamily="34" charset="0"/>
              </a:rPr>
              <a:t> </a:t>
            </a:r>
            <a:r>
              <a:rPr lang="ar-SA" dirty="0" smtClean="0">
                <a:latin typeface="ae_AlMohanad" panose="02060603050605020204" pitchFamily="18" charset="-78"/>
                <a:ea typeface="Calibri" panose="020F0502020204030204" pitchFamily="34" charset="0"/>
              </a:rPr>
              <a:t>القيادة والسيطرة عبارة عن ترتيب وتنسيق </a:t>
            </a:r>
            <a:r>
              <a:rPr lang="ar-SA" dirty="0" smtClean="0">
                <a:solidFill>
                  <a:srgbClr val="FF0000"/>
                </a:solidFill>
                <a:latin typeface="ae_AlMohanad" panose="02060603050605020204" pitchFamily="18" charset="-78"/>
                <a:ea typeface="Calibri" panose="020F0502020204030204" pitchFamily="34" charset="0"/>
              </a:rPr>
              <a:t>عناصر القيادة والسيطرة </a:t>
            </a:r>
            <a:r>
              <a:rPr lang="ar-SA" dirty="0" smtClean="0">
                <a:latin typeface="ae_AlMohanad" panose="02060603050605020204" pitchFamily="18" charset="-78"/>
                <a:ea typeface="Calibri" panose="020F0502020204030204" pitchFamily="34" charset="0"/>
              </a:rPr>
              <a:t>(</a:t>
            </a:r>
            <a:r>
              <a:rPr lang="ar-SA" sz="1050" dirty="0" smtClean="0">
                <a:effectLst/>
                <a:latin typeface="Calibri" panose="020F0502020204030204" pitchFamily="34" charset="0"/>
                <a:ea typeface="Calibri" panose="020F0502020204030204" pitchFamily="34" charset="0"/>
                <a:cs typeface="ae_AlMohanad" panose="02060603050605020204" pitchFamily="18" charset="-78"/>
              </a:rPr>
              <a:t>العنصر البشري، والمعدات، وسائل الاتصالات، والمنشآت، والإجراءات</a:t>
            </a:r>
            <a:r>
              <a:rPr lang="ar-SA" dirty="0" smtClean="0">
                <a:effectLst/>
                <a:latin typeface="Calibri" panose="020F0502020204030204" pitchFamily="34" charset="0"/>
                <a:ea typeface="Calibri" panose="020F0502020204030204" pitchFamily="34" charset="0"/>
                <a:cs typeface="ae_AlMohanad" panose="02060603050605020204" pitchFamily="18" charset="-78"/>
              </a:rPr>
              <a:t>)، ليتمكن القائد/المدير من ممارسة </a:t>
            </a:r>
            <a:r>
              <a:rPr lang="ar-SA" dirty="0" smtClean="0">
                <a:solidFill>
                  <a:srgbClr val="FF0000"/>
                </a:solidFill>
                <a:effectLst/>
                <a:latin typeface="Calibri" panose="020F0502020204030204" pitchFamily="34" charset="0"/>
                <a:ea typeface="Calibri" panose="020F0502020204030204" pitchFamily="34" charset="0"/>
                <a:cs typeface="ae_AlMohanad" panose="02060603050605020204" pitchFamily="18" charset="-78"/>
              </a:rPr>
              <a:t>وظائف القيادة والسيطرة </a:t>
            </a:r>
            <a:r>
              <a:rPr lang="ar-SA" dirty="0" smtClean="0">
                <a:effectLst/>
                <a:latin typeface="Calibri" panose="020F0502020204030204" pitchFamily="34" charset="0"/>
                <a:ea typeface="Calibri" panose="020F0502020204030204" pitchFamily="34" charset="0"/>
                <a:cs typeface="ae_AlMohanad" panose="02060603050605020204" pitchFamily="18" charset="-78"/>
              </a:rPr>
              <a:t>والتي تتمثل في (</a:t>
            </a:r>
            <a:r>
              <a:rPr lang="ar-SA" sz="1050" dirty="0" smtClean="0">
                <a:effectLst/>
                <a:latin typeface="Calibri" panose="020F0502020204030204" pitchFamily="34" charset="0"/>
                <a:ea typeface="Calibri" panose="020F0502020204030204" pitchFamily="34" charset="0"/>
                <a:cs typeface="ae_AlMohanad" panose="02060603050605020204" pitchFamily="18" charset="-78"/>
              </a:rPr>
              <a:t>التخطيط، والتوجيه، والتنسيق، والسيطرة على العمليات والقوات/المنظمات</a:t>
            </a:r>
            <a:r>
              <a:rPr lang="ar-SA" dirty="0" smtClean="0">
                <a:effectLst/>
                <a:latin typeface="Calibri" panose="020F0502020204030204" pitchFamily="34" charset="0"/>
                <a:ea typeface="Calibri" panose="020F0502020204030204" pitchFamily="34" charset="0"/>
                <a:cs typeface="ae_AlMohanad" panose="02060603050605020204" pitchFamily="18" charset="-78"/>
              </a:rPr>
              <a:t>) لإنجاز المهام المطلوب إنجازها.</a:t>
            </a:r>
            <a:endParaRPr lang="en-US" sz="1000" dirty="0" smtClean="0">
              <a:effectLst/>
              <a:latin typeface="Calibri" panose="020F0502020204030204" pitchFamily="34" charset="0"/>
              <a:ea typeface="Calibri" panose="020F0502020204030204" pitchFamily="34" charset="0"/>
              <a:cs typeface="Arial" panose="020B0604020202020204" pitchFamily="34" charset="0"/>
            </a:endParaRPr>
          </a:p>
          <a:p>
            <a:pPr algn="r" rtl="1"/>
            <a:endParaRPr lang="en-US" dirty="0"/>
          </a:p>
        </p:txBody>
      </p:sp>
      <p:sp>
        <p:nvSpPr>
          <p:cNvPr id="4" name="Slide Number Placeholder 3"/>
          <p:cNvSpPr>
            <a:spLocks noGrp="1"/>
          </p:cNvSpPr>
          <p:nvPr>
            <p:ph type="sldNum" sz="quarter" idx="10"/>
          </p:nvPr>
        </p:nvSpPr>
        <p:spPr/>
        <p:txBody>
          <a:bodyPr/>
          <a:lstStyle/>
          <a:p>
            <a:fld id="{BE065B6A-4D3E-4A9E-8704-BC60221EF85C}" type="slidenum">
              <a:rPr lang="en-US" smtClean="0"/>
              <a:t>46</a:t>
            </a:fld>
            <a:endParaRPr lang="en-US"/>
          </a:p>
        </p:txBody>
      </p:sp>
    </p:spTree>
    <p:extLst>
      <p:ext uri="{BB962C8B-B14F-4D97-AF65-F5344CB8AC3E}">
        <p14:creationId xmlns:p14="http://schemas.microsoft.com/office/powerpoint/2010/main" val="2827615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777958"/>
            <a:ext cx="5953125" cy="3909239"/>
          </a:xfrm>
        </p:spPr>
        <p:txBody>
          <a:bodyPr/>
          <a:lstStyle/>
          <a:p>
            <a:pPr marL="342900" indent="-342900" algn="justLow" rtl="1">
              <a:lnSpc>
                <a:spcPct val="107000"/>
              </a:lnSpc>
              <a:buFont typeface="Wingdings" panose="05000000000000000000" pitchFamily="2" charset="2"/>
              <a:buChar char=""/>
            </a:pPr>
            <a:r>
              <a:rPr lang="ar-SA" dirty="0">
                <a:latin typeface="Calibri" panose="020F0502020204030204" pitchFamily="34" charset="0"/>
                <a:ea typeface="Calibri" panose="020F0502020204030204" pitchFamily="34" charset="0"/>
                <a:cs typeface="ae_AlMohanad" panose="02060603050605020204" pitchFamily="18" charset="-78"/>
              </a:rPr>
              <a:t>قال الله تعالى </a:t>
            </a:r>
            <a:r>
              <a:rPr lang="ar-SA" dirty="0" smtClean="0">
                <a:latin typeface="Calibri" panose="020F0502020204030204" pitchFamily="34" charset="0"/>
                <a:ea typeface="Calibri" panose="020F0502020204030204" pitchFamily="34" charset="0"/>
                <a:cs typeface="ae_AlMohanad" panose="02060603050605020204" pitchFamily="18" charset="-78"/>
              </a:rPr>
              <a:t>﴿والشمس تجري لمستقر لها ذلك تقدير العزيز العليم </a:t>
            </a:r>
            <a:r>
              <a:rPr lang="ar-SA" dirty="0" smtClean="0">
                <a:latin typeface="ae_AlMohanad" panose="02060603050605020204" pitchFamily="18" charset="-78"/>
                <a:cs typeface="ae_AlMohanad" panose="02060603050605020204" pitchFamily="18" charset="-78"/>
                <a:sym typeface="AGA Arabesque" panose="05010101010101010101" pitchFamily="2" charset="2"/>
              </a:rPr>
              <a:t> </a:t>
            </a:r>
            <a:r>
              <a:rPr lang="ar-SA" dirty="0" smtClean="0">
                <a:latin typeface="Calibri" panose="020F0502020204030204" pitchFamily="34" charset="0"/>
                <a:ea typeface="Calibri" panose="020F0502020204030204" pitchFamily="34" charset="0"/>
                <a:cs typeface="ae_AlMohanad" panose="02060603050605020204" pitchFamily="18" charset="-78"/>
              </a:rPr>
              <a:t>والقمر قدرناه منازل حتى عاد كالعرجون القديم </a:t>
            </a:r>
            <a:r>
              <a:rPr lang="ar-SA" dirty="0" smtClean="0">
                <a:latin typeface="ae_AlMohanad" panose="02060603050605020204" pitchFamily="18" charset="-78"/>
                <a:cs typeface="ae_AlMohanad" panose="02060603050605020204" pitchFamily="18" charset="-78"/>
                <a:sym typeface="AGA Arabesque" panose="05010101010101010101" pitchFamily="2" charset="2"/>
              </a:rPr>
              <a:t> </a:t>
            </a:r>
            <a:r>
              <a:rPr lang="ar-SA" dirty="0" smtClean="0">
                <a:latin typeface="Calibri" panose="020F0502020204030204" pitchFamily="34" charset="0"/>
                <a:ea typeface="Calibri" panose="020F0502020204030204" pitchFamily="34" charset="0"/>
                <a:cs typeface="ae_AlMohanad" panose="02060603050605020204" pitchFamily="18" charset="-78"/>
              </a:rPr>
              <a:t>لا الشمس ينبغي لها أن تدرك القمر ولا الليل سابق النهار وكل في فلك يسبحون</a:t>
            </a:r>
            <a:r>
              <a:rPr lang="ar-SA" dirty="0">
                <a:latin typeface="ae_AlMohanad" panose="02060603050605020204" pitchFamily="18" charset="-78"/>
                <a:cs typeface="ae_AlMohanad" panose="02060603050605020204" pitchFamily="18" charset="-78"/>
                <a:sym typeface="AGA Arabesque" panose="05010101010101010101" pitchFamily="2" charset="2"/>
              </a:rPr>
              <a:t>  </a:t>
            </a:r>
            <a:r>
              <a:rPr lang="ar-SA" dirty="0" smtClean="0">
                <a:latin typeface="Calibri" panose="020F0502020204030204" pitchFamily="34" charset="0"/>
                <a:ea typeface="Calibri" panose="020F0502020204030204" pitchFamily="34" charset="0"/>
                <a:cs typeface="ae_AlMohanad" panose="02060603050605020204" pitchFamily="18" charset="-78"/>
              </a:rPr>
              <a:t>﴾</a:t>
            </a:r>
            <a:r>
              <a:rPr lang="ar-SA" sz="800" dirty="0" smtClean="0">
                <a:solidFill>
                  <a:srgbClr val="FF0000"/>
                </a:solidFill>
                <a:latin typeface="ae_AlMohanad" panose="02060603050605020204" pitchFamily="18" charset="-78"/>
                <a:cs typeface="ae_AlMohanad" panose="02060603050605020204" pitchFamily="18" charset="-78"/>
              </a:rPr>
              <a:t>﴿</a:t>
            </a:r>
            <a:r>
              <a:rPr lang="ar-SA" sz="800" dirty="0" smtClean="0">
                <a:solidFill>
                  <a:srgbClr val="FF0000"/>
                </a:solidFill>
                <a:latin typeface="ae_AlMohanad" panose="02060603050605020204" pitchFamily="18" charset="-78"/>
                <a:cs typeface="ae_AlMohanad" panose="02060603050605020204" pitchFamily="18" charset="-78"/>
                <a:sym typeface="AGA Arabesque" panose="05010101010101010101" pitchFamily="2" charset="2"/>
              </a:rPr>
              <a:t> </a:t>
            </a:r>
            <a:r>
              <a:rPr lang="ar-SA" sz="800" dirty="0" smtClean="0">
                <a:solidFill>
                  <a:srgbClr val="FF0000"/>
                </a:solidFill>
              </a:rPr>
              <a:t>سورة </a:t>
            </a:r>
            <a:r>
              <a:rPr lang="ar-SA" sz="800" dirty="0" err="1" smtClean="0">
                <a:solidFill>
                  <a:srgbClr val="FF0000"/>
                </a:solidFill>
              </a:rPr>
              <a:t>يس</a:t>
            </a:r>
            <a:r>
              <a:rPr lang="ar-SA" sz="800" dirty="0" smtClean="0">
                <a:solidFill>
                  <a:srgbClr val="FF0000"/>
                </a:solidFill>
                <a:latin typeface="ae_AlMohanad" panose="02060603050605020204" pitchFamily="18" charset="-78"/>
                <a:cs typeface="ae_AlMohanad" panose="02060603050605020204" pitchFamily="18" charset="-78"/>
              </a:rPr>
              <a:t>﴾</a:t>
            </a:r>
            <a:r>
              <a:rPr lang="ar-SA" sz="800" dirty="0" smtClean="0">
                <a:solidFill>
                  <a:srgbClr val="FF0000"/>
                </a:solidFill>
                <a:latin typeface="Calibri" panose="020F0502020204030204" pitchFamily="34" charset="0"/>
                <a:ea typeface="Calibri" panose="020F0502020204030204" pitchFamily="34" charset="0"/>
                <a:cs typeface="ae_AlMohanad" panose="02060603050605020204" pitchFamily="18" charset="-78"/>
              </a:rPr>
              <a:t> </a:t>
            </a:r>
            <a:endParaRPr lang="ar-SA" dirty="0" smtClean="0">
              <a:solidFill>
                <a:srgbClr val="FF0000"/>
              </a:solidFill>
              <a:latin typeface="Calibri" panose="020F0502020204030204" pitchFamily="34" charset="0"/>
              <a:ea typeface="Calibri" panose="020F0502020204030204" pitchFamily="34" charset="0"/>
              <a:cs typeface="ae_AlMohanad" panose="02060603050605020204" pitchFamily="18" charset="-78"/>
            </a:endParaRPr>
          </a:p>
          <a:p>
            <a:pPr marL="342900" indent="-342900" algn="justLow" rtl="1">
              <a:lnSpc>
                <a:spcPct val="107000"/>
              </a:lnSpc>
              <a:buFont typeface="Wingdings" panose="05000000000000000000" pitchFamily="2" charset="2"/>
              <a:buChar char=""/>
            </a:pPr>
            <a:r>
              <a:rPr lang="ar-SA" dirty="0" smtClean="0">
                <a:latin typeface="Calibri" panose="020F0502020204030204" pitchFamily="34" charset="0"/>
                <a:ea typeface="Calibri" panose="020F0502020204030204" pitchFamily="34" charset="0"/>
                <a:cs typeface="ae_AlMohanad" panose="02060603050605020204" pitchFamily="18" charset="-78"/>
              </a:rPr>
              <a:t>خلق </a:t>
            </a:r>
            <a:r>
              <a:rPr lang="ar-SA" dirty="0">
                <a:latin typeface="Calibri" panose="020F0502020204030204" pitchFamily="34" charset="0"/>
                <a:ea typeface="Calibri" panose="020F0502020204030204" pitchFamily="34" charset="0"/>
                <a:cs typeface="ae_AlMohanad" panose="02060603050605020204" pitchFamily="18" charset="-78"/>
              </a:rPr>
              <a:t>الله السماوات والأرض ووضع جل جلاله قوانين الطبيعة ﴿وكل شيء عنده بمقدار﴾ </a:t>
            </a:r>
            <a:r>
              <a:rPr lang="ar-SA" sz="800" dirty="0">
                <a:solidFill>
                  <a:srgbClr val="FF0000"/>
                </a:solidFill>
                <a:latin typeface="ae_AlMohanad" panose="02060603050605020204" pitchFamily="18" charset="-78"/>
                <a:cs typeface="ae_AlMohanad" panose="02060603050605020204" pitchFamily="18" charset="-78"/>
              </a:rPr>
              <a:t>﴿</a:t>
            </a:r>
            <a:r>
              <a:rPr lang="ar-SA" sz="800" dirty="0">
                <a:solidFill>
                  <a:srgbClr val="FF0000"/>
                </a:solidFill>
                <a:latin typeface="ae_AlMohanad" panose="02060603050605020204" pitchFamily="18" charset="-78"/>
                <a:cs typeface="ae_AlMohanad" panose="02060603050605020204" pitchFamily="18" charset="-78"/>
                <a:sym typeface="AGA Arabesque" panose="05010101010101010101" pitchFamily="2" charset="2"/>
              </a:rPr>
              <a:t> </a:t>
            </a:r>
            <a:r>
              <a:rPr lang="ar-SA" sz="800" dirty="0">
                <a:solidFill>
                  <a:srgbClr val="FF0000"/>
                </a:solidFill>
              </a:rPr>
              <a:t>سورة </a:t>
            </a:r>
            <a:r>
              <a:rPr lang="ar-SA" sz="800" dirty="0" smtClean="0">
                <a:solidFill>
                  <a:srgbClr val="FF0000"/>
                </a:solidFill>
              </a:rPr>
              <a:t>الرعد</a:t>
            </a:r>
            <a:r>
              <a:rPr lang="ar-SA" sz="800" dirty="0" smtClean="0">
                <a:solidFill>
                  <a:srgbClr val="FF0000"/>
                </a:solidFill>
                <a:latin typeface="ae_AlMohanad" panose="02060603050605020204" pitchFamily="18" charset="-78"/>
                <a:cs typeface="ae_AlMohanad" panose="02060603050605020204" pitchFamily="18" charset="-78"/>
              </a:rPr>
              <a:t>﴾</a:t>
            </a:r>
            <a:r>
              <a:rPr lang="ar-SA" sz="800" dirty="0" smtClean="0">
                <a:solidFill>
                  <a:srgbClr val="FF0000"/>
                </a:solidFill>
                <a:latin typeface="Calibri" panose="020F0502020204030204" pitchFamily="34" charset="0"/>
                <a:ea typeface="Calibri" panose="020F0502020204030204" pitchFamily="34" charset="0"/>
                <a:cs typeface="ae_AlMohanad" panose="02060603050605020204" pitchFamily="18" charset="-78"/>
              </a:rPr>
              <a:t> </a:t>
            </a:r>
            <a:r>
              <a:rPr lang="ar-SA" dirty="0" smtClean="0">
                <a:latin typeface="Calibri" panose="020F0502020204030204" pitchFamily="34" charset="0"/>
                <a:ea typeface="Calibri" panose="020F0502020204030204" pitchFamily="34" charset="0"/>
                <a:cs typeface="ae_AlMohanad" panose="02060603050605020204" pitchFamily="18" charset="-78"/>
              </a:rPr>
              <a:t> </a:t>
            </a:r>
            <a:r>
              <a:rPr lang="ar-SA" dirty="0">
                <a:latin typeface="Calibri" panose="020F0502020204030204" pitchFamily="34" charset="0"/>
                <a:ea typeface="Calibri" panose="020F0502020204030204" pitchFamily="34" charset="0"/>
                <a:cs typeface="ae_AlMohanad" panose="02060603050605020204" pitchFamily="18" charset="-78"/>
              </a:rPr>
              <a:t>كل </a:t>
            </a:r>
            <a:r>
              <a:rPr lang="ar-SA" dirty="0" smtClean="0">
                <a:latin typeface="Calibri" panose="020F0502020204030204" pitchFamily="34" charset="0"/>
                <a:ea typeface="Calibri" panose="020F0502020204030204" pitchFamily="34" charset="0"/>
                <a:cs typeface="ae_AlMohanad" panose="02060603050605020204" pitchFamily="18" charset="-78"/>
              </a:rPr>
              <a:t>شيء عنده </a:t>
            </a:r>
            <a:r>
              <a:rPr lang="ar-SA" dirty="0">
                <a:latin typeface="Calibri" panose="020F0502020204030204" pitchFamily="34" charset="0"/>
                <a:ea typeface="Calibri" panose="020F0502020204030204" pitchFamily="34" charset="0"/>
                <a:cs typeface="ae_AlMohanad" panose="02060603050605020204" pitchFamily="18" charset="-78"/>
              </a:rPr>
              <a:t>بمقدار </a:t>
            </a:r>
            <a:r>
              <a:rPr lang="ar-SA" dirty="0" smtClean="0">
                <a:latin typeface="Calibri" panose="020F0502020204030204" pitchFamily="34" charset="0"/>
                <a:ea typeface="Calibri" panose="020F0502020204030204" pitchFamily="34" charset="0"/>
                <a:cs typeface="ae_AlMohanad" panose="02060603050605020204" pitchFamily="18" charset="-78"/>
              </a:rPr>
              <a:t>دقيق وبعلم </a:t>
            </a:r>
            <a:r>
              <a:rPr lang="ar-SA" dirty="0">
                <a:latin typeface="Calibri" panose="020F0502020204030204" pitchFamily="34" charset="0"/>
                <a:ea typeface="Calibri" panose="020F0502020204030204" pitchFamily="34" charset="0"/>
                <a:cs typeface="ae_AlMohanad" panose="02060603050605020204" pitchFamily="18" charset="-78"/>
              </a:rPr>
              <a:t>دقيق شامل وبحكمة </a:t>
            </a:r>
            <a:r>
              <a:rPr lang="ar-SA" dirty="0" smtClean="0">
                <a:latin typeface="Calibri" panose="020F0502020204030204" pitchFamily="34" charset="0"/>
                <a:ea typeface="Calibri" panose="020F0502020204030204" pitchFamily="34" charset="0"/>
                <a:cs typeface="ae_AlMohanad" panose="02060603050605020204" pitchFamily="18" charset="-78"/>
              </a:rPr>
              <a:t>لا </a:t>
            </a:r>
            <a:r>
              <a:rPr lang="ar-SA" dirty="0">
                <a:latin typeface="Calibri" panose="020F0502020204030204" pitchFamily="34" charset="0"/>
                <a:ea typeface="Calibri" panose="020F0502020204030204" pitchFamily="34" charset="0"/>
                <a:cs typeface="ae_AlMohanad" panose="02060603050605020204" pitchFamily="18" charset="-78"/>
              </a:rPr>
              <a:t>يفوتها شيء.</a:t>
            </a:r>
          </a:p>
          <a:p>
            <a:pPr marL="342900" indent="-342900" algn="justLow" rtl="1">
              <a:lnSpc>
                <a:spcPct val="107000"/>
              </a:lnSpc>
              <a:buFont typeface="Wingdings" panose="05000000000000000000" pitchFamily="2" charset="2"/>
              <a:buChar char=""/>
            </a:pPr>
            <a:r>
              <a:rPr lang="ar-SA" dirty="0" smtClean="0">
                <a:latin typeface="Calibri" panose="020F0502020204030204" pitchFamily="34" charset="0"/>
                <a:ea typeface="Calibri" panose="020F0502020204030204" pitchFamily="34" charset="0"/>
                <a:cs typeface="ae_AlMohanad" panose="02060603050605020204" pitchFamily="18" charset="-78"/>
              </a:rPr>
              <a:t>ان جميع </a:t>
            </a:r>
            <a:r>
              <a:rPr lang="ar-SA" dirty="0">
                <a:latin typeface="Calibri" panose="020F0502020204030204" pitchFamily="34" charset="0"/>
                <a:ea typeface="Calibri" panose="020F0502020204030204" pitchFamily="34" charset="0"/>
                <a:cs typeface="ae_AlMohanad" panose="02060603050605020204" pitchFamily="18" charset="-78"/>
              </a:rPr>
              <a:t>ما خلق الله من الكائنات على وجه الأرض تسير في الكون بنظام دقيق يوافق تكوينها وخلقها، وقد ألهمها الله عز وجل اتباع مبدأ </a:t>
            </a:r>
            <a:r>
              <a:rPr lang="ar-SA" dirty="0" smtClean="0">
                <a:latin typeface="Calibri" panose="020F0502020204030204" pitchFamily="34" charset="0"/>
                <a:ea typeface="Calibri" panose="020F0502020204030204" pitchFamily="34" charset="0"/>
                <a:cs typeface="ae_AlMohanad" panose="02060603050605020204" pitchFamily="18" charset="-78"/>
              </a:rPr>
              <a:t>قيادة وسيطرة لتصريف </a:t>
            </a:r>
            <a:r>
              <a:rPr lang="ar-SA" dirty="0">
                <a:latin typeface="Calibri" panose="020F0502020204030204" pitchFamily="34" charset="0"/>
                <a:ea typeface="Calibri" panose="020F0502020204030204" pitchFamily="34" charset="0"/>
                <a:cs typeface="ae_AlMohanad" panose="02060603050605020204" pitchFamily="18" charset="-78"/>
              </a:rPr>
              <a:t>شؤون حياتها ومملكة النحل والنمل من الأمثلة الحية على </a:t>
            </a:r>
            <a:r>
              <a:rPr lang="ar-SA" dirty="0" smtClean="0">
                <a:latin typeface="Calibri" panose="020F0502020204030204" pitchFamily="34" charset="0"/>
                <a:ea typeface="Calibri" panose="020F0502020204030204" pitchFamily="34" charset="0"/>
                <a:cs typeface="ae_AlMohanad" panose="02060603050605020204" pitchFamily="18" charset="-78"/>
              </a:rPr>
              <a:t>ذلك. </a:t>
            </a:r>
            <a:endParaRPr lang="ar-SA" dirty="0">
              <a:latin typeface="Calibri" panose="020F0502020204030204" pitchFamily="34" charset="0"/>
              <a:ea typeface="Calibri" panose="020F0502020204030204" pitchFamily="34" charset="0"/>
              <a:cs typeface="ae_AlMohanad" panose="02060603050605020204" pitchFamily="18" charset="-78"/>
            </a:endParaRPr>
          </a:p>
          <a:p>
            <a:pPr marL="342900" indent="-342900" algn="justLow" rtl="1">
              <a:lnSpc>
                <a:spcPct val="107000"/>
              </a:lnSpc>
              <a:buFont typeface="Wingdings" panose="05000000000000000000" pitchFamily="2" charset="2"/>
              <a:buChar char=""/>
            </a:pPr>
            <a:r>
              <a:rPr lang="ar-SA" dirty="0" smtClean="0">
                <a:latin typeface="Calibri" panose="020F0502020204030204" pitchFamily="34" charset="0"/>
                <a:ea typeface="Calibri" panose="020F0502020204030204" pitchFamily="34" charset="0"/>
                <a:cs typeface="ae_AlMohanad" panose="02060603050605020204" pitchFamily="18" charset="-78"/>
              </a:rPr>
              <a:t>قال الله تعالى ﴿وسخر </a:t>
            </a:r>
            <a:r>
              <a:rPr lang="ar-SA" dirty="0">
                <a:latin typeface="Calibri" panose="020F0502020204030204" pitchFamily="34" charset="0"/>
                <a:ea typeface="Calibri" panose="020F0502020204030204" pitchFamily="34" charset="0"/>
                <a:cs typeface="ae_AlMohanad" panose="02060603050605020204" pitchFamily="18" charset="-78"/>
              </a:rPr>
              <a:t>لكم </a:t>
            </a:r>
            <a:r>
              <a:rPr lang="ar-SA" dirty="0" err="1">
                <a:latin typeface="Calibri" panose="020F0502020204030204" pitchFamily="34" charset="0"/>
                <a:ea typeface="Calibri" panose="020F0502020204030204" pitchFamily="34" charset="0"/>
                <a:cs typeface="ae_AlMohanad" panose="02060603050605020204" pitchFamily="18" charset="-78"/>
              </a:rPr>
              <a:t>مافي</a:t>
            </a:r>
            <a:r>
              <a:rPr lang="ar-SA" dirty="0">
                <a:latin typeface="Calibri" panose="020F0502020204030204" pitchFamily="34" charset="0"/>
                <a:ea typeface="Calibri" panose="020F0502020204030204" pitchFamily="34" charset="0"/>
                <a:cs typeface="ae_AlMohanad" panose="02060603050605020204" pitchFamily="18" charset="-78"/>
              </a:rPr>
              <a:t> السماوات </a:t>
            </a:r>
            <a:r>
              <a:rPr lang="ar-SA" dirty="0" err="1">
                <a:latin typeface="Calibri" panose="020F0502020204030204" pitchFamily="34" charset="0"/>
                <a:ea typeface="Calibri" panose="020F0502020204030204" pitchFamily="34" charset="0"/>
                <a:cs typeface="ae_AlMohanad" panose="02060603050605020204" pitchFamily="18" charset="-78"/>
              </a:rPr>
              <a:t>ومافي</a:t>
            </a:r>
            <a:r>
              <a:rPr lang="ar-SA" dirty="0">
                <a:latin typeface="Calibri" panose="020F0502020204030204" pitchFamily="34" charset="0"/>
                <a:ea typeface="Calibri" panose="020F0502020204030204" pitchFamily="34" charset="0"/>
                <a:cs typeface="ae_AlMohanad" panose="02060603050605020204" pitchFamily="18" charset="-78"/>
              </a:rPr>
              <a:t> الأرض﴾ </a:t>
            </a:r>
            <a:r>
              <a:rPr lang="ar-SA" sz="800" dirty="0">
                <a:solidFill>
                  <a:srgbClr val="FF0000"/>
                </a:solidFill>
                <a:latin typeface="ae_AlMohanad" panose="02060603050605020204" pitchFamily="18" charset="-78"/>
                <a:cs typeface="ae_AlMohanad" panose="02060603050605020204" pitchFamily="18" charset="-78"/>
              </a:rPr>
              <a:t>﴿</a:t>
            </a:r>
            <a:r>
              <a:rPr lang="ar-SA" sz="800" dirty="0">
                <a:solidFill>
                  <a:srgbClr val="FF0000"/>
                </a:solidFill>
                <a:latin typeface="ae_AlMohanad" panose="02060603050605020204" pitchFamily="18" charset="-78"/>
                <a:cs typeface="ae_AlMohanad" panose="02060603050605020204" pitchFamily="18" charset="-78"/>
                <a:sym typeface="AGA Arabesque" panose="05010101010101010101" pitchFamily="2" charset="2"/>
              </a:rPr>
              <a:t> </a:t>
            </a:r>
            <a:r>
              <a:rPr lang="ar-SA" sz="800" dirty="0">
                <a:solidFill>
                  <a:srgbClr val="FF0000"/>
                </a:solidFill>
              </a:rPr>
              <a:t>سورة </a:t>
            </a:r>
            <a:r>
              <a:rPr lang="ar-SA" sz="800" dirty="0" smtClean="0">
                <a:solidFill>
                  <a:srgbClr val="FF0000"/>
                </a:solidFill>
              </a:rPr>
              <a:t>الجاثية</a:t>
            </a:r>
            <a:r>
              <a:rPr lang="ar-SA" sz="800" dirty="0" smtClean="0">
                <a:solidFill>
                  <a:srgbClr val="FF0000"/>
                </a:solidFill>
                <a:latin typeface="ae_AlMohanad" panose="02060603050605020204" pitchFamily="18" charset="-78"/>
                <a:cs typeface="ae_AlMohanad" panose="02060603050605020204" pitchFamily="18" charset="-78"/>
              </a:rPr>
              <a:t>﴾</a:t>
            </a:r>
            <a:r>
              <a:rPr lang="ar-SA" dirty="0" smtClean="0">
                <a:latin typeface="Calibri" panose="020F0502020204030204" pitchFamily="34" charset="0"/>
                <a:ea typeface="Calibri" panose="020F0502020204030204" pitchFamily="34" charset="0"/>
                <a:cs typeface="ae_AlMohanad" panose="02060603050605020204" pitchFamily="18" charset="-78"/>
              </a:rPr>
              <a:t> فلقد سخر </a:t>
            </a:r>
            <a:r>
              <a:rPr lang="ar-SA" dirty="0">
                <a:latin typeface="Calibri" panose="020F0502020204030204" pitchFamily="34" charset="0"/>
                <a:ea typeface="Calibri" panose="020F0502020204030204" pitchFamily="34" charset="0"/>
                <a:cs typeface="ae_AlMohanad" panose="02060603050605020204" pitchFamily="18" charset="-78"/>
              </a:rPr>
              <a:t>الله للإنسان كل شيء في الكون. واستعمره في الأرض فعمر </a:t>
            </a:r>
            <a:r>
              <a:rPr lang="ar-SA" dirty="0" smtClean="0">
                <a:latin typeface="Calibri" panose="020F0502020204030204" pitchFamily="34" charset="0"/>
                <a:ea typeface="Calibri" panose="020F0502020204030204" pitchFamily="34" charset="0"/>
                <a:cs typeface="ae_AlMohanad" panose="02060603050605020204" pitchFamily="18" charset="-78"/>
              </a:rPr>
              <a:t>الأرض </a:t>
            </a:r>
            <a:r>
              <a:rPr lang="ar-SA" dirty="0">
                <a:latin typeface="Calibri" panose="020F0502020204030204" pitchFamily="34" charset="0"/>
                <a:ea typeface="Calibri" panose="020F0502020204030204" pitchFamily="34" charset="0"/>
                <a:cs typeface="ae_AlMohanad" panose="02060603050605020204" pitchFamily="18" charset="-78"/>
              </a:rPr>
              <a:t>في شتى مجالات </a:t>
            </a:r>
            <a:r>
              <a:rPr lang="ar-SA" dirty="0" smtClean="0">
                <a:latin typeface="Calibri" panose="020F0502020204030204" pitchFamily="34" charset="0"/>
                <a:ea typeface="Calibri" panose="020F0502020204030204" pitchFamily="34" charset="0"/>
                <a:cs typeface="ae_AlMohanad" panose="02060603050605020204" pitchFamily="18" charset="-78"/>
              </a:rPr>
              <a:t>الحياة. </a:t>
            </a:r>
            <a:endParaRPr lang="en-US" dirty="0">
              <a:latin typeface="Calibri" panose="020F0502020204030204" pitchFamily="34" charset="0"/>
              <a:ea typeface="Calibri" panose="020F0502020204030204" pitchFamily="34" charset="0"/>
              <a:cs typeface="ae_AlMohanad" panose="02060603050605020204" pitchFamily="18" charset="-78"/>
            </a:endParaRPr>
          </a:p>
          <a:p>
            <a:pPr marL="88900" indent="-76200" algn="justLow" rtl="1">
              <a:lnSpc>
                <a:spcPct val="107000"/>
              </a:lnSpc>
              <a:buFont typeface="Wingdings" panose="05000000000000000000" pitchFamily="2" charset="2"/>
              <a:buChar char=""/>
            </a:pPr>
            <a:endParaRPr lang="ar-SA" dirty="0">
              <a:latin typeface="Calibri" panose="020F0502020204030204" pitchFamily="34" charset="0"/>
              <a:ea typeface="Calibri" panose="020F0502020204030204" pitchFamily="34" charset="0"/>
              <a:cs typeface="ae_AlMohanad" panose="02060603050605020204" pitchFamily="18" charset="-78"/>
            </a:endParaRPr>
          </a:p>
          <a:p>
            <a:pPr marL="342900" lvl="0" indent="-342900" algn="justLow" rtl="1">
              <a:lnSpc>
                <a:spcPct val="107000"/>
              </a:lnSpc>
              <a:spcAft>
                <a:spcPts val="0"/>
              </a:spcAft>
              <a:buFont typeface="Wingdings" panose="05000000000000000000" pitchFamily="2" charset="2"/>
              <a:buChar char=""/>
            </a:pPr>
            <a:endParaRPr lang="en-US" sz="1000" dirty="0" smtClean="0">
              <a:effectLst/>
              <a:latin typeface="Calibri" panose="020F0502020204030204" pitchFamily="34" charset="0"/>
              <a:ea typeface="Calibri" panose="020F0502020204030204" pitchFamily="34" charset="0"/>
              <a:cs typeface="Arial" panose="020B0604020202020204" pitchFamily="34" charset="0"/>
            </a:endParaRPr>
          </a:p>
          <a:p>
            <a:pPr algn="r" rtl="1"/>
            <a:endParaRPr lang="en-US" dirty="0"/>
          </a:p>
        </p:txBody>
      </p:sp>
      <p:sp>
        <p:nvSpPr>
          <p:cNvPr id="4" name="Slide Number Placeholder 3"/>
          <p:cNvSpPr>
            <a:spLocks noGrp="1"/>
          </p:cNvSpPr>
          <p:nvPr>
            <p:ph type="sldNum" sz="quarter" idx="10"/>
          </p:nvPr>
        </p:nvSpPr>
        <p:spPr/>
        <p:txBody>
          <a:bodyPr/>
          <a:lstStyle/>
          <a:p>
            <a:fld id="{BE065B6A-4D3E-4A9E-8704-BC60221EF85C}" type="slidenum">
              <a:rPr lang="en-US" smtClean="0"/>
              <a:t>5</a:t>
            </a:fld>
            <a:endParaRPr lang="en-US"/>
          </a:p>
        </p:txBody>
      </p:sp>
      <p:sp>
        <p:nvSpPr>
          <p:cNvPr id="5" name="مربع نص 4"/>
          <p:cNvSpPr txBox="1"/>
          <p:nvPr/>
        </p:nvSpPr>
        <p:spPr>
          <a:xfrm>
            <a:off x="1818402" y="4834575"/>
            <a:ext cx="271940" cy="184666"/>
          </a:xfrm>
          <a:prstGeom prst="rect">
            <a:avLst/>
          </a:prstGeom>
          <a:noFill/>
        </p:spPr>
        <p:txBody>
          <a:bodyPr wrap="square" rtlCol="1">
            <a:spAutoFit/>
          </a:bodyPr>
          <a:lstStyle/>
          <a:p>
            <a:r>
              <a:rPr lang="ar-SA" sz="600" dirty="0" smtClean="0"/>
              <a:t>38</a:t>
            </a:r>
            <a:endParaRPr lang="ar-SA" sz="600" dirty="0"/>
          </a:p>
        </p:txBody>
      </p:sp>
      <p:sp>
        <p:nvSpPr>
          <p:cNvPr id="6" name="مربع نص 5"/>
          <p:cNvSpPr txBox="1"/>
          <p:nvPr/>
        </p:nvSpPr>
        <p:spPr>
          <a:xfrm>
            <a:off x="4178618" y="5024222"/>
            <a:ext cx="271940" cy="184666"/>
          </a:xfrm>
          <a:prstGeom prst="rect">
            <a:avLst/>
          </a:prstGeom>
          <a:noFill/>
        </p:spPr>
        <p:txBody>
          <a:bodyPr wrap="square" rtlCol="1">
            <a:spAutoFit/>
          </a:bodyPr>
          <a:lstStyle/>
          <a:p>
            <a:r>
              <a:rPr lang="ar-SA" sz="600" dirty="0" smtClean="0"/>
              <a:t>39</a:t>
            </a:r>
            <a:endParaRPr lang="ar-SA" sz="600" dirty="0"/>
          </a:p>
        </p:txBody>
      </p:sp>
      <p:sp>
        <p:nvSpPr>
          <p:cNvPr id="7" name="مربع نص 6"/>
          <p:cNvSpPr txBox="1"/>
          <p:nvPr/>
        </p:nvSpPr>
        <p:spPr>
          <a:xfrm>
            <a:off x="4828938" y="5218413"/>
            <a:ext cx="271940" cy="184666"/>
          </a:xfrm>
          <a:prstGeom prst="rect">
            <a:avLst/>
          </a:prstGeom>
          <a:noFill/>
        </p:spPr>
        <p:txBody>
          <a:bodyPr wrap="square" rtlCol="1">
            <a:spAutoFit/>
          </a:bodyPr>
          <a:lstStyle/>
          <a:p>
            <a:r>
              <a:rPr lang="ar-SA" sz="600" dirty="0" smtClean="0"/>
              <a:t>40</a:t>
            </a:r>
            <a:endParaRPr lang="ar-SA" sz="600" dirty="0"/>
          </a:p>
        </p:txBody>
      </p:sp>
    </p:spTree>
    <p:extLst>
      <p:ext uri="{BB962C8B-B14F-4D97-AF65-F5344CB8AC3E}">
        <p14:creationId xmlns:p14="http://schemas.microsoft.com/office/powerpoint/2010/main" val="1170941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Low" rtl="1">
              <a:lnSpc>
                <a:spcPct val="107000"/>
              </a:lnSpc>
              <a:buFont typeface="Wingdings" panose="05000000000000000000" pitchFamily="2" charset="2"/>
              <a:buChar char=""/>
            </a:pPr>
            <a:endParaRPr lang="en-US" dirty="0">
              <a:latin typeface="Calibri" panose="020F0502020204030204" pitchFamily="34" charset="0"/>
              <a:ea typeface="Calibri" panose="020F0502020204030204" pitchFamily="34" charset="0"/>
              <a:cs typeface="ae_AlMohanad" panose="02060603050605020204" pitchFamily="18" charset="-78"/>
            </a:endParaRPr>
          </a:p>
        </p:txBody>
      </p:sp>
      <p:sp>
        <p:nvSpPr>
          <p:cNvPr id="4" name="Slide Number Placeholder 3"/>
          <p:cNvSpPr>
            <a:spLocks noGrp="1"/>
          </p:cNvSpPr>
          <p:nvPr>
            <p:ph type="sldNum" sz="quarter" idx="10"/>
          </p:nvPr>
        </p:nvSpPr>
        <p:spPr/>
        <p:txBody>
          <a:bodyPr/>
          <a:lstStyle/>
          <a:p>
            <a:fld id="{BE065B6A-4D3E-4A9E-8704-BC60221EF85C}" type="slidenum">
              <a:rPr lang="en-US" smtClean="0"/>
              <a:t>6</a:t>
            </a:fld>
            <a:endParaRPr lang="en-US"/>
          </a:p>
        </p:txBody>
      </p:sp>
    </p:spTree>
    <p:extLst>
      <p:ext uri="{BB962C8B-B14F-4D97-AF65-F5344CB8AC3E}">
        <p14:creationId xmlns:p14="http://schemas.microsoft.com/office/powerpoint/2010/main" val="3648827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Low" rtl="1">
              <a:lnSpc>
                <a:spcPct val="107000"/>
              </a:lnSpc>
              <a:buFont typeface="Wingdings" panose="05000000000000000000" pitchFamily="2" charset="2"/>
              <a:buChar char=""/>
            </a:pPr>
            <a:r>
              <a:rPr lang="ar-SA" dirty="0" smtClean="0">
                <a:latin typeface="Calibri" panose="020F0502020204030204" pitchFamily="34" charset="0"/>
                <a:ea typeface="Calibri" panose="020F0502020204030204" pitchFamily="34" charset="0"/>
                <a:cs typeface="ae_AlMohanad" panose="02060603050605020204" pitchFamily="18" charset="-78"/>
              </a:rPr>
              <a:t>أصحاب السعادة والحضور الكرام</a:t>
            </a:r>
          </a:p>
          <a:p>
            <a:pPr marL="342900" indent="-342900" algn="justLow" rtl="1">
              <a:lnSpc>
                <a:spcPct val="107000"/>
              </a:lnSpc>
              <a:buFont typeface="Wingdings" panose="05000000000000000000" pitchFamily="2" charset="2"/>
              <a:buChar char=""/>
            </a:pPr>
            <a:r>
              <a:rPr lang="ar-SA" dirty="0" smtClean="0">
                <a:latin typeface="Calibri" panose="020F0502020204030204" pitchFamily="34" charset="0"/>
                <a:ea typeface="Calibri" panose="020F0502020204030204" pitchFamily="34" charset="0"/>
                <a:cs typeface="ae_AlMohanad" panose="02060603050605020204" pitchFamily="18" charset="-78"/>
              </a:rPr>
              <a:t>يأتي مؤتمرنا هذا (المؤتمر </a:t>
            </a:r>
            <a:r>
              <a:rPr lang="ar-SA" dirty="0">
                <a:latin typeface="Calibri" panose="020F0502020204030204" pitchFamily="34" charset="0"/>
                <a:ea typeface="Calibri" panose="020F0502020204030204" pitchFamily="34" charset="0"/>
                <a:cs typeface="ae_AlMohanad" panose="02060603050605020204" pitchFamily="18" charset="-78"/>
              </a:rPr>
              <a:t>العالمي لحلول القيادة </a:t>
            </a:r>
            <a:r>
              <a:rPr lang="ar-SA" dirty="0" smtClean="0">
                <a:latin typeface="Calibri" panose="020F0502020204030204" pitchFamily="34" charset="0"/>
                <a:ea typeface="Calibri" panose="020F0502020204030204" pitchFamily="34" charset="0"/>
                <a:cs typeface="ae_AlMohanad" panose="02060603050605020204" pitchFamily="18" charset="-78"/>
              </a:rPr>
              <a:t>والسيطرة) مواكبا لانطلاق رؤية </a:t>
            </a:r>
            <a:r>
              <a:rPr lang="ar-SA" dirty="0">
                <a:latin typeface="Calibri" panose="020F0502020204030204" pitchFamily="34" charset="0"/>
                <a:ea typeface="Calibri" panose="020F0502020204030204" pitchFamily="34" charset="0"/>
                <a:cs typeface="ae_AlMohanad" panose="02060603050605020204" pitchFamily="18" charset="-78"/>
              </a:rPr>
              <a:t>المملكة العربية السعودية (1452هـ ـ 2030م) رؤية الحاضر </a:t>
            </a:r>
            <a:r>
              <a:rPr lang="ar-SA" dirty="0" smtClean="0">
                <a:latin typeface="Calibri" panose="020F0502020204030204" pitchFamily="34" charset="0"/>
                <a:ea typeface="Calibri" panose="020F0502020204030204" pitchFamily="34" charset="0"/>
                <a:cs typeface="ae_AlMohanad" panose="02060603050605020204" pitchFamily="18" charset="-78"/>
              </a:rPr>
              <a:t>للمستقبل (</a:t>
            </a:r>
            <a:r>
              <a:rPr lang="ar-SA" dirty="0">
                <a:latin typeface="Calibri" panose="020F0502020204030204" pitchFamily="34" charset="0"/>
                <a:ea typeface="Calibri" panose="020F0502020204030204" pitchFamily="34" charset="0"/>
                <a:cs typeface="ae_AlMohanad" panose="02060603050605020204" pitchFamily="18" charset="-78"/>
              </a:rPr>
              <a:t>المجتمع الحيوي، والاقتصاد المزدهر، والوطن الطموح</a:t>
            </a:r>
            <a:r>
              <a:rPr lang="ar-SA" dirty="0" smtClean="0">
                <a:latin typeface="Calibri" panose="020F0502020204030204" pitchFamily="34" charset="0"/>
                <a:ea typeface="Calibri" panose="020F0502020204030204" pitchFamily="34" charset="0"/>
                <a:cs typeface="ae_AlMohanad" panose="02060603050605020204" pitchFamily="18" charset="-78"/>
              </a:rPr>
              <a:t>)، التي </a:t>
            </a:r>
            <a:r>
              <a:rPr lang="ar-SA" dirty="0">
                <a:latin typeface="Calibri" panose="020F0502020204030204" pitchFamily="34" charset="0"/>
                <a:ea typeface="Calibri" panose="020F0502020204030204" pitchFamily="34" charset="0"/>
                <a:cs typeface="ae_AlMohanad" panose="02060603050605020204" pitchFamily="18" charset="-78"/>
              </a:rPr>
              <a:t>تنطلق من </a:t>
            </a:r>
            <a:r>
              <a:rPr lang="ar-SA" dirty="0" smtClean="0">
                <a:latin typeface="Calibri" panose="020F0502020204030204" pitchFamily="34" charset="0"/>
                <a:ea typeface="Calibri" panose="020F0502020204030204" pitchFamily="34" charset="0"/>
                <a:cs typeface="ae_AlMohanad" panose="02060603050605020204" pitchFamily="18" charset="-78"/>
              </a:rPr>
              <a:t>مكامن قوتها (</a:t>
            </a:r>
            <a:r>
              <a:rPr lang="ar-SA" dirty="0">
                <a:latin typeface="Calibri" panose="020F0502020204030204" pitchFamily="34" charset="0"/>
                <a:ea typeface="Calibri" panose="020F0502020204030204" pitchFamily="34" charset="0"/>
                <a:cs typeface="ae_AlMohanad" panose="02060603050605020204" pitchFamily="18" charset="-78"/>
              </a:rPr>
              <a:t>عمق العالم العربي والاسلامي، وقوة استثمارية رائدة، </a:t>
            </a:r>
            <a:r>
              <a:rPr lang="ar-SA" dirty="0" smtClean="0">
                <a:latin typeface="Calibri" panose="020F0502020204030204" pitchFamily="34" charset="0"/>
                <a:ea typeface="Calibri" panose="020F0502020204030204" pitchFamily="34" charset="0"/>
                <a:cs typeface="ae_AlMohanad" panose="02060603050605020204" pitchFamily="18" charset="-78"/>
              </a:rPr>
              <a:t>وموقعها الاستراتيجي في العالم). </a:t>
            </a:r>
            <a:endParaRPr lang="ar-SA" dirty="0">
              <a:latin typeface="Calibri" panose="020F0502020204030204" pitchFamily="34" charset="0"/>
              <a:ea typeface="Calibri" panose="020F0502020204030204" pitchFamily="34" charset="0"/>
              <a:cs typeface="ae_AlMohanad" panose="02060603050605020204" pitchFamily="18" charset="-78"/>
            </a:endParaRPr>
          </a:p>
          <a:p>
            <a:pPr marL="342900" indent="-342900" algn="justLow" rtl="1">
              <a:lnSpc>
                <a:spcPct val="107000"/>
              </a:lnSpc>
              <a:buFont typeface="Wingdings" panose="05000000000000000000" pitchFamily="2" charset="2"/>
              <a:buChar char=""/>
            </a:pPr>
            <a:endParaRPr lang="en-US" dirty="0">
              <a:latin typeface="Calibri" panose="020F0502020204030204" pitchFamily="34" charset="0"/>
              <a:ea typeface="Calibri" panose="020F0502020204030204" pitchFamily="34" charset="0"/>
              <a:cs typeface="ae_AlMohanad" panose="02060603050605020204" pitchFamily="18" charset="-78"/>
            </a:endParaRPr>
          </a:p>
        </p:txBody>
      </p:sp>
      <p:sp>
        <p:nvSpPr>
          <p:cNvPr id="4" name="Slide Number Placeholder 3"/>
          <p:cNvSpPr>
            <a:spLocks noGrp="1"/>
          </p:cNvSpPr>
          <p:nvPr>
            <p:ph type="sldNum" sz="quarter" idx="10"/>
          </p:nvPr>
        </p:nvSpPr>
        <p:spPr/>
        <p:txBody>
          <a:bodyPr/>
          <a:lstStyle/>
          <a:p>
            <a:fld id="{BE065B6A-4D3E-4A9E-8704-BC60221EF85C}" type="slidenum">
              <a:rPr lang="en-US" smtClean="0"/>
              <a:t>7</a:t>
            </a:fld>
            <a:endParaRPr lang="en-US"/>
          </a:p>
        </p:txBody>
      </p:sp>
    </p:spTree>
    <p:extLst>
      <p:ext uri="{BB962C8B-B14F-4D97-AF65-F5344CB8AC3E}">
        <p14:creationId xmlns:p14="http://schemas.microsoft.com/office/powerpoint/2010/main" val="1207460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Low" rtl="1">
              <a:lnSpc>
                <a:spcPct val="107000"/>
              </a:lnSpc>
              <a:buFont typeface="Wingdings" panose="05000000000000000000" pitchFamily="2" charset="2"/>
              <a:buChar char=""/>
            </a:pPr>
            <a:r>
              <a:rPr lang="ar-SA" sz="1000" dirty="0">
                <a:latin typeface="Calibri" panose="020F0502020204030204" pitchFamily="34" charset="0"/>
                <a:ea typeface="Calibri" panose="020F0502020204030204" pitchFamily="34" charset="0"/>
                <a:cs typeface="ae_AlMohanad" panose="02060603050605020204" pitchFamily="18" charset="-78"/>
              </a:rPr>
              <a:t>ل</a:t>
            </a:r>
            <a:r>
              <a:rPr lang="ar-JO" sz="1000" dirty="0">
                <a:latin typeface="Calibri" panose="020F0502020204030204" pitchFamily="34" charset="0"/>
                <a:ea typeface="Calibri" panose="020F0502020204030204" pitchFamily="34" charset="0"/>
                <a:cs typeface="ae_AlMohanad" panose="02060603050605020204" pitchFamily="18" charset="-78"/>
              </a:rPr>
              <a:t>لقيادة والسيطرة</a:t>
            </a:r>
            <a:r>
              <a:rPr lang="ar-SA" sz="1000" dirty="0">
                <a:latin typeface="Calibri" panose="020F0502020204030204" pitchFamily="34" charset="0"/>
                <a:ea typeface="Calibri" panose="020F0502020204030204" pitchFamily="34" charset="0"/>
                <a:cs typeface="ae_AlMohanad" panose="02060603050605020204" pitchFamily="18" charset="-78"/>
              </a:rPr>
              <a:t> </a:t>
            </a:r>
            <a:r>
              <a:rPr lang="ar-JO" sz="1000" dirty="0">
                <a:latin typeface="Calibri" panose="020F0502020204030204" pitchFamily="34" charset="0"/>
                <a:ea typeface="Calibri" panose="020F0502020204030204" pitchFamily="34" charset="0"/>
                <a:cs typeface="ae_AlMohanad" panose="02060603050605020204" pitchFamily="18" charset="-78"/>
              </a:rPr>
              <a:t>علاقة بجميع نواحي الحياة، السياسية والعلمية والاقتصادية والعسكرية والاجتماعية وغيرها، وتخضع لتطورات ومدارس متعددة وفق المجالات ذات العلاقة، لتوزيع واستخدام الإمكانيات والوسائل المختلفة بالطريقة المثلى التي تؤمن التواؤم بين الإمكانيات وتحقيق الأهداف.</a:t>
            </a:r>
            <a:endParaRPr lang="en-US" sz="1000" dirty="0">
              <a:latin typeface="Calibri" panose="020F0502020204030204" pitchFamily="34" charset="0"/>
              <a:ea typeface="Calibri" panose="020F0502020204030204" pitchFamily="34" charset="0"/>
              <a:cs typeface="ae_AlMohanad" panose="02060603050605020204" pitchFamily="18" charset="-78"/>
            </a:endParaRPr>
          </a:p>
          <a:p>
            <a:pPr marL="342900" indent="-342900" algn="justLow" rtl="1">
              <a:lnSpc>
                <a:spcPct val="107000"/>
              </a:lnSpc>
              <a:buFont typeface="Wingdings" panose="05000000000000000000" pitchFamily="2" charset="2"/>
              <a:buChar char=""/>
            </a:pPr>
            <a:endParaRPr lang="en-US" sz="1000" dirty="0">
              <a:latin typeface="Calibri" panose="020F0502020204030204" pitchFamily="34" charset="0"/>
              <a:ea typeface="Calibri" panose="020F0502020204030204" pitchFamily="34" charset="0"/>
              <a:cs typeface="ae_AlMohanad" panose="02060603050605020204" pitchFamily="18" charset="-78"/>
            </a:endParaRPr>
          </a:p>
          <a:p>
            <a:pPr marL="342900" lvl="0" indent="-342900" algn="justLow" rtl="1">
              <a:lnSpc>
                <a:spcPct val="107000"/>
              </a:lnSpc>
              <a:spcAft>
                <a:spcPts val="0"/>
              </a:spcAft>
              <a:buFont typeface="Wingdings" panose="05000000000000000000" pitchFamily="2" charset="2"/>
              <a:buChar char=""/>
            </a:pPr>
            <a:endParaRPr lang="en-US" sz="1000" dirty="0">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E065B6A-4D3E-4A9E-8704-BC60221EF85C}" type="slidenum">
              <a:rPr lang="en-US" smtClean="0"/>
              <a:t>8</a:t>
            </a:fld>
            <a:endParaRPr lang="en-US"/>
          </a:p>
        </p:txBody>
      </p:sp>
    </p:spTree>
    <p:extLst>
      <p:ext uri="{BB962C8B-B14F-4D97-AF65-F5344CB8AC3E}">
        <p14:creationId xmlns:p14="http://schemas.microsoft.com/office/powerpoint/2010/main" val="2337073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Low" rtl="1">
              <a:lnSpc>
                <a:spcPct val="107000"/>
              </a:lnSpc>
              <a:buFont typeface="Wingdings" panose="05000000000000000000" pitchFamily="2" charset="2"/>
              <a:buChar char=""/>
            </a:pPr>
            <a:r>
              <a:rPr lang="ar-SA" sz="1000" dirty="0" smtClean="0">
                <a:latin typeface="Calibri" panose="020F0502020204030204" pitchFamily="34" charset="0"/>
                <a:ea typeface="Calibri" panose="020F0502020204030204" pitchFamily="34" charset="0"/>
                <a:cs typeface="ae_AlMohanad" panose="02060603050605020204" pitchFamily="18" charset="-78"/>
              </a:rPr>
              <a:t>لقد شهد </a:t>
            </a:r>
            <a:r>
              <a:rPr lang="ar-SA" sz="1000" dirty="0">
                <a:latin typeface="Calibri" panose="020F0502020204030204" pitchFamily="34" charset="0"/>
                <a:ea typeface="Calibri" panose="020F0502020204030204" pitchFamily="34" charset="0"/>
                <a:cs typeface="ae_AlMohanad" panose="02060603050605020204" pitchFamily="18" charset="-78"/>
              </a:rPr>
              <a:t>العالم خلال الثلاثين عاما مضت تطوراً تقنيا متسارعاً في الأنظمة الإلكترونية كافة والعسكرية على وجه الخصوص، وتسارع وتيرة التحديات المختلفة بشكل كبير ساهم في تطوير الاستراتيجيات والمفاهيم والعقائد القتالية، ترتب على ذلك إيجاد أنظمة قيادة وسيطرة قادرة لمواكبة هذا التطور في مواجهة تلك التحديات، وحتمية رفع كفاءة </a:t>
            </a:r>
            <a:r>
              <a:rPr lang="ar-SA" sz="1000" dirty="0" smtClean="0">
                <a:latin typeface="Calibri" panose="020F0502020204030204" pitchFamily="34" charset="0"/>
                <a:ea typeface="Calibri" panose="020F0502020204030204" pitchFamily="34" charset="0"/>
                <a:cs typeface="ae_AlMohanad" panose="02060603050605020204" pitchFamily="18" charset="-78"/>
              </a:rPr>
              <a:t>عمل تلك المراكز على </a:t>
            </a:r>
            <a:r>
              <a:rPr lang="ar-SA" sz="1000" dirty="0">
                <a:latin typeface="Calibri" panose="020F0502020204030204" pitchFamily="34" charset="0"/>
                <a:ea typeface="Calibri" panose="020F0502020204030204" pitchFamily="34" charset="0"/>
                <a:cs typeface="ae_AlMohanad" panose="02060603050605020204" pitchFamily="18" charset="-78"/>
              </a:rPr>
              <a:t>كافة المستويات.</a:t>
            </a:r>
            <a:endParaRPr lang="en-US" sz="800" dirty="0">
              <a:latin typeface="Calibri" panose="020F0502020204030204" pitchFamily="34" charset="0"/>
              <a:ea typeface="Calibri" panose="020F0502020204030204" pitchFamily="34" charset="0"/>
              <a:cs typeface="Arial" panose="020B0604020202020204" pitchFamily="34" charset="0"/>
            </a:endParaRPr>
          </a:p>
          <a:p>
            <a:pPr lvl="0" algn="justLow" rtl="1">
              <a:lnSpc>
                <a:spcPct val="107000"/>
              </a:lnSpc>
              <a:spcAft>
                <a:spcPts val="0"/>
              </a:spcAft>
            </a:pPr>
            <a:endParaRPr lang="en-US" sz="1000" dirty="0">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E065B6A-4D3E-4A9E-8704-BC60221EF85C}" type="slidenum">
              <a:rPr lang="en-US" smtClean="0"/>
              <a:t>9</a:t>
            </a:fld>
            <a:endParaRPr lang="en-US"/>
          </a:p>
        </p:txBody>
      </p:sp>
    </p:spTree>
    <p:extLst>
      <p:ext uri="{BB962C8B-B14F-4D97-AF65-F5344CB8AC3E}">
        <p14:creationId xmlns:p14="http://schemas.microsoft.com/office/powerpoint/2010/main" val="40817455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C4I Presentation Temp 1-01 copy.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0525" cy="6858000"/>
          </a:xfrm>
          <a:prstGeom prst="rect">
            <a:avLst/>
          </a:prstGeom>
        </p:spPr>
      </p:pic>
      <p:sp>
        <p:nvSpPr>
          <p:cNvPr id="2" name="Title 1"/>
          <p:cNvSpPr>
            <a:spLocks noGrp="1"/>
          </p:cNvSpPr>
          <p:nvPr>
            <p:ph type="ctrTitle"/>
          </p:nvPr>
        </p:nvSpPr>
        <p:spPr>
          <a:xfrm>
            <a:off x="914405" y="2130439"/>
            <a:ext cx="10363200" cy="14700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419" tIns="41209" rIns="82419" bIns="41209" numCol="1" anchor="ctr" anchorCtr="0" compatLnSpc="1">
            <a:prstTxWarp prst="textNoShape">
              <a:avLst/>
            </a:prstTxWarp>
          </a:bodyPr>
          <a:lstStyle>
            <a:lvl1pPr>
              <a:defRPr lang="ar-SA" sz="2400" b="1">
                <a:ln w="9525">
                  <a:solidFill>
                    <a:schemeClr val="bg1"/>
                  </a:solidFill>
                  <a:prstDash val="solid"/>
                </a:ln>
                <a:effectLst>
                  <a:outerShdw blurRad="12700" dist="38100" dir="2700000" algn="tl" rotWithShape="0">
                    <a:schemeClr val="bg1">
                      <a:lumMod val="50000"/>
                    </a:schemeClr>
                  </a:outerShdw>
                </a:effectLst>
              </a:defRPr>
            </a:lvl1pPr>
          </a:lstStyle>
          <a:p>
            <a:pPr lvl="0"/>
            <a:r>
              <a:rPr lang="en-US" smtClean="0"/>
              <a:t>Click to edit Master title style</a:t>
            </a:r>
            <a:endParaRPr lang="ar-SA"/>
          </a:p>
        </p:txBody>
      </p:sp>
      <p:sp>
        <p:nvSpPr>
          <p:cNvPr id="3" name="Subtitle 2"/>
          <p:cNvSpPr>
            <a:spLocks noGrp="1"/>
          </p:cNvSpPr>
          <p:nvPr>
            <p:ph type="subTitle" idx="1"/>
          </p:nvPr>
        </p:nvSpPr>
        <p:spPr>
          <a:xfrm>
            <a:off x="1828809" y="3886203"/>
            <a:ext cx="8534400" cy="1752600"/>
          </a:xfrm>
        </p:spPr>
        <p:txBody>
          <a:bodyPr/>
          <a:lstStyle>
            <a:lvl1pPr marL="0" indent="0" algn="ctr">
              <a:buNone/>
              <a:defRPr/>
            </a:lvl1pPr>
            <a:lvl2pPr marL="304279" indent="0" algn="ctr">
              <a:buNone/>
              <a:defRPr/>
            </a:lvl2pPr>
            <a:lvl3pPr marL="608559" indent="0" algn="ctr">
              <a:buNone/>
              <a:defRPr/>
            </a:lvl3pPr>
            <a:lvl4pPr marL="912836" indent="0" algn="ctr">
              <a:buNone/>
              <a:defRPr/>
            </a:lvl4pPr>
            <a:lvl5pPr marL="1217116" indent="0" algn="ctr">
              <a:buNone/>
              <a:defRPr/>
            </a:lvl5pPr>
            <a:lvl6pPr marL="1521397" indent="0" algn="ctr">
              <a:buNone/>
              <a:defRPr/>
            </a:lvl6pPr>
            <a:lvl7pPr marL="1825675" indent="0" algn="ctr">
              <a:buNone/>
              <a:defRPr/>
            </a:lvl7pPr>
            <a:lvl8pPr marL="2129954" indent="0" algn="ctr">
              <a:buNone/>
              <a:defRPr/>
            </a:lvl8pPr>
            <a:lvl9pPr marL="2434234" indent="0" algn="ctr">
              <a:buNone/>
              <a:defRPr/>
            </a:lvl9pPr>
          </a:lstStyle>
          <a:p>
            <a:r>
              <a:rPr lang="en-US" smtClean="0"/>
              <a:t>Click to edit Master subtitle style</a:t>
            </a:r>
            <a:endParaRPr lang="ar-SA"/>
          </a:p>
        </p:txBody>
      </p:sp>
      <p:sp>
        <p:nvSpPr>
          <p:cNvPr id="4" name="Rectangle 3"/>
          <p:cNvSpPr/>
          <p:nvPr userDrawn="1"/>
        </p:nvSpPr>
        <p:spPr bwMode="auto">
          <a:xfrm>
            <a:off x="0" y="0"/>
            <a:ext cx="12192000" cy="1280160"/>
          </a:xfrm>
          <a:prstGeom prst="rect">
            <a:avLst/>
          </a:prstGeom>
          <a:solidFill>
            <a:schemeClr val="bg1"/>
          </a:solidFill>
          <a:ln w="9525" cap="flat" cmpd="sng" algn="ctr">
            <a:noFill/>
            <a:prstDash val="solid"/>
            <a:round/>
            <a:headEnd type="none" w="med" len="med"/>
            <a:tailEnd type="none" w="med" len="med"/>
          </a:ln>
          <a:effectLst/>
        </p:spPr>
        <p:txBody>
          <a:bodyPr vert="horz" wrap="square" lIns="20320" tIns="10160" rIns="20320" bIns="10160" numCol="1" rtlCol="1" anchor="t" anchorCtr="0" compatLnSpc="1">
            <a:prstTxWarp prst="textNoShape">
              <a:avLst/>
            </a:prstTxWarp>
          </a:bodyPr>
          <a:lstStyle/>
          <a:p>
            <a:pPr defTabSz="203150" eaLnBrk="1" hangingPunct="1"/>
            <a:endParaRPr lang="ar-SA" sz="400" smtClean="0">
              <a:solidFill>
                <a:prstClr val="black"/>
              </a:solidFill>
              <a:latin typeface="Arial" pitchFamily="34" charset="0"/>
              <a:cs typeface="Arial" pitchFamily="34" charset="0"/>
            </a:endParaRPr>
          </a:p>
        </p:txBody>
      </p:sp>
      <p:pic>
        <p:nvPicPr>
          <p:cNvPr id="6" name="Picture 4" descr="C4I Presentation Temp 1-02 copy.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67305"/>
          </a:xfrm>
          <a:prstGeom prst="rect">
            <a:avLst/>
          </a:prstGeom>
        </p:spPr>
      </p:pic>
      <p:pic>
        <p:nvPicPr>
          <p:cNvPr id="7" name="Picture 2" descr="\\share\صالة العمليات الجارية2\1الشعار.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837729" y="5660333"/>
            <a:ext cx="1284362" cy="1188734"/>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859035" y="533286"/>
            <a:ext cx="2473930" cy="502951"/>
          </a:xfrm>
          <a:prstGeom prst="rect">
            <a:avLst/>
          </a:prstGeom>
          <a:noFill/>
          <a:ln>
            <a:noFill/>
          </a:ln>
        </p:spPr>
      </p:pic>
    </p:spTree>
    <p:extLst>
      <p:ext uri="{BB962C8B-B14F-4D97-AF65-F5344CB8AC3E}">
        <p14:creationId xmlns:p14="http://schemas.microsoft.com/office/powerpoint/2010/main" val="1775225876"/>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3">
        <a:schemeClr val="bg2"/>
      </p:bgRef>
    </p:bg>
    <p:spTree>
      <p:nvGrpSpPr>
        <p:cNvPr id="1" name=""/>
        <p:cNvGrpSpPr/>
        <p:nvPr/>
      </p:nvGrpSpPr>
      <p:grpSpPr>
        <a:xfrm>
          <a:off x="0" y="0"/>
          <a:ext cx="0" cy="0"/>
          <a:chOff x="0" y="0"/>
          <a:chExt cx="0" cy="0"/>
        </a:xfrm>
      </p:grpSpPr>
      <p:pic>
        <p:nvPicPr>
          <p:cNvPr id="5" name="Picture 4" descr="C4I Presentation Temp 1-01 copy.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81450" y="988701"/>
            <a:ext cx="11816087" cy="765153"/>
          </a:xfrm>
          <a:solidFill>
            <a:srgbClr val="FFCC66"/>
          </a:solidFill>
        </p:spPr>
        <p:txBody>
          <a:bodyPr/>
          <a:lstStyle>
            <a:lvl1pPr marL="0" indent="0" rtl="0">
              <a:buClr>
                <a:srgbClr val="008000"/>
              </a:buClr>
              <a:buSzPct val="101000"/>
              <a:buFontTx/>
              <a:buNone/>
              <a:defRPr sz="2149" b="0">
                <a:cs typeface="SKR HEAD1" pitchFamily="2" charset="-78"/>
              </a:defRPr>
            </a:lvl1pPr>
          </a:lstStyle>
          <a:p>
            <a:r>
              <a:rPr lang="en-US" dirty="0" smtClean="0"/>
              <a:t>Click to edit Master title style</a:t>
            </a:r>
            <a:endParaRPr lang="ar-SA" dirty="0"/>
          </a:p>
        </p:txBody>
      </p:sp>
      <p:sp>
        <p:nvSpPr>
          <p:cNvPr id="4" name="Rectangle 123"/>
          <p:cNvSpPr>
            <a:spLocks noChangeArrowheads="1"/>
          </p:cNvSpPr>
          <p:nvPr userDrawn="1"/>
        </p:nvSpPr>
        <p:spPr bwMode="auto">
          <a:xfrm>
            <a:off x="4762506" y="6408752"/>
            <a:ext cx="2622551" cy="288925"/>
          </a:xfrm>
          <a:prstGeom prst="rect">
            <a:avLst/>
          </a:prstGeom>
          <a:noFill/>
          <a:ln w="19050">
            <a:noFill/>
            <a:miter lim="800000"/>
            <a:headEnd/>
            <a:tailEnd/>
          </a:ln>
          <a:effectLst/>
        </p:spPr>
        <p:txBody>
          <a:bodyPr wrap="none" lIns="60873" tIns="30436" rIns="60873" bIns="30436" anchor="ctr"/>
          <a:lstStyle/>
          <a:p>
            <a:pPr algn="ctr" defTabSz="914265" eaLnBrk="1" hangingPunct="1">
              <a:defRPr/>
            </a:pPr>
            <a:endParaRPr lang="en-US" sz="1108" dirty="0">
              <a:ln w="1905"/>
              <a:solidFill>
                <a:srgbClr val="FF0000"/>
              </a:solidFill>
              <a:effectLst>
                <a:innerShdw blurRad="69850" dist="43180" dir="5400000">
                  <a:srgbClr val="000000">
                    <a:alpha val="65000"/>
                  </a:srgbClr>
                </a:innerShdw>
              </a:effectLst>
              <a:latin typeface="Times New Roman"/>
              <a:cs typeface="AL-Mohanad Bold" pitchFamily="2" charset="-78"/>
            </a:endParaRPr>
          </a:p>
        </p:txBody>
      </p:sp>
      <p:sp>
        <p:nvSpPr>
          <p:cNvPr id="6" name="Line 12"/>
          <p:cNvSpPr>
            <a:spLocks noChangeShapeType="1"/>
          </p:cNvSpPr>
          <p:nvPr userDrawn="1"/>
        </p:nvSpPr>
        <p:spPr bwMode="auto">
          <a:xfrm>
            <a:off x="181450" y="6299200"/>
            <a:ext cx="11817760" cy="0"/>
          </a:xfrm>
          <a:prstGeom prst="line">
            <a:avLst/>
          </a:prstGeom>
          <a:noFill/>
          <a:ln w="57150">
            <a:solidFill>
              <a:srgbClr val="008000"/>
            </a:solidFill>
            <a:round/>
            <a:headEnd/>
            <a:tailEnd/>
          </a:ln>
        </p:spPr>
        <p:txBody>
          <a:bodyPr lIns="60873" tIns="30436" rIns="60873" bIns="30436" anchor="ctr"/>
          <a:lstStyle/>
          <a:p>
            <a:pPr lvl="0" algn="r" defTabSz="914265" rtl="1"/>
            <a:endParaRPr lang="en-US" sz="1329">
              <a:solidFill>
                <a:srgbClr val="000000"/>
              </a:solidFill>
              <a:latin typeface="Arial" charset="0"/>
              <a:cs typeface="Arial" charset="0"/>
            </a:endParaRPr>
          </a:p>
        </p:txBody>
      </p:sp>
      <p:sp>
        <p:nvSpPr>
          <p:cNvPr id="7" name="Rectangle 123"/>
          <p:cNvSpPr>
            <a:spLocks noChangeArrowheads="1"/>
          </p:cNvSpPr>
          <p:nvPr userDrawn="1"/>
        </p:nvSpPr>
        <p:spPr bwMode="auto">
          <a:xfrm>
            <a:off x="4762506" y="6408752"/>
            <a:ext cx="2622551" cy="288925"/>
          </a:xfrm>
          <a:prstGeom prst="rect">
            <a:avLst/>
          </a:prstGeom>
          <a:noFill/>
          <a:ln w="19050">
            <a:noFill/>
            <a:miter lim="800000"/>
            <a:headEnd/>
            <a:tailEnd/>
          </a:ln>
          <a:effectLst/>
        </p:spPr>
        <p:txBody>
          <a:bodyPr wrap="none" lIns="60873" tIns="30436" rIns="60873" bIns="30436" anchor="ctr"/>
          <a:lstStyle/>
          <a:p>
            <a:pPr algn="ctr" defTabSz="914265" eaLnBrk="1" hangingPunct="1">
              <a:defRPr/>
            </a:pPr>
            <a:endParaRPr lang="en-US" sz="1108" dirty="0">
              <a:ln w="1905"/>
              <a:solidFill>
                <a:srgbClr val="FF0000"/>
              </a:solidFill>
              <a:effectLst>
                <a:innerShdw blurRad="69850" dist="43180" dir="5400000">
                  <a:srgbClr val="000000">
                    <a:alpha val="65000"/>
                  </a:srgbClr>
                </a:innerShdw>
              </a:effectLst>
              <a:latin typeface="Times New Roman"/>
              <a:cs typeface="AL-Mohanad Bold" pitchFamily="2" charset="-78"/>
            </a:endParaRPr>
          </a:p>
        </p:txBody>
      </p:sp>
      <p:pic>
        <p:nvPicPr>
          <p:cNvPr id="8" name="Picture 2" descr="\\share\صالة العمليات الجارية2\1الشعار.jpg"/>
          <p:cNvPicPr>
            <a:picLocks noChangeAspect="1" noChangeArrowheads="1"/>
          </p:cNvPicPr>
          <p:nvPr userDrawn="1"/>
        </p:nvPicPr>
        <p:blipFill>
          <a:blip r:embed="rId3" cstate="print">
            <a:clrChange>
              <a:clrFrom>
                <a:srgbClr val="FFFFFF"/>
              </a:clrFrom>
              <a:clrTo>
                <a:srgbClr val="FFFFFF">
                  <a:alpha val="0"/>
                </a:srgbClr>
              </a:clrTo>
            </a:clrChange>
            <a:lum bright="-10000"/>
          </a:blip>
          <a:stretch>
            <a:fillRect/>
          </a:stretch>
        </p:blipFill>
        <p:spPr bwMode="auto">
          <a:xfrm>
            <a:off x="5657220" y="14719"/>
            <a:ext cx="863389" cy="730206"/>
          </a:xfrm>
          <a:prstGeom prst="rect">
            <a:avLst/>
          </a:prstGeom>
          <a:noFill/>
          <a:ln>
            <a:noFill/>
          </a:ln>
        </p:spPr>
      </p:pic>
      <p:sp>
        <p:nvSpPr>
          <p:cNvPr id="9" name="Rectangle 13"/>
          <p:cNvSpPr>
            <a:spLocks noGrp="1" noChangeArrowheads="1"/>
          </p:cNvSpPr>
          <p:nvPr userDrawn="1"/>
        </p:nvSpPr>
        <p:spPr bwMode="auto">
          <a:xfrm>
            <a:off x="11428459" y="6418925"/>
            <a:ext cx="569078" cy="335698"/>
          </a:xfrm>
          <a:prstGeom prst="rect">
            <a:avLst/>
          </a:prstGeom>
          <a:solidFill>
            <a:srgbClr val="FFCC66"/>
          </a:solidFill>
          <a:ln w="9525">
            <a:solidFill>
              <a:schemeClr val="accent3"/>
            </a:solidFill>
            <a:miter lim="800000"/>
            <a:headEnd/>
            <a:tailEnd/>
          </a:ln>
          <a:effectLst/>
        </p:spPr>
        <p:txBody>
          <a:bodyPr vert="horz" wrap="square" lIns="65935" tIns="32967" rIns="65935" bIns="32967" numCol="1" anchor="ctr" anchorCtr="0" compatLnSpc="1">
            <a:prstTxWarp prst="textNoShape">
              <a:avLst/>
            </a:prstTxWarp>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defRPr/>
            </a:pPr>
            <a:fld id="{2BCF77DE-4E18-47D7-8CA2-F8CAFDF23A44}" type="slidenum">
              <a:rPr lang="ar-SA" sz="1074" kern="0" smtClean="0">
                <a:ln w="1905"/>
                <a:solidFill>
                  <a:srgbClr val="006600"/>
                </a:solidFill>
                <a:effectLst>
                  <a:innerShdw blurRad="69850" dist="43180" dir="5400000">
                    <a:srgbClr val="000000">
                      <a:alpha val="65000"/>
                    </a:srgbClr>
                  </a:innerShdw>
                </a:effectLst>
                <a:cs typeface="PT Bold Heading" panose="02010400000000000000" pitchFamily="2" charset="-78"/>
              </a:rPr>
              <a:pPr algn="ctr">
                <a:defRPr/>
              </a:pPr>
              <a:t>‹#›</a:t>
            </a:fld>
            <a:endParaRPr lang="en-US" sz="1074" kern="0" dirty="0">
              <a:ln w="1905"/>
              <a:solidFill>
                <a:srgbClr val="006600"/>
              </a:solidFill>
              <a:effectLst>
                <a:innerShdw blurRad="69850" dist="43180" dir="5400000">
                  <a:srgbClr val="000000">
                    <a:alpha val="65000"/>
                  </a:srgbClr>
                </a:innerShdw>
              </a:effectLst>
              <a:cs typeface="PT Bold Heading" panose="02010400000000000000" pitchFamily="2" charset="-78"/>
            </a:endParaRPr>
          </a:p>
        </p:txBody>
      </p:sp>
      <p:sp>
        <p:nvSpPr>
          <p:cNvPr id="11" name="Rectangle 16"/>
          <p:cNvSpPr>
            <a:spLocks noChangeArrowheads="1"/>
          </p:cNvSpPr>
          <p:nvPr userDrawn="1"/>
        </p:nvSpPr>
        <p:spPr bwMode="auto">
          <a:xfrm>
            <a:off x="5166669" y="6418925"/>
            <a:ext cx="1858661" cy="335698"/>
          </a:xfrm>
          <a:prstGeom prst="rect">
            <a:avLst/>
          </a:prstGeom>
          <a:noFill/>
          <a:ln w="19050">
            <a:noFill/>
            <a:miter lim="800000"/>
            <a:headEnd/>
            <a:tailEnd/>
          </a:ln>
          <a:effectLst/>
        </p:spPr>
        <p:txBody>
          <a:bodyPr wrap="none" lIns="70719" tIns="35358" rIns="70719" bIns="35358"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ar-SA" sz="977" dirty="0" smtClean="0">
                <a:ln w="1905"/>
                <a:solidFill>
                  <a:srgbClr val="FF0000"/>
                </a:solidFill>
                <a:effectLst>
                  <a:innerShdw blurRad="69850" dist="43180" dir="5400000">
                    <a:srgbClr val="000000">
                      <a:alpha val="65000"/>
                    </a:srgbClr>
                  </a:innerShdw>
                </a:effectLst>
                <a:cs typeface="PT Bold Heading" panose="02010400000000000000" pitchFamily="2" charset="-78"/>
              </a:rPr>
              <a:t>--</a:t>
            </a:r>
            <a:endParaRPr lang="en-US" sz="977" dirty="0">
              <a:ln w="1905"/>
              <a:solidFill>
                <a:srgbClr val="FF0000"/>
              </a:solidFill>
              <a:effectLst>
                <a:innerShdw blurRad="69850" dist="43180" dir="5400000">
                  <a:srgbClr val="000000">
                    <a:alpha val="65000"/>
                  </a:srgbClr>
                </a:innerShdw>
              </a:effectLst>
              <a:cs typeface="PT Bold Heading" panose="02010400000000000000" pitchFamily="2" charset="-78"/>
            </a:endParaRPr>
          </a:p>
        </p:txBody>
      </p:sp>
      <p:sp>
        <p:nvSpPr>
          <p:cNvPr id="12" name="Date Placeholder 3"/>
          <p:cNvSpPr>
            <a:spLocks noGrp="1"/>
          </p:cNvSpPr>
          <p:nvPr userDrawn="1"/>
        </p:nvSpPr>
        <p:spPr>
          <a:xfrm>
            <a:off x="9496834" y="6419857"/>
            <a:ext cx="1505062" cy="334766"/>
          </a:xfrm>
          <a:prstGeom prst="rect">
            <a:avLst/>
          </a:prstGeom>
        </p:spPr>
        <p:txBody>
          <a:bodyPr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fontAlgn="auto">
              <a:spcBef>
                <a:spcPts val="0"/>
              </a:spcBef>
              <a:spcAft>
                <a:spcPts val="0"/>
              </a:spcAft>
            </a:pPr>
            <a:fld id="{3E8000AE-35A7-487A-B33A-84B3ED49EAC7}" type="uaqdatetime2">
              <a:rPr lang="ar-SA" sz="977" kern="0" smtClean="0">
                <a:ln w="1905"/>
                <a:solidFill>
                  <a:srgbClr val="008000"/>
                </a:solidFill>
                <a:effectLst>
                  <a:innerShdw blurRad="69850" dist="43180" dir="5400000">
                    <a:srgbClr val="000000">
                      <a:alpha val="65000"/>
                    </a:srgbClr>
                  </a:innerShdw>
                </a:effectLst>
                <a:cs typeface="PT Bold Heading" panose="02010400000000000000" pitchFamily="2" charset="-78"/>
              </a:rPr>
              <a:pPr fontAlgn="auto">
                <a:spcBef>
                  <a:spcPts val="0"/>
                </a:spcBef>
                <a:spcAft>
                  <a:spcPts val="0"/>
                </a:spcAft>
              </a:pPr>
              <a:t>الأربعاء، 20/رجب/1437</a:t>
            </a:fld>
            <a:endParaRPr lang="ar-SA" sz="1067" kern="0" dirty="0">
              <a:ln w="1905"/>
              <a:solidFill>
                <a:srgbClr val="008000"/>
              </a:solidFill>
              <a:effectLst>
                <a:innerShdw blurRad="69850" dist="43180" dir="5400000">
                  <a:srgbClr val="000000">
                    <a:alpha val="65000"/>
                  </a:srgbClr>
                </a:innerShdw>
              </a:effectLst>
              <a:cs typeface="PT Bold Heading" panose="02010400000000000000" pitchFamily="2" charset="-78"/>
            </a:endParaRPr>
          </a:p>
        </p:txBody>
      </p:sp>
      <p:sp>
        <p:nvSpPr>
          <p:cNvPr id="18" name="Content Placeholder 3"/>
          <p:cNvSpPr>
            <a:spLocks noGrp="1"/>
          </p:cNvSpPr>
          <p:nvPr>
            <p:ph sz="half" idx="2"/>
          </p:nvPr>
        </p:nvSpPr>
        <p:spPr>
          <a:xfrm>
            <a:off x="181450" y="1929545"/>
            <a:ext cx="5808814" cy="4278945"/>
          </a:xfrm>
          <a:noFill/>
        </p:spPr>
        <p:txBody>
          <a:bodyPr vert="horz" lIns="91440" tIns="45720" rIns="91440" bIns="45720" rtlCol="1">
            <a:noAutofit/>
          </a:bodyPr>
          <a:lstStyle>
            <a:lvl1pPr algn="l" rtl="0">
              <a:defRPr lang="en-US" sz="269" kern="1200" dirty="0" smtClean="0">
                <a:latin typeface="Times New Roman" panose="02020603050405020304" pitchFamily="18" charset="0"/>
                <a:cs typeface="Times New Roman" panose="02020603050405020304" pitchFamily="18" charset="0"/>
              </a:defRPr>
            </a:lvl1pPr>
            <a:lvl2pPr algn="l" rtl="0">
              <a:defRPr lang="en-US" sz="586" kern="1200" dirty="0" smtClean="0">
                <a:ea typeface="+mn-ea"/>
                <a:cs typeface="+mn-cs"/>
              </a:defRPr>
            </a:lvl2pPr>
            <a:lvl3pPr algn="l" rtl="0">
              <a:defRPr lang="en-US" sz="488" kern="1200" dirty="0" smtClean="0">
                <a:ea typeface="+mn-ea"/>
                <a:cs typeface="+mn-cs"/>
              </a:defRPr>
            </a:lvl3pPr>
            <a:lvl4pPr algn="l" rtl="0">
              <a:defRPr lang="en-US" sz="440" kern="1200" dirty="0" smtClean="0">
                <a:ea typeface="+mn-ea"/>
                <a:cs typeface="+mn-cs"/>
              </a:defRPr>
            </a:lvl4pPr>
            <a:lvl5pPr algn="l" rtl="0">
              <a:defRPr lang="ar-SA" sz="440" kern="1200" dirty="0">
                <a:ea typeface="+mn-ea"/>
                <a:cs typeface="+mn-cs"/>
              </a:defRPr>
            </a:lvl5pPr>
          </a:lstStyle>
          <a:p>
            <a:pPr marL="55824" lvl="0" indent="-55824" algn="just" defTabSz="223296" rtl="0" eaLnBrk="1" latinLnBrk="0" hangingPunct="1">
              <a:lnSpc>
                <a:spcPct val="120000"/>
              </a:lnSpc>
              <a:spcBef>
                <a:spcPts val="244"/>
              </a:spcBef>
              <a:buFont typeface="Arial" panose="020B0604020202020204" pitchFamily="34" charset="0"/>
              <a:buChar char="•"/>
            </a:pPr>
            <a:r>
              <a:rPr lang="en-US" dirty="0" smtClean="0"/>
              <a:t>Click to edit Master text styles</a:t>
            </a:r>
          </a:p>
          <a:p>
            <a:pPr marL="167472" lvl="1" indent="-55824" defTabSz="223296" eaLnBrk="1" latinLnBrk="0" hangingPunct="1">
              <a:lnSpc>
                <a:spcPct val="90000"/>
              </a:lnSpc>
              <a:spcBef>
                <a:spcPts val="122"/>
              </a:spcBef>
              <a:buFont typeface="Arial" panose="020B0604020202020204" pitchFamily="34" charset="0"/>
              <a:buChar char="•"/>
            </a:pPr>
            <a:r>
              <a:rPr lang="en-US" dirty="0" smtClean="0"/>
              <a:t>Second level</a:t>
            </a:r>
          </a:p>
          <a:p>
            <a:pPr marL="279121" lvl="2" indent="-55824" defTabSz="223296" eaLnBrk="1" latinLnBrk="0" hangingPunct="1">
              <a:lnSpc>
                <a:spcPct val="90000"/>
              </a:lnSpc>
              <a:spcBef>
                <a:spcPts val="122"/>
              </a:spcBef>
              <a:buFont typeface="Arial" panose="020B0604020202020204" pitchFamily="34" charset="0"/>
              <a:buChar char="•"/>
            </a:pPr>
            <a:r>
              <a:rPr lang="en-US" dirty="0" smtClean="0"/>
              <a:t>Third level</a:t>
            </a:r>
          </a:p>
          <a:p>
            <a:pPr marL="390769" lvl="3" indent="-55824" defTabSz="223296" eaLnBrk="1" latinLnBrk="0" hangingPunct="1">
              <a:lnSpc>
                <a:spcPct val="90000"/>
              </a:lnSpc>
              <a:spcBef>
                <a:spcPts val="122"/>
              </a:spcBef>
              <a:buFont typeface="Arial" panose="020B0604020202020204" pitchFamily="34" charset="0"/>
              <a:buChar char="•"/>
            </a:pPr>
            <a:r>
              <a:rPr lang="en-US" dirty="0" smtClean="0"/>
              <a:t>Fourth level</a:t>
            </a:r>
          </a:p>
          <a:p>
            <a:pPr marL="502417" lvl="4" indent="-55824" defTabSz="223296" eaLnBrk="1" latinLnBrk="0" hangingPunct="1">
              <a:lnSpc>
                <a:spcPct val="90000"/>
              </a:lnSpc>
              <a:spcBef>
                <a:spcPts val="122"/>
              </a:spcBef>
              <a:buFont typeface="Arial" panose="020B0604020202020204" pitchFamily="34" charset="0"/>
              <a:buChar char="•"/>
            </a:pPr>
            <a:r>
              <a:rPr lang="en-US" dirty="0" smtClean="0"/>
              <a:t>Fifth level</a:t>
            </a:r>
            <a:endParaRPr lang="ar-SA" dirty="0"/>
          </a:p>
        </p:txBody>
      </p:sp>
      <p:sp>
        <p:nvSpPr>
          <p:cNvPr id="20" name="Content Placeholder 5"/>
          <p:cNvSpPr>
            <a:spLocks noGrp="1"/>
          </p:cNvSpPr>
          <p:nvPr>
            <p:ph sz="quarter" idx="4"/>
          </p:nvPr>
        </p:nvSpPr>
        <p:spPr>
          <a:xfrm>
            <a:off x="6183810" y="1929545"/>
            <a:ext cx="5815400" cy="4278945"/>
          </a:xfrm>
        </p:spPr>
        <p:txBody>
          <a:bodyPr vert="horz" lIns="91440" tIns="45720" rIns="91440" bIns="45720" rtlCol="1">
            <a:noAutofit/>
          </a:bodyPr>
          <a:lstStyle>
            <a:lvl1pPr>
              <a:defRPr lang="en-US" sz="293" kern="300" dirty="0" smtClean="0"/>
            </a:lvl1pPr>
            <a:lvl2pPr>
              <a:defRPr lang="en-US" sz="586" kern="1200" dirty="0" smtClean="0">
                <a:ea typeface="+mn-ea"/>
                <a:cs typeface="+mn-cs"/>
              </a:defRPr>
            </a:lvl2pPr>
            <a:lvl3pPr>
              <a:defRPr lang="en-US" sz="488" kern="1200" dirty="0" smtClean="0">
                <a:ea typeface="+mn-ea"/>
                <a:cs typeface="+mn-cs"/>
              </a:defRPr>
            </a:lvl3pPr>
            <a:lvl4pPr>
              <a:defRPr lang="en-US" sz="440" kern="1200" dirty="0" smtClean="0">
                <a:ea typeface="+mn-ea"/>
                <a:cs typeface="+mn-cs"/>
              </a:defRPr>
            </a:lvl4pPr>
            <a:lvl5pPr>
              <a:defRPr lang="ar-SA" sz="440" kern="1200" dirty="0">
                <a:ea typeface="+mn-ea"/>
                <a:cs typeface="+mn-cs"/>
              </a:defRPr>
            </a:lvl5pPr>
          </a:lstStyle>
          <a:p>
            <a:pPr marL="55824" lvl="0" indent="-55824" algn="just" defTabSz="223296" eaLnBrk="1" latinLnBrk="0" hangingPunct="1">
              <a:lnSpc>
                <a:spcPct val="110000"/>
              </a:lnSpc>
              <a:spcBef>
                <a:spcPts val="244"/>
              </a:spcBef>
              <a:buFont typeface="Arial" panose="020B0604020202020204" pitchFamily="34" charset="0"/>
              <a:buChar char="•"/>
            </a:pPr>
            <a:r>
              <a:rPr lang="en-US" dirty="0" smtClean="0"/>
              <a:t>Click to edit Master text styles</a:t>
            </a:r>
          </a:p>
          <a:p>
            <a:pPr marL="167472" lvl="1" indent="-55824" defTabSz="223296" eaLnBrk="1" latinLnBrk="0" hangingPunct="1">
              <a:lnSpc>
                <a:spcPct val="90000"/>
              </a:lnSpc>
              <a:spcBef>
                <a:spcPts val="122"/>
              </a:spcBef>
              <a:buFont typeface="Arial" panose="020B0604020202020204" pitchFamily="34" charset="0"/>
              <a:buChar char="•"/>
            </a:pPr>
            <a:r>
              <a:rPr lang="en-US" dirty="0" smtClean="0"/>
              <a:t>Second level</a:t>
            </a:r>
          </a:p>
          <a:p>
            <a:pPr marL="279121" lvl="2" indent="-55824" defTabSz="223296" eaLnBrk="1" latinLnBrk="0" hangingPunct="1">
              <a:lnSpc>
                <a:spcPct val="90000"/>
              </a:lnSpc>
              <a:spcBef>
                <a:spcPts val="122"/>
              </a:spcBef>
              <a:buFont typeface="Arial" panose="020B0604020202020204" pitchFamily="34" charset="0"/>
              <a:buChar char="•"/>
            </a:pPr>
            <a:r>
              <a:rPr lang="en-US" dirty="0" smtClean="0"/>
              <a:t>Third level</a:t>
            </a:r>
          </a:p>
          <a:p>
            <a:pPr marL="390769" lvl="3" indent="-55824" defTabSz="223296" eaLnBrk="1" latinLnBrk="0" hangingPunct="1">
              <a:lnSpc>
                <a:spcPct val="90000"/>
              </a:lnSpc>
              <a:spcBef>
                <a:spcPts val="122"/>
              </a:spcBef>
              <a:buFont typeface="Arial" panose="020B0604020202020204" pitchFamily="34" charset="0"/>
              <a:buChar char="•"/>
            </a:pPr>
            <a:r>
              <a:rPr lang="en-US" dirty="0" smtClean="0"/>
              <a:t>Fourth level</a:t>
            </a:r>
          </a:p>
          <a:p>
            <a:pPr marL="502417" lvl="4" indent="-55824" defTabSz="223296" eaLnBrk="1" latinLnBrk="0" hangingPunct="1">
              <a:lnSpc>
                <a:spcPct val="90000"/>
              </a:lnSpc>
              <a:spcBef>
                <a:spcPts val="122"/>
              </a:spcBef>
              <a:buFont typeface="Arial" panose="020B0604020202020204" pitchFamily="34" charset="0"/>
              <a:buChar char="•"/>
            </a:pPr>
            <a:r>
              <a:rPr lang="en-US" dirty="0" smtClean="0"/>
              <a:t>Fifth level</a:t>
            </a:r>
            <a:endParaRPr lang="ar-SA" dirty="0"/>
          </a:p>
        </p:txBody>
      </p:sp>
      <p:sp>
        <p:nvSpPr>
          <p:cNvPr id="21" name="Line 12"/>
          <p:cNvSpPr>
            <a:spLocks noChangeShapeType="1"/>
          </p:cNvSpPr>
          <p:nvPr userDrawn="1"/>
        </p:nvSpPr>
        <p:spPr bwMode="auto">
          <a:xfrm>
            <a:off x="180035" y="1852015"/>
            <a:ext cx="11817760" cy="0"/>
          </a:xfrm>
          <a:prstGeom prst="line">
            <a:avLst/>
          </a:prstGeom>
          <a:noFill/>
          <a:ln w="57150">
            <a:solidFill>
              <a:srgbClr val="008000"/>
            </a:solidFill>
            <a:round/>
            <a:headEnd/>
            <a:tailEnd/>
          </a:ln>
        </p:spPr>
        <p:txBody>
          <a:bodyPr lIns="60873" tIns="30436" rIns="60873" bIns="30436" anchor="ctr"/>
          <a:lstStyle/>
          <a:p>
            <a:pPr lvl="0" algn="r" defTabSz="914265" rtl="1"/>
            <a:endParaRPr lang="en-US" sz="1329">
              <a:solidFill>
                <a:srgbClr val="000000"/>
              </a:solidFill>
              <a:latin typeface="Arial" charset="0"/>
              <a:cs typeface="Arial" charset="0"/>
            </a:endParaRPr>
          </a:p>
        </p:txBody>
      </p:sp>
      <p:sp>
        <p:nvSpPr>
          <p:cNvPr id="15" name="Rectangle 16"/>
          <p:cNvSpPr>
            <a:spLocks noChangeArrowheads="1"/>
          </p:cNvSpPr>
          <p:nvPr userDrawn="1"/>
        </p:nvSpPr>
        <p:spPr bwMode="auto">
          <a:xfrm>
            <a:off x="187858" y="6419857"/>
            <a:ext cx="1517205" cy="335698"/>
          </a:xfrm>
          <a:prstGeom prst="rect">
            <a:avLst/>
          </a:prstGeom>
          <a:noFill/>
          <a:ln w="19050">
            <a:noFill/>
            <a:miter lim="800000"/>
            <a:headEnd/>
            <a:tailEnd/>
          </a:ln>
          <a:effectLst/>
        </p:spPr>
        <p:txBody>
          <a:bodyPr wrap="none" lIns="70719" tIns="35358" rIns="70719" bIns="35358"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indent="0" algn="l" defTabSz="223296" rtl="1" eaLnBrk="1" fontAlgn="auto" latinLnBrk="0" hangingPunct="1">
              <a:lnSpc>
                <a:spcPct val="100000"/>
              </a:lnSpc>
              <a:spcBef>
                <a:spcPts val="0"/>
              </a:spcBef>
              <a:spcAft>
                <a:spcPts val="0"/>
              </a:spcAft>
              <a:buClrTx/>
              <a:buSzTx/>
              <a:buFontTx/>
              <a:buNone/>
              <a:tabLst/>
              <a:defRPr/>
            </a:pPr>
            <a:r>
              <a:rPr lang="ar-SA" sz="977" kern="0" dirty="0" smtClean="0">
                <a:ln w="1905"/>
                <a:solidFill>
                  <a:srgbClr val="008000"/>
                </a:solidFill>
                <a:effectLst>
                  <a:innerShdw blurRad="69850" dist="43180" dir="5400000">
                    <a:srgbClr val="000000">
                      <a:alpha val="65000"/>
                    </a:srgbClr>
                  </a:innerShdw>
                </a:effectLst>
                <a:cs typeface="PT Bold Heading" panose="02010400000000000000" pitchFamily="2" charset="-78"/>
              </a:rPr>
              <a:t>وزارة</a:t>
            </a:r>
            <a:r>
              <a:rPr lang="ar-SA" sz="977" kern="0" baseline="0" dirty="0" smtClean="0">
                <a:ln w="1905"/>
                <a:solidFill>
                  <a:srgbClr val="008000"/>
                </a:solidFill>
                <a:effectLst>
                  <a:innerShdw blurRad="69850" dist="43180" dir="5400000">
                    <a:srgbClr val="000000">
                      <a:alpha val="65000"/>
                    </a:srgbClr>
                  </a:innerShdw>
                </a:effectLst>
                <a:cs typeface="PT Bold Heading" panose="02010400000000000000" pitchFamily="2" charset="-78"/>
              </a:rPr>
              <a:t> الدفاع</a:t>
            </a:r>
            <a:endParaRPr lang="en-US" sz="977" kern="0" dirty="0" smtClean="0">
              <a:ln w="1905"/>
              <a:solidFill>
                <a:srgbClr val="008000"/>
              </a:solidFill>
              <a:effectLst>
                <a:innerShdw blurRad="69850" dist="43180" dir="5400000">
                  <a:srgbClr val="000000">
                    <a:alpha val="65000"/>
                  </a:srgbClr>
                </a:innerShdw>
              </a:effectLst>
              <a:cs typeface="PT Bold Heading" panose="02010400000000000000" pitchFamily="2" charset="-78"/>
            </a:endParaRPr>
          </a:p>
        </p:txBody>
      </p:sp>
    </p:spTree>
    <p:extLst>
      <p:ext uri="{BB962C8B-B14F-4D97-AF65-F5344CB8AC3E}">
        <p14:creationId xmlns:p14="http://schemas.microsoft.com/office/powerpoint/2010/main" val="233405841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تخطيط مخصص">
    <p:bg>
      <p:bgRef idx="1003">
        <a:schemeClr val="bg2"/>
      </p:bgRef>
    </p:bg>
    <p:spTree>
      <p:nvGrpSpPr>
        <p:cNvPr id="1" name=""/>
        <p:cNvGrpSpPr/>
        <p:nvPr/>
      </p:nvGrpSpPr>
      <p:grpSpPr>
        <a:xfrm>
          <a:off x="0" y="0"/>
          <a:ext cx="0" cy="0"/>
          <a:chOff x="0" y="0"/>
          <a:chExt cx="0" cy="0"/>
        </a:xfrm>
      </p:grpSpPr>
      <p:pic>
        <p:nvPicPr>
          <p:cNvPr id="3" name="Picture 4" descr="C4I Presentation Temp 1-01 copy.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123"/>
          <p:cNvSpPr>
            <a:spLocks noChangeArrowheads="1"/>
          </p:cNvSpPr>
          <p:nvPr userDrawn="1"/>
        </p:nvSpPr>
        <p:spPr bwMode="auto">
          <a:xfrm>
            <a:off x="4762506" y="6408752"/>
            <a:ext cx="2622551" cy="288925"/>
          </a:xfrm>
          <a:prstGeom prst="rect">
            <a:avLst/>
          </a:prstGeom>
          <a:noFill/>
          <a:ln w="19050">
            <a:noFill/>
            <a:miter lim="800000"/>
            <a:headEnd/>
            <a:tailEnd/>
          </a:ln>
          <a:effectLst/>
        </p:spPr>
        <p:txBody>
          <a:bodyPr wrap="none" lIns="60873" tIns="30436" rIns="60873" bIns="30436" anchor="ctr"/>
          <a:lstStyle/>
          <a:p>
            <a:pPr algn="ctr" defTabSz="914265" eaLnBrk="1" hangingPunct="1">
              <a:defRPr/>
            </a:pPr>
            <a:endParaRPr lang="en-US" sz="1108" dirty="0">
              <a:ln w="1905"/>
              <a:solidFill>
                <a:srgbClr val="FF0000"/>
              </a:solidFill>
              <a:effectLst>
                <a:innerShdw blurRad="69850" dist="43180" dir="5400000">
                  <a:srgbClr val="000000">
                    <a:alpha val="65000"/>
                  </a:srgbClr>
                </a:innerShdw>
              </a:effectLst>
              <a:latin typeface="Times New Roman"/>
              <a:cs typeface="AL-Mohanad Bold" pitchFamily="2" charset="-78"/>
            </a:endParaRPr>
          </a:p>
        </p:txBody>
      </p:sp>
      <p:sp>
        <p:nvSpPr>
          <p:cNvPr id="5" name="Title 1"/>
          <p:cNvSpPr>
            <a:spLocks noGrp="1"/>
          </p:cNvSpPr>
          <p:nvPr>
            <p:ph type="title"/>
          </p:nvPr>
        </p:nvSpPr>
        <p:spPr>
          <a:xfrm>
            <a:off x="181450" y="988701"/>
            <a:ext cx="11817760" cy="765153"/>
          </a:xfrm>
          <a:solidFill>
            <a:srgbClr val="FFCC66"/>
          </a:solidFill>
          <a:ln>
            <a:noFill/>
          </a:ln>
          <a:extLst/>
        </p:spPr>
        <p:txBody>
          <a:bodyPr vert="horz" wrap="square" lIns="82419" tIns="41209" rIns="82419" bIns="41209" numCol="1" anchor="ctr" anchorCtr="0" compatLnSpc="1">
            <a:prstTxWarp prst="textNoShape">
              <a:avLst/>
            </a:prstTxWarp>
          </a:bodyPr>
          <a:lstStyle>
            <a:lvl1pPr>
              <a:defRPr lang="ar-SA" sz="2149" dirty="0">
                <a:cs typeface="SKR HEAD1" pitchFamily="2" charset="-78"/>
              </a:defRPr>
            </a:lvl1pPr>
          </a:lstStyle>
          <a:p>
            <a:pPr marL="0" lvl="0" indent="0" rtl="0">
              <a:buClr>
                <a:srgbClr val="008000"/>
              </a:buClr>
              <a:buSzPct val="101000"/>
              <a:buFontTx/>
              <a:buNone/>
            </a:pPr>
            <a:r>
              <a:rPr lang="en-US" dirty="0" smtClean="0"/>
              <a:t>Click to edit Master title style</a:t>
            </a:r>
            <a:endParaRPr lang="ar-SA" dirty="0"/>
          </a:p>
        </p:txBody>
      </p:sp>
      <p:sp>
        <p:nvSpPr>
          <p:cNvPr id="6" name="Line 12"/>
          <p:cNvSpPr>
            <a:spLocks noChangeShapeType="1"/>
          </p:cNvSpPr>
          <p:nvPr userDrawn="1"/>
        </p:nvSpPr>
        <p:spPr bwMode="auto">
          <a:xfrm>
            <a:off x="181450" y="6299200"/>
            <a:ext cx="11817760" cy="0"/>
          </a:xfrm>
          <a:prstGeom prst="line">
            <a:avLst/>
          </a:prstGeom>
          <a:noFill/>
          <a:ln w="57150">
            <a:solidFill>
              <a:srgbClr val="008000"/>
            </a:solidFill>
            <a:round/>
            <a:headEnd/>
            <a:tailEnd/>
          </a:ln>
        </p:spPr>
        <p:txBody>
          <a:bodyPr lIns="60873" tIns="30436" rIns="60873" bIns="30436" anchor="ctr"/>
          <a:lstStyle/>
          <a:p>
            <a:pPr lvl="0" algn="r" defTabSz="914265" rtl="1"/>
            <a:endParaRPr lang="en-US" sz="1329">
              <a:solidFill>
                <a:srgbClr val="000000"/>
              </a:solidFill>
              <a:latin typeface="Arial" charset="0"/>
              <a:cs typeface="Arial" charset="0"/>
            </a:endParaRPr>
          </a:p>
        </p:txBody>
      </p:sp>
      <p:sp>
        <p:nvSpPr>
          <p:cNvPr id="7" name="Rectangle 123"/>
          <p:cNvSpPr>
            <a:spLocks noChangeArrowheads="1"/>
          </p:cNvSpPr>
          <p:nvPr userDrawn="1"/>
        </p:nvSpPr>
        <p:spPr bwMode="auto">
          <a:xfrm>
            <a:off x="4762506" y="6408752"/>
            <a:ext cx="2622551" cy="288925"/>
          </a:xfrm>
          <a:prstGeom prst="rect">
            <a:avLst/>
          </a:prstGeom>
          <a:noFill/>
          <a:ln w="19050">
            <a:noFill/>
            <a:miter lim="800000"/>
            <a:headEnd/>
            <a:tailEnd/>
          </a:ln>
          <a:effectLst/>
        </p:spPr>
        <p:txBody>
          <a:bodyPr wrap="none" lIns="60873" tIns="30436" rIns="60873" bIns="30436" anchor="ctr"/>
          <a:lstStyle/>
          <a:p>
            <a:pPr algn="ctr" defTabSz="914265" eaLnBrk="1" hangingPunct="1">
              <a:defRPr/>
            </a:pPr>
            <a:endParaRPr lang="en-US" sz="1108" dirty="0">
              <a:ln w="1905"/>
              <a:solidFill>
                <a:srgbClr val="FF0000"/>
              </a:solidFill>
              <a:effectLst>
                <a:innerShdw blurRad="69850" dist="43180" dir="5400000">
                  <a:srgbClr val="000000">
                    <a:alpha val="65000"/>
                  </a:srgbClr>
                </a:innerShdw>
              </a:effectLst>
              <a:latin typeface="Times New Roman"/>
              <a:cs typeface="AL-Mohanad Bold" pitchFamily="2" charset="-78"/>
            </a:endParaRPr>
          </a:p>
        </p:txBody>
      </p:sp>
      <p:pic>
        <p:nvPicPr>
          <p:cNvPr id="8" name="Picture 2" descr="\\share\صالة العمليات الجارية2\1الشعار.jpg"/>
          <p:cNvPicPr>
            <a:picLocks noChangeAspect="1" noChangeArrowheads="1"/>
          </p:cNvPicPr>
          <p:nvPr userDrawn="1"/>
        </p:nvPicPr>
        <p:blipFill>
          <a:blip r:embed="rId3" cstate="print">
            <a:clrChange>
              <a:clrFrom>
                <a:srgbClr val="FFFFFF"/>
              </a:clrFrom>
              <a:clrTo>
                <a:srgbClr val="FFFFFF">
                  <a:alpha val="0"/>
                </a:srgbClr>
              </a:clrTo>
            </a:clrChange>
            <a:lum bright="-10000"/>
          </a:blip>
          <a:stretch>
            <a:fillRect/>
          </a:stretch>
        </p:blipFill>
        <p:spPr bwMode="auto">
          <a:xfrm>
            <a:off x="5657220" y="14719"/>
            <a:ext cx="863389" cy="730206"/>
          </a:xfrm>
          <a:prstGeom prst="rect">
            <a:avLst/>
          </a:prstGeom>
          <a:noFill/>
          <a:ln>
            <a:noFill/>
          </a:ln>
        </p:spPr>
      </p:pic>
      <p:sp>
        <p:nvSpPr>
          <p:cNvPr id="9" name="Rectangle 13"/>
          <p:cNvSpPr>
            <a:spLocks noGrp="1" noChangeArrowheads="1"/>
          </p:cNvSpPr>
          <p:nvPr userDrawn="1"/>
        </p:nvSpPr>
        <p:spPr bwMode="auto">
          <a:xfrm>
            <a:off x="11428459" y="6418925"/>
            <a:ext cx="569078" cy="335698"/>
          </a:xfrm>
          <a:prstGeom prst="rect">
            <a:avLst/>
          </a:prstGeom>
          <a:solidFill>
            <a:srgbClr val="FFCC66"/>
          </a:solidFill>
          <a:ln w="9525">
            <a:solidFill>
              <a:schemeClr val="accent3"/>
            </a:solidFill>
            <a:miter lim="800000"/>
            <a:headEnd/>
            <a:tailEnd/>
          </a:ln>
          <a:effectLst/>
        </p:spPr>
        <p:txBody>
          <a:bodyPr vert="horz" wrap="square" lIns="65935" tIns="32967" rIns="65935" bIns="32967" numCol="1" anchor="ctr" anchorCtr="0" compatLnSpc="1">
            <a:prstTxWarp prst="textNoShape">
              <a:avLst/>
            </a:prstTxWarp>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defRPr/>
            </a:pPr>
            <a:fld id="{2BCF77DE-4E18-47D7-8CA2-F8CAFDF23A44}" type="slidenum">
              <a:rPr lang="ar-SA" sz="1319" kern="0" smtClean="0">
                <a:ln w="1905"/>
                <a:solidFill>
                  <a:srgbClr val="006600"/>
                </a:solidFill>
                <a:effectLst>
                  <a:innerShdw blurRad="69850" dist="43180" dir="5400000">
                    <a:srgbClr val="000000">
                      <a:alpha val="65000"/>
                    </a:srgbClr>
                  </a:innerShdw>
                </a:effectLst>
                <a:cs typeface="PT Bold Heading" panose="02010400000000000000" pitchFamily="2" charset="-78"/>
              </a:rPr>
              <a:pPr algn="ctr">
                <a:defRPr/>
              </a:pPr>
              <a:t>‹#›</a:t>
            </a:fld>
            <a:endParaRPr lang="en-US" sz="1074" kern="0" dirty="0">
              <a:ln w="1905"/>
              <a:solidFill>
                <a:srgbClr val="006600"/>
              </a:solidFill>
              <a:effectLst>
                <a:innerShdw blurRad="69850" dist="43180" dir="5400000">
                  <a:srgbClr val="000000">
                    <a:alpha val="65000"/>
                  </a:srgbClr>
                </a:innerShdw>
              </a:effectLst>
              <a:cs typeface="PT Bold Heading" panose="02010400000000000000" pitchFamily="2" charset="-78"/>
            </a:endParaRPr>
          </a:p>
        </p:txBody>
      </p:sp>
      <p:sp>
        <p:nvSpPr>
          <p:cNvPr id="10" name="Rectangle 16"/>
          <p:cNvSpPr>
            <a:spLocks noChangeArrowheads="1"/>
          </p:cNvSpPr>
          <p:nvPr userDrawn="1"/>
        </p:nvSpPr>
        <p:spPr bwMode="auto">
          <a:xfrm>
            <a:off x="5166669" y="6418925"/>
            <a:ext cx="1858661" cy="335698"/>
          </a:xfrm>
          <a:prstGeom prst="rect">
            <a:avLst/>
          </a:prstGeom>
          <a:noFill/>
          <a:ln w="19050">
            <a:noFill/>
            <a:miter lim="800000"/>
            <a:headEnd/>
            <a:tailEnd/>
          </a:ln>
          <a:effectLst/>
        </p:spPr>
        <p:txBody>
          <a:bodyPr wrap="none" lIns="70719" tIns="35358" rIns="70719" bIns="35358"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ar-SA" sz="977" dirty="0" smtClean="0">
                <a:ln w="1905"/>
                <a:solidFill>
                  <a:srgbClr val="FF0000"/>
                </a:solidFill>
                <a:effectLst>
                  <a:innerShdw blurRad="69850" dist="43180" dir="5400000">
                    <a:srgbClr val="000000">
                      <a:alpha val="65000"/>
                    </a:srgbClr>
                  </a:innerShdw>
                </a:effectLst>
                <a:cs typeface="PT Bold Heading" panose="02010400000000000000" pitchFamily="2" charset="-78"/>
              </a:rPr>
              <a:t>--</a:t>
            </a:r>
            <a:endParaRPr lang="en-US" sz="977" dirty="0">
              <a:ln w="1905"/>
              <a:solidFill>
                <a:srgbClr val="FF0000"/>
              </a:solidFill>
              <a:effectLst>
                <a:innerShdw blurRad="69850" dist="43180" dir="5400000">
                  <a:srgbClr val="000000">
                    <a:alpha val="65000"/>
                  </a:srgbClr>
                </a:innerShdw>
              </a:effectLst>
              <a:cs typeface="PT Bold Heading" panose="02010400000000000000" pitchFamily="2" charset="-78"/>
            </a:endParaRPr>
          </a:p>
        </p:txBody>
      </p:sp>
      <p:sp>
        <p:nvSpPr>
          <p:cNvPr id="11" name="Date Placeholder 3"/>
          <p:cNvSpPr>
            <a:spLocks noGrp="1"/>
          </p:cNvSpPr>
          <p:nvPr userDrawn="1"/>
        </p:nvSpPr>
        <p:spPr>
          <a:xfrm>
            <a:off x="9496834" y="6419857"/>
            <a:ext cx="1505062" cy="334766"/>
          </a:xfrm>
          <a:prstGeom prst="rect">
            <a:avLst/>
          </a:prstGeom>
        </p:spPr>
        <p:txBody>
          <a:bodyPr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fontAlgn="auto">
              <a:spcBef>
                <a:spcPts val="0"/>
              </a:spcBef>
              <a:spcAft>
                <a:spcPts val="0"/>
              </a:spcAft>
            </a:pPr>
            <a:fld id="{3E8000AE-35A7-487A-B33A-84B3ED49EAC7}" type="uaqdatetime2">
              <a:rPr lang="ar-SA" sz="977" kern="0" smtClean="0">
                <a:ln w="1905"/>
                <a:solidFill>
                  <a:srgbClr val="008000"/>
                </a:solidFill>
                <a:effectLst>
                  <a:innerShdw blurRad="69850" dist="43180" dir="5400000">
                    <a:srgbClr val="000000">
                      <a:alpha val="65000"/>
                    </a:srgbClr>
                  </a:innerShdw>
                </a:effectLst>
                <a:cs typeface="PT Bold Heading" panose="02010400000000000000" pitchFamily="2" charset="-78"/>
              </a:rPr>
              <a:pPr fontAlgn="auto">
                <a:spcBef>
                  <a:spcPts val="0"/>
                </a:spcBef>
                <a:spcAft>
                  <a:spcPts val="0"/>
                </a:spcAft>
              </a:pPr>
              <a:t>الأربعاء، 20/رجب/1437</a:t>
            </a:fld>
            <a:endParaRPr lang="ar-SA" sz="1067" kern="0" dirty="0">
              <a:ln w="1905"/>
              <a:solidFill>
                <a:srgbClr val="008000"/>
              </a:solidFill>
              <a:effectLst>
                <a:innerShdw blurRad="69850" dist="43180" dir="5400000">
                  <a:srgbClr val="000000">
                    <a:alpha val="65000"/>
                  </a:srgbClr>
                </a:innerShdw>
              </a:effectLst>
              <a:cs typeface="PT Bold Heading" panose="02010400000000000000" pitchFamily="2" charset="-78"/>
            </a:endParaRPr>
          </a:p>
        </p:txBody>
      </p:sp>
      <p:sp>
        <p:nvSpPr>
          <p:cNvPr id="13" name="Content Placeholder 5"/>
          <p:cNvSpPr>
            <a:spLocks noGrp="1"/>
          </p:cNvSpPr>
          <p:nvPr>
            <p:ph sz="quarter" idx="4"/>
          </p:nvPr>
        </p:nvSpPr>
        <p:spPr>
          <a:xfrm>
            <a:off x="187858" y="1929545"/>
            <a:ext cx="11811352" cy="4278945"/>
          </a:xfrm>
        </p:spPr>
        <p:txBody>
          <a:bodyPr vert="horz" lIns="91440" tIns="45720" rIns="91440" bIns="45720" rtlCol="1">
            <a:noAutofit/>
          </a:bodyPr>
          <a:lstStyle>
            <a:lvl1pPr>
              <a:defRPr lang="en-US" sz="2149" b="0" kern="300" dirty="0" smtClean="0">
                <a:effectLst/>
                <a:cs typeface="SKR HEAD1" pitchFamily="2" charset="-78"/>
              </a:defRPr>
            </a:lvl1pPr>
            <a:lvl2pPr>
              <a:defRPr lang="en-US" sz="2149" b="0" kern="1200" dirty="0" smtClean="0">
                <a:effectLst/>
                <a:ea typeface="+mn-ea"/>
                <a:cs typeface="SKR HEAD1" pitchFamily="2" charset="-78"/>
              </a:defRPr>
            </a:lvl2pPr>
            <a:lvl3pPr>
              <a:defRPr lang="en-US" sz="2149" b="0" kern="1200" dirty="0" smtClean="0">
                <a:effectLst/>
                <a:ea typeface="+mn-ea"/>
                <a:cs typeface="SKR HEAD1" pitchFamily="2" charset="-78"/>
              </a:defRPr>
            </a:lvl3pPr>
            <a:lvl4pPr>
              <a:defRPr lang="en-US" sz="2149" b="0" kern="1200" dirty="0" smtClean="0">
                <a:effectLst/>
                <a:ea typeface="+mn-ea"/>
                <a:cs typeface="SKR HEAD1" pitchFamily="2" charset="-78"/>
              </a:defRPr>
            </a:lvl4pPr>
            <a:lvl5pPr>
              <a:defRPr lang="ar-SA" sz="2149" b="0" kern="1200" dirty="0">
                <a:effectLst/>
                <a:ea typeface="+mn-ea"/>
                <a:cs typeface="SKR HEAD1" pitchFamily="2" charset="-78"/>
              </a:defRPr>
            </a:lvl5pPr>
          </a:lstStyle>
          <a:p>
            <a:pPr marL="55824" lvl="0" indent="-55824" algn="just" defTabSz="223296" eaLnBrk="1" latinLnBrk="0" hangingPunct="1">
              <a:lnSpc>
                <a:spcPct val="110000"/>
              </a:lnSpc>
              <a:spcBef>
                <a:spcPts val="244"/>
              </a:spcBef>
              <a:buFont typeface="Arial" panose="020B0604020202020204" pitchFamily="34" charset="0"/>
              <a:buChar char="•"/>
            </a:pPr>
            <a:r>
              <a:rPr lang="en-US" dirty="0" smtClean="0"/>
              <a:t>Click to edit Master text styles</a:t>
            </a:r>
          </a:p>
          <a:p>
            <a:pPr marL="167472" lvl="1" indent="-55824" defTabSz="223296" eaLnBrk="1" latinLnBrk="0" hangingPunct="1">
              <a:lnSpc>
                <a:spcPct val="90000"/>
              </a:lnSpc>
              <a:spcBef>
                <a:spcPts val="122"/>
              </a:spcBef>
              <a:buFont typeface="Arial" panose="020B0604020202020204" pitchFamily="34" charset="0"/>
              <a:buChar char="•"/>
            </a:pPr>
            <a:r>
              <a:rPr lang="en-US" dirty="0" smtClean="0"/>
              <a:t>Second level</a:t>
            </a:r>
          </a:p>
          <a:p>
            <a:pPr marL="279121" lvl="2" indent="-55824" defTabSz="223296" eaLnBrk="1" latinLnBrk="0" hangingPunct="1">
              <a:lnSpc>
                <a:spcPct val="90000"/>
              </a:lnSpc>
              <a:spcBef>
                <a:spcPts val="122"/>
              </a:spcBef>
              <a:buFont typeface="Arial" panose="020B0604020202020204" pitchFamily="34" charset="0"/>
              <a:buChar char="•"/>
            </a:pPr>
            <a:r>
              <a:rPr lang="en-US" dirty="0" smtClean="0"/>
              <a:t>Third level</a:t>
            </a:r>
          </a:p>
          <a:p>
            <a:pPr marL="390769" lvl="3" indent="-55824" defTabSz="223296" eaLnBrk="1" latinLnBrk="0" hangingPunct="1">
              <a:lnSpc>
                <a:spcPct val="90000"/>
              </a:lnSpc>
              <a:spcBef>
                <a:spcPts val="122"/>
              </a:spcBef>
              <a:buFont typeface="Arial" panose="020B0604020202020204" pitchFamily="34" charset="0"/>
              <a:buChar char="•"/>
            </a:pPr>
            <a:r>
              <a:rPr lang="en-US" dirty="0" smtClean="0"/>
              <a:t>Fourth level</a:t>
            </a:r>
          </a:p>
          <a:p>
            <a:pPr marL="502417" lvl="4" indent="-55824" defTabSz="223296" eaLnBrk="1" latinLnBrk="0" hangingPunct="1">
              <a:lnSpc>
                <a:spcPct val="90000"/>
              </a:lnSpc>
              <a:spcBef>
                <a:spcPts val="122"/>
              </a:spcBef>
              <a:buFont typeface="Arial" panose="020B0604020202020204" pitchFamily="34" charset="0"/>
              <a:buChar char="•"/>
            </a:pPr>
            <a:r>
              <a:rPr lang="en-US" dirty="0" smtClean="0"/>
              <a:t>Fifth level</a:t>
            </a:r>
            <a:endParaRPr lang="ar-SA" dirty="0"/>
          </a:p>
        </p:txBody>
      </p:sp>
      <p:sp>
        <p:nvSpPr>
          <p:cNvPr id="14" name="Line 12"/>
          <p:cNvSpPr>
            <a:spLocks noChangeShapeType="1"/>
          </p:cNvSpPr>
          <p:nvPr userDrawn="1"/>
        </p:nvSpPr>
        <p:spPr bwMode="auto">
          <a:xfrm>
            <a:off x="180035" y="1852015"/>
            <a:ext cx="11817760" cy="0"/>
          </a:xfrm>
          <a:prstGeom prst="line">
            <a:avLst/>
          </a:prstGeom>
          <a:noFill/>
          <a:ln w="57150">
            <a:solidFill>
              <a:srgbClr val="008000"/>
            </a:solidFill>
            <a:round/>
            <a:headEnd/>
            <a:tailEnd/>
          </a:ln>
        </p:spPr>
        <p:txBody>
          <a:bodyPr lIns="60873" tIns="30436" rIns="60873" bIns="30436" anchor="ctr"/>
          <a:lstStyle/>
          <a:p>
            <a:pPr lvl="0" algn="r" defTabSz="914265" rtl="1"/>
            <a:endParaRPr lang="en-US" sz="1329">
              <a:solidFill>
                <a:srgbClr val="000000"/>
              </a:solidFill>
              <a:latin typeface="Arial" charset="0"/>
              <a:cs typeface="Arial" charset="0"/>
            </a:endParaRPr>
          </a:p>
        </p:txBody>
      </p:sp>
      <p:sp>
        <p:nvSpPr>
          <p:cNvPr id="15" name="Rectangle 16"/>
          <p:cNvSpPr>
            <a:spLocks noChangeArrowheads="1"/>
          </p:cNvSpPr>
          <p:nvPr userDrawn="1"/>
        </p:nvSpPr>
        <p:spPr bwMode="auto">
          <a:xfrm>
            <a:off x="187858" y="6419857"/>
            <a:ext cx="1517205" cy="335698"/>
          </a:xfrm>
          <a:prstGeom prst="rect">
            <a:avLst/>
          </a:prstGeom>
          <a:noFill/>
          <a:ln w="19050">
            <a:noFill/>
            <a:miter lim="800000"/>
            <a:headEnd/>
            <a:tailEnd/>
          </a:ln>
          <a:effectLst/>
        </p:spPr>
        <p:txBody>
          <a:bodyPr wrap="none" lIns="70719" tIns="35358" rIns="70719" bIns="35358"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indent="0" algn="l" defTabSz="223296" rtl="1" eaLnBrk="1" fontAlgn="auto" latinLnBrk="0" hangingPunct="1">
              <a:lnSpc>
                <a:spcPct val="100000"/>
              </a:lnSpc>
              <a:spcBef>
                <a:spcPts val="0"/>
              </a:spcBef>
              <a:spcAft>
                <a:spcPts val="0"/>
              </a:spcAft>
              <a:buClrTx/>
              <a:buSzTx/>
              <a:buFontTx/>
              <a:buNone/>
              <a:tabLst/>
              <a:defRPr/>
            </a:pPr>
            <a:r>
              <a:rPr lang="ar-SA" sz="977" kern="0" dirty="0" smtClean="0">
                <a:ln w="1905"/>
                <a:solidFill>
                  <a:srgbClr val="008000"/>
                </a:solidFill>
                <a:effectLst>
                  <a:innerShdw blurRad="69850" dist="43180" dir="5400000">
                    <a:srgbClr val="000000">
                      <a:alpha val="65000"/>
                    </a:srgbClr>
                  </a:innerShdw>
                </a:effectLst>
                <a:cs typeface="PT Bold Heading" panose="02010400000000000000" pitchFamily="2" charset="-78"/>
              </a:rPr>
              <a:t>وزارة</a:t>
            </a:r>
            <a:r>
              <a:rPr lang="ar-SA" sz="977" kern="0" baseline="0" dirty="0" smtClean="0">
                <a:ln w="1905"/>
                <a:solidFill>
                  <a:srgbClr val="008000"/>
                </a:solidFill>
                <a:effectLst>
                  <a:innerShdw blurRad="69850" dist="43180" dir="5400000">
                    <a:srgbClr val="000000">
                      <a:alpha val="65000"/>
                    </a:srgbClr>
                  </a:innerShdw>
                </a:effectLst>
                <a:cs typeface="PT Bold Heading" panose="02010400000000000000" pitchFamily="2" charset="-78"/>
              </a:rPr>
              <a:t> الدفاع</a:t>
            </a:r>
            <a:endParaRPr lang="en-US" sz="977" kern="0" dirty="0" smtClean="0">
              <a:ln w="1905"/>
              <a:solidFill>
                <a:srgbClr val="008000"/>
              </a:solidFill>
              <a:effectLst>
                <a:innerShdw blurRad="69850" dist="43180" dir="5400000">
                  <a:srgbClr val="000000">
                    <a:alpha val="65000"/>
                  </a:srgbClr>
                </a:innerShdw>
              </a:effectLst>
              <a:cs typeface="PT Bold Heading" panose="02010400000000000000" pitchFamily="2" charset="-78"/>
            </a:endParaRPr>
          </a:p>
        </p:txBody>
      </p:sp>
    </p:spTree>
    <p:extLst>
      <p:ext uri="{BB962C8B-B14F-4D97-AF65-F5344CB8AC3E}">
        <p14:creationId xmlns:p14="http://schemas.microsoft.com/office/powerpoint/2010/main" val="684246742"/>
      </p:ext>
    </p:extLst>
  </p:cSld>
  <p:clrMapOvr>
    <a:overrideClrMapping bg1="lt1" tx1="dk1" bg2="lt2" tx2="dk2" accent1="accent1" accent2="accent2" accent3="accent3" accent4="accent4" accent5="accent5" accent6="accent6" hlink="hlink" folHlink="folHlink"/>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5" name="Picture 4" descr="C4I Presentation Temp 1-01 copy.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0525" cy="6858000"/>
          </a:xfrm>
          <a:prstGeom prst="rect">
            <a:avLst/>
          </a:prstGeom>
        </p:spPr>
      </p:pic>
      <p:sp>
        <p:nvSpPr>
          <p:cNvPr id="2" name="Title 1"/>
          <p:cNvSpPr>
            <a:spLocks noGrp="1"/>
          </p:cNvSpPr>
          <p:nvPr>
            <p:ph type="ctrTitle"/>
          </p:nvPr>
        </p:nvSpPr>
        <p:spPr>
          <a:xfrm>
            <a:off x="914405" y="2130439"/>
            <a:ext cx="10363200" cy="14700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419" tIns="41209" rIns="82419" bIns="41209" numCol="1" anchor="ctr" anchorCtr="0" compatLnSpc="1">
            <a:prstTxWarp prst="textNoShape">
              <a:avLst/>
            </a:prstTxWarp>
          </a:bodyPr>
          <a:lstStyle>
            <a:lvl1pPr>
              <a:defRPr lang="ar-SA" sz="2400" b="1">
                <a:ln w="9525">
                  <a:solidFill>
                    <a:schemeClr val="bg1"/>
                  </a:solidFill>
                  <a:prstDash val="solid"/>
                </a:ln>
                <a:effectLst>
                  <a:outerShdw blurRad="12700" dist="38100" dir="2700000" algn="tl" rotWithShape="0">
                    <a:schemeClr val="bg1">
                      <a:lumMod val="50000"/>
                    </a:schemeClr>
                  </a:outerShdw>
                </a:effectLst>
              </a:defRPr>
            </a:lvl1pPr>
          </a:lstStyle>
          <a:p>
            <a:pPr lvl="0"/>
            <a:r>
              <a:rPr lang="en-US" smtClean="0"/>
              <a:t>Click to edit Master title style</a:t>
            </a:r>
            <a:endParaRPr lang="ar-SA"/>
          </a:p>
        </p:txBody>
      </p:sp>
      <p:sp>
        <p:nvSpPr>
          <p:cNvPr id="3" name="Subtitle 2"/>
          <p:cNvSpPr>
            <a:spLocks noGrp="1"/>
          </p:cNvSpPr>
          <p:nvPr>
            <p:ph type="subTitle" idx="1"/>
          </p:nvPr>
        </p:nvSpPr>
        <p:spPr>
          <a:xfrm>
            <a:off x="1828809" y="3886203"/>
            <a:ext cx="8534400" cy="1752600"/>
          </a:xfrm>
        </p:spPr>
        <p:txBody>
          <a:bodyPr/>
          <a:lstStyle>
            <a:lvl1pPr marL="0" indent="0" algn="ctr">
              <a:buNone/>
              <a:defRPr/>
            </a:lvl1pPr>
            <a:lvl2pPr marL="304279" indent="0" algn="ctr">
              <a:buNone/>
              <a:defRPr/>
            </a:lvl2pPr>
            <a:lvl3pPr marL="608559" indent="0" algn="ctr">
              <a:buNone/>
              <a:defRPr/>
            </a:lvl3pPr>
            <a:lvl4pPr marL="912836" indent="0" algn="ctr">
              <a:buNone/>
              <a:defRPr/>
            </a:lvl4pPr>
            <a:lvl5pPr marL="1217116" indent="0" algn="ctr">
              <a:buNone/>
              <a:defRPr/>
            </a:lvl5pPr>
            <a:lvl6pPr marL="1521397" indent="0" algn="ctr">
              <a:buNone/>
              <a:defRPr/>
            </a:lvl6pPr>
            <a:lvl7pPr marL="1825675" indent="0" algn="ctr">
              <a:buNone/>
              <a:defRPr/>
            </a:lvl7pPr>
            <a:lvl8pPr marL="2129954" indent="0" algn="ctr">
              <a:buNone/>
              <a:defRPr/>
            </a:lvl8pPr>
            <a:lvl9pPr marL="2434234" indent="0" algn="ctr">
              <a:buNone/>
              <a:defRPr/>
            </a:lvl9pPr>
          </a:lstStyle>
          <a:p>
            <a:r>
              <a:rPr lang="en-US" smtClean="0"/>
              <a:t>Click to edit Master subtitle style</a:t>
            </a:r>
            <a:endParaRPr lang="ar-SA"/>
          </a:p>
        </p:txBody>
      </p:sp>
      <p:sp>
        <p:nvSpPr>
          <p:cNvPr id="4" name="Rectangle 3"/>
          <p:cNvSpPr/>
          <p:nvPr userDrawn="1"/>
        </p:nvSpPr>
        <p:spPr bwMode="auto">
          <a:xfrm>
            <a:off x="0" y="0"/>
            <a:ext cx="12192000" cy="1280160"/>
          </a:xfrm>
          <a:prstGeom prst="rect">
            <a:avLst/>
          </a:prstGeom>
          <a:solidFill>
            <a:schemeClr val="bg1"/>
          </a:solidFill>
          <a:ln w="9525" cap="flat" cmpd="sng" algn="ctr">
            <a:noFill/>
            <a:prstDash val="solid"/>
            <a:round/>
            <a:headEnd type="none" w="med" len="med"/>
            <a:tailEnd type="none" w="med" len="med"/>
          </a:ln>
          <a:effectLst/>
        </p:spPr>
        <p:txBody>
          <a:bodyPr vert="horz" wrap="square" lIns="20320" tIns="10160" rIns="20320" bIns="10160" numCol="1" rtlCol="1" anchor="t" anchorCtr="0" compatLnSpc="1">
            <a:prstTxWarp prst="textNoShape">
              <a:avLst/>
            </a:prstTxWarp>
          </a:bodyPr>
          <a:lstStyle/>
          <a:p>
            <a:pPr defTabSz="203150" eaLnBrk="1" hangingPunct="1"/>
            <a:endParaRPr lang="ar-SA" sz="400" smtClean="0">
              <a:solidFill>
                <a:prstClr val="black"/>
              </a:solidFill>
              <a:latin typeface="Arial" pitchFamily="34" charset="0"/>
              <a:cs typeface="Arial" pitchFamily="34" charset="0"/>
            </a:endParaRPr>
          </a:p>
        </p:txBody>
      </p:sp>
      <p:pic>
        <p:nvPicPr>
          <p:cNvPr id="6" name="Picture 4" descr="C4I Presentation Temp 1-02 copy.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67305"/>
          </a:xfrm>
          <a:prstGeom prst="rect">
            <a:avLst/>
          </a:prstGeom>
        </p:spPr>
      </p:pic>
      <p:pic>
        <p:nvPicPr>
          <p:cNvPr id="7" name="Picture 2" descr="\\share\صالة العمليات الجارية2\1الشعار.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837729" y="5660333"/>
            <a:ext cx="1284362" cy="1188734"/>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userDrawn="1"/>
        </p:nvSpPr>
        <p:spPr bwMode="auto">
          <a:xfrm>
            <a:off x="0" y="3262169"/>
            <a:ext cx="12192000" cy="1194140"/>
          </a:xfrm>
          <a:prstGeom prst="rect">
            <a:avLst/>
          </a:prstGeom>
          <a:solidFill>
            <a:schemeClr val="accent6">
              <a:lumMod val="60000"/>
              <a:lumOff val="40000"/>
            </a:schemeClr>
          </a:solidFill>
          <a:ln>
            <a:noFill/>
          </a:ln>
          <a:extLst/>
        </p:spPr>
        <p:txBody>
          <a:bodyPr vert="horz" wrap="square" lIns="20129" tIns="10065" rIns="20129" bIns="10065" numCol="1" anchor="ctr" anchorCtr="0" compatLnSpc="1">
            <a:prstTxWarp prst="textNoShape">
              <a:avLst/>
            </a:prstTxWarp>
          </a:bodyPr>
          <a:lstStyle>
            <a:lvl1pPr marL="0" indent="0" algn="ctr" rtl="0" eaLnBrk="0" fontAlgn="base" hangingPunct="0">
              <a:spcBef>
                <a:spcPct val="0"/>
              </a:spcBef>
              <a:spcAft>
                <a:spcPct val="0"/>
              </a:spcAft>
              <a:buClr>
                <a:srgbClr val="008000"/>
              </a:buClr>
              <a:buSzPct val="101000"/>
              <a:buFontTx/>
              <a:buNone/>
              <a:defRPr sz="8800" b="0">
                <a:solidFill>
                  <a:schemeClr val="tx1"/>
                </a:solidFill>
                <a:latin typeface="+mj-lt"/>
                <a:ea typeface="+mj-ea"/>
                <a:cs typeface="SKR HEAD1" pitchFamily="2" charset="-78"/>
              </a:defRPr>
            </a:lvl1pPr>
            <a:lvl2pPr algn="ctr" rtl="0" eaLnBrk="0" fontAlgn="base" hangingPunct="0">
              <a:spcBef>
                <a:spcPct val="0"/>
              </a:spcBef>
              <a:spcAft>
                <a:spcPct val="0"/>
              </a:spcAft>
              <a:defRPr sz="8467" b="1">
                <a:solidFill>
                  <a:schemeClr val="tx2"/>
                </a:solidFill>
                <a:latin typeface="Times New Roman" pitchFamily="18" charset="0"/>
                <a:cs typeface="Traditional Arabic" pitchFamily="2" charset="-78"/>
              </a:defRPr>
            </a:lvl2pPr>
            <a:lvl3pPr algn="ctr" rtl="0" eaLnBrk="0" fontAlgn="base" hangingPunct="0">
              <a:spcBef>
                <a:spcPct val="0"/>
              </a:spcBef>
              <a:spcAft>
                <a:spcPct val="0"/>
              </a:spcAft>
              <a:defRPr sz="8467" b="1">
                <a:solidFill>
                  <a:schemeClr val="tx2"/>
                </a:solidFill>
                <a:latin typeface="Times New Roman" pitchFamily="18" charset="0"/>
                <a:cs typeface="Traditional Arabic" pitchFamily="2" charset="-78"/>
              </a:defRPr>
            </a:lvl3pPr>
            <a:lvl4pPr algn="ctr" rtl="0" eaLnBrk="0" fontAlgn="base" hangingPunct="0">
              <a:spcBef>
                <a:spcPct val="0"/>
              </a:spcBef>
              <a:spcAft>
                <a:spcPct val="0"/>
              </a:spcAft>
              <a:defRPr sz="8467" b="1">
                <a:solidFill>
                  <a:schemeClr val="tx2"/>
                </a:solidFill>
                <a:latin typeface="Times New Roman" pitchFamily="18" charset="0"/>
                <a:cs typeface="Traditional Arabic" pitchFamily="2" charset="-78"/>
              </a:defRPr>
            </a:lvl4pPr>
            <a:lvl5pPr algn="ctr" rtl="0" eaLnBrk="0" fontAlgn="base" hangingPunct="0">
              <a:spcBef>
                <a:spcPct val="0"/>
              </a:spcBef>
              <a:spcAft>
                <a:spcPct val="0"/>
              </a:spcAft>
              <a:defRPr sz="8467" b="1">
                <a:solidFill>
                  <a:schemeClr val="tx2"/>
                </a:solidFill>
                <a:latin typeface="Times New Roman" pitchFamily="18" charset="0"/>
                <a:cs typeface="Traditional Arabic" pitchFamily="2" charset="-78"/>
              </a:defRPr>
            </a:lvl5pPr>
            <a:lvl6pPr marL="1246024" algn="ctr" rtl="0" fontAlgn="base">
              <a:spcBef>
                <a:spcPct val="0"/>
              </a:spcBef>
              <a:spcAft>
                <a:spcPct val="0"/>
              </a:spcAft>
              <a:defRPr sz="8467" b="1">
                <a:solidFill>
                  <a:schemeClr val="tx2"/>
                </a:solidFill>
                <a:latin typeface="Times New Roman" pitchFamily="18" charset="0"/>
                <a:cs typeface="Traditional Arabic" pitchFamily="2" charset="-78"/>
              </a:defRPr>
            </a:lvl6pPr>
            <a:lvl7pPr marL="2492052" algn="ctr" rtl="0" fontAlgn="base">
              <a:spcBef>
                <a:spcPct val="0"/>
              </a:spcBef>
              <a:spcAft>
                <a:spcPct val="0"/>
              </a:spcAft>
              <a:defRPr sz="8467" b="1">
                <a:solidFill>
                  <a:schemeClr val="tx2"/>
                </a:solidFill>
                <a:latin typeface="Times New Roman" pitchFamily="18" charset="0"/>
                <a:cs typeface="Traditional Arabic" pitchFamily="2" charset="-78"/>
              </a:defRPr>
            </a:lvl7pPr>
            <a:lvl8pPr marL="3738068" algn="ctr" rtl="0" fontAlgn="base">
              <a:spcBef>
                <a:spcPct val="0"/>
              </a:spcBef>
              <a:spcAft>
                <a:spcPct val="0"/>
              </a:spcAft>
              <a:defRPr sz="8467" b="1">
                <a:solidFill>
                  <a:schemeClr val="tx2"/>
                </a:solidFill>
                <a:latin typeface="Times New Roman" pitchFamily="18" charset="0"/>
                <a:cs typeface="Traditional Arabic" pitchFamily="2" charset="-78"/>
              </a:defRPr>
            </a:lvl8pPr>
            <a:lvl9pPr marL="4984093" algn="ctr" rtl="0" fontAlgn="base">
              <a:spcBef>
                <a:spcPct val="0"/>
              </a:spcBef>
              <a:spcAft>
                <a:spcPct val="0"/>
              </a:spcAft>
              <a:defRPr sz="8467" b="1">
                <a:solidFill>
                  <a:schemeClr val="tx2"/>
                </a:solidFill>
                <a:latin typeface="Times New Roman" pitchFamily="18" charset="0"/>
                <a:cs typeface="Traditional Arabic" pitchFamily="2" charset="-78"/>
              </a:defRPr>
            </a:lvl9pPr>
          </a:lstStyle>
          <a:p>
            <a:pPr defTabSz="223296"/>
            <a:endParaRPr lang="ar-SA" sz="2149" kern="0" dirty="0"/>
          </a:p>
        </p:txBody>
      </p:sp>
      <p:sp>
        <p:nvSpPr>
          <p:cNvPr id="8" name="مربع نص 7"/>
          <p:cNvSpPr txBox="1"/>
          <p:nvPr userDrawn="1"/>
        </p:nvSpPr>
        <p:spPr>
          <a:xfrm>
            <a:off x="0" y="3219339"/>
            <a:ext cx="12180525" cy="453073"/>
          </a:xfrm>
          <a:prstGeom prst="rect">
            <a:avLst/>
          </a:prstGeom>
          <a:noFill/>
        </p:spPr>
        <p:txBody>
          <a:bodyPr wrap="square" rtlCol="1" anchor="ctr">
            <a:spAutoFit/>
          </a:bodyPr>
          <a:lstStyle/>
          <a:p>
            <a:endParaRPr lang="ar-SA" sz="2344" dirty="0">
              <a:cs typeface="SKR HEAD1" pitchFamily="2" charset="-78"/>
            </a:endParaRPr>
          </a:p>
        </p:txBody>
      </p:sp>
    </p:spTree>
    <p:extLst>
      <p:ext uri="{BB962C8B-B14F-4D97-AF65-F5344CB8AC3E}">
        <p14:creationId xmlns:p14="http://schemas.microsoft.com/office/powerpoint/2010/main" val="3897593736"/>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p:nvPr userDrawn="1"/>
        </p:nvSpPr>
        <p:spPr bwMode="auto">
          <a:xfrm>
            <a:off x="0" y="0"/>
            <a:ext cx="1219200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22333" tIns="11166" rIns="22333" bIns="11166" numCol="1" rtlCol="0" anchor="t" anchorCtr="0" compatLnSpc="1">
            <a:prstTxWarp prst="textNoShape">
              <a:avLst/>
            </a:prstTxWarp>
          </a:bodyPr>
          <a:lstStyle/>
          <a:p>
            <a:pPr marL="0" marR="0" indent="0" algn="l" defTabSz="223296" rtl="0" eaLnBrk="1" fontAlgn="base" latinLnBrk="0" hangingPunct="1">
              <a:lnSpc>
                <a:spcPct val="100000"/>
              </a:lnSpc>
              <a:spcBef>
                <a:spcPct val="0"/>
              </a:spcBef>
              <a:spcAft>
                <a:spcPct val="0"/>
              </a:spcAft>
              <a:buClrTx/>
              <a:buSzTx/>
              <a:buFontTx/>
              <a:buNone/>
              <a:tabLst/>
            </a:pPr>
            <a:endParaRPr kumimoji="0" lang="en-US" sz="44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9927740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bg>
      <p:bgRef idx="1003">
        <a:schemeClr val="bg2"/>
      </p:bgRef>
    </p:bg>
    <p:spTree>
      <p:nvGrpSpPr>
        <p:cNvPr id="1" name=""/>
        <p:cNvGrpSpPr/>
        <p:nvPr/>
      </p:nvGrpSpPr>
      <p:grpSpPr>
        <a:xfrm>
          <a:off x="0" y="0"/>
          <a:ext cx="0" cy="0"/>
          <a:chOff x="0" y="0"/>
          <a:chExt cx="0" cy="0"/>
        </a:xfrm>
      </p:grpSpPr>
      <p:pic>
        <p:nvPicPr>
          <p:cNvPr id="5" name="Picture 4" descr="C4I Presentation Temp 1-01 copy.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81450" y="988701"/>
            <a:ext cx="11816087" cy="765153"/>
          </a:xfrm>
          <a:solidFill>
            <a:srgbClr val="FFCC66"/>
          </a:solidFill>
        </p:spPr>
        <p:txBody>
          <a:bodyPr/>
          <a:lstStyle>
            <a:lvl1pPr marL="0" indent="0" rtl="0">
              <a:buClr>
                <a:srgbClr val="008000"/>
              </a:buClr>
              <a:buSzPct val="101000"/>
              <a:buFontTx/>
              <a:buNone/>
              <a:defRPr sz="2149" b="0">
                <a:cs typeface="SKR HEAD1" pitchFamily="2" charset="-78"/>
              </a:defRPr>
            </a:lvl1pPr>
          </a:lstStyle>
          <a:p>
            <a:r>
              <a:rPr lang="en-US" dirty="0" smtClean="0"/>
              <a:t>Click to edit Master title style</a:t>
            </a:r>
            <a:endParaRPr lang="ar-SA" dirty="0"/>
          </a:p>
        </p:txBody>
      </p:sp>
      <p:sp>
        <p:nvSpPr>
          <p:cNvPr id="4" name="Rectangle 123"/>
          <p:cNvSpPr>
            <a:spLocks noChangeArrowheads="1"/>
          </p:cNvSpPr>
          <p:nvPr userDrawn="1"/>
        </p:nvSpPr>
        <p:spPr bwMode="auto">
          <a:xfrm>
            <a:off x="4762506" y="6408752"/>
            <a:ext cx="2622551" cy="288925"/>
          </a:xfrm>
          <a:prstGeom prst="rect">
            <a:avLst/>
          </a:prstGeom>
          <a:noFill/>
          <a:ln w="19050">
            <a:noFill/>
            <a:miter lim="800000"/>
            <a:headEnd/>
            <a:tailEnd/>
          </a:ln>
          <a:effectLst/>
        </p:spPr>
        <p:txBody>
          <a:bodyPr wrap="none" lIns="60873" tIns="30436" rIns="60873" bIns="30436" anchor="ctr"/>
          <a:lstStyle/>
          <a:p>
            <a:pPr algn="ctr" defTabSz="914265" eaLnBrk="1" hangingPunct="1">
              <a:defRPr/>
            </a:pPr>
            <a:endParaRPr lang="en-US" sz="1108" dirty="0">
              <a:ln w="1905"/>
              <a:solidFill>
                <a:srgbClr val="FF0000"/>
              </a:solidFill>
              <a:effectLst>
                <a:innerShdw blurRad="69850" dist="43180" dir="5400000">
                  <a:srgbClr val="000000">
                    <a:alpha val="65000"/>
                  </a:srgbClr>
                </a:innerShdw>
              </a:effectLst>
              <a:latin typeface="Times New Roman"/>
              <a:cs typeface="AL-Mohanad Bold" pitchFamily="2" charset="-78"/>
            </a:endParaRPr>
          </a:p>
        </p:txBody>
      </p:sp>
      <p:sp>
        <p:nvSpPr>
          <p:cNvPr id="6" name="Line 12"/>
          <p:cNvSpPr>
            <a:spLocks noChangeShapeType="1"/>
          </p:cNvSpPr>
          <p:nvPr userDrawn="1"/>
        </p:nvSpPr>
        <p:spPr bwMode="auto">
          <a:xfrm>
            <a:off x="181450" y="6299200"/>
            <a:ext cx="11817760" cy="0"/>
          </a:xfrm>
          <a:prstGeom prst="line">
            <a:avLst/>
          </a:prstGeom>
          <a:noFill/>
          <a:ln w="57150">
            <a:solidFill>
              <a:srgbClr val="008000"/>
            </a:solidFill>
            <a:round/>
            <a:headEnd/>
            <a:tailEnd/>
          </a:ln>
        </p:spPr>
        <p:txBody>
          <a:bodyPr lIns="60873" tIns="30436" rIns="60873" bIns="30436" anchor="ctr"/>
          <a:lstStyle/>
          <a:p>
            <a:pPr lvl="0" algn="r" defTabSz="914265" rtl="1"/>
            <a:endParaRPr lang="en-US" sz="1329">
              <a:solidFill>
                <a:srgbClr val="000000"/>
              </a:solidFill>
              <a:latin typeface="Arial" charset="0"/>
              <a:cs typeface="Arial" charset="0"/>
            </a:endParaRPr>
          </a:p>
        </p:txBody>
      </p:sp>
      <p:sp>
        <p:nvSpPr>
          <p:cNvPr id="7" name="Rectangle 123"/>
          <p:cNvSpPr>
            <a:spLocks noChangeArrowheads="1"/>
          </p:cNvSpPr>
          <p:nvPr userDrawn="1"/>
        </p:nvSpPr>
        <p:spPr bwMode="auto">
          <a:xfrm>
            <a:off x="4762506" y="6408752"/>
            <a:ext cx="2622551" cy="288925"/>
          </a:xfrm>
          <a:prstGeom prst="rect">
            <a:avLst/>
          </a:prstGeom>
          <a:noFill/>
          <a:ln w="19050">
            <a:noFill/>
            <a:miter lim="800000"/>
            <a:headEnd/>
            <a:tailEnd/>
          </a:ln>
          <a:effectLst/>
        </p:spPr>
        <p:txBody>
          <a:bodyPr wrap="none" lIns="60873" tIns="30436" rIns="60873" bIns="30436" anchor="ctr"/>
          <a:lstStyle/>
          <a:p>
            <a:pPr algn="ctr" defTabSz="914265" eaLnBrk="1" hangingPunct="1">
              <a:defRPr/>
            </a:pPr>
            <a:endParaRPr lang="en-US" sz="1108" dirty="0">
              <a:ln w="1905"/>
              <a:solidFill>
                <a:srgbClr val="FF0000"/>
              </a:solidFill>
              <a:effectLst>
                <a:innerShdw blurRad="69850" dist="43180" dir="5400000">
                  <a:srgbClr val="000000">
                    <a:alpha val="65000"/>
                  </a:srgbClr>
                </a:innerShdw>
              </a:effectLst>
              <a:latin typeface="Times New Roman"/>
              <a:cs typeface="AL-Mohanad Bold" pitchFamily="2" charset="-78"/>
            </a:endParaRPr>
          </a:p>
        </p:txBody>
      </p:sp>
      <p:pic>
        <p:nvPicPr>
          <p:cNvPr id="8" name="Picture 2" descr="\\share\صالة العمليات الجارية2\1الشعار.jpg"/>
          <p:cNvPicPr>
            <a:picLocks noChangeAspect="1" noChangeArrowheads="1"/>
          </p:cNvPicPr>
          <p:nvPr userDrawn="1"/>
        </p:nvPicPr>
        <p:blipFill>
          <a:blip r:embed="rId3" cstate="print">
            <a:clrChange>
              <a:clrFrom>
                <a:srgbClr val="FFFFFF"/>
              </a:clrFrom>
              <a:clrTo>
                <a:srgbClr val="FFFFFF">
                  <a:alpha val="0"/>
                </a:srgbClr>
              </a:clrTo>
            </a:clrChange>
            <a:lum bright="-10000"/>
          </a:blip>
          <a:stretch>
            <a:fillRect/>
          </a:stretch>
        </p:blipFill>
        <p:spPr bwMode="auto">
          <a:xfrm>
            <a:off x="5657220" y="14719"/>
            <a:ext cx="863389" cy="730206"/>
          </a:xfrm>
          <a:prstGeom prst="rect">
            <a:avLst/>
          </a:prstGeom>
          <a:noFill/>
          <a:ln>
            <a:noFill/>
          </a:ln>
        </p:spPr>
      </p:pic>
      <p:sp>
        <p:nvSpPr>
          <p:cNvPr id="9" name="Rectangle 13"/>
          <p:cNvSpPr>
            <a:spLocks noGrp="1" noChangeArrowheads="1"/>
          </p:cNvSpPr>
          <p:nvPr userDrawn="1"/>
        </p:nvSpPr>
        <p:spPr bwMode="auto">
          <a:xfrm>
            <a:off x="11428459" y="6418925"/>
            <a:ext cx="569078" cy="335698"/>
          </a:xfrm>
          <a:prstGeom prst="rect">
            <a:avLst/>
          </a:prstGeom>
          <a:solidFill>
            <a:srgbClr val="FFCC66"/>
          </a:solidFill>
          <a:ln w="9525">
            <a:solidFill>
              <a:schemeClr val="accent3"/>
            </a:solidFill>
            <a:miter lim="800000"/>
            <a:headEnd/>
            <a:tailEnd/>
          </a:ln>
          <a:effectLst/>
        </p:spPr>
        <p:txBody>
          <a:bodyPr vert="horz" wrap="square" lIns="65935" tIns="32967" rIns="65935" bIns="32967" numCol="1" anchor="ctr" anchorCtr="0" compatLnSpc="1">
            <a:prstTxWarp prst="textNoShape">
              <a:avLst/>
            </a:prstTxWarp>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defRPr/>
            </a:pPr>
            <a:fld id="{2BCF77DE-4E18-47D7-8CA2-F8CAFDF23A44}" type="slidenum">
              <a:rPr lang="ar-SA" sz="1074" kern="0" smtClean="0">
                <a:ln w="1905"/>
                <a:solidFill>
                  <a:srgbClr val="006600"/>
                </a:solidFill>
                <a:effectLst>
                  <a:innerShdw blurRad="69850" dist="43180" dir="5400000">
                    <a:srgbClr val="000000">
                      <a:alpha val="65000"/>
                    </a:srgbClr>
                  </a:innerShdw>
                </a:effectLst>
                <a:cs typeface="PT Bold Heading" panose="02010400000000000000" pitchFamily="2" charset="-78"/>
              </a:rPr>
              <a:pPr algn="ctr">
                <a:defRPr/>
              </a:pPr>
              <a:t>‹#›</a:t>
            </a:fld>
            <a:endParaRPr lang="en-US" sz="1074" kern="0" dirty="0">
              <a:ln w="1905"/>
              <a:solidFill>
                <a:srgbClr val="006600"/>
              </a:solidFill>
              <a:effectLst>
                <a:innerShdw blurRad="69850" dist="43180" dir="5400000">
                  <a:srgbClr val="000000">
                    <a:alpha val="65000"/>
                  </a:srgbClr>
                </a:innerShdw>
              </a:effectLst>
              <a:cs typeface="PT Bold Heading" panose="02010400000000000000" pitchFamily="2" charset="-78"/>
            </a:endParaRPr>
          </a:p>
        </p:txBody>
      </p:sp>
      <p:sp>
        <p:nvSpPr>
          <p:cNvPr id="11" name="Rectangle 16"/>
          <p:cNvSpPr>
            <a:spLocks noChangeArrowheads="1"/>
          </p:cNvSpPr>
          <p:nvPr userDrawn="1"/>
        </p:nvSpPr>
        <p:spPr bwMode="auto">
          <a:xfrm>
            <a:off x="5166669" y="6418925"/>
            <a:ext cx="1858661" cy="335698"/>
          </a:xfrm>
          <a:prstGeom prst="rect">
            <a:avLst/>
          </a:prstGeom>
          <a:noFill/>
          <a:ln w="19050">
            <a:noFill/>
            <a:miter lim="800000"/>
            <a:headEnd/>
            <a:tailEnd/>
          </a:ln>
          <a:effectLst/>
        </p:spPr>
        <p:txBody>
          <a:bodyPr wrap="none" lIns="70719" tIns="35358" rIns="70719" bIns="35358"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ar-SA" sz="977" dirty="0" smtClean="0">
                <a:ln w="1905"/>
                <a:solidFill>
                  <a:srgbClr val="FF0000"/>
                </a:solidFill>
                <a:effectLst>
                  <a:innerShdw blurRad="69850" dist="43180" dir="5400000">
                    <a:srgbClr val="000000">
                      <a:alpha val="65000"/>
                    </a:srgbClr>
                  </a:innerShdw>
                </a:effectLst>
                <a:cs typeface="PT Bold Heading" panose="02010400000000000000" pitchFamily="2" charset="-78"/>
              </a:rPr>
              <a:t>--</a:t>
            </a:r>
            <a:endParaRPr lang="en-US" sz="977" dirty="0">
              <a:ln w="1905"/>
              <a:solidFill>
                <a:srgbClr val="FF0000"/>
              </a:solidFill>
              <a:effectLst>
                <a:innerShdw blurRad="69850" dist="43180" dir="5400000">
                  <a:srgbClr val="000000">
                    <a:alpha val="65000"/>
                  </a:srgbClr>
                </a:innerShdw>
              </a:effectLst>
              <a:cs typeface="PT Bold Heading" panose="02010400000000000000" pitchFamily="2" charset="-78"/>
            </a:endParaRPr>
          </a:p>
        </p:txBody>
      </p:sp>
      <p:sp>
        <p:nvSpPr>
          <p:cNvPr id="12" name="Date Placeholder 3"/>
          <p:cNvSpPr>
            <a:spLocks noGrp="1"/>
          </p:cNvSpPr>
          <p:nvPr userDrawn="1"/>
        </p:nvSpPr>
        <p:spPr>
          <a:xfrm>
            <a:off x="9496834" y="6419857"/>
            <a:ext cx="1505062" cy="334766"/>
          </a:xfrm>
          <a:prstGeom prst="rect">
            <a:avLst/>
          </a:prstGeom>
        </p:spPr>
        <p:txBody>
          <a:bodyPr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fontAlgn="auto">
              <a:spcBef>
                <a:spcPts val="0"/>
              </a:spcBef>
              <a:spcAft>
                <a:spcPts val="0"/>
              </a:spcAft>
            </a:pPr>
            <a:fld id="{3E8000AE-35A7-487A-B33A-84B3ED49EAC7}" type="uaqdatetime2">
              <a:rPr lang="ar-SA" sz="977" kern="0" smtClean="0">
                <a:ln w="1905"/>
                <a:solidFill>
                  <a:srgbClr val="008000"/>
                </a:solidFill>
                <a:effectLst>
                  <a:innerShdw blurRad="69850" dist="43180" dir="5400000">
                    <a:srgbClr val="000000">
                      <a:alpha val="65000"/>
                    </a:srgbClr>
                  </a:innerShdw>
                </a:effectLst>
                <a:cs typeface="PT Bold Heading" panose="02010400000000000000" pitchFamily="2" charset="-78"/>
              </a:rPr>
              <a:pPr fontAlgn="auto">
                <a:spcBef>
                  <a:spcPts val="0"/>
                </a:spcBef>
                <a:spcAft>
                  <a:spcPts val="0"/>
                </a:spcAft>
              </a:pPr>
              <a:t>الأربعاء، 20/رجب/1437</a:t>
            </a:fld>
            <a:endParaRPr lang="ar-SA" sz="1067" kern="0" dirty="0">
              <a:ln w="1905"/>
              <a:solidFill>
                <a:srgbClr val="008000"/>
              </a:solidFill>
              <a:effectLst>
                <a:innerShdw blurRad="69850" dist="43180" dir="5400000">
                  <a:srgbClr val="000000">
                    <a:alpha val="65000"/>
                  </a:srgbClr>
                </a:innerShdw>
              </a:effectLst>
              <a:cs typeface="PT Bold Heading" panose="02010400000000000000" pitchFamily="2" charset="-78"/>
            </a:endParaRPr>
          </a:p>
        </p:txBody>
      </p:sp>
      <p:sp>
        <p:nvSpPr>
          <p:cNvPr id="18" name="Content Placeholder 3"/>
          <p:cNvSpPr>
            <a:spLocks noGrp="1"/>
          </p:cNvSpPr>
          <p:nvPr>
            <p:ph sz="half" idx="2"/>
          </p:nvPr>
        </p:nvSpPr>
        <p:spPr>
          <a:xfrm>
            <a:off x="181450" y="1929545"/>
            <a:ext cx="5808814" cy="4278945"/>
          </a:xfrm>
          <a:noFill/>
        </p:spPr>
        <p:txBody>
          <a:bodyPr vert="horz" lIns="91440" tIns="45720" rIns="91440" bIns="45720" rtlCol="1">
            <a:noAutofit/>
          </a:bodyPr>
          <a:lstStyle>
            <a:lvl1pPr algn="l" rtl="0">
              <a:defRPr lang="en-US" sz="269" kern="1200" dirty="0" smtClean="0">
                <a:latin typeface="Times New Roman" panose="02020603050405020304" pitchFamily="18" charset="0"/>
                <a:cs typeface="Times New Roman" panose="02020603050405020304" pitchFamily="18" charset="0"/>
              </a:defRPr>
            </a:lvl1pPr>
            <a:lvl2pPr algn="l" rtl="0">
              <a:defRPr lang="en-US" sz="586" kern="1200" dirty="0" smtClean="0">
                <a:ea typeface="+mn-ea"/>
                <a:cs typeface="+mn-cs"/>
              </a:defRPr>
            </a:lvl2pPr>
            <a:lvl3pPr algn="l" rtl="0">
              <a:defRPr lang="en-US" sz="488" kern="1200" dirty="0" smtClean="0">
                <a:ea typeface="+mn-ea"/>
                <a:cs typeface="+mn-cs"/>
              </a:defRPr>
            </a:lvl3pPr>
            <a:lvl4pPr algn="l" rtl="0">
              <a:defRPr lang="en-US" sz="440" kern="1200" dirty="0" smtClean="0">
                <a:ea typeface="+mn-ea"/>
                <a:cs typeface="+mn-cs"/>
              </a:defRPr>
            </a:lvl4pPr>
            <a:lvl5pPr algn="l" rtl="0">
              <a:defRPr lang="ar-SA" sz="440" kern="1200" dirty="0">
                <a:ea typeface="+mn-ea"/>
                <a:cs typeface="+mn-cs"/>
              </a:defRPr>
            </a:lvl5pPr>
          </a:lstStyle>
          <a:p>
            <a:pPr marL="55824" lvl="0" indent="-55824" algn="just" defTabSz="223296" rtl="0" eaLnBrk="1" latinLnBrk="0" hangingPunct="1">
              <a:lnSpc>
                <a:spcPct val="120000"/>
              </a:lnSpc>
              <a:spcBef>
                <a:spcPts val="244"/>
              </a:spcBef>
              <a:buFont typeface="Arial" panose="020B0604020202020204" pitchFamily="34" charset="0"/>
              <a:buChar char="•"/>
            </a:pPr>
            <a:r>
              <a:rPr lang="en-US" dirty="0" smtClean="0"/>
              <a:t>Click to edit Master text styles</a:t>
            </a:r>
          </a:p>
          <a:p>
            <a:pPr marL="167472" lvl="1" indent="-55824" defTabSz="223296" eaLnBrk="1" latinLnBrk="0" hangingPunct="1">
              <a:lnSpc>
                <a:spcPct val="90000"/>
              </a:lnSpc>
              <a:spcBef>
                <a:spcPts val="122"/>
              </a:spcBef>
              <a:buFont typeface="Arial" panose="020B0604020202020204" pitchFamily="34" charset="0"/>
              <a:buChar char="•"/>
            </a:pPr>
            <a:r>
              <a:rPr lang="en-US" dirty="0" smtClean="0"/>
              <a:t>Second level</a:t>
            </a:r>
          </a:p>
          <a:p>
            <a:pPr marL="279121" lvl="2" indent="-55824" defTabSz="223296" eaLnBrk="1" latinLnBrk="0" hangingPunct="1">
              <a:lnSpc>
                <a:spcPct val="90000"/>
              </a:lnSpc>
              <a:spcBef>
                <a:spcPts val="122"/>
              </a:spcBef>
              <a:buFont typeface="Arial" panose="020B0604020202020204" pitchFamily="34" charset="0"/>
              <a:buChar char="•"/>
            </a:pPr>
            <a:r>
              <a:rPr lang="en-US" dirty="0" smtClean="0"/>
              <a:t>Third level</a:t>
            </a:r>
          </a:p>
          <a:p>
            <a:pPr marL="390769" lvl="3" indent="-55824" defTabSz="223296" eaLnBrk="1" latinLnBrk="0" hangingPunct="1">
              <a:lnSpc>
                <a:spcPct val="90000"/>
              </a:lnSpc>
              <a:spcBef>
                <a:spcPts val="122"/>
              </a:spcBef>
              <a:buFont typeface="Arial" panose="020B0604020202020204" pitchFamily="34" charset="0"/>
              <a:buChar char="•"/>
            </a:pPr>
            <a:r>
              <a:rPr lang="en-US" dirty="0" smtClean="0"/>
              <a:t>Fourth level</a:t>
            </a:r>
          </a:p>
          <a:p>
            <a:pPr marL="502417" lvl="4" indent="-55824" defTabSz="223296" eaLnBrk="1" latinLnBrk="0" hangingPunct="1">
              <a:lnSpc>
                <a:spcPct val="90000"/>
              </a:lnSpc>
              <a:spcBef>
                <a:spcPts val="122"/>
              </a:spcBef>
              <a:buFont typeface="Arial" panose="020B0604020202020204" pitchFamily="34" charset="0"/>
              <a:buChar char="•"/>
            </a:pPr>
            <a:r>
              <a:rPr lang="en-US" dirty="0" smtClean="0"/>
              <a:t>Fifth level</a:t>
            </a:r>
            <a:endParaRPr lang="ar-SA" dirty="0"/>
          </a:p>
        </p:txBody>
      </p:sp>
      <p:sp>
        <p:nvSpPr>
          <p:cNvPr id="20" name="Content Placeholder 5"/>
          <p:cNvSpPr>
            <a:spLocks noGrp="1"/>
          </p:cNvSpPr>
          <p:nvPr>
            <p:ph sz="quarter" idx="4"/>
          </p:nvPr>
        </p:nvSpPr>
        <p:spPr>
          <a:xfrm>
            <a:off x="6183810" y="1929545"/>
            <a:ext cx="5815400" cy="4278945"/>
          </a:xfrm>
        </p:spPr>
        <p:txBody>
          <a:bodyPr vert="horz" lIns="91440" tIns="45720" rIns="91440" bIns="45720" rtlCol="1">
            <a:noAutofit/>
          </a:bodyPr>
          <a:lstStyle>
            <a:lvl1pPr>
              <a:defRPr lang="en-US" sz="293" kern="300" dirty="0" smtClean="0"/>
            </a:lvl1pPr>
            <a:lvl2pPr>
              <a:defRPr lang="en-US" sz="586" kern="1200" dirty="0" smtClean="0">
                <a:ea typeface="+mn-ea"/>
                <a:cs typeface="+mn-cs"/>
              </a:defRPr>
            </a:lvl2pPr>
            <a:lvl3pPr>
              <a:defRPr lang="en-US" sz="488" kern="1200" dirty="0" smtClean="0">
                <a:ea typeface="+mn-ea"/>
                <a:cs typeface="+mn-cs"/>
              </a:defRPr>
            </a:lvl3pPr>
            <a:lvl4pPr>
              <a:defRPr lang="en-US" sz="440" kern="1200" dirty="0" smtClean="0">
                <a:ea typeface="+mn-ea"/>
                <a:cs typeface="+mn-cs"/>
              </a:defRPr>
            </a:lvl4pPr>
            <a:lvl5pPr>
              <a:defRPr lang="ar-SA" sz="440" kern="1200" dirty="0">
                <a:ea typeface="+mn-ea"/>
                <a:cs typeface="+mn-cs"/>
              </a:defRPr>
            </a:lvl5pPr>
          </a:lstStyle>
          <a:p>
            <a:pPr marL="55824" lvl="0" indent="-55824" algn="just" defTabSz="223296" eaLnBrk="1" latinLnBrk="0" hangingPunct="1">
              <a:lnSpc>
                <a:spcPct val="110000"/>
              </a:lnSpc>
              <a:spcBef>
                <a:spcPts val="244"/>
              </a:spcBef>
              <a:buFont typeface="Arial" panose="020B0604020202020204" pitchFamily="34" charset="0"/>
              <a:buChar char="•"/>
            </a:pPr>
            <a:r>
              <a:rPr lang="en-US" dirty="0" smtClean="0"/>
              <a:t>Click to edit Master text styles</a:t>
            </a:r>
          </a:p>
          <a:p>
            <a:pPr marL="167472" lvl="1" indent="-55824" defTabSz="223296" eaLnBrk="1" latinLnBrk="0" hangingPunct="1">
              <a:lnSpc>
                <a:spcPct val="90000"/>
              </a:lnSpc>
              <a:spcBef>
                <a:spcPts val="122"/>
              </a:spcBef>
              <a:buFont typeface="Arial" panose="020B0604020202020204" pitchFamily="34" charset="0"/>
              <a:buChar char="•"/>
            </a:pPr>
            <a:r>
              <a:rPr lang="en-US" dirty="0" smtClean="0"/>
              <a:t>Second level</a:t>
            </a:r>
          </a:p>
          <a:p>
            <a:pPr marL="279121" lvl="2" indent="-55824" defTabSz="223296" eaLnBrk="1" latinLnBrk="0" hangingPunct="1">
              <a:lnSpc>
                <a:spcPct val="90000"/>
              </a:lnSpc>
              <a:spcBef>
                <a:spcPts val="122"/>
              </a:spcBef>
              <a:buFont typeface="Arial" panose="020B0604020202020204" pitchFamily="34" charset="0"/>
              <a:buChar char="•"/>
            </a:pPr>
            <a:r>
              <a:rPr lang="en-US" dirty="0" smtClean="0"/>
              <a:t>Third level</a:t>
            </a:r>
          </a:p>
          <a:p>
            <a:pPr marL="390769" lvl="3" indent="-55824" defTabSz="223296" eaLnBrk="1" latinLnBrk="0" hangingPunct="1">
              <a:lnSpc>
                <a:spcPct val="90000"/>
              </a:lnSpc>
              <a:spcBef>
                <a:spcPts val="122"/>
              </a:spcBef>
              <a:buFont typeface="Arial" panose="020B0604020202020204" pitchFamily="34" charset="0"/>
              <a:buChar char="•"/>
            </a:pPr>
            <a:r>
              <a:rPr lang="en-US" dirty="0" smtClean="0"/>
              <a:t>Fourth level</a:t>
            </a:r>
          </a:p>
          <a:p>
            <a:pPr marL="502417" lvl="4" indent="-55824" defTabSz="223296" eaLnBrk="1" latinLnBrk="0" hangingPunct="1">
              <a:lnSpc>
                <a:spcPct val="90000"/>
              </a:lnSpc>
              <a:spcBef>
                <a:spcPts val="122"/>
              </a:spcBef>
              <a:buFont typeface="Arial" panose="020B0604020202020204" pitchFamily="34" charset="0"/>
              <a:buChar char="•"/>
            </a:pPr>
            <a:r>
              <a:rPr lang="en-US" dirty="0" smtClean="0"/>
              <a:t>Fifth level</a:t>
            </a:r>
            <a:endParaRPr lang="ar-SA" dirty="0"/>
          </a:p>
        </p:txBody>
      </p:sp>
      <p:sp>
        <p:nvSpPr>
          <p:cNvPr id="21" name="Line 12"/>
          <p:cNvSpPr>
            <a:spLocks noChangeShapeType="1"/>
          </p:cNvSpPr>
          <p:nvPr userDrawn="1"/>
        </p:nvSpPr>
        <p:spPr bwMode="auto">
          <a:xfrm>
            <a:off x="180035" y="1852015"/>
            <a:ext cx="11817760" cy="0"/>
          </a:xfrm>
          <a:prstGeom prst="line">
            <a:avLst/>
          </a:prstGeom>
          <a:noFill/>
          <a:ln w="57150">
            <a:solidFill>
              <a:srgbClr val="008000"/>
            </a:solidFill>
            <a:round/>
            <a:headEnd/>
            <a:tailEnd/>
          </a:ln>
        </p:spPr>
        <p:txBody>
          <a:bodyPr lIns="60873" tIns="30436" rIns="60873" bIns="30436" anchor="ctr"/>
          <a:lstStyle/>
          <a:p>
            <a:pPr lvl="0" algn="r" defTabSz="914265" rtl="1"/>
            <a:endParaRPr lang="en-US" sz="1329">
              <a:solidFill>
                <a:srgbClr val="000000"/>
              </a:solidFill>
              <a:latin typeface="Arial" charset="0"/>
              <a:cs typeface="Arial" charset="0"/>
            </a:endParaRPr>
          </a:p>
        </p:txBody>
      </p:sp>
      <p:sp>
        <p:nvSpPr>
          <p:cNvPr id="15" name="Rectangle 16"/>
          <p:cNvSpPr>
            <a:spLocks noChangeArrowheads="1"/>
          </p:cNvSpPr>
          <p:nvPr userDrawn="1"/>
        </p:nvSpPr>
        <p:spPr bwMode="auto">
          <a:xfrm>
            <a:off x="187858" y="6419857"/>
            <a:ext cx="1517205" cy="335698"/>
          </a:xfrm>
          <a:prstGeom prst="rect">
            <a:avLst/>
          </a:prstGeom>
          <a:noFill/>
          <a:ln w="19050">
            <a:noFill/>
            <a:miter lim="800000"/>
            <a:headEnd/>
            <a:tailEnd/>
          </a:ln>
          <a:effectLst/>
        </p:spPr>
        <p:txBody>
          <a:bodyPr wrap="none" lIns="70719" tIns="35358" rIns="70719" bIns="35358"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indent="0" algn="l" defTabSz="223296" rtl="1" eaLnBrk="1" fontAlgn="auto" latinLnBrk="0" hangingPunct="1">
              <a:lnSpc>
                <a:spcPct val="100000"/>
              </a:lnSpc>
              <a:spcBef>
                <a:spcPts val="0"/>
              </a:spcBef>
              <a:spcAft>
                <a:spcPts val="0"/>
              </a:spcAft>
              <a:buClrTx/>
              <a:buSzTx/>
              <a:buFontTx/>
              <a:buNone/>
              <a:tabLst/>
              <a:defRPr/>
            </a:pPr>
            <a:r>
              <a:rPr lang="ar-SA" sz="977" kern="0" dirty="0" smtClean="0">
                <a:ln w="1905"/>
                <a:solidFill>
                  <a:srgbClr val="008000"/>
                </a:solidFill>
                <a:effectLst>
                  <a:innerShdw blurRad="69850" dist="43180" dir="5400000">
                    <a:srgbClr val="000000">
                      <a:alpha val="65000"/>
                    </a:srgbClr>
                  </a:innerShdw>
                </a:effectLst>
                <a:cs typeface="PT Bold Heading" panose="02010400000000000000" pitchFamily="2" charset="-78"/>
              </a:rPr>
              <a:t>وزارة</a:t>
            </a:r>
            <a:r>
              <a:rPr lang="ar-SA" sz="977" kern="0" baseline="0" dirty="0" smtClean="0">
                <a:ln w="1905"/>
                <a:solidFill>
                  <a:srgbClr val="008000"/>
                </a:solidFill>
                <a:effectLst>
                  <a:innerShdw blurRad="69850" dist="43180" dir="5400000">
                    <a:srgbClr val="000000">
                      <a:alpha val="65000"/>
                    </a:srgbClr>
                  </a:innerShdw>
                </a:effectLst>
                <a:cs typeface="PT Bold Heading" panose="02010400000000000000" pitchFamily="2" charset="-78"/>
              </a:rPr>
              <a:t> الدفاع</a:t>
            </a:r>
            <a:endParaRPr lang="en-US" sz="977" kern="0" dirty="0" smtClean="0">
              <a:ln w="1905"/>
              <a:solidFill>
                <a:srgbClr val="008000"/>
              </a:solidFill>
              <a:effectLst>
                <a:innerShdw blurRad="69850" dist="43180" dir="5400000">
                  <a:srgbClr val="000000">
                    <a:alpha val="65000"/>
                  </a:srgbClr>
                </a:innerShdw>
              </a:effectLst>
              <a:cs typeface="PT Bold Heading" panose="02010400000000000000" pitchFamily="2" charset="-78"/>
            </a:endParaRPr>
          </a:p>
        </p:txBody>
      </p:sp>
    </p:spTree>
    <p:extLst>
      <p:ext uri="{BB962C8B-B14F-4D97-AF65-F5344CB8AC3E}">
        <p14:creationId xmlns:p14="http://schemas.microsoft.com/office/powerpoint/2010/main" val="345012699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bg>
      <p:bgRef idx="1003">
        <a:schemeClr val="bg2"/>
      </p:bgRef>
    </p:bg>
    <p:spTree>
      <p:nvGrpSpPr>
        <p:cNvPr id="1" name=""/>
        <p:cNvGrpSpPr/>
        <p:nvPr/>
      </p:nvGrpSpPr>
      <p:grpSpPr>
        <a:xfrm>
          <a:off x="0" y="0"/>
          <a:ext cx="0" cy="0"/>
          <a:chOff x="0" y="0"/>
          <a:chExt cx="0" cy="0"/>
        </a:xfrm>
      </p:grpSpPr>
      <p:pic>
        <p:nvPicPr>
          <p:cNvPr id="5" name="Picture 4" descr="C4I Presentation Temp 1-01 copy.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81450" y="988701"/>
            <a:ext cx="11816087" cy="765153"/>
          </a:xfrm>
          <a:solidFill>
            <a:srgbClr val="FFCC66"/>
          </a:solidFill>
        </p:spPr>
        <p:txBody>
          <a:bodyPr/>
          <a:lstStyle>
            <a:lvl1pPr marL="0" indent="0" rtl="0">
              <a:buClr>
                <a:srgbClr val="008000"/>
              </a:buClr>
              <a:buSzPct val="101000"/>
              <a:buFontTx/>
              <a:buNone/>
              <a:defRPr sz="2149" b="0">
                <a:cs typeface="SKR HEAD1" pitchFamily="2" charset="-78"/>
              </a:defRPr>
            </a:lvl1pPr>
          </a:lstStyle>
          <a:p>
            <a:r>
              <a:rPr lang="en-US" dirty="0" smtClean="0"/>
              <a:t>Click to edit Master title style</a:t>
            </a:r>
            <a:endParaRPr lang="ar-SA" dirty="0"/>
          </a:p>
        </p:txBody>
      </p:sp>
      <p:sp>
        <p:nvSpPr>
          <p:cNvPr id="4" name="Rectangle 123"/>
          <p:cNvSpPr>
            <a:spLocks noChangeArrowheads="1"/>
          </p:cNvSpPr>
          <p:nvPr userDrawn="1"/>
        </p:nvSpPr>
        <p:spPr bwMode="auto">
          <a:xfrm>
            <a:off x="4762506" y="6408752"/>
            <a:ext cx="2622551" cy="288925"/>
          </a:xfrm>
          <a:prstGeom prst="rect">
            <a:avLst/>
          </a:prstGeom>
          <a:noFill/>
          <a:ln w="19050">
            <a:noFill/>
            <a:miter lim="800000"/>
            <a:headEnd/>
            <a:tailEnd/>
          </a:ln>
          <a:effectLst/>
        </p:spPr>
        <p:txBody>
          <a:bodyPr wrap="none" lIns="60873" tIns="30436" rIns="60873" bIns="30436" anchor="ctr"/>
          <a:lstStyle/>
          <a:p>
            <a:pPr algn="ctr" defTabSz="914265" eaLnBrk="1" hangingPunct="1">
              <a:defRPr/>
            </a:pPr>
            <a:endParaRPr lang="en-US" sz="1108" dirty="0">
              <a:ln w="1905"/>
              <a:solidFill>
                <a:srgbClr val="FF0000"/>
              </a:solidFill>
              <a:effectLst>
                <a:innerShdw blurRad="69850" dist="43180" dir="5400000">
                  <a:srgbClr val="000000">
                    <a:alpha val="65000"/>
                  </a:srgbClr>
                </a:innerShdw>
              </a:effectLst>
              <a:latin typeface="Times New Roman"/>
              <a:cs typeface="AL-Mohanad Bold" pitchFamily="2" charset="-78"/>
            </a:endParaRPr>
          </a:p>
        </p:txBody>
      </p:sp>
      <p:sp>
        <p:nvSpPr>
          <p:cNvPr id="6" name="Line 12"/>
          <p:cNvSpPr>
            <a:spLocks noChangeShapeType="1"/>
          </p:cNvSpPr>
          <p:nvPr userDrawn="1"/>
        </p:nvSpPr>
        <p:spPr bwMode="auto">
          <a:xfrm>
            <a:off x="181450" y="6299200"/>
            <a:ext cx="11817760" cy="0"/>
          </a:xfrm>
          <a:prstGeom prst="line">
            <a:avLst/>
          </a:prstGeom>
          <a:noFill/>
          <a:ln w="57150">
            <a:solidFill>
              <a:srgbClr val="008000"/>
            </a:solidFill>
            <a:round/>
            <a:headEnd/>
            <a:tailEnd/>
          </a:ln>
        </p:spPr>
        <p:txBody>
          <a:bodyPr lIns="60873" tIns="30436" rIns="60873" bIns="30436" anchor="ctr"/>
          <a:lstStyle/>
          <a:p>
            <a:pPr lvl="0" algn="r" defTabSz="914265" rtl="1"/>
            <a:endParaRPr lang="en-US" sz="1329">
              <a:solidFill>
                <a:srgbClr val="000000"/>
              </a:solidFill>
              <a:latin typeface="Arial" charset="0"/>
              <a:cs typeface="Arial" charset="0"/>
            </a:endParaRPr>
          </a:p>
        </p:txBody>
      </p:sp>
      <p:sp>
        <p:nvSpPr>
          <p:cNvPr id="7" name="Rectangle 123"/>
          <p:cNvSpPr>
            <a:spLocks noChangeArrowheads="1"/>
          </p:cNvSpPr>
          <p:nvPr userDrawn="1"/>
        </p:nvSpPr>
        <p:spPr bwMode="auto">
          <a:xfrm>
            <a:off x="4762506" y="6408752"/>
            <a:ext cx="2622551" cy="288925"/>
          </a:xfrm>
          <a:prstGeom prst="rect">
            <a:avLst/>
          </a:prstGeom>
          <a:noFill/>
          <a:ln w="19050">
            <a:noFill/>
            <a:miter lim="800000"/>
            <a:headEnd/>
            <a:tailEnd/>
          </a:ln>
          <a:effectLst/>
        </p:spPr>
        <p:txBody>
          <a:bodyPr wrap="none" lIns="60873" tIns="30436" rIns="60873" bIns="30436" anchor="ctr"/>
          <a:lstStyle/>
          <a:p>
            <a:pPr algn="ctr" defTabSz="914265" eaLnBrk="1" hangingPunct="1">
              <a:defRPr/>
            </a:pPr>
            <a:endParaRPr lang="en-US" sz="1108" dirty="0">
              <a:ln w="1905"/>
              <a:solidFill>
                <a:srgbClr val="FF0000"/>
              </a:solidFill>
              <a:effectLst>
                <a:innerShdw blurRad="69850" dist="43180" dir="5400000">
                  <a:srgbClr val="000000">
                    <a:alpha val="65000"/>
                  </a:srgbClr>
                </a:innerShdw>
              </a:effectLst>
              <a:latin typeface="Times New Roman"/>
              <a:cs typeface="AL-Mohanad Bold" pitchFamily="2" charset="-78"/>
            </a:endParaRPr>
          </a:p>
        </p:txBody>
      </p:sp>
      <p:pic>
        <p:nvPicPr>
          <p:cNvPr id="8" name="Picture 2" descr="\\share\صالة العمليات الجارية2\1الشعار.jpg"/>
          <p:cNvPicPr>
            <a:picLocks noChangeAspect="1" noChangeArrowheads="1"/>
          </p:cNvPicPr>
          <p:nvPr userDrawn="1"/>
        </p:nvPicPr>
        <p:blipFill>
          <a:blip r:embed="rId3" cstate="print">
            <a:clrChange>
              <a:clrFrom>
                <a:srgbClr val="FFFFFF"/>
              </a:clrFrom>
              <a:clrTo>
                <a:srgbClr val="FFFFFF">
                  <a:alpha val="0"/>
                </a:srgbClr>
              </a:clrTo>
            </a:clrChange>
            <a:lum bright="-10000"/>
          </a:blip>
          <a:stretch>
            <a:fillRect/>
          </a:stretch>
        </p:blipFill>
        <p:spPr bwMode="auto">
          <a:xfrm>
            <a:off x="5657220" y="14719"/>
            <a:ext cx="863389" cy="730206"/>
          </a:xfrm>
          <a:prstGeom prst="rect">
            <a:avLst/>
          </a:prstGeom>
          <a:noFill/>
          <a:ln>
            <a:noFill/>
          </a:ln>
        </p:spPr>
      </p:pic>
      <p:sp>
        <p:nvSpPr>
          <p:cNvPr id="9" name="Rectangle 13"/>
          <p:cNvSpPr>
            <a:spLocks noGrp="1" noChangeArrowheads="1"/>
          </p:cNvSpPr>
          <p:nvPr userDrawn="1"/>
        </p:nvSpPr>
        <p:spPr bwMode="auto">
          <a:xfrm>
            <a:off x="11428459" y="6418925"/>
            <a:ext cx="569078" cy="335698"/>
          </a:xfrm>
          <a:prstGeom prst="rect">
            <a:avLst/>
          </a:prstGeom>
          <a:solidFill>
            <a:srgbClr val="FFCC66"/>
          </a:solidFill>
          <a:ln w="9525">
            <a:solidFill>
              <a:schemeClr val="accent3"/>
            </a:solidFill>
            <a:miter lim="800000"/>
            <a:headEnd/>
            <a:tailEnd/>
          </a:ln>
          <a:effectLst/>
        </p:spPr>
        <p:txBody>
          <a:bodyPr vert="horz" wrap="square" lIns="65935" tIns="32967" rIns="65935" bIns="32967" numCol="1" anchor="ctr" anchorCtr="0" compatLnSpc="1">
            <a:prstTxWarp prst="textNoShape">
              <a:avLst/>
            </a:prstTxWarp>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defRPr/>
            </a:pPr>
            <a:fld id="{2BCF77DE-4E18-47D7-8CA2-F8CAFDF23A44}" type="slidenum">
              <a:rPr lang="ar-SA" sz="1074" kern="0" smtClean="0">
                <a:ln w="1905"/>
                <a:solidFill>
                  <a:srgbClr val="006600"/>
                </a:solidFill>
                <a:effectLst>
                  <a:innerShdw blurRad="69850" dist="43180" dir="5400000">
                    <a:srgbClr val="000000">
                      <a:alpha val="65000"/>
                    </a:srgbClr>
                  </a:innerShdw>
                </a:effectLst>
                <a:cs typeface="PT Bold Heading" panose="02010400000000000000" pitchFamily="2" charset="-78"/>
              </a:rPr>
              <a:pPr algn="ctr">
                <a:defRPr/>
              </a:pPr>
              <a:t>‹#›</a:t>
            </a:fld>
            <a:endParaRPr lang="en-US" sz="1074" kern="0" dirty="0">
              <a:ln w="1905"/>
              <a:solidFill>
                <a:srgbClr val="006600"/>
              </a:solidFill>
              <a:effectLst>
                <a:innerShdw blurRad="69850" dist="43180" dir="5400000">
                  <a:srgbClr val="000000">
                    <a:alpha val="65000"/>
                  </a:srgbClr>
                </a:innerShdw>
              </a:effectLst>
              <a:cs typeface="PT Bold Heading" panose="02010400000000000000" pitchFamily="2" charset="-78"/>
            </a:endParaRPr>
          </a:p>
        </p:txBody>
      </p:sp>
      <p:sp>
        <p:nvSpPr>
          <p:cNvPr id="11" name="Rectangle 16"/>
          <p:cNvSpPr>
            <a:spLocks noChangeArrowheads="1"/>
          </p:cNvSpPr>
          <p:nvPr userDrawn="1"/>
        </p:nvSpPr>
        <p:spPr bwMode="auto">
          <a:xfrm>
            <a:off x="5166669" y="6418925"/>
            <a:ext cx="1858661" cy="335698"/>
          </a:xfrm>
          <a:prstGeom prst="rect">
            <a:avLst/>
          </a:prstGeom>
          <a:noFill/>
          <a:ln w="19050">
            <a:noFill/>
            <a:miter lim="800000"/>
            <a:headEnd/>
            <a:tailEnd/>
          </a:ln>
          <a:effectLst/>
        </p:spPr>
        <p:txBody>
          <a:bodyPr wrap="none" lIns="70719" tIns="35358" rIns="70719" bIns="35358"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ar-SA" sz="977" dirty="0" smtClean="0">
                <a:ln w="1905"/>
                <a:solidFill>
                  <a:srgbClr val="FF0000"/>
                </a:solidFill>
                <a:effectLst>
                  <a:innerShdw blurRad="69850" dist="43180" dir="5400000">
                    <a:srgbClr val="000000">
                      <a:alpha val="65000"/>
                    </a:srgbClr>
                  </a:innerShdw>
                </a:effectLst>
                <a:cs typeface="PT Bold Heading" panose="02010400000000000000" pitchFamily="2" charset="-78"/>
              </a:rPr>
              <a:t>--</a:t>
            </a:r>
            <a:endParaRPr lang="en-US" sz="977" dirty="0">
              <a:ln w="1905"/>
              <a:solidFill>
                <a:srgbClr val="FF0000"/>
              </a:solidFill>
              <a:effectLst>
                <a:innerShdw blurRad="69850" dist="43180" dir="5400000">
                  <a:srgbClr val="000000">
                    <a:alpha val="65000"/>
                  </a:srgbClr>
                </a:innerShdw>
              </a:effectLst>
              <a:cs typeface="PT Bold Heading" panose="02010400000000000000" pitchFamily="2" charset="-78"/>
            </a:endParaRPr>
          </a:p>
        </p:txBody>
      </p:sp>
      <p:sp>
        <p:nvSpPr>
          <p:cNvPr id="12" name="Date Placeholder 3"/>
          <p:cNvSpPr>
            <a:spLocks noGrp="1"/>
          </p:cNvSpPr>
          <p:nvPr userDrawn="1"/>
        </p:nvSpPr>
        <p:spPr>
          <a:xfrm>
            <a:off x="9496834" y="6419857"/>
            <a:ext cx="1505062" cy="334766"/>
          </a:xfrm>
          <a:prstGeom prst="rect">
            <a:avLst/>
          </a:prstGeom>
        </p:spPr>
        <p:txBody>
          <a:bodyPr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fontAlgn="auto">
              <a:spcBef>
                <a:spcPts val="0"/>
              </a:spcBef>
              <a:spcAft>
                <a:spcPts val="0"/>
              </a:spcAft>
            </a:pPr>
            <a:fld id="{3E8000AE-35A7-487A-B33A-84B3ED49EAC7}" type="uaqdatetime2">
              <a:rPr lang="ar-SA" sz="977" kern="0" smtClean="0">
                <a:ln w="1905"/>
                <a:solidFill>
                  <a:srgbClr val="008000"/>
                </a:solidFill>
                <a:effectLst>
                  <a:innerShdw blurRad="69850" dist="43180" dir="5400000">
                    <a:srgbClr val="000000">
                      <a:alpha val="65000"/>
                    </a:srgbClr>
                  </a:innerShdw>
                </a:effectLst>
                <a:cs typeface="PT Bold Heading" panose="02010400000000000000" pitchFamily="2" charset="-78"/>
              </a:rPr>
              <a:pPr fontAlgn="auto">
                <a:spcBef>
                  <a:spcPts val="0"/>
                </a:spcBef>
                <a:spcAft>
                  <a:spcPts val="0"/>
                </a:spcAft>
              </a:pPr>
              <a:t>الأربعاء، 20/رجب/1437</a:t>
            </a:fld>
            <a:endParaRPr lang="ar-SA" sz="1067" kern="0" dirty="0">
              <a:ln w="1905"/>
              <a:solidFill>
                <a:srgbClr val="008000"/>
              </a:solidFill>
              <a:effectLst>
                <a:innerShdw blurRad="69850" dist="43180" dir="5400000">
                  <a:srgbClr val="000000">
                    <a:alpha val="65000"/>
                  </a:srgbClr>
                </a:innerShdw>
              </a:effectLst>
              <a:cs typeface="PT Bold Heading" panose="02010400000000000000" pitchFamily="2" charset="-78"/>
            </a:endParaRPr>
          </a:p>
        </p:txBody>
      </p:sp>
      <p:sp>
        <p:nvSpPr>
          <p:cNvPr id="18" name="Content Placeholder 3"/>
          <p:cNvSpPr>
            <a:spLocks noGrp="1"/>
          </p:cNvSpPr>
          <p:nvPr>
            <p:ph sz="half" idx="2"/>
          </p:nvPr>
        </p:nvSpPr>
        <p:spPr>
          <a:xfrm>
            <a:off x="181450" y="1929545"/>
            <a:ext cx="5808814" cy="4278945"/>
          </a:xfrm>
          <a:noFill/>
        </p:spPr>
        <p:txBody>
          <a:bodyPr vert="horz" lIns="91440" tIns="45720" rIns="91440" bIns="45720" rtlCol="1">
            <a:noAutofit/>
          </a:bodyPr>
          <a:lstStyle>
            <a:lvl1pPr algn="l" rtl="0">
              <a:defRPr lang="en-US" sz="269" kern="1200" dirty="0" smtClean="0">
                <a:latin typeface="Times New Roman" panose="02020603050405020304" pitchFamily="18" charset="0"/>
                <a:cs typeface="Times New Roman" panose="02020603050405020304" pitchFamily="18" charset="0"/>
              </a:defRPr>
            </a:lvl1pPr>
            <a:lvl2pPr algn="l" rtl="0">
              <a:defRPr lang="en-US" sz="586" kern="1200" dirty="0" smtClean="0">
                <a:ea typeface="+mn-ea"/>
                <a:cs typeface="+mn-cs"/>
              </a:defRPr>
            </a:lvl2pPr>
            <a:lvl3pPr algn="l" rtl="0">
              <a:defRPr lang="en-US" sz="488" kern="1200" dirty="0" smtClean="0">
                <a:ea typeface="+mn-ea"/>
                <a:cs typeface="+mn-cs"/>
              </a:defRPr>
            </a:lvl3pPr>
            <a:lvl4pPr algn="l" rtl="0">
              <a:defRPr lang="en-US" sz="440" kern="1200" dirty="0" smtClean="0">
                <a:ea typeface="+mn-ea"/>
                <a:cs typeface="+mn-cs"/>
              </a:defRPr>
            </a:lvl4pPr>
            <a:lvl5pPr algn="l" rtl="0">
              <a:defRPr lang="ar-SA" sz="440" kern="1200" dirty="0">
                <a:ea typeface="+mn-ea"/>
                <a:cs typeface="+mn-cs"/>
              </a:defRPr>
            </a:lvl5pPr>
          </a:lstStyle>
          <a:p>
            <a:pPr marL="55824" lvl="0" indent="-55824" algn="just" defTabSz="223296" rtl="0" eaLnBrk="1" latinLnBrk="0" hangingPunct="1">
              <a:lnSpc>
                <a:spcPct val="120000"/>
              </a:lnSpc>
              <a:spcBef>
                <a:spcPts val="244"/>
              </a:spcBef>
              <a:buFont typeface="Arial" panose="020B0604020202020204" pitchFamily="34" charset="0"/>
              <a:buChar char="•"/>
            </a:pPr>
            <a:r>
              <a:rPr lang="en-US" dirty="0" smtClean="0"/>
              <a:t>Click to edit Master text styles</a:t>
            </a:r>
          </a:p>
          <a:p>
            <a:pPr marL="167472" lvl="1" indent="-55824" defTabSz="223296" eaLnBrk="1" latinLnBrk="0" hangingPunct="1">
              <a:lnSpc>
                <a:spcPct val="90000"/>
              </a:lnSpc>
              <a:spcBef>
                <a:spcPts val="122"/>
              </a:spcBef>
              <a:buFont typeface="Arial" panose="020B0604020202020204" pitchFamily="34" charset="0"/>
              <a:buChar char="•"/>
            </a:pPr>
            <a:r>
              <a:rPr lang="en-US" dirty="0" smtClean="0"/>
              <a:t>Second level</a:t>
            </a:r>
          </a:p>
          <a:p>
            <a:pPr marL="279121" lvl="2" indent="-55824" defTabSz="223296" eaLnBrk="1" latinLnBrk="0" hangingPunct="1">
              <a:lnSpc>
                <a:spcPct val="90000"/>
              </a:lnSpc>
              <a:spcBef>
                <a:spcPts val="122"/>
              </a:spcBef>
              <a:buFont typeface="Arial" panose="020B0604020202020204" pitchFamily="34" charset="0"/>
              <a:buChar char="•"/>
            </a:pPr>
            <a:r>
              <a:rPr lang="en-US" dirty="0" smtClean="0"/>
              <a:t>Third level</a:t>
            </a:r>
          </a:p>
          <a:p>
            <a:pPr marL="390769" lvl="3" indent="-55824" defTabSz="223296" eaLnBrk="1" latinLnBrk="0" hangingPunct="1">
              <a:lnSpc>
                <a:spcPct val="90000"/>
              </a:lnSpc>
              <a:spcBef>
                <a:spcPts val="122"/>
              </a:spcBef>
              <a:buFont typeface="Arial" panose="020B0604020202020204" pitchFamily="34" charset="0"/>
              <a:buChar char="•"/>
            </a:pPr>
            <a:r>
              <a:rPr lang="en-US" dirty="0" smtClean="0"/>
              <a:t>Fourth level</a:t>
            </a:r>
          </a:p>
          <a:p>
            <a:pPr marL="502417" lvl="4" indent="-55824" defTabSz="223296" eaLnBrk="1" latinLnBrk="0" hangingPunct="1">
              <a:lnSpc>
                <a:spcPct val="90000"/>
              </a:lnSpc>
              <a:spcBef>
                <a:spcPts val="122"/>
              </a:spcBef>
              <a:buFont typeface="Arial" panose="020B0604020202020204" pitchFamily="34" charset="0"/>
              <a:buChar char="•"/>
            </a:pPr>
            <a:r>
              <a:rPr lang="en-US" dirty="0" smtClean="0"/>
              <a:t>Fifth level</a:t>
            </a:r>
            <a:endParaRPr lang="ar-SA" dirty="0"/>
          </a:p>
        </p:txBody>
      </p:sp>
      <p:sp>
        <p:nvSpPr>
          <p:cNvPr id="20" name="Content Placeholder 5"/>
          <p:cNvSpPr>
            <a:spLocks noGrp="1"/>
          </p:cNvSpPr>
          <p:nvPr>
            <p:ph sz="quarter" idx="4"/>
          </p:nvPr>
        </p:nvSpPr>
        <p:spPr>
          <a:xfrm>
            <a:off x="6183810" y="1929545"/>
            <a:ext cx="5815400" cy="4278945"/>
          </a:xfrm>
        </p:spPr>
        <p:txBody>
          <a:bodyPr vert="horz" lIns="91440" tIns="45720" rIns="91440" bIns="45720" rtlCol="1">
            <a:noAutofit/>
          </a:bodyPr>
          <a:lstStyle>
            <a:lvl1pPr>
              <a:defRPr lang="en-US" sz="293" kern="300" dirty="0" smtClean="0"/>
            </a:lvl1pPr>
            <a:lvl2pPr>
              <a:defRPr lang="en-US" sz="586" kern="1200" dirty="0" smtClean="0">
                <a:ea typeface="+mn-ea"/>
                <a:cs typeface="+mn-cs"/>
              </a:defRPr>
            </a:lvl2pPr>
            <a:lvl3pPr>
              <a:defRPr lang="en-US" sz="488" kern="1200" dirty="0" smtClean="0">
                <a:ea typeface="+mn-ea"/>
                <a:cs typeface="+mn-cs"/>
              </a:defRPr>
            </a:lvl3pPr>
            <a:lvl4pPr>
              <a:defRPr lang="en-US" sz="440" kern="1200" dirty="0" smtClean="0">
                <a:ea typeface="+mn-ea"/>
                <a:cs typeface="+mn-cs"/>
              </a:defRPr>
            </a:lvl4pPr>
            <a:lvl5pPr>
              <a:defRPr lang="ar-SA" sz="440" kern="1200" dirty="0">
                <a:ea typeface="+mn-ea"/>
                <a:cs typeface="+mn-cs"/>
              </a:defRPr>
            </a:lvl5pPr>
          </a:lstStyle>
          <a:p>
            <a:pPr marL="55824" lvl="0" indent="-55824" algn="just" defTabSz="223296" eaLnBrk="1" latinLnBrk="0" hangingPunct="1">
              <a:lnSpc>
                <a:spcPct val="110000"/>
              </a:lnSpc>
              <a:spcBef>
                <a:spcPts val="244"/>
              </a:spcBef>
              <a:buFont typeface="Arial" panose="020B0604020202020204" pitchFamily="34" charset="0"/>
              <a:buChar char="•"/>
            </a:pPr>
            <a:r>
              <a:rPr lang="en-US" dirty="0" smtClean="0"/>
              <a:t>Click to edit Master text styles</a:t>
            </a:r>
          </a:p>
          <a:p>
            <a:pPr marL="167472" lvl="1" indent="-55824" defTabSz="223296" eaLnBrk="1" latinLnBrk="0" hangingPunct="1">
              <a:lnSpc>
                <a:spcPct val="90000"/>
              </a:lnSpc>
              <a:spcBef>
                <a:spcPts val="122"/>
              </a:spcBef>
              <a:buFont typeface="Arial" panose="020B0604020202020204" pitchFamily="34" charset="0"/>
              <a:buChar char="•"/>
            </a:pPr>
            <a:r>
              <a:rPr lang="en-US" dirty="0" smtClean="0"/>
              <a:t>Second level</a:t>
            </a:r>
          </a:p>
          <a:p>
            <a:pPr marL="279121" lvl="2" indent="-55824" defTabSz="223296" eaLnBrk="1" latinLnBrk="0" hangingPunct="1">
              <a:lnSpc>
                <a:spcPct val="90000"/>
              </a:lnSpc>
              <a:spcBef>
                <a:spcPts val="122"/>
              </a:spcBef>
              <a:buFont typeface="Arial" panose="020B0604020202020204" pitchFamily="34" charset="0"/>
              <a:buChar char="•"/>
            </a:pPr>
            <a:r>
              <a:rPr lang="en-US" dirty="0" smtClean="0"/>
              <a:t>Third level</a:t>
            </a:r>
          </a:p>
          <a:p>
            <a:pPr marL="390769" lvl="3" indent="-55824" defTabSz="223296" eaLnBrk="1" latinLnBrk="0" hangingPunct="1">
              <a:lnSpc>
                <a:spcPct val="90000"/>
              </a:lnSpc>
              <a:spcBef>
                <a:spcPts val="122"/>
              </a:spcBef>
              <a:buFont typeface="Arial" panose="020B0604020202020204" pitchFamily="34" charset="0"/>
              <a:buChar char="•"/>
            </a:pPr>
            <a:r>
              <a:rPr lang="en-US" dirty="0" smtClean="0"/>
              <a:t>Fourth level</a:t>
            </a:r>
          </a:p>
          <a:p>
            <a:pPr marL="502417" lvl="4" indent="-55824" defTabSz="223296" eaLnBrk="1" latinLnBrk="0" hangingPunct="1">
              <a:lnSpc>
                <a:spcPct val="90000"/>
              </a:lnSpc>
              <a:spcBef>
                <a:spcPts val="122"/>
              </a:spcBef>
              <a:buFont typeface="Arial" panose="020B0604020202020204" pitchFamily="34" charset="0"/>
              <a:buChar char="•"/>
            </a:pPr>
            <a:r>
              <a:rPr lang="en-US" dirty="0" smtClean="0"/>
              <a:t>Fifth level</a:t>
            </a:r>
            <a:endParaRPr lang="ar-SA" dirty="0"/>
          </a:p>
        </p:txBody>
      </p:sp>
      <p:sp>
        <p:nvSpPr>
          <p:cNvPr id="21" name="Line 12"/>
          <p:cNvSpPr>
            <a:spLocks noChangeShapeType="1"/>
          </p:cNvSpPr>
          <p:nvPr userDrawn="1"/>
        </p:nvSpPr>
        <p:spPr bwMode="auto">
          <a:xfrm>
            <a:off x="180035" y="1852015"/>
            <a:ext cx="11817760" cy="0"/>
          </a:xfrm>
          <a:prstGeom prst="line">
            <a:avLst/>
          </a:prstGeom>
          <a:noFill/>
          <a:ln w="57150">
            <a:solidFill>
              <a:srgbClr val="008000"/>
            </a:solidFill>
            <a:round/>
            <a:headEnd/>
            <a:tailEnd/>
          </a:ln>
        </p:spPr>
        <p:txBody>
          <a:bodyPr lIns="60873" tIns="30436" rIns="60873" bIns="30436" anchor="ctr"/>
          <a:lstStyle/>
          <a:p>
            <a:pPr lvl="0" algn="r" defTabSz="914265" rtl="1"/>
            <a:endParaRPr lang="en-US" sz="1329">
              <a:solidFill>
                <a:srgbClr val="000000"/>
              </a:solidFill>
              <a:latin typeface="Arial" charset="0"/>
              <a:cs typeface="Arial" charset="0"/>
            </a:endParaRPr>
          </a:p>
        </p:txBody>
      </p:sp>
      <p:sp>
        <p:nvSpPr>
          <p:cNvPr id="15" name="Rectangle 16"/>
          <p:cNvSpPr>
            <a:spLocks noChangeArrowheads="1"/>
          </p:cNvSpPr>
          <p:nvPr userDrawn="1"/>
        </p:nvSpPr>
        <p:spPr bwMode="auto">
          <a:xfrm>
            <a:off x="187858" y="6419857"/>
            <a:ext cx="1517205" cy="335698"/>
          </a:xfrm>
          <a:prstGeom prst="rect">
            <a:avLst/>
          </a:prstGeom>
          <a:noFill/>
          <a:ln w="19050">
            <a:noFill/>
            <a:miter lim="800000"/>
            <a:headEnd/>
            <a:tailEnd/>
          </a:ln>
          <a:effectLst/>
        </p:spPr>
        <p:txBody>
          <a:bodyPr wrap="none" lIns="70719" tIns="35358" rIns="70719" bIns="35358"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indent="0" algn="l" defTabSz="223296" rtl="1" eaLnBrk="1" fontAlgn="auto" latinLnBrk="0" hangingPunct="1">
              <a:lnSpc>
                <a:spcPct val="100000"/>
              </a:lnSpc>
              <a:spcBef>
                <a:spcPts val="0"/>
              </a:spcBef>
              <a:spcAft>
                <a:spcPts val="0"/>
              </a:spcAft>
              <a:buClrTx/>
              <a:buSzTx/>
              <a:buFontTx/>
              <a:buNone/>
              <a:tabLst/>
              <a:defRPr/>
            </a:pPr>
            <a:r>
              <a:rPr lang="ar-SA" sz="977" kern="0" dirty="0" smtClean="0">
                <a:ln w="1905"/>
                <a:solidFill>
                  <a:srgbClr val="008000"/>
                </a:solidFill>
                <a:effectLst>
                  <a:innerShdw blurRad="69850" dist="43180" dir="5400000">
                    <a:srgbClr val="000000">
                      <a:alpha val="65000"/>
                    </a:srgbClr>
                  </a:innerShdw>
                </a:effectLst>
                <a:cs typeface="PT Bold Heading" panose="02010400000000000000" pitchFamily="2" charset="-78"/>
              </a:rPr>
              <a:t>وزارة</a:t>
            </a:r>
            <a:r>
              <a:rPr lang="ar-SA" sz="977" kern="0" baseline="0" dirty="0" smtClean="0">
                <a:ln w="1905"/>
                <a:solidFill>
                  <a:srgbClr val="008000"/>
                </a:solidFill>
                <a:effectLst>
                  <a:innerShdw blurRad="69850" dist="43180" dir="5400000">
                    <a:srgbClr val="000000">
                      <a:alpha val="65000"/>
                    </a:srgbClr>
                  </a:innerShdw>
                </a:effectLst>
                <a:cs typeface="PT Bold Heading" panose="02010400000000000000" pitchFamily="2" charset="-78"/>
              </a:rPr>
              <a:t> الدفاع</a:t>
            </a:r>
            <a:endParaRPr lang="en-US" sz="977" kern="0" dirty="0" smtClean="0">
              <a:ln w="1905"/>
              <a:solidFill>
                <a:srgbClr val="008000"/>
              </a:solidFill>
              <a:effectLst>
                <a:innerShdw blurRad="69850" dist="43180" dir="5400000">
                  <a:srgbClr val="000000">
                    <a:alpha val="65000"/>
                  </a:srgbClr>
                </a:innerShdw>
              </a:effectLst>
              <a:cs typeface="PT Bold Heading" panose="02010400000000000000" pitchFamily="2" charset="-78"/>
            </a:endParaRPr>
          </a:p>
        </p:txBody>
      </p:sp>
    </p:spTree>
    <p:extLst>
      <p:ext uri="{BB962C8B-B14F-4D97-AF65-F5344CB8AC3E}">
        <p14:creationId xmlns:p14="http://schemas.microsoft.com/office/powerpoint/2010/main" val="164670937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95403" y="188918"/>
            <a:ext cx="9601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419" tIns="41209" rIns="82419" bIns="41209" numCol="1" anchor="ctr" anchorCtr="0" compatLnSpc="1">
            <a:prstTxWarp prst="textNoShape">
              <a:avLst/>
            </a:prstTxWarp>
          </a:bodyPr>
          <a:lstStyle/>
          <a:p>
            <a:pPr lvl="0"/>
            <a:r>
              <a:rPr lang="ar-SA" dirty="0" smtClean="0"/>
              <a:t>انقر لتحرير نمط العنوان الرئيسي</a:t>
            </a:r>
            <a:endParaRPr lang="en-US" dirty="0" smtClean="0"/>
          </a:p>
        </p:txBody>
      </p:sp>
      <p:sp>
        <p:nvSpPr>
          <p:cNvPr id="1027" name="Rectangle 3"/>
          <p:cNvSpPr>
            <a:spLocks noGrp="1" noChangeArrowheads="1"/>
          </p:cNvSpPr>
          <p:nvPr>
            <p:ph type="body" idx="1"/>
          </p:nvPr>
        </p:nvSpPr>
        <p:spPr bwMode="auto">
          <a:xfrm>
            <a:off x="334439" y="1268412"/>
            <a:ext cx="11523133" cy="4608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82419" tIns="41209" rIns="82419" bIns="41209" numCol="1" anchor="t" anchorCtr="0" compatLnSpc="1">
            <a:prstTxWarp prst="textNoShape">
              <a:avLst/>
            </a:prstTxWarp>
          </a:bodyPr>
          <a:lstStyle/>
          <a:p>
            <a:pPr lvl="0"/>
            <a:r>
              <a:rPr lang="ar-SA" dirty="0" smtClean="0"/>
              <a:t>انقر لتحرير أنماط النص الرئيسي</a:t>
            </a:r>
          </a:p>
          <a:p>
            <a:pPr lvl="1"/>
            <a:r>
              <a:rPr lang="ar-SA" dirty="0" smtClean="0"/>
              <a:t>المستوى الثاني</a:t>
            </a:r>
          </a:p>
          <a:p>
            <a:pPr lvl="2"/>
            <a:r>
              <a:rPr lang="ar-SA" dirty="0" smtClean="0"/>
              <a:t>المستوى الثالث</a:t>
            </a:r>
          </a:p>
          <a:p>
            <a:pPr lvl="3"/>
            <a:r>
              <a:rPr lang="ar-SA" dirty="0" smtClean="0"/>
              <a:t>المستوى الرابع</a:t>
            </a:r>
          </a:p>
          <a:p>
            <a:pPr lvl="4"/>
            <a:r>
              <a:rPr lang="ar-SA" dirty="0" smtClean="0"/>
              <a:t>المستوى الخامس</a:t>
            </a:r>
          </a:p>
        </p:txBody>
      </p:sp>
      <p:sp>
        <p:nvSpPr>
          <p:cNvPr id="1029" name="Line 12"/>
          <p:cNvSpPr>
            <a:spLocks noChangeShapeType="1"/>
          </p:cNvSpPr>
          <p:nvPr userDrawn="1"/>
        </p:nvSpPr>
        <p:spPr bwMode="auto">
          <a:xfrm>
            <a:off x="243426" y="6299200"/>
            <a:ext cx="11713633" cy="0"/>
          </a:xfrm>
          <a:prstGeom prst="line">
            <a:avLst/>
          </a:prstGeom>
          <a:noFill/>
          <a:ln w="57150">
            <a:solidFill>
              <a:srgbClr val="008000"/>
            </a:solidFill>
            <a:round/>
            <a:headEnd/>
            <a:tailEnd/>
          </a:ln>
        </p:spPr>
        <p:txBody>
          <a:bodyPr lIns="60873" tIns="30436" rIns="60873" bIns="30436" anchor="ctr"/>
          <a:lstStyle/>
          <a:p>
            <a:pPr algn="r" defTabSz="914265" rtl="1" eaLnBrk="1" hangingPunct="1">
              <a:defRPr/>
            </a:pPr>
            <a:endParaRPr lang="en-US" sz="1329">
              <a:solidFill>
                <a:srgbClr val="000000"/>
              </a:solidFill>
              <a:latin typeface="Arial" charset="0"/>
              <a:cs typeface="Arial" charset="0"/>
            </a:endParaRPr>
          </a:p>
        </p:txBody>
      </p:sp>
      <p:sp>
        <p:nvSpPr>
          <p:cNvPr id="12" name="Rectangle 123"/>
          <p:cNvSpPr>
            <a:spLocks noChangeArrowheads="1"/>
          </p:cNvSpPr>
          <p:nvPr/>
        </p:nvSpPr>
        <p:spPr bwMode="auto">
          <a:xfrm>
            <a:off x="4762506" y="6408752"/>
            <a:ext cx="2622551" cy="288925"/>
          </a:xfrm>
          <a:prstGeom prst="rect">
            <a:avLst/>
          </a:prstGeom>
          <a:noFill/>
          <a:ln w="19050">
            <a:noFill/>
            <a:miter lim="800000"/>
            <a:headEnd/>
            <a:tailEnd/>
          </a:ln>
          <a:effectLst/>
        </p:spPr>
        <p:txBody>
          <a:bodyPr wrap="none" lIns="60873" tIns="30436" rIns="60873" bIns="30436" anchor="ctr"/>
          <a:lstStyle/>
          <a:p>
            <a:pPr algn="ctr" defTabSz="914265" eaLnBrk="1" hangingPunct="1">
              <a:defRPr/>
            </a:pPr>
            <a:endParaRPr lang="en-US" sz="1108" dirty="0">
              <a:ln w="1905"/>
              <a:solidFill>
                <a:srgbClr val="FF0000"/>
              </a:solidFill>
              <a:effectLst>
                <a:innerShdw blurRad="69850" dist="43180" dir="5400000">
                  <a:srgbClr val="000000">
                    <a:alpha val="65000"/>
                  </a:srgbClr>
                </a:innerShdw>
              </a:effectLst>
              <a:latin typeface="Times New Roman"/>
              <a:cs typeface="AL-Mohanad Bold" pitchFamily="2" charset="-78"/>
            </a:endParaRPr>
          </a:p>
        </p:txBody>
      </p:sp>
      <p:sp>
        <p:nvSpPr>
          <p:cNvPr id="1032" name="Line 12"/>
          <p:cNvSpPr>
            <a:spLocks noChangeShapeType="1"/>
          </p:cNvSpPr>
          <p:nvPr/>
        </p:nvSpPr>
        <p:spPr bwMode="auto">
          <a:xfrm>
            <a:off x="239189" y="1143000"/>
            <a:ext cx="11713633" cy="0"/>
          </a:xfrm>
          <a:prstGeom prst="line">
            <a:avLst/>
          </a:prstGeom>
          <a:noFill/>
          <a:ln w="57150">
            <a:solidFill>
              <a:srgbClr val="008000"/>
            </a:solidFill>
            <a:round/>
            <a:headEnd/>
            <a:tailEnd/>
          </a:ln>
        </p:spPr>
        <p:txBody>
          <a:bodyPr lIns="60873" tIns="30436" rIns="60873" bIns="30436" anchor="ctr"/>
          <a:lstStyle/>
          <a:p>
            <a:pPr algn="r" defTabSz="914265" rtl="1" eaLnBrk="1" hangingPunct="1">
              <a:defRPr/>
            </a:pPr>
            <a:endParaRPr lang="en-US" sz="1329">
              <a:solidFill>
                <a:srgbClr val="000000"/>
              </a:solidFill>
              <a:latin typeface="Arial" charset="0"/>
              <a:cs typeface="Arial" charset="0"/>
            </a:endParaRPr>
          </a:p>
        </p:txBody>
      </p:sp>
      <p:pic>
        <p:nvPicPr>
          <p:cNvPr id="11" name="Picture 2" descr="\\share\صالة العمليات الجارية2\1الشعار.jpg"/>
          <p:cNvPicPr>
            <a:picLocks noChangeAspect="1" noChangeArrowheads="1"/>
          </p:cNvPicPr>
          <p:nvPr userDrawn="1"/>
        </p:nvPicPr>
        <p:blipFill>
          <a:blip r:embed="rId9" cstate="print">
            <a:clrChange>
              <a:clrFrom>
                <a:srgbClr val="FFFFFF"/>
              </a:clrFrom>
              <a:clrTo>
                <a:srgbClr val="FFFFFF">
                  <a:alpha val="0"/>
                </a:srgbClr>
              </a:clrTo>
            </a:clrChange>
            <a:lum bright="-10000"/>
          </a:blip>
          <a:stretch>
            <a:fillRect/>
          </a:stretch>
        </p:blipFill>
        <p:spPr bwMode="auto">
          <a:xfrm>
            <a:off x="11049035" y="139782"/>
            <a:ext cx="1017243" cy="860326"/>
          </a:xfrm>
          <a:prstGeom prst="rect">
            <a:avLst/>
          </a:prstGeom>
          <a:noFill/>
          <a:ln>
            <a:noFill/>
          </a:ln>
        </p:spPr>
      </p:pic>
      <p:pic>
        <p:nvPicPr>
          <p:cNvPr id="13" name="Picture 2" descr="\\share\صالة العمليات الجارية2\1الشعار.jpg"/>
          <p:cNvPicPr>
            <a:picLocks noChangeAspect="1" noChangeArrowheads="1"/>
          </p:cNvPicPr>
          <p:nvPr userDrawn="1"/>
        </p:nvPicPr>
        <p:blipFill>
          <a:blip r:embed="rId9" cstate="print">
            <a:clrChange>
              <a:clrFrom>
                <a:srgbClr val="FFFFFF"/>
              </a:clrFrom>
              <a:clrTo>
                <a:srgbClr val="FFFFFF">
                  <a:alpha val="0"/>
                </a:srgbClr>
              </a:clrTo>
            </a:clrChange>
            <a:lum bright="-10000"/>
          </a:blip>
          <a:stretch>
            <a:fillRect/>
          </a:stretch>
        </p:blipFill>
        <p:spPr bwMode="auto">
          <a:xfrm>
            <a:off x="95208" y="139782"/>
            <a:ext cx="1017243" cy="860326"/>
          </a:xfrm>
          <a:prstGeom prst="rect">
            <a:avLst/>
          </a:prstGeom>
          <a:noFill/>
          <a:ln>
            <a:noFill/>
          </a:ln>
        </p:spPr>
      </p:pic>
      <p:sp>
        <p:nvSpPr>
          <p:cNvPr id="14" name="Rectangle 13"/>
          <p:cNvSpPr>
            <a:spLocks noGrp="1" noChangeArrowheads="1"/>
          </p:cNvSpPr>
          <p:nvPr userDrawn="1"/>
        </p:nvSpPr>
        <p:spPr bwMode="auto">
          <a:xfrm>
            <a:off x="11001896" y="6436792"/>
            <a:ext cx="781051" cy="287337"/>
          </a:xfrm>
          <a:prstGeom prst="rect">
            <a:avLst/>
          </a:prstGeom>
          <a:noFill/>
          <a:ln w="9525">
            <a:noFill/>
            <a:miter lim="800000"/>
            <a:headEnd/>
            <a:tailEnd/>
          </a:ln>
          <a:effectLst/>
        </p:spPr>
        <p:txBody>
          <a:bodyPr vert="horz" wrap="square" lIns="65935" tIns="32967" rIns="65935" bIns="32967" numCol="1" anchor="t" anchorCtr="0" compatLnSpc="1">
            <a:prstTxWarp prst="textNoShape">
              <a:avLst/>
            </a:prstTxWarp>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defRPr/>
            </a:pPr>
            <a:fld id="{2BCF77DE-4E18-47D7-8CA2-F8CAFDF23A44}" type="slidenum">
              <a:rPr lang="ar-SA" sz="977" kern="0" smtClean="0">
                <a:ln w="1905"/>
                <a:solidFill>
                  <a:srgbClr val="008000"/>
                </a:solidFill>
                <a:effectLst>
                  <a:innerShdw blurRad="69850" dist="43180" dir="5400000">
                    <a:srgbClr val="000000">
                      <a:alpha val="65000"/>
                    </a:srgbClr>
                  </a:innerShdw>
                </a:effectLst>
                <a:cs typeface="PT Bold Heading" panose="02010400000000000000" pitchFamily="2" charset="-78"/>
              </a:rPr>
              <a:pPr>
                <a:defRPr/>
              </a:pPr>
              <a:t>‹#›</a:t>
            </a:fld>
            <a:endParaRPr lang="en-US" sz="977" kern="0" dirty="0">
              <a:ln w="1905"/>
              <a:solidFill>
                <a:srgbClr val="008000"/>
              </a:solidFill>
              <a:effectLst>
                <a:innerShdw blurRad="69850" dist="43180" dir="5400000">
                  <a:srgbClr val="000000">
                    <a:alpha val="65000"/>
                  </a:srgbClr>
                </a:innerShdw>
              </a:effectLst>
              <a:cs typeface="PT Bold Heading" panose="02010400000000000000" pitchFamily="2" charset="-78"/>
            </a:endParaRPr>
          </a:p>
        </p:txBody>
      </p:sp>
      <p:sp>
        <p:nvSpPr>
          <p:cNvPr id="15" name="Rectangle 14"/>
          <p:cNvSpPr>
            <a:spLocks noChangeArrowheads="1"/>
          </p:cNvSpPr>
          <p:nvPr userDrawn="1"/>
        </p:nvSpPr>
        <p:spPr bwMode="auto">
          <a:xfrm>
            <a:off x="409055" y="6463300"/>
            <a:ext cx="3839633" cy="211829"/>
          </a:xfrm>
          <a:prstGeom prst="rect">
            <a:avLst/>
          </a:prstGeom>
          <a:noFill/>
          <a:ln w="9525">
            <a:noFill/>
            <a:miter lim="800000"/>
            <a:headEnd/>
            <a:tailEnd/>
          </a:ln>
        </p:spPr>
        <p:txBody>
          <a:bodyPr lIns="60873" tIns="30436" rIns="60873" bIns="30436" anchor="ctr">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ar-SA" sz="977" kern="0" dirty="0" smtClean="0">
                <a:ln w="1905"/>
                <a:solidFill>
                  <a:srgbClr val="008000"/>
                </a:solidFill>
                <a:effectLst>
                  <a:innerShdw blurRad="69850" dist="43180" dir="5400000">
                    <a:srgbClr val="000000">
                      <a:alpha val="65000"/>
                    </a:srgbClr>
                  </a:innerShdw>
                </a:effectLst>
                <a:cs typeface="PT Bold Heading" panose="02010400000000000000" pitchFamily="2" charset="-78"/>
              </a:rPr>
              <a:t>وزارة الدفـــاع</a:t>
            </a:r>
            <a:endParaRPr lang="en-US" sz="977" kern="0" dirty="0">
              <a:ln w="1905"/>
              <a:solidFill>
                <a:srgbClr val="008000"/>
              </a:solidFill>
              <a:effectLst>
                <a:innerShdw blurRad="69850" dist="43180" dir="5400000">
                  <a:srgbClr val="000000">
                    <a:alpha val="65000"/>
                  </a:srgbClr>
                </a:innerShdw>
              </a:effectLst>
              <a:cs typeface="PT Bold Heading" panose="02010400000000000000" pitchFamily="2" charset="-78"/>
            </a:endParaRPr>
          </a:p>
        </p:txBody>
      </p:sp>
      <p:sp>
        <p:nvSpPr>
          <p:cNvPr id="17" name="Rectangle 16"/>
          <p:cNvSpPr>
            <a:spLocks noChangeArrowheads="1"/>
          </p:cNvSpPr>
          <p:nvPr userDrawn="1"/>
        </p:nvSpPr>
        <p:spPr bwMode="auto">
          <a:xfrm>
            <a:off x="4796994" y="6419857"/>
            <a:ext cx="2622551" cy="288925"/>
          </a:xfrm>
          <a:prstGeom prst="rect">
            <a:avLst/>
          </a:prstGeom>
          <a:noFill/>
          <a:ln w="19050">
            <a:noFill/>
            <a:miter lim="800000"/>
            <a:headEnd/>
            <a:tailEnd/>
          </a:ln>
          <a:effectLst/>
        </p:spPr>
        <p:txBody>
          <a:bodyPr wrap="none" lIns="70719" tIns="35358" rIns="70719" bIns="35358"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ar-SA" sz="977" dirty="0" smtClean="0">
                <a:ln w="1905"/>
                <a:solidFill>
                  <a:srgbClr val="FF0000"/>
                </a:solidFill>
                <a:effectLst>
                  <a:innerShdw blurRad="69850" dist="43180" dir="5400000">
                    <a:srgbClr val="000000">
                      <a:alpha val="65000"/>
                    </a:srgbClr>
                  </a:innerShdw>
                </a:effectLst>
                <a:cs typeface="PT Bold Heading" panose="02010400000000000000" pitchFamily="2" charset="-78"/>
              </a:rPr>
              <a:t>--</a:t>
            </a:r>
            <a:endParaRPr lang="en-US" sz="977" dirty="0">
              <a:ln w="1905"/>
              <a:solidFill>
                <a:srgbClr val="FF0000"/>
              </a:solidFill>
              <a:effectLst>
                <a:innerShdw blurRad="69850" dist="43180" dir="5400000">
                  <a:srgbClr val="000000">
                    <a:alpha val="65000"/>
                  </a:srgbClr>
                </a:innerShdw>
              </a:effectLst>
              <a:cs typeface="PT Bold Heading" panose="02010400000000000000" pitchFamily="2" charset="-78"/>
            </a:endParaRPr>
          </a:p>
        </p:txBody>
      </p:sp>
      <p:sp>
        <p:nvSpPr>
          <p:cNvPr id="19" name="Date Placeholder 3"/>
          <p:cNvSpPr>
            <a:spLocks noGrp="1"/>
          </p:cNvSpPr>
          <p:nvPr userDrawn="1"/>
        </p:nvSpPr>
        <p:spPr>
          <a:xfrm>
            <a:off x="7862382" y="6435199"/>
            <a:ext cx="2952377" cy="365125"/>
          </a:xfrm>
          <a:prstGeom prst="rect">
            <a:avLst/>
          </a:prstGeom>
        </p:spPr>
        <p:txBody>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fontAlgn="auto">
              <a:spcBef>
                <a:spcPts val="0"/>
              </a:spcBef>
              <a:spcAft>
                <a:spcPts val="0"/>
              </a:spcAft>
            </a:pPr>
            <a:fld id="{3E8000AE-35A7-487A-B33A-84B3ED49EAC7}" type="uaqdatetime2">
              <a:rPr lang="ar-SA" sz="977" kern="0" smtClean="0">
                <a:ln w="1905"/>
                <a:solidFill>
                  <a:srgbClr val="008000"/>
                </a:solidFill>
                <a:effectLst>
                  <a:innerShdw blurRad="69850" dist="43180" dir="5400000">
                    <a:srgbClr val="000000">
                      <a:alpha val="65000"/>
                    </a:srgbClr>
                  </a:innerShdw>
                </a:effectLst>
                <a:cs typeface="PT Bold Heading" panose="02010400000000000000" pitchFamily="2" charset="-78"/>
              </a:rPr>
              <a:pPr fontAlgn="auto">
                <a:spcBef>
                  <a:spcPts val="0"/>
                </a:spcBef>
                <a:spcAft>
                  <a:spcPts val="0"/>
                </a:spcAft>
              </a:pPr>
              <a:t>الأربعاء، 20/رجب/1437</a:t>
            </a:fld>
            <a:endParaRPr lang="ar-SA" sz="1067" kern="0" dirty="0">
              <a:ln w="1905"/>
              <a:solidFill>
                <a:srgbClr val="008000"/>
              </a:solidFill>
              <a:effectLst>
                <a:innerShdw blurRad="69850" dist="43180" dir="5400000">
                  <a:srgbClr val="000000">
                    <a:alpha val="65000"/>
                  </a:srgbClr>
                </a:innerShdw>
              </a:effectLst>
              <a:cs typeface="PT Bold Heading" panose="02010400000000000000" pitchFamily="2" charset="-78"/>
            </a:endParaRPr>
          </a:p>
        </p:txBody>
      </p:sp>
    </p:spTree>
    <p:extLst>
      <p:ext uri="{BB962C8B-B14F-4D97-AF65-F5344CB8AC3E}">
        <p14:creationId xmlns:p14="http://schemas.microsoft.com/office/powerpoint/2010/main" val="14369294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Lst>
  <p:transition/>
  <p:timing>
    <p:tnLst>
      <p:par>
        <p:cTn id="1" dur="indefinite" restart="never" nodeType="tmRoot"/>
      </p:par>
    </p:tnLst>
  </p:timing>
  <p:hf sldNum="0" hdr="0" ftr="0"/>
  <p:txStyles>
    <p:titleStyle>
      <a:lvl1pPr algn="ctr" rtl="1" eaLnBrk="0" fontAlgn="base" hangingPunct="0">
        <a:spcBef>
          <a:spcPct val="0"/>
        </a:spcBef>
        <a:spcAft>
          <a:spcPct val="0"/>
        </a:spcAft>
        <a:defRPr sz="2068" b="0">
          <a:solidFill>
            <a:schemeClr val="tx1"/>
          </a:solidFill>
          <a:latin typeface="+mj-lt"/>
          <a:ea typeface="+mj-ea"/>
          <a:cs typeface="PT Bold Heading" panose="02010400000000000000" pitchFamily="2" charset="-78"/>
        </a:defRPr>
      </a:lvl1pPr>
      <a:lvl2pPr algn="ctr" rtl="0" eaLnBrk="0" fontAlgn="base" hangingPunct="0">
        <a:spcBef>
          <a:spcPct val="0"/>
        </a:spcBef>
        <a:spcAft>
          <a:spcPct val="0"/>
        </a:spcAft>
        <a:defRPr sz="2068" b="1">
          <a:solidFill>
            <a:schemeClr val="tx2"/>
          </a:solidFill>
          <a:latin typeface="Times New Roman" pitchFamily="18" charset="0"/>
          <a:cs typeface="Traditional Arabic" pitchFamily="2" charset="-78"/>
        </a:defRPr>
      </a:lvl2pPr>
      <a:lvl3pPr algn="ctr" rtl="0" eaLnBrk="0" fontAlgn="base" hangingPunct="0">
        <a:spcBef>
          <a:spcPct val="0"/>
        </a:spcBef>
        <a:spcAft>
          <a:spcPct val="0"/>
        </a:spcAft>
        <a:defRPr sz="2068" b="1">
          <a:solidFill>
            <a:schemeClr val="tx2"/>
          </a:solidFill>
          <a:latin typeface="Times New Roman" pitchFamily="18" charset="0"/>
          <a:cs typeface="Traditional Arabic" pitchFamily="2" charset="-78"/>
        </a:defRPr>
      </a:lvl3pPr>
      <a:lvl4pPr algn="ctr" rtl="0" eaLnBrk="0" fontAlgn="base" hangingPunct="0">
        <a:spcBef>
          <a:spcPct val="0"/>
        </a:spcBef>
        <a:spcAft>
          <a:spcPct val="0"/>
        </a:spcAft>
        <a:defRPr sz="2068" b="1">
          <a:solidFill>
            <a:schemeClr val="tx2"/>
          </a:solidFill>
          <a:latin typeface="Times New Roman" pitchFamily="18" charset="0"/>
          <a:cs typeface="Traditional Arabic" pitchFamily="2" charset="-78"/>
        </a:defRPr>
      </a:lvl4pPr>
      <a:lvl5pPr algn="ctr" rtl="0" eaLnBrk="0" fontAlgn="base" hangingPunct="0">
        <a:spcBef>
          <a:spcPct val="0"/>
        </a:spcBef>
        <a:spcAft>
          <a:spcPct val="0"/>
        </a:spcAft>
        <a:defRPr sz="2068" b="1">
          <a:solidFill>
            <a:schemeClr val="tx2"/>
          </a:solidFill>
          <a:latin typeface="Times New Roman" pitchFamily="18" charset="0"/>
          <a:cs typeface="Traditional Arabic" pitchFamily="2" charset="-78"/>
        </a:defRPr>
      </a:lvl5pPr>
      <a:lvl6pPr marL="304279" algn="ctr" rtl="0" fontAlgn="base">
        <a:spcBef>
          <a:spcPct val="0"/>
        </a:spcBef>
        <a:spcAft>
          <a:spcPct val="0"/>
        </a:spcAft>
        <a:defRPr sz="2068" b="1">
          <a:solidFill>
            <a:schemeClr val="tx2"/>
          </a:solidFill>
          <a:latin typeface="Times New Roman" pitchFamily="18" charset="0"/>
          <a:cs typeface="Traditional Arabic" pitchFamily="2" charset="-78"/>
        </a:defRPr>
      </a:lvl6pPr>
      <a:lvl7pPr marL="608559" algn="ctr" rtl="0" fontAlgn="base">
        <a:spcBef>
          <a:spcPct val="0"/>
        </a:spcBef>
        <a:spcAft>
          <a:spcPct val="0"/>
        </a:spcAft>
        <a:defRPr sz="2068" b="1">
          <a:solidFill>
            <a:schemeClr val="tx2"/>
          </a:solidFill>
          <a:latin typeface="Times New Roman" pitchFamily="18" charset="0"/>
          <a:cs typeface="Traditional Arabic" pitchFamily="2" charset="-78"/>
        </a:defRPr>
      </a:lvl7pPr>
      <a:lvl8pPr marL="912836" algn="ctr" rtl="0" fontAlgn="base">
        <a:spcBef>
          <a:spcPct val="0"/>
        </a:spcBef>
        <a:spcAft>
          <a:spcPct val="0"/>
        </a:spcAft>
        <a:defRPr sz="2068" b="1">
          <a:solidFill>
            <a:schemeClr val="tx2"/>
          </a:solidFill>
          <a:latin typeface="Times New Roman" pitchFamily="18" charset="0"/>
          <a:cs typeface="Traditional Arabic" pitchFamily="2" charset="-78"/>
        </a:defRPr>
      </a:lvl8pPr>
      <a:lvl9pPr marL="1217116" algn="ctr" rtl="0" fontAlgn="base">
        <a:spcBef>
          <a:spcPct val="0"/>
        </a:spcBef>
        <a:spcAft>
          <a:spcPct val="0"/>
        </a:spcAft>
        <a:defRPr sz="2068" b="1">
          <a:solidFill>
            <a:schemeClr val="tx2"/>
          </a:solidFill>
          <a:latin typeface="Times New Roman" pitchFamily="18" charset="0"/>
          <a:cs typeface="Traditional Arabic" pitchFamily="2" charset="-78"/>
        </a:defRPr>
      </a:lvl9pPr>
    </p:titleStyle>
    <p:bodyStyle>
      <a:lvl1pPr marL="228210" indent="-228210" algn="r" rtl="1" eaLnBrk="0" fontAlgn="base" hangingPunct="0">
        <a:lnSpc>
          <a:spcPct val="150000"/>
        </a:lnSpc>
        <a:spcBef>
          <a:spcPct val="20000"/>
        </a:spcBef>
        <a:spcAft>
          <a:spcPct val="0"/>
        </a:spcAft>
        <a:buClr>
          <a:srgbClr val="008000"/>
        </a:buClr>
        <a:buSzPct val="100000"/>
        <a:buFont typeface="Wingdings" pitchFamily="2" charset="2"/>
        <a:buChar char="§"/>
        <a:defRPr sz="1625" b="0">
          <a:solidFill>
            <a:schemeClr val="tx1"/>
          </a:solidFill>
          <a:latin typeface="+mn-lt"/>
          <a:ea typeface="+mn-ea"/>
          <a:cs typeface="SKR HEAD1" pitchFamily="2" charset="-78"/>
        </a:defRPr>
      </a:lvl1pPr>
      <a:lvl2pPr marL="494453" indent="-190173" algn="r" rtl="1" eaLnBrk="0" fontAlgn="base" hangingPunct="0">
        <a:lnSpc>
          <a:spcPct val="150000"/>
        </a:lnSpc>
        <a:spcBef>
          <a:spcPct val="20000"/>
        </a:spcBef>
        <a:spcAft>
          <a:spcPct val="0"/>
        </a:spcAft>
        <a:buClr>
          <a:srgbClr val="008000"/>
        </a:buClr>
        <a:buSzPct val="100000"/>
        <a:buFont typeface="Wingdings" panose="05000000000000000000" pitchFamily="2" charset="2"/>
        <a:buChar char="§"/>
        <a:defRPr sz="1625" b="0">
          <a:solidFill>
            <a:schemeClr val="tx1"/>
          </a:solidFill>
          <a:latin typeface="+mn-lt"/>
          <a:cs typeface="SKR HEAD1" pitchFamily="2" charset="-78"/>
        </a:defRPr>
      </a:lvl2pPr>
      <a:lvl3pPr marL="760697" indent="-152141" algn="r" rtl="1" eaLnBrk="0" fontAlgn="base" hangingPunct="0">
        <a:lnSpc>
          <a:spcPct val="150000"/>
        </a:lnSpc>
        <a:spcBef>
          <a:spcPct val="20000"/>
        </a:spcBef>
        <a:spcAft>
          <a:spcPct val="0"/>
        </a:spcAft>
        <a:buClr>
          <a:srgbClr val="008000"/>
        </a:buClr>
        <a:buSzPct val="100000"/>
        <a:buFont typeface="Wingdings" panose="05000000000000000000" pitchFamily="2" charset="2"/>
        <a:buChar char="§"/>
        <a:defRPr sz="1625" b="0">
          <a:solidFill>
            <a:schemeClr val="tx1"/>
          </a:solidFill>
          <a:latin typeface="+mn-lt"/>
          <a:cs typeface="SKR HEAD1" pitchFamily="2" charset="-78"/>
        </a:defRPr>
      </a:lvl3pPr>
      <a:lvl4pPr marL="1064978" indent="-152141" algn="r" rtl="1" eaLnBrk="0" fontAlgn="base" hangingPunct="0">
        <a:lnSpc>
          <a:spcPct val="150000"/>
        </a:lnSpc>
        <a:spcBef>
          <a:spcPct val="20000"/>
        </a:spcBef>
        <a:spcAft>
          <a:spcPct val="0"/>
        </a:spcAft>
        <a:buClr>
          <a:srgbClr val="008000"/>
        </a:buClr>
        <a:buSzPct val="100000"/>
        <a:buFont typeface="Wingdings" panose="05000000000000000000" pitchFamily="2" charset="2"/>
        <a:buChar char="§"/>
        <a:defRPr sz="1625" b="0">
          <a:solidFill>
            <a:schemeClr val="tx1"/>
          </a:solidFill>
          <a:latin typeface="+mn-lt"/>
          <a:cs typeface="SKR HEAD1" pitchFamily="2" charset="-78"/>
        </a:defRPr>
      </a:lvl4pPr>
      <a:lvl5pPr marL="1369257" indent="-152141" algn="r" rtl="1" eaLnBrk="0" fontAlgn="base" hangingPunct="0">
        <a:lnSpc>
          <a:spcPct val="150000"/>
        </a:lnSpc>
        <a:spcBef>
          <a:spcPct val="20000"/>
        </a:spcBef>
        <a:spcAft>
          <a:spcPct val="0"/>
        </a:spcAft>
        <a:buClr>
          <a:srgbClr val="008000"/>
        </a:buClr>
        <a:buSzPct val="100000"/>
        <a:buFont typeface="Wingdings" panose="05000000000000000000" pitchFamily="2" charset="2"/>
        <a:buChar char="§"/>
        <a:defRPr sz="1625" b="0">
          <a:solidFill>
            <a:schemeClr val="tx1"/>
          </a:solidFill>
          <a:latin typeface="+mn-lt"/>
          <a:cs typeface="SKR HEAD1" pitchFamily="2" charset="-78"/>
        </a:defRPr>
      </a:lvl5pPr>
      <a:lvl6pPr marL="1673535" indent="-152141" algn="r" rtl="1" fontAlgn="base">
        <a:lnSpc>
          <a:spcPct val="150000"/>
        </a:lnSpc>
        <a:spcBef>
          <a:spcPct val="20000"/>
        </a:spcBef>
        <a:spcAft>
          <a:spcPct val="0"/>
        </a:spcAft>
        <a:buChar char="»"/>
        <a:defRPr sz="1625" b="1">
          <a:solidFill>
            <a:schemeClr val="tx1"/>
          </a:solidFill>
          <a:latin typeface="+mn-lt"/>
          <a:cs typeface="+mn-cs"/>
        </a:defRPr>
      </a:lvl6pPr>
      <a:lvl7pPr marL="1977813" indent="-152141" algn="r" rtl="1" fontAlgn="base">
        <a:lnSpc>
          <a:spcPct val="150000"/>
        </a:lnSpc>
        <a:spcBef>
          <a:spcPct val="20000"/>
        </a:spcBef>
        <a:spcAft>
          <a:spcPct val="0"/>
        </a:spcAft>
        <a:buChar char="»"/>
        <a:defRPr sz="1625" b="1">
          <a:solidFill>
            <a:schemeClr val="tx1"/>
          </a:solidFill>
          <a:latin typeface="+mn-lt"/>
          <a:cs typeface="+mn-cs"/>
        </a:defRPr>
      </a:lvl7pPr>
      <a:lvl8pPr marL="2282093" indent="-152141" algn="r" rtl="1" fontAlgn="base">
        <a:lnSpc>
          <a:spcPct val="150000"/>
        </a:lnSpc>
        <a:spcBef>
          <a:spcPct val="20000"/>
        </a:spcBef>
        <a:spcAft>
          <a:spcPct val="0"/>
        </a:spcAft>
        <a:buChar char="»"/>
        <a:defRPr sz="1625" b="1">
          <a:solidFill>
            <a:schemeClr val="tx1"/>
          </a:solidFill>
          <a:latin typeface="+mn-lt"/>
          <a:cs typeface="+mn-cs"/>
        </a:defRPr>
      </a:lvl8pPr>
      <a:lvl9pPr marL="2586373" indent="-152141" algn="r" rtl="1" fontAlgn="base">
        <a:lnSpc>
          <a:spcPct val="150000"/>
        </a:lnSpc>
        <a:spcBef>
          <a:spcPct val="20000"/>
        </a:spcBef>
        <a:spcAft>
          <a:spcPct val="0"/>
        </a:spcAft>
        <a:buChar char="»"/>
        <a:defRPr sz="1625" b="1">
          <a:solidFill>
            <a:schemeClr val="tx1"/>
          </a:solidFill>
          <a:latin typeface="+mn-lt"/>
          <a:cs typeface="+mn-cs"/>
        </a:defRPr>
      </a:lvl9pPr>
    </p:bodyStyle>
    <p:otherStyle>
      <a:defPPr>
        <a:defRPr lang="ar-SA"/>
      </a:defPPr>
      <a:lvl1pPr marL="0" algn="r" defTabSz="608559" rtl="1" eaLnBrk="1" latinLnBrk="0" hangingPunct="1">
        <a:defRPr sz="1255" kern="1200">
          <a:solidFill>
            <a:schemeClr val="tx1"/>
          </a:solidFill>
          <a:latin typeface="+mn-lt"/>
          <a:ea typeface="+mn-ea"/>
          <a:cs typeface="+mn-cs"/>
        </a:defRPr>
      </a:lvl1pPr>
      <a:lvl2pPr marL="304279" algn="r" defTabSz="608559" rtl="1" eaLnBrk="1" latinLnBrk="0" hangingPunct="1">
        <a:defRPr sz="1255" kern="1200">
          <a:solidFill>
            <a:schemeClr val="tx1"/>
          </a:solidFill>
          <a:latin typeface="+mn-lt"/>
          <a:ea typeface="+mn-ea"/>
          <a:cs typeface="+mn-cs"/>
        </a:defRPr>
      </a:lvl2pPr>
      <a:lvl3pPr marL="608559" algn="r" defTabSz="608559" rtl="1" eaLnBrk="1" latinLnBrk="0" hangingPunct="1">
        <a:defRPr sz="1255" kern="1200">
          <a:solidFill>
            <a:schemeClr val="tx1"/>
          </a:solidFill>
          <a:latin typeface="+mn-lt"/>
          <a:ea typeface="+mn-ea"/>
          <a:cs typeface="+mn-cs"/>
        </a:defRPr>
      </a:lvl3pPr>
      <a:lvl4pPr marL="912836" algn="r" defTabSz="608559" rtl="1" eaLnBrk="1" latinLnBrk="0" hangingPunct="1">
        <a:defRPr sz="1255" kern="1200">
          <a:solidFill>
            <a:schemeClr val="tx1"/>
          </a:solidFill>
          <a:latin typeface="+mn-lt"/>
          <a:ea typeface="+mn-ea"/>
          <a:cs typeface="+mn-cs"/>
        </a:defRPr>
      </a:lvl4pPr>
      <a:lvl5pPr marL="1217116" algn="r" defTabSz="608559" rtl="1" eaLnBrk="1" latinLnBrk="0" hangingPunct="1">
        <a:defRPr sz="1255" kern="1200">
          <a:solidFill>
            <a:schemeClr val="tx1"/>
          </a:solidFill>
          <a:latin typeface="+mn-lt"/>
          <a:ea typeface="+mn-ea"/>
          <a:cs typeface="+mn-cs"/>
        </a:defRPr>
      </a:lvl5pPr>
      <a:lvl6pPr marL="1521397" algn="r" defTabSz="608559" rtl="1" eaLnBrk="1" latinLnBrk="0" hangingPunct="1">
        <a:defRPr sz="1255" kern="1200">
          <a:solidFill>
            <a:schemeClr val="tx1"/>
          </a:solidFill>
          <a:latin typeface="+mn-lt"/>
          <a:ea typeface="+mn-ea"/>
          <a:cs typeface="+mn-cs"/>
        </a:defRPr>
      </a:lvl6pPr>
      <a:lvl7pPr marL="1825675" algn="r" defTabSz="608559" rtl="1" eaLnBrk="1" latinLnBrk="0" hangingPunct="1">
        <a:defRPr sz="1255" kern="1200">
          <a:solidFill>
            <a:schemeClr val="tx1"/>
          </a:solidFill>
          <a:latin typeface="+mn-lt"/>
          <a:ea typeface="+mn-ea"/>
          <a:cs typeface="+mn-cs"/>
        </a:defRPr>
      </a:lvl7pPr>
      <a:lvl8pPr marL="2129954" algn="r" defTabSz="608559" rtl="1" eaLnBrk="1" latinLnBrk="0" hangingPunct="1">
        <a:defRPr sz="1255" kern="1200">
          <a:solidFill>
            <a:schemeClr val="tx1"/>
          </a:solidFill>
          <a:latin typeface="+mn-lt"/>
          <a:ea typeface="+mn-ea"/>
          <a:cs typeface="+mn-cs"/>
        </a:defRPr>
      </a:lvl8pPr>
      <a:lvl9pPr marL="2434234" algn="r" defTabSz="608559" rtl="1" eaLnBrk="1" latinLnBrk="0" hangingPunct="1">
        <a:defRPr sz="125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4514">
          <p15:clr>
            <a:srgbClr val="F26B43"/>
          </p15:clr>
        </p15:guide>
        <p15:guide id="2" orient="horz" pos="884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4.jp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gif"/><Relationship Id="rId11" Type="http://schemas.openxmlformats.org/officeDocument/2006/relationships/image" Target="../media/image49.png"/><Relationship Id="rId5" Type="http://schemas.openxmlformats.org/officeDocument/2006/relationships/image" Target="../media/image46.png"/><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image" Target="../media/image25.gif"/></Relationships>
</file>

<file path=ppt/slides/_rels/slide1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g"/><Relationship Id="rId7"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3.gif"/><Relationship Id="rId5" Type="http://schemas.openxmlformats.org/officeDocument/2006/relationships/image" Target="../media/image52.jpg"/><Relationship Id="rId4" Type="http://schemas.openxmlformats.org/officeDocument/2006/relationships/image" Target="../media/image51.jp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jpg"/></Relationships>
</file>

<file path=ppt/slides/_rels/slide1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openxmlformats.org/officeDocument/2006/relationships/image" Target="../media/image62.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46.png"/><Relationship Id="rId4" Type="http://schemas.microsoft.com/office/2007/relationships/hdphoto" Target="../media/hdphoto1.wdp"/><Relationship Id="rId9"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39.png"/><Relationship Id="rId18" Type="http://schemas.openxmlformats.org/officeDocument/2006/relationships/image" Target="../media/image76.png"/><Relationship Id="rId26" Type="http://schemas.openxmlformats.org/officeDocument/2006/relationships/image" Target="../media/image40.gif"/><Relationship Id="rId3" Type="http://schemas.openxmlformats.org/officeDocument/2006/relationships/image" Target="../media/image65.png"/><Relationship Id="rId21" Type="http://schemas.openxmlformats.org/officeDocument/2006/relationships/image" Target="../media/image37.gif"/><Relationship Id="rId7" Type="http://schemas.openxmlformats.org/officeDocument/2006/relationships/image" Target="../media/image68.png"/><Relationship Id="rId12" Type="http://schemas.openxmlformats.org/officeDocument/2006/relationships/image" Target="../media/image47.png"/><Relationship Id="rId17" Type="http://schemas.openxmlformats.org/officeDocument/2006/relationships/image" Target="../media/image75.png"/><Relationship Id="rId25" Type="http://schemas.openxmlformats.org/officeDocument/2006/relationships/image" Target="../media/image25.gif"/><Relationship Id="rId2" Type="http://schemas.openxmlformats.org/officeDocument/2006/relationships/notesSlide" Target="../notesSlides/notesSlide17.xml"/><Relationship Id="rId16" Type="http://schemas.openxmlformats.org/officeDocument/2006/relationships/image" Target="../media/image74.png"/><Relationship Id="rId20" Type="http://schemas.openxmlformats.org/officeDocument/2006/relationships/image" Target="../media/image78.png"/><Relationship Id="rId29" Type="http://schemas.openxmlformats.org/officeDocument/2006/relationships/image" Target="../media/image82.gif"/><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24" Type="http://schemas.openxmlformats.org/officeDocument/2006/relationships/image" Target="../media/image26.gif"/><Relationship Id="rId5" Type="http://schemas.openxmlformats.org/officeDocument/2006/relationships/image" Target="../media/image46.png"/><Relationship Id="rId15" Type="http://schemas.openxmlformats.org/officeDocument/2006/relationships/image" Target="../media/image24.png"/><Relationship Id="rId23" Type="http://schemas.openxmlformats.org/officeDocument/2006/relationships/image" Target="../media/image80.gif"/><Relationship Id="rId28" Type="http://schemas.openxmlformats.org/officeDocument/2006/relationships/image" Target="../media/image41.gif"/><Relationship Id="rId10" Type="http://schemas.openxmlformats.org/officeDocument/2006/relationships/image" Target="../media/image71.png"/><Relationship Id="rId19" Type="http://schemas.openxmlformats.org/officeDocument/2006/relationships/image" Target="../media/image77.png"/><Relationship Id="rId4" Type="http://schemas.openxmlformats.org/officeDocument/2006/relationships/image" Target="../media/image66.jpeg"/><Relationship Id="rId9" Type="http://schemas.openxmlformats.org/officeDocument/2006/relationships/image" Target="../media/image70.png"/><Relationship Id="rId14" Type="http://schemas.openxmlformats.org/officeDocument/2006/relationships/image" Target="../media/image73.png"/><Relationship Id="rId22" Type="http://schemas.openxmlformats.org/officeDocument/2006/relationships/image" Target="../media/image79.png"/><Relationship Id="rId27" Type="http://schemas.openxmlformats.org/officeDocument/2006/relationships/image" Target="../media/image81.png"/></Relationships>
</file>

<file path=ppt/slides/_rels/slide1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3.jpg"/><Relationship Id="rId7" Type="http://schemas.openxmlformats.org/officeDocument/2006/relationships/image" Target="../media/image46.png"/><Relationship Id="rId12"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88.png"/><Relationship Id="rId5" Type="http://schemas.openxmlformats.org/officeDocument/2006/relationships/image" Target="../media/image67.png"/><Relationship Id="rId10" Type="http://schemas.openxmlformats.org/officeDocument/2006/relationships/image" Target="../media/image87.png"/><Relationship Id="rId4" Type="http://schemas.openxmlformats.org/officeDocument/2006/relationships/image" Target="../media/image84.png"/><Relationship Id="rId9" Type="http://schemas.openxmlformats.org/officeDocument/2006/relationships/image" Target="../media/image86.png"/></Relationships>
</file>

<file path=ppt/slides/_rels/slide19.xml.rels><?xml version="1.0" encoding="UTF-8" standalone="yes"?>
<Relationships xmlns="http://schemas.openxmlformats.org/package/2006/relationships"><Relationship Id="rId8" Type="http://schemas.openxmlformats.org/officeDocument/2006/relationships/image" Target="../media/image80.gif"/><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67.png"/><Relationship Id="rId4" Type="http://schemas.openxmlformats.org/officeDocument/2006/relationships/image" Target="../media/image90.gif"/><Relationship Id="rId9" Type="http://schemas.openxmlformats.org/officeDocument/2006/relationships/image" Target="../media/image37.gif"/></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94.png"/></Relationships>
</file>

<file path=ppt/slides/_rels/slide2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6.gi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80.gif"/></Relationships>
</file>

<file path=ppt/slides/_rels/slide2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2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11.jpg"/><Relationship Id="rId4" Type="http://schemas.openxmlformats.org/officeDocument/2006/relationships/image" Target="../media/image11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5.jpg"/><Relationship Id="rId5" Type="http://schemas.microsoft.com/office/2007/relationships/hdphoto" Target="../media/hdphoto3.wdp"/><Relationship Id="rId4" Type="http://schemas.openxmlformats.org/officeDocument/2006/relationships/image" Target="../media/image1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17.png"/><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8.png"/><Relationship Id="rId7" Type="http://schemas.microsoft.com/office/2007/relationships/hdphoto" Target="../media/hdphoto6.wdp"/><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gif"/><Relationship Id="rId10" Type="http://schemas.openxmlformats.org/officeDocument/2006/relationships/image" Target="../media/image123.png"/><Relationship Id="rId4" Type="http://schemas.microsoft.com/office/2007/relationships/hdphoto" Target="../media/hdphoto5.wdp"/><Relationship Id="rId9" Type="http://schemas.openxmlformats.org/officeDocument/2006/relationships/image" Target="../media/image122.png"/></Relationships>
</file>

<file path=ppt/slides/_rels/slide3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jpg"/></Relationships>
</file>

<file path=ppt/slides/_rels/slide33.xml.rels><?xml version="1.0" encoding="UTF-8" standalone="yes"?>
<Relationships xmlns="http://schemas.openxmlformats.org/package/2006/relationships"><Relationship Id="rId3" Type="http://schemas.openxmlformats.org/officeDocument/2006/relationships/image" Target="../media/image127.jpg"/><Relationship Id="rId7" Type="http://schemas.openxmlformats.org/officeDocument/2006/relationships/image" Target="../media/image13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jpg"/></Relationships>
</file>

<file path=ppt/slides/_rels/slide3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3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39.jpg"/><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42.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44.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0.jp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jpg"/><Relationship Id="rId4" Type="http://schemas.openxmlformats.org/officeDocument/2006/relationships/image" Target="../media/image8.jpe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jpg"/><Relationship Id="rId3" Type="http://schemas.openxmlformats.org/officeDocument/2006/relationships/image" Target="../media/image18.jp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8.xml"/><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gif"/><Relationship Id="rId5" Type="http://schemas.openxmlformats.org/officeDocument/2006/relationships/image" Target="../media/image20.jpeg"/><Relationship Id="rId15" Type="http://schemas.openxmlformats.org/officeDocument/2006/relationships/image" Target="../media/image30.png"/><Relationship Id="rId10" Type="http://schemas.openxmlformats.org/officeDocument/2006/relationships/image" Target="../media/image25.gif"/><Relationship Id="rId4" Type="http://schemas.openxmlformats.org/officeDocument/2006/relationships/image" Target="../media/image19.jpeg"/><Relationship Id="rId9" Type="http://schemas.openxmlformats.org/officeDocument/2006/relationships/image" Target="../media/image24.png"/><Relationship Id="rId14" Type="http://schemas.openxmlformats.org/officeDocument/2006/relationships/image" Target="../media/image29.jpeg"/></Relationships>
</file>

<file path=ppt/slides/_rels/slide9.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24.png"/><Relationship Id="rId18" Type="http://schemas.openxmlformats.org/officeDocument/2006/relationships/image" Target="../media/image40.gif"/><Relationship Id="rId3" Type="http://schemas.openxmlformats.org/officeDocument/2006/relationships/image" Target="../media/image32.jpeg"/><Relationship Id="rId21" Type="http://schemas.openxmlformats.org/officeDocument/2006/relationships/image" Target="../media/image43.png"/><Relationship Id="rId7" Type="http://schemas.openxmlformats.org/officeDocument/2006/relationships/image" Target="../media/image35.png"/><Relationship Id="rId12" Type="http://schemas.openxmlformats.org/officeDocument/2006/relationships/image" Target="../media/image23.png"/><Relationship Id="rId17" Type="http://schemas.openxmlformats.org/officeDocument/2006/relationships/image" Target="../media/image39.png"/><Relationship Id="rId2" Type="http://schemas.openxmlformats.org/officeDocument/2006/relationships/notesSlide" Target="../notesSlides/notesSlide9.xml"/><Relationship Id="rId16" Type="http://schemas.openxmlformats.org/officeDocument/2006/relationships/image" Target="../media/image26.gif"/><Relationship Id="rId20" Type="http://schemas.openxmlformats.org/officeDocument/2006/relationships/image" Target="../media/image42.gif"/><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22.png"/><Relationship Id="rId5" Type="http://schemas.openxmlformats.org/officeDocument/2006/relationships/image" Target="../media/image33.gif"/><Relationship Id="rId15" Type="http://schemas.openxmlformats.org/officeDocument/2006/relationships/image" Target="../media/image25.gif"/><Relationship Id="rId10" Type="http://schemas.openxmlformats.org/officeDocument/2006/relationships/image" Target="../media/image37.gif"/><Relationship Id="rId19" Type="http://schemas.openxmlformats.org/officeDocument/2006/relationships/image" Target="../media/image41.gif"/><Relationship Id="rId4" Type="http://schemas.openxmlformats.org/officeDocument/2006/relationships/image" Target="../media/image20.jpeg"/><Relationship Id="rId9" Type="http://schemas.openxmlformats.org/officeDocument/2006/relationships/image" Target="../media/image21.png"/><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03637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a:ln w="50800"/>
                <a:solidFill>
                  <a:schemeClr val="bg1"/>
                </a:solidFill>
                <a:latin typeface="+mn-lt"/>
                <a:ea typeface="+mn-ea"/>
                <a:cs typeface="PT Bold Heading" pitchFamily="2" charset="-78"/>
              </a:rPr>
              <a:t>مفهوم القيادة والسيطرة</a:t>
            </a:r>
            <a:r>
              <a:rPr lang="en-US" sz="2882" dirty="0">
                <a:ln w="50800"/>
                <a:solidFill>
                  <a:schemeClr val="bg1"/>
                </a:solidFill>
                <a:latin typeface="+mn-lt"/>
                <a:ea typeface="+mn-ea"/>
                <a:cs typeface="PT Bold Heading" pitchFamily="2" charset="-78"/>
              </a:rPr>
              <a:t/>
            </a:r>
            <a:br>
              <a:rPr lang="en-US" sz="2882" dirty="0">
                <a:ln w="50800"/>
                <a:solidFill>
                  <a:schemeClr val="bg1"/>
                </a:solidFill>
                <a:latin typeface="+mn-lt"/>
                <a:ea typeface="+mn-ea"/>
                <a:cs typeface="PT Bold Heading" pitchFamily="2" charset="-78"/>
              </a:rPr>
            </a:br>
            <a:r>
              <a:rPr lang="en-US" sz="2882" dirty="0">
                <a:ln w="50800"/>
                <a:solidFill>
                  <a:schemeClr val="bg1"/>
                </a:solidFill>
                <a:latin typeface="+mn-lt"/>
                <a:ea typeface="+mn-ea"/>
                <a:cs typeface="PT Bold Heading" pitchFamily="2" charset="-78"/>
              </a:rPr>
              <a:t>(Command and control Overview)</a:t>
            </a:r>
            <a:endParaRPr lang="ar-SA" sz="2882" dirty="0">
              <a:ln w="50800"/>
              <a:solidFill>
                <a:schemeClr val="bg1"/>
              </a:solidFill>
              <a:latin typeface="+mn-lt"/>
              <a:ea typeface="+mn-ea"/>
              <a:cs typeface="PT Bold Heading" pitchFamily="2" charset="-78"/>
            </a:endParaRPr>
          </a:p>
        </p:txBody>
      </p:sp>
      <p:sp>
        <p:nvSpPr>
          <p:cNvPr id="5" name="Content Placeholder 4"/>
          <p:cNvSpPr txBox="1">
            <a:spLocks/>
          </p:cNvSpPr>
          <p:nvPr/>
        </p:nvSpPr>
        <p:spPr>
          <a:xfrm>
            <a:off x="181449" y="2031904"/>
            <a:ext cx="11816087" cy="1532563"/>
          </a:xfrm>
          <a:prstGeom prst="rect">
            <a:avLst/>
          </a:prstGeom>
        </p:spPr>
        <p:txBody>
          <a:bodyPr/>
          <a:lstStyle>
            <a:lvl1pPr marL="228210" indent="-228210" algn="r" rtl="1" eaLnBrk="0" fontAlgn="base" hangingPunct="0">
              <a:lnSpc>
                <a:spcPct val="150000"/>
              </a:lnSpc>
              <a:spcBef>
                <a:spcPct val="20000"/>
              </a:spcBef>
              <a:spcAft>
                <a:spcPct val="0"/>
              </a:spcAft>
              <a:buClr>
                <a:srgbClr val="008000"/>
              </a:buClr>
              <a:buSzPct val="100000"/>
              <a:buFont typeface="Wingdings" pitchFamily="2" charset="2"/>
              <a:buChar char="§"/>
              <a:defRPr sz="1625" b="0">
                <a:solidFill>
                  <a:schemeClr val="tx1"/>
                </a:solidFill>
                <a:latin typeface="+mn-lt"/>
                <a:ea typeface="+mn-ea"/>
                <a:cs typeface="SKR HEAD1" pitchFamily="2" charset="-78"/>
              </a:defRPr>
            </a:lvl1pPr>
            <a:lvl2pPr marL="494453" indent="-190173" algn="r" rtl="1" eaLnBrk="0" fontAlgn="base" hangingPunct="0">
              <a:lnSpc>
                <a:spcPct val="150000"/>
              </a:lnSpc>
              <a:spcBef>
                <a:spcPct val="20000"/>
              </a:spcBef>
              <a:spcAft>
                <a:spcPct val="0"/>
              </a:spcAft>
              <a:buClr>
                <a:srgbClr val="008000"/>
              </a:buClr>
              <a:buSzPct val="100000"/>
              <a:buFont typeface="Wingdings" panose="05000000000000000000" pitchFamily="2" charset="2"/>
              <a:buChar char="§"/>
              <a:defRPr sz="1625" b="0">
                <a:solidFill>
                  <a:schemeClr val="tx1"/>
                </a:solidFill>
                <a:latin typeface="+mn-lt"/>
                <a:cs typeface="SKR HEAD1" pitchFamily="2" charset="-78"/>
              </a:defRPr>
            </a:lvl2pPr>
            <a:lvl3pPr marL="760697" indent="-152141" algn="r" rtl="1" eaLnBrk="0" fontAlgn="base" hangingPunct="0">
              <a:lnSpc>
                <a:spcPct val="150000"/>
              </a:lnSpc>
              <a:spcBef>
                <a:spcPct val="20000"/>
              </a:spcBef>
              <a:spcAft>
                <a:spcPct val="0"/>
              </a:spcAft>
              <a:buClr>
                <a:srgbClr val="008000"/>
              </a:buClr>
              <a:buSzPct val="100000"/>
              <a:buFont typeface="Wingdings" panose="05000000000000000000" pitchFamily="2" charset="2"/>
              <a:buChar char="§"/>
              <a:defRPr sz="1625" b="0">
                <a:solidFill>
                  <a:schemeClr val="tx1"/>
                </a:solidFill>
                <a:latin typeface="+mn-lt"/>
                <a:cs typeface="SKR HEAD1" pitchFamily="2" charset="-78"/>
              </a:defRPr>
            </a:lvl3pPr>
            <a:lvl4pPr marL="1064978" indent="-152141" algn="r" rtl="1" eaLnBrk="0" fontAlgn="base" hangingPunct="0">
              <a:lnSpc>
                <a:spcPct val="150000"/>
              </a:lnSpc>
              <a:spcBef>
                <a:spcPct val="20000"/>
              </a:spcBef>
              <a:spcAft>
                <a:spcPct val="0"/>
              </a:spcAft>
              <a:buClr>
                <a:srgbClr val="008000"/>
              </a:buClr>
              <a:buSzPct val="100000"/>
              <a:buFont typeface="Wingdings" panose="05000000000000000000" pitchFamily="2" charset="2"/>
              <a:buChar char="§"/>
              <a:defRPr sz="1625" b="0">
                <a:solidFill>
                  <a:schemeClr val="tx1"/>
                </a:solidFill>
                <a:latin typeface="+mn-lt"/>
                <a:cs typeface="SKR HEAD1" pitchFamily="2" charset="-78"/>
              </a:defRPr>
            </a:lvl4pPr>
            <a:lvl5pPr marL="1369257" indent="-152141" algn="r" rtl="1" eaLnBrk="0" fontAlgn="base" hangingPunct="0">
              <a:lnSpc>
                <a:spcPct val="150000"/>
              </a:lnSpc>
              <a:spcBef>
                <a:spcPct val="20000"/>
              </a:spcBef>
              <a:spcAft>
                <a:spcPct val="0"/>
              </a:spcAft>
              <a:buClr>
                <a:srgbClr val="008000"/>
              </a:buClr>
              <a:buSzPct val="100000"/>
              <a:buFont typeface="Wingdings" panose="05000000000000000000" pitchFamily="2" charset="2"/>
              <a:buChar char="§"/>
              <a:defRPr sz="1625" b="0">
                <a:solidFill>
                  <a:schemeClr val="tx1"/>
                </a:solidFill>
                <a:latin typeface="+mn-lt"/>
                <a:cs typeface="SKR HEAD1" pitchFamily="2" charset="-78"/>
              </a:defRPr>
            </a:lvl5pPr>
            <a:lvl6pPr marL="1673535" indent="-152141" algn="r" rtl="1" fontAlgn="base">
              <a:lnSpc>
                <a:spcPct val="150000"/>
              </a:lnSpc>
              <a:spcBef>
                <a:spcPct val="20000"/>
              </a:spcBef>
              <a:spcAft>
                <a:spcPct val="0"/>
              </a:spcAft>
              <a:buChar char="»"/>
              <a:defRPr sz="1625" b="1">
                <a:solidFill>
                  <a:schemeClr val="tx1"/>
                </a:solidFill>
                <a:latin typeface="+mn-lt"/>
                <a:cs typeface="+mn-cs"/>
              </a:defRPr>
            </a:lvl6pPr>
            <a:lvl7pPr marL="1977813" indent="-152141" algn="r" rtl="1" fontAlgn="base">
              <a:lnSpc>
                <a:spcPct val="150000"/>
              </a:lnSpc>
              <a:spcBef>
                <a:spcPct val="20000"/>
              </a:spcBef>
              <a:spcAft>
                <a:spcPct val="0"/>
              </a:spcAft>
              <a:buChar char="»"/>
              <a:defRPr sz="1625" b="1">
                <a:solidFill>
                  <a:schemeClr val="tx1"/>
                </a:solidFill>
                <a:latin typeface="+mn-lt"/>
                <a:cs typeface="+mn-cs"/>
              </a:defRPr>
            </a:lvl7pPr>
            <a:lvl8pPr marL="2282093" indent="-152141" algn="r" rtl="1" fontAlgn="base">
              <a:lnSpc>
                <a:spcPct val="150000"/>
              </a:lnSpc>
              <a:spcBef>
                <a:spcPct val="20000"/>
              </a:spcBef>
              <a:spcAft>
                <a:spcPct val="0"/>
              </a:spcAft>
              <a:buChar char="»"/>
              <a:defRPr sz="1625" b="1">
                <a:solidFill>
                  <a:schemeClr val="tx1"/>
                </a:solidFill>
                <a:latin typeface="+mn-lt"/>
                <a:cs typeface="+mn-cs"/>
              </a:defRPr>
            </a:lvl8pPr>
            <a:lvl9pPr marL="2586373" indent="-152141" algn="r" rtl="1" fontAlgn="base">
              <a:lnSpc>
                <a:spcPct val="150000"/>
              </a:lnSpc>
              <a:spcBef>
                <a:spcPct val="20000"/>
              </a:spcBef>
              <a:spcAft>
                <a:spcPct val="0"/>
              </a:spcAft>
              <a:buChar char="»"/>
              <a:defRPr sz="1625" b="1">
                <a:solidFill>
                  <a:schemeClr val="tx1"/>
                </a:solidFill>
                <a:latin typeface="+mn-lt"/>
                <a:cs typeface="+mn-cs"/>
              </a:defRPr>
            </a:lvl9pPr>
          </a:lstStyle>
          <a:p>
            <a:pPr marL="0" indent="0" algn="l" defTabSz="1747322" rtl="0">
              <a:buFont typeface="Wingdings" pitchFamily="2" charset="2"/>
              <a:buNone/>
              <a:defRPr/>
            </a:pPr>
            <a:r>
              <a:rPr lang="en-US" sz="2000" i="1" kern="0" dirty="0" smtClean="0">
                <a:solidFill>
                  <a:srgbClr val="0000FF"/>
                </a:solidFill>
                <a:latin typeface="Arial Black" panose="020B0A04020102020204" pitchFamily="34" charset="0"/>
                <a:ea typeface="Times New Roman" panose="02020603050405020304" pitchFamily="18" charset="0"/>
                <a:cs typeface="ae_AlMohanad" panose="02060603050605020204" pitchFamily="18" charset="-78"/>
              </a:rPr>
              <a:t>Director\Manager\Commander employs </a:t>
            </a:r>
            <a:r>
              <a:rPr lang="en-US" sz="2000" kern="0" dirty="0" smtClean="0">
                <a:solidFill>
                  <a:srgbClr val="000000"/>
                </a:solidFill>
                <a:ea typeface="Times New Roman" panose="02020603050405020304" pitchFamily="18" charset="0"/>
                <a:cs typeface="PT Bold Heading" panose="02010400000000000000" pitchFamily="2" charset="-78"/>
              </a:rPr>
              <a:t>the</a:t>
            </a:r>
            <a:r>
              <a:rPr lang="en-US" sz="2000" i="1" kern="0" dirty="0" smtClean="0">
                <a:solidFill>
                  <a:srgbClr val="0000FF"/>
                </a:solidFill>
                <a:latin typeface="Arial Black" panose="020B0A04020102020204" pitchFamily="34" charset="0"/>
                <a:ea typeface="Times New Roman" panose="02020603050405020304" pitchFamily="18" charset="0"/>
                <a:cs typeface="ae_AlMohanad" panose="02060603050605020204" pitchFamily="18" charset="-78"/>
              </a:rPr>
              <a:t> </a:t>
            </a:r>
            <a:r>
              <a:rPr lang="en-US" sz="2000" u="sng" kern="0" dirty="0" smtClean="0">
                <a:solidFill>
                  <a:srgbClr val="000000"/>
                </a:solidFill>
                <a:latin typeface="Arial Rounded MT Bold" panose="020F0704030504030204" pitchFamily="34" charset="0"/>
                <a:ea typeface="Times New Roman" panose="02020603050405020304" pitchFamily="18" charset="0"/>
                <a:cs typeface="PT Bold Heading" panose="02010400000000000000" pitchFamily="2" charset="-78"/>
              </a:rPr>
              <a:t>Arrangement</a:t>
            </a:r>
            <a:r>
              <a:rPr lang="en-US" sz="2000" kern="0" dirty="0" smtClean="0">
                <a:solidFill>
                  <a:srgbClr val="000000"/>
                </a:solidFill>
                <a:ea typeface="Times New Roman" panose="02020603050405020304" pitchFamily="18" charset="0"/>
                <a:cs typeface="PT Bold Heading" panose="02010400000000000000" pitchFamily="2" charset="-78"/>
              </a:rPr>
              <a:t> of his platform (1.</a:t>
            </a:r>
            <a:r>
              <a:rPr lang="en-US" sz="2000" u="sng" kern="0" dirty="0" smtClean="0">
                <a:solidFill>
                  <a:srgbClr val="000000"/>
                </a:solidFill>
                <a:ea typeface="Times New Roman" panose="02020603050405020304" pitchFamily="18" charset="0"/>
                <a:cs typeface="PT Bold Heading" panose="02010400000000000000" pitchFamily="2" charset="-78"/>
              </a:rPr>
              <a:t>Personnel</a:t>
            </a:r>
            <a:r>
              <a:rPr lang="en-US" sz="2000" kern="0" dirty="0" smtClean="0">
                <a:solidFill>
                  <a:srgbClr val="000000"/>
                </a:solidFill>
                <a:ea typeface="Times New Roman" panose="02020603050405020304" pitchFamily="18" charset="0"/>
                <a:cs typeface="PT Bold Heading" panose="02010400000000000000" pitchFamily="2" charset="-78"/>
              </a:rPr>
              <a:t>, 2.</a:t>
            </a:r>
            <a:r>
              <a:rPr lang="en-US" sz="2000" u="sng" kern="0" dirty="0" smtClean="0">
                <a:solidFill>
                  <a:srgbClr val="000000"/>
                </a:solidFill>
                <a:ea typeface="Times New Roman" panose="02020603050405020304" pitchFamily="18" charset="0"/>
                <a:cs typeface="PT Bold Heading" panose="02010400000000000000" pitchFamily="2" charset="-78"/>
              </a:rPr>
              <a:t>Equipment</a:t>
            </a:r>
            <a:r>
              <a:rPr lang="en-US" sz="2000" kern="0" dirty="0" smtClean="0">
                <a:solidFill>
                  <a:srgbClr val="000000"/>
                </a:solidFill>
                <a:ea typeface="Times New Roman" panose="02020603050405020304" pitchFamily="18" charset="0"/>
                <a:cs typeface="PT Bold Heading" panose="02010400000000000000" pitchFamily="2" charset="-78"/>
              </a:rPr>
              <a:t>, 3.</a:t>
            </a:r>
            <a:r>
              <a:rPr lang="en-US" sz="2000" u="sng" kern="0" dirty="0" smtClean="0">
                <a:solidFill>
                  <a:srgbClr val="000000"/>
                </a:solidFill>
                <a:ea typeface="Times New Roman" panose="02020603050405020304" pitchFamily="18" charset="0"/>
                <a:cs typeface="PT Bold Heading" panose="02010400000000000000" pitchFamily="2" charset="-78"/>
              </a:rPr>
              <a:t>Communications</a:t>
            </a:r>
            <a:r>
              <a:rPr lang="en-US" sz="2000" kern="0" dirty="0" smtClean="0">
                <a:solidFill>
                  <a:srgbClr val="000000"/>
                </a:solidFill>
                <a:ea typeface="Times New Roman" panose="02020603050405020304" pitchFamily="18" charset="0"/>
                <a:cs typeface="PT Bold Heading" panose="02010400000000000000" pitchFamily="2" charset="-78"/>
              </a:rPr>
              <a:t>, 4.</a:t>
            </a:r>
            <a:r>
              <a:rPr lang="en-US" sz="2000" u="sng" kern="0" dirty="0" smtClean="0">
                <a:solidFill>
                  <a:srgbClr val="000000"/>
                </a:solidFill>
                <a:ea typeface="Times New Roman" panose="02020603050405020304" pitchFamily="18" charset="0"/>
                <a:cs typeface="PT Bold Heading" panose="02010400000000000000" pitchFamily="2" charset="-78"/>
              </a:rPr>
              <a:t>Facilities</a:t>
            </a:r>
            <a:r>
              <a:rPr lang="en-US" sz="2000" kern="0" dirty="0" smtClean="0">
                <a:solidFill>
                  <a:srgbClr val="000000"/>
                </a:solidFill>
                <a:ea typeface="Times New Roman" panose="02020603050405020304" pitchFamily="18" charset="0"/>
                <a:cs typeface="PT Bold Heading" panose="02010400000000000000" pitchFamily="2" charset="-78"/>
              </a:rPr>
              <a:t>, and 5.</a:t>
            </a:r>
            <a:r>
              <a:rPr lang="en-US" sz="2000" u="sng" kern="0" dirty="0" smtClean="0">
                <a:solidFill>
                  <a:srgbClr val="000000"/>
                </a:solidFill>
                <a:ea typeface="Times New Roman" panose="02020603050405020304" pitchFamily="18" charset="0"/>
                <a:cs typeface="PT Bold Heading" panose="02010400000000000000" pitchFamily="2" charset="-78"/>
              </a:rPr>
              <a:t>Procedures</a:t>
            </a:r>
            <a:r>
              <a:rPr lang="en-US" sz="2000" kern="0" dirty="0" smtClean="0">
                <a:solidFill>
                  <a:srgbClr val="000000"/>
                </a:solidFill>
                <a:ea typeface="Times New Roman" panose="02020603050405020304" pitchFamily="18" charset="0"/>
                <a:cs typeface="PT Bold Heading" panose="02010400000000000000" pitchFamily="2" charset="-78"/>
              </a:rPr>
              <a:t> ) for </a:t>
            </a:r>
            <a:r>
              <a:rPr lang="en-US" sz="2000" kern="0" dirty="0" smtClean="0">
                <a:solidFill>
                  <a:srgbClr val="008000"/>
                </a:solidFill>
                <a:ea typeface="Times New Roman" panose="02020603050405020304" pitchFamily="18" charset="0"/>
                <a:cs typeface="PT Bold Heading" panose="02010400000000000000" pitchFamily="2" charset="-78"/>
              </a:rPr>
              <a:t>Planning, Directing, Coordinating, and Controlling Operations</a:t>
            </a:r>
            <a:r>
              <a:rPr lang="en-US" sz="2000" kern="0" dirty="0" smtClean="0">
                <a:solidFill>
                  <a:srgbClr val="000000"/>
                </a:solidFill>
                <a:ea typeface="Times New Roman" panose="02020603050405020304" pitchFamily="18" charset="0"/>
                <a:cs typeface="PT Bold Heading" panose="02010400000000000000" pitchFamily="2" charset="-78"/>
              </a:rPr>
              <a:t> to Accomplish his </a:t>
            </a:r>
            <a:r>
              <a:rPr lang="en-US" sz="2000" kern="0" dirty="0" smtClean="0">
                <a:solidFill>
                  <a:srgbClr val="FF0000"/>
                </a:solidFill>
                <a:latin typeface="Arial Black" panose="020B0A04020102020204" pitchFamily="34" charset="0"/>
                <a:ea typeface="Times New Roman" panose="02020603050405020304" pitchFamily="18" charset="0"/>
                <a:cs typeface="ae_AlMohanad" panose="02060603050605020204" pitchFamily="18" charset="-78"/>
              </a:rPr>
              <a:t>Mission.</a:t>
            </a:r>
          </a:p>
        </p:txBody>
      </p:sp>
      <p:sp>
        <p:nvSpPr>
          <p:cNvPr id="7" name="Content Placeholder 4"/>
          <p:cNvSpPr txBox="1">
            <a:spLocks/>
          </p:cNvSpPr>
          <p:nvPr/>
        </p:nvSpPr>
        <p:spPr>
          <a:xfrm>
            <a:off x="-1601629" y="3842517"/>
            <a:ext cx="10132982" cy="1770393"/>
          </a:xfrm>
          <a:prstGeom prst="rect">
            <a:avLst/>
          </a:prstGeom>
          <a:solidFill>
            <a:schemeClr val="bg1"/>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a:lstStyle>
            <a:lvl1pPr marL="228210" indent="-228210" algn="r" rtl="1" eaLnBrk="0" fontAlgn="base" hangingPunct="0">
              <a:lnSpc>
                <a:spcPct val="150000"/>
              </a:lnSpc>
              <a:spcBef>
                <a:spcPct val="20000"/>
              </a:spcBef>
              <a:spcAft>
                <a:spcPct val="0"/>
              </a:spcAft>
              <a:buClr>
                <a:srgbClr val="008000"/>
              </a:buClr>
              <a:buSzPct val="100000"/>
              <a:buFont typeface="Wingdings" pitchFamily="2" charset="2"/>
              <a:buChar char="§"/>
              <a:defRPr sz="1625" b="0">
                <a:solidFill>
                  <a:schemeClr val="tx1"/>
                </a:solidFill>
                <a:latin typeface="+mn-lt"/>
                <a:ea typeface="+mn-ea"/>
                <a:cs typeface="SKR HEAD1" pitchFamily="2" charset="-78"/>
              </a:defRPr>
            </a:lvl1pPr>
            <a:lvl2pPr marL="494453" indent="-190173" algn="r" rtl="1" eaLnBrk="0" fontAlgn="base" hangingPunct="0">
              <a:lnSpc>
                <a:spcPct val="150000"/>
              </a:lnSpc>
              <a:spcBef>
                <a:spcPct val="20000"/>
              </a:spcBef>
              <a:spcAft>
                <a:spcPct val="0"/>
              </a:spcAft>
              <a:buClr>
                <a:srgbClr val="008000"/>
              </a:buClr>
              <a:buSzPct val="100000"/>
              <a:buFont typeface="Wingdings" panose="05000000000000000000" pitchFamily="2" charset="2"/>
              <a:buChar char="§"/>
              <a:defRPr sz="1625" b="0">
                <a:solidFill>
                  <a:schemeClr val="tx1"/>
                </a:solidFill>
                <a:latin typeface="+mn-lt"/>
                <a:cs typeface="SKR HEAD1" pitchFamily="2" charset="-78"/>
              </a:defRPr>
            </a:lvl2pPr>
            <a:lvl3pPr marL="760697" indent="-152141" algn="r" rtl="1" eaLnBrk="0" fontAlgn="base" hangingPunct="0">
              <a:lnSpc>
                <a:spcPct val="150000"/>
              </a:lnSpc>
              <a:spcBef>
                <a:spcPct val="20000"/>
              </a:spcBef>
              <a:spcAft>
                <a:spcPct val="0"/>
              </a:spcAft>
              <a:buClr>
                <a:srgbClr val="008000"/>
              </a:buClr>
              <a:buSzPct val="100000"/>
              <a:buFont typeface="Wingdings" panose="05000000000000000000" pitchFamily="2" charset="2"/>
              <a:buChar char="§"/>
              <a:defRPr sz="1625" b="0">
                <a:solidFill>
                  <a:schemeClr val="tx1"/>
                </a:solidFill>
                <a:latin typeface="+mn-lt"/>
                <a:cs typeface="SKR HEAD1" pitchFamily="2" charset="-78"/>
              </a:defRPr>
            </a:lvl3pPr>
            <a:lvl4pPr marL="1064978" indent="-152141" algn="r" rtl="1" eaLnBrk="0" fontAlgn="base" hangingPunct="0">
              <a:lnSpc>
                <a:spcPct val="150000"/>
              </a:lnSpc>
              <a:spcBef>
                <a:spcPct val="20000"/>
              </a:spcBef>
              <a:spcAft>
                <a:spcPct val="0"/>
              </a:spcAft>
              <a:buClr>
                <a:srgbClr val="008000"/>
              </a:buClr>
              <a:buSzPct val="100000"/>
              <a:buFont typeface="Wingdings" panose="05000000000000000000" pitchFamily="2" charset="2"/>
              <a:buChar char="§"/>
              <a:defRPr sz="1625" b="0">
                <a:solidFill>
                  <a:schemeClr val="tx1"/>
                </a:solidFill>
                <a:latin typeface="+mn-lt"/>
                <a:cs typeface="SKR HEAD1" pitchFamily="2" charset="-78"/>
              </a:defRPr>
            </a:lvl4pPr>
            <a:lvl5pPr marL="1369257" indent="-152141" algn="r" rtl="1" eaLnBrk="0" fontAlgn="base" hangingPunct="0">
              <a:lnSpc>
                <a:spcPct val="150000"/>
              </a:lnSpc>
              <a:spcBef>
                <a:spcPct val="20000"/>
              </a:spcBef>
              <a:spcAft>
                <a:spcPct val="0"/>
              </a:spcAft>
              <a:buClr>
                <a:srgbClr val="008000"/>
              </a:buClr>
              <a:buSzPct val="100000"/>
              <a:buFont typeface="Wingdings" panose="05000000000000000000" pitchFamily="2" charset="2"/>
              <a:buChar char="§"/>
              <a:defRPr sz="1625" b="0">
                <a:solidFill>
                  <a:schemeClr val="tx1"/>
                </a:solidFill>
                <a:latin typeface="+mn-lt"/>
                <a:cs typeface="SKR HEAD1" pitchFamily="2" charset="-78"/>
              </a:defRPr>
            </a:lvl5pPr>
            <a:lvl6pPr marL="1673535" indent="-152141" algn="r" rtl="1" fontAlgn="base">
              <a:lnSpc>
                <a:spcPct val="150000"/>
              </a:lnSpc>
              <a:spcBef>
                <a:spcPct val="20000"/>
              </a:spcBef>
              <a:spcAft>
                <a:spcPct val="0"/>
              </a:spcAft>
              <a:buChar char="»"/>
              <a:defRPr sz="1625" b="1">
                <a:solidFill>
                  <a:schemeClr val="tx1"/>
                </a:solidFill>
                <a:latin typeface="+mn-lt"/>
                <a:cs typeface="+mn-cs"/>
              </a:defRPr>
            </a:lvl6pPr>
            <a:lvl7pPr marL="1977813" indent="-152141" algn="r" rtl="1" fontAlgn="base">
              <a:lnSpc>
                <a:spcPct val="150000"/>
              </a:lnSpc>
              <a:spcBef>
                <a:spcPct val="20000"/>
              </a:spcBef>
              <a:spcAft>
                <a:spcPct val="0"/>
              </a:spcAft>
              <a:buChar char="»"/>
              <a:defRPr sz="1625" b="1">
                <a:solidFill>
                  <a:schemeClr val="tx1"/>
                </a:solidFill>
                <a:latin typeface="+mn-lt"/>
                <a:cs typeface="+mn-cs"/>
              </a:defRPr>
            </a:lvl7pPr>
            <a:lvl8pPr marL="2282093" indent="-152141" algn="r" rtl="1" fontAlgn="base">
              <a:lnSpc>
                <a:spcPct val="150000"/>
              </a:lnSpc>
              <a:spcBef>
                <a:spcPct val="20000"/>
              </a:spcBef>
              <a:spcAft>
                <a:spcPct val="0"/>
              </a:spcAft>
              <a:buChar char="»"/>
              <a:defRPr sz="1625" b="1">
                <a:solidFill>
                  <a:schemeClr val="tx1"/>
                </a:solidFill>
                <a:latin typeface="+mn-lt"/>
                <a:cs typeface="+mn-cs"/>
              </a:defRPr>
            </a:lvl8pPr>
            <a:lvl9pPr marL="2586373" indent="-152141" algn="r" rtl="1" fontAlgn="base">
              <a:lnSpc>
                <a:spcPct val="150000"/>
              </a:lnSpc>
              <a:spcBef>
                <a:spcPct val="20000"/>
              </a:spcBef>
              <a:spcAft>
                <a:spcPct val="0"/>
              </a:spcAft>
              <a:buChar char="»"/>
              <a:defRPr sz="1625" b="1">
                <a:solidFill>
                  <a:schemeClr val="tx1"/>
                </a:solidFill>
                <a:latin typeface="+mn-lt"/>
                <a:cs typeface="+mn-cs"/>
              </a:defRPr>
            </a:lvl9pPr>
          </a:lstStyle>
          <a:p>
            <a:pPr algn="just" rtl="0">
              <a:lnSpc>
                <a:spcPct val="120000"/>
              </a:lnSpc>
            </a:pPr>
            <a:r>
              <a:rPr lang="en-US" sz="2000" dirty="0"/>
              <a:t>Joint Forces Commander employs; the Arrangement of his Headquarters (</a:t>
            </a:r>
            <a:r>
              <a:rPr lang="en-US" sz="2000" dirty="0">
                <a:solidFill>
                  <a:srgbClr val="0000FF"/>
                </a:solidFill>
              </a:rPr>
              <a:t>1.</a:t>
            </a:r>
            <a:r>
              <a:rPr lang="en-US" sz="2000" u="sng" dirty="0">
                <a:solidFill>
                  <a:srgbClr val="0000FF"/>
                </a:solidFill>
              </a:rPr>
              <a:t>Personnel</a:t>
            </a:r>
            <a:r>
              <a:rPr lang="en-US" sz="2000" dirty="0"/>
              <a:t>, </a:t>
            </a:r>
            <a:r>
              <a:rPr lang="en-US" sz="2000" dirty="0">
                <a:solidFill>
                  <a:srgbClr val="0000FF"/>
                </a:solidFill>
              </a:rPr>
              <a:t>2.</a:t>
            </a:r>
            <a:r>
              <a:rPr lang="en-US" sz="2000" u="sng" dirty="0">
                <a:solidFill>
                  <a:srgbClr val="0000FF"/>
                </a:solidFill>
              </a:rPr>
              <a:t>Equipment</a:t>
            </a:r>
            <a:r>
              <a:rPr lang="en-US" sz="2000" dirty="0"/>
              <a:t>, </a:t>
            </a:r>
            <a:r>
              <a:rPr lang="en-US" sz="2000" dirty="0">
                <a:solidFill>
                  <a:srgbClr val="0000FF"/>
                </a:solidFill>
              </a:rPr>
              <a:t>3.</a:t>
            </a:r>
            <a:r>
              <a:rPr lang="en-US" sz="2000" u="sng" dirty="0">
                <a:solidFill>
                  <a:srgbClr val="0000FF"/>
                </a:solidFill>
              </a:rPr>
              <a:t>Communications</a:t>
            </a:r>
            <a:r>
              <a:rPr lang="en-US" sz="2000" dirty="0"/>
              <a:t>, </a:t>
            </a:r>
            <a:r>
              <a:rPr lang="en-US" sz="2000" dirty="0">
                <a:solidFill>
                  <a:srgbClr val="0000FF"/>
                </a:solidFill>
              </a:rPr>
              <a:t>4.</a:t>
            </a:r>
            <a:r>
              <a:rPr lang="en-US" sz="2000" u="sng" dirty="0">
                <a:solidFill>
                  <a:srgbClr val="0000FF"/>
                </a:solidFill>
              </a:rPr>
              <a:t>Facilities</a:t>
            </a:r>
            <a:r>
              <a:rPr lang="en-US" sz="2000" dirty="0"/>
              <a:t>, and </a:t>
            </a:r>
            <a:r>
              <a:rPr lang="en-US" sz="2000" dirty="0">
                <a:solidFill>
                  <a:srgbClr val="0000FF"/>
                </a:solidFill>
              </a:rPr>
              <a:t>5.</a:t>
            </a:r>
            <a:r>
              <a:rPr lang="en-US" sz="2000" u="sng" dirty="0">
                <a:solidFill>
                  <a:srgbClr val="0000FF"/>
                </a:solidFill>
              </a:rPr>
              <a:t>Procedures</a:t>
            </a:r>
            <a:r>
              <a:rPr lang="en-US" sz="2000" dirty="0"/>
              <a:t> ) to support his (</a:t>
            </a:r>
            <a:r>
              <a:rPr lang="en-US" sz="2000" dirty="0">
                <a:latin typeface="Arial Rounded MT Bold" panose="020F0704030504030204" pitchFamily="34" charset="0"/>
              </a:rPr>
              <a:t>Intelligence, Policy &amp; Plans, Future Ops and Current Ops</a:t>
            </a:r>
            <a:r>
              <a:rPr lang="en-US" sz="2000" dirty="0"/>
              <a:t>) for (</a:t>
            </a:r>
            <a:r>
              <a:rPr lang="en-US" sz="2000" dirty="0">
                <a:solidFill>
                  <a:srgbClr val="FF0000"/>
                </a:solidFill>
              </a:rPr>
              <a:t>Planning</a:t>
            </a:r>
            <a:r>
              <a:rPr lang="en-US" sz="2000" dirty="0"/>
              <a:t>, </a:t>
            </a:r>
            <a:r>
              <a:rPr lang="en-US" sz="2000" dirty="0">
                <a:solidFill>
                  <a:srgbClr val="FF0000"/>
                </a:solidFill>
              </a:rPr>
              <a:t>Directing</a:t>
            </a:r>
            <a:r>
              <a:rPr lang="en-US" sz="2000" dirty="0"/>
              <a:t>, </a:t>
            </a:r>
            <a:r>
              <a:rPr lang="en-US" sz="2000" dirty="0">
                <a:solidFill>
                  <a:srgbClr val="FF0000"/>
                </a:solidFill>
              </a:rPr>
              <a:t>Coordinating</a:t>
            </a:r>
            <a:r>
              <a:rPr lang="en-US" sz="2000" dirty="0"/>
              <a:t>, And </a:t>
            </a:r>
            <a:r>
              <a:rPr lang="en-US" sz="2000" dirty="0">
                <a:solidFill>
                  <a:srgbClr val="FF0000"/>
                </a:solidFill>
              </a:rPr>
              <a:t>Controlling</a:t>
            </a:r>
            <a:r>
              <a:rPr lang="en-US" sz="2000" dirty="0"/>
              <a:t> Forces and Operations) to Accomplishment </a:t>
            </a:r>
            <a:r>
              <a:rPr lang="en-US" sz="2000" dirty="0">
                <a:solidFill>
                  <a:srgbClr val="008000"/>
                </a:solidFill>
              </a:rPr>
              <a:t>The Mission</a:t>
            </a:r>
            <a:r>
              <a:rPr lang="en-US" sz="2000" dirty="0"/>
              <a:t>. </a:t>
            </a:r>
            <a:endParaRPr lang="en-US" sz="1800" dirty="0"/>
          </a:p>
        </p:txBody>
      </p:sp>
    </p:spTree>
    <p:extLst>
      <p:ext uri="{BB962C8B-B14F-4D97-AF65-F5344CB8AC3E}">
        <p14:creationId xmlns:p14="http://schemas.microsoft.com/office/powerpoint/2010/main" val="1318861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ctrTitle"/>
          </p:nvPr>
        </p:nvSpPr>
        <p:spPr>
          <a:xfrm>
            <a:off x="469012" y="3276600"/>
            <a:ext cx="11254363" cy="1347938"/>
          </a:xfrm>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a:bodyPr>
          <a:lstStyle/>
          <a:p>
            <a:pPr>
              <a:spcBef>
                <a:spcPct val="20000"/>
              </a:spcBef>
              <a:buClr>
                <a:srgbClr val="008000"/>
              </a:buClr>
              <a:buSzPct val="100000"/>
              <a:buFont typeface="Wingdings" pitchFamily="2" charset="2"/>
              <a:buNone/>
            </a:pPr>
            <a:r>
              <a:rPr lang="ar-SA" sz="2882" b="0" dirty="0" smtClean="0">
                <a:ln w="50800"/>
                <a:solidFill>
                  <a:schemeClr val="bg1"/>
                </a:solidFill>
                <a:effectLst/>
                <a:latin typeface="+mn-lt"/>
                <a:ea typeface="+mn-ea"/>
              </a:rPr>
              <a:t>عناصر القيادة </a:t>
            </a:r>
            <a:r>
              <a:rPr lang="ar-SA" sz="2882" b="0" dirty="0">
                <a:ln w="50800"/>
                <a:solidFill>
                  <a:schemeClr val="bg1"/>
                </a:solidFill>
                <a:effectLst/>
                <a:latin typeface="+mn-lt"/>
                <a:ea typeface="+mn-ea"/>
              </a:rPr>
              <a:t>والسيطرة</a:t>
            </a:r>
            <a:r>
              <a:rPr lang="en-US" sz="2882" b="0" dirty="0">
                <a:ln w="50800"/>
                <a:solidFill>
                  <a:schemeClr val="bg1"/>
                </a:solidFill>
                <a:effectLst/>
                <a:latin typeface="+mn-lt"/>
                <a:ea typeface="+mn-ea"/>
              </a:rPr>
              <a:t/>
            </a:r>
            <a:br>
              <a:rPr lang="en-US" sz="2882" b="0" dirty="0">
                <a:ln w="50800"/>
                <a:solidFill>
                  <a:schemeClr val="bg1"/>
                </a:solidFill>
                <a:effectLst/>
                <a:latin typeface="+mn-lt"/>
                <a:ea typeface="+mn-ea"/>
              </a:rPr>
            </a:br>
            <a:r>
              <a:rPr lang="en-US" sz="2882" b="0" dirty="0">
                <a:ln w="50800"/>
                <a:solidFill>
                  <a:schemeClr val="bg1"/>
                </a:solidFill>
                <a:effectLst/>
                <a:latin typeface="+mn-lt"/>
                <a:ea typeface="+mn-ea"/>
              </a:rPr>
              <a:t>(Command and control </a:t>
            </a:r>
            <a:r>
              <a:rPr lang="en-US" sz="2882" b="0" dirty="0" smtClean="0">
                <a:ln w="50800"/>
                <a:solidFill>
                  <a:schemeClr val="bg1"/>
                </a:solidFill>
                <a:effectLst/>
                <a:latin typeface="+mn-lt"/>
                <a:ea typeface="+mn-ea"/>
              </a:rPr>
              <a:t>Elements)</a:t>
            </a:r>
            <a:endParaRPr lang="ar-SA" sz="2882" b="0" dirty="0">
              <a:ln w="50800"/>
              <a:solidFill>
                <a:schemeClr val="bg1"/>
              </a:solidFill>
              <a:effectLst/>
              <a:latin typeface="+mn-lt"/>
              <a:ea typeface="+mn-ea"/>
            </a:endParaRPr>
          </a:p>
        </p:txBody>
      </p:sp>
      <p:sp>
        <p:nvSpPr>
          <p:cNvPr id="3" name="مستطيل 2"/>
          <p:cNvSpPr/>
          <p:nvPr/>
        </p:nvSpPr>
        <p:spPr bwMode="auto">
          <a:xfrm>
            <a:off x="4717143" y="464457"/>
            <a:ext cx="2815771" cy="72571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6912034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صورة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115175" y="1893231"/>
            <a:ext cx="4884899" cy="4352926"/>
          </a:xfrm>
          <a:prstGeom prst="rect">
            <a:avLst/>
          </a:prstGeom>
        </p:spPr>
      </p:pic>
      <p:pic>
        <p:nvPicPr>
          <p:cNvPr id="25" name="صورة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590" y="1895474"/>
            <a:ext cx="4884899" cy="4352926"/>
          </a:xfrm>
          <a:prstGeom prst="rect">
            <a:avLst/>
          </a:prstGeom>
        </p:spPr>
      </p:pic>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smtClean="0">
                <a:ln w="50800"/>
                <a:solidFill>
                  <a:schemeClr val="bg1"/>
                </a:solidFill>
                <a:latin typeface="+mn-lt"/>
                <a:ea typeface="+mn-ea"/>
                <a:cs typeface="PT Bold Heading" pitchFamily="2" charset="-78"/>
              </a:rPr>
              <a:t>العنصر البشري</a:t>
            </a:r>
            <a:r>
              <a:rPr lang="en-US" sz="2882" dirty="0">
                <a:ln w="50800"/>
                <a:solidFill>
                  <a:schemeClr val="bg1"/>
                </a:solidFill>
                <a:latin typeface="+mn-lt"/>
                <a:ea typeface="+mn-ea"/>
                <a:cs typeface="PT Bold Heading" pitchFamily="2" charset="-78"/>
              </a:rPr>
              <a:t/>
            </a:r>
            <a:br>
              <a:rPr lang="en-US" sz="2882" dirty="0">
                <a:ln w="50800"/>
                <a:solidFill>
                  <a:schemeClr val="bg1"/>
                </a:solidFill>
                <a:latin typeface="+mn-lt"/>
                <a:ea typeface="+mn-ea"/>
                <a:cs typeface="PT Bold Heading" pitchFamily="2" charset="-78"/>
              </a:rPr>
            </a:br>
            <a:r>
              <a:rPr lang="en-US" sz="2882" dirty="0">
                <a:ln w="50800"/>
                <a:solidFill>
                  <a:schemeClr val="bg1"/>
                </a:solidFill>
                <a:latin typeface="+mn-lt"/>
                <a:ea typeface="+mn-ea"/>
                <a:cs typeface="PT Bold Heading" pitchFamily="2" charset="-78"/>
              </a:rPr>
              <a:t>(Personnel)</a:t>
            </a:r>
            <a:endParaRPr lang="ar-SA" sz="2882" dirty="0">
              <a:ln w="50800"/>
              <a:solidFill>
                <a:schemeClr val="bg1"/>
              </a:solidFill>
              <a:latin typeface="+mn-lt"/>
              <a:ea typeface="+mn-ea"/>
              <a:cs typeface="PT Bold Heading" pitchFamily="2" charset="-78"/>
            </a:endParaRPr>
          </a:p>
        </p:txBody>
      </p:sp>
      <p:sp>
        <p:nvSpPr>
          <p:cNvPr id="8" name="Rectangle 1"/>
          <p:cNvSpPr>
            <a:spLocks noChangeArrowheads="1"/>
          </p:cNvSpPr>
          <p:nvPr/>
        </p:nvSpPr>
        <p:spPr bwMode="auto">
          <a:xfrm>
            <a:off x="11723117" y="21976"/>
            <a:ext cx="65" cy="677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algn="r" defTabSz="223296" eaLnBrk="0" fontAlgn="base" hangingPunct="0">
              <a:spcBef>
                <a:spcPct val="0"/>
              </a:spcBef>
              <a:spcAft>
                <a:spcPct val="0"/>
              </a:spcAft>
            </a:pPr>
            <a:endParaRPr lang="ar-SA" altLang="ar-SA" sz="440" dirty="0">
              <a:latin typeface="Arial" panose="020B0604020202020204" pitchFamily="34" charset="0"/>
            </a:endParaRPr>
          </a:p>
        </p:txBody>
      </p:sp>
      <p:pic>
        <p:nvPicPr>
          <p:cNvPr id="13" name="صورة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9350" y="3746722"/>
            <a:ext cx="3185626" cy="2545731"/>
          </a:xfrm>
          <a:prstGeom prst="rect">
            <a:avLst/>
          </a:prstGeom>
        </p:spPr>
      </p:pic>
      <p:pic>
        <p:nvPicPr>
          <p:cNvPr id="21" name="Picture 46" descr="Cutout f-15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77073" flipH="1">
            <a:off x="3589589" y="1922975"/>
            <a:ext cx="1734573" cy="50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صورة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464739" y="1893231"/>
            <a:ext cx="1620435" cy="1312552"/>
          </a:xfrm>
          <a:prstGeom prst="rect">
            <a:avLst/>
          </a:prstGeom>
        </p:spPr>
      </p:pic>
      <p:pic>
        <p:nvPicPr>
          <p:cNvPr id="29"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940" t="3432" r="1164" b="5174"/>
          <a:stretch>
            <a:fillRect/>
          </a:stretch>
        </p:blipFill>
        <p:spPr bwMode="auto">
          <a:xfrm rot="1186164">
            <a:off x="7266733" y="1797362"/>
            <a:ext cx="1418084" cy="52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6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31522" y="5179394"/>
            <a:ext cx="2366015" cy="10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صورة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6146" y="4481533"/>
            <a:ext cx="877718" cy="1217695"/>
          </a:xfrm>
          <a:prstGeom prst="rect">
            <a:avLst/>
          </a:prstGeom>
        </p:spPr>
      </p:pic>
      <p:pic>
        <p:nvPicPr>
          <p:cNvPr id="34" name="صورة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49634" y="4700853"/>
            <a:ext cx="1141322" cy="1583404"/>
          </a:xfrm>
          <a:prstGeom prst="rect">
            <a:avLst/>
          </a:prstGeom>
        </p:spPr>
      </p:pic>
      <p:pic>
        <p:nvPicPr>
          <p:cNvPr id="30" name="صورة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1413" y="4113655"/>
            <a:ext cx="2160487" cy="2160487"/>
          </a:xfrm>
          <a:prstGeom prst="rect">
            <a:avLst/>
          </a:prstGeom>
        </p:spPr>
      </p:pic>
      <p:pic>
        <p:nvPicPr>
          <p:cNvPr id="2048" name="صورة 204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93312" y="4928560"/>
            <a:ext cx="2343081" cy="1401843"/>
          </a:xfrm>
          <a:prstGeom prst="rect">
            <a:avLst/>
          </a:prstGeom>
        </p:spPr>
      </p:pic>
    </p:spTree>
    <p:extLst>
      <p:ext uri="{BB962C8B-B14F-4D97-AF65-F5344CB8AC3E}">
        <p14:creationId xmlns:p14="http://schemas.microsoft.com/office/powerpoint/2010/main" val="22696195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25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9"/>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9"/>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9"/>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9"/>
                                          </p:stCondLst>
                                        </p:cTn>
                                        <p:tgtEl>
                                          <p:spTgt spid="20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9"/>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9"/>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9"/>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9"/>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9"/>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a:ln w="50800"/>
                <a:solidFill>
                  <a:schemeClr val="bg1"/>
                </a:solidFill>
                <a:cs typeface="PT Bold Heading" pitchFamily="2" charset="-78"/>
              </a:rPr>
              <a:t>العنصر البشري</a:t>
            </a:r>
            <a:r>
              <a:rPr lang="en-US" sz="2882" dirty="0">
                <a:ln w="50800"/>
                <a:solidFill>
                  <a:schemeClr val="bg1"/>
                </a:solidFill>
                <a:cs typeface="PT Bold Heading" pitchFamily="2" charset="-78"/>
              </a:rPr>
              <a:t/>
            </a:r>
            <a:br>
              <a:rPr lang="en-US" sz="2882" dirty="0">
                <a:ln w="50800"/>
                <a:solidFill>
                  <a:schemeClr val="bg1"/>
                </a:solidFill>
                <a:cs typeface="PT Bold Heading" pitchFamily="2" charset="-78"/>
              </a:rPr>
            </a:br>
            <a:r>
              <a:rPr lang="en-US" sz="2882" dirty="0">
                <a:ln w="50800"/>
                <a:solidFill>
                  <a:schemeClr val="bg1"/>
                </a:solidFill>
                <a:cs typeface="PT Bold Heading" pitchFamily="2" charset="-78"/>
              </a:rPr>
              <a:t>(Personnel)</a:t>
            </a:r>
            <a:endParaRPr lang="ar-SA" sz="2882" dirty="0">
              <a:ln w="50800"/>
              <a:solidFill>
                <a:schemeClr val="bg1"/>
              </a:solidFill>
              <a:latin typeface="+mn-lt"/>
              <a:ea typeface="+mn-ea"/>
              <a:cs typeface="PT Bold Heading" pitchFamily="2" charset="-78"/>
            </a:endParaRPr>
          </a:p>
        </p:txBody>
      </p:sp>
      <p:sp>
        <p:nvSpPr>
          <p:cNvPr id="8" name="Rectangle 1"/>
          <p:cNvSpPr>
            <a:spLocks noChangeArrowheads="1"/>
          </p:cNvSpPr>
          <p:nvPr/>
        </p:nvSpPr>
        <p:spPr bwMode="auto">
          <a:xfrm>
            <a:off x="11723117" y="21976"/>
            <a:ext cx="65" cy="677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algn="r" defTabSz="223296" eaLnBrk="0" fontAlgn="base" hangingPunct="0">
              <a:spcBef>
                <a:spcPct val="0"/>
              </a:spcBef>
              <a:spcAft>
                <a:spcPct val="0"/>
              </a:spcAft>
            </a:pPr>
            <a:endParaRPr lang="ar-SA" altLang="ar-SA" sz="440" dirty="0">
              <a:latin typeface="Arial" panose="020B0604020202020204" pitchFamily="34" charset="0"/>
            </a:endParaRPr>
          </a:p>
        </p:txBody>
      </p:sp>
      <p:pic>
        <p:nvPicPr>
          <p:cNvPr id="12" name="صورة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0822" y="2461152"/>
            <a:ext cx="3726715" cy="3149074"/>
          </a:xfrm>
          <a:prstGeom prst="rect">
            <a:avLst/>
          </a:prstGeom>
        </p:spPr>
      </p:pic>
      <p:pic>
        <p:nvPicPr>
          <p:cNvPr id="4" name="صورة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764415" y="3238867"/>
            <a:ext cx="3806771" cy="2582275"/>
          </a:xfrm>
          <a:prstGeom prst="rect">
            <a:avLst/>
          </a:prstGeom>
        </p:spPr>
      </p:pic>
      <p:pic>
        <p:nvPicPr>
          <p:cNvPr id="11" name="صورة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450" y="1907057"/>
            <a:ext cx="4507224" cy="2407768"/>
          </a:xfrm>
          <a:prstGeom prst="rect">
            <a:avLst/>
          </a:prstGeom>
        </p:spPr>
      </p:pic>
      <p:pic>
        <p:nvPicPr>
          <p:cNvPr id="7" name="صورة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840054" y="2271541"/>
            <a:ext cx="712771" cy="668773"/>
          </a:xfrm>
          <a:prstGeom prst="rect">
            <a:avLst/>
          </a:prstGeom>
          <a:ln>
            <a:noFill/>
          </a:ln>
          <a:effectLst>
            <a:outerShdw blurRad="184150" dist="241300" dir="11520000" sx="110000" sy="110000" algn="ctr">
              <a:srgbClr val="000000">
                <a:alpha val="18000"/>
              </a:srgbClr>
            </a:outerShdw>
          </a:effectLst>
        </p:spPr>
      </p:pic>
      <p:pic>
        <p:nvPicPr>
          <p:cNvPr id="3" name="صورة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6726" y="3843826"/>
            <a:ext cx="1893675" cy="1566374"/>
          </a:xfrm>
          <a:prstGeom prst="rect">
            <a:avLst/>
          </a:prstGeom>
        </p:spPr>
      </p:pic>
      <p:pic>
        <p:nvPicPr>
          <p:cNvPr id="9" name="صورة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6668" y="4035689"/>
            <a:ext cx="2910121" cy="2182591"/>
          </a:xfrm>
          <a:prstGeom prst="rect">
            <a:avLst/>
          </a:prstGeom>
          <a:ln>
            <a:noFill/>
          </a:ln>
          <a:effectLst>
            <a:softEdge rad="112500"/>
          </a:effectLst>
        </p:spPr>
      </p:pic>
    </p:spTree>
    <p:extLst>
      <p:ext uri="{BB962C8B-B14F-4D97-AF65-F5344CB8AC3E}">
        <p14:creationId xmlns:p14="http://schemas.microsoft.com/office/powerpoint/2010/main" val="33190353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a:ln w="50800"/>
                <a:solidFill>
                  <a:schemeClr val="bg1"/>
                </a:solidFill>
                <a:cs typeface="PT Bold Heading" pitchFamily="2" charset="-78"/>
              </a:rPr>
              <a:t>العنصر البشري</a:t>
            </a:r>
            <a:r>
              <a:rPr lang="en-US" sz="2882" dirty="0">
                <a:ln w="50800"/>
                <a:solidFill>
                  <a:schemeClr val="bg1"/>
                </a:solidFill>
                <a:cs typeface="PT Bold Heading" pitchFamily="2" charset="-78"/>
              </a:rPr>
              <a:t/>
            </a:r>
            <a:br>
              <a:rPr lang="en-US" sz="2882" dirty="0">
                <a:ln w="50800"/>
                <a:solidFill>
                  <a:schemeClr val="bg1"/>
                </a:solidFill>
                <a:cs typeface="PT Bold Heading" pitchFamily="2" charset="-78"/>
              </a:rPr>
            </a:br>
            <a:r>
              <a:rPr lang="en-US" sz="2882" dirty="0">
                <a:ln w="50800"/>
                <a:solidFill>
                  <a:schemeClr val="bg1"/>
                </a:solidFill>
                <a:cs typeface="PT Bold Heading" pitchFamily="2" charset="-78"/>
              </a:rPr>
              <a:t>(Personnel)</a:t>
            </a:r>
            <a:endParaRPr lang="ar-SA" sz="2882" dirty="0">
              <a:ln w="50800"/>
              <a:solidFill>
                <a:schemeClr val="bg1"/>
              </a:solidFill>
              <a:latin typeface="+mn-lt"/>
              <a:ea typeface="+mn-ea"/>
              <a:cs typeface="PT Bold Heading" pitchFamily="2" charset="-78"/>
            </a:endParaRPr>
          </a:p>
        </p:txBody>
      </p:sp>
      <p:sp>
        <p:nvSpPr>
          <p:cNvPr id="8" name="Rectangle 1"/>
          <p:cNvSpPr>
            <a:spLocks noChangeArrowheads="1"/>
          </p:cNvSpPr>
          <p:nvPr/>
        </p:nvSpPr>
        <p:spPr bwMode="auto">
          <a:xfrm>
            <a:off x="11723117" y="21976"/>
            <a:ext cx="65" cy="677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algn="r" defTabSz="223296" eaLnBrk="0" fontAlgn="base" hangingPunct="0">
              <a:spcBef>
                <a:spcPct val="0"/>
              </a:spcBef>
              <a:spcAft>
                <a:spcPct val="0"/>
              </a:spcAft>
            </a:pPr>
            <a:endParaRPr lang="ar-SA" altLang="ar-SA" sz="440" dirty="0">
              <a:latin typeface="Arial" panose="020B0604020202020204" pitchFamily="34" charset="0"/>
            </a:endParaRPr>
          </a:p>
        </p:txBody>
      </p:sp>
      <p:pic>
        <p:nvPicPr>
          <p:cNvPr id="6" name="صورة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0997" y="1951136"/>
            <a:ext cx="5086540" cy="4260566"/>
          </a:xfrm>
          <a:prstGeom prst="rect">
            <a:avLst/>
          </a:prstGeom>
        </p:spPr>
      </p:pic>
      <p:pic>
        <p:nvPicPr>
          <p:cNvPr id="7" name="صورة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450" y="2252274"/>
            <a:ext cx="3591452" cy="2700340"/>
          </a:xfrm>
          <a:prstGeom prst="rect">
            <a:avLst/>
          </a:prstGeom>
        </p:spPr>
      </p:pic>
      <p:pic>
        <p:nvPicPr>
          <p:cNvPr id="5" name="صورة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5281" y="2179373"/>
            <a:ext cx="4072738" cy="3367224"/>
          </a:xfrm>
          <a:prstGeom prst="rect">
            <a:avLst/>
          </a:prstGeom>
        </p:spPr>
      </p:pic>
    </p:spTree>
    <p:extLst>
      <p:ext uri="{BB962C8B-B14F-4D97-AF65-F5344CB8AC3E}">
        <p14:creationId xmlns:p14="http://schemas.microsoft.com/office/powerpoint/2010/main" val="3662922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a:ln w="50800"/>
                <a:solidFill>
                  <a:schemeClr val="bg1"/>
                </a:solidFill>
                <a:cs typeface="PT Bold Heading" pitchFamily="2" charset="-78"/>
              </a:rPr>
              <a:t>العنصر البشري</a:t>
            </a:r>
            <a:r>
              <a:rPr lang="en-US" sz="2882" dirty="0">
                <a:ln w="50800"/>
                <a:solidFill>
                  <a:schemeClr val="bg1"/>
                </a:solidFill>
                <a:cs typeface="PT Bold Heading" pitchFamily="2" charset="-78"/>
              </a:rPr>
              <a:t/>
            </a:r>
            <a:br>
              <a:rPr lang="en-US" sz="2882" dirty="0">
                <a:ln w="50800"/>
                <a:solidFill>
                  <a:schemeClr val="bg1"/>
                </a:solidFill>
                <a:cs typeface="PT Bold Heading" pitchFamily="2" charset="-78"/>
              </a:rPr>
            </a:br>
            <a:r>
              <a:rPr lang="en-US" sz="2882" dirty="0">
                <a:ln w="50800"/>
                <a:solidFill>
                  <a:schemeClr val="bg1"/>
                </a:solidFill>
                <a:cs typeface="PT Bold Heading" pitchFamily="2" charset="-78"/>
              </a:rPr>
              <a:t>(Personnel)</a:t>
            </a:r>
            <a:endParaRPr lang="ar-SA" sz="2882" dirty="0">
              <a:ln w="50800"/>
              <a:solidFill>
                <a:schemeClr val="bg1"/>
              </a:solidFill>
              <a:latin typeface="+mn-lt"/>
              <a:ea typeface="+mn-ea"/>
              <a:cs typeface="PT Bold Heading" pitchFamily="2" charset="-78"/>
            </a:endParaRPr>
          </a:p>
        </p:txBody>
      </p:sp>
      <p:sp>
        <p:nvSpPr>
          <p:cNvPr id="8" name="Rectangle 1"/>
          <p:cNvSpPr>
            <a:spLocks noChangeArrowheads="1"/>
          </p:cNvSpPr>
          <p:nvPr/>
        </p:nvSpPr>
        <p:spPr bwMode="auto">
          <a:xfrm>
            <a:off x="11723117" y="21976"/>
            <a:ext cx="65" cy="677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algn="r" defTabSz="223296" eaLnBrk="0" fontAlgn="base" hangingPunct="0">
              <a:spcBef>
                <a:spcPct val="0"/>
              </a:spcBef>
              <a:spcAft>
                <a:spcPct val="0"/>
              </a:spcAft>
            </a:pPr>
            <a:endParaRPr lang="ar-SA" altLang="ar-SA" sz="440" dirty="0">
              <a:latin typeface="Arial" panose="020B0604020202020204" pitchFamily="34" charset="0"/>
            </a:endParaRPr>
          </a:p>
        </p:txBody>
      </p:sp>
      <p:pic>
        <p:nvPicPr>
          <p:cNvPr id="5" name="صورة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50" y="1927043"/>
            <a:ext cx="11816087" cy="4311341"/>
          </a:xfrm>
          <a:prstGeom prst="rect">
            <a:avLst/>
          </a:prstGeom>
        </p:spPr>
      </p:pic>
    </p:spTree>
    <p:extLst>
      <p:ext uri="{BB962C8B-B14F-4D97-AF65-F5344CB8AC3E}">
        <p14:creationId xmlns:p14="http://schemas.microsoft.com/office/powerpoint/2010/main" val="1705189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smtClean="0">
                <a:ln w="50800"/>
                <a:solidFill>
                  <a:schemeClr val="bg1"/>
                </a:solidFill>
                <a:latin typeface="+mn-lt"/>
                <a:ea typeface="+mn-ea"/>
                <a:cs typeface="PT Bold Heading" pitchFamily="2" charset="-78"/>
              </a:rPr>
              <a:t>المعدات</a:t>
            </a:r>
            <a:r>
              <a:rPr lang="en-US" sz="2882" dirty="0">
                <a:ln w="50800"/>
                <a:solidFill>
                  <a:schemeClr val="bg1"/>
                </a:solidFill>
                <a:latin typeface="+mn-lt"/>
                <a:ea typeface="+mn-ea"/>
                <a:cs typeface="PT Bold Heading" pitchFamily="2" charset="-78"/>
              </a:rPr>
              <a:t/>
            </a:r>
            <a:br>
              <a:rPr lang="en-US" sz="2882" dirty="0">
                <a:ln w="50800"/>
                <a:solidFill>
                  <a:schemeClr val="bg1"/>
                </a:solidFill>
                <a:latin typeface="+mn-lt"/>
                <a:ea typeface="+mn-ea"/>
                <a:cs typeface="PT Bold Heading" pitchFamily="2" charset="-78"/>
              </a:rPr>
            </a:br>
            <a:r>
              <a:rPr lang="en-US" sz="2882" dirty="0">
                <a:ln w="50800"/>
                <a:solidFill>
                  <a:schemeClr val="bg1"/>
                </a:solidFill>
                <a:latin typeface="+mn-lt"/>
                <a:ea typeface="+mn-ea"/>
                <a:cs typeface="PT Bold Heading" pitchFamily="2" charset="-78"/>
              </a:rPr>
              <a:t>(Equipment)</a:t>
            </a:r>
            <a:endParaRPr lang="ar-SA" sz="2882" dirty="0">
              <a:ln w="50800"/>
              <a:solidFill>
                <a:schemeClr val="bg1"/>
              </a:solidFill>
              <a:latin typeface="+mn-lt"/>
              <a:ea typeface="+mn-ea"/>
              <a:cs typeface="PT Bold Heading" pitchFamily="2" charset="-78"/>
            </a:endParaRPr>
          </a:p>
        </p:txBody>
      </p:sp>
      <p:grpSp>
        <p:nvGrpSpPr>
          <p:cNvPr id="14" name="مجموعة 13"/>
          <p:cNvGrpSpPr/>
          <p:nvPr/>
        </p:nvGrpSpPr>
        <p:grpSpPr>
          <a:xfrm>
            <a:off x="975956" y="2810170"/>
            <a:ext cx="3470624" cy="3369385"/>
            <a:chOff x="23429" y="1952687"/>
            <a:chExt cx="4266258" cy="4311263"/>
          </a:xfrm>
        </p:grpSpPr>
        <p:pic>
          <p:nvPicPr>
            <p:cNvPr id="5" name="Picture 2" descr="\\share\قسم تقنية المعلومات\الضباط\الرائد علي الشمراني\INFO\brif\photos\militaryequipment.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81380" y="2142487"/>
              <a:ext cx="3808307" cy="41214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6" descr="Cutout f-15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77073" flipH="1">
              <a:off x="23429" y="1952687"/>
              <a:ext cx="1953592" cy="573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صورة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589415" y="3256207"/>
            <a:ext cx="3001410" cy="2988445"/>
          </a:xfrm>
          <a:prstGeom prst="rect">
            <a:avLst/>
          </a:prstGeom>
        </p:spPr>
      </p:pic>
      <p:pic>
        <p:nvPicPr>
          <p:cNvPr id="17" name="صورة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1258" y="1909264"/>
            <a:ext cx="4660999" cy="2427604"/>
          </a:xfrm>
          <a:prstGeom prst="rect">
            <a:avLst/>
          </a:prstGeom>
        </p:spPr>
      </p:pic>
      <p:grpSp>
        <p:nvGrpSpPr>
          <p:cNvPr id="18" name="مجموعة 17"/>
          <p:cNvGrpSpPr/>
          <p:nvPr/>
        </p:nvGrpSpPr>
        <p:grpSpPr>
          <a:xfrm rot="770112">
            <a:off x="4411207" y="1951371"/>
            <a:ext cx="1143653" cy="1817121"/>
            <a:chOff x="3018363" y="2105788"/>
            <a:chExt cx="1685689" cy="2534819"/>
          </a:xfrm>
        </p:grpSpPr>
        <p:pic>
          <p:nvPicPr>
            <p:cNvPr id="19" name="صورة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06312">
              <a:off x="3018363" y="2105788"/>
              <a:ext cx="1394873" cy="1394873"/>
            </a:xfrm>
            <a:prstGeom prst="rect">
              <a:avLst/>
            </a:prstGeom>
          </p:spPr>
        </p:pic>
        <p:pic>
          <p:nvPicPr>
            <p:cNvPr id="20" name="صورة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458785">
              <a:off x="3284622" y="3348704"/>
              <a:ext cx="1419430" cy="1291903"/>
            </a:xfrm>
            <a:prstGeom prst="rect">
              <a:avLst/>
            </a:prstGeom>
          </p:spPr>
        </p:pic>
      </p:grpSp>
    </p:spTree>
    <p:extLst>
      <p:ext uri="{BB962C8B-B14F-4D97-AF65-F5344CB8AC3E}">
        <p14:creationId xmlns:p14="http://schemas.microsoft.com/office/powerpoint/2010/main" val="35636354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a:ln w="50800"/>
                <a:solidFill>
                  <a:schemeClr val="bg1"/>
                </a:solidFill>
                <a:cs typeface="PT Bold Heading" pitchFamily="2" charset="-78"/>
              </a:rPr>
              <a:t>المعدات</a:t>
            </a:r>
            <a:r>
              <a:rPr lang="en-US" sz="2882" dirty="0">
                <a:ln w="50800"/>
                <a:solidFill>
                  <a:schemeClr val="bg1"/>
                </a:solidFill>
                <a:cs typeface="PT Bold Heading" pitchFamily="2" charset="-78"/>
              </a:rPr>
              <a:t/>
            </a:r>
            <a:br>
              <a:rPr lang="en-US" sz="2882" dirty="0">
                <a:ln w="50800"/>
                <a:solidFill>
                  <a:schemeClr val="bg1"/>
                </a:solidFill>
                <a:cs typeface="PT Bold Heading" pitchFamily="2" charset="-78"/>
              </a:rPr>
            </a:br>
            <a:r>
              <a:rPr lang="en-US" sz="2882" dirty="0">
                <a:ln w="50800"/>
                <a:solidFill>
                  <a:schemeClr val="bg1"/>
                </a:solidFill>
                <a:cs typeface="PT Bold Heading" pitchFamily="2" charset="-78"/>
              </a:rPr>
              <a:t>(Equipment)</a:t>
            </a:r>
            <a:endParaRPr lang="ar-SA" sz="2882" dirty="0">
              <a:ln w="50800"/>
              <a:solidFill>
                <a:schemeClr val="bg1"/>
              </a:solidFill>
              <a:latin typeface="+mn-lt"/>
              <a:ea typeface="+mn-ea"/>
              <a:cs typeface="PT Bold Heading" pitchFamily="2" charset="-78"/>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449" y="1909568"/>
            <a:ext cx="11816088" cy="4367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AutoShape 667"/>
          <p:cNvCxnSpPr>
            <a:cxnSpLocks noChangeShapeType="1"/>
          </p:cNvCxnSpPr>
          <p:nvPr/>
        </p:nvCxnSpPr>
        <p:spPr bwMode="auto">
          <a:xfrm flipV="1">
            <a:off x="3193868" y="2434825"/>
            <a:ext cx="3656435" cy="409655"/>
          </a:xfrm>
          <a:prstGeom prst="straightConnector1">
            <a:avLst/>
          </a:prstGeom>
          <a:noFill/>
          <a:ln w="28575">
            <a:noFill/>
            <a:round/>
            <a:headEnd/>
            <a:tailEnd/>
          </a:ln>
          <a:extLst>
            <a:ext uri="{909E8E84-426E-40DD-AFC4-6F175D3DCCD1}">
              <a14:hiddenFill xmlns:a14="http://schemas.microsoft.com/office/drawing/2010/main">
                <a:noFill/>
              </a14:hiddenFill>
            </a:ext>
          </a:extLst>
        </p:spPr>
      </p:cxnSp>
      <p:grpSp>
        <p:nvGrpSpPr>
          <p:cNvPr id="17" name="Group 58"/>
          <p:cNvGrpSpPr>
            <a:grpSpLocks/>
          </p:cNvGrpSpPr>
          <p:nvPr/>
        </p:nvGrpSpPr>
        <p:grpSpPr bwMode="auto">
          <a:xfrm>
            <a:off x="10788688" y="4781249"/>
            <a:ext cx="209846" cy="219738"/>
            <a:chOff x="8712975" y="3324994"/>
            <a:chExt cx="356717" cy="502310"/>
          </a:xfrm>
        </p:grpSpPr>
        <p:sp>
          <p:nvSpPr>
            <p:cNvPr id="18" name="Freeform 572" descr="Parchment"/>
            <p:cNvSpPr>
              <a:spLocks/>
            </p:cNvSpPr>
            <p:nvPr/>
          </p:nvSpPr>
          <p:spPr bwMode="auto">
            <a:xfrm>
              <a:off x="8733295" y="3616246"/>
              <a:ext cx="316079" cy="24231"/>
            </a:xfrm>
            <a:custGeom>
              <a:avLst/>
              <a:gdLst>
                <a:gd name="T0" fmla="*/ 2147483647 w 219"/>
                <a:gd name="T1" fmla="*/ 0 h 30"/>
                <a:gd name="T2" fmla="*/ 0 w 219"/>
                <a:gd name="T3" fmla="*/ 0 h 30"/>
                <a:gd name="T4" fmla="*/ 2147483647 w 219"/>
                <a:gd name="T5" fmla="*/ 2147483647 h 30"/>
                <a:gd name="T6" fmla="*/ 2147483647 w 219"/>
                <a:gd name="T7" fmla="*/ 2147483647 h 30"/>
                <a:gd name="T8" fmla="*/ 2147483647 w 219"/>
                <a:gd name="T9" fmla="*/ 2147483647 h 30"/>
                <a:gd name="T10" fmla="*/ 2147483647 w 219"/>
                <a:gd name="T11" fmla="*/ 2147483647 h 30"/>
                <a:gd name="T12" fmla="*/ 2147483647 w 219"/>
                <a:gd name="T13" fmla="*/ 0 h 30"/>
                <a:gd name="T14" fmla="*/ 2147483647 w 219"/>
                <a:gd name="T15" fmla="*/ 0 h 30"/>
                <a:gd name="T16" fmla="*/ 0 60000 65536"/>
                <a:gd name="T17" fmla="*/ 0 60000 65536"/>
                <a:gd name="T18" fmla="*/ 0 60000 65536"/>
                <a:gd name="T19" fmla="*/ 0 60000 65536"/>
                <a:gd name="T20" fmla="*/ 0 60000 65536"/>
                <a:gd name="T21" fmla="*/ 0 60000 65536"/>
                <a:gd name="T22" fmla="*/ 0 60000 65536"/>
                <a:gd name="T23" fmla="*/ 0 60000 65536"/>
                <a:gd name="T24" fmla="*/ 0 w 219"/>
                <a:gd name="T25" fmla="*/ 0 h 30"/>
                <a:gd name="T26" fmla="*/ 219 w 219"/>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 h="30">
                  <a:moveTo>
                    <a:pt x="195" y="0"/>
                  </a:moveTo>
                  <a:lnTo>
                    <a:pt x="0" y="0"/>
                  </a:lnTo>
                  <a:lnTo>
                    <a:pt x="4" y="19"/>
                  </a:lnTo>
                  <a:lnTo>
                    <a:pt x="21" y="30"/>
                  </a:lnTo>
                  <a:lnTo>
                    <a:pt x="193" y="30"/>
                  </a:lnTo>
                  <a:lnTo>
                    <a:pt x="210" y="19"/>
                  </a:lnTo>
                  <a:lnTo>
                    <a:pt x="219" y="0"/>
                  </a:lnTo>
                  <a:lnTo>
                    <a:pt x="195" y="0"/>
                  </a:lnTo>
                  <a:close/>
                </a:path>
              </a:pathLst>
            </a:custGeom>
            <a:blipFill dpi="0" rotWithShape="1">
              <a:blip r:embed="rId4"/>
              <a:srcRect/>
              <a:tile tx="0" ty="0" sx="100000" sy="100000" flip="none" algn="tl"/>
            </a:blipFill>
            <a:ln w="9525">
              <a:solidFill>
                <a:srgbClr val="000000"/>
              </a:solidFill>
              <a:round/>
              <a:headEnd/>
              <a:tailEnd/>
            </a:ln>
          </p:spPr>
          <p:txBody>
            <a:bodyPr lIns="0" tIns="17733" rIns="0" bIns="0" anchor="ctr" anchorCtr="1">
              <a:normAutofit fontScale="25000" lnSpcReduction="20000"/>
            </a:bodyPr>
            <a:lstStyle/>
            <a:p>
              <a:pPr algn="r" defTabSz="450353" rtl="1">
                <a:defRPr/>
              </a:pPr>
              <a:endParaRPr lang="en-US" sz="100" kern="0" dirty="0">
                <a:solidFill>
                  <a:sysClr val="windowText" lastClr="000000"/>
                </a:solidFill>
                <a:latin typeface="Arial" pitchFamily="34" charset="0"/>
                <a:cs typeface="SKR HEAD1" pitchFamily="2" charset="-78"/>
              </a:endParaRPr>
            </a:p>
          </p:txBody>
        </p:sp>
        <p:sp>
          <p:nvSpPr>
            <p:cNvPr id="19" name="Oval 569" descr="Parchment"/>
            <p:cNvSpPr>
              <a:spLocks noChangeArrowheads="1"/>
            </p:cNvSpPr>
            <p:nvPr/>
          </p:nvSpPr>
          <p:spPr bwMode="auto">
            <a:xfrm>
              <a:off x="8712975" y="3324994"/>
              <a:ext cx="356717" cy="296234"/>
            </a:xfrm>
            <a:prstGeom prst="ellipse">
              <a:avLst/>
            </a:prstGeom>
            <a:blipFill dpi="0" rotWithShape="1">
              <a:blip r:embed="rId4">
                <a:duotone>
                  <a:prstClr val="black"/>
                  <a:schemeClr val="bg2">
                    <a:lumMod val="50000"/>
                    <a:tint val="45000"/>
                    <a:satMod val="400000"/>
                  </a:schemeClr>
                </a:duotone>
              </a:blip>
              <a:srcRect/>
              <a:tile tx="0" ty="0" sx="100000" sy="100000" flip="none" algn="tl"/>
            </a:blipFill>
            <a:ln w="9525">
              <a:solidFill>
                <a:srgbClr val="000000"/>
              </a:solidFill>
              <a:round/>
              <a:headEnd/>
              <a:tailEnd/>
            </a:ln>
          </p:spPr>
          <p:txBody>
            <a:bodyPr lIns="0" tIns="17733" rIns="0" bIns="0" anchor="ctr" anchorCtr="1"/>
            <a:lstStyle/>
            <a:p>
              <a:pPr algn="r" defTabSz="467554" rtl="1">
                <a:defRPr/>
              </a:pPr>
              <a:endParaRPr lang="ar-AE" sz="391" kern="0">
                <a:solidFill>
                  <a:srgbClr val="000000"/>
                </a:solidFill>
                <a:cs typeface="SKR HEAD1" pitchFamily="2" charset="-78"/>
              </a:endParaRPr>
            </a:p>
          </p:txBody>
        </p:sp>
        <p:sp>
          <p:nvSpPr>
            <p:cNvPr id="20" name="Rectangle 570" descr="Parchment"/>
            <p:cNvSpPr>
              <a:spLocks noChangeArrowheads="1"/>
            </p:cNvSpPr>
            <p:nvPr/>
          </p:nvSpPr>
          <p:spPr bwMode="auto">
            <a:xfrm>
              <a:off x="8785222" y="3639715"/>
              <a:ext cx="208462" cy="187589"/>
            </a:xfrm>
            <a:prstGeom prst="rect">
              <a:avLst/>
            </a:prstGeom>
            <a:blipFill dpi="0" rotWithShape="1">
              <a:blip r:embed="rId4">
                <a:duotone>
                  <a:prstClr val="black"/>
                  <a:schemeClr val="bg2">
                    <a:lumMod val="50000"/>
                    <a:tint val="45000"/>
                    <a:satMod val="400000"/>
                  </a:schemeClr>
                </a:duotone>
              </a:blip>
              <a:srcRect/>
              <a:tile tx="0" ty="0" sx="100000" sy="100000" flip="none" algn="tl"/>
            </a:blipFill>
            <a:ln w="9525">
              <a:solidFill>
                <a:srgbClr val="000000"/>
              </a:solidFill>
              <a:miter lim="800000"/>
              <a:headEnd/>
              <a:tailEnd/>
            </a:ln>
          </p:spPr>
          <p:txBody>
            <a:bodyPr lIns="0" tIns="17733" rIns="0" bIns="0" anchor="ctr" anchorCtr="1"/>
            <a:lstStyle/>
            <a:p>
              <a:pPr algn="r" defTabSz="467554" rtl="1">
                <a:defRPr/>
              </a:pPr>
              <a:endParaRPr lang="ar-AE" sz="391" kern="0">
                <a:solidFill>
                  <a:srgbClr val="000000"/>
                </a:solidFill>
                <a:cs typeface="SKR HEAD1" pitchFamily="2" charset="-78"/>
              </a:endParaRPr>
            </a:p>
          </p:txBody>
        </p:sp>
      </p:grpSp>
      <p:pic>
        <p:nvPicPr>
          <p:cNvPr id="21" name="Picture 46" descr="Cutout f-15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75047">
            <a:off x="823022" y="2266245"/>
            <a:ext cx="824501" cy="212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descr="E-3A Cuto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05225">
            <a:off x="8910836" y="2899833"/>
            <a:ext cx="1696681" cy="411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Cutout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1690" y="2862952"/>
            <a:ext cx="785107" cy="18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0044" y="3976662"/>
            <a:ext cx="1095098" cy="420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6"/>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8346" y="5377930"/>
            <a:ext cx="952127" cy="268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6" descr="AMX-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9903" y="5112798"/>
            <a:ext cx="680283" cy="20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 descr="http://clipart.coolclips.com/150/wjm/tf05136/CoolClips_vc00132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08415" y="5503717"/>
            <a:ext cx="454507" cy="40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2940" t="3432" r="1164" b="5174"/>
          <a:stretch>
            <a:fillRect/>
          </a:stretch>
        </p:blipFill>
        <p:spPr bwMode="auto">
          <a:xfrm rot="596929">
            <a:off x="3983898" y="2408178"/>
            <a:ext cx="824837" cy="269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78568" y="4799175"/>
            <a:ext cx="462138" cy="39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6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22921" y="5255847"/>
            <a:ext cx="682104" cy="24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6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69903" y="5668053"/>
            <a:ext cx="1422333" cy="530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71"/>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39515" y="5299439"/>
            <a:ext cx="856717" cy="314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72"/>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747821" y="5509149"/>
            <a:ext cx="639037" cy="2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73"/>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373888" y="5454501"/>
            <a:ext cx="510858" cy="18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74"/>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291701" y="5731748"/>
            <a:ext cx="747113" cy="275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 descr="RE-3A Cutout 2"/>
          <p:cNvPicPr>
            <a:picLocks noChangeAspect="1" noChangeArrowheads="1"/>
          </p:cNvPicPr>
          <p:nvPr/>
        </p:nvPicPr>
        <p:blipFill>
          <a:blip r:embed="rId20" cstate="print"/>
          <a:srcRect/>
          <a:stretch>
            <a:fillRect/>
          </a:stretch>
        </p:blipFill>
        <p:spPr bwMode="auto">
          <a:xfrm rot="283095" flipH="1">
            <a:off x="7133583" y="2560698"/>
            <a:ext cx="1210913" cy="295113"/>
          </a:xfrm>
          <a:prstGeom prst="rect">
            <a:avLst/>
          </a:prstGeom>
          <a:noFill/>
          <a:ln w="9525">
            <a:noFill/>
            <a:miter lim="800000"/>
            <a:headEnd/>
            <a:tailEnd/>
          </a:ln>
        </p:spPr>
      </p:pic>
      <p:pic>
        <p:nvPicPr>
          <p:cNvPr id="38" name="صورة 3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9989527" y="1909568"/>
            <a:ext cx="961370" cy="778710"/>
          </a:xfrm>
          <a:prstGeom prst="rect">
            <a:avLst/>
          </a:prstGeom>
        </p:spPr>
      </p:pic>
      <p:pic>
        <p:nvPicPr>
          <p:cNvPr id="39" name="صورة 3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805533" y="4330104"/>
            <a:ext cx="1004474" cy="1004474"/>
          </a:xfrm>
          <a:prstGeom prst="rect">
            <a:avLst/>
          </a:prstGeom>
        </p:spPr>
      </p:pic>
      <p:pic>
        <p:nvPicPr>
          <p:cNvPr id="40" name="صورة 3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668091" y="4326646"/>
            <a:ext cx="452594" cy="452594"/>
          </a:xfrm>
          <a:prstGeom prst="rect">
            <a:avLst/>
          </a:prstGeom>
        </p:spPr>
      </p:pic>
      <p:pic>
        <p:nvPicPr>
          <p:cNvPr id="41" name="صورة 4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114603" y="5725788"/>
            <a:ext cx="1114134" cy="551373"/>
          </a:xfrm>
          <a:prstGeom prst="rect">
            <a:avLst/>
          </a:prstGeom>
        </p:spPr>
      </p:pic>
      <p:pic>
        <p:nvPicPr>
          <p:cNvPr id="42" name="صورة 4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839015" y="5491617"/>
            <a:ext cx="673256" cy="333187"/>
          </a:xfrm>
          <a:prstGeom prst="rect">
            <a:avLst/>
          </a:prstGeom>
        </p:spPr>
      </p:pic>
      <p:pic>
        <p:nvPicPr>
          <p:cNvPr id="43" name="صورة 4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078568" y="5646741"/>
            <a:ext cx="516531" cy="255626"/>
          </a:xfrm>
          <a:prstGeom prst="rect">
            <a:avLst/>
          </a:prstGeom>
        </p:spPr>
      </p:pic>
      <p:pic>
        <p:nvPicPr>
          <p:cNvPr id="44" name="صورة 4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6309557" y="5535970"/>
            <a:ext cx="192677" cy="267309"/>
          </a:xfrm>
          <a:prstGeom prst="rect">
            <a:avLst/>
          </a:prstGeom>
        </p:spPr>
      </p:pic>
      <p:pic>
        <p:nvPicPr>
          <p:cNvPr id="45" name="صورة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6480977" y="5509149"/>
            <a:ext cx="192677" cy="267309"/>
          </a:xfrm>
          <a:prstGeom prst="rect">
            <a:avLst/>
          </a:prstGeom>
        </p:spPr>
      </p:pic>
      <p:pic>
        <p:nvPicPr>
          <p:cNvPr id="46" name="صورة 45"/>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6657626" y="5481374"/>
            <a:ext cx="192677" cy="267309"/>
          </a:xfrm>
          <a:prstGeom prst="rect">
            <a:avLst/>
          </a:prstGeom>
        </p:spPr>
      </p:pic>
      <p:pic>
        <p:nvPicPr>
          <p:cNvPr id="47" name="صورة 46"/>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673378" y="2708255"/>
            <a:ext cx="546686" cy="546686"/>
          </a:xfrm>
          <a:prstGeom prst="rect">
            <a:avLst/>
          </a:prstGeom>
        </p:spPr>
      </p:pic>
      <p:pic>
        <p:nvPicPr>
          <p:cNvPr id="48" name="صورة 4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939595" y="4344131"/>
            <a:ext cx="730244" cy="714717"/>
          </a:xfrm>
          <a:prstGeom prst="rect">
            <a:avLst/>
          </a:prstGeom>
        </p:spPr>
      </p:pic>
      <p:pic>
        <p:nvPicPr>
          <p:cNvPr id="49" name="صورة 4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697982" y="4112005"/>
            <a:ext cx="1207905" cy="1168963"/>
          </a:xfrm>
          <a:prstGeom prst="rect">
            <a:avLst/>
          </a:prstGeom>
        </p:spPr>
      </p:pic>
      <p:pic>
        <p:nvPicPr>
          <p:cNvPr id="51" name="صورة 50"/>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490721" y="5039132"/>
            <a:ext cx="638773" cy="382172"/>
          </a:xfrm>
          <a:prstGeom prst="rect">
            <a:avLst/>
          </a:prstGeom>
        </p:spPr>
      </p:pic>
      <p:pic>
        <p:nvPicPr>
          <p:cNvPr id="53" name="صورة 52"/>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084379" y="4481072"/>
            <a:ext cx="446781" cy="446781"/>
          </a:xfrm>
          <a:prstGeom prst="rect">
            <a:avLst/>
          </a:prstGeom>
        </p:spPr>
      </p:pic>
      <p:pic>
        <p:nvPicPr>
          <p:cNvPr id="55" name="صورة 5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220064" y="5252023"/>
            <a:ext cx="806998" cy="806998"/>
          </a:xfrm>
          <a:prstGeom prst="rect">
            <a:avLst/>
          </a:prstGeom>
        </p:spPr>
      </p:pic>
      <p:pic>
        <p:nvPicPr>
          <p:cNvPr id="57" name="صورة 56"/>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flipV="1">
            <a:off x="4985515" y="4011277"/>
            <a:ext cx="731428" cy="102070"/>
          </a:xfrm>
          <a:prstGeom prst="rect">
            <a:avLst/>
          </a:prstGeom>
        </p:spPr>
      </p:pic>
    </p:spTree>
    <p:extLst>
      <p:ext uri="{BB962C8B-B14F-4D97-AF65-F5344CB8AC3E}">
        <p14:creationId xmlns:p14="http://schemas.microsoft.com/office/powerpoint/2010/main" val="77291231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93" y="2078234"/>
            <a:ext cx="5905500" cy="4186902"/>
          </a:xfrm>
          <a:prstGeom prst="rect">
            <a:avLst/>
          </a:prstGeom>
        </p:spPr>
      </p:pic>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a:ln w="50800"/>
                <a:solidFill>
                  <a:schemeClr val="bg1"/>
                </a:solidFill>
                <a:cs typeface="PT Bold Heading" pitchFamily="2" charset="-78"/>
              </a:rPr>
              <a:t>المعدات</a:t>
            </a:r>
            <a:r>
              <a:rPr lang="en-US" sz="2882" dirty="0">
                <a:ln w="50800"/>
                <a:solidFill>
                  <a:schemeClr val="bg1"/>
                </a:solidFill>
                <a:cs typeface="PT Bold Heading" pitchFamily="2" charset="-78"/>
              </a:rPr>
              <a:t/>
            </a:r>
            <a:br>
              <a:rPr lang="en-US" sz="2882" dirty="0">
                <a:ln w="50800"/>
                <a:solidFill>
                  <a:schemeClr val="bg1"/>
                </a:solidFill>
                <a:cs typeface="PT Bold Heading" pitchFamily="2" charset="-78"/>
              </a:rPr>
            </a:br>
            <a:r>
              <a:rPr lang="en-US" sz="2882" dirty="0">
                <a:ln w="50800"/>
                <a:solidFill>
                  <a:schemeClr val="bg1"/>
                </a:solidFill>
                <a:cs typeface="PT Bold Heading" pitchFamily="2" charset="-78"/>
              </a:rPr>
              <a:t>(Equipment)</a:t>
            </a:r>
            <a:endParaRPr lang="ar-SA" sz="2882" dirty="0">
              <a:ln w="50800"/>
              <a:solidFill>
                <a:schemeClr val="bg1"/>
              </a:solidFill>
              <a:latin typeface="+mn-lt"/>
              <a:ea typeface="+mn-ea"/>
              <a:cs typeface="PT Bold Heading" pitchFamily="2" charset="-78"/>
            </a:endParaRPr>
          </a:p>
        </p:txBody>
      </p:sp>
      <p:grpSp>
        <p:nvGrpSpPr>
          <p:cNvPr id="17" name="مجموعة 16"/>
          <p:cNvGrpSpPr/>
          <p:nvPr/>
        </p:nvGrpSpPr>
        <p:grpSpPr>
          <a:xfrm>
            <a:off x="8277169" y="2157171"/>
            <a:ext cx="3666588" cy="3918960"/>
            <a:chOff x="8277169" y="2157171"/>
            <a:chExt cx="3666588" cy="3918960"/>
          </a:xfrm>
        </p:grpSpPr>
        <p:grpSp>
          <p:nvGrpSpPr>
            <p:cNvPr id="15" name="مجموعة 14"/>
            <p:cNvGrpSpPr/>
            <p:nvPr/>
          </p:nvGrpSpPr>
          <p:grpSpPr>
            <a:xfrm>
              <a:off x="8277169" y="2157171"/>
              <a:ext cx="3666588" cy="3918960"/>
              <a:chOff x="23149793" y="12264483"/>
              <a:chExt cx="14109505" cy="13245077"/>
            </a:xfrm>
          </p:grpSpPr>
          <p:pic>
            <p:nvPicPr>
              <p:cNvPr id="6" name="صورة 5"/>
              <p:cNvPicPr>
                <a:picLocks noChangeAspect="1"/>
              </p:cNvPicPr>
              <p:nvPr/>
            </p:nvPicPr>
            <p:blipFill>
              <a:blip r:embed="rId4"/>
              <a:stretch>
                <a:fillRect/>
              </a:stretch>
            </p:blipFill>
            <p:spPr>
              <a:xfrm>
                <a:off x="23559297" y="14602967"/>
                <a:ext cx="10348659" cy="10590575"/>
              </a:xfrm>
              <a:prstGeom prst="rect">
                <a:avLst/>
              </a:prstGeom>
            </p:spPr>
          </p:pic>
          <p:pic>
            <p:nvPicPr>
              <p:cNvPr id="8" name="Picture 4" descr="E-3A Cut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44673">
                <a:off x="24490577" y="12264483"/>
                <a:ext cx="7515704" cy="174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49793" y="22555810"/>
                <a:ext cx="2802851" cy="295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utout f-15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77073" flipH="1">
                <a:off x="31258537" y="14233356"/>
                <a:ext cx="6000761" cy="1546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27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22464" y="5534647"/>
              <a:ext cx="1288757" cy="541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صورة 13"/>
          <p:cNvPicPr>
            <a:picLocks noChangeAspect="1"/>
          </p:cNvPicPr>
          <p:nvPr/>
        </p:nvPicPr>
        <p:blipFill>
          <a:blip r:embed="rId9"/>
          <a:stretch>
            <a:fillRect/>
          </a:stretch>
        </p:blipFill>
        <p:spPr>
          <a:xfrm>
            <a:off x="5258559" y="2415634"/>
            <a:ext cx="2191398" cy="1854526"/>
          </a:xfrm>
          <a:prstGeom prst="rect">
            <a:avLst/>
          </a:prstGeom>
        </p:spPr>
      </p:pic>
      <p:pic>
        <p:nvPicPr>
          <p:cNvPr id="4" name="صورة 3"/>
          <p:cNvPicPr>
            <a:picLocks noChangeAspect="1"/>
          </p:cNvPicPr>
          <p:nvPr/>
        </p:nvPicPr>
        <p:blipFill>
          <a:blip r:embed="rId10"/>
          <a:stretch>
            <a:fillRect/>
          </a:stretch>
        </p:blipFill>
        <p:spPr>
          <a:xfrm>
            <a:off x="5507550" y="4290176"/>
            <a:ext cx="2524351" cy="1870662"/>
          </a:xfrm>
          <a:prstGeom prst="rect">
            <a:avLst/>
          </a:prstGeom>
        </p:spPr>
      </p:pic>
      <p:pic>
        <p:nvPicPr>
          <p:cNvPr id="16" name="صورة 15"/>
          <p:cNvPicPr>
            <a:picLocks noChangeAspect="1"/>
          </p:cNvPicPr>
          <p:nvPr/>
        </p:nvPicPr>
        <p:blipFill>
          <a:blip r:embed="rId11">
            <a:extLst>
              <a:ext uri="{BEBA8EAE-BF5A-486C-A8C5-ECC9F3942E4B}">
                <a14:imgProps xmlns:a14="http://schemas.microsoft.com/office/drawing/2010/main">
                  <a14:imgLayer r:embed="rId12">
                    <a14:imgEffect>
                      <a14:saturation sat="0"/>
                    </a14:imgEffect>
                    <a14:imgEffect>
                      <a14:brightnessContrast contrast="20000"/>
                    </a14:imgEffect>
                  </a14:imgLayer>
                </a14:imgProps>
              </a:ext>
            </a:extLst>
          </a:blip>
          <a:stretch>
            <a:fillRect/>
          </a:stretch>
        </p:blipFill>
        <p:spPr>
          <a:xfrm>
            <a:off x="2325950" y="1904747"/>
            <a:ext cx="1121294" cy="1411580"/>
          </a:xfrm>
          <a:prstGeom prst="rect">
            <a:avLst/>
          </a:prstGeom>
        </p:spPr>
      </p:pic>
    </p:spTree>
    <p:extLst>
      <p:ext uri="{BB962C8B-B14F-4D97-AF65-F5344CB8AC3E}">
        <p14:creationId xmlns:p14="http://schemas.microsoft.com/office/powerpoint/2010/main" val="7030496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صورة 17"/>
          <p:cNvPicPr>
            <a:picLocks noChangeAspect="1"/>
          </p:cNvPicPr>
          <p:nvPr/>
        </p:nvPicPr>
        <p:blipFill>
          <a:blip r:embed="rId3"/>
          <a:stretch>
            <a:fillRect/>
          </a:stretch>
        </p:blipFill>
        <p:spPr>
          <a:xfrm flipH="1">
            <a:off x="2802732" y="3300549"/>
            <a:ext cx="4599556" cy="2935352"/>
          </a:xfrm>
          <a:prstGeom prst="rect">
            <a:avLst/>
          </a:prstGeom>
        </p:spPr>
      </p:pic>
      <p:pic>
        <p:nvPicPr>
          <p:cNvPr id="29" name="صورة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450" y="1924596"/>
            <a:ext cx="11816087" cy="4319450"/>
          </a:xfrm>
          <a:prstGeom prst="rect">
            <a:avLst/>
          </a:prstGeom>
        </p:spPr>
      </p:pic>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a:ln w="50800"/>
                <a:solidFill>
                  <a:schemeClr val="bg1"/>
                </a:solidFill>
                <a:latin typeface="+mn-lt"/>
                <a:ea typeface="+mn-ea"/>
                <a:cs typeface="PT Bold Heading" pitchFamily="2" charset="-78"/>
              </a:rPr>
              <a:t>الاتصالات</a:t>
            </a:r>
            <a:r>
              <a:rPr lang="en-US" sz="2882" dirty="0">
                <a:ln w="50800"/>
                <a:solidFill>
                  <a:schemeClr val="bg1"/>
                </a:solidFill>
                <a:latin typeface="+mn-lt"/>
                <a:ea typeface="+mn-ea"/>
                <a:cs typeface="PT Bold Heading" pitchFamily="2" charset="-78"/>
              </a:rPr>
              <a:t/>
            </a:r>
            <a:br>
              <a:rPr lang="en-US" sz="2882" dirty="0">
                <a:ln w="50800"/>
                <a:solidFill>
                  <a:schemeClr val="bg1"/>
                </a:solidFill>
                <a:latin typeface="+mn-lt"/>
                <a:ea typeface="+mn-ea"/>
                <a:cs typeface="PT Bold Heading" pitchFamily="2" charset="-78"/>
              </a:rPr>
            </a:br>
            <a:r>
              <a:rPr lang="en-US" sz="2882" dirty="0">
                <a:ln w="50800"/>
                <a:solidFill>
                  <a:schemeClr val="bg1"/>
                </a:solidFill>
                <a:latin typeface="+mn-lt"/>
                <a:ea typeface="+mn-ea"/>
                <a:cs typeface="PT Bold Heading" pitchFamily="2" charset="-78"/>
              </a:rPr>
              <a:t>(Communications)</a:t>
            </a:r>
            <a:endParaRPr lang="ar-SA" sz="2882" dirty="0">
              <a:ln w="50800"/>
              <a:solidFill>
                <a:schemeClr val="bg1"/>
              </a:solidFill>
              <a:latin typeface="+mn-lt"/>
              <a:ea typeface="+mn-ea"/>
              <a:cs typeface="PT Bold Heading" pitchFamily="2" charset="-78"/>
            </a:endParaRPr>
          </a:p>
        </p:txBody>
      </p:sp>
      <p:pic>
        <p:nvPicPr>
          <p:cNvPr id="28" name="Picture 4" descr="E-3A Cut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55327" flipH="1">
            <a:off x="594498" y="2359282"/>
            <a:ext cx="2179260" cy="506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صورة 24"/>
          <p:cNvPicPr>
            <a:picLocks noChangeAspect="1"/>
          </p:cNvPicPr>
          <p:nvPr/>
        </p:nvPicPr>
        <p:blipFill>
          <a:blip r:embed="rId6"/>
          <a:stretch>
            <a:fillRect/>
          </a:stretch>
        </p:blipFill>
        <p:spPr>
          <a:xfrm flipH="1">
            <a:off x="7358746" y="3300549"/>
            <a:ext cx="4638789" cy="2943497"/>
          </a:xfrm>
          <a:prstGeom prst="rect">
            <a:avLst/>
          </a:prstGeom>
        </p:spPr>
      </p:pic>
      <p:pic>
        <p:nvPicPr>
          <p:cNvPr id="23" name="صورة 22"/>
          <p:cNvPicPr>
            <a:picLocks noChangeAspect="1"/>
          </p:cNvPicPr>
          <p:nvPr/>
        </p:nvPicPr>
        <p:blipFill>
          <a:blip r:embed="rId7"/>
          <a:stretch>
            <a:fillRect/>
          </a:stretch>
        </p:blipFill>
        <p:spPr>
          <a:xfrm>
            <a:off x="7445830" y="5406112"/>
            <a:ext cx="1207458" cy="837934"/>
          </a:xfrm>
          <a:prstGeom prst="rect">
            <a:avLst/>
          </a:prstGeom>
        </p:spPr>
      </p:pic>
      <p:pic>
        <p:nvPicPr>
          <p:cNvPr id="26" name="صورة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2525" y="5213767"/>
            <a:ext cx="402108" cy="402108"/>
          </a:xfrm>
          <a:prstGeom prst="rect">
            <a:avLst/>
          </a:prstGeom>
        </p:spPr>
      </p:pic>
      <p:pic>
        <p:nvPicPr>
          <p:cNvPr id="30" name="صورة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397376" y="1901813"/>
            <a:ext cx="961370" cy="778710"/>
          </a:xfrm>
          <a:prstGeom prst="rect">
            <a:avLst/>
          </a:prstGeom>
        </p:spPr>
      </p:pic>
    </p:spTree>
    <p:extLst>
      <p:ext uri="{BB962C8B-B14F-4D97-AF65-F5344CB8AC3E}">
        <p14:creationId xmlns:p14="http://schemas.microsoft.com/office/powerpoint/2010/main" val="20943938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مستدير الزوايا 4"/>
          <p:cNvSpPr/>
          <p:nvPr/>
        </p:nvSpPr>
        <p:spPr bwMode="auto">
          <a:xfrm>
            <a:off x="3073380" y="454726"/>
            <a:ext cx="6040055" cy="4849290"/>
          </a:xfrm>
          <a:prstGeom prst="roundRect">
            <a:avLst/>
          </a:prstGeom>
          <a:solidFill>
            <a:schemeClr val="bg1"/>
          </a:solidFill>
          <a:ln w="9525" cap="flat" cmpd="sng" algn="ctr">
            <a:noFill/>
            <a:prstDash val="solid"/>
            <a:round/>
            <a:headEnd type="none" w="med" len="med"/>
            <a:tailEnd type="none" w="med" len="med"/>
          </a:ln>
          <a:effectLst/>
        </p:spPr>
        <p:txBody>
          <a:bodyPr vert="horz" wrap="square" lIns="22333" tIns="11166" rIns="22333" bIns="11166" numCol="1" rtlCol="1" anchor="t" anchorCtr="0" compatLnSpc="1">
            <a:prstTxWarp prst="textNoShape">
              <a:avLst/>
            </a:prstTxWarp>
          </a:bodyPr>
          <a:lstStyle/>
          <a:p>
            <a:pPr defTabSz="223296" fontAlgn="base">
              <a:spcBef>
                <a:spcPct val="0"/>
              </a:spcBef>
              <a:spcAft>
                <a:spcPct val="0"/>
              </a:spcAft>
            </a:pPr>
            <a:endParaRPr lang="ar-SA" sz="440">
              <a:latin typeface="Arial" pitchFamily="34" charset="0"/>
              <a:cs typeface="Arial" pitchFamily="34" charset="0"/>
            </a:endParaRPr>
          </a:p>
        </p:txBody>
      </p:sp>
      <p:pic>
        <p:nvPicPr>
          <p:cNvPr id="7" name="Picture 2" descr="\\share\صالة العمليات الجارية2\1الشعار.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3589" y="688360"/>
            <a:ext cx="2185210" cy="2191011"/>
          </a:xfrm>
          <a:prstGeom prst="rect">
            <a:avLst/>
          </a:prstGeom>
          <a:noFill/>
          <a:ln>
            <a:noFill/>
          </a:ln>
          <a:effectLst>
            <a:outerShdw blurRad="184150" dist="241300" dir="11520000" sx="110000" sy="110000" algn="ctr">
              <a:srgbClr val="000000">
                <a:alpha val="18000"/>
              </a:srgbClr>
            </a:outerShdw>
          </a:effectLst>
          <a:extLst>
            <a:ext uri="{909E8E84-426E-40DD-AFC4-6F175D3DCCD1}">
              <a14:hiddenFill xmlns:a14="http://schemas.microsoft.com/office/drawing/2010/main">
                <a:solidFill>
                  <a:srgbClr val="FFFFFF"/>
                </a:solidFill>
              </a14:hiddenFill>
            </a:ext>
          </a:extLst>
        </p:spPr>
      </p:pic>
      <p:sp>
        <p:nvSpPr>
          <p:cNvPr id="8" name="Subtitle 1"/>
          <p:cNvSpPr>
            <a:spLocks noGrp="1"/>
          </p:cNvSpPr>
          <p:nvPr>
            <p:ph type="subTitle" idx="1"/>
          </p:nvPr>
        </p:nvSpPr>
        <p:spPr>
          <a:xfrm>
            <a:off x="468819" y="3212758"/>
            <a:ext cx="11254362" cy="1407320"/>
          </a:xfrm>
          <a:solidFill>
            <a:srgbClr val="0000FF"/>
          </a:solidFill>
          <a:ln>
            <a:noFill/>
          </a:ln>
        </p:spPr>
        <p:txBody>
          <a:bodyPr anchor="ctr"/>
          <a:lstStyle/>
          <a:p>
            <a:pPr>
              <a:lnSpc>
                <a:spcPct val="100000"/>
              </a:lnSpc>
            </a:pPr>
            <a:r>
              <a:rPr lang="ar-SA" sz="2882" dirty="0">
                <a:ln w="50800"/>
                <a:solidFill>
                  <a:schemeClr val="bg1"/>
                </a:solidFill>
                <a:cs typeface="PT Bold Heading" pitchFamily="2" charset="-78"/>
              </a:rPr>
              <a:t>القيادة والسيطرة</a:t>
            </a:r>
            <a:endParaRPr lang="en-US" sz="2882" dirty="0">
              <a:ln w="50800"/>
              <a:solidFill>
                <a:schemeClr val="bg1"/>
              </a:solidFill>
              <a:cs typeface="PT Bold Heading" pitchFamily="2" charset="-78"/>
            </a:endParaRPr>
          </a:p>
          <a:p>
            <a:pPr>
              <a:lnSpc>
                <a:spcPct val="100000"/>
              </a:lnSpc>
            </a:pPr>
            <a:r>
              <a:rPr lang="en-US" sz="2882" dirty="0" smtClean="0">
                <a:ln w="50800"/>
                <a:solidFill>
                  <a:schemeClr val="bg1"/>
                </a:solidFill>
                <a:cs typeface="PT Bold Heading" panose="02010400000000000000" pitchFamily="2" charset="-78"/>
              </a:rPr>
              <a:t>(Understanding </a:t>
            </a:r>
            <a:r>
              <a:rPr lang="en-US" sz="2882" dirty="0">
                <a:ln w="50800"/>
                <a:solidFill>
                  <a:schemeClr val="bg1"/>
                </a:solidFill>
                <a:cs typeface="PT Bold Heading" panose="02010400000000000000" pitchFamily="2" charset="-78"/>
              </a:rPr>
              <a:t>Command &amp; </a:t>
            </a:r>
            <a:r>
              <a:rPr lang="en-US" sz="2882" dirty="0" smtClean="0">
                <a:ln w="50800"/>
                <a:solidFill>
                  <a:schemeClr val="bg1"/>
                </a:solidFill>
                <a:cs typeface="PT Bold Heading" panose="02010400000000000000" pitchFamily="2" charset="-78"/>
              </a:rPr>
              <a:t>Control)</a:t>
            </a:r>
            <a:endParaRPr lang="en-US" sz="2882" dirty="0">
              <a:ln w="50800"/>
              <a:solidFill>
                <a:schemeClr val="bg1"/>
              </a:solidFill>
              <a:cs typeface="PT Bold Heading" panose="02010400000000000000" pitchFamily="2" charset="-78"/>
            </a:endParaRPr>
          </a:p>
        </p:txBody>
      </p:sp>
      <p:sp>
        <p:nvSpPr>
          <p:cNvPr id="9" name="Rectangle 8"/>
          <p:cNvSpPr/>
          <p:nvPr/>
        </p:nvSpPr>
        <p:spPr bwMode="auto">
          <a:xfrm>
            <a:off x="3310091" y="4703949"/>
            <a:ext cx="5566632" cy="841321"/>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22333" tIns="11166" rIns="22333" bIns="11166" numCol="1" spcCol="0" rtlCol="0" fromWordArt="0" anchor="t" anchorCtr="0" forceAA="0" compatLnSpc="1">
            <a:prstTxWarp prst="textNoShape">
              <a:avLst/>
            </a:prstTxWarp>
            <a:noAutofit/>
          </a:bodyPr>
          <a:lstStyle/>
          <a:p>
            <a:pPr algn="ctr" defTabSz="223296" fontAlgn="base">
              <a:spcBef>
                <a:spcPct val="0"/>
              </a:spcBef>
              <a:spcAft>
                <a:spcPct val="0"/>
              </a:spcAft>
            </a:pPr>
            <a:r>
              <a:rPr lang="ar-SA" sz="2400" dirty="0">
                <a:latin typeface="Arial" pitchFamily="34" charset="0"/>
                <a:cs typeface="SKR HEAD1" pitchFamily="2" charset="-78"/>
              </a:rPr>
              <a:t>اللواء الطيار الركن/ سعد </a:t>
            </a:r>
            <a:r>
              <a:rPr lang="ar-SA" sz="2400" dirty="0" smtClean="0">
                <a:latin typeface="Arial" pitchFamily="34" charset="0"/>
                <a:cs typeface="SKR HEAD1" pitchFamily="2" charset="-78"/>
              </a:rPr>
              <a:t>بن شاهر آل عبيد</a:t>
            </a:r>
            <a:endParaRPr lang="ar-SA" sz="2400" dirty="0">
              <a:latin typeface="Arial" pitchFamily="34" charset="0"/>
              <a:cs typeface="SKR HEAD1" pitchFamily="2" charset="-78"/>
            </a:endParaRPr>
          </a:p>
          <a:p>
            <a:pPr algn="ctr" defTabSz="223296" fontAlgn="base">
              <a:spcBef>
                <a:spcPct val="0"/>
              </a:spcBef>
              <a:spcAft>
                <a:spcPct val="0"/>
              </a:spcAft>
            </a:pPr>
            <a:r>
              <a:rPr lang="ar-SA" sz="2400" dirty="0">
                <a:latin typeface="Arial" pitchFamily="34" charset="0"/>
                <a:cs typeface="SKR HEAD1" pitchFamily="2" charset="-78"/>
              </a:rPr>
              <a:t>مدير مركز عمليات الدفاع الوطني</a:t>
            </a:r>
            <a:endParaRPr lang="en-US" sz="2400" dirty="0">
              <a:latin typeface="Arial" pitchFamily="34" charset="0"/>
              <a:cs typeface="SKR HEAD1" pitchFamily="2" charset="-78"/>
            </a:endParaRPr>
          </a:p>
        </p:txBody>
      </p:sp>
    </p:spTree>
    <p:extLst>
      <p:ext uri="{BB962C8B-B14F-4D97-AF65-F5344CB8AC3E}">
        <p14:creationId xmlns:p14="http://schemas.microsoft.com/office/powerpoint/2010/main" val="277600594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a:ln w="50800"/>
                <a:solidFill>
                  <a:schemeClr val="bg1"/>
                </a:solidFill>
                <a:latin typeface="+mn-lt"/>
                <a:ea typeface="+mn-ea"/>
                <a:cs typeface="PT Bold Heading" pitchFamily="2" charset="-78"/>
              </a:rPr>
              <a:t>الاتصالات</a:t>
            </a:r>
            <a:r>
              <a:rPr lang="en-US" sz="2882" dirty="0">
                <a:ln w="50800"/>
                <a:solidFill>
                  <a:schemeClr val="bg1"/>
                </a:solidFill>
                <a:latin typeface="+mn-lt"/>
                <a:ea typeface="+mn-ea"/>
                <a:cs typeface="PT Bold Heading" pitchFamily="2" charset="-78"/>
              </a:rPr>
              <a:t/>
            </a:r>
            <a:br>
              <a:rPr lang="en-US" sz="2882" dirty="0">
                <a:ln w="50800"/>
                <a:solidFill>
                  <a:schemeClr val="bg1"/>
                </a:solidFill>
                <a:latin typeface="+mn-lt"/>
                <a:ea typeface="+mn-ea"/>
                <a:cs typeface="PT Bold Heading" pitchFamily="2" charset="-78"/>
              </a:rPr>
            </a:br>
            <a:r>
              <a:rPr lang="en-US" sz="2882" dirty="0">
                <a:ln w="50800"/>
                <a:solidFill>
                  <a:schemeClr val="bg1"/>
                </a:solidFill>
                <a:latin typeface="+mn-lt"/>
                <a:ea typeface="+mn-ea"/>
                <a:cs typeface="PT Bold Heading" pitchFamily="2" charset="-78"/>
              </a:rPr>
              <a:t>(Communications)</a:t>
            </a:r>
            <a:endParaRPr lang="ar-SA" sz="2882" dirty="0">
              <a:ln w="50800"/>
              <a:solidFill>
                <a:schemeClr val="bg1"/>
              </a:solidFill>
              <a:latin typeface="+mn-lt"/>
              <a:ea typeface="+mn-ea"/>
              <a:cs typeface="PT Bold Heading" pitchFamily="2" charset="-78"/>
            </a:endParaRPr>
          </a:p>
        </p:txBody>
      </p:sp>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368" y="3070674"/>
            <a:ext cx="5810250" cy="3190875"/>
          </a:xfrm>
          <a:prstGeom prst="rect">
            <a:avLst/>
          </a:prstGeom>
        </p:spPr>
      </p:pic>
      <p:pic>
        <p:nvPicPr>
          <p:cNvPr id="16" name="صورة 15"/>
          <p:cNvPicPr>
            <a:picLocks noChangeAspect="1"/>
          </p:cNvPicPr>
          <p:nvPr/>
        </p:nvPicPr>
        <p:blipFill>
          <a:blip r:embed="rId4"/>
          <a:stretch>
            <a:fillRect/>
          </a:stretch>
        </p:blipFill>
        <p:spPr>
          <a:xfrm>
            <a:off x="5077876" y="1907635"/>
            <a:ext cx="2010901" cy="1347824"/>
          </a:xfrm>
          <a:prstGeom prst="rect">
            <a:avLst/>
          </a:prstGeom>
        </p:spPr>
      </p:pic>
      <p:pic>
        <p:nvPicPr>
          <p:cNvPr id="18" name="صورة 17"/>
          <p:cNvPicPr>
            <a:picLocks noChangeAspect="1"/>
          </p:cNvPicPr>
          <p:nvPr/>
        </p:nvPicPr>
        <p:blipFill>
          <a:blip r:embed="rId4"/>
          <a:stretch>
            <a:fillRect/>
          </a:stretch>
        </p:blipFill>
        <p:spPr>
          <a:xfrm rot="2256896">
            <a:off x="7477087" y="2581546"/>
            <a:ext cx="2010901" cy="1347824"/>
          </a:xfrm>
          <a:prstGeom prst="rect">
            <a:avLst/>
          </a:prstGeom>
        </p:spPr>
      </p:pic>
      <p:pic>
        <p:nvPicPr>
          <p:cNvPr id="20" name="صورة 19"/>
          <p:cNvPicPr>
            <a:picLocks noChangeAspect="1"/>
          </p:cNvPicPr>
          <p:nvPr/>
        </p:nvPicPr>
        <p:blipFill>
          <a:blip r:embed="rId4"/>
          <a:stretch>
            <a:fillRect/>
          </a:stretch>
        </p:blipFill>
        <p:spPr>
          <a:xfrm rot="19343104" flipH="1">
            <a:off x="2709124" y="2733946"/>
            <a:ext cx="2010901" cy="1347824"/>
          </a:xfrm>
          <a:prstGeom prst="rect">
            <a:avLst/>
          </a:prstGeom>
        </p:spPr>
      </p:pic>
      <p:pic>
        <p:nvPicPr>
          <p:cNvPr id="23" name="صورة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922" y="3997236"/>
            <a:ext cx="2737451" cy="2264313"/>
          </a:xfrm>
          <a:prstGeom prst="rect">
            <a:avLst/>
          </a:prstGeom>
        </p:spPr>
      </p:pic>
      <p:pic>
        <p:nvPicPr>
          <p:cNvPr id="24" name="صورة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0086" y="3997236"/>
            <a:ext cx="2737451" cy="2264313"/>
          </a:xfrm>
          <a:prstGeom prst="rect">
            <a:avLst/>
          </a:prstGeom>
        </p:spPr>
      </p:pic>
    </p:spTree>
    <p:extLst>
      <p:ext uri="{BB962C8B-B14F-4D97-AF65-F5344CB8AC3E}">
        <p14:creationId xmlns:p14="http://schemas.microsoft.com/office/powerpoint/2010/main" val="2501212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a:ln w="50800"/>
                <a:solidFill>
                  <a:schemeClr val="bg1"/>
                </a:solidFill>
                <a:latin typeface="+mn-lt"/>
                <a:ea typeface="+mn-ea"/>
                <a:cs typeface="PT Bold Heading" pitchFamily="2" charset="-78"/>
              </a:rPr>
              <a:t>الاتصالات</a:t>
            </a:r>
            <a:r>
              <a:rPr lang="en-US" sz="2882" dirty="0">
                <a:ln w="50800"/>
                <a:solidFill>
                  <a:schemeClr val="bg1"/>
                </a:solidFill>
                <a:latin typeface="+mn-lt"/>
                <a:ea typeface="+mn-ea"/>
                <a:cs typeface="PT Bold Heading" pitchFamily="2" charset="-78"/>
              </a:rPr>
              <a:t/>
            </a:r>
            <a:br>
              <a:rPr lang="en-US" sz="2882" dirty="0">
                <a:ln w="50800"/>
                <a:solidFill>
                  <a:schemeClr val="bg1"/>
                </a:solidFill>
                <a:latin typeface="+mn-lt"/>
                <a:ea typeface="+mn-ea"/>
                <a:cs typeface="PT Bold Heading" pitchFamily="2" charset="-78"/>
              </a:rPr>
            </a:br>
            <a:r>
              <a:rPr lang="en-US" sz="2882" dirty="0">
                <a:ln w="50800"/>
                <a:solidFill>
                  <a:schemeClr val="bg1"/>
                </a:solidFill>
                <a:latin typeface="+mn-lt"/>
                <a:ea typeface="+mn-ea"/>
                <a:cs typeface="PT Bold Heading" pitchFamily="2" charset="-78"/>
              </a:rPr>
              <a:t>(Communications)</a:t>
            </a:r>
            <a:endParaRPr lang="ar-SA" sz="2882" dirty="0">
              <a:ln w="50800"/>
              <a:solidFill>
                <a:schemeClr val="bg1"/>
              </a:solidFill>
              <a:latin typeface="+mn-lt"/>
              <a:ea typeface="+mn-ea"/>
              <a:cs typeface="PT Bold Heading" pitchFamily="2" charset="-78"/>
            </a:endParaRPr>
          </a:p>
        </p:txBody>
      </p:sp>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50" y="1898469"/>
            <a:ext cx="11816087" cy="4598126"/>
          </a:xfrm>
          <a:prstGeom prst="rect">
            <a:avLst/>
          </a:prstGeom>
        </p:spPr>
      </p:pic>
    </p:spTree>
    <p:extLst>
      <p:ext uri="{BB962C8B-B14F-4D97-AF65-F5344CB8AC3E}">
        <p14:creationId xmlns:p14="http://schemas.microsoft.com/office/powerpoint/2010/main" val="730365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a:ln w="50800"/>
                <a:solidFill>
                  <a:schemeClr val="bg1"/>
                </a:solidFill>
                <a:latin typeface="+mn-lt"/>
                <a:ea typeface="+mn-ea"/>
                <a:cs typeface="PT Bold Heading" pitchFamily="2" charset="-78"/>
              </a:rPr>
              <a:t>الاتصالات</a:t>
            </a:r>
            <a:r>
              <a:rPr lang="en-US" sz="2882" dirty="0">
                <a:ln w="50800"/>
                <a:solidFill>
                  <a:schemeClr val="bg1"/>
                </a:solidFill>
                <a:latin typeface="+mn-lt"/>
                <a:ea typeface="+mn-ea"/>
                <a:cs typeface="PT Bold Heading" pitchFamily="2" charset="-78"/>
              </a:rPr>
              <a:t/>
            </a:r>
            <a:br>
              <a:rPr lang="en-US" sz="2882" dirty="0">
                <a:ln w="50800"/>
                <a:solidFill>
                  <a:schemeClr val="bg1"/>
                </a:solidFill>
                <a:latin typeface="+mn-lt"/>
                <a:ea typeface="+mn-ea"/>
                <a:cs typeface="PT Bold Heading" pitchFamily="2" charset="-78"/>
              </a:rPr>
            </a:br>
            <a:r>
              <a:rPr lang="en-US" sz="2882" dirty="0">
                <a:ln w="50800"/>
                <a:solidFill>
                  <a:schemeClr val="bg1"/>
                </a:solidFill>
                <a:latin typeface="+mn-lt"/>
                <a:ea typeface="+mn-ea"/>
                <a:cs typeface="PT Bold Heading" pitchFamily="2" charset="-78"/>
              </a:rPr>
              <a:t>(Communications)</a:t>
            </a:r>
            <a:endParaRPr lang="ar-SA" sz="2882" dirty="0">
              <a:ln w="50800"/>
              <a:solidFill>
                <a:schemeClr val="bg1"/>
              </a:solidFill>
              <a:latin typeface="+mn-lt"/>
              <a:ea typeface="+mn-ea"/>
              <a:cs typeface="PT Bold Heading" pitchFamily="2" charset="-78"/>
            </a:endParaRPr>
          </a:p>
        </p:txBody>
      </p:sp>
      <p:sp>
        <p:nvSpPr>
          <p:cNvPr id="12" name="مستطيل 11"/>
          <p:cNvSpPr/>
          <p:nvPr/>
        </p:nvSpPr>
        <p:spPr bwMode="auto">
          <a:xfrm>
            <a:off x="11107869" y="1026600"/>
            <a:ext cx="393924" cy="68935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22333" tIns="11166" rIns="22333" bIns="11166" numCol="1" rtlCol="1" anchor="ctr" anchorCtr="0" compatLnSpc="1">
            <a:prstTxWarp prst="textNoShape">
              <a:avLst/>
            </a:prstTxWarp>
          </a:bodyPr>
          <a:lstStyle/>
          <a:p>
            <a:pPr algn="ctr" defTabSz="223296" fontAlgn="base">
              <a:spcBef>
                <a:spcPct val="0"/>
              </a:spcBef>
              <a:spcAft>
                <a:spcPct val="0"/>
              </a:spcAft>
            </a:pPr>
            <a:r>
              <a:rPr lang="ar-SA" sz="2808" b="1" dirty="0">
                <a:latin typeface="Arial" pitchFamily="34" charset="0"/>
                <a:cs typeface="Arial" pitchFamily="34" charset="0"/>
              </a:rPr>
              <a:t>1</a:t>
            </a:r>
          </a:p>
        </p:txBody>
      </p:sp>
      <p:sp>
        <p:nvSpPr>
          <p:cNvPr id="13" name="مستطيل 12"/>
          <p:cNvSpPr/>
          <p:nvPr/>
        </p:nvSpPr>
        <p:spPr bwMode="auto">
          <a:xfrm>
            <a:off x="10672065" y="1026600"/>
            <a:ext cx="393924" cy="68935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22333" tIns="11166" rIns="22333" bIns="11166" numCol="1" rtlCol="1" anchor="ctr" anchorCtr="0" compatLnSpc="1">
            <a:prstTxWarp prst="textNoShape">
              <a:avLst/>
            </a:prstTxWarp>
          </a:bodyPr>
          <a:lstStyle/>
          <a:p>
            <a:pPr algn="ctr" defTabSz="223296" fontAlgn="base">
              <a:spcBef>
                <a:spcPct val="0"/>
              </a:spcBef>
              <a:spcAft>
                <a:spcPct val="0"/>
              </a:spcAft>
            </a:pPr>
            <a:r>
              <a:rPr lang="ar-SA" sz="2808" b="1" dirty="0">
                <a:solidFill>
                  <a:schemeClr val="bg1">
                    <a:lumMod val="75000"/>
                  </a:schemeClr>
                </a:solidFill>
                <a:latin typeface="Arial" pitchFamily="34" charset="0"/>
                <a:cs typeface="Arial" pitchFamily="34" charset="0"/>
              </a:rPr>
              <a:t>2</a:t>
            </a:r>
          </a:p>
        </p:txBody>
      </p:sp>
      <p:sp>
        <p:nvSpPr>
          <p:cNvPr id="14" name="مستطيل 13"/>
          <p:cNvSpPr/>
          <p:nvPr/>
        </p:nvSpPr>
        <p:spPr bwMode="auto">
          <a:xfrm>
            <a:off x="10236260" y="1026600"/>
            <a:ext cx="393924" cy="68935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22333" tIns="11166" rIns="22333" bIns="11166" numCol="1" rtlCol="1" anchor="ctr" anchorCtr="0" compatLnSpc="1">
            <a:prstTxWarp prst="textNoShape">
              <a:avLst/>
            </a:prstTxWarp>
          </a:bodyPr>
          <a:lstStyle/>
          <a:p>
            <a:pPr algn="ctr" defTabSz="223296" fontAlgn="base">
              <a:spcBef>
                <a:spcPct val="0"/>
              </a:spcBef>
              <a:spcAft>
                <a:spcPct val="0"/>
              </a:spcAft>
            </a:pPr>
            <a:r>
              <a:rPr lang="ar-SA" sz="2808" b="1" dirty="0">
                <a:solidFill>
                  <a:schemeClr val="bg1">
                    <a:lumMod val="75000"/>
                  </a:schemeClr>
                </a:solidFill>
                <a:latin typeface="Arial" pitchFamily="34" charset="0"/>
                <a:cs typeface="Arial" pitchFamily="34" charset="0"/>
              </a:rPr>
              <a:t>3</a:t>
            </a:r>
          </a:p>
        </p:txBody>
      </p:sp>
      <p:pic>
        <p:nvPicPr>
          <p:cNvPr id="16" name="صورة 15"/>
          <p:cNvPicPr>
            <a:picLocks noChangeAspect="1"/>
          </p:cNvPicPr>
          <p:nvPr/>
        </p:nvPicPr>
        <p:blipFill>
          <a:blip r:embed="rId3"/>
          <a:stretch>
            <a:fillRect/>
          </a:stretch>
        </p:blipFill>
        <p:spPr>
          <a:xfrm>
            <a:off x="181449" y="1902357"/>
            <a:ext cx="11816087" cy="4358743"/>
          </a:xfrm>
          <a:prstGeom prst="rect">
            <a:avLst/>
          </a:prstGeom>
        </p:spPr>
      </p:pic>
    </p:spTree>
    <p:extLst>
      <p:ext uri="{BB962C8B-B14F-4D97-AF65-F5344CB8AC3E}">
        <p14:creationId xmlns:p14="http://schemas.microsoft.com/office/powerpoint/2010/main" val="3140500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a:ln w="50800"/>
                <a:solidFill>
                  <a:schemeClr val="bg1"/>
                </a:solidFill>
                <a:latin typeface="+mn-lt"/>
                <a:ea typeface="+mn-ea"/>
                <a:cs typeface="PT Bold Heading" pitchFamily="2" charset="-78"/>
              </a:rPr>
              <a:t>المرافق والمنشئات</a:t>
            </a:r>
            <a:r>
              <a:rPr lang="en-US" sz="2882" dirty="0">
                <a:ln w="50800"/>
                <a:solidFill>
                  <a:schemeClr val="bg1"/>
                </a:solidFill>
                <a:latin typeface="+mn-lt"/>
                <a:ea typeface="+mn-ea"/>
                <a:cs typeface="PT Bold Heading" pitchFamily="2" charset="-78"/>
              </a:rPr>
              <a:t/>
            </a:r>
            <a:br>
              <a:rPr lang="en-US" sz="2882" dirty="0">
                <a:ln w="50800"/>
                <a:solidFill>
                  <a:schemeClr val="bg1"/>
                </a:solidFill>
                <a:latin typeface="+mn-lt"/>
                <a:ea typeface="+mn-ea"/>
                <a:cs typeface="PT Bold Heading" pitchFamily="2" charset="-78"/>
              </a:rPr>
            </a:br>
            <a:r>
              <a:rPr lang="en-US" sz="2882" dirty="0">
                <a:ln w="50800"/>
                <a:solidFill>
                  <a:schemeClr val="bg1"/>
                </a:solidFill>
                <a:latin typeface="+mn-lt"/>
                <a:ea typeface="+mn-ea"/>
                <a:cs typeface="PT Bold Heading" pitchFamily="2" charset="-78"/>
              </a:rPr>
              <a:t>(Facilities)</a:t>
            </a:r>
            <a:endParaRPr lang="ar-SA" sz="2882" dirty="0">
              <a:ln w="50800"/>
              <a:solidFill>
                <a:schemeClr val="bg1"/>
              </a:solidFill>
              <a:latin typeface="+mn-lt"/>
              <a:ea typeface="+mn-ea"/>
              <a:cs typeface="PT Bold Heading" pitchFamily="2" charset="-78"/>
            </a:endParaRPr>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55" y="4628305"/>
            <a:ext cx="3987511" cy="1625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صورة 16"/>
          <p:cNvPicPr>
            <a:picLocks noChangeAspect="1"/>
          </p:cNvPicPr>
          <p:nvPr/>
        </p:nvPicPr>
        <p:blipFill>
          <a:blip r:embed="rId4"/>
          <a:stretch>
            <a:fillRect/>
          </a:stretch>
        </p:blipFill>
        <p:spPr>
          <a:xfrm>
            <a:off x="4958990" y="4619243"/>
            <a:ext cx="2900465" cy="1614899"/>
          </a:xfrm>
          <a:prstGeom prst="rect">
            <a:avLst/>
          </a:prstGeom>
        </p:spPr>
      </p:pic>
      <p:pic>
        <p:nvPicPr>
          <p:cNvPr id="16" name="صورة 15"/>
          <p:cNvPicPr>
            <a:picLocks noChangeAspect="1"/>
          </p:cNvPicPr>
          <p:nvPr/>
        </p:nvPicPr>
        <p:blipFill>
          <a:blip r:embed="rId5"/>
          <a:stretch>
            <a:fillRect/>
          </a:stretch>
        </p:blipFill>
        <p:spPr>
          <a:xfrm>
            <a:off x="4539965" y="2165794"/>
            <a:ext cx="1181417" cy="2569397"/>
          </a:xfrm>
          <a:prstGeom prst="rect">
            <a:avLst/>
          </a:prstGeom>
        </p:spPr>
      </p:pic>
      <p:pic>
        <p:nvPicPr>
          <p:cNvPr id="1028" name="Picture 4" descr="\\share\قسم تقنية المعلومات\الضباط\الرائد علي الشمراني\INFO\brif\photos\56743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655" y="1926950"/>
            <a:ext cx="4361245" cy="2616746"/>
          </a:xfrm>
          <a:prstGeom prst="rect">
            <a:avLst/>
          </a:prstGeom>
          <a:noFill/>
          <a:extLst>
            <a:ext uri="{909E8E84-426E-40DD-AFC4-6F175D3DCCD1}">
              <a14:hiddenFill xmlns:a14="http://schemas.microsoft.com/office/drawing/2010/main">
                <a:solidFill>
                  <a:srgbClr val="FFFFFF"/>
                </a:solidFill>
              </a14:hiddenFill>
            </a:ext>
          </a:extLst>
        </p:spPr>
      </p:pic>
      <p:pic>
        <p:nvPicPr>
          <p:cNvPr id="3" name="صورة 2"/>
          <p:cNvPicPr>
            <a:picLocks noChangeAspect="1"/>
          </p:cNvPicPr>
          <p:nvPr/>
        </p:nvPicPr>
        <p:blipFill>
          <a:blip r:embed="rId7"/>
          <a:stretch>
            <a:fillRect/>
          </a:stretch>
        </p:blipFill>
        <p:spPr>
          <a:xfrm>
            <a:off x="7656333" y="1926950"/>
            <a:ext cx="3675132" cy="2964698"/>
          </a:xfrm>
          <a:prstGeom prst="rect">
            <a:avLst/>
          </a:prstGeom>
        </p:spPr>
      </p:pic>
      <p:pic>
        <p:nvPicPr>
          <p:cNvPr id="12" name="صورة 11"/>
          <p:cNvPicPr>
            <a:picLocks noChangeAspect="1"/>
          </p:cNvPicPr>
          <p:nvPr/>
        </p:nvPicPr>
        <p:blipFill>
          <a:blip r:embed="rId8"/>
          <a:stretch>
            <a:fillRect/>
          </a:stretch>
        </p:blipFill>
        <p:spPr>
          <a:xfrm>
            <a:off x="9420672" y="4110657"/>
            <a:ext cx="2771328" cy="2123485"/>
          </a:xfrm>
          <a:prstGeom prst="rect">
            <a:avLst/>
          </a:prstGeom>
        </p:spPr>
      </p:pic>
      <p:pic>
        <p:nvPicPr>
          <p:cNvPr id="18" name="Picture 4" descr="RE-3A Cutout 2"/>
          <p:cNvPicPr>
            <a:picLocks noChangeAspect="1" noChangeArrowheads="1"/>
          </p:cNvPicPr>
          <p:nvPr/>
        </p:nvPicPr>
        <p:blipFill>
          <a:blip r:embed="rId9" cstate="print"/>
          <a:srcRect/>
          <a:stretch>
            <a:fillRect/>
          </a:stretch>
        </p:blipFill>
        <p:spPr bwMode="auto">
          <a:xfrm rot="21022106">
            <a:off x="9521646" y="2427315"/>
            <a:ext cx="2079929" cy="506901"/>
          </a:xfrm>
          <a:prstGeom prst="rect">
            <a:avLst/>
          </a:prstGeom>
          <a:noFill/>
          <a:ln w="9525">
            <a:noFill/>
            <a:miter lim="800000"/>
            <a:headEnd/>
            <a:tailEnd/>
          </a:ln>
        </p:spPr>
      </p:pic>
    </p:spTree>
    <p:extLst>
      <p:ext uri="{BB962C8B-B14F-4D97-AF65-F5344CB8AC3E}">
        <p14:creationId xmlns:p14="http://schemas.microsoft.com/office/powerpoint/2010/main" val="2365898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9" presetClass="entr" presetSubtype="0" fill="hold" nodeType="after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par>
                                <p:cTn id="12" presetID="9"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dissolve">
                                      <p:cBhvr>
                                        <p:cTn id="14" dur="500"/>
                                        <p:tgtEl>
                                          <p:spTgt spid="18"/>
                                        </p:tgtEl>
                                      </p:cBhvr>
                                    </p:animEffect>
                                  </p:childTnLst>
                                </p:cTn>
                              </p:par>
                            </p:childTnLst>
                          </p:cTn>
                        </p:par>
                        <p:par>
                          <p:cTn id="15" fill="hold">
                            <p:stCondLst>
                              <p:cond delay="1250"/>
                            </p:stCondLst>
                            <p:childTnLst>
                              <p:par>
                                <p:cTn id="16" presetID="9" presetClass="entr" presetSubtype="0" fill="hold" nodeType="afterEffect">
                                  <p:stCondLst>
                                    <p:cond delay="250"/>
                                  </p:stCondLst>
                                  <p:childTnLst>
                                    <p:set>
                                      <p:cBhvr>
                                        <p:cTn id="17" dur="1" fill="hold">
                                          <p:stCondLst>
                                            <p:cond delay="0"/>
                                          </p:stCondLst>
                                        </p:cTn>
                                        <p:tgtEl>
                                          <p:spTgt spid="1028"/>
                                        </p:tgtEl>
                                        <p:attrNameLst>
                                          <p:attrName>style.visibility</p:attrName>
                                        </p:attrNameLst>
                                      </p:cBhvr>
                                      <p:to>
                                        <p:strVal val="visible"/>
                                      </p:to>
                                    </p:set>
                                    <p:animEffect transition="in" filter="dissolve">
                                      <p:cBhvr>
                                        <p:cTn id="18" dur="500"/>
                                        <p:tgtEl>
                                          <p:spTgt spid="1028"/>
                                        </p:tgtEl>
                                      </p:cBhvr>
                                    </p:animEffect>
                                  </p:childTnLst>
                                </p:cTn>
                              </p:par>
                            </p:childTnLst>
                          </p:cTn>
                        </p:par>
                        <p:par>
                          <p:cTn id="19" fill="hold">
                            <p:stCondLst>
                              <p:cond delay="2000"/>
                            </p:stCondLst>
                            <p:childTnLst>
                              <p:par>
                                <p:cTn id="20" presetID="9" presetClass="entr" presetSubtype="0" fill="hold" nodeType="afterEffect">
                                  <p:stCondLst>
                                    <p:cond delay="25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par>
                          <p:cTn id="23" fill="hold">
                            <p:stCondLst>
                              <p:cond delay="2750"/>
                            </p:stCondLst>
                            <p:childTnLst>
                              <p:par>
                                <p:cTn id="24" presetID="9" presetClass="entr" presetSubtype="0" fill="hold" nodeType="after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dissolve">
                                      <p:cBhvr>
                                        <p:cTn id="26" dur="500"/>
                                        <p:tgtEl>
                                          <p:spTgt spid="17"/>
                                        </p:tgtEl>
                                      </p:cBhvr>
                                    </p:animEffect>
                                  </p:childTnLst>
                                </p:cTn>
                              </p:par>
                            </p:childTnLst>
                          </p:cTn>
                        </p:par>
                        <p:par>
                          <p:cTn id="27" fill="hold">
                            <p:stCondLst>
                              <p:cond delay="3500"/>
                            </p:stCondLst>
                            <p:childTnLst>
                              <p:par>
                                <p:cTn id="28" presetID="9" presetClass="entr" presetSubtype="0" fill="hold" nodeType="afterEffect">
                                  <p:stCondLst>
                                    <p:cond delay="25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3"/>
          <a:stretch>
            <a:fillRect/>
          </a:stretch>
        </p:blipFill>
        <p:spPr>
          <a:xfrm flipH="1">
            <a:off x="4478927" y="2390774"/>
            <a:ext cx="7518609" cy="3838575"/>
          </a:xfrm>
          <a:prstGeom prst="rect">
            <a:avLst/>
          </a:prstGeom>
        </p:spPr>
      </p:pic>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a:ln w="50800"/>
                <a:solidFill>
                  <a:schemeClr val="bg1"/>
                </a:solidFill>
                <a:latin typeface="+mn-lt"/>
                <a:ea typeface="+mn-ea"/>
                <a:cs typeface="PT Bold Heading" pitchFamily="2" charset="-78"/>
              </a:rPr>
              <a:t>المرافق والمنشئات</a:t>
            </a:r>
            <a:r>
              <a:rPr lang="en-US" sz="2882" dirty="0">
                <a:ln w="50800"/>
                <a:solidFill>
                  <a:schemeClr val="bg1"/>
                </a:solidFill>
                <a:latin typeface="+mn-lt"/>
                <a:ea typeface="+mn-ea"/>
                <a:cs typeface="PT Bold Heading" pitchFamily="2" charset="-78"/>
              </a:rPr>
              <a:t/>
            </a:r>
            <a:br>
              <a:rPr lang="en-US" sz="2882" dirty="0">
                <a:ln w="50800"/>
                <a:solidFill>
                  <a:schemeClr val="bg1"/>
                </a:solidFill>
                <a:latin typeface="+mn-lt"/>
                <a:ea typeface="+mn-ea"/>
                <a:cs typeface="PT Bold Heading" pitchFamily="2" charset="-78"/>
              </a:rPr>
            </a:br>
            <a:r>
              <a:rPr lang="en-US" sz="2882" dirty="0">
                <a:ln w="50800"/>
                <a:solidFill>
                  <a:schemeClr val="bg1"/>
                </a:solidFill>
                <a:latin typeface="+mn-lt"/>
                <a:ea typeface="+mn-ea"/>
                <a:cs typeface="PT Bold Heading" pitchFamily="2" charset="-78"/>
              </a:rPr>
              <a:t>(Facilities)</a:t>
            </a:r>
            <a:endParaRPr lang="ar-SA" sz="2882" dirty="0">
              <a:ln w="50800"/>
              <a:solidFill>
                <a:schemeClr val="bg1"/>
              </a:solidFill>
              <a:latin typeface="+mn-lt"/>
              <a:ea typeface="+mn-ea"/>
              <a:cs typeface="PT Bold Heading" pitchFamily="2" charset="-78"/>
            </a:endParaRPr>
          </a:p>
        </p:txBody>
      </p:sp>
      <p:pic>
        <p:nvPicPr>
          <p:cNvPr id="15" name="صورة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7525" y="2486024"/>
            <a:ext cx="719239" cy="719239"/>
          </a:xfrm>
          <a:prstGeom prst="rect">
            <a:avLst/>
          </a:prstGeom>
        </p:spPr>
      </p:pic>
      <p:pic>
        <p:nvPicPr>
          <p:cNvPr id="5" name="صورة 4"/>
          <p:cNvPicPr>
            <a:picLocks noChangeAspect="1"/>
          </p:cNvPicPr>
          <p:nvPr/>
        </p:nvPicPr>
        <p:blipFill>
          <a:blip r:embed="rId5"/>
          <a:stretch>
            <a:fillRect/>
          </a:stretch>
        </p:blipFill>
        <p:spPr>
          <a:xfrm>
            <a:off x="196598" y="1957380"/>
            <a:ext cx="4361839" cy="4252919"/>
          </a:xfrm>
          <a:prstGeom prst="rect">
            <a:avLst/>
          </a:prstGeom>
        </p:spPr>
      </p:pic>
      <p:pic>
        <p:nvPicPr>
          <p:cNvPr id="19" name="صورة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975" y="3867094"/>
            <a:ext cx="523931" cy="523931"/>
          </a:xfrm>
          <a:prstGeom prst="rect">
            <a:avLst/>
          </a:prstGeom>
        </p:spPr>
      </p:pic>
      <p:pic>
        <p:nvPicPr>
          <p:cNvPr id="4" name="صورة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87025" y="2416819"/>
            <a:ext cx="1114425" cy="1194435"/>
          </a:xfrm>
          <a:prstGeom prst="rect">
            <a:avLst/>
          </a:prstGeom>
        </p:spPr>
      </p:pic>
      <p:pic>
        <p:nvPicPr>
          <p:cNvPr id="20" name="صورة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8500" y="4060025"/>
            <a:ext cx="523931" cy="523931"/>
          </a:xfrm>
          <a:prstGeom prst="rect">
            <a:avLst/>
          </a:prstGeom>
        </p:spPr>
      </p:pic>
      <p:pic>
        <p:nvPicPr>
          <p:cNvPr id="21" name="صورة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3309" y="2788917"/>
            <a:ext cx="286405" cy="286405"/>
          </a:xfrm>
          <a:prstGeom prst="rect">
            <a:avLst/>
          </a:prstGeom>
        </p:spPr>
      </p:pic>
      <p:pic>
        <p:nvPicPr>
          <p:cNvPr id="22" name="صورة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2564" y="3214788"/>
            <a:ext cx="286405" cy="286405"/>
          </a:xfrm>
          <a:prstGeom prst="rect">
            <a:avLst/>
          </a:prstGeom>
        </p:spPr>
      </p:pic>
      <p:pic>
        <p:nvPicPr>
          <p:cNvPr id="23" name="صورة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50364" y="2314574"/>
            <a:ext cx="2336662" cy="541346"/>
          </a:xfrm>
          <a:prstGeom prst="rect">
            <a:avLst/>
          </a:prstGeom>
        </p:spPr>
      </p:pic>
      <p:pic>
        <p:nvPicPr>
          <p:cNvPr id="24" name="صورة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163852" y="2730341"/>
            <a:ext cx="2336662" cy="541346"/>
          </a:xfrm>
          <a:prstGeom prst="rect">
            <a:avLst/>
          </a:prstGeom>
        </p:spPr>
      </p:pic>
      <p:pic>
        <p:nvPicPr>
          <p:cNvPr id="25" name="صورة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08751" flipV="1">
            <a:off x="2567318" y="3265312"/>
            <a:ext cx="1276294" cy="150012"/>
          </a:xfrm>
          <a:prstGeom prst="rect">
            <a:avLst/>
          </a:prstGeom>
        </p:spPr>
      </p:pic>
      <p:pic>
        <p:nvPicPr>
          <p:cNvPr id="26" name="صورة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08751" flipH="1" flipV="1">
            <a:off x="2567318" y="3459112"/>
            <a:ext cx="1276294" cy="150012"/>
          </a:xfrm>
          <a:prstGeom prst="rect">
            <a:avLst/>
          </a:prstGeom>
        </p:spPr>
      </p:pic>
    </p:spTree>
    <p:extLst>
      <p:ext uri="{BB962C8B-B14F-4D97-AF65-F5344CB8AC3E}">
        <p14:creationId xmlns:p14="http://schemas.microsoft.com/office/powerpoint/2010/main" val="1611845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strVal val="#ppt_w+.3"/>
                                          </p:val>
                                        </p:tav>
                                        <p:tav tm="100000">
                                          <p:val>
                                            <p:strVal val="#ppt_w"/>
                                          </p:val>
                                        </p:tav>
                                      </p:tavLst>
                                    </p:anim>
                                    <p:anim calcmode="lin" valueType="num">
                                      <p:cBhvr>
                                        <p:cTn id="8" dur="250" fill="hold"/>
                                        <p:tgtEl>
                                          <p:spTgt spid="3"/>
                                        </p:tgtEl>
                                        <p:attrNameLst>
                                          <p:attrName>ppt_h</p:attrName>
                                        </p:attrNameLst>
                                      </p:cBhvr>
                                      <p:tavLst>
                                        <p:tav tm="0">
                                          <p:val>
                                            <p:strVal val="#ppt_h"/>
                                          </p:val>
                                        </p:tav>
                                        <p:tav tm="100000">
                                          <p:val>
                                            <p:strVal val="#ppt_h"/>
                                          </p:val>
                                        </p:tav>
                                      </p:tavLst>
                                    </p:anim>
                                    <p:animEffect transition="in" filter="fade">
                                      <p:cBhvr>
                                        <p:cTn id="9" dur="250"/>
                                        <p:tgtEl>
                                          <p:spTgt spid="3"/>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250" fill="hold"/>
                                        <p:tgtEl>
                                          <p:spTgt spid="15"/>
                                        </p:tgtEl>
                                        <p:attrNameLst>
                                          <p:attrName>ppt_w</p:attrName>
                                        </p:attrNameLst>
                                      </p:cBhvr>
                                      <p:tavLst>
                                        <p:tav tm="0">
                                          <p:val>
                                            <p:strVal val="#ppt_w+.3"/>
                                          </p:val>
                                        </p:tav>
                                        <p:tav tm="100000">
                                          <p:val>
                                            <p:strVal val="#ppt_w"/>
                                          </p:val>
                                        </p:tav>
                                      </p:tavLst>
                                    </p:anim>
                                    <p:anim calcmode="lin" valueType="num">
                                      <p:cBhvr>
                                        <p:cTn id="13" dur="250" fill="hold"/>
                                        <p:tgtEl>
                                          <p:spTgt spid="15"/>
                                        </p:tgtEl>
                                        <p:attrNameLst>
                                          <p:attrName>ppt_h</p:attrName>
                                        </p:attrNameLst>
                                      </p:cBhvr>
                                      <p:tavLst>
                                        <p:tav tm="0">
                                          <p:val>
                                            <p:strVal val="#ppt_h"/>
                                          </p:val>
                                        </p:tav>
                                        <p:tav tm="100000">
                                          <p:val>
                                            <p:strVal val="#ppt_h"/>
                                          </p:val>
                                        </p:tav>
                                      </p:tavLst>
                                    </p:anim>
                                    <p:animEffect transition="in" filter="fade">
                                      <p:cBhvr>
                                        <p:cTn id="14" dur="250"/>
                                        <p:tgtEl>
                                          <p:spTgt spid="15"/>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50" fill="hold"/>
                                        <p:tgtEl>
                                          <p:spTgt spid="5"/>
                                        </p:tgtEl>
                                        <p:attrNameLst>
                                          <p:attrName>ppt_w</p:attrName>
                                        </p:attrNameLst>
                                      </p:cBhvr>
                                      <p:tavLst>
                                        <p:tav tm="0">
                                          <p:val>
                                            <p:strVal val="#ppt_w+.3"/>
                                          </p:val>
                                        </p:tav>
                                        <p:tav tm="100000">
                                          <p:val>
                                            <p:strVal val="#ppt_w"/>
                                          </p:val>
                                        </p:tav>
                                      </p:tavLst>
                                    </p:anim>
                                    <p:anim calcmode="lin" valueType="num">
                                      <p:cBhvr>
                                        <p:cTn id="18" dur="250" fill="hold"/>
                                        <p:tgtEl>
                                          <p:spTgt spid="5"/>
                                        </p:tgtEl>
                                        <p:attrNameLst>
                                          <p:attrName>ppt_h</p:attrName>
                                        </p:attrNameLst>
                                      </p:cBhvr>
                                      <p:tavLst>
                                        <p:tav tm="0">
                                          <p:val>
                                            <p:strVal val="#ppt_h"/>
                                          </p:val>
                                        </p:tav>
                                        <p:tav tm="100000">
                                          <p:val>
                                            <p:strVal val="#ppt_h"/>
                                          </p:val>
                                        </p:tav>
                                      </p:tavLst>
                                    </p:anim>
                                    <p:animEffect transition="in" filter="fade">
                                      <p:cBhvr>
                                        <p:cTn id="19" dur="250"/>
                                        <p:tgtEl>
                                          <p:spTgt spid="5"/>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250" fill="hold"/>
                                        <p:tgtEl>
                                          <p:spTgt spid="19"/>
                                        </p:tgtEl>
                                        <p:attrNameLst>
                                          <p:attrName>ppt_w</p:attrName>
                                        </p:attrNameLst>
                                      </p:cBhvr>
                                      <p:tavLst>
                                        <p:tav tm="0">
                                          <p:val>
                                            <p:strVal val="#ppt_w+.3"/>
                                          </p:val>
                                        </p:tav>
                                        <p:tav tm="100000">
                                          <p:val>
                                            <p:strVal val="#ppt_w"/>
                                          </p:val>
                                        </p:tav>
                                      </p:tavLst>
                                    </p:anim>
                                    <p:anim calcmode="lin" valueType="num">
                                      <p:cBhvr>
                                        <p:cTn id="23" dur="250" fill="hold"/>
                                        <p:tgtEl>
                                          <p:spTgt spid="19"/>
                                        </p:tgtEl>
                                        <p:attrNameLst>
                                          <p:attrName>ppt_h</p:attrName>
                                        </p:attrNameLst>
                                      </p:cBhvr>
                                      <p:tavLst>
                                        <p:tav tm="0">
                                          <p:val>
                                            <p:strVal val="#ppt_h"/>
                                          </p:val>
                                        </p:tav>
                                        <p:tav tm="100000">
                                          <p:val>
                                            <p:strVal val="#ppt_h"/>
                                          </p:val>
                                        </p:tav>
                                      </p:tavLst>
                                    </p:anim>
                                    <p:animEffect transition="in" filter="fade">
                                      <p:cBhvr>
                                        <p:cTn id="24" dur="250"/>
                                        <p:tgtEl>
                                          <p:spTgt spid="19"/>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250" fill="hold"/>
                                        <p:tgtEl>
                                          <p:spTgt spid="4"/>
                                        </p:tgtEl>
                                        <p:attrNameLst>
                                          <p:attrName>ppt_w</p:attrName>
                                        </p:attrNameLst>
                                      </p:cBhvr>
                                      <p:tavLst>
                                        <p:tav tm="0">
                                          <p:val>
                                            <p:strVal val="#ppt_w+.3"/>
                                          </p:val>
                                        </p:tav>
                                        <p:tav tm="100000">
                                          <p:val>
                                            <p:strVal val="#ppt_w"/>
                                          </p:val>
                                        </p:tav>
                                      </p:tavLst>
                                    </p:anim>
                                    <p:anim calcmode="lin" valueType="num">
                                      <p:cBhvr>
                                        <p:cTn id="28" dur="250" fill="hold"/>
                                        <p:tgtEl>
                                          <p:spTgt spid="4"/>
                                        </p:tgtEl>
                                        <p:attrNameLst>
                                          <p:attrName>ppt_h</p:attrName>
                                        </p:attrNameLst>
                                      </p:cBhvr>
                                      <p:tavLst>
                                        <p:tav tm="0">
                                          <p:val>
                                            <p:strVal val="#ppt_h"/>
                                          </p:val>
                                        </p:tav>
                                        <p:tav tm="100000">
                                          <p:val>
                                            <p:strVal val="#ppt_h"/>
                                          </p:val>
                                        </p:tav>
                                      </p:tavLst>
                                    </p:anim>
                                    <p:animEffect transition="in" filter="fade">
                                      <p:cBhvr>
                                        <p:cTn id="29" dur="250"/>
                                        <p:tgtEl>
                                          <p:spTgt spid="4"/>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250" fill="hold"/>
                                        <p:tgtEl>
                                          <p:spTgt spid="20"/>
                                        </p:tgtEl>
                                        <p:attrNameLst>
                                          <p:attrName>ppt_w</p:attrName>
                                        </p:attrNameLst>
                                      </p:cBhvr>
                                      <p:tavLst>
                                        <p:tav tm="0">
                                          <p:val>
                                            <p:strVal val="#ppt_w+.3"/>
                                          </p:val>
                                        </p:tav>
                                        <p:tav tm="100000">
                                          <p:val>
                                            <p:strVal val="#ppt_w"/>
                                          </p:val>
                                        </p:tav>
                                      </p:tavLst>
                                    </p:anim>
                                    <p:anim calcmode="lin" valueType="num">
                                      <p:cBhvr>
                                        <p:cTn id="33" dur="250" fill="hold"/>
                                        <p:tgtEl>
                                          <p:spTgt spid="20"/>
                                        </p:tgtEl>
                                        <p:attrNameLst>
                                          <p:attrName>ppt_h</p:attrName>
                                        </p:attrNameLst>
                                      </p:cBhvr>
                                      <p:tavLst>
                                        <p:tav tm="0">
                                          <p:val>
                                            <p:strVal val="#ppt_h"/>
                                          </p:val>
                                        </p:tav>
                                        <p:tav tm="100000">
                                          <p:val>
                                            <p:strVal val="#ppt_h"/>
                                          </p:val>
                                        </p:tav>
                                      </p:tavLst>
                                    </p:anim>
                                    <p:animEffect transition="in" filter="fade">
                                      <p:cBhvr>
                                        <p:cTn id="34" dur="250"/>
                                        <p:tgtEl>
                                          <p:spTgt spid="20"/>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250" fill="hold"/>
                                        <p:tgtEl>
                                          <p:spTgt spid="21"/>
                                        </p:tgtEl>
                                        <p:attrNameLst>
                                          <p:attrName>ppt_w</p:attrName>
                                        </p:attrNameLst>
                                      </p:cBhvr>
                                      <p:tavLst>
                                        <p:tav tm="0">
                                          <p:val>
                                            <p:strVal val="#ppt_w+.3"/>
                                          </p:val>
                                        </p:tav>
                                        <p:tav tm="100000">
                                          <p:val>
                                            <p:strVal val="#ppt_w"/>
                                          </p:val>
                                        </p:tav>
                                      </p:tavLst>
                                    </p:anim>
                                    <p:anim calcmode="lin" valueType="num">
                                      <p:cBhvr>
                                        <p:cTn id="38" dur="250" fill="hold"/>
                                        <p:tgtEl>
                                          <p:spTgt spid="21"/>
                                        </p:tgtEl>
                                        <p:attrNameLst>
                                          <p:attrName>ppt_h</p:attrName>
                                        </p:attrNameLst>
                                      </p:cBhvr>
                                      <p:tavLst>
                                        <p:tav tm="0">
                                          <p:val>
                                            <p:strVal val="#ppt_h"/>
                                          </p:val>
                                        </p:tav>
                                        <p:tav tm="100000">
                                          <p:val>
                                            <p:strVal val="#ppt_h"/>
                                          </p:val>
                                        </p:tav>
                                      </p:tavLst>
                                    </p:anim>
                                    <p:animEffect transition="in" filter="fade">
                                      <p:cBhvr>
                                        <p:cTn id="39" dur="250"/>
                                        <p:tgtEl>
                                          <p:spTgt spid="21"/>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250" fill="hold"/>
                                        <p:tgtEl>
                                          <p:spTgt spid="22"/>
                                        </p:tgtEl>
                                        <p:attrNameLst>
                                          <p:attrName>ppt_w</p:attrName>
                                        </p:attrNameLst>
                                      </p:cBhvr>
                                      <p:tavLst>
                                        <p:tav tm="0">
                                          <p:val>
                                            <p:strVal val="#ppt_w+.3"/>
                                          </p:val>
                                        </p:tav>
                                        <p:tav tm="100000">
                                          <p:val>
                                            <p:strVal val="#ppt_w"/>
                                          </p:val>
                                        </p:tav>
                                      </p:tavLst>
                                    </p:anim>
                                    <p:anim calcmode="lin" valueType="num">
                                      <p:cBhvr>
                                        <p:cTn id="43" dur="250" fill="hold"/>
                                        <p:tgtEl>
                                          <p:spTgt spid="22"/>
                                        </p:tgtEl>
                                        <p:attrNameLst>
                                          <p:attrName>ppt_h</p:attrName>
                                        </p:attrNameLst>
                                      </p:cBhvr>
                                      <p:tavLst>
                                        <p:tav tm="0">
                                          <p:val>
                                            <p:strVal val="#ppt_h"/>
                                          </p:val>
                                        </p:tav>
                                        <p:tav tm="100000">
                                          <p:val>
                                            <p:strVal val="#ppt_h"/>
                                          </p:val>
                                        </p:tav>
                                      </p:tavLst>
                                    </p:anim>
                                    <p:animEffect transition="in" filter="fade">
                                      <p:cBhvr>
                                        <p:cTn id="44" dur="250"/>
                                        <p:tgtEl>
                                          <p:spTgt spid="22"/>
                                        </p:tgtEl>
                                      </p:cBhvr>
                                    </p:animEffect>
                                  </p:childTnLst>
                                </p:cTn>
                              </p:par>
                              <p:par>
                                <p:cTn id="45" presetID="50" presetClass="entr" presetSubtype="0" decel="10000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250" fill="hold"/>
                                        <p:tgtEl>
                                          <p:spTgt spid="23"/>
                                        </p:tgtEl>
                                        <p:attrNameLst>
                                          <p:attrName>ppt_w</p:attrName>
                                        </p:attrNameLst>
                                      </p:cBhvr>
                                      <p:tavLst>
                                        <p:tav tm="0">
                                          <p:val>
                                            <p:strVal val="#ppt_w+.3"/>
                                          </p:val>
                                        </p:tav>
                                        <p:tav tm="100000">
                                          <p:val>
                                            <p:strVal val="#ppt_w"/>
                                          </p:val>
                                        </p:tav>
                                      </p:tavLst>
                                    </p:anim>
                                    <p:anim calcmode="lin" valueType="num">
                                      <p:cBhvr>
                                        <p:cTn id="48" dur="250" fill="hold"/>
                                        <p:tgtEl>
                                          <p:spTgt spid="23"/>
                                        </p:tgtEl>
                                        <p:attrNameLst>
                                          <p:attrName>ppt_h</p:attrName>
                                        </p:attrNameLst>
                                      </p:cBhvr>
                                      <p:tavLst>
                                        <p:tav tm="0">
                                          <p:val>
                                            <p:strVal val="#ppt_h"/>
                                          </p:val>
                                        </p:tav>
                                        <p:tav tm="100000">
                                          <p:val>
                                            <p:strVal val="#ppt_h"/>
                                          </p:val>
                                        </p:tav>
                                      </p:tavLst>
                                    </p:anim>
                                    <p:animEffect transition="in" filter="fade">
                                      <p:cBhvr>
                                        <p:cTn id="49" dur="250"/>
                                        <p:tgtEl>
                                          <p:spTgt spid="23"/>
                                        </p:tgtEl>
                                      </p:cBhvr>
                                    </p:animEffect>
                                  </p:childTnLst>
                                </p:cTn>
                              </p:par>
                              <p:par>
                                <p:cTn id="50" presetID="50" presetClass="entr" presetSubtype="0" decel="10000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250" fill="hold"/>
                                        <p:tgtEl>
                                          <p:spTgt spid="24"/>
                                        </p:tgtEl>
                                        <p:attrNameLst>
                                          <p:attrName>ppt_w</p:attrName>
                                        </p:attrNameLst>
                                      </p:cBhvr>
                                      <p:tavLst>
                                        <p:tav tm="0">
                                          <p:val>
                                            <p:strVal val="#ppt_w+.3"/>
                                          </p:val>
                                        </p:tav>
                                        <p:tav tm="100000">
                                          <p:val>
                                            <p:strVal val="#ppt_w"/>
                                          </p:val>
                                        </p:tav>
                                      </p:tavLst>
                                    </p:anim>
                                    <p:anim calcmode="lin" valueType="num">
                                      <p:cBhvr>
                                        <p:cTn id="53" dur="250" fill="hold"/>
                                        <p:tgtEl>
                                          <p:spTgt spid="24"/>
                                        </p:tgtEl>
                                        <p:attrNameLst>
                                          <p:attrName>ppt_h</p:attrName>
                                        </p:attrNameLst>
                                      </p:cBhvr>
                                      <p:tavLst>
                                        <p:tav tm="0">
                                          <p:val>
                                            <p:strVal val="#ppt_h"/>
                                          </p:val>
                                        </p:tav>
                                        <p:tav tm="100000">
                                          <p:val>
                                            <p:strVal val="#ppt_h"/>
                                          </p:val>
                                        </p:tav>
                                      </p:tavLst>
                                    </p:anim>
                                    <p:animEffect transition="in" filter="fade">
                                      <p:cBhvr>
                                        <p:cTn id="54" dur="250"/>
                                        <p:tgtEl>
                                          <p:spTgt spid="24"/>
                                        </p:tgtEl>
                                      </p:cBhvr>
                                    </p:animEffect>
                                  </p:childTnLst>
                                </p:cTn>
                              </p:par>
                              <p:par>
                                <p:cTn id="55" presetID="50" presetClass="entr" presetSubtype="0" decel="10000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p:cTn id="57" dur="250" fill="hold"/>
                                        <p:tgtEl>
                                          <p:spTgt spid="25"/>
                                        </p:tgtEl>
                                        <p:attrNameLst>
                                          <p:attrName>ppt_w</p:attrName>
                                        </p:attrNameLst>
                                      </p:cBhvr>
                                      <p:tavLst>
                                        <p:tav tm="0">
                                          <p:val>
                                            <p:strVal val="#ppt_w+.3"/>
                                          </p:val>
                                        </p:tav>
                                        <p:tav tm="100000">
                                          <p:val>
                                            <p:strVal val="#ppt_w"/>
                                          </p:val>
                                        </p:tav>
                                      </p:tavLst>
                                    </p:anim>
                                    <p:anim calcmode="lin" valueType="num">
                                      <p:cBhvr>
                                        <p:cTn id="58" dur="250" fill="hold"/>
                                        <p:tgtEl>
                                          <p:spTgt spid="25"/>
                                        </p:tgtEl>
                                        <p:attrNameLst>
                                          <p:attrName>ppt_h</p:attrName>
                                        </p:attrNameLst>
                                      </p:cBhvr>
                                      <p:tavLst>
                                        <p:tav tm="0">
                                          <p:val>
                                            <p:strVal val="#ppt_h"/>
                                          </p:val>
                                        </p:tav>
                                        <p:tav tm="100000">
                                          <p:val>
                                            <p:strVal val="#ppt_h"/>
                                          </p:val>
                                        </p:tav>
                                      </p:tavLst>
                                    </p:anim>
                                    <p:animEffect transition="in" filter="fade">
                                      <p:cBhvr>
                                        <p:cTn id="59" dur="250"/>
                                        <p:tgtEl>
                                          <p:spTgt spid="25"/>
                                        </p:tgtEl>
                                      </p:cBhvr>
                                    </p:animEffect>
                                  </p:childTnLst>
                                </p:cTn>
                              </p:par>
                              <p:par>
                                <p:cTn id="60" presetID="50" presetClass="entr" presetSubtype="0" decel="100000" fill="hold" nodeType="with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p:cTn id="62" dur="250" fill="hold"/>
                                        <p:tgtEl>
                                          <p:spTgt spid="26"/>
                                        </p:tgtEl>
                                        <p:attrNameLst>
                                          <p:attrName>ppt_w</p:attrName>
                                        </p:attrNameLst>
                                      </p:cBhvr>
                                      <p:tavLst>
                                        <p:tav tm="0">
                                          <p:val>
                                            <p:strVal val="#ppt_w+.3"/>
                                          </p:val>
                                        </p:tav>
                                        <p:tav tm="100000">
                                          <p:val>
                                            <p:strVal val="#ppt_w"/>
                                          </p:val>
                                        </p:tav>
                                      </p:tavLst>
                                    </p:anim>
                                    <p:anim calcmode="lin" valueType="num">
                                      <p:cBhvr>
                                        <p:cTn id="63" dur="250" fill="hold"/>
                                        <p:tgtEl>
                                          <p:spTgt spid="26"/>
                                        </p:tgtEl>
                                        <p:attrNameLst>
                                          <p:attrName>ppt_h</p:attrName>
                                        </p:attrNameLst>
                                      </p:cBhvr>
                                      <p:tavLst>
                                        <p:tav tm="0">
                                          <p:val>
                                            <p:strVal val="#ppt_h"/>
                                          </p:val>
                                        </p:tav>
                                        <p:tav tm="100000">
                                          <p:val>
                                            <p:strVal val="#ppt_h"/>
                                          </p:val>
                                        </p:tav>
                                      </p:tavLst>
                                    </p:anim>
                                    <p:animEffect transition="in" filter="fade">
                                      <p:cBhvr>
                                        <p:cTn id="64"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a:ln w="50800"/>
                <a:solidFill>
                  <a:schemeClr val="bg1"/>
                </a:solidFill>
                <a:latin typeface="+mn-lt"/>
                <a:ea typeface="+mn-ea"/>
                <a:cs typeface="PT Bold Heading" pitchFamily="2" charset="-78"/>
              </a:rPr>
              <a:t>الإجراءات ولوائح تنظيم العمل</a:t>
            </a:r>
            <a:r>
              <a:rPr lang="en-US" sz="2882" dirty="0">
                <a:ln w="50800"/>
                <a:solidFill>
                  <a:schemeClr val="bg1"/>
                </a:solidFill>
                <a:latin typeface="+mn-lt"/>
                <a:ea typeface="+mn-ea"/>
                <a:cs typeface="PT Bold Heading" pitchFamily="2" charset="-78"/>
              </a:rPr>
              <a:t/>
            </a:r>
            <a:br>
              <a:rPr lang="en-US" sz="2882" dirty="0">
                <a:ln w="50800"/>
                <a:solidFill>
                  <a:schemeClr val="bg1"/>
                </a:solidFill>
                <a:latin typeface="+mn-lt"/>
                <a:ea typeface="+mn-ea"/>
                <a:cs typeface="PT Bold Heading" pitchFamily="2" charset="-78"/>
              </a:rPr>
            </a:br>
            <a:r>
              <a:rPr lang="en-US" sz="2882" dirty="0">
                <a:ln w="50800"/>
                <a:solidFill>
                  <a:schemeClr val="bg1"/>
                </a:solidFill>
                <a:latin typeface="+mn-lt"/>
                <a:ea typeface="+mn-ea"/>
                <a:cs typeface="PT Bold Heading" pitchFamily="2" charset="-78"/>
              </a:rPr>
              <a:t>(Procedures)</a:t>
            </a:r>
            <a:endParaRPr lang="ar-SA" sz="2882" dirty="0">
              <a:ln w="50800"/>
              <a:solidFill>
                <a:schemeClr val="bg1"/>
              </a:solidFill>
              <a:latin typeface="+mn-lt"/>
              <a:ea typeface="+mn-ea"/>
              <a:cs typeface="PT Bold Heading" pitchFamily="2" charset="-78"/>
            </a:endParaRPr>
          </a:p>
        </p:txBody>
      </p:sp>
      <p:pic>
        <p:nvPicPr>
          <p:cNvPr id="3" name="صورة 2"/>
          <p:cNvPicPr>
            <a:picLocks noChangeAspect="1"/>
          </p:cNvPicPr>
          <p:nvPr/>
        </p:nvPicPr>
        <p:blipFill>
          <a:blip r:embed="rId3"/>
          <a:stretch>
            <a:fillRect/>
          </a:stretch>
        </p:blipFill>
        <p:spPr>
          <a:xfrm>
            <a:off x="162400" y="2546851"/>
            <a:ext cx="7895750" cy="3744242"/>
          </a:xfrm>
          <a:prstGeom prst="rect">
            <a:avLst/>
          </a:prstGeom>
          <a:ln>
            <a:noFill/>
          </a:ln>
          <a:effectLst>
            <a:softEdge rad="112500"/>
          </a:effectLst>
        </p:spPr>
      </p:pic>
      <p:grpSp>
        <p:nvGrpSpPr>
          <p:cNvPr id="8" name="مجموعة 7"/>
          <p:cNvGrpSpPr/>
          <p:nvPr/>
        </p:nvGrpSpPr>
        <p:grpSpPr>
          <a:xfrm>
            <a:off x="8077200" y="1914525"/>
            <a:ext cx="3920337" cy="4267200"/>
            <a:chOff x="23437378" y="14420437"/>
            <a:chExt cx="9676965" cy="10967225"/>
          </a:xfrm>
        </p:grpSpPr>
        <p:pic>
          <p:nvPicPr>
            <p:cNvPr id="9" name="صورة 8"/>
            <p:cNvPicPr>
              <a:picLocks noChangeAspect="1"/>
            </p:cNvPicPr>
            <p:nvPr/>
          </p:nvPicPr>
          <p:blipFill>
            <a:blip r:embed="rId4"/>
            <a:stretch>
              <a:fillRect/>
            </a:stretch>
          </p:blipFill>
          <p:spPr>
            <a:xfrm>
              <a:off x="23437378" y="14420437"/>
              <a:ext cx="9676965" cy="10967225"/>
            </a:xfrm>
            <a:prstGeom prst="rect">
              <a:avLst/>
            </a:prstGeom>
          </p:spPr>
        </p:pic>
        <p:sp>
          <p:nvSpPr>
            <p:cNvPr id="10" name="مربع نص 9"/>
            <p:cNvSpPr txBox="1"/>
            <p:nvPr/>
          </p:nvSpPr>
          <p:spPr>
            <a:xfrm rot="250808">
              <a:off x="28036975" y="15500221"/>
              <a:ext cx="2281719" cy="1292892"/>
            </a:xfrm>
            <a:prstGeom prst="rect">
              <a:avLst/>
            </a:prstGeom>
            <a:noFill/>
          </p:spPr>
          <p:txBody>
            <a:bodyPr wrap="none" rtlCol="1">
              <a:spAutoFit/>
            </a:bodyPr>
            <a:lstStyle/>
            <a:p>
              <a:pPr algn="ctr"/>
              <a:r>
                <a:rPr lang="ar-SA" sz="1319" dirty="0">
                  <a:latin typeface="ae_AlMohanad" panose="02060603050605020204" pitchFamily="18" charset="-78"/>
                  <a:cs typeface="ae_AlMohanad" panose="02060603050605020204" pitchFamily="18" charset="-78"/>
                </a:rPr>
                <a:t>إجراءات العمل</a:t>
              </a:r>
            </a:p>
            <a:p>
              <a:pPr algn="ctr"/>
              <a:r>
                <a:rPr lang="en-US" sz="1319" dirty="0">
                  <a:solidFill>
                    <a:srgbClr val="FF0000"/>
                  </a:solidFill>
                  <a:latin typeface="ae_AlMohanad" panose="02060603050605020204" pitchFamily="18" charset="-78"/>
                  <a:cs typeface="ae_AlMohanad" panose="02060603050605020204" pitchFamily="18" charset="-78"/>
                </a:rPr>
                <a:t>SOP</a:t>
              </a:r>
              <a:endParaRPr lang="ar-SA" sz="1319" dirty="0">
                <a:solidFill>
                  <a:srgbClr val="FF0000"/>
                </a:solidFill>
                <a:latin typeface="ae_AlMohanad" panose="02060603050605020204" pitchFamily="18" charset="-78"/>
                <a:cs typeface="ae_AlMohanad" panose="02060603050605020204" pitchFamily="18" charset="-78"/>
              </a:endParaRPr>
            </a:p>
          </p:txBody>
        </p:sp>
      </p:grpSp>
    </p:spTree>
    <p:extLst>
      <p:ext uri="{BB962C8B-B14F-4D97-AF65-F5344CB8AC3E}">
        <p14:creationId xmlns:p14="http://schemas.microsoft.com/office/powerpoint/2010/main" val="22894357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a:ln w="50800"/>
                <a:solidFill>
                  <a:schemeClr val="bg1"/>
                </a:solidFill>
                <a:latin typeface="+mn-lt"/>
                <a:ea typeface="+mn-ea"/>
                <a:cs typeface="PT Bold Heading" pitchFamily="2" charset="-78"/>
              </a:rPr>
              <a:t>الإجراءات ولوائح تنظيم العمل</a:t>
            </a:r>
            <a:r>
              <a:rPr lang="en-US" sz="2882" dirty="0">
                <a:ln w="50800"/>
                <a:solidFill>
                  <a:schemeClr val="bg1"/>
                </a:solidFill>
                <a:latin typeface="+mn-lt"/>
                <a:ea typeface="+mn-ea"/>
                <a:cs typeface="PT Bold Heading" pitchFamily="2" charset="-78"/>
              </a:rPr>
              <a:t/>
            </a:r>
            <a:br>
              <a:rPr lang="en-US" sz="2882" dirty="0">
                <a:ln w="50800"/>
                <a:solidFill>
                  <a:schemeClr val="bg1"/>
                </a:solidFill>
                <a:latin typeface="+mn-lt"/>
                <a:ea typeface="+mn-ea"/>
                <a:cs typeface="PT Bold Heading" pitchFamily="2" charset="-78"/>
              </a:rPr>
            </a:br>
            <a:r>
              <a:rPr lang="en-US" sz="2882" dirty="0">
                <a:ln w="50800"/>
                <a:solidFill>
                  <a:schemeClr val="bg1"/>
                </a:solidFill>
                <a:latin typeface="+mn-lt"/>
                <a:ea typeface="+mn-ea"/>
                <a:cs typeface="PT Bold Heading" pitchFamily="2" charset="-78"/>
              </a:rPr>
              <a:t>(Procedures)</a:t>
            </a:r>
            <a:endParaRPr lang="ar-SA" sz="2882" dirty="0">
              <a:ln w="50800"/>
              <a:solidFill>
                <a:schemeClr val="bg1"/>
              </a:solidFill>
              <a:latin typeface="+mn-lt"/>
              <a:ea typeface="+mn-ea"/>
              <a:cs typeface="PT Bold Heading" pitchFamily="2" charset="-78"/>
            </a:endParaRPr>
          </a:p>
        </p:txBody>
      </p:sp>
      <p:pic>
        <p:nvPicPr>
          <p:cNvPr id="3" name="صورة 2"/>
          <p:cNvPicPr>
            <a:picLocks noChangeAspect="1"/>
          </p:cNvPicPr>
          <p:nvPr/>
        </p:nvPicPr>
        <p:blipFill>
          <a:blip r:embed="rId3"/>
          <a:stretch>
            <a:fillRect/>
          </a:stretch>
        </p:blipFill>
        <p:spPr>
          <a:xfrm flipH="1">
            <a:off x="5073337" y="2380583"/>
            <a:ext cx="6924200" cy="3872349"/>
          </a:xfrm>
          <a:prstGeom prst="rect">
            <a:avLst/>
          </a:prstGeom>
        </p:spPr>
      </p:pic>
      <p:pic>
        <p:nvPicPr>
          <p:cNvPr id="4" name="صورة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450" y="2094832"/>
            <a:ext cx="4003048" cy="4103124"/>
          </a:xfrm>
          <a:prstGeom prst="rect">
            <a:avLst/>
          </a:prstGeom>
        </p:spPr>
      </p:pic>
      <p:pic>
        <p:nvPicPr>
          <p:cNvPr id="9" name="صورة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5275" y="1971007"/>
            <a:ext cx="2400301" cy="1800226"/>
          </a:xfrm>
          <a:prstGeom prst="rect">
            <a:avLst/>
          </a:prstGeom>
        </p:spPr>
      </p:pic>
    </p:spTree>
    <p:extLst>
      <p:ext uri="{BB962C8B-B14F-4D97-AF65-F5344CB8AC3E}">
        <p14:creationId xmlns:p14="http://schemas.microsoft.com/office/powerpoint/2010/main" val="26369272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1" presetClass="entr" presetSubtype="0" fill="hold" nodeType="afterEffect">
                                  <p:stCondLst>
                                    <p:cond delay="25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style.rotation</p:attrName>
                                        </p:attrNameLst>
                                      </p:cBhvr>
                                      <p:tavLst>
                                        <p:tav tm="0">
                                          <p:val>
                                            <p:fltVal val="90"/>
                                          </p:val>
                                        </p:tav>
                                        <p:tav tm="100000">
                                          <p:val>
                                            <p:fltVal val="0"/>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ctrTitle"/>
          </p:nvPr>
        </p:nvSpPr>
        <p:spPr>
          <a:xfrm>
            <a:off x="468819" y="3263026"/>
            <a:ext cx="11254363" cy="1195538"/>
          </a:xfrm>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a:bodyPr>
          <a:lstStyle/>
          <a:p>
            <a:pPr>
              <a:spcBef>
                <a:spcPct val="20000"/>
              </a:spcBef>
              <a:buClr>
                <a:srgbClr val="008000"/>
              </a:buClr>
              <a:buSzPct val="100000"/>
              <a:buFont typeface="Wingdings" pitchFamily="2" charset="2"/>
              <a:buNone/>
            </a:pPr>
            <a:r>
              <a:rPr lang="ar-SA" sz="2882" dirty="0">
                <a:ln w="50800"/>
                <a:solidFill>
                  <a:schemeClr val="bg1"/>
                </a:solidFill>
                <a:latin typeface="+mn-lt"/>
                <a:ea typeface="+mn-ea"/>
              </a:rPr>
              <a:t>الوظائف الأساسية للقيادة والسيطرة</a:t>
            </a:r>
            <a:r>
              <a:rPr lang="en-US" sz="2882" dirty="0">
                <a:ln w="50800"/>
                <a:solidFill>
                  <a:schemeClr val="bg1"/>
                </a:solidFill>
                <a:latin typeface="+mn-lt"/>
                <a:ea typeface="+mn-ea"/>
              </a:rPr>
              <a:t/>
            </a:r>
            <a:br>
              <a:rPr lang="en-US" sz="2882" dirty="0">
                <a:ln w="50800"/>
                <a:solidFill>
                  <a:schemeClr val="bg1"/>
                </a:solidFill>
                <a:latin typeface="+mn-lt"/>
                <a:ea typeface="+mn-ea"/>
              </a:rPr>
            </a:br>
            <a:r>
              <a:rPr lang="en-US" sz="2882" dirty="0">
                <a:ln w="50800"/>
                <a:solidFill>
                  <a:schemeClr val="bg1"/>
                </a:solidFill>
                <a:latin typeface="+mn-lt"/>
                <a:ea typeface="+mn-ea"/>
              </a:rPr>
              <a:t>(Command and control functions)</a:t>
            </a:r>
            <a:endParaRPr lang="ar-SA" sz="2882" dirty="0">
              <a:ln w="50800"/>
              <a:solidFill>
                <a:schemeClr val="bg1"/>
              </a:solidFill>
              <a:latin typeface="+mn-lt"/>
              <a:ea typeface="+mn-ea"/>
            </a:endParaRPr>
          </a:p>
        </p:txBody>
      </p:sp>
    </p:spTree>
    <p:extLst>
      <p:ext uri="{BB962C8B-B14F-4D97-AF65-F5344CB8AC3E}">
        <p14:creationId xmlns:p14="http://schemas.microsoft.com/office/powerpoint/2010/main" val="105019147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a:ln w="50800"/>
                <a:solidFill>
                  <a:schemeClr val="bg1"/>
                </a:solidFill>
                <a:latin typeface="+mn-lt"/>
                <a:ea typeface="+mn-ea"/>
                <a:cs typeface="PT Bold Heading" pitchFamily="2" charset="-78"/>
              </a:rPr>
              <a:t>التخطيط</a:t>
            </a:r>
            <a:r>
              <a:rPr lang="en-US" sz="2882" dirty="0">
                <a:ln w="50800"/>
                <a:solidFill>
                  <a:schemeClr val="bg1"/>
                </a:solidFill>
                <a:latin typeface="+mn-lt"/>
                <a:ea typeface="+mn-ea"/>
                <a:cs typeface="PT Bold Heading" pitchFamily="2" charset="-78"/>
              </a:rPr>
              <a:t/>
            </a:r>
            <a:br>
              <a:rPr lang="en-US" sz="2882" dirty="0">
                <a:ln w="50800"/>
                <a:solidFill>
                  <a:schemeClr val="bg1"/>
                </a:solidFill>
                <a:latin typeface="+mn-lt"/>
                <a:ea typeface="+mn-ea"/>
                <a:cs typeface="PT Bold Heading" pitchFamily="2" charset="-78"/>
              </a:rPr>
            </a:br>
            <a:r>
              <a:rPr lang="en-US" sz="2882" dirty="0">
                <a:ln w="50800"/>
                <a:solidFill>
                  <a:schemeClr val="bg1"/>
                </a:solidFill>
                <a:latin typeface="+mn-lt"/>
                <a:ea typeface="+mn-ea"/>
                <a:cs typeface="PT Bold Heading" pitchFamily="2" charset="-78"/>
              </a:rPr>
              <a:t>(Planning)</a:t>
            </a:r>
            <a:endParaRPr lang="ar-SA" sz="2882" dirty="0">
              <a:ln w="50800"/>
              <a:solidFill>
                <a:schemeClr val="bg1"/>
              </a:solidFill>
              <a:latin typeface="+mn-lt"/>
              <a:ea typeface="+mn-ea"/>
              <a:cs typeface="PT Bold Heading" pitchFamily="2" charset="-78"/>
            </a:endParaRPr>
          </a:p>
        </p:txBody>
      </p:sp>
      <p:sp>
        <p:nvSpPr>
          <p:cNvPr id="16" name="Rectangle 4"/>
          <p:cNvSpPr>
            <a:spLocks noChangeArrowheads="1"/>
          </p:cNvSpPr>
          <p:nvPr/>
        </p:nvSpPr>
        <p:spPr bwMode="auto">
          <a:xfrm>
            <a:off x="9892552" y="-562"/>
            <a:ext cx="1830630" cy="1127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algn="r" defTabSz="223296" eaLnBrk="0" fontAlgn="base" hangingPunct="0">
              <a:spcBef>
                <a:spcPct val="0"/>
              </a:spcBef>
              <a:spcAft>
                <a:spcPct val="0"/>
              </a:spcAft>
            </a:pPr>
            <a:r>
              <a:rPr lang="ar-SA" altLang="ar-SA" sz="293" dirty="0">
                <a:solidFill>
                  <a:srgbClr val="212121"/>
                </a:solidFill>
                <a:latin typeface="inherit"/>
                <a:cs typeface="Arial" panose="020B0604020202020204" pitchFamily="34" charset="0"/>
              </a:rPr>
              <a:t>التخطيط هو عنصر أساسي من عناصر فعالة ( القيادة والسيطرة ) التي تقوم على تفاصيل كل حالة ، وخصوصا على طبيعة النشاط يجري التخطيط لها .</a:t>
            </a:r>
            <a:r>
              <a:rPr lang="ar-SA" altLang="ar-SA" sz="733" dirty="0"/>
              <a:t> </a:t>
            </a:r>
            <a:endParaRPr lang="ar-SA" altLang="ar-SA" sz="440" dirty="0">
              <a:latin typeface="Arial" panose="020B0604020202020204" pitchFamily="34" charset="0"/>
            </a:endParaRPr>
          </a:p>
        </p:txBody>
      </p:sp>
      <p:pic>
        <p:nvPicPr>
          <p:cNvPr id="4" name="صورة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50" y="1896803"/>
            <a:ext cx="11816087" cy="4351597"/>
          </a:xfrm>
          <a:prstGeom prst="rect">
            <a:avLst/>
          </a:prstGeom>
        </p:spPr>
      </p:pic>
    </p:spTree>
    <p:extLst>
      <p:ext uri="{BB962C8B-B14F-4D97-AF65-F5344CB8AC3E}">
        <p14:creationId xmlns:p14="http://schemas.microsoft.com/office/powerpoint/2010/main" val="9829907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a:ln w="50800"/>
                <a:solidFill>
                  <a:schemeClr val="bg1"/>
                </a:solidFill>
                <a:latin typeface="+mn-lt"/>
                <a:ea typeface="+mn-ea"/>
                <a:cs typeface="PT Bold Heading" pitchFamily="2" charset="-78"/>
              </a:rPr>
              <a:t>التخطيط</a:t>
            </a:r>
            <a:r>
              <a:rPr lang="en-US" sz="2882" dirty="0">
                <a:ln w="50800"/>
                <a:solidFill>
                  <a:schemeClr val="bg1"/>
                </a:solidFill>
                <a:latin typeface="+mn-lt"/>
                <a:ea typeface="+mn-ea"/>
                <a:cs typeface="PT Bold Heading" pitchFamily="2" charset="-78"/>
              </a:rPr>
              <a:t/>
            </a:r>
            <a:br>
              <a:rPr lang="en-US" sz="2882" dirty="0">
                <a:ln w="50800"/>
                <a:solidFill>
                  <a:schemeClr val="bg1"/>
                </a:solidFill>
                <a:latin typeface="+mn-lt"/>
                <a:ea typeface="+mn-ea"/>
                <a:cs typeface="PT Bold Heading" pitchFamily="2" charset="-78"/>
              </a:rPr>
            </a:br>
            <a:r>
              <a:rPr lang="en-US" sz="2882" dirty="0">
                <a:ln w="50800"/>
                <a:solidFill>
                  <a:schemeClr val="bg1"/>
                </a:solidFill>
                <a:latin typeface="+mn-lt"/>
                <a:ea typeface="+mn-ea"/>
                <a:cs typeface="PT Bold Heading" pitchFamily="2" charset="-78"/>
              </a:rPr>
              <a:t>(Planning)</a:t>
            </a:r>
            <a:endParaRPr lang="ar-SA" sz="2882" dirty="0">
              <a:ln w="50800"/>
              <a:solidFill>
                <a:schemeClr val="bg1"/>
              </a:solidFill>
              <a:latin typeface="+mn-lt"/>
              <a:ea typeface="+mn-ea"/>
              <a:cs typeface="PT Bold Heading" pitchFamily="2" charset="-78"/>
            </a:endParaRPr>
          </a:p>
        </p:txBody>
      </p:sp>
      <p:sp>
        <p:nvSpPr>
          <p:cNvPr id="16" name="Rectangle 4"/>
          <p:cNvSpPr>
            <a:spLocks noChangeArrowheads="1"/>
          </p:cNvSpPr>
          <p:nvPr/>
        </p:nvSpPr>
        <p:spPr bwMode="auto">
          <a:xfrm>
            <a:off x="9892552" y="-562"/>
            <a:ext cx="1830630" cy="1127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algn="r" defTabSz="223296" eaLnBrk="0" fontAlgn="base" hangingPunct="0">
              <a:spcBef>
                <a:spcPct val="0"/>
              </a:spcBef>
              <a:spcAft>
                <a:spcPct val="0"/>
              </a:spcAft>
            </a:pPr>
            <a:r>
              <a:rPr lang="ar-SA" altLang="ar-SA" sz="293" dirty="0">
                <a:solidFill>
                  <a:srgbClr val="212121"/>
                </a:solidFill>
                <a:latin typeface="inherit"/>
                <a:cs typeface="Arial" panose="020B0604020202020204" pitchFamily="34" charset="0"/>
              </a:rPr>
              <a:t>التخطيط هو عنصر أساسي من عناصر فعالة ( القيادة والسيطرة ) التي تقوم على تفاصيل كل حالة ، وخصوصا على طبيعة النشاط يجري التخطيط لها .</a:t>
            </a:r>
            <a:r>
              <a:rPr lang="ar-SA" altLang="ar-SA" sz="733" dirty="0"/>
              <a:t> </a:t>
            </a:r>
            <a:endParaRPr lang="ar-SA" altLang="ar-SA" sz="440" dirty="0">
              <a:latin typeface="Arial" panose="020B0604020202020204" pitchFamily="34" charset="0"/>
            </a:endParaRPr>
          </a:p>
        </p:txBody>
      </p:sp>
      <p:pic>
        <p:nvPicPr>
          <p:cNvPr id="3" name="صورة 2"/>
          <p:cNvPicPr>
            <a:picLocks noChangeAspect="1"/>
          </p:cNvPicPr>
          <p:nvPr/>
        </p:nvPicPr>
        <p:blipFill>
          <a:blip r:embed="rId3"/>
          <a:stretch>
            <a:fillRect/>
          </a:stretch>
        </p:blipFill>
        <p:spPr>
          <a:xfrm flipH="1">
            <a:off x="181450" y="2916779"/>
            <a:ext cx="3283842" cy="3314061"/>
          </a:xfrm>
          <a:prstGeom prst="rect">
            <a:avLst/>
          </a:prstGeom>
        </p:spPr>
      </p:pic>
      <p:pic>
        <p:nvPicPr>
          <p:cNvPr id="9" name="صورة 8"/>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6759388" y="2544723"/>
            <a:ext cx="5238149" cy="3686117"/>
          </a:xfrm>
          <a:prstGeom prst="rect">
            <a:avLst/>
          </a:prstGeom>
        </p:spPr>
      </p:pic>
      <p:pic>
        <p:nvPicPr>
          <p:cNvPr id="12" name="صورة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9694" y="1957417"/>
            <a:ext cx="4195483" cy="3104656"/>
          </a:xfrm>
          <a:prstGeom prst="rect">
            <a:avLst/>
          </a:prstGeom>
        </p:spPr>
      </p:pic>
    </p:spTree>
    <p:extLst>
      <p:ext uri="{BB962C8B-B14F-4D97-AF65-F5344CB8AC3E}">
        <p14:creationId xmlns:p14="http://schemas.microsoft.com/office/powerpoint/2010/main" val="4868468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strVal val="#ppt_w+.3"/>
                                          </p:val>
                                        </p:tav>
                                        <p:tav tm="100000">
                                          <p:val>
                                            <p:strVal val="#ppt_w"/>
                                          </p:val>
                                        </p:tav>
                                      </p:tavLst>
                                    </p:anim>
                                    <p:anim calcmode="lin" valueType="num">
                                      <p:cBhvr>
                                        <p:cTn id="8" dur="750" fill="hold"/>
                                        <p:tgtEl>
                                          <p:spTgt spid="9"/>
                                        </p:tgtEl>
                                        <p:attrNameLst>
                                          <p:attrName>ppt_h</p:attrName>
                                        </p:attrNameLst>
                                      </p:cBhvr>
                                      <p:tavLst>
                                        <p:tav tm="0">
                                          <p:val>
                                            <p:strVal val="#ppt_h"/>
                                          </p:val>
                                        </p:tav>
                                        <p:tav tm="100000">
                                          <p:val>
                                            <p:strVal val="#ppt_h"/>
                                          </p:val>
                                        </p:tav>
                                      </p:tavLst>
                                    </p:anim>
                                    <p:animEffect transition="in" filter="fade">
                                      <p:cBhvr>
                                        <p:cTn id="9" dur="75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25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25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ctrTitle"/>
          </p:nvPr>
        </p:nvSpPr>
        <p:spPr>
          <a:xfrm>
            <a:off x="468819" y="3263026"/>
            <a:ext cx="11254363" cy="1195538"/>
          </a:xfrm>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a:bodyPr>
          <a:lstStyle/>
          <a:p>
            <a:pPr>
              <a:spcBef>
                <a:spcPct val="20000"/>
              </a:spcBef>
              <a:buClr>
                <a:srgbClr val="008000"/>
              </a:buClr>
              <a:buSzPct val="100000"/>
              <a:buFont typeface="Wingdings" pitchFamily="2" charset="2"/>
              <a:buNone/>
            </a:pPr>
            <a:r>
              <a:rPr lang="ar-SA" sz="2882" b="0" dirty="0">
                <a:ln w="50800"/>
                <a:solidFill>
                  <a:schemeClr val="bg1"/>
                </a:solidFill>
                <a:effectLst/>
                <a:latin typeface="+mn-lt"/>
                <a:ea typeface="+mn-ea"/>
              </a:rPr>
              <a:t>مقدمة</a:t>
            </a:r>
            <a:r>
              <a:rPr lang="en-US" sz="2882" b="0" dirty="0">
                <a:ln w="50800"/>
                <a:solidFill>
                  <a:schemeClr val="bg1"/>
                </a:solidFill>
                <a:effectLst/>
                <a:latin typeface="+mn-lt"/>
                <a:ea typeface="+mn-ea"/>
              </a:rPr>
              <a:t/>
            </a:r>
            <a:br>
              <a:rPr lang="en-US" sz="2882" b="0" dirty="0">
                <a:ln w="50800"/>
                <a:solidFill>
                  <a:schemeClr val="bg1"/>
                </a:solidFill>
                <a:effectLst/>
                <a:latin typeface="+mn-lt"/>
                <a:ea typeface="+mn-ea"/>
              </a:rPr>
            </a:br>
            <a:r>
              <a:rPr lang="en-US" sz="2882" b="0" dirty="0">
                <a:ln w="50800"/>
                <a:solidFill>
                  <a:schemeClr val="bg1"/>
                </a:solidFill>
                <a:effectLst/>
                <a:latin typeface="+mn-lt"/>
                <a:ea typeface="+mn-ea"/>
              </a:rPr>
              <a:t>(Introduction)</a:t>
            </a:r>
            <a:endParaRPr lang="ar-SA" sz="2882" b="0" dirty="0">
              <a:ln w="50800"/>
              <a:solidFill>
                <a:schemeClr val="bg1"/>
              </a:solidFill>
              <a:effectLst/>
              <a:latin typeface="+mn-lt"/>
              <a:ea typeface="+mn-ea"/>
            </a:endParaRPr>
          </a:p>
        </p:txBody>
      </p:sp>
      <p:sp>
        <p:nvSpPr>
          <p:cNvPr id="2" name="مستطيل 1"/>
          <p:cNvSpPr/>
          <p:nvPr/>
        </p:nvSpPr>
        <p:spPr bwMode="auto">
          <a:xfrm>
            <a:off x="4717143" y="464457"/>
            <a:ext cx="2815771" cy="72571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09440766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a:ln w="50800"/>
                <a:solidFill>
                  <a:schemeClr val="bg1"/>
                </a:solidFill>
                <a:latin typeface="+mn-lt"/>
                <a:ea typeface="+mn-ea"/>
                <a:cs typeface="PT Bold Heading" pitchFamily="2" charset="-78"/>
              </a:rPr>
              <a:t>التخطيط</a:t>
            </a:r>
            <a:r>
              <a:rPr lang="en-US" sz="2882" dirty="0">
                <a:ln w="50800"/>
                <a:solidFill>
                  <a:schemeClr val="bg1"/>
                </a:solidFill>
                <a:latin typeface="+mn-lt"/>
                <a:ea typeface="+mn-ea"/>
                <a:cs typeface="PT Bold Heading" pitchFamily="2" charset="-78"/>
              </a:rPr>
              <a:t/>
            </a:r>
            <a:br>
              <a:rPr lang="en-US" sz="2882" dirty="0">
                <a:ln w="50800"/>
                <a:solidFill>
                  <a:schemeClr val="bg1"/>
                </a:solidFill>
                <a:latin typeface="+mn-lt"/>
                <a:ea typeface="+mn-ea"/>
                <a:cs typeface="PT Bold Heading" pitchFamily="2" charset="-78"/>
              </a:rPr>
            </a:br>
            <a:r>
              <a:rPr lang="en-US" sz="2882" dirty="0">
                <a:ln w="50800"/>
                <a:solidFill>
                  <a:schemeClr val="bg1"/>
                </a:solidFill>
                <a:latin typeface="+mn-lt"/>
                <a:ea typeface="+mn-ea"/>
                <a:cs typeface="PT Bold Heading" pitchFamily="2" charset="-78"/>
              </a:rPr>
              <a:t>(Planning)</a:t>
            </a:r>
            <a:endParaRPr lang="ar-SA" sz="2882" dirty="0">
              <a:ln w="50800"/>
              <a:solidFill>
                <a:schemeClr val="bg1"/>
              </a:solidFill>
              <a:latin typeface="+mn-lt"/>
              <a:ea typeface="+mn-ea"/>
              <a:cs typeface="PT Bold Heading" pitchFamily="2" charset="-78"/>
            </a:endParaRPr>
          </a:p>
        </p:txBody>
      </p:sp>
      <p:sp>
        <p:nvSpPr>
          <p:cNvPr id="16" name="Rectangle 4"/>
          <p:cNvSpPr>
            <a:spLocks noChangeArrowheads="1"/>
          </p:cNvSpPr>
          <p:nvPr/>
        </p:nvSpPr>
        <p:spPr bwMode="auto">
          <a:xfrm>
            <a:off x="9892552" y="-562"/>
            <a:ext cx="1830630" cy="1127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algn="r" defTabSz="223296" eaLnBrk="0" fontAlgn="base" hangingPunct="0">
              <a:spcBef>
                <a:spcPct val="0"/>
              </a:spcBef>
              <a:spcAft>
                <a:spcPct val="0"/>
              </a:spcAft>
            </a:pPr>
            <a:r>
              <a:rPr lang="ar-SA" altLang="ar-SA" sz="293" dirty="0">
                <a:solidFill>
                  <a:srgbClr val="212121"/>
                </a:solidFill>
                <a:latin typeface="inherit"/>
                <a:cs typeface="Arial" panose="020B0604020202020204" pitchFamily="34" charset="0"/>
              </a:rPr>
              <a:t>التخطيط هو عنصر أساسي من عناصر فعالة ( القيادة والسيطرة ) التي تقوم على تفاصيل كل حالة ، وخصوصا على طبيعة النشاط يجري التخطيط لها .</a:t>
            </a:r>
            <a:r>
              <a:rPr lang="ar-SA" altLang="ar-SA" sz="733" dirty="0"/>
              <a:t> </a:t>
            </a:r>
            <a:endParaRPr lang="ar-SA" altLang="ar-SA" sz="440" dirty="0">
              <a:latin typeface="Arial" panose="020B0604020202020204" pitchFamily="34" charset="0"/>
            </a:endParaRPr>
          </a:p>
        </p:txBody>
      </p:sp>
      <p:grpSp>
        <p:nvGrpSpPr>
          <p:cNvPr id="9" name="مجموعة 8"/>
          <p:cNvGrpSpPr/>
          <p:nvPr/>
        </p:nvGrpSpPr>
        <p:grpSpPr>
          <a:xfrm>
            <a:off x="213515" y="2588037"/>
            <a:ext cx="11784022" cy="3664968"/>
            <a:chOff x="213515" y="2588037"/>
            <a:chExt cx="11784022" cy="3664968"/>
          </a:xfrm>
        </p:grpSpPr>
        <p:pic>
          <p:nvPicPr>
            <p:cNvPr id="4" name="صورة 3"/>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105526" y="2588037"/>
              <a:ext cx="5892011" cy="3664968"/>
            </a:xfrm>
            <a:prstGeom prst="rect">
              <a:avLst/>
            </a:prstGeom>
          </p:spPr>
        </p:pic>
        <p:pic>
          <p:nvPicPr>
            <p:cNvPr id="12" name="صورة 11"/>
            <p:cNvPicPr>
              <a:picLocks noChangeAspect="1"/>
            </p:cNvPicPr>
            <p:nvPr/>
          </p:nvPicPr>
          <p:blipFill>
            <a:blip r:embed="rId3"/>
            <a:stretch>
              <a:fillRect/>
            </a:stretch>
          </p:blipFill>
          <p:spPr>
            <a:xfrm flipH="1">
              <a:off x="213515" y="2588037"/>
              <a:ext cx="5892011" cy="3664968"/>
            </a:xfrm>
            <a:prstGeom prst="rect">
              <a:avLst/>
            </a:prstGeom>
          </p:spPr>
        </p:pic>
      </p:grpSp>
      <p:pic>
        <p:nvPicPr>
          <p:cNvPr id="3" name="صورة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316570" y="1838002"/>
            <a:ext cx="3273112" cy="2945801"/>
          </a:xfrm>
          <a:prstGeom prst="rect">
            <a:avLst/>
          </a:prstGeom>
        </p:spPr>
      </p:pic>
    </p:spTree>
    <p:extLst>
      <p:ext uri="{BB962C8B-B14F-4D97-AF65-F5344CB8AC3E}">
        <p14:creationId xmlns:p14="http://schemas.microsoft.com/office/powerpoint/2010/main" val="31169404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a:ln w="50800"/>
                <a:solidFill>
                  <a:schemeClr val="bg1"/>
                </a:solidFill>
                <a:latin typeface="+mn-lt"/>
                <a:ea typeface="+mn-ea"/>
                <a:cs typeface="PT Bold Heading" pitchFamily="2" charset="-78"/>
              </a:rPr>
              <a:t>التخطيط</a:t>
            </a:r>
            <a:r>
              <a:rPr lang="en-US" sz="2882" dirty="0">
                <a:ln w="50800"/>
                <a:solidFill>
                  <a:schemeClr val="bg1"/>
                </a:solidFill>
                <a:latin typeface="+mn-lt"/>
                <a:ea typeface="+mn-ea"/>
                <a:cs typeface="PT Bold Heading" pitchFamily="2" charset="-78"/>
              </a:rPr>
              <a:t/>
            </a:r>
            <a:br>
              <a:rPr lang="en-US" sz="2882" dirty="0">
                <a:ln w="50800"/>
                <a:solidFill>
                  <a:schemeClr val="bg1"/>
                </a:solidFill>
                <a:latin typeface="+mn-lt"/>
                <a:ea typeface="+mn-ea"/>
                <a:cs typeface="PT Bold Heading" pitchFamily="2" charset="-78"/>
              </a:rPr>
            </a:br>
            <a:r>
              <a:rPr lang="en-US" sz="2882" dirty="0">
                <a:ln w="50800"/>
                <a:solidFill>
                  <a:schemeClr val="bg1"/>
                </a:solidFill>
                <a:latin typeface="+mn-lt"/>
                <a:ea typeface="+mn-ea"/>
                <a:cs typeface="PT Bold Heading" pitchFamily="2" charset="-78"/>
              </a:rPr>
              <a:t>(Planning)</a:t>
            </a:r>
            <a:endParaRPr lang="ar-SA" sz="2882" dirty="0">
              <a:ln w="50800"/>
              <a:solidFill>
                <a:schemeClr val="bg1"/>
              </a:solidFill>
              <a:latin typeface="+mn-lt"/>
              <a:ea typeface="+mn-ea"/>
              <a:cs typeface="PT Bold Heading" pitchFamily="2" charset="-78"/>
            </a:endParaRPr>
          </a:p>
        </p:txBody>
      </p:sp>
      <p:sp>
        <p:nvSpPr>
          <p:cNvPr id="16" name="Rectangle 4"/>
          <p:cNvSpPr>
            <a:spLocks noChangeArrowheads="1"/>
          </p:cNvSpPr>
          <p:nvPr/>
        </p:nvSpPr>
        <p:spPr bwMode="auto">
          <a:xfrm>
            <a:off x="9892552" y="-562"/>
            <a:ext cx="1830630" cy="1127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algn="r" defTabSz="223296" eaLnBrk="0" fontAlgn="base" hangingPunct="0">
              <a:spcBef>
                <a:spcPct val="0"/>
              </a:spcBef>
              <a:spcAft>
                <a:spcPct val="0"/>
              </a:spcAft>
            </a:pPr>
            <a:r>
              <a:rPr lang="ar-SA" altLang="ar-SA" sz="293" dirty="0">
                <a:solidFill>
                  <a:srgbClr val="212121"/>
                </a:solidFill>
                <a:latin typeface="inherit"/>
                <a:cs typeface="Arial" panose="020B0604020202020204" pitchFamily="34" charset="0"/>
              </a:rPr>
              <a:t>التخطيط هو عنصر أساسي من عناصر فعالة ( القيادة والسيطرة ) التي تقوم على تفاصيل كل حالة ، وخصوصا على طبيعة النشاط يجري التخطيط لها .</a:t>
            </a:r>
            <a:r>
              <a:rPr lang="ar-SA" altLang="ar-SA" sz="733" dirty="0"/>
              <a:t> </a:t>
            </a:r>
            <a:endParaRPr lang="ar-SA" altLang="ar-SA" sz="440" dirty="0">
              <a:latin typeface="Arial" panose="020B0604020202020204" pitchFamily="34" charset="0"/>
            </a:endParaRPr>
          </a:p>
        </p:txBody>
      </p:sp>
      <p:pic>
        <p:nvPicPr>
          <p:cNvPr id="4" name="صورة 3"/>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contrast="20000"/>
                    </a14:imgEffect>
                  </a14:imgLayer>
                </a14:imgProps>
              </a:ext>
            </a:extLst>
          </a:blip>
          <a:stretch>
            <a:fillRect/>
          </a:stretch>
        </p:blipFill>
        <p:spPr>
          <a:xfrm>
            <a:off x="7934421" y="1875995"/>
            <a:ext cx="4063116" cy="4351281"/>
          </a:xfrm>
          <a:prstGeom prst="rect">
            <a:avLst/>
          </a:prstGeom>
        </p:spPr>
      </p:pic>
      <p:grpSp>
        <p:nvGrpSpPr>
          <p:cNvPr id="12" name="مجموعة 11"/>
          <p:cNvGrpSpPr/>
          <p:nvPr/>
        </p:nvGrpSpPr>
        <p:grpSpPr>
          <a:xfrm>
            <a:off x="254062" y="2079487"/>
            <a:ext cx="7626569" cy="4147789"/>
            <a:chOff x="6232866" y="3740727"/>
            <a:chExt cx="5293276" cy="2451014"/>
          </a:xfrm>
        </p:grpSpPr>
        <p:grpSp>
          <p:nvGrpSpPr>
            <p:cNvPr id="13" name="مجموعة 12"/>
            <p:cNvGrpSpPr/>
            <p:nvPr/>
          </p:nvGrpSpPr>
          <p:grpSpPr>
            <a:xfrm>
              <a:off x="6232866" y="3740727"/>
              <a:ext cx="5293276" cy="2451014"/>
              <a:chOff x="23600570" y="15316201"/>
              <a:chExt cx="21673025" cy="10035540"/>
            </a:xfrm>
          </p:grpSpPr>
          <p:grpSp>
            <p:nvGrpSpPr>
              <p:cNvPr id="15" name="مجموعة 14"/>
              <p:cNvGrpSpPr/>
              <p:nvPr/>
            </p:nvGrpSpPr>
            <p:grpSpPr>
              <a:xfrm>
                <a:off x="23600570" y="15316201"/>
                <a:ext cx="21673025" cy="10035540"/>
                <a:chOff x="23600570" y="15316201"/>
                <a:chExt cx="21673025" cy="10035540"/>
              </a:xfrm>
            </p:grpSpPr>
            <p:grpSp>
              <p:nvGrpSpPr>
                <p:cNvPr id="18" name="مجموعة 17"/>
                <p:cNvGrpSpPr/>
                <p:nvPr/>
              </p:nvGrpSpPr>
              <p:grpSpPr>
                <a:xfrm>
                  <a:off x="23600570" y="15316201"/>
                  <a:ext cx="21673025" cy="10035540"/>
                  <a:chOff x="23600570" y="15316201"/>
                  <a:chExt cx="21673025" cy="10035540"/>
                </a:xfrm>
              </p:grpSpPr>
              <p:pic>
                <p:nvPicPr>
                  <p:cNvPr id="20" name="صورة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00570" y="17716500"/>
                    <a:ext cx="12864174" cy="7520940"/>
                  </a:xfrm>
                  <a:prstGeom prst="rect">
                    <a:avLst/>
                  </a:prstGeom>
                </p:spPr>
              </p:pic>
              <p:pic>
                <p:nvPicPr>
                  <p:cNvPr id="21" name="صورة 20"/>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Lst>
                  </a:blip>
                  <a:stretch>
                    <a:fillRect/>
                  </a:stretch>
                </p:blipFill>
                <p:spPr>
                  <a:xfrm>
                    <a:off x="36464744" y="15316201"/>
                    <a:ext cx="8808851" cy="10035540"/>
                  </a:xfrm>
                  <a:prstGeom prst="rect">
                    <a:avLst/>
                  </a:prstGeom>
                </p:spPr>
              </p:pic>
            </p:grpSp>
            <p:pic>
              <p:nvPicPr>
                <p:cNvPr id="19" name="صورة 18"/>
                <p:cNvPicPr>
                  <a:picLocks noChangeAspect="1"/>
                </p:cNvPicPr>
                <p:nvPr/>
              </p:nvPicPr>
              <p:blipFill>
                <a:blip r:embed="rId8"/>
                <a:stretch>
                  <a:fillRect/>
                </a:stretch>
              </p:blipFill>
              <p:spPr>
                <a:xfrm>
                  <a:off x="42250368" y="23511099"/>
                  <a:ext cx="2997152" cy="1840642"/>
                </a:xfrm>
                <a:prstGeom prst="rect">
                  <a:avLst/>
                </a:prstGeom>
              </p:spPr>
            </p:pic>
          </p:grpSp>
          <p:pic>
            <p:nvPicPr>
              <p:cNvPr id="17" name="صورة 16"/>
              <p:cNvPicPr>
                <a:picLocks noChangeAspect="1"/>
              </p:cNvPicPr>
              <p:nvPr/>
            </p:nvPicPr>
            <p:blipFill>
              <a:blip r:embed="rId9"/>
              <a:stretch>
                <a:fillRect/>
              </a:stretch>
            </p:blipFill>
            <p:spPr>
              <a:xfrm>
                <a:off x="42250368" y="22214338"/>
                <a:ext cx="1314450" cy="1362075"/>
              </a:xfrm>
              <a:prstGeom prst="rect">
                <a:avLst/>
              </a:prstGeom>
            </p:spPr>
          </p:pic>
        </p:grpSp>
        <p:pic>
          <p:nvPicPr>
            <p:cNvPr id="14" name="صورة 13"/>
            <p:cNvPicPr>
              <a:picLocks noChangeAspect="1"/>
            </p:cNvPicPr>
            <p:nvPr/>
          </p:nvPicPr>
          <p:blipFill>
            <a:blip r:embed="rId10"/>
            <a:stretch>
              <a:fillRect/>
            </a:stretch>
          </p:blipFill>
          <p:spPr>
            <a:xfrm>
              <a:off x="8828524" y="4123353"/>
              <a:ext cx="1010724" cy="701941"/>
            </a:xfrm>
            <a:prstGeom prst="rect">
              <a:avLst/>
            </a:prstGeom>
          </p:spPr>
        </p:pic>
      </p:grpSp>
    </p:spTree>
    <p:extLst>
      <p:ext uri="{BB962C8B-B14F-4D97-AF65-F5344CB8AC3E}">
        <p14:creationId xmlns:p14="http://schemas.microsoft.com/office/powerpoint/2010/main" val="564487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50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smtClean="0">
                <a:ln w="50800"/>
                <a:solidFill>
                  <a:schemeClr val="bg1"/>
                </a:solidFill>
                <a:latin typeface="+mn-lt"/>
                <a:ea typeface="+mn-ea"/>
                <a:cs typeface="PT Bold Heading" pitchFamily="2" charset="-78"/>
              </a:rPr>
              <a:t>التوجيه</a:t>
            </a:r>
            <a:r>
              <a:rPr lang="en-US" sz="2882" dirty="0">
                <a:ln w="50800"/>
                <a:solidFill>
                  <a:schemeClr val="bg1"/>
                </a:solidFill>
                <a:latin typeface="+mn-lt"/>
                <a:ea typeface="+mn-ea"/>
                <a:cs typeface="PT Bold Heading" pitchFamily="2" charset="-78"/>
              </a:rPr>
              <a:t/>
            </a:r>
            <a:br>
              <a:rPr lang="en-US" sz="2882" dirty="0">
                <a:ln w="50800"/>
                <a:solidFill>
                  <a:schemeClr val="bg1"/>
                </a:solidFill>
                <a:latin typeface="+mn-lt"/>
                <a:ea typeface="+mn-ea"/>
                <a:cs typeface="PT Bold Heading" pitchFamily="2" charset="-78"/>
              </a:rPr>
            </a:br>
            <a:r>
              <a:rPr lang="en-US" sz="2882" dirty="0">
                <a:ln w="50800"/>
                <a:solidFill>
                  <a:schemeClr val="bg1"/>
                </a:solidFill>
                <a:latin typeface="+mn-lt"/>
                <a:ea typeface="+mn-ea"/>
                <a:cs typeface="PT Bold Heading" pitchFamily="2" charset="-78"/>
              </a:rPr>
              <a:t>(Directing)</a:t>
            </a:r>
            <a:endParaRPr lang="ar-SA" sz="2882" dirty="0">
              <a:ln w="50800"/>
              <a:solidFill>
                <a:schemeClr val="bg1"/>
              </a:solidFill>
              <a:latin typeface="+mn-lt"/>
              <a:ea typeface="+mn-ea"/>
              <a:cs typeface="PT Bold Heading" pitchFamily="2" charset="-78"/>
            </a:endParaRPr>
          </a:p>
        </p:txBody>
      </p:sp>
      <p:pic>
        <p:nvPicPr>
          <p:cNvPr id="6" name="Picture 3" descr="\\share\قسم تقنية المعلومات\الضباط\الرائد علي الشمراني\INFO\brif\photos\iky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270" y="1940098"/>
            <a:ext cx="5266267" cy="42860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صورة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86753" y="3640067"/>
            <a:ext cx="5144517" cy="2586113"/>
          </a:xfrm>
          <a:prstGeom prst="rect">
            <a:avLst/>
          </a:prstGeom>
        </p:spPr>
      </p:pic>
      <p:pic>
        <p:nvPicPr>
          <p:cNvPr id="8" name="صورة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391" flipH="1">
            <a:off x="367992" y="2704199"/>
            <a:ext cx="2194020" cy="1499247"/>
          </a:xfrm>
          <a:prstGeom prst="rect">
            <a:avLst/>
          </a:prstGeom>
        </p:spPr>
      </p:pic>
    </p:spTree>
    <p:extLst>
      <p:ext uri="{BB962C8B-B14F-4D97-AF65-F5344CB8AC3E}">
        <p14:creationId xmlns:p14="http://schemas.microsoft.com/office/powerpoint/2010/main" val="14214597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par>
                                <p:cTn id="13" presetID="21" presetClass="entr" presetSubtype="1" fill="hold" nodeType="with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صورة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50" y="3635255"/>
            <a:ext cx="4916618" cy="2622197"/>
          </a:xfrm>
          <a:prstGeom prst="rect">
            <a:avLst/>
          </a:prstGeom>
        </p:spPr>
      </p:pic>
      <p:pic>
        <p:nvPicPr>
          <p:cNvPr id="4" name="صورة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4034" y="2034987"/>
            <a:ext cx="4873503" cy="3917665"/>
          </a:xfrm>
          <a:prstGeom prst="rect">
            <a:avLst/>
          </a:prstGeom>
        </p:spPr>
      </p:pic>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smtClean="0">
                <a:ln w="50800"/>
                <a:solidFill>
                  <a:schemeClr val="bg1"/>
                </a:solidFill>
                <a:latin typeface="+mn-lt"/>
                <a:ea typeface="+mn-ea"/>
                <a:cs typeface="PT Bold Heading" pitchFamily="2" charset="-78"/>
              </a:rPr>
              <a:t>التوجيه</a:t>
            </a:r>
            <a:r>
              <a:rPr lang="en-US" sz="2882" dirty="0">
                <a:ln w="50800"/>
                <a:solidFill>
                  <a:schemeClr val="bg1"/>
                </a:solidFill>
                <a:latin typeface="+mn-lt"/>
                <a:ea typeface="+mn-ea"/>
                <a:cs typeface="PT Bold Heading" pitchFamily="2" charset="-78"/>
              </a:rPr>
              <a:t/>
            </a:r>
            <a:br>
              <a:rPr lang="en-US" sz="2882" dirty="0">
                <a:ln w="50800"/>
                <a:solidFill>
                  <a:schemeClr val="bg1"/>
                </a:solidFill>
                <a:latin typeface="+mn-lt"/>
                <a:ea typeface="+mn-ea"/>
                <a:cs typeface="PT Bold Heading" pitchFamily="2" charset="-78"/>
              </a:rPr>
            </a:br>
            <a:r>
              <a:rPr lang="en-US" sz="2882" dirty="0">
                <a:ln w="50800"/>
                <a:solidFill>
                  <a:schemeClr val="bg1"/>
                </a:solidFill>
                <a:latin typeface="+mn-lt"/>
                <a:ea typeface="+mn-ea"/>
                <a:cs typeface="PT Bold Heading" pitchFamily="2" charset="-78"/>
              </a:rPr>
              <a:t>(Directing)</a:t>
            </a:r>
            <a:endParaRPr lang="ar-SA" sz="2882" dirty="0">
              <a:ln w="50800"/>
              <a:solidFill>
                <a:schemeClr val="bg1"/>
              </a:solidFill>
              <a:latin typeface="+mn-lt"/>
              <a:ea typeface="+mn-ea"/>
              <a:cs typeface="PT Bold Heading" pitchFamily="2" charset="-78"/>
            </a:endParaRPr>
          </a:p>
        </p:txBody>
      </p:sp>
      <p:pic>
        <p:nvPicPr>
          <p:cNvPr id="3" name="صورة 2"/>
          <p:cNvPicPr>
            <a:picLocks noChangeAspect="1"/>
          </p:cNvPicPr>
          <p:nvPr/>
        </p:nvPicPr>
        <p:blipFill>
          <a:blip r:embed="rId5"/>
          <a:stretch>
            <a:fillRect/>
          </a:stretch>
        </p:blipFill>
        <p:spPr>
          <a:xfrm>
            <a:off x="4710285" y="3218239"/>
            <a:ext cx="2771429" cy="3057143"/>
          </a:xfrm>
          <a:prstGeom prst="rect">
            <a:avLst/>
          </a:prstGeom>
        </p:spPr>
      </p:pic>
      <p:pic>
        <p:nvPicPr>
          <p:cNvPr id="6" name="صورة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8441" y="1965967"/>
            <a:ext cx="1070873" cy="1482748"/>
          </a:xfrm>
          <a:prstGeom prst="rect">
            <a:avLst/>
          </a:prstGeom>
        </p:spPr>
      </p:pic>
      <p:pic>
        <p:nvPicPr>
          <p:cNvPr id="7" name="صورة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590694">
            <a:off x="6378061" y="2474371"/>
            <a:ext cx="754169" cy="1044235"/>
          </a:xfrm>
          <a:prstGeom prst="rect">
            <a:avLst/>
          </a:prstGeom>
        </p:spPr>
      </p:pic>
      <p:pic>
        <p:nvPicPr>
          <p:cNvPr id="8" name="صورة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009306" flipH="1">
            <a:off x="4863025" y="2492296"/>
            <a:ext cx="754169" cy="1044235"/>
          </a:xfrm>
          <a:prstGeom prst="rect">
            <a:avLst/>
          </a:prstGeom>
        </p:spPr>
      </p:pic>
    </p:spTree>
    <p:extLst>
      <p:ext uri="{BB962C8B-B14F-4D97-AF65-F5344CB8AC3E}">
        <p14:creationId xmlns:p14="http://schemas.microsoft.com/office/powerpoint/2010/main" val="8379872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25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par>
                          <p:cTn id="21" fill="hold">
                            <p:stCondLst>
                              <p:cond delay="1750"/>
                            </p:stCondLst>
                            <p:childTnLst>
                              <p:par>
                                <p:cTn id="22" presetID="53" presetClass="entr" presetSubtype="16" fill="hold" nodeType="afterEffect">
                                  <p:stCondLst>
                                    <p:cond delay="25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par>
                          <p:cTn id="27" fill="hold">
                            <p:stCondLst>
                              <p:cond delay="2500"/>
                            </p:stCondLst>
                            <p:childTnLst>
                              <p:par>
                                <p:cTn id="28" presetID="53" presetClass="entr" presetSubtype="16" fill="hold" nodeType="afterEffect">
                                  <p:stCondLst>
                                    <p:cond delay="25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25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smtClean="0">
                <a:ln w="50800"/>
                <a:solidFill>
                  <a:schemeClr val="bg1"/>
                </a:solidFill>
                <a:latin typeface="+mn-lt"/>
                <a:ea typeface="+mn-ea"/>
                <a:cs typeface="PT Bold Heading" pitchFamily="2" charset="-78"/>
              </a:rPr>
              <a:t>التوجيه</a:t>
            </a:r>
            <a:r>
              <a:rPr lang="en-US" sz="2882" dirty="0">
                <a:ln w="50800"/>
                <a:solidFill>
                  <a:schemeClr val="bg1"/>
                </a:solidFill>
                <a:latin typeface="+mn-lt"/>
                <a:ea typeface="+mn-ea"/>
                <a:cs typeface="PT Bold Heading" pitchFamily="2" charset="-78"/>
              </a:rPr>
              <a:t/>
            </a:r>
            <a:br>
              <a:rPr lang="en-US" sz="2882" dirty="0">
                <a:ln w="50800"/>
                <a:solidFill>
                  <a:schemeClr val="bg1"/>
                </a:solidFill>
                <a:latin typeface="+mn-lt"/>
                <a:ea typeface="+mn-ea"/>
                <a:cs typeface="PT Bold Heading" pitchFamily="2" charset="-78"/>
              </a:rPr>
            </a:br>
            <a:r>
              <a:rPr lang="en-US" sz="2882" dirty="0">
                <a:ln w="50800"/>
                <a:solidFill>
                  <a:schemeClr val="bg1"/>
                </a:solidFill>
                <a:latin typeface="+mn-lt"/>
                <a:ea typeface="+mn-ea"/>
                <a:cs typeface="PT Bold Heading" pitchFamily="2" charset="-78"/>
              </a:rPr>
              <a:t>(Directing)</a:t>
            </a:r>
            <a:endParaRPr lang="ar-SA" sz="2882" dirty="0">
              <a:ln w="50800"/>
              <a:solidFill>
                <a:schemeClr val="bg1"/>
              </a:solidFill>
              <a:latin typeface="+mn-lt"/>
              <a:ea typeface="+mn-ea"/>
              <a:cs typeface="PT Bold Heading" pitchFamily="2" charset="-78"/>
            </a:endParaRPr>
          </a:p>
        </p:txBody>
      </p:sp>
      <p:pic>
        <p:nvPicPr>
          <p:cNvPr id="8" name="صورة 7"/>
          <p:cNvPicPr>
            <a:picLocks noChangeAspect="1"/>
          </p:cNvPicPr>
          <p:nvPr/>
        </p:nvPicPr>
        <p:blipFill>
          <a:blip r:embed="rId3"/>
          <a:stretch>
            <a:fillRect/>
          </a:stretch>
        </p:blipFill>
        <p:spPr>
          <a:xfrm>
            <a:off x="3590394" y="2045879"/>
            <a:ext cx="4998197" cy="4221092"/>
          </a:xfrm>
          <a:prstGeom prst="rect">
            <a:avLst/>
          </a:prstGeom>
        </p:spPr>
      </p:pic>
    </p:spTree>
    <p:extLst>
      <p:ext uri="{BB962C8B-B14F-4D97-AF65-F5344CB8AC3E}">
        <p14:creationId xmlns:p14="http://schemas.microsoft.com/office/powerpoint/2010/main" val="21352746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smtClean="0">
                <a:ln w="50800"/>
                <a:solidFill>
                  <a:schemeClr val="bg1"/>
                </a:solidFill>
                <a:latin typeface="+mn-lt"/>
                <a:ea typeface="+mn-ea"/>
                <a:cs typeface="PT Bold Heading" pitchFamily="2" charset="-78"/>
              </a:rPr>
              <a:t>التوجيه</a:t>
            </a:r>
            <a:r>
              <a:rPr lang="en-US" sz="2882" dirty="0">
                <a:ln w="50800"/>
                <a:solidFill>
                  <a:schemeClr val="bg1"/>
                </a:solidFill>
                <a:latin typeface="+mn-lt"/>
                <a:ea typeface="+mn-ea"/>
                <a:cs typeface="PT Bold Heading" pitchFamily="2" charset="-78"/>
              </a:rPr>
              <a:t/>
            </a:r>
            <a:br>
              <a:rPr lang="en-US" sz="2882" dirty="0">
                <a:ln w="50800"/>
                <a:solidFill>
                  <a:schemeClr val="bg1"/>
                </a:solidFill>
                <a:latin typeface="+mn-lt"/>
                <a:ea typeface="+mn-ea"/>
                <a:cs typeface="PT Bold Heading" pitchFamily="2" charset="-78"/>
              </a:rPr>
            </a:br>
            <a:r>
              <a:rPr lang="en-US" sz="2882" dirty="0">
                <a:ln w="50800"/>
                <a:solidFill>
                  <a:schemeClr val="bg1"/>
                </a:solidFill>
                <a:latin typeface="+mn-lt"/>
                <a:ea typeface="+mn-ea"/>
                <a:cs typeface="PT Bold Heading" pitchFamily="2" charset="-78"/>
              </a:rPr>
              <a:t>(Directing)</a:t>
            </a:r>
            <a:endParaRPr lang="ar-SA" sz="2882" dirty="0">
              <a:ln w="50800"/>
              <a:solidFill>
                <a:schemeClr val="bg1"/>
              </a:solidFill>
              <a:latin typeface="+mn-lt"/>
              <a:ea typeface="+mn-ea"/>
              <a:cs typeface="PT Bold Heading" pitchFamily="2" charset="-78"/>
            </a:endParaRPr>
          </a:p>
        </p:txBody>
      </p:sp>
      <p:pic>
        <p:nvPicPr>
          <p:cNvPr id="3" name="صورة 2"/>
          <p:cNvPicPr>
            <a:picLocks noChangeAspect="1"/>
          </p:cNvPicPr>
          <p:nvPr/>
        </p:nvPicPr>
        <p:blipFill>
          <a:blip r:embed="rId3"/>
          <a:stretch>
            <a:fillRect/>
          </a:stretch>
        </p:blipFill>
        <p:spPr>
          <a:xfrm>
            <a:off x="181450" y="1914110"/>
            <a:ext cx="4439499" cy="4338774"/>
          </a:xfrm>
          <a:prstGeom prst="rect">
            <a:avLst/>
          </a:prstGeom>
        </p:spPr>
      </p:pic>
      <p:pic>
        <p:nvPicPr>
          <p:cNvPr id="4" name="صورة 3"/>
          <p:cNvPicPr>
            <a:picLocks noChangeAspect="1"/>
          </p:cNvPicPr>
          <p:nvPr/>
        </p:nvPicPr>
        <p:blipFill>
          <a:blip r:embed="rId4"/>
          <a:stretch>
            <a:fillRect/>
          </a:stretch>
        </p:blipFill>
        <p:spPr>
          <a:xfrm>
            <a:off x="4620949" y="1914110"/>
            <a:ext cx="7376588" cy="4338775"/>
          </a:xfrm>
          <a:prstGeom prst="rect">
            <a:avLst/>
          </a:prstGeom>
        </p:spPr>
      </p:pic>
    </p:spTree>
    <p:extLst>
      <p:ext uri="{BB962C8B-B14F-4D97-AF65-F5344CB8AC3E}">
        <p14:creationId xmlns:p14="http://schemas.microsoft.com/office/powerpoint/2010/main" val="15825837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a:ln w="50800"/>
                <a:solidFill>
                  <a:schemeClr val="bg1"/>
                </a:solidFill>
                <a:latin typeface="+mn-lt"/>
                <a:ea typeface="+mn-ea"/>
                <a:cs typeface="PT Bold Heading" pitchFamily="2" charset="-78"/>
              </a:rPr>
              <a:t>التنسيق</a:t>
            </a:r>
            <a:r>
              <a:rPr lang="en-US" sz="2882" dirty="0">
                <a:ln w="50800"/>
                <a:solidFill>
                  <a:schemeClr val="bg1"/>
                </a:solidFill>
                <a:latin typeface="+mn-lt"/>
                <a:ea typeface="+mn-ea"/>
                <a:cs typeface="PT Bold Heading" pitchFamily="2" charset="-78"/>
              </a:rPr>
              <a:t/>
            </a:r>
            <a:br>
              <a:rPr lang="en-US" sz="2882" dirty="0">
                <a:ln w="50800"/>
                <a:solidFill>
                  <a:schemeClr val="bg1"/>
                </a:solidFill>
                <a:latin typeface="+mn-lt"/>
                <a:ea typeface="+mn-ea"/>
                <a:cs typeface="PT Bold Heading" pitchFamily="2" charset="-78"/>
              </a:rPr>
            </a:br>
            <a:r>
              <a:rPr lang="en-US" sz="2882" dirty="0">
                <a:ln w="50800"/>
                <a:solidFill>
                  <a:schemeClr val="bg1"/>
                </a:solidFill>
                <a:latin typeface="+mn-lt"/>
                <a:ea typeface="+mn-ea"/>
                <a:cs typeface="PT Bold Heading" pitchFamily="2" charset="-78"/>
              </a:rPr>
              <a:t>(Coordinating)</a:t>
            </a:r>
            <a:endParaRPr lang="ar-SA" sz="2882" dirty="0">
              <a:ln w="50800"/>
              <a:solidFill>
                <a:schemeClr val="bg1"/>
              </a:solidFill>
              <a:latin typeface="+mn-lt"/>
              <a:ea typeface="+mn-ea"/>
              <a:cs typeface="PT Bold Heading" pitchFamily="2" charset="-78"/>
            </a:endParaRPr>
          </a:p>
        </p:txBody>
      </p:sp>
      <p:pic>
        <p:nvPicPr>
          <p:cNvPr id="5" name="صورة 4"/>
          <p:cNvPicPr>
            <a:picLocks noChangeAspect="1"/>
          </p:cNvPicPr>
          <p:nvPr/>
        </p:nvPicPr>
        <p:blipFill>
          <a:blip r:embed="rId3"/>
          <a:stretch>
            <a:fillRect/>
          </a:stretch>
        </p:blipFill>
        <p:spPr>
          <a:xfrm>
            <a:off x="2997184" y="1968298"/>
            <a:ext cx="6184618" cy="4251925"/>
          </a:xfrm>
          <a:prstGeom prst="rect">
            <a:avLst/>
          </a:prstGeom>
        </p:spPr>
      </p:pic>
    </p:spTree>
    <p:extLst>
      <p:ext uri="{BB962C8B-B14F-4D97-AF65-F5344CB8AC3E}">
        <p14:creationId xmlns:p14="http://schemas.microsoft.com/office/powerpoint/2010/main" val="42876521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a:ln w="50800"/>
                <a:solidFill>
                  <a:schemeClr val="bg1"/>
                </a:solidFill>
                <a:latin typeface="+mn-lt"/>
                <a:ea typeface="+mn-ea"/>
                <a:cs typeface="PT Bold Heading" pitchFamily="2" charset="-78"/>
              </a:rPr>
              <a:t>التنسيق</a:t>
            </a:r>
            <a:r>
              <a:rPr lang="en-US" sz="2882" dirty="0">
                <a:ln w="50800"/>
                <a:solidFill>
                  <a:schemeClr val="bg1"/>
                </a:solidFill>
                <a:latin typeface="+mn-lt"/>
                <a:ea typeface="+mn-ea"/>
                <a:cs typeface="PT Bold Heading" pitchFamily="2" charset="-78"/>
              </a:rPr>
              <a:t/>
            </a:r>
            <a:br>
              <a:rPr lang="en-US" sz="2882" dirty="0">
                <a:ln w="50800"/>
                <a:solidFill>
                  <a:schemeClr val="bg1"/>
                </a:solidFill>
                <a:latin typeface="+mn-lt"/>
                <a:ea typeface="+mn-ea"/>
                <a:cs typeface="PT Bold Heading" pitchFamily="2" charset="-78"/>
              </a:rPr>
            </a:br>
            <a:r>
              <a:rPr lang="en-US" sz="2882" dirty="0">
                <a:ln w="50800"/>
                <a:solidFill>
                  <a:schemeClr val="bg1"/>
                </a:solidFill>
                <a:latin typeface="+mn-lt"/>
                <a:ea typeface="+mn-ea"/>
                <a:cs typeface="PT Bold Heading" pitchFamily="2" charset="-78"/>
              </a:rPr>
              <a:t>(Coordinating)</a:t>
            </a:r>
            <a:endParaRPr lang="ar-SA" sz="2882" dirty="0">
              <a:ln w="50800"/>
              <a:solidFill>
                <a:schemeClr val="bg1"/>
              </a:solidFill>
              <a:latin typeface="+mn-lt"/>
              <a:ea typeface="+mn-ea"/>
              <a:cs typeface="PT Bold Heading" pitchFamily="2" charset="-78"/>
            </a:endParaRPr>
          </a:p>
        </p:txBody>
      </p:sp>
      <p:pic>
        <p:nvPicPr>
          <p:cNvPr id="3" name="صورة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870" y="1886713"/>
            <a:ext cx="5092261" cy="4352722"/>
          </a:xfrm>
          <a:prstGeom prst="rect">
            <a:avLst/>
          </a:prstGeom>
        </p:spPr>
      </p:pic>
    </p:spTree>
    <p:extLst>
      <p:ext uri="{BB962C8B-B14F-4D97-AF65-F5344CB8AC3E}">
        <p14:creationId xmlns:p14="http://schemas.microsoft.com/office/powerpoint/2010/main" val="1242292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a:ln w="50800"/>
                <a:solidFill>
                  <a:schemeClr val="bg1"/>
                </a:solidFill>
                <a:latin typeface="+mn-lt"/>
                <a:ea typeface="+mn-ea"/>
                <a:cs typeface="PT Bold Heading" pitchFamily="2" charset="-78"/>
              </a:rPr>
              <a:t>التنسيق</a:t>
            </a:r>
            <a:r>
              <a:rPr lang="en-US" sz="2882" dirty="0">
                <a:ln w="50800"/>
                <a:solidFill>
                  <a:schemeClr val="bg1"/>
                </a:solidFill>
                <a:latin typeface="+mn-lt"/>
                <a:ea typeface="+mn-ea"/>
                <a:cs typeface="PT Bold Heading" pitchFamily="2" charset="-78"/>
              </a:rPr>
              <a:t/>
            </a:r>
            <a:br>
              <a:rPr lang="en-US" sz="2882" dirty="0">
                <a:ln w="50800"/>
                <a:solidFill>
                  <a:schemeClr val="bg1"/>
                </a:solidFill>
                <a:latin typeface="+mn-lt"/>
                <a:ea typeface="+mn-ea"/>
                <a:cs typeface="PT Bold Heading" pitchFamily="2" charset="-78"/>
              </a:rPr>
            </a:br>
            <a:r>
              <a:rPr lang="en-US" sz="2882" dirty="0">
                <a:ln w="50800"/>
                <a:solidFill>
                  <a:schemeClr val="bg1"/>
                </a:solidFill>
                <a:latin typeface="+mn-lt"/>
                <a:ea typeface="+mn-ea"/>
                <a:cs typeface="PT Bold Heading" pitchFamily="2" charset="-78"/>
              </a:rPr>
              <a:t>(Coordinating)</a:t>
            </a:r>
            <a:endParaRPr lang="ar-SA" sz="2882" dirty="0">
              <a:ln w="50800"/>
              <a:solidFill>
                <a:schemeClr val="bg1"/>
              </a:solidFill>
              <a:latin typeface="+mn-lt"/>
              <a:ea typeface="+mn-ea"/>
              <a:cs typeface="PT Bold Heading" pitchFamily="2" charset="-78"/>
            </a:endParaRPr>
          </a:p>
        </p:txBody>
      </p:sp>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1562" y="1929091"/>
            <a:ext cx="5995862" cy="4301379"/>
          </a:xfrm>
          <a:prstGeom prst="rect">
            <a:avLst/>
          </a:prstGeom>
        </p:spPr>
      </p:pic>
    </p:spTree>
    <p:extLst>
      <p:ext uri="{BB962C8B-B14F-4D97-AF65-F5344CB8AC3E}">
        <p14:creationId xmlns:p14="http://schemas.microsoft.com/office/powerpoint/2010/main" val="4843311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a:ln w="50800"/>
                <a:solidFill>
                  <a:schemeClr val="bg1"/>
                </a:solidFill>
                <a:latin typeface="+mn-lt"/>
                <a:ea typeface="+mn-ea"/>
                <a:cs typeface="PT Bold Heading" pitchFamily="2" charset="-78"/>
              </a:rPr>
              <a:t>التنسيق</a:t>
            </a:r>
            <a:r>
              <a:rPr lang="en-US" sz="2882" dirty="0">
                <a:ln w="50800"/>
                <a:solidFill>
                  <a:schemeClr val="bg1"/>
                </a:solidFill>
                <a:latin typeface="+mn-lt"/>
                <a:ea typeface="+mn-ea"/>
                <a:cs typeface="PT Bold Heading" pitchFamily="2" charset="-78"/>
              </a:rPr>
              <a:t/>
            </a:r>
            <a:br>
              <a:rPr lang="en-US" sz="2882" dirty="0">
                <a:ln w="50800"/>
                <a:solidFill>
                  <a:schemeClr val="bg1"/>
                </a:solidFill>
                <a:latin typeface="+mn-lt"/>
                <a:ea typeface="+mn-ea"/>
                <a:cs typeface="PT Bold Heading" pitchFamily="2" charset="-78"/>
              </a:rPr>
            </a:br>
            <a:r>
              <a:rPr lang="en-US" sz="2882" dirty="0">
                <a:ln w="50800"/>
                <a:solidFill>
                  <a:schemeClr val="bg1"/>
                </a:solidFill>
                <a:latin typeface="+mn-lt"/>
                <a:ea typeface="+mn-ea"/>
                <a:cs typeface="PT Bold Heading" pitchFamily="2" charset="-78"/>
              </a:rPr>
              <a:t>(Coordinating)</a:t>
            </a:r>
            <a:endParaRPr lang="ar-SA" sz="2882" dirty="0">
              <a:ln w="50800"/>
              <a:solidFill>
                <a:schemeClr val="bg1"/>
              </a:solidFill>
              <a:latin typeface="+mn-lt"/>
              <a:ea typeface="+mn-ea"/>
              <a:cs typeface="PT Bold Heading" pitchFamily="2" charset="-78"/>
            </a:endParaRPr>
          </a:p>
        </p:txBody>
      </p:sp>
      <p:pic>
        <p:nvPicPr>
          <p:cNvPr id="4" name="صورة 3"/>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025152" y="1893665"/>
            <a:ext cx="4358955" cy="4368989"/>
          </a:xfrm>
          <a:prstGeom prst="rect">
            <a:avLst/>
          </a:prstGeom>
        </p:spPr>
      </p:pic>
      <p:pic>
        <p:nvPicPr>
          <p:cNvPr id="6" name="صورة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4107" y="2113208"/>
            <a:ext cx="3523290" cy="2889098"/>
          </a:xfrm>
          <a:prstGeom prst="rect">
            <a:avLst/>
          </a:prstGeom>
        </p:spPr>
      </p:pic>
      <p:pic>
        <p:nvPicPr>
          <p:cNvPr id="7" name="صورة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862" y="2050455"/>
            <a:ext cx="3523290" cy="2889098"/>
          </a:xfrm>
          <a:prstGeom prst="rect">
            <a:avLst/>
          </a:prstGeom>
        </p:spPr>
      </p:pic>
    </p:spTree>
    <p:extLst>
      <p:ext uri="{BB962C8B-B14F-4D97-AF65-F5344CB8AC3E}">
        <p14:creationId xmlns:p14="http://schemas.microsoft.com/office/powerpoint/2010/main" val="31173514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750"/>
                            </p:stCondLst>
                            <p:childTnLst>
                              <p:par>
                                <p:cTn id="9" presetID="10" presetClass="entr" presetSubtype="0" fill="hold"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10" presetClass="entr" presetSubtype="0" fill="hold" nodeType="after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a:bodyPr>
          <a:lstStyle/>
          <a:p>
            <a:pPr rtl="1">
              <a:spcBef>
                <a:spcPct val="20000"/>
              </a:spcBef>
              <a:buSzPct val="100000"/>
              <a:buFont typeface="Wingdings" pitchFamily="2" charset="2"/>
            </a:pPr>
            <a:r>
              <a:rPr lang="en-US" sz="2882" dirty="0" smtClean="0">
                <a:ln w="50800"/>
                <a:solidFill>
                  <a:schemeClr val="bg1"/>
                </a:solidFill>
                <a:latin typeface="+mn-lt"/>
                <a:ea typeface="+mn-ea"/>
                <a:cs typeface="PT Bold Heading" pitchFamily="2" charset="-78"/>
              </a:rPr>
              <a:t>(Overview)</a:t>
            </a:r>
            <a:endParaRPr lang="ar-SA" sz="2882" dirty="0">
              <a:ln w="50800"/>
              <a:solidFill>
                <a:schemeClr val="bg1"/>
              </a:solidFill>
              <a:latin typeface="+mn-lt"/>
              <a:ea typeface="+mn-ea"/>
              <a:cs typeface="PT Bold Heading" pitchFamily="2" charset="-78"/>
            </a:endParaRPr>
          </a:p>
        </p:txBody>
      </p:sp>
      <p:sp>
        <p:nvSpPr>
          <p:cNvPr id="3" name="شكل بيضاوي 2"/>
          <p:cNvSpPr/>
          <p:nvPr/>
        </p:nvSpPr>
        <p:spPr bwMode="auto">
          <a:xfrm>
            <a:off x="7391400" y="3017520"/>
            <a:ext cx="3177540" cy="141732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1" anchor="ctr" anchorCtr="0" compatLnSpc="1">
            <a:prstTxWarp prst="textNoShape">
              <a:avLst/>
            </a:prstTxWarp>
          </a:bodyPr>
          <a:lstStyle/>
          <a:p>
            <a:pPr marR="0" algn="ctr" defTabSz="914400" rtl="0" eaLnBrk="1" fontAlgn="base" latinLnBrk="0" hangingPunct="1">
              <a:lnSpc>
                <a:spcPct val="100000"/>
              </a:lnSpc>
              <a:spcBef>
                <a:spcPct val="0"/>
              </a:spcBef>
              <a:spcAft>
                <a:spcPct val="0"/>
              </a:spcAft>
              <a:buClrTx/>
              <a:buSzTx/>
              <a:buFontTx/>
              <a:buNone/>
              <a:tabLst/>
            </a:pPr>
            <a:r>
              <a:rPr lang="ar-SA" dirty="0" smtClean="0">
                <a:latin typeface="Arial" pitchFamily="34" charset="0"/>
                <a:cs typeface="SKR HEAD1" pitchFamily="2" charset="-78"/>
              </a:rPr>
              <a:t>عناصر القيادة والسيطرة</a:t>
            </a:r>
            <a:endParaRPr kumimoji="0" lang="ar-SA" sz="1800" b="0" i="0" u="none" strike="noStrike" cap="none" normalizeH="0" baseline="0" dirty="0" smtClean="0">
              <a:ln>
                <a:noFill/>
              </a:ln>
              <a:solidFill>
                <a:schemeClr val="tx1"/>
              </a:solidFill>
              <a:effectLst/>
              <a:latin typeface="Arial" pitchFamily="34" charset="0"/>
              <a:cs typeface="SKR HEAD1" pitchFamily="2" charset="-78"/>
            </a:endParaRPr>
          </a:p>
        </p:txBody>
      </p:sp>
      <p:sp>
        <p:nvSpPr>
          <p:cNvPr id="28" name="شكل بيضاوي 27"/>
          <p:cNvSpPr/>
          <p:nvPr/>
        </p:nvSpPr>
        <p:spPr bwMode="auto">
          <a:xfrm>
            <a:off x="1955800" y="3017520"/>
            <a:ext cx="3177540" cy="1417320"/>
          </a:xfrm>
          <a:prstGeom prst="ellips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1" anchor="ctr" anchorCtr="0" compatLnSpc="1">
            <a:prstTxWarp prst="textNoShape">
              <a:avLst/>
            </a:prstTxWarp>
          </a:bodyPr>
          <a:lstStyle/>
          <a:p>
            <a:pPr marR="0" algn="ctr" defTabSz="914400" eaLnBrk="1" fontAlgn="base" latinLnBrk="0" hangingPunct="1">
              <a:lnSpc>
                <a:spcPct val="100000"/>
              </a:lnSpc>
              <a:spcBef>
                <a:spcPct val="0"/>
              </a:spcBef>
              <a:spcAft>
                <a:spcPct val="0"/>
              </a:spcAft>
              <a:buClrTx/>
              <a:buSzTx/>
              <a:buFontTx/>
              <a:buNone/>
              <a:tabLst/>
            </a:pPr>
            <a:r>
              <a:rPr lang="ar-SA" dirty="0" smtClean="0">
                <a:latin typeface="Arial" pitchFamily="34" charset="0"/>
                <a:cs typeface="SKR HEAD1" pitchFamily="2" charset="-78"/>
              </a:rPr>
              <a:t>وظائف القيادة والسيطرة</a:t>
            </a:r>
            <a:endParaRPr kumimoji="0" lang="ar-SA" sz="1800" b="0" i="0" u="none" strike="noStrike" cap="none" normalizeH="0" baseline="0" dirty="0" smtClean="0">
              <a:ln>
                <a:noFill/>
              </a:ln>
              <a:solidFill>
                <a:schemeClr val="tx1"/>
              </a:solidFill>
              <a:effectLst/>
              <a:latin typeface="Arial" pitchFamily="34" charset="0"/>
              <a:cs typeface="SKR HEAD1" pitchFamily="2" charset="-78"/>
            </a:endParaRPr>
          </a:p>
        </p:txBody>
      </p:sp>
    </p:spTree>
    <p:extLst>
      <p:ext uri="{BB962C8B-B14F-4D97-AF65-F5344CB8AC3E}">
        <p14:creationId xmlns:p14="http://schemas.microsoft.com/office/powerpoint/2010/main" val="911878416"/>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a:ln w="50800"/>
                <a:solidFill>
                  <a:schemeClr val="bg1"/>
                </a:solidFill>
                <a:latin typeface="+mn-lt"/>
                <a:ea typeface="+mn-ea"/>
                <a:cs typeface="PT Bold Heading" pitchFamily="2" charset="-78"/>
              </a:rPr>
              <a:t>التنسيق</a:t>
            </a:r>
            <a:r>
              <a:rPr lang="en-US" sz="2882" dirty="0">
                <a:ln w="50800"/>
                <a:solidFill>
                  <a:schemeClr val="bg1"/>
                </a:solidFill>
                <a:latin typeface="+mn-lt"/>
                <a:ea typeface="+mn-ea"/>
                <a:cs typeface="PT Bold Heading" pitchFamily="2" charset="-78"/>
              </a:rPr>
              <a:t/>
            </a:r>
            <a:br>
              <a:rPr lang="en-US" sz="2882" dirty="0">
                <a:ln w="50800"/>
                <a:solidFill>
                  <a:schemeClr val="bg1"/>
                </a:solidFill>
                <a:latin typeface="+mn-lt"/>
                <a:ea typeface="+mn-ea"/>
                <a:cs typeface="PT Bold Heading" pitchFamily="2" charset="-78"/>
              </a:rPr>
            </a:br>
            <a:r>
              <a:rPr lang="en-US" sz="2882" dirty="0">
                <a:ln w="50800"/>
                <a:solidFill>
                  <a:schemeClr val="bg1"/>
                </a:solidFill>
                <a:latin typeface="+mn-lt"/>
                <a:ea typeface="+mn-ea"/>
                <a:cs typeface="PT Bold Heading" pitchFamily="2" charset="-78"/>
              </a:rPr>
              <a:t>(Coordinating)</a:t>
            </a:r>
            <a:endParaRPr lang="ar-SA" sz="2882" dirty="0">
              <a:ln w="50800"/>
              <a:solidFill>
                <a:schemeClr val="bg1"/>
              </a:solidFill>
              <a:latin typeface="+mn-lt"/>
              <a:ea typeface="+mn-ea"/>
              <a:cs typeface="PT Bold Heading" pitchFamily="2" charset="-78"/>
            </a:endParaRPr>
          </a:p>
        </p:txBody>
      </p:sp>
      <p:pic>
        <p:nvPicPr>
          <p:cNvPr id="3" name="صورة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4962" y="1900607"/>
            <a:ext cx="7082076" cy="4356758"/>
          </a:xfrm>
          <a:prstGeom prst="rect">
            <a:avLst/>
          </a:prstGeom>
        </p:spPr>
      </p:pic>
    </p:spTree>
    <p:extLst>
      <p:ext uri="{BB962C8B-B14F-4D97-AF65-F5344CB8AC3E}">
        <p14:creationId xmlns:p14="http://schemas.microsoft.com/office/powerpoint/2010/main" val="3908016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a:ln w="50800"/>
                <a:solidFill>
                  <a:schemeClr val="bg1"/>
                </a:solidFill>
                <a:latin typeface="+mn-lt"/>
                <a:ea typeface="+mn-ea"/>
                <a:cs typeface="PT Bold Heading" pitchFamily="2" charset="-78"/>
              </a:rPr>
              <a:t>السيطرة</a:t>
            </a:r>
            <a:r>
              <a:rPr lang="en-US" sz="2882" dirty="0">
                <a:ln w="50800"/>
                <a:solidFill>
                  <a:schemeClr val="bg1"/>
                </a:solidFill>
                <a:latin typeface="+mn-lt"/>
                <a:ea typeface="+mn-ea"/>
                <a:cs typeface="PT Bold Heading" pitchFamily="2" charset="-78"/>
              </a:rPr>
              <a:t/>
            </a:r>
            <a:br>
              <a:rPr lang="en-US" sz="2882" dirty="0">
                <a:ln w="50800"/>
                <a:solidFill>
                  <a:schemeClr val="bg1"/>
                </a:solidFill>
                <a:latin typeface="+mn-lt"/>
                <a:ea typeface="+mn-ea"/>
                <a:cs typeface="PT Bold Heading" pitchFamily="2" charset="-78"/>
              </a:rPr>
            </a:br>
            <a:r>
              <a:rPr lang="en-US" sz="2882" dirty="0">
                <a:ln w="50800"/>
                <a:solidFill>
                  <a:schemeClr val="bg1"/>
                </a:solidFill>
                <a:latin typeface="+mn-lt"/>
                <a:ea typeface="+mn-ea"/>
                <a:cs typeface="PT Bold Heading" pitchFamily="2" charset="-78"/>
              </a:rPr>
              <a:t>(Controlling)</a:t>
            </a:r>
            <a:endParaRPr lang="ar-SA" sz="2882" dirty="0">
              <a:ln w="50800"/>
              <a:solidFill>
                <a:schemeClr val="bg1"/>
              </a:solidFill>
              <a:latin typeface="+mn-lt"/>
              <a:ea typeface="+mn-ea"/>
              <a:cs typeface="PT Bold Heading" pitchFamily="2" charset="-78"/>
            </a:endParaRPr>
          </a:p>
        </p:txBody>
      </p:sp>
      <p:pic>
        <p:nvPicPr>
          <p:cNvPr id="6" name="صورة 5"/>
          <p:cNvPicPr>
            <a:picLocks noChangeAspect="1"/>
          </p:cNvPicPr>
          <p:nvPr/>
        </p:nvPicPr>
        <p:blipFill>
          <a:blip r:embed="rId3"/>
          <a:stretch>
            <a:fillRect/>
          </a:stretch>
        </p:blipFill>
        <p:spPr>
          <a:xfrm>
            <a:off x="5389257" y="1891553"/>
            <a:ext cx="5476142" cy="4355837"/>
          </a:xfrm>
          <a:prstGeom prst="rect">
            <a:avLst/>
          </a:prstGeom>
        </p:spPr>
      </p:pic>
      <p:pic>
        <p:nvPicPr>
          <p:cNvPr id="5" name="صورة 4"/>
          <p:cNvPicPr>
            <a:picLocks noChangeAspect="1"/>
          </p:cNvPicPr>
          <p:nvPr/>
        </p:nvPicPr>
        <p:blipFill>
          <a:blip r:embed="rId4"/>
          <a:stretch>
            <a:fillRect/>
          </a:stretch>
        </p:blipFill>
        <p:spPr>
          <a:xfrm>
            <a:off x="3162234" y="1990928"/>
            <a:ext cx="2074556" cy="1748501"/>
          </a:xfrm>
          <a:prstGeom prst="rect">
            <a:avLst/>
          </a:prstGeom>
        </p:spPr>
      </p:pic>
    </p:spTree>
    <p:extLst>
      <p:ext uri="{BB962C8B-B14F-4D97-AF65-F5344CB8AC3E}">
        <p14:creationId xmlns:p14="http://schemas.microsoft.com/office/powerpoint/2010/main" val="41509169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a:ln w="50800"/>
                <a:solidFill>
                  <a:schemeClr val="bg1"/>
                </a:solidFill>
                <a:latin typeface="+mn-lt"/>
                <a:ea typeface="+mn-ea"/>
                <a:cs typeface="PT Bold Heading" pitchFamily="2" charset="-78"/>
              </a:rPr>
              <a:t>السيطرة</a:t>
            </a:r>
            <a:r>
              <a:rPr lang="en-US" sz="2882" dirty="0">
                <a:ln w="50800"/>
                <a:solidFill>
                  <a:schemeClr val="bg1"/>
                </a:solidFill>
                <a:latin typeface="+mn-lt"/>
                <a:ea typeface="+mn-ea"/>
                <a:cs typeface="PT Bold Heading" pitchFamily="2" charset="-78"/>
              </a:rPr>
              <a:t/>
            </a:r>
            <a:br>
              <a:rPr lang="en-US" sz="2882" dirty="0">
                <a:ln w="50800"/>
                <a:solidFill>
                  <a:schemeClr val="bg1"/>
                </a:solidFill>
                <a:latin typeface="+mn-lt"/>
                <a:ea typeface="+mn-ea"/>
                <a:cs typeface="PT Bold Heading" pitchFamily="2" charset="-78"/>
              </a:rPr>
            </a:br>
            <a:r>
              <a:rPr lang="en-US" sz="2882" dirty="0">
                <a:ln w="50800"/>
                <a:solidFill>
                  <a:schemeClr val="bg1"/>
                </a:solidFill>
                <a:latin typeface="+mn-lt"/>
                <a:ea typeface="+mn-ea"/>
                <a:cs typeface="PT Bold Heading" pitchFamily="2" charset="-78"/>
              </a:rPr>
              <a:t>(Controlling)</a:t>
            </a:r>
            <a:endParaRPr lang="ar-SA" sz="2882" dirty="0">
              <a:ln w="50800"/>
              <a:solidFill>
                <a:schemeClr val="bg1"/>
              </a:solidFill>
              <a:latin typeface="+mn-lt"/>
              <a:ea typeface="+mn-ea"/>
              <a:cs typeface="PT Bold Heading" pitchFamily="2" charset="-78"/>
            </a:endParaRPr>
          </a:p>
        </p:txBody>
      </p:sp>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7465" y="2698376"/>
            <a:ext cx="7584055" cy="3567953"/>
          </a:xfrm>
          <a:prstGeom prst="rect">
            <a:avLst/>
          </a:prstGeom>
        </p:spPr>
      </p:pic>
    </p:spTree>
    <p:extLst>
      <p:ext uri="{BB962C8B-B14F-4D97-AF65-F5344CB8AC3E}">
        <p14:creationId xmlns:p14="http://schemas.microsoft.com/office/powerpoint/2010/main" val="18187302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a:ln w="50800"/>
                <a:solidFill>
                  <a:schemeClr val="bg1"/>
                </a:solidFill>
                <a:latin typeface="+mn-lt"/>
                <a:ea typeface="+mn-ea"/>
                <a:cs typeface="PT Bold Heading" pitchFamily="2" charset="-78"/>
              </a:rPr>
              <a:t>السيطرة</a:t>
            </a:r>
            <a:r>
              <a:rPr lang="en-US" sz="2882" dirty="0">
                <a:ln w="50800"/>
                <a:solidFill>
                  <a:schemeClr val="bg1"/>
                </a:solidFill>
                <a:latin typeface="+mn-lt"/>
                <a:ea typeface="+mn-ea"/>
                <a:cs typeface="PT Bold Heading" pitchFamily="2" charset="-78"/>
              </a:rPr>
              <a:t/>
            </a:r>
            <a:br>
              <a:rPr lang="en-US" sz="2882" dirty="0">
                <a:ln w="50800"/>
                <a:solidFill>
                  <a:schemeClr val="bg1"/>
                </a:solidFill>
                <a:latin typeface="+mn-lt"/>
                <a:ea typeface="+mn-ea"/>
                <a:cs typeface="PT Bold Heading" pitchFamily="2" charset="-78"/>
              </a:rPr>
            </a:br>
            <a:r>
              <a:rPr lang="en-US" sz="2882" dirty="0">
                <a:ln w="50800"/>
                <a:solidFill>
                  <a:schemeClr val="bg1"/>
                </a:solidFill>
                <a:latin typeface="+mn-lt"/>
                <a:ea typeface="+mn-ea"/>
                <a:cs typeface="PT Bold Heading" pitchFamily="2" charset="-78"/>
              </a:rPr>
              <a:t>(Controlling)</a:t>
            </a:r>
            <a:endParaRPr lang="ar-SA" sz="2882" dirty="0">
              <a:ln w="50800"/>
              <a:solidFill>
                <a:schemeClr val="bg1"/>
              </a:solidFill>
              <a:latin typeface="+mn-lt"/>
              <a:ea typeface="+mn-ea"/>
              <a:cs typeface="PT Bold Heading" pitchFamily="2" charset="-78"/>
            </a:endParaRPr>
          </a:p>
        </p:txBody>
      </p:sp>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007224" y="1890206"/>
            <a:ext cx="4392706" cy="3931932"/>
          </a:xfrm>
          <a:prstGeom prst="rect">
            <a:avLst/>
          </a:prstGeom>
        </p:spPr>
      </p:pic>
      <p:pic>
        <p:nvPicPr>
          <p:cNvPr id="7" name="صورة 6"/>
          <p:cNvPicPr>
            <a:picLocks noChangeAspect="1"/>
          </p:cNvPicPr>
          <p:nvPr/>
        </p:nvPicPr>
        <p:blipFill>
          <a:blip r:embed="rId4"/>
          <a:stretch>
            <a:fillRect/>
          </a:stretch>
        </p:blipFill>
        <p:spPr>
          <a:xfrm>
            <a:off x="2058174" y="4492081"/>
            <a:ext cx="2074556" cy="1748501"/>
          </a:xfrm>
          <a:prstGeom prst="rect">
            <a:avLst/>
          </a:prstGeom>
        </p:spPr>
      </p:pic>
    </p:spTree>
    <p:extLst>
      <p:ext uri="{BB962C8B-B14F-4D97-AF65-F5344CB8AC3E}">
        <p14:creationId xmlns:p14="http://schemas.microsoft.com/office/powerpoint/2010/main" val="27917273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a:ln w="50800"/>
                <a:solidFill>
                  <a:schemeClr val="bg1"/>
                </a:solidFill>
                <a:latin typeface="+mn-lt"/>
                <a:ea typeface="+mn-ea"/>
                <a:cs typeface="PT Bold Heading" pitchFamily="2" charset="-78"/>
              </a:rPr>
              <a:t>السيطرة</a:t>
            </a:r>
            <a:r>
              <a:rPr lang="en-US" sz="2882" dirty="0">
                <a:ln w="50800"/>
                <a:solidFill>
                  <a:schemeClr val="bg1"/>
                </a:solidFill>
                <a:latin typeface="+mn-lt"/>
                <a:ea typeface="+mn-ea"/>
                <a:cs typeface="PT Bold Heading" pitchFamily="2" charset="-78"/>
              </a:rPr>
              <a:t/>
            </a:r>
            <a:br>
              <a:rPr lang="en-US" sz="2882" dirty="0">
                <a:ln w="50800"/>
                <a:solidFill>
                  <a:schemeClr val="bg1"/>
                </a:solidFill>
                <a:latin typeface="+mn-lt"/>
                <a:ea typeface="+mn-ea"/>
                <a:cs typeface="PT Bold Heading" pitchFamily="2" charset="-78"/>
              </a:rPr>
            </a:br>
            <a:r>
              <a:rPr lang="en-US" sz="2882" dirty="0">
                <a:ln w="50800"/>
                <a:solidFill>
                  <a:schemeClr val="bg1"/>
                </a:solidFill>
                <a:latin typeface="+mn-lt"/>
                <a:ea typeface="+mn-ea"/>
                <a:cs typeface="PT Bold Heading" pitchFamily="2" charset="-78"/>
              </a:rPr>
              <a:t>(Controlling)</a:t>
            </a:r>
            <a:endParaRPr lang="ar-SA" sz="2882" dirty="0">
              <a:ln w="50800"/>
              <a:solidFill>
                <a:schemeClr val="bg1"/>
              </a:solidFill>
              <a:latin typeface="+mn-lt"/>
              <a:ea typeface="+mn-ea"/>
              <a:cs typeface="PT Bold Heading" pitchFamily="2" charset="-78"/>
            </a:endParaRPr>
          </a:p>
        </p:txBody>
      </p:sp>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890" y="1909483"/>
            <a:ext cx="6107206" cy="4338917"/>
          </a:xfrm>
          <a:prstGeom prst="rect">
            <a:avLst/>
          </a:prstGeom>
        </p:spPr>
      </p:pic>
    </p:spTree>
    <p:extLst>
      <p:ext uri="{BB962C8B-B14F-4D97-AF65-F5344CB8AC3E}">
        <p14:creationId xmlns:p14="http://schemas.microsoft.com/office/powerpoint/2010/main" val="20036677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وان فرعي 5"/>
          <p:cNvSpPr>
            <a:spLocks noGrp="1"/>
          </p:cNvSpPr>
          <p:nvPr>
            <p:ph type="subTitle" idx="1"/>
          </p:nvPr>
        </p:nvSpPr>
        <p:spPr>
          <a:xfrm>
            <a:off x="468819" y="4338925"/>
            <a:ext cx="11254362" cy="1044851"/>
          </a:xfrm>
          <a:solidFill>
            <a:srgbClr val="0000FF"/>
          </a:solidFill>
          <a:ln w="9525">
            <a:noFill/>
            <a:miter lim="800000"/>
            <a:headEnd/>
            <a:tailEnd/>
          </a:ln>
        </p:spPr>
        <p:txBody>
          <a:bodyPr vert="horz" wrap="square" lIns="82419" tIns="41209" rIns="82419" bIns="41209" numCol="1" anchor="ctr" anchorCtr="0" compatLnSpc="1">
            <a:prstTxWarp prst="textNoShape">
              <a:avLst/>
            </a:prstTxWarp>
          </a:bodyPr>
          <a:lstStyle/>
          <a:p>
            <a:pPr>
              <a:lnSpc>
                <a:spcPct val="100000"/>
              </a:lnSpc>
            </a:pPr>
            <a:r>
              <a:rPr lang="ar-SA" sz="2882" dirty="0">
                <a:ln w="50800"/>
                <a:solidFill>
                  <a:schemeClr val="bg1"/>
                </a:solidFill>
                <a:cs typeface="PT Bold Heading" pitchFamily="2" charset="-78"/>
              </a:rPr>
              <a:t>نهاية </a:t>
            </a:r>
            <a:r>
              <a:rPr lang="ar-SA" sz="2882" dirty="0" smtClean="0">
                <a:ln w="50800"/>
                <a:solidFill>
                  <a:schemeClr val="bg1"/>
                </a:solidFill>
                <a:cs typeface="PT Bold Heading" pitchFamily="2" charset="-78"/>
              </a:rPr>
              <a:t>المحاضرة</a:t>
            </a:r>
            <a:endParaRPr lang="ar-SA" sz="2882" dirty="0">
              <a:ln w="50800"/>
              <a:solidFill>
                <a:schemeClr val="bg1"/>
              </a:solidFill>
              <a:cs typeface="PT Bold Heading" pitchFamily="2" charset="-78"/>
            </a:endParaRPr>
          </a:p>
        </p:txBody>
      </p:sp>
      <p:sp>
        <p:nvSpPr>
          <p:cNvPr id="2" name="مستطيل 1"/>
          <p:cNvSpPr/>
          <p:nvPr/>
        </p:nvSpPr>
        <p:spPr bwMode="auto">
          <a:xfrm>
            <a:off x="4759888" y="446654"/>
            <a:ext cx="2592188" cy="749741"/>
          </a:xfrm>
          <a:prstGeom prst="rect">
            <a:avLst/>
          </a:prstGeom>
          <a:solidFill>
            <a:schemeClr val="bg1"/>
          </a:solidFill>
          <a:ln w="9525" cap="flat" cmpd="sng" algn="ctr">
            <a:noFill/>
            <a:prstDash val="solid"/>
            <a:round/>
            <a:headEnd type="none" w="med" len="med"/>
            <a:tailEnd type="none" w="med" len="med"/>
          </a:ln>
          <a:effectLst/>
        </p:spPr>
        <p:txBody>
          <a:bodyPr vert="horz" wrap="square" lIns="22333" tIns="11166" rIns="22333" bIns="11166" numCol="1" rtlCol="1" anchor="t" anchorCtr="0" compatLnSpc="1">
            <a:prstTxWarp prst="textNoShape">
              <a:avLst/>
            </a:prstTxWarp>
          </a:bodyPr>
          <a:lstStyle/>
          <a:p>
            <a:pPr defTabSz="223296" fontAlgn="base">
              <a:spcBef>
                <a:spcPct val="0"/>
              </a:spcBef>
              <a:spcAft>
                <a:spcPct val="0"/>
              </a:spcAft>
            </a:pPr>
            <a:endParaRPr lang="ar-SA" sz="440">
              <a:latin typeface="Arial" pitchFamily="34" charset="0"/>
              <a:cs typeface="Arial" pitchFamily="34" charset="0"/>
            </a:endParaRPr>
          </a:p>
        </p:txBody>
      </p:sp>
      <p:pic>
        <p:nvPicPr>
          <p:cNvPr id="3" name="صورة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4983" y="3397983"/>
            <a:ext cx="62035" cy="62035"/>
          </a:xfrm>
          <a:prstGeom prst="rect">
            <a:avLst/>
          </a:prstGeom>
        </p:spPr>
      </p:pic>
      <p:pic>
        <p:nvPicPr>
          <p:cNvPr id="5" name="صورة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4983" y="3397983"/>
            <a:ext cx="62035" cy="62035"/>
          </a:xfrm>
          <a:prstGeom prst="rect">
            <a:avLst/>
          </a:prstGeom>
        </p:spPr>
      </p:pic>
    </p:spTree>
    <p:extLst>
      <p:ext uri="{BB962C8B-B14F-4D97-AF65-F5344CB8AC3E}">
        <p14:creationId xmlns:p14="http://schemas.microsoft.com/office/powerpoint/2010/main" val="2707114203"/>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a:ln w="50800"/>
                <a:solidFill>
                  <a:schemeClr val="bg1"/>
                </a:solidFill>
                <a:latin typeface="+mn-lt"/>
                <a:ea typeface="+mn-ea"/>
                <a:cs typeface="PT Bold Heading" pitchFamily="2" charset="-78"/>
              </a:rPr>
              <a:t>مفهوم القيادة والسيطرة</a:t>
            </a:r>
            <a:r>
              <a:rPr lang="en-US" sz="2882" dirty="0">
                <a:ln w="50800"/>
                <a:solidFill>
                  <a:schemeClr val="bg1"/>
                </a:solidFill>
                <a:latin typeface="+mn-lt"/>
                <a:ea typeface="+mn-ea"/>
                <a:cs typeface="PT Bold Heading" pitchFamily="2" charset="-78"/>
              </a:rPr>
              <a:t/>
            </a:r>
            <a:br>
              <a:rPr lang="en-US" sz="2882" dirty="0">
                <a:ln w="50800"/>
                <a:solidFill>
                  <a:schemeClr val="bg1"/>
                </a:solidFill>
                <a:latin typeface="+mn-lt"/>
                <a:ea typeface="+mn-ea"/>
                <a:cs typeface="PT Bold Heading" pitchFamily="2" charset="-78"/>
              </a:rPr>
            </a:br>
            <a:r>
              <a:rPr lang="en-US" sz="2882" dirty="0">
                <a:ln w="50800"/>
                <a:solidFill>
                  <a:schemeClr val="bg1"/>
                </a:solidFill>
                <a:latin typeface="+mn-lt"/>
                <a:ea typeface="+mn-ea"/>
                <a:cs typeface="PT Bold Heading" pitchFamily="2" charset="-78"/>
              </a:rPr>
              <a:t>(Command and control Overview)</a:t>
            </a:r>
            <a:endParaRPr lang="ar-SA" sz="2882" dirty="0">
              <a:ln w="50800"/>
              <a:solidFill>
                <a:schemeClr val="bg1"/>
              </a:solidFill>
              <a:latin typeface="+mn-lt"/>
              <a:ea typeface="+mn-ea"/>
              <a:cs typeface="PT Bold Heading" pitchFamily="2" charset="-78"/>
            </a:endParaRPr>
          </a:p>
        </p:txBody>
      </p:sp>
      <p:sp>
        <p:nvSpPr>
          <p:cNvPr id="5" name="Content Placeholder 4"/>
          <p:cNvSpPr txBox="1">
            <a:spLocks/>
          </p:cNvSpPr>
          <p:nvPr/>
        </p:nvSpPr>
        <p:spPr>
          <a:xfrm>
            <a:off x="181449" y="2031904"/>
            <a:ext cx="11816087" cy="1532563"/>
          </a:xfrm>
          <a:prstGeom prst="rect">
            <a:avLst/>
          </a:prstGeom>
        </p:spPr>
        <p:txBody>
          <a:bodyPr/>
          <a:lstStyle>
            <a:lvl1pPr marL="228210" indent="-228210" algn="r" rtl="1" eaLnBrk="0" fontAlgn="base" hangingPunct="0">
              <a:lnSpc>
                <a:spcPct val="150000"/>
              </a:lnSpc>
              <a:spcBef>
                <a:spcPct val="20000"/>
              </a:spcBef>
              <a:spcAft>
                <a:spcPct val="0"/>
              </a:spcAft>
              <a:buClr>
                <a:srgbClr val="008000"/>
              </a:buClr>
              <a:buSzPct val="100000"/>
              <a:buFont typeface="Wingdings" pitchFamily="2" charset="2"/>
              <a:buChar char="§"/>
              <a:defRPr sz="1625" b="0">
                <a:solidFill>
                  <a:schemeClr val="tx1"/>
                </a:solidFill>
                <a:latin typeface="+mn-lt"/>
                <a:ea typeface="+mn-ea"/>
                <a:cs typeface="SKR HEAD1" pitchFamily="2" charset="-78"/>
              </a:defRPr>
            </a:lvl1pPr>
            <a:lvl2pPr marL="494453" indent="-190173" algn="r" rtl="1" eaLnBrk="0" fontAlgn="base" hangingPunct="0">
              <a:lnSpc>
                <a:spcPct val="150000"/>
              </a:lnSpc>
              <a:spcBef>
                <a:spcPct val="20000"/>
              </a:spcBef>
              <a:spcAft>
                <a:spcPct val="0"/>
              </a:spcAft>
              <a:buClr>
                <a:srgbClr val="008000"/>
              </a:buClr>
              <a:buSzPct val="100000"/>
              <a:buFont typeface="Wingdings" panose="05000000000000000000" pitchFamily="2" charset="2"/>
              <a:buChar char="§"/>
              <a:defRPr sz="1625" b="0">
                <a:solidFill>
                  <a:schemeClr val="tx1"/>
                </a:solidFill>
                <a:latin typeface="+mn-lt"/>
                <a:cs typeface="SKR HEAD1" pitchFamily="2" charset="-78"/>
              </a:defRPr>
            </a:lvl2pPr>
            <a:lvl3pPr marL="760697" indent="-152141" algn="r" rtl="1" eaLnBrk="0" fontAlgn="base" hangingPunct="0">
              <a:lnSpc>
                <a:spcPct val="150000"/>
              </a:lnSpc>
              <a:spcBef>
                <a:spcPct val="20000"/>
              </a:spcBef>
              <a:spcAft>
                <a:spcPct val="0"/>
              </a:spcAft>
              <a:buClr>
                <a:srgbClr val="008000"/>
              </a:buClr>
              <a:buSzPct val="100000"/>
              <a:buFont typeface="Wingdings" panose="05000000000000000000" pitchFamily="2" charset="2"/>
              <a:buChar char="§"/>
              <a:defRPr sz="1625" b="0">
                <a:solidFill>
                  <a:schemeClr val="tx1"/>
                </a:solidFill>
                <a:latin typeface="+mn-lt"/>
                <a:cs typeface="SKR HEAD1" pitchFamily="2" charset="-78"/>
              </a:defRPr>
            </a:lvl3pPr>
            <a:lvl4pPr marL="1064978" indent="-152141" algn="r" rtl="1" eaLnBrk="0" fontAlgn="base" hangingPunct="0">
              <a:lnSpc>
                <a:spcPct val="150000"/>
              </a:lnSpc>
              <a:spcBef>
                <a:spcPct val="20000"/>
              </a:spcBef>
              <a:spcAft>
                <a:spcPct val="0"/>
              </a:spcAft>
              <a:buClr>
                <a:srgbClr val="008000"/>
              </a:buClr>
              <a:buSzPct val="100000"/>
              <a:buFont typeface="Wingdings" panose="05000000000000000000" pitchFamily="2" charset="2"/>
              <a:buChar char="§"/>
              <a:defRPr sz="1625" b="0">
                <a:solidFill>
                  <a:schemeClr val="tx1"/>
                </a:solidFill>
                <a:latin typeface="+mn-lt"/>
                <a:cs typeface="SKR HEAD1" pitchFamily="2" charset="-78"/>
              </a:defRPr>
            </a:lvl4pPr>
            <a:lvl5pPr marL="1369257" indent="-152141" algn="r" rtl="1" eaLnBrk="0" fontAlgn="base" hangingPunct="0">
              <a:lnSpc>
                <a:spcPct val="150000"/>
              </a:lnSpc>
              <a:spcBef>
                <a:spcPct val="20000"/>
              </a:spcBef>
              <a:spcAft>
                <a:spcPct val="0"/>
              </a:spcAft>
              <a:buClr>
                <a:srgbClr val="008000"/>
              </a:buClr>
              <a:buSzPct val="100000"/>
              <a:buFont typeface="Wingdings" panose="05000000000000000000" pitchFamily="2" charset="2"/>
              <a:buChar char="§"/>
              <a:defRPr sz="1625" b="0">
                <a:solidFill>
                  <a:schemeClr val="tx1"/>
                </a:solidFill>
                <a:latin typeface="+mn-lt"/>
                <a:cs typeface="SKR HEAD1" pitchFamily="2" charset="-78"/>
              </a:defRPr>
            </a:lvl5pPr>
            <a:lvl6pPr marL="1673535" indent="-152141" algn="r" rtl="1" fontAlgn="base">
              <a:lnSpc>
                <a:spcPct val="150000"/>
              </a:lnSpc>
              <a:spcBef>
                <a:spcPct val="20000"/>
              </a:spcBef>
              <a:spcAft>
                <a:spcPct val="0"/>
              </a:spcAft>
              <a:buChar char="»"/>
              <a:defRPr sz="1625" b="1">
                <a:solidFill>
                  <a:schemeClr val="tx1"/>
                </a:solidFill>
                <a:latin typeface="+mn-lt"/>
                <a:cs typeface="+mn-cs"/>
              </a:defRPr>
            </a:lvl6pPr>
            <a:lvl7pPr marL="1977813" indent="-152141" algn="r" rtl="1" fontAlgn="base">
              <a:lnSpc>
                <a:spcPct val="150000"/>
              </a:lnSpc>
              <a:spcBef>
                <a:spcPct val="20000"/>
              </a:spcBef>
              <a:spcAft>
                <a:spcPct val="0"/>
              </a:spcAft>
              <a:buChar char="»"/>
              <a:defRPr sz="1625" b="1">
                <a:solidFill>
                  <a:schemeClr val="tx1"/>
                </a:solidFill>
                <a:latin typeface="+mn-lt"/>
                <a:cs typeface="+mn-cs"/>
              </a:defRPr>
            </a:lvl7pPr>
            <a:lvl8pPr marL="2282093" indent="-152141" algn="r" rtl="1" fontAlgn="base">
              <a:lnSpc>
                <a:spcPct val="150000"/>
              </a:lnSpc>
              <a:spcBef>
                <a:spcPct val="20000"/>
              </a:spcBef>
              <a:spcAft>
                <a:spcPct val="0"/>
              </a:spcAft>
              <a:buChar char="»"/>
              <a:defRPr sz="1625" b="1">
                <a:solidFill>
                  <a:schemeClr val="tx1"/>
                </a:solidFill>
                <a:latin typeface="+mn-lt"/>
                <a:cs typeface="+mn-cs"/>
              </a:defRPr>
            </a:lvl8pPr>
            <a:lvl9pPr marL="2586373" indent="-152141" algn="r" rtl="1" fontAlgn="base">
              <a:lnSpc>
                <a:spcPct val="150000"/>
              </a:lnSpc>
              <a:spcBef>
                <a:spcPct val="20000"/>
              </a:spcBef>
              <a:spcAft>
                <a:spcPct val="0"/>
              </a:spcAft>
              <a:buChar char="»"/>
              <a:defRPr sz="1625" b="1">
                <a:solidFill>
                  <a:schemeClr val="tx1"/>
                </a:solidFill>
                <a:latin typeface="+mn-lt"/>
                <a:cs typeface="+mn-cs"/>
              </a:defRPr>
            </a:lvl9pPr>
          </a:lstStyle>
          <a:p>
            <a:pPr marL="0" indent="0" algn="l" defTabSz="1747322" rtl="0">
              <a:buFont typeface="Wingdings" pitchFamily="2" charset="2"/>
              <a:buNone/>
              <a:defRPr/>
            </a:pPr>
            <a:r>
              <a:rPr lang="en-US" sz="2000" i="1" kern="0" dirty="0" smtClean="0">
                <a:solidFill>
                  <a:srgbClr val="0000FF"/>
                </a:solidFill>
                <a:latin typeface="Arial Black" panose="020B0A04020102020204" pitchFamily="34" charset="0"/>
                <a:ea typeface="Times New Roman" panose="02020603050405020304" pitchFamily="18" charset="0"/>
                <a:cs typeface="ae_AlMohanad" panose="02060603050605020204" pitchFamily="18" charset="-78"/>
              </a:rPr>
              <a:t>Director\Manager\Commander employs </a:t>
            </a:r>
            <a:r>
              <a:rPr lang="en-US" sz="2000" kern="0" dirty="0" smtClean="0">
                <a:solidFill>
                  <a:srgbClr val="000000"/>
                </a:solidFill>
                <a:ea typeface="Times New Roman" panose="02020603050405020304" pitchFamily="18" charset="0"/>
                <a:cs typeface="PT Bold Heading" panose="02010400000000000000" pitchFamily="2" charset="-78"/>
              </a:rPr>
              <a:t>the</a:t>
            </a:r>
            <a:r>
              <a:rPr lang="en-US" sz="2000" i="1" kern="0" dirty="0" smtClean="0">
                <a:solidFill>
                  <a:srgbClr val="0000FF"/>
                </a:solidFill>
                <a:latin typeface="Arial Black" panose="020B0A04020102020204" pitchFamily="34" charset="0"/>
                <a:ea typeface="Times New Roman" panose="02020603050405020304" pitchFamily="18" charset="0"/>
                <a:cs typeface="ae_AlMohanad" panose="02060603050605020204" pitchFamily="18" charset="-78"/>
              </a:rPr>
              <a:t> </a:t>
            </a:r>
            <a:r>
              <a:rPr lang="en-US" sz="2000" u="sng" kern="0" dirty="0" smtClean="0">
                <a:solidFill>
                  <a:srgbClr val="000000"/>
                </a:solidFill>
                <a:latin typeface="Arial Rounded MT Bold" panose="020F0704030504030204" pitchFamily="34" charset="0"/>
                <a:ea typeface="Times New Roman" panose="02020603050405020304" pitchFamily="18" charset="0"/>
                <a:cs typeface="PT Bold Heading" panose="02010400000000000000" pitchFamily="2" charset="-78"/>
              </a:rPr>
              <a:t>Arrangement</a:t>
            </a:r>
            <a:r>
              <a:rPr lang="en-US" sz="2000" kern="0" dirty="0" smtClean="0">
                <a:solidFill>
                  <a:srgbClr val="000000"/>
                </a:solidFill>
                <a:ea typeface="Times New Roman" panose="02020603050405020304" pitchFamily="18" charset="0"/>
                <a:cs typeface="PT Bold Heading" panose="02010400000000000000" pitchFamily="2" charset="-78"/>
              </a:rPr>
              <a:t> of his platform (1.</a:t>
            </a:r>
            <a:r>
              <a:rPr lang="en-US" sz="2000" u="sng" kern="0" dirty="0" smtClean="0">
                <a:solidFill>
                  <a:srgbClr val="000000"/>
                </a:solidFill>
                <a:ea typeface="Times New Roman" panose="02020603050405020304" pitchFamily="18" charset="0"/>
                <a:cs typeface="PT Bold Heading" panose="02010400000000000000" pitchFamily="2" charset="-78"/>
              </a:rPr>
              <a:t>Personnel</a:t>
            </a:r>
            <a:r>
              <a:rPr lang="en-US" sz="2000" kern="0" dirty="0" smtClean="0">
                <a:solidFill>
                  <a:srgbClr val="000000"/>
                </a:solidFill>
                <a:ea typeface="Times New Roman" panose="02020603050405020304" pitchFamily="18" charset="0"/>
                <a:cs typeface="PT Bold Heading" panose="02010400000000000000" pitchFamily="2" charset="-78"/>
              </a:rPr>
              <a:t>, 2.</a:t>
            </a:r>
            <a:r>
              <a:rPr lang="en-US" sz="2000" u="sng" kern="0" dirty="0" smtClean="0">
                <a:solidFill>
                  <a:srgbClr val="000000"/>
                </a:solidFill>
                <a:ea typeface="Times New Roman" panose="02020603050405020304" pitchFamily="18" charset="0"/>
                <a:cs typeface="PT Bold Heading" panose="02010400000000000000" pitchFamily="2" charset="-78"/>
              </a:rPr>
              <a:t>Equipment</a:t>
            </a:r>
            <a:r>
              <a:rPr lang="en-US" sz="2000" kern="0" dirty="0" smtClean="0">
                <a:solidFill>
                  <a:srgbClr val="000000"/>
                </a:solidFill>
                <a:ea typeface="Times New Roman" panose="02020603050405020304" pitchFamily="18" charset="0"/>
                <a:cs typeface="PT Bold Heading" panose="02010400000000000000" pitchFamily="2" charset="-78"/>
              </a:rPr>
              <a:t>, 3.</a:t>
            </a:r>
            <a:r>
              <a:rPr lang="en-US" sz="2000" u="sng" kern="0" dirty="0" smtClean="0">
                <a:solidFill>
                  <a:srgbClr val="000000"/>
                </a:solidFill>
                <a:ea typeface="Times New Roman" panose="02020603050405020304" pitchFamily="18" charset="0"/>
                <a:cs typeface="PT Bold Heading" panose="02010400000000000000" pitchFamily="2" charset="-78"/>
              </a:rPr>
              <a:t>Communications</a:t>
            </a:r>
            <a:r>
              <a:rPr lang="en-US" sz="2000" kern="0" dirty="0" smtClean="0">
                <a:solidFill>
                  <a:srgbClr val="000000"/>
                </a:solidFill>
                <a:ea typeface="Times New Roman" panose="02020603050405020304" pitchFamily="18" charset="0"/>
                <a:cs typeface="PT Bold Heading" panose="02010400000000000000" pitchFamily="2" charset="-78"/>
              </a:rPr>
              <a:t>, 4.</a:t>
            </a:r>
            <a:r>
              <a:rPr lang="en-US" sz="2000" u="sng" kern="0" dirty="0" smtClean="0">
                <a:solidFill>
                  <a:srgbClr val="000000"/>
                </a:solidFill>
                <a:ea typeface="Times New Roman" panose="02020603050405020304" pitchFamily="18" charset="0"/>
                <a:cs typeface="PT Bold Heading" panose="02010400000000000000" pitchFamily="2" charset="-78"/>
              </a:rPr>
              <a:t>Facilities</a:t>
            </a:r>
            <a:r>
              <a:rPr lang="en-US" sz="2000" kern="0" dirty="0" smtClean="0">
                <a:solidFill>
                  <a:srgbClr val="000000"/>
                </a:solidFill>
                <a:ea typeface="Times New Roman" panose="02020603050405020304" pitchFamily="18" charset="0"/>
                <a:cs typeface="PT Bold Heading" panose="02010400000000000000" pitchFamily="2" charset="-78"/>
              </a:rPr>
              <a:t>, and 5.</a:t>
            </a:r>
            <a:r>
              <a:rPr lang="en-US" sz="2000" u="sng" kern="0" dirty="0" smtClean="0">
                <a:solidFill>
                  <a:srgbClr val="000000"/>
                </a:solidFill>
                <a:ea typeface="Times New Roman" panose="02020603050405020304" pitchFamily="18" charset="0"/>
                <a:cs typeface="PT Bold Heading" panose="02010400000000000000" pitchFamily="2" charset="-78"/>
              </a:rPr>
              <a:t>Procedures</a:t>
            </a:r>
            <a:r>
              <a:rPr lang="en-US" sz="2000" kern="0" dirty="0" smtClean="0">
                <a:solidFill>
                  <a:srgbClr val="000000"/>
                </a:solidFill>
                <a:ea typeface="Times New Roman" panose="02020603050405020304" pitchFamily="18" charset="0"/>
                <a:cs typeface="PT Bold Heading" panose="02010400000000000000" pitchFamily="2" charset="-78"/>
              </a:rPr>
              <a:t> ) for </a:t>
            </a:r>
            <a:r>
              <a:rPr lang="en-US" sz="2000" kern="0" dirty="0" smtClean="0">
                <a:solidFill>
                  <a:srgbClr val="008000"/>
                </a:solidFill>
                <a:ea typeface="Times New Roman" panose="02020603050405020304" pitchFamily="18" charset="0"/>
                <a:cs typeface="PT Bold Heading" panose="02010400000000000000" pitchFamily="2" charset="-78"/>
              </a:rPr>
              <a:t>Planning, Directing, Coordinating, and Controlling Operations</a:t>
            </a:r>
            <a:r>
              <a:rPr lang="en-US" sz="2000" kern="0" dirty="0" smtClean="0">
                <a:solidFill>
                  <a:srgbClr val="000000"/>
                </a:solidFill>
                <a:ea typeface="Times New Roman" panose="02020603050405020304" pitchFamily="18" charset="0"/>
                <a:cs typeface="PT Bold Heading" panose="02010400000000000000" pitchFamily="2" charset="-78"/>
              </a:rPr>
              <a:t> to Accomplish his </a:t>
            </a:r>
            <a:r>
              <a:rPr lang="en-US" sz="2000" kern="0" dirty="0" smtClean="0">
                <a:solidFill>
                  <a:srgbClr val="FF0000"/>
                </a:solidFill>
                <a:latin typeface="Arial Black" panose="020B0A04020102020204" pitchFamily="34" charset="0"/>
                <a:ea typeface="Times New Roman" panose="02020603050405020304" pitchFamily="18" charset="0"/>
                <a:cs typeface="ae_AlMohanad" panose="02060603050605020204" pitchFamily="18" charset="-78"/>
              </a:rPr>
              <a:t>Mission.</a:t>
            </a:r>
          </a:p>
        </p:txBody>
      </p:sp>
      <p:sp>
        <p:nvSpPr>
          <p:cNvPr id="7" name="Content Placeholder 4"/>
          <p:cNvSpPr txBox="1">
            <a:spLocks/>
          </p:cNvSpPr>
          <p:nvPr/>
        </p:nvSpPr>
        <p:spPr>
          <a:xfrm>
            <a:off x="181450" y="3680147"/>
            <a:ext cx="11816087" cy="2202683"/>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lvl1pPr marL="228210" indent="-228210" algn="r" rtl="1" eaLnBrk="0" fontAlgn="base" hangingPunct="0">
              <a:lnSpc>
                <a:spcPct val="150000"/>
              </a:lnSpc>
              <a:spcBef>
                <a:spcPct val="20000"/>
              </a:spcBef>
              <a:spcAft>
                <a:spcPct val="0"/>
              </a:spcAft>
              <a:buClr>
                <a:srgbClr val="008000"/>
              </a:buClr>
              <a:buSzPct val="100000"/>
              <a:buFont typeface="Wingdings" pitchFamily="2" charset="2"/>
              <a:buChar char="§"/>
              <a:defRPr sz="1625" b="0">
                <a:solidFill>
                  <a:schemeClr val="tx1"/>
                </a:solidFill>
                <a:latin typeface="+mn-lt"/>
                <a:ea typeface="+mn-ea"/>
                <a:cs typeface="SKR HEAD1" pitchFamily="2" charset="-78"/>
              </a:defRPr>
            </a:lvl1pPr>
            <a:lvl2pPr marL="494453" indent="-190173" algn="r" rtl="1" eaLnBrk="0" fontAlgn="base" hangingPunct="0">
              <a:lnSpc>
                <a:spcPct val="150000"/>
              </a:lnSpc>
              <a:spcBef>
                <a:spcPct val="20000"/>
              </a:spcBef>
              <a:spcAft>
                <a:spcPct val="0"/>
              </a:spcAft>
              <a:buClr>
                <a:srgbClr val="008000"/>
              </a:buClr>
              <a:buSzPct val="100000"/>
              <a:buFont typeface="Wingdings" panose="05000000000000000000" pitchFamily="2" charset="2"/>
              <a:buChar char="§"/>
              <a:defRPr sz="1625" b="0">
                <a:solidFill>
                  <a:schemeClr val="tx1"/>
                </a:solidFill>
                <a:latin typeface="+mn-lt"/>
                <a:cs typeface="SKR HEAD1" pitchFamily="2" charset="-78"/>
              </a:defRPr>
            </a:lvl2pPr>
            <a:lvl3pPr marL="760697" indent="-152141" algn="r" rtl="1" eaLnBrk="0" fontAlgn="base" hangingPunct="0">
              <a:lnSpc>
                <a:spcPct val="150000"/>
              </a:lnSpc>
              <a:spcBef>
                <a:spcPct val="20000"/>
              </a:spcBef>
              <a:spcAft>
                <a:spcPct val="0"/>
              </a:spcAft>
              <a:buClr>
                <a:srgbClr val="008000"/>
              </a:buClr>
              <a:buSzPct val="100000"/>
              <a:buFont typeface="Wingdings" panose="05000000000000000000" pitchFamily="2" charset="2"/>
              <a:buChar char="§"/>
              <a:defRPr sz="1625" b="0">
                <a:solidFill>
                  <a:schemeClr val="tx1"/>
                </a:solidFill>
                <a:latin typeface="+mn-lt"/>
                <a:cs typeface="SKR HEAD1" pitchFamily="2" charset="-78"/>
              </a:defRPr>
            </a:lvl3pPr>
            <a:lvl4pPr marL="1064978" indent="-152141" algn="r" rtl="1" eaLnBrk="0" fontAlgn="base" hangingPunct="0">
              <a:lnSpc>
                <a:spcPct val="150000"/>
              </a:lnSpc>
              <a:spcBef>
                <a:spcPct val="20000"/>
              </a:spcBef>
              <a:spcAft>
                <a:spcPct val="0"/>
              </a:spcAft>
              <a:buClr>
                <a:srgbClr val="008000"/>
              </a:buClr>
              <a:buSzPct val="100000"/>
              <a:buFont typeface="Wingdings" panose="05000000000000000000" pitchFamily="2" charset="2"/>
              <a:buChar char="§"/>
              <a:defRPr sz="1625" b="0">
                <a:solidFill>
                  <a:schemeClr val="tx1"/>
                </a:solidFill>
                <a:latin typeface="+mn-lt"/>
                <a:cs typeface="SKR HEAD1" pitchFamily="2" charset="-78"/>
              </a:defRPr>
            </a:lvl4pPr>
            <a:lvl5pPr marL="1369257" indent="-152141" algn="r" rtl="1" eaLnBrk="0" fontAlgn="base" hangingPunct="0">
              <a:lnSpc>
                <a:spcPct val="150000"/>
              </a:lnSpc>
              <a:spcBef>
                <a:spcPct val="20000"/>
              </a:spcBef>
              <a:spcAft>
                <a:spcPct val="0"/>
              </a:spcAft>
              <a:buClr>
                <a:srgbClr val="008000"/>
              </a:buClr>
              <a:buSzPct val="100000"/>
              <a:buFont typeface="Wingdings" panose="05000000000000000000" pitchFamily="2" charset="2"/>
              <a:buChar char="§"/>
              <a:defRPr sz="1625" b="0">
                <a:solidFill>
                  <a:schemeClr val="tx1"/>
                </a:solidFill>
                <a:latin typeface="+mn-lt"/>
                <a:cs typeface="SKR HEAD1" pitchFamily="2" charset="-78"/>
              </a:defRPr>
            </a:lvl5pPr>
            <a:lvl6pPr marL="1673535" indent="-152141" algn="r" rtl="1" fontAlgn="base">
              <a:lnSpc>
                <a:spcPct val="150000"/>
              </a:lnSpc>
              <a:spcBef>
                <a:spcPct val="20000"/>
              </a:spcBef>
              <a:spcAft>
                <a:spcPct val="0"/>
              </a:spcAft>
              <a:buChar char="»"/>
              <a:defRPr sz="1625" b="1">
                <a:solidFill>
                  <a:schemeClr val="tx1"/>
                </a:solidFill>
                <a:latin typeface="+mn-lt"/>
                <a:cs typeface="+mn-cs"/>
              </a:defRPr>
            </a:lvl6pPr>
            <a:lvl7pPr marL="1977813" indent="-152141" algn="r" rtl="1" fontAlgn="base">
              <a:lnSpc>
                <a:spcPct val="150000"/>
              </a:lnSpc>
              <a:spcBef>
                <a:spcPct val="20000"/>
              </a:spcBef>
              <a:spcAft>
                <a:spcPct val="0"/>
              </a:spcAft>
              <a:buChar char="»"/>
              <a:defRPr sz="1625" b="1">
                <a:solidFill>
                  <a:schemeClr val="tx1"/>
                </a:solidFill>
                <a:latin typeface="+mn-lt"/>
                <a:cs typeface="+mn-cs"/>
              </a:defRPr>
            </a:lvl7pPr>
            <a:lvl8pPr marL="2282093" indent="-152141" algn="r" rtl="1" fontAlgn="base">
              <a:lnSpc>
                <a:spcPct val="150000"/>
              </a:lnSpc>
              <a:spcBef>
                <a:spcPct val="20000"/>
              </a:spcBef>
              <a:spcAft>
                <a:spcPct val="0"/>
              </a:spcAft>
              <a:buChar char="»"/>
              <a:defRPr sz="1625" b="1">
                <a:solidFill>
                  <a:schemeClr val="tx1"/>
                </a:solidFill>
                <a:latin typeface="+mn-lt"/>
                <a:cs typeface="+mn-cs"/>
              </a:defRPr>
            </a:lvl8pPr>
            <a:lvl9pPr marL="2586373" indent="-152141" algn="r" rtl="1" fontAlgn="base">
              <a:lnSpc>
                <a:spcPct val="150000"/>
              </a:lnSpc>
              <a:spcBef>
                <a:spcPct val="20000"/>
              </a:spcBef>
              <a:spcAft>
                <a:spcPct val="0"/>
              </a:spcAft>
              <a:buChar char="»"/>
              <a:defRPr sz="1625" b="1">
                <a:solidFill>
                  <a:schemeClr val="tx1"/>
                </a:solidFill>
                <a:latin typeface="+mn-lt"/>
                <a:cs typeface="+mn-cs"/>
              </a:defRPr>
            </a:lvl9pPr>
          </a:lstStyle>
          <a:p>
            <a:pPr algn="just" rtl="0">
              <a:lnSpc>
                <a:spcPct val="120000"/>
              </a:lnSpc>
            </a:pPr>
            <a:r>
              <a:rPr lang="en-US" sz="2000" dirty="0"/>
              <a:t>Joint Forces Commander employs; the Arrangement of his Headquarters (</a:t>
            </a:r>
            <a:r>
              <a:rPr lang="en-US" sz="2000" dirty="0">
                <a:solidFill>
                  <a:srgbClr val="0000FF"/>
                </a:solidFill>
              </a:rPr>
              <a:t>1.</a:t>
            </a:r>
            <a:r>
              <a:rPr lang="en-US" sz="2000" u="sng" dirty="0">
                <a:solidFill>
                  <a:srgbClr val="0000FF"/>
                </a:solidFill>
              </a:rPr>
              <a:t>Personnel</a:t>
            </a:r>
            <a:r>
              <a:rPr lang="en-US" sz="2000" dirty="0"/>
              <a:t>, </a:t>
            </a:r>
            <a:r>
              <a:rPr lang="en-US" sz="2000" dirty="0">
                <a:solidFill>
                  <a:srgbClr val="0000FF"/>
                </a:solidFill>
              </a:rPr>
              <a:t>2.</a:t>
            </a:r>
            <a:r>
              <a:rPr lang="en-US" sz="2000" u="sng" dirty="0">
                <a:solidFill>
                  <a:srgbClr val="0000FF"/>
                </a:solidFill>
              </a:rPr>
              <a:t>Equipment</a:t>
            </a:r>
            <a:r>
              <a:rPr lang="en-US" sz="2000" dirty="0"/>
              <a:t>, </a:t>
            </a:r>
            <a:r>
              <a:rPr lang="en-US" sz="2000" dirty="0">
                <a:solidFill>
                  <a:srgbClr val="0000FF"/>
                </a:solidFill>
              </a:rPr>
              <a:t>3.</a:t>
            </a:r>
            <a:r>
              <a:rPr lang="en-US" sz="2000" u="sng" dirty="0">
                <a:solidFill>
                  <a:srgbClr val="0000FF"/>
                </a:solidFill>
              </a:rPr>
              <a:t>Communications</a:t>
            </a:r>
            <a:r>
              <a:rPr lang="en-US" sz="2000" dirty="0"/>
              <a:t>, </a:t>
            </a:r>
            <a:r>
              <a:rPr lang="en-US" sz="2000" dirty="0">
                <a:solidFill>
                  <a:srgbClr val="0000FF"/>
                </a:solidFill>
              </a:rPr>
              <a:t>4.</a:t>
            </a:r>
            <a:r>
              <a:rPr lang="en-US" sz="2000" u="sng" dirty="0">
                <a:solidFill>
                  <a:srgbClr val="0000FF"/>
                </a:solidFill>
              </a:rPr>
              <a:t>Facilities</a:t>
            </a:r>
            <a:r>
              <a:rPr lang="en-US" sz="2000" dirty="0"/>
              <a:t>, and </a:t>
            </a:r>
            <a:r>
              <a:rPr lang="en-US" sz="2000" dirty="0">
                <a:solidFill>
                  <a:srgbClr val="0000FF"/>
                </a:solidFill>
              </a:rPr>
              <a:t>5.</a:t>
            </a:r>
            <a:r>
              <a:rPr lang="en-US" sz="2000" u="sng" dirty="0">
                <a:solidFill>
                  <a:srgbClr val="0000FF"/>
                </a:solidFill>
              </a:rPr>
              <a:t>Procedures</a:t>
            </a:r>
            <a:r>
              <a:rPr lang="en-US" sz="2000" dirty="0"/>
              <a:t> ) to support his (</a:t>
            </a:r>
            <a:r>
              <a:rPr lang="en-US" sz="2000" dirty="0">
                <a:latin typeface="Arial Rounded MT Bold" panose="020F0704030504030204" pitchFamily="34" charset="0"/>
              </a:rPr>
              <a:t>Intelligence, Policy &amp; Plans, Future Ops and Current Ops</a:t>
            </a:r>
            <a:r>
              <a:rPr lang="en-US" sz="2000" dirty="0"/>
              <a:t>) for (</a:t>
            </a:r>
            <a:r>
              <a:rPr lang="en-US" sz="2000" dirty="0">
                <a:solidFill>
                  <a:srgbClr val="FF0000"/>
                </a:solidFill>
              </a:rPr>
              <a:t>Planning</a:t>
            </a:r>
            <a:r>
              <a:rPr lang="en-US" sz="2000" dirty="0"/>
              <a:t>, </a:t>
            </a:r>
            <a:r>
              <a:rPr lang="en-US" sz="2000" dirty="0">
                <a:solidFill>
                  <a:srgbClr val="FF0000"/>
                </a:solidFill>
              </a:rPr>
              <a:t>Directing</a:t>
            </a:r>
            <a:r>
              <a:rPr lang="en-US" sz="2000" dirty="0"/>
              <a:t>, </a:t>
            </a:r>
            <a:r>
              <a:rPr lang="en-US" sz="2000" dirty="0">
                <a:solidFill>
                  <a:srgbClr val="FF0000"/>
                </a:solidFill>
              </a:rPr>
              <a:t>Coordinating</a:t>
            </a:r>
            <a:r>
              <a:rPr lang="en-US" sz="2000" dirty="0"/>
              <a:t>, And </a:t>
            </a:r>
            <a:r>
              <a:rPr lang="en-US" sz="2000" dirty="0">
                <a:solidFill>
                  <a:srgbClr val="FF0000"/>
                </a:solidFill>
              </a:rPr>
              <a:t>Controlling</a:t>
            </a:r>
            <a:r>
              <a:rPr lang="en-US" sz="2000" dirty="0"/>
              <a:t> Forces and Operations) to Accomplishment </a:t>
            </a:r>
            <a:r>
              <a:rPr lang="en-US" sz="2000" dirty="0">
                <a:solidFill>
                  <a:srgbClr val="008000"/>
                </a:solidFill>
              </a:rPr>
              <a:t>The Mission</a:t>
            </a:r>
            <a:r>
              <a:rPr lang="en-US" sz="2000" dirty="0"/>
              <a:t>. </a:t>
            </a:r>
            <a:endParaRPr lang="en-US" sz="1800" dirty="0"/>
          </a:p>
        </p:txBody>
      </p:sp>
    </p:spTree>
    <p:extLst>
      <p:ext uri="{BB962C8B-B14F-4D97-AF65-F5344CB8AC3E}">
        <p14:creationId xmlns:p14="http://schemas.microsoft.com/office/powerpoint/2010/main" val="41607454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a:ln w="50800"/>
                <a:solidFill>
                  <a:schemeClr val="bg1"/>
                </a:solidFill>
                <a:latin typeface="+mn-lt"/>
                <a:ea typeface="+mn-ea"/>
                <a:cs typeface="PT Bold Heading" pitchFamily="2" charset="-78"/>
              </a:rPr>
              <a:t>مقدمة</a:t>
            </a:r>
            <a:r>
              <a:rPr lang="en-US" sz="2882" dirty="0">
                <a:ln w="50800"/>
                <a:solidFill>
                  <a:schemeClr val="bg1"/>
                </a:solidFill>
                <a:latin typeface="+mn-lt"/>
                <a:ea typeface="+mn-ea"/>
                <a:cs typeface="PT Bold Heading" pitchFamily="2" charset="-78"/>
              </a:rPr>
              <a:t/>
            </a:r>
            <a:br>
              <a:rPr lang="en-US" sz="2882" dirty="0">
                <a:ln w="50800"/>
                <a:solidFill>
                  <a:schemeClr val="bg1"/>
                </a:solidFill>
                <a:latin typeface="+mn-lt"/>
                <a:ea typeface="+mn-ea"/>
                <a:cs typeface="PT Bold Heading" pitchFamily="2" charset="-78"/>
              </a:rPr>
            </a:br>
            <a:r>
              <a:rPr lang="en-US" sz="2882" dirty="0">
                <a:ln w="50800"/>
                <a:solidFill>
                  <a:schemeClr val="bg1"/>
                </a:solidFill>
                <a:latin typeface="+mn-lt"/>
                <a:ea typeface="+mn-ea"/>
                <a:cs typeface="PT Bold Heading" pitchFamily="2" charset="-78"/>
              </a:rPr>
              <a:t>(Introduction)</a:t>
            </a:r>
            <a:endParaRPr lang="ar-SA" sz="2882" dirty="0">
              <a:ln w="50800"/>
              <a:solidFill>
                <a:schemeClr val="bg1"/>
              </a:solidFill>
              <a:latin typeface="+mn-lt"/>
              <a:ea typeface="+mn-ea"/>
              <a:cs typeface="PT Bold Heading" pitchFamily="2" charset="-78"/>
            </a:endParaRPr>
          </a:p>
        </p:txBody>
      </p:sp>
      <p:pic>
        <p:nvPicPr>
          <p:cNvPr id="19" name="صورة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0930" y="3316643"/>
            <a:ext cx="3226607" cy="2902451"/>
          </a:xfrm>
          <a:prstGeom prst="rect">
            <a:avLst/>
          </a:prstGeom>
        </p:spPr>
      </p:pic>
      <p:pic>
        <p:nvPicPr>
          <p:cNvPr id="20" name="صورة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1095" y="3316643"/>
            <a:ext cx="2678838" cy="1506846"/>
          </a:xfrm>
          <a:prstGeom prst="rect">
            <a:avLst/>
          </a:prstGeom>
        </p:spPr>
      </p:pic>
      <p:pic>
        <p:nvPicPr>
          <p:cNvPr id="21" name="صورة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3529" y="4823489"/>
            <a:ext cx="2667401" cy="1395605"/>
          </a:xfrm>
          <a:prstGeom prst="rect">
            <a:avLst/>
          </a:prstGeom>
        </p:spPr>
      </p:pic>
      <p:pic>
        <p:nvPicPr>
          <p:cNvPr id="22" name="صورة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984" y="2672738"/>
            <a:ext cx="2403349" cy="1882624"/>
          </a:xfrm>
          <a:prstGeom prst="rect">
            <a:avLst/>
          </a:prstGeom>
        </p:spPr>
      </p:pic>
      <p:pic>
        <p:nvPicPr>
          <p:cNvPr id="24" name="صورة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03708" y="4600167"/>
            <a:ext cx="1503096" cy="810034"/>
          </a:xfrm>
          <a:prstGeom prst="rect">
            <a:avLst/>
          </a:prstGeom>
        </p:spPr>
      </p:pic>
      <p:pic>
        <p:nvPicPr>
          <p:cNvPr id="25" name="صورة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03709" y="5470588"/>
            <a:ext cx="1503096" cy="748506"/>
          </a:xfrm>
          <a:prstGeom prst="rect">
            <a:avLst/>
          </a:prstGeom>
        </p:spPr>
      </p:pic>
      <p:pic>
        <p:nvPicPr>
          <p:cNvPr id="26" name="صورة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984" y="4601766"/>
            <a:ext cx="2470605" cy="1621197"/>
          </a:xfrm>
          <a:prstGeom prst="rect">
            <a:avLst/>
          </a:prstGeom>
        </p:spPr>
      </p:pic>
      <p:pic>
        <p:nvPicPr>
          <p:cNvPr id="27" name="صورة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55757" y="5105400"/>
            <a:ext cx="1739019" cy="1113694"/>
          </a:xfrm>
          <a:prstGeom prst="rect">
            <a:avLst/>
          </a:prstGeom>
        </p:spPr>
      </p:pic>
      <p:pic>
        <p:nvPicPr>
          <p:cNvPr id="2" name="صورة 1"/>
          <p:cNvPicPr>
            <a:picLocks noChangeAspect="1"/>
          </p:cNvPicPr>
          <p:nvPr/>
        </p:nvPicPr>
        <p:blipFill>
          <a:blip r:embed="rId11"/>
          <a:stretch>
            <a:fillRect/>
          </a:stretch>
        </p:blipFill>
        <p:spPr>
          <a:xfrm>
            <a:off x="3200400" y="2000023"/>
            <a:ext cx="8584658" cy="1211408"/>
          </a:xfrm>
          <a:prstGeom prst="rect">
            <a:avLst/>
          </a:prstGeom>
        </p:spPr>
      </p:pic>
      <p:pic>
        <p:nvPicPr>
          <p:cNvPr id="23" name="صورة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62055" y="3093926"/>
            <a:ext cx="2347827" cy="1565218"/>
          </a:xfrm>
          <a:prstGeom prst="rect">
            <a:avLst/>
          </a:prstGeom>
        </p:spPr>
      </p:pic>
    </p:spTree>
    <p:extLst>
      <p:ext uri="{BB962C8B-B14F-4D97-AF65-F5344CB8AC3E}">
        <p14:creationId xmlns:p14="http://schemas.microsoft.com/office/powerpoint/2010/main" val="2120144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25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2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250"/>
                                  </p:stCondLst>
                                  <p:childTnLst>
                                    <p:set>
                                      <p:cBhvr>
                                        <p:cTn id="11" dur="1" fill="hold">
                                          <p:stCondLst>
                                            <p:cond delay="0"/>
                                          </p:stCondLst>
                                        </p:cTn>
                                        <p:tgtEl>
                                          <p:spTgt spid="20"/>
                                        </p:tgtEl>
                                        <p:attrNameLst>
                                          <p:attrName>style.visibility</p:attrName>
                                        </p:attrNameLst>
                                      </p:cBhvr>
                                      <p:to>
                                        <p:strVal val="visible"/>
                                      </p:to>
                                    </p:set>
                                    <p:animEffect transition="in" filter="strips(downLeft)">
                                      <p:cBhvr>
                                        <p:cTn id="12" dur="25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250"/>
                                  </p:stCondLst>
                                  <p:childTnLst>
                                    <p:set>
                                      <p:cBhvr>
                                        <p:cTn id="16" dur="1" fill="hold">
                                          <p:stCondLst>
                                            <p:cond delay="0"/>
                                          </p:stCondLst>
                                        </p:cTn>
                                        <p:tgtEl>
                                          <p:spTgt spid="21"/>
                                        </p:tgtEl>
                                        <p:attrNameLst>
                                          <p:attrName>style.visibility</p:attrName>
                                        </p:attrNameLst>
                                      </p:cBhvr>
                                      <p:to>
                                        <p:strVal val="visible"/>
                                      </p:to>
                                    </p:set>
                                    <p:animEffect transition="in" filter="strips(downLeft)">
                                      <p:cBhvr>
                                        <p:cTn id="17" dur="25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250"/>
                                  </p:stCondLst>
                                  <p:childTnLst>
                                    <p:set>
                                      <p:cBhvr>
                                        <p:cTn id="21" dur="1" fill="hold">
                                          <p:stCondLst>
                                            <p:cond delay="249"/>
                                          </p:stCondLst>
                                        </p:cTn>
                                        <p:tgtEl>
                                          <p:spTgt spid="2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250"/>
                                  </p:stCondLst>
                                  <p:childTnLst>
                                    <p:set>
                                      <p:cBhvr>
                                        <p:cTn id="25" dur="1" fill="hold">
                                          <p:stCondLst>
                                            <p:cond delay="249"/>
                                          </p:stCondLst>
                                        </p:cTn>
                                        <p:tgtEl>
                                          <p:spTgt spid="2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250"/>
                                  </p:stCondLst>
                                  <p:childTnLst>
                                    <p:set>
                                      <p:cBhvr>
                                        <p:cTn id="29" dur="1" fill="hold">
                                          <p:stCondLst>
                                            <p:cond delay="249"/>
                                          </p:stCondLst>
                                        </p:cTn>
                                        <p:tgtEl>
                                          <p:spTgt spid="2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250"/>
                                  </p:stCondLst>
                                  <p:childTnLst>
                                    <p:set>
                                      <p:cBhvr>
                                        <p:cTn id="33" dur="1" fill="hold">
                                          <p:stCondLst>
                                            <p:cond delay="249"/>
                                          </p:stCondLst>
                                        </p:cTn>
                                        <p:tgtEl>
                                          <p:spTgt spid="2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250"/>
                                  </p:stCondLst>
                                  <p:childTnLst>
                                    <p:set>
                                      <p:cBhvr>
                                        <p:cTn id="37" dur="1" fill="hold">
                                          <p:stCondLst>
                                            <p:cond delay="249"/>
                                          </p:stCondLst>
                                        </p:cTn>
                                        <p:tgtEl>
                                          <p:spTgt spid="2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250"/>
                                  </p:stCondLst>
                                  <p:childTnLst>
                                    <p:set>
                                      <p:cBhvr>
                                        <p:cTn id="41" dur="1" fill="hold">
                                          <p:stCondLst>
                                            <p:cond delay="249"/>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ctrTitle"/>
          </p:nvPr>
        </p:nvSpPr>
        <p:spPr>
          <a:xfrm>
            <a:off x="469012" y="3276600"/>
            <a:ext cx="11254363" cy="1347938"/>
          </a:xfrm>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a:bodyPr>
          <a:lstStyle/>
          <a:p>
            <a:pPr>
              <a:spcBef>
                <a:spcPct val="20000"/>
              </a:spcBef>
              <a:buClr>
                <a:srgbClr val="008000"/>
              </a:buClr>
              <a:buSzPct val="100000"/>
              <a:buFont typeface="Wingdings" pitchFamily="2" charset="2"/>
              <a:buNone/>
            </a:pPr>
            <a:r>
              <a:rPr lang="ar-SA" sz="2882" b="0" dirty="0">
                <a:ln w="50800"/>
                <a:solidFill>
                  <a:schemeClr val="bg1"/>
                </a:solidFill>
                <a:effectLst/>
                <a:latin typeface="+mn-lt"/>
                <a:ea typeface="+mn-ea"/>
              </a:rPr>
              <a:t>مفهوم القيادة والسيطرة</a:t>
            </a:r>
            <a:r>
              <a:rPr lang="en-US" sz="2882" b="0" dirty="0">
                <a:ln w="50800"/>
                <a:solidFill>
                  <a:schemeClr val="bg1"/>
                </a:solidFill>
                <a:effectLst/>
                <a:latin typeface="+mn-lt"/>
                <a:ea typeface="+mn-ea"/>
              </a:rPr>
              <a:t/>
            </a:r>
            <a:br>
              <a:rPr lang="en-US" sz="2882" b="0" dirty="0">
                <a:ln w="50800"/>
                <a:solidFill>
                  <a:schemeClr val="bg1"/>
                </a:solidFill>
                <a:effectLst/>
                <a:latin typeface="+mn-lt"/>
                <a:ea typeface="+mn-ea"/>
              </a:rPr>
            </a:br>
            <a:r>
              <a:rPr lang="en-US" sz="2882" b="0" dirty="0">
                <a:ln w="50800"/>
                <a:solidFill>
                  <a:schemeClr val="bg1"/>
                </a:solidFill>
                <a:effectLst/>
                <a:latin typeface="+mn-lt"/>
                <a:ea typeface="+mn-ea"/>
              </a:rPr>
              <a:t>(Command and control Overview)</a:t>
            </a:r>
            <a:endParaRPr lang="ar-SA" sz="2882" b="0" dirty="0">
              <a:ln w="50800"/>
              <a:solidFill>
                <a:schemeClr val="bg1"/>
              </a:solidFill>
              <a:effectLst/>
              <a:latin typeface="+mn-lt"/>
              <a:ea typeface="+mn-ea"/>
            </a:endParaRPr>
          </a:p>
        </p:txBody>
      </p:sp>
      <p:sp>
        <p:nvSpPr>
          <p:cNvPr id="3" name="مستطيل 2"/>
          <p:cNvSpPr/>
          <p:nvPr/>
        </p:nvSpPr>
        <p:spPr bwMode="auto">
          <a:xfrm>
            <a:off x="4717143" y="464457"/>
            <a:ext cx="2815771" cy="72571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26193282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bwMode="auto">
          <a:xfrm>
            <a:off x="4717143" y="464457"/>
            <a:ext cx="2815771" cy="72571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smtClean="0">
              <a:ln>
                <a:noFill/>
              </a:ln>
              <a:solidFill>
                <a:schemeClr val="tx1"/>
              </a:solidFill>
              <a:effectLst/>
              <a:latin typeface="Arial" pitchFamily="34" charset="0"/>
              <a:cs typeface="Arial" pitchFamily="34" charset="0"/>
            </a:endParaRPr>
          </a:p>
        </p:txBody>
      </p:sp>
      <p:pic>
        <p:nvPicPr>
          <p:cNvPr id="4" name="صورة 3"/>
          <p:cNvPicPr>
            <a:picLocks noChangeAspect="1"/>
          </p:cNvPicPr>
          <p:nvPr/>
        </p:nvPicPr>
        <p:blipFill>
          <a:blip r:embed="rId3"/>
          <a:stretch>
            <a:fillRect/>
          </a:stretch>
        </p:blipFill>
        <p:spPr>
          <a:xfrm>
            <a:off x="2644588" y="401400"/>
            <a:ext cx="6705599" cy="5100612"/>
          </a:xfrm>
          <a:prstGeom prst="rect">
            <a:avLst/>
          </a:prstGeom>
        </p:spPr>
      </p:pic>
    </p:spTree>
    <p:extLst>
      <p:ext uri="{BB962C8B-B14F-4D97-AF65-F5344CB8AC3E}">
        <p14:creationId xmlns:p14="http://schemas.microsoft.com/office/powerpoint/2010/main" val="264339875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a:ln w="50800"/>
                <a:solidFill>
                  <a:schemeClr val="bg1"/>
                </a:solidFill>
                <a:latin typeface="+mn-lt"/>
                <a:ea typeface="+mn-ea"/>
                <a:cs typeface="PT Bold Heading" pitchFamily="2" charset="-78"/>
              </a:rPr>
              <a:t>مفهوم القيادة والسيطرة</a:t>
            </a:r>
            <a:r>
              <a:rPr lang="en-US" sz="2882" dirty="0">
                <a:ln w="50800"/>
                <a:solidFill>
                  <a:schemeClr val="bg1"/>
                </a:solidFill>
                <a:latin typeface="+mn-lt"/>
                <a:ea typeface="+mn-ea"/>
                <a:cs typeface="PT Bold Heading" pitchFamily="2" charset="-78"/>
              </a:rPr>
              <a:t/>
            </a:r>
            <a:br>
              <a:rPr lang="en-US" sz="2882" dirty="0">
                <a:ln w="50800"/>
                <a:solidFill>
                  <a:schemeClr val="bg1"/>
                </a:solidFill>
                <a:latin typeface="+mn-lt"/>
                <a:ea typeface="+mn-ea"/>
                <a:cs typeface="PT Bold Heading" pitchFamily="2" charset="-78"/>
              </a:rPr>
            </a:br>
            <a:r>
              <a:rPr lang="en-US" sz="2882" dirty="0">
                <a:ln w="50800"/>
                <a:solidFill>
                  <a:schemeClr val="bg1"/>
                </a:solidFill>
                <a:latin typeface="+mn-lt"/>
                <a:ea typeface="+mn-ea"/>
                <a:cs typeface="PT Bold Heading" pitchFamily="2" charset="-78"/>
              </a:rPr>
              <a:t>(Command and control Overview)</a:t>
            </a:r>
            <a:endParaRPr lang="ar-SA" sz="2882" dirty="0">
              <a:ln w="50800"/>
              <a:solidFill>
                <a:schemeClr val="bg1"/>
              </a:solidFill>
              <a:latin typeface="+mn-lt"/>
              <a:ea typeface="+mn-ea"/>
              <a:cs typeface="PT Bold Heading" pitchFamily="2" charset="-78"/>
            </a:endParaRPr>
          </a:p>
        </p:txBody>
      </p:sp>
      <p:pic>
        <p:nvPicPr>
          <p:cNvPr id="35" name="صورة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706" y="3245362"/>
            <a:ext cx="3564589" cy="2729053"/>
          </a:xfrm>
          <a:prstGeom prst="rect">
            <a:avLst/>
          </a:prstGeom>
          <a:ln>
            <a:noFill/>
          </a:ln>
          <a:effectLst>
            <a:softEdge rad="112500"/>
          </a:effectLst>
        </p:spPr>
      </p:pic>
      <p:pic>
        <p:nvPicPr>
          <p:cNvPr id="36" name="صورة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2684" y="4704800"/>
            <a:ext cx="1605055" cy="15290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37" name="مجموعة 36"/>
          <p:cNvGrpSpPr/>
          <p:nvPr/>
        </p:nvGrpSpPr>
        <p:grpSpPr>
          <a:xfrm>
            <a:off x="4256407" y="1929731"/>
            <a:ext cx="2417014" cy="1823523"/>
            <a:chOff x="7862622" y="2529940"/>
            <a:chExt cx="2417014" cy="1823523"/>
          </a:xfrm>
        </p:grpSpPr>
        <p:sp>
          <p:nvSpPr>
            <p:cNvPr id="39" name="شكل بيضاوي 38"/>
            <p:cNvSpPr/>
            <p:nvPr/>
          </p:nvSpPr>
          <p:spPr bwMode="auto">
            <a:xfrm>
              <a:off x="8186279" y="2529940"/>
              <a:ext cx="1773988" cy="18235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smtClean="0">
                <a:ln>
                  <a:noFill/>
                </a:ln>
                <a:solidFill>
                  <a:schemeClr val="tx1"/>
                </a:solidFill>
                <a:effectLst/>
                <a:latin typeface="Arial" pitchFamily="34" charset="0"/>
                <a:cs typeface="Arial" pitchFamily="34" charset="0"/>
              </a:endParaRPr>
            </a:p>
          </p:txBody>
        </p:sp>
        <p:pic>
          <p:nvPicPr>
            <p:cNvPr id="40" name="صورة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5747" y="2988116"/>
              <a:ext cx="1091993" cy="1028294"/>
            </a:xfrm>
            <a:prstGeom prst="rect">
              <a:avLst/>
            </a:prstGeom>
          </p:spPr>
        </p:pic>
        <p:pic>
          <p:nvPicPr>
            <p:cNvPr id="41" name="Picture 4" descr="E-3A Cutou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58268">
              <a:off x="9083939" y="2817501"/>
              <a:ext cx="1047267" cy="34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2" descr="Cutout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62622" y="2867180"/>
              <a:ext cx="1065317" cy="24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940" t="3432" r="1164" b="5174"/>
            <a:stretch>
              <a:fillRect/>
            </a:stretch>
          </p:blipFill>
          <p:spPr bwMode="auto">
            <a:xfrm rot="596929">
              <a:off x="8661753" y="2565420"/>
              <a:ext cx="746543" cy="244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69"/>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57412" y="3832371"/>
              <a:ext cx="989430" cy="493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صورة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073607" y="3172155"/>
              <a:ext cx="473003" cy="730978"/>
            </a:xfrm>
            <a:prstGeom prst="rect">
              <a:avLst/>
            </a:prstGeom>
          </p:spPr>
        </p:pic>
        <p:pic>
          <p:nvPicPr>
            <p:cNvPr id="46" name="صورة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31396" y="3632544"/>
              <a:ext cx="1148240" cy="568252"/>
            </a:xfrm>
            <a:prstGeom prst="rect">
              <a:avLst/>
            </a:prstGeom>
          </p:spPr>
        </p:pic>
      </p:grpSp>
      <p:pic>
        <p:nvPicPr>
          <p:cNvPr id="47" name="صورة 46"/>
          <p:cNvPicPr>
            <a:picLocks noChangeAspect="1"/>
          </p:cNvPicPr>
          <p:nvPr/>
        </p:nvPicPr>
        <p:blipFill>
          <a:blip r:embed="rId12"/>
          <a:stretch>
            <a:fillRect/>
          </a:stretch>
        </p:blipFill>
        <p:spPr>
          <a:xfrm>
            <a:off x="3327936" y="4704800"/>
            <a:ext cx="1605055" cy="15290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8" name="صورة 4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12653" y="1968888"/>
            <a:ext cx="1637196" cy="16349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9" name="صورة 4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39079" y="3223067"/>
            <a:ext cx="1605055" cy="15290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50" name="مجموعة 49"/>
          <p:cNvGrpSpPr/>
          <p:nvPr/>
        </p:nvGrpSpPr>
        <p:grpSpPr>
          <a:xfrm>
            <a:off x="2933693" y="2105788"/>
            <a:ext cx="1685689" cy="2534819"/>
            <a:chOff x="3018363" y="2105788"/>
            <a:chExt cx="1685689" cy="2534819"/>
          </a:xfrm>
        </p:grpSpPr>
        <p:pic>
          <p:nvPicPr>
            <p:cNvPr id="51" name="صورة 5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0406312">
              <a:off x="3018363" y="2105788"/>
              <a:ext cx="1394873" cy="1394873"/>
            </a:xfrm>
            <a:prstGeom prst="rect">
              <a:avLst/>
            </a:prstGeom>
          </p:spPr>
        </p:pic>
        <p:pic>
          <p:nvPicPr>
            <p:cNvPr id="52" name="صورة 5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458785">
              <a:off x="3284622" y="3348704"/>
              <a:ext cx="1419430" cy="1291903"/>
            </a:xfrm>
            <a:prstGeom prst="rect">
              <a:avLst/>
            </a:prstGeom>
          </p:spPr>
        </p:pic>
      </p:grpSp>
    </p:spTree>
    <p:extLst>
      <p:ext uri="{BB962C8B-B14F-4D97-AF65-F5344CB8AC3E}">
        <p14:creationId xmlns:p14="http://schemas.microsoft.com/office/powerpoint/2010/main" val="16170694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250"/>
                                  </p:stCondLst>
                                  <p:childTnLst>
                                    <p:set>
                                      <p:cBhvr>
                                        <p:cTn id="6" dur="1" fill="hold">
                                          <p:stCondLst>
                                            <p:cond delay="0"/>
                                          </p:stCondLst>
                                        </p:cTn>
                                        <p:tgtEl>
                                          <p:spTgt spid="35"/>
                                        </p:tgtEl>
                                        <p:attrNameLst>
                                          <p:attrName>style.visibility</p:attrName>
                                        </p:attrNameLst>
                                      </p:cBhvr>
                                      <p:to>
                                        <p:strVal val="visible"/>
                                      </p:to>
                                    </p:set>
                                    <p:anim calcmode="lin" valueType="num">
                                      <p:cBhvr>
                                        <p:cTn id="7" dur="250" fill="hold"/>
                                        <p:tgtEl>
                                          <p:spTgt spid="35"/>
                                        </p:tgtEl>
                                        <p:attrNameLst>
                                          <p:attrName>ppt_w</p:attrName>
                                        </p:attrNameLst>
                                      </p:cBhvr>
                                      <p:tavLst>
                                        <p:tav tm="0">
                                          <p:val>
                                            <p:fltVal val="0"/>
                                          </p:val>
                                        </p:tav>
                                        <p:tav tm="100000">
                                          <p:val>
                                            <p:strVal val="#ppt_w"/>
                                          </p:val>
                                        </p:tav>
                                      </p:tavLst>
                                    </p:anim>
                                    <p:anim calcmode="lin" valueType="num">
                                      <p:cBhvr>
                                        <p:cTn id="8" dur="250" fill="hold"/>
                                        <p:tgtEl>
                                          <p:spTgt spid="35"/>
                                        </p:tgtEl>
                                        <p:attrNameLst>
                                          <p:attrName>ppt_h</p:attrName>
                                        </p:attrNameLst>
                                      </p:cBhvr>
                                      <p:tavLst>
                                        <p:tav tm="0">
                                          <p:val>
                                            <p:fltVal val="0"/>
                                          </p:val>
                                        </p:tav>
                                        <p:tav tm="100000">
                                          <p:val>
                                            <p:strVal val="#ppt_h"/>
                                          </p:val>
                                        </p:tav>
                                      </p:tavLst>
                                    </p:anim>
                                    <p:animEffect transition="in" filter="fade">
                                      <p:cBhvr>
                                        <p:cTn id="9" dur="25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250"/>
                                  </p:stCondLst>
                                  <p:childTnLst>
                                    <p:set>
                                      <p:cBhvr>
                                        <p:cTn id="13" dur="1" fill="hold">
                                          <p:stCondLst>
                                            <p:cond delay="249"/>
                                          </p:stCondLst>
                                        </p:cTn>
                                        <p:tgtEl>
                                          <p:spTgt spid="4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250"/>
                                  </p:stCondLst>
                                  <p:childTnLst>
                                    <p:set>
                                      <p:cBhvr>
                                        <p:cTn id="17" dur="1" fill="hold">
                                          <p:stCondLst>
                                            <p:cond delay="249"/>
                                          </p:stCondLst>
                                        </p:cTn>
                                        <p:tgtEl>
                                          <p:spTgt spid="4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250"/>
                                  </p:stCondLst>
                                  <p:childTnLst>
                                    <p:set>
                                      <p:cBhvr>
                                        <p:cTn id="21" dur="1" fill="hold">
                                          <p:stCondLst>
                                            <p:cond delay="249"/>
                                          </p:stCondLst>
                                        </p:cTn>
                                        <p:tgtEl>
                                          <p:spTgt spid="3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250"/>
                                  </p:stCondLst>
                                  <p:childTnLst>
                                    <p:set>
                                      <p:cBhvr>
                                        <p:cTn id="25" dur="1" fill="hold">
                                          <p:stCondLst>
                                            <p:cond delay="249"/>
                                          </p:stCondLst>
                                        </p:cTn>
                                        <p:tgtEl>
                                          <p:spTgt spid="3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250"/>
                                  </p:stCondLst>
                                  <p:childTnLst>
                                    <p:set>
                                      <p:cBhvr>
                                        <p:cTn id="29" dur="1" fill="hold">
                                          <p:stCondLst>
                                            <p:cond delay="249"/>
                                          </p:stCondLst>
                                        </p:cTn>
                                        <p:tgtEl>
                                          <p:spTgt spid="4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250"/>
                                  </p:stCondLst>
                                  <p:childTnLst>
                                    <p:set>
                                      <p:cBhvr>
                                        <p:cTn id="33" dur="1" fill="hold">
                                          <p:stCondLst>
                                            <p:cond delay="0"/>
                                          </p:stCondLst>
                                        </p:cTn>
                                        <p:tgtEl>
                                          <p:spTgt spid="50"/>
                                        </p:tgtEl>
                                        <p:attrNameLst>
                                          <p:attrName>style.visibility</p:attrName>
                                        </p:attrNameLst>
                                      </p:cBhvr>
                                      <p:to>
                                        <p:strVal val="visible"/>
                                      </p:to>
                                    </p:set>
                                    <p:animEffect transition="in" filter="wipe(down)">
                                      <p:cBhvr>
                                        <p:cTn id="34" dur="2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0000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20129" tIns="10065" rIns="20129" bIns="10065" numCol="1" rtlCol="0" anchor="ctr" anchorCtr="0" compatLnSpc="1">
            <a:prstTxWarp prst="textNoShape">
              <a:avLst/>
            </a:prstTxWarp>
            <a:normAutofit fontScale="90000"/>
          </a:bodyPr>
          <a:lstStyle/>
          <a:p>
            <a:pPr rtl="1">
              <a:spcBef>
                <a:spcPct val="20000"/>
              </a:spcBef>
              <a:buSzPct val="100000"/>
              <a:buFont typeface="Wingdings" pitchFamily="2" charset="2"/>
            </a:pPr>
            <a:r>
              <a:rPr lang="ar-SA" sz="2882" dirty="0">
                <a:ln w="50800"/>
                <a:solidFill>
                  <a:schemeClr val="bg1"/>
                </a:solidFill>
                <a:latin typeface="+mn-lt"/>
                <a:ea typeface="+mn-ea"/>
                <a:cs typeface="PT Bold Heading" pitchFamily="2" charset="-78"/>
              </a:rPr>
              <a:t>مفهوم القيادة والسيطرة</a:t>
            </a:r>
            <a:r>
              <a:rPr lang="en-US" sz="2882" dirty="0">
                <a:ln w="50800"/>
                <a:solidFill>
                  <a:schemeClr val="bg1"/>
                </a:solidFill>
                <a:latin typeface="+mn-lt"/>
                <a:ea typeface="+mn-ea"/>
                <a:cs typeface="PT Bold Heading" pitchFamily="2" charset="-78"/>
              </a:rPr>
              <a:t/>
            </a:r>
            <a:br>
              <a:rPr lang="en-US" sz="2882" dirty="0">
                <a:ln w="50800"/>
                <a:solidFill>
                  <a:schemeClr val="bg1"/>
                </a:solidFill>
                <a:latin typeface="+mn-lt"/>
                <a:ea typeface="+mn-ea"/>
                <a:cs typeface="PT Bold Heading" pitchFamily="2" charset="-78"/>
              </a:rPr>
            </a:br>
            <a:r>
              <a:rPr lang="en-US" sz="2882" dirty="0">
                <a:ln w="50800"/>
                <a:solidFill>
                  <a:schemeClr val="bg1"/>
                </a:solidFill>
                <a:latin typeface="+mn-lt"/>
                <a:ea typeface="+mn-ea"/>
                <a:cs typeface="PT Bold Heading" pitchFamily="2" charset="-78"/>
              </a:rPr>
              <a:t>(Command and control Overview)</a:t>
            </a:r>
            <a:endParaRPr lang="ar-SA" sz="2882" dirty="0">
              <a:ln w="50800"/>
              <a:solidFill>
                <a:schemeClr val="bg1"/>
              </a:solidFill>
              <a:latin typeface="+mn-lt"/>
              <a:ea typeface="+mn-ea"/>
              <a:cs typeface="PT Bold Heading" pitchFamily="2" charset="-78"/>
            </a:endParaRPr>
          </a:p>
        </p:txBody>
      </p:sp>
      <p:pic>
        <p:nvPicPr>
          <p:cNvPr id="34" name="صورة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1090" y="3004262"/>
            <a:ext cx="1456645" cy="1280368"/>
          </a:xfrm>
          <a:prstGeom prst="rect">
            <a:avLst/>
          </a:prstGeom>
        </p:spPr>
      </p:pic>
      <p:pic>
        <p:nvPicPr>
          <p:cNvPr id="40" name="صورة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7366" y="2705507"/>
            <a:ext cx="1091993" cy="1028294"/>
          </a:xfrm>
          <a:prstGeom prst="rect">
            <a:avLst/>
          </a:prstGeom>
        </p:spPr>
      </p:pic>
      <p:pic>
        <p:nvPicPr>
          <p:cNvPr id="42" name="صورة 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455461">
            <a:off x="4190778" y="1310488"/>
            <a:ext cx="4219460" cy="4219460"/>
          </a:xfrm>
          <a:prstGeom prst="rect">
            <a:avLst/>
          </a:prstGeom>
        </p:spPr>
      </p:pic>
      <p:pic>
        <p:nvPicPr>
          <p:cNvPr id="45" name="صورة 44"/>
          <p:cNvPicPr>
            <a:picLocks noChangeAspect="1"/>
          </p:cNvPicPr>
          <p:nvPr/>
        </p:nvPicPr>
        <p:blipFill>
          <a:blip r:embed="rId6"/>
          <a:stretch>
            <a:fillRect/>
          </a:stretch>
        </p:blipFill>
        <p:spPr>
          <a:xfrm>
            <a:off x="2425161" y="4559719"/>
            <a:ext cx="1132887" cy="781692"/>
          </a:xfrm>
          <a:prstGeom prst="rect">
            <a:avLst/>
          </a:prstGeom>
        </p:spPr>
      </p:pic>
      <p:pic>
        <p:nvPicPr>
          <p:cNvPr id="46"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9907" y="2649424"/>
            <a:ext cx="1358433" cy="1204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صورة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68" y="1982623"/>
            <a:ext cx="4219460" cy="4219460"/>
          </a:xfrm>
          <a:prstGeom prst="rect">
            <a:avLst/>
          </a:prstGeom>
        </p:spPr>
      </p:pic>
      <p:pic>
        <p:nvPicPr>
          <p:cNvPr id="48" name="صورة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2070" y="4347029"/>
            <a:ext cx="1297621" cy="1193811"/>
          </a:xfrm>
          <a:prstGeom prst="rect">
            <a:avLst/>
          </a:prstGeom>
        </p:spPr>
      </p:pic>
      <p:pic>
        <p:nvPicPr>
          <p:cNvPr id="49" name="صورة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941478" y="1982623"/>
            <a:ext cx="4219460" cy="4219460"/>
          </a:xfrm>
          <a:prstGeom prst="rect">
            <a:avLst/>
          </a:prstGeom>
        </p:spPr>
      </p:pic>
      <p:pic>
        <p:nvPicPr>
          <p:cNvPr id="50" name="Picture 4" descr="E-3A Cutou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758268">
            <a:off x="7278772" y="2414164"/>
            <a:ext cx="1047267" cy="34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صورة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491985" y="2409463"/>
            <a:ext cx="1183224" cy="958412"/>
          </a:xfrm>
          <a:prstGeom prst="rect">
            <a:avLst/>
          </a:prstGeom>
        </p:spPr>
      </p:pic>
      <p:pic>
        <p:nvPicPr>
          <p:cNvPr id="52" name="Picture 22" descr="Cutout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88162" y="2577566"/>
            <a:ext cx="818408" cy="190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2940" t="3432" r="1164" b="5174"/>
          <a:stretch>
            <a:fillRect/>
          </a:stretch>
        </p:blipFill>
        <p:spPr bwMode="auto">
          <a:xfrm rot="596929">
            <a:off x="7040384" y="2218282"/>
            <a:ext cx="746543" cy="244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69"/>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36043" y="3485233"/>
            <a:ext cx="989430" cy="36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8" descr="http://clipart.coolclips.com/150/wjm/tf05136/CoolClips_vc00132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87115" y="2751499"/>
            <a:ext cx="794939" cy="71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صورة 5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6452239" y="2825017"/>
            <a:ext cx="473003" cy="656217"/>
          </a:xfrm>
          <a:prstGeom prst="rect">
            <a:avLst/>
          </a:prstGeom>
        </p:spPr>
      </p:pic>
      <p:pic>
        <p:nvPicPr>
          <p:cNvPr id="57" name="صورة 5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81603" y="3392488"/>
            <a:ext cx="1064435" cy="526778"/>
          </a:xfrm>
          <a:prstGeom prst="rect">
            <a:avLst/>
          </a:prstGeom>
        </p:spPr>
      </p:pic>
      <p:pic>
        <p:nvPicPr>
          <p:cNvPr id="58"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89036" y="3705738"/>
            <a:ext cx="575764" cy="492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صورة 5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826195" y="2193728"/>
            <a:ext cx="2287117" cy="2134251"/>
          </a:xfrm>
          <a:prstGeom prst="rect">
            <a:avLst/>
          </a:prstGeom>
        </p:spPr>
      </p:pic>
      <p:pic>
        <p:nvPicPr>
          <p:cNvPr id="60" name="صورة 5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397216" y="3356951"/>
            <a:ext cx="336531" cy="336531"/>
          </a:xfrm>
          <a:prstGeom prst="rect">
            <a:avLst/>
          </a:prstGeom>
        </p:spPr>
      </p:pic>
      <p:pic>
        <p:nvPicPr>
          <p:cNvPr id="61" name="صورة 6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491985" y="2877260"/>
            <a:ext cx="1434575" cy="767186"/>
          </a:xfrm>
          <a:prstGeom prst="rect">
            <a:avLst/>
          </a:prstGeom>
        </p:spPr>
      </p:pic>
      <p:pic>
        <p:nvPicPr>
          <p:cNvPr id="62" name="صورة 6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009404" y="3107134"/>
            <a:ext cx="1112157" cy="1112157"/>
          </a:xfrm>
          <a:prstGeom prst="rect">
            <a:avLst/>
          </a:prstGeom>
        </p:spPr>
      </p:pic>
    </p:spTree>
    <p:extLst>
      <p:ext uri="{BB962C8B-B14F-4D97-AF65-F5344CB8AC3E}">
        <p14:creationId xmlns:p14="http://schemas.microsoft.com/office/powerpoint/2010/main" val="183116264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1_Q">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Q">
      <a:majorFont>
        <a:latin typeface="Times New Roman"/>
        <a:ea typeface=""/>
        <a:cs typeface="Traditional Arabic"/>
      </a:majorFont>
      <a:minorFont>
        <a:latin typeface="Times New Roman"/>
        <a:ea typeface=""/>
        <a:cs typeface="Traditional Arab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Q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Q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Q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Q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Q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Q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Q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Q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Q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Q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Q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Q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1534</TotalTime>
  <Words>5720</Words>
  <Application>Microsoft Office PowerPoint</Application>
  <PresentationFormat>Widescreen</PresentationFormat>
  <Paragraphs>317</Paragraphs>
  <Slides>46</Slides>
  <Notes>46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46</vt:i4>
      </vt:variant>
    </vt:vector>
  </HeadingPairs>
  <TitlesOfParts>
    <vt:vector size="62" baseType="lpstr">
      <vt:lpstr>inherit</vt:lpstr>
      <vt:lpstr>SKR HEAD1</vt:lpstr>
      <vt:lpstr>ae_AlMohanad</vt:lpstr>
      <vt:lpstr>Arial Rounded MT Bold</vt:lpstr>
      <vt:lpstr>Calibri</vt:lpstr>
      <vt:lpstr>Arial</vt:lpstr>
      <vt:lpstr>Times New Roman</vt:lpstr>
      <vt:lpstr>Traditional Arabic</vt:lpstr>
      <vt:lpstr>Courier New</vt:lpstr>
      <vt:lpstr>Al-Mohanad</vt:lpstr>
      <vt:lpstr>AGA Arabesque</vt:lpstr>
      <vt:lpstr>AL-Mohanad Bold</vt:lpstr>
      <vt:lpstr>Arial Black</vt:lpstr>
      <vt:lpstr>PT Bold Heading</vt:lpstr>
      <vt:lpstr>Wingdings</vt:lpstr>
      <vt:lpstr>1_Q</vt:lpstr>
      <vt:lpstr>PowerPoint Presentation</vt:lpstr>
      <vt:lpstr>PowerPoint Presentation</vt:lpstr>
      <vt:lpstr>مقدمة (Introduction)</vt:lpstr>
      <vt:lpstr>(Overview)</vt:lpstr>
      <vt:lpstr>مقدمة (Introduction)</vt:lpstr>
      <vt:lpstr>مفهوم القيادة والسيطرة (Command and control Overview)</vt:lpstr>
      <vt:lpstr>PowerPoint Presentation</vt:lpstr>
      <vt:lpstr>مفهوم القيادة والسيطرة (Command and control Overview)</vt:lpstr>
      <vt:lpstr>مفهوم القيادة والسيطرة (Command and control Overview)</vt:lpstr>
      <vt:lpstr>مفهوم القيادة والسيطرة (Command and control Overview)</vt:lpstr>
      <vt:lpstr>عناصر القيادة والسيطرة (Command and control Elements)</vt:lpstr>
      <vt:lpstr>العنصر البشري (Personnel)</vt:lpstr>
      <vt:lpstr>العنصر البشري (Personnel)</vt:lpstr>
      <vt:lpstr>العنصر البشري (Personnel)</vt:lpstr>
      <vt:lpstr>العنصر البشري (Personnel)</vt:lpstr>
      <vt:lpstr>المعدات (Equipment)</vt:lpstr>
      <vt:lpstr>المعدات (Equipment)</vt:lpstr>
      <vt:lpstr>المعدات (Equipment)</vt:lpstr>
      <vt:lpstr>الاتصالات (Communications)</vt:lpstr>
      <vt:lpstr>الاتصالات (Communications)</vt:lpstr>
      <vt:lpstr>الاتصالات (Communications)</vt:lpstr>
      <vt:lpstr>الاتصالات (Communications)</vt:lpstr>
      <vt:lpstr>المرافق والمنشئات (Facilities)</vt:lpstr>
      <vt:lpstr>المرافق والمنشئات (Facilities)</vt:lpstr>
      <vt:lpstr>الإجراءات ولوائح تنظيم العمل (Procedures)</vt:lpstr>
      <vt:lpstr>الإجراءات ولوائح تنظيم العمل (Procedures)</vt:lpstr>
      <vt:lpstr>الوظائف الأساسية للقيادة والسيطرة (Command and control functions)</vt:lpstr>
      <vt:lpstr>التخطيط (Planning)</vt:lpstr>
      <vt:lpstr>التخطيط (Planning)</vt:lpstr>
      <vt:lpstr>التخطيط (Planning)</vt:lpstr>
      <vt:lpstr>التخطيط (Planning)</vt:lpstr>
      <vt:lpstr>التوجيه (Directing)</vt:lpstr>
      <vt:lpstr>التوجيه (Directing)</vt:lpstr>
      <vt:lpstr>التوجيه (Directing)</vt:lpstr>
      <vt:lpstr>التوجيه (Directing)</vt:lpstr>
      <vt:lpstr>التنسيق (Coordinating)</vt:lpstr>
      <vt:lpstr>التنسيق (Coordinating)</vt:lpstr>
      <vt:lpstr>التنسيق (Coordinating)</vt:lpstr>
      <vt:lpstr>التنسيق (Coordinating)</vt:lpstr>
      <vt:lpstr>التنسيق (Coordinating)</vt:lpstr>
      <vt:lpstr>السيطرة (Controlling)</vt:lpstr>
      <vt:lpstr>السيطرة (Controlling)</vt:lpstr>
      <vt:lpstr>السيطرة (Controlling)</vt:lpstr>
      <vt:lpstr>السيطرة (Controlling)</vt:lpstr>
      <vt:lpstr>PowerPoint Presentation</vt:lpstr>
      <vt:lpstr>مفهوم القيادة والسيطرة (Command and control Overview)</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ndocdirector1</dc:creator>
  <cp:lastModifiedBy>ndocdirector1</cp:lastModifiedBy>
  <cp:revision>323</cp:revision>
  <cp:lastPrinted>2016-04-27T06:42:40Z</cp:lastPrinted>
  <dcterms:created xsi:type="dcterms:W3CDTF">2016-04-23T06:42:40Z</dcterms:created>
  <dcterms:modified xsi:type="dcterms:W3CDTF">2016-04-27T07:08:44Z</dcterms:modified>
</cp:coreProperties>
</file>