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8"/>
  </p:notesMasterIdLst>
  <p:handoutMasterIdLst>
    <p:handoutMasterId r:id="rId29"/>
  </p:handoutMasterIdLst>
  <p:sldIdLst>
    <p:sldId id="256" r:id="rId2"/>
    <p:sldId id="309" r:id="rId3"/>
    <p:sldId id="266" r:id="rId4"/>
    <p:sldId id="275" r:id="rId5"/>
    <p:sldId id="282" r:id="rId6"/>
    <p:sldId id="346" r:id="rId7"/>
    <p:sldId id="347" r:id="rId8"/>
    <p:sldId id="348" r:id="rId9"/>
    <p:sldId id="281" r:id="rId10"/>
    <p:sldId id="334" r:id="rId11"/>
    <p:sldId id="283" r:id="rId12"/>
    <p:sldId id="337" r:id="rId13"/>
    <p:sldId id="340" r:id="rId14"/>
    <p:sldId id="338" r:id="rId15"/>
    <p:sldId id="329" r:id="rId16"/>
    <p:sldId id="286" r:id="rId17"/>
    <p:sldId id="320" r:id="rId18"/>
    <p:sldId id="322" r:id="rId19"/>
    <p:sldId id="289" r:id="rId20"/>
    <p:sldId id="291" r:id="rId21"/>
    <p:sldId id="301" r:id="rId22"/>
    <p:sldId id="273" r:id="rId23"/>
    <p:sldId id="332" r:id="rId24"/>
    <p:sldId id="335" r:id="rId25"/>
    <p:sldId id="345" r:id="rId26"/>
    <p:sldId id="323" r:id="rId27"/>
  </p:sldIdLst>
  <p:sldSz cx="9144000" cy="6858000" type="screen4x3"/>
  <p:notesSz cx="6781800" cy="9918700"/>
  <p:defaultTextStyle>
    <a:defPPr>
      <a:defRPr lang="en-US"/>
    </a:defPPr>
    <a:lvl1pPr algn="l" rtl="0" eaLnBrk="0" fontAlgn="base" hangingPunct="0">
      <a:spcBef>
        <a:spcPct val="0"/>
      </a:spcBef>
      <a:spcAft>
        <a:spcPct val="0"/>
      </a:spcAft>
      <a:defRPr sz="2400" kern="1200">
        <a:solidFill>
          <a:schemeClr val="hlink"/>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hlink"/>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hlink"/>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hlink"/>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hlink"/>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hlink"/>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hlink"/>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hlink"/>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hlink"/>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B78"/>
    <a:srgbClr val="337CB3"/>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94" autoAdjust="0"/>
  </p:normalViewPr>
  <p:slideViewPr>
    <p:cSldViewPr>
      <p:cViewPr varScale="1">
        <p:scale>
          <a:sx n="64" d="100"/>
          <a:sy n="64" d="100"/>
        </p:scale>
        <p:origin x="1566" y="54"/>
      </p:cViewPr>
      <p:guideLst>
        <p:guide orient="horz" pos="2160"/>
        <p:guide pos="2880"/>
      </p:guideLst>
    </p:cSldViewPr>
  </p:slideViewPr>
  <p:notesTextViewPr>
    <p:cViewPr>
      <p:scale>
        <a:sx n="3" d="2"/>
        <a:sy n="3" d="2"/>
      </p:scale>
      <p:origin x="0" y="0"/>
    </p:cViewPr>
  </p:notesTextViewPr>
  <p:sorterViewPr>
    <p:cViewPr varScale="1">
      <p:scale>
        <a:sx n="1" d="1"/>
        <a:sy n="1" d="1"/>
      </p:scale>
      <p:origin x="0" y="-24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53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Arial" charset="0"/>
                <a:ea typeface="ＭＳ Ｐゴシック" pitchFamily="-65" charset="-128"/>
                <a:cs typeface="+mn-cs"/>
              </a:defRPr>
            </a:lvl1pPr>
          </a:lstStyle>
          <a:p>
            <a:pPr>
              <a:defRPr/>
            </a:pPr>
            <a:endParaRPr lang="en-US"/>
          </a:p>
        </p:txBody>
      </p:sp>
      <p:sp>
        <p:nvSpPr>
          <p:cNvPr id="3" name="Date Placeholder 2"/>
          <p:cNvSpPr>
            <a:spLocks noGrp="1"/>
          </p:cNvSpPr>
          <p:nvPr>
            <p:ph type="dt" sz="quarter" idx="1"/>
          </p:nvPr>
        </p:nvSpPr>
        <p:spPr>
          <a:xfrm>
            <a:off x="3841750" y="0"/>
            <a:ext cx="2938463" cy="4953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ea typeface="ＭＳ Ｐゴシック" pitchFamily="-65" charset="-128"/>
                <a:cs typeface="+mn-cs"/>
              </a:defRPr>
            </a:lvl1pPr>
          </a:lstStyle>
          <a:p>
            <a:pPr>
              <a:defRPr/>
            </a:pPr>
            <a:fld id="{2FABA705-AB58-4A1F-89F6-8878F0CF26C2}" type="datetime1">
              <a:rPr lang="en-US"/>
              <a:pPr>
                <a:defRPr/>
              </a:pPr>
              <a:t>10/16/2017</a:t>
            </a:fld>
            <a:endParaRPr lang="en-US"/>
          </a:p>
        </p:txBody>
      </p:sp>
      <p:sp>
        <p:nvSpPr>
          <p:cNvPr id="4" name="Footer Placeholder 3"/>
          <p:cNvSpPr>
            <a:spLocks noGrp="1"/>
          </p:cNvSpPr>
          <p:nvPr>
            <p:ph type="ftr" sz="quarter" idx="2"/>
          </p:nvPr>
        </p:nvSpPr>
        <p:spPr>
          <a:xfrm>
            <a:off x="0" y="9421813"/>
            <a:ext cx="2938463" cy="4953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Arial" charset="0"/>
                <a:ea typeface="ＭＳ Ｐゴシック" pitchFamily="-65" charset="-128"/>
                <a:cs typeface="+mn-cs"/>
              </a:defRPr>
            </a:lvl1pPr>
          </a:lstStyle>
          <a:p>
            <a:pPr>
              <a:defRPr/>
            </a:pPr>
            <a:endParaRPr lang="en-US"/>
          </a:p>
        </p:txBody>
      </p:sp>
      <p:sp>
        <p:nvSpPr>
          <p:cNvPr id="5" name="Slide Number Placeholder 4"/>
          <p:cNvSpPr>
            <a:spLocks noGrp="1"/>
          </p:cNvSpPr>
          <p:nvPr>
            <p:ph type="sldNum" sz="quarter" idx="3"/>
          </p:nvPr>
        </p:nvSpPr>
        <p:spPr>
          <a:xfrm>
            <a:off x="3841750" y="9421813"/>
            <a:ext cx="2938463" cy="4953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solidFill>
                  <a:schemeClr val="tx1"/>
                </a:solidFill>
                <a:cs typeface="Arial" panose="020B0604020202020204" pitchFamily="34" charset="0"/>
              </a:defRPr>
            </a:lvl1pPr>
          </a:lstStyle>
          <a:p>
            <a:pPr>
              <a:defRPr/>
            </a:pPr>
            <a:fld id="{3E08DDFD-172A-49CD-BCBD-764CE308789C}" type="slidenum">
              <a:rPr lang="en-US" altLang="en-US"/>
              <a:pPr>
                <a:defRPr/>
              </a:pPr>
              <a:t>‹#›</a:t>
            </a:fld>
            <a:endParaRPr lang="en-US" altLang="en-US"/>
          </a:p>
        </p:txBody>
      </p:sp>
    </p:spTree>
    <p:extLst>
      <p:ext uri="{BB962C8B-B14F-4D97-AF65-F5344CB8AC3E}">
        <p14:creationId xmlns:p14="http://schemas.microsoft.com/office/powerpoint/2010/main" val="239839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ea typeface="ＭＳ Ｐゴシック" pitchFamily="-65" charset="-128"/>
                <a:cs typeface="+mn-cs"/>
              </a:defRPr>
            </a:lvl1pPr>
          </a:lstStyle>
          <a:p>
            <a:pPr>
              <a:defRPr/>
            </a:pPr>
            <a:endParaRPr lang="en-US"/>
          </a:p>
        </p:txBody>
      </p:sp>
      <p:sp>
        <p:nvSpPr>
          <p:cNvPr id="24579"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ＭＳ Ｐゴシック" pitchFamily="-65" charset="-128"/>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ＭＳ Ｐゴシック" pitchFamily="-65" charset="-128"/>
                <a:cs typeface="+mn-cs"/>
              </a:defRPr>
            </a:lvl1pPr>
          </a:lstStyle>
          <a:p>
            <a:pPr>
              <a:defRPr/>
            </a:pPr>
            <a:endParaRPr lang="en-US"/>
          </a:p>
        </p:txBody>
      </p:sp>
      <p:sp>
        <p:nvSpPr>
          <p:cNvPr id="24583"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cs typeface="Arial" panose="020B0604020202020204" pitchFamily="34" charset="0"/>
              </a:defRPr>
            </a:lvl1pPr>
          </a:lstStyle>
          <a:p>
            <a:pPr>
              <a:defRPr/>
            </a:pPr>
            <a:fld id="{CA756ADA-F8EC-4278-A2DD-0301CA671102}" type="slidenum">
              <a:rPr lang="en-US" altLang="en-US"/>
              <a:pPr>
                <a:defRPr/>
              </a:pPr>
              <a:t>‹#›</a:t>
            </a:fld>
            <a:endParaRPr lang="en-US" altLang="en-US"/>
          </a:p>
        </p:txBody>
      </p:sp>
    </p:spTree>
    <p:extLst>
      <p:ext uri="{BB962C8B-B14F-4D97-AF65-F5344CB8AC3E}">
        <p14:creationId xmlns:p14="http://schemas.microsoft.com/office/powerpoint/2010/main" val="628466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1CD99FF9-C835-4C23-BA27-BC7623629229}" type="slidenum">
              <a:rPr lang="en-US" altLang="en-US" sz="1200">
                <a:solidFill>
                  <a:schemeClr val="tx1"/>
                </a:solidFill>
              </a:rPr>
              <a:pPr/>
              <a:t>3</a:t>
            </a:fld>
            <a:endParaRPr lang="en-US" altLang="en-US" sz="1200">
              <a:solidFill>
                <a:schemeClr val="tx1"/>
              </a:solidFill>
            </a:endParaRPr>
          </a:p>
        </p:txBody>
      </p:sp>
    </p:spTree>
    <p:extLst>
      <p:ext uri="{BB962C8B-B14F-4D97-AF65-F5344CB8AC3E}">
        <p14:creationId xmlns:p14="http://schemas.microsoft.com/office/powerpoint/2010/main" val="228732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2B807A7B-8621-428F-AE8A-331DF8BF2B59}" type="slidenum">
              <a:rPr lang="en-US" altLang="en-US" sz="1200">
                <a:solidFill>
                  <a:schemeClr val="tx1"/>
                </a:solidFill>
              </a:rPr>
              <a:pPr/>
              <a:t>17</a:t>
            </a:fld>
            <a:endParaRPr lang="en-US" altLang="en-US" sz="1200">
              <a:solidFill>
                <a:schemeClr val="tx1"/>
              </a:solidFill>
            </a:endParaRPr>
          </a:p>
        </p:txBody>
      </p:sp>
    </p:spTree>
    <p:extLst>
      <p:ext uri="{BB962C8B-B14F-4D97-AF65-F5344CB8AC3E}">
        <p14:creationId xmlns:p14="http://schemas.microsoft.com/office/powerpoint/2010/main" val="340548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36F35184-0E93-4232-B9AE-70789A606FBE}" type="slidenum">
              <a:rPr lang="en-US" altLang="en-US" sz="1200">
                <a:solidFill>
                  <a:schemeClr val="tx1"/>
                </a:solidFill>
              </a:rPr>
              <a:pPr/>
              <a:t>18</a:t>
            </a:fld>
            <a:endParaRPr lang="en-US" altLang="en-US" sz="1200">
              <a:solidFill>
                <a:schemeClr val="tx1"/>
              </a:solidFill>
            </a:endParaRPr>
          </a:p>
        </p:txBody>
      </p:sp>
    </p:spTree>
    <p:extLst>
      <p:ext uri="{BB962C8B-B14F-4D97-AF65-F5344CB8AC3E}">
        <p14:creationId xmlns:p14="http://schemas.microsoft.com/office/powerpoint/2010/main" val="228128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To succeed, GULFNET must get more than just the </a:t>
            </a:r>
            <a:r>
              <a:rPr lang="en-US" altLang="en-US" dirty="0" err="1">
                <a:latin typeface="Arial" panose="020B0604020202020204" pitchFamily="34" charset="0"/>
                <a:ea typeface="ＭＳ Ｐゴシック" panose="020B0600070205080204" pitchFamily="34" charset="-128"/>
              </a:rPr>
              <a:t>comms</a:t>
            </a:r>
            <a:r>
              <a:rPr lang="en-US" altLang="en-US" dirty="0">
                <a:latin typeface="Arial" panose="020B0604020202020204" pitchFamily="34" charset="0"/>
                <a:ea typeface="ＭＳ Ｐゴシック" panose="020B0600070205080204" pitchFamily="34" charset="-128"/>
              </a:rPr>
              <a:t> and connectivity right.   The real issue not just technical interoperability, but cognitive interoperability.  This concerns an active understanding of social networks and the sociology of civil-military interoperability to identify and combat emerging threats such as state-sponsored terrorism.   HA/DR missions are ideal to help promote a unity of effort where unity of command is not possible.  </a:t>
            </a:r>
          </a:p>
          <a:p>
            <a:endParaRPr lang="en-US" altLang="en-US" dirty="0">
              <a:latin typeface="Arial" panose="020B0604020202020204" pitchFamily="34" charset="0"/>
              <a:ea typeface="ＭＳ Ｐゴシック" panose="020B0600070205080204"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A2AFBF06-16CE-4A37-8BCA-94905343B75A}" type="slidenum">
              <a:rPr lang="en-US" altLang="en-US" sz="1200">
                <a:solidFill>
                  <a:schemeClr val="tx1"/>
                </a:solidFill>
              </a:rPr>
              <a:pPr/>
              <a:t>20</a:t>
            </a:fld>
            <a:endParaRPr lang="en-US" altLang="en-US" sz="1200">
              <a:solidFill>
                <a:schemeClr val="tx1"/>
              </a:solidFill>
            </a:endParaRPr>
          </a:p>
        </p:txBody>
      </p:sp>
    </p:spTree>
    <p:extLst>
      <p:ext uri="{BB962C8B-B14F-4D97-AF65-F5344CB8AC3E}">
        <p14:creationId xmlns:p14="http://schemas.microsoft.com/office/powerpoint/2010/main" val="66793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65356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AE483978-2875-47C8-96C0-6C0DF0B74F79}" type="slidenum">
              <a:rPr lang="en-US" altLang="en-US" sz="1200">
                <a:solidFill>
                  <a:schemeClr val="tx1"/>
                </a:solidFill>
              </a:rPr>
              <a:pPr/>
              <a:t>22</a:t>
            </a:fld>
            <a:endParaRPr lang="en-US" altLang="en-US" sz="1200">
              <a:solidFill>
                <a:schemeClr val="tx1"/>
              </a:solidFill>
            </a:endParaRPr>
          </a:p>
        </p:txBody>
      </p:sp>
    </p:spTree>
    <p:extLst>
      <p:ext uri="{BB962C8B-B14F-4D97-AF65-F5344CB8AC3E}">
        <p14:creationId xmlns:p14="http://schemas.microsoft.com/office/powerpoint/2010/main" val="2287803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295BDF67-83DE-466E-B504-E959ED0ACB2C}" type="slidenum">
              <a:rPr lang="en-US" altLang="en-US" sz="1200">
                <a:solidFill>
                  <a:schemeClr val="tx1"/>
                </a:solidFill>
              </a:rPr>
              <a:pPr/>
              <a:t>25</a:t>
            </a:fld>
            <a:endParaRPr lang="en-US" altLang="en-US" sz="120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13448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4AEB75C1-FFF2-4B36-872C-678D32D333FE}" type="slidenum">
              <a:rPr lang="en-US" altLang="en-US" sz="1200">
                <a:solidFill>
                  <a:schemeClr val="tx1"/>
                </a:solidFill>
              </a:rPr>
              <a:pPr/>
              <a:t>26</a:t>
            </a:fld>
            <a:endParaRPr lang="en-US" altLang="en-US" sz="1200">
              <a:solidFill>
                <a:schemeClr val="tx1"/>
              </a:solidFill>
            </a:endParaRPr>
          </a:p>
        </p:txBody>
      </p:sp>
    </p:spTree>
    <p:extLst>
      <p:ext uri="{BB962C8B-B14F-4D97-AF65-F5344CB8AC3E}">
        <p14:creationId xmlns:p14="http://schemas.microsoft.com/office/powerpoint/2010/main" val="69116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1805711A-E43E-46B8-ADF7-E24CB6603AD1}" type="slidenum">
              <a:rPr lang="en-US" altLang="en-US" sz="1200">
                <a:solidFill>
                  <a:schemeClr val="tx1"/>
                </a:solidFill>
              </a:rPr>
              <a:pPr/>
              <a:t>4</a:t>
            </a:fld>
            <a:endParaRPr lang="en-US" altLang="en-US" sz="1200">
              <a:solidFill>
                <a:schemeClr val="tx1"/>
              </a:solidFill>
            </a:endParaRPr>
          </a:p>
        </p:txBody>
      </p:sp>
    </p:spTree>
    <p:extLst>
      <p:ext uri="{BB962C8B-B14F-4D97-AF65-F5344CB8AC3E}">
        <p14:creationId xmlns:p14="http://schemas.microsoft.com/office/powerpoint/2010/main" val="327132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Additional points:   A crucial issue will be how to manage and incorporate “open source” information and building into the system common data standards.    HA/DR exercise missions can help teach how to accommodate social media and the 24/7 media cycle without need of scenario reference to political tensions or adversary nations.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GULFNET capabilities could be made available within individual national military services, jointly within nations, across nations within a specific mission area (like HA/DR or C-IED), or supportive of some level of combined multi-national ops. Make the net flexible enough to be tailored to national wishes within the GCC context.  "Save the willing first."</a:t>
            </a:r>
            <a:br>
              <a:rPr lang="en-US" altLang="en-US">
                <a:latin typeface="Arial" panose="020B0604020202020204" pitchFamily="34" charset="0"/>
                <a:ea typeface="ＭＳ Ｐゴシック" panose="020B0600070205080204" pitchFamily="34" charset="-128"/>
              </a:rPr>
            </a:br>
            <a:endParaRPr lang="en-US" altLang="en-US">
              <a:latin typeface="Arial" panose="020B0604020202020204" pitchFamily="34" charset="0"/>
              <a:ea typeface="ＭＳ Ｐゴシック" panose="020B0600070205080204"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EB5CE993-9472-40F9-B122-AC99A9369EEF}" type="slidenum">
              <a:rPr lang="en-US" altLang="en-US" sz="1200">
                <a:solidFill>
                  <a:schemeClr val="tx1"/>
                </a:solidFill>
              </a:rPr>
              <a:pPr/>
              <a:t>5</a:t>
            </a:fld>
            <a:endParaRPr lang="en-US" altLang="en-US" sz="1200">
              <a:solidFill>
                <a:schemeClr val="tx1"/>
              </a:solidFill>
            </a:endParaRPr>
          </a:p>
        </p:txBody>
      </p:sp>
    </p:spTree>
    <p:extLst>
      <p:ext uri="{BB962C8B-B14F-4D97-AF65-F5344CB8AC3E}">
        <p14:creationId xmlns:p14="http://schemas.microsoft.com/office/powerpoint/2010/main" val="371181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objekt 1"/>
          <p:cNvSpPr>
            <a:spLocks noGrp="1" noRot="1" noChangeAspect="1" noTextEdit="1"/>
          </p:cNvSpPr>
          <p:nvPr>
            <p:ph type="sldImg"/>
          </p:nvPr>
        </p:nvSpPr>
        <p:spPr>
          <a:ln/>
        </p:spPr>
      </p:sp>
      <p:sp>
        <p:nvSpPr>
          <p:cNvPr id="1638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dirty="0">
                <a:latin typeface="Arial" panose="020B0604020202020204" pitchFamily="34" charset="0"/>
                <a:ea typeface="ＭＳ Ｐゴシック" panose="020B0600070205080204" pitchFamily="34" charset="-128"/>
              </a:rPr>
              <a:t>Additional points:  </a:t>
            </a:r>
          </a:p>
          <a:p>
            <a:endParaRPr lang="sv-SE" altLang="en-US" dirty="0">
              <a:latin typeface="Arial" panose="020B0604020202020204" pitchFamily="34" charset="0"/>
              <a:ea typeface="ＭＳ Ｐゴシック" panose="020B0600070205080204" pitchFamily="34" charset="-128"/>
            </a:endParaRPr>
          </a:p>
          <a:p>
            <a:r>
              <a:rPr lang="sv-SE" altLang="en-US" dirty="0">
                <a:latin typeface="Arial" panose="020B0604020202020204" pitchFamily="34" charset="0"/>
                <a:ea typeface="ＭＳ Ｐゴシック" panose="020B0600070205080204" pitchFamily="34" charset="-128"/>
              </a:rPr>
              <a:t>Must recognize that technologies will never be enough.   Exercises are required to build the social networks necessary to build trust.   Need to make sure that policy and doctrine align with what people in the field know about so that they can properly execute.  Must also rely on legal and regulatory regimes.   Remember, there are no ”lessons learned” until behavior is changed. </a:t>
            </a:r>
          </a:p>
        </p:txBody>
      </p:sp>
      <p:sp>
        <p:nvSpPr>
          <p:cNvPr id="27651" name="Platshållare för sidfot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defRPr/>
            </a:pPr>
            <a:r>
              <a:rPr lang="en-GB" altLang="en-US" sz="1200">
                <a:solidFill>
                  <a:schemeClr val="tx1"/>
                </a:solidFill>
              </a:rPr>
              <a:t>Navigating uncertainty</a:t>
            </a:r>
          </a:p>
        </p:txBody>
      </p:sp>
    </p:spTree>
    <p:extLst>
      <p:ext uri="{BB962C8B-B14F-4D97-AF65-F5344CB8AC3E}">
        <p14:creationId xmlns:p14="http://schemas.microsoft.com/office/powerpoint/2010/main" val="211874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p:cNvSpPr>
            <a:spLocks noGrp="1" noRot="1" noChangeAspect="1" noTextEdit="1"/>
          </p:cNvSpPr>
          <p:nvPr>
            <p:ph type="sldImg"/>
          </p:nvPr>
        </p:nvSpPr>
        <p:spPr>
          <a:ln/>
        </p:spPr>
      </p:sp>
      <p:sp>
        <p:nvSpPr>
          <p:cNvPr id="1843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en-US">
              <a:latin typeface="Arial" panose="020B0604020202020204" pitchFamily="34" charset="0"/>
              <a:ea typeface="ＭＳ Ｐゴシック" panose="020B0600070205080204" pitchFamily="34" charset="-128"/>
            </a:endParaRPr>
          </a:p>
        </p:txBody>
      </p:sp>
      <p:sp>
        <p:nvSpPr>
          <p:cNvPr id="29699" name="Platshållare för sidfot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defRPr/>
            </a:pPr>
            <a:r>
              <a:rPr lang="en-GB" altLang="en-US" sz="1200">
                <a:solidFill>
                  <a:schemeClr val="tx1"/>
                </a:solidFill>
              </a:rPr>
              <a:t>Navigating uncertainty</a:t>
            </a:r>
          </a:p>
        </p:txBody>
      </p:sp>
    </p:spTree>
    <p:extLst>
      <p:ext uri="{BB962C8B-B14F-4D97-AF65-F5344CB8AC3E}">
        <p14:creationId xmlns:p14="http://schemas.microsoft.com/office/powerpoint/2010/main" val="67632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AB92CA57-0DCB-4DCB-8EF3-B11F44B851C5}" type="slidenum">
              <a:rPr lang="en-US" altLang="en-US" sz="1200">
                <a:solidFill>
                  <a:schemeClr val="tx1"/>
                </a:solidFill>
              </a:rPr>
              <a:pPr/>
              <a:t>12</a:t>
            </a:fld>
            <a:endParaRPr lang="en-US" altLang="en-US" sz="1200">
              <a:solidFill>
                <a:schemeClr val="tx1"/>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Gap Analysis:</a:t>
            </a:r>
          </a:p>
          <a:p>
            <a:pPr lvl="1" eaLnBrk="1" hangingPunct="1"/>
            <a:r>
              <a:rPr lang="en-US" altLang="en-US">
                <a:latin typeface="Arial" panose="020B0604020202020204" pitchFamily="34" charset="0"/>
                <a:ea typeface="ＭＳ Ｐゴシック" panose="020B0600070205080204" pitchFamily="34" charset="-128"/>
              </a:rPr>
              <a:t>Non-traditional Operations Space</a:t>
            </a:r>
          </a:p>
          <a:p>
            <a:pPr lvl="1" eaLnBrk="1" hangingPunct="1"/>
            <a:r>
              <a:rPr lang="en-US" altLang="en-US">
                <a:latin typeface="Arial" panose="020B0604020202020204" pitchFamily="34" charset="0"/>
                <a:ea typeface="ＭＳ Ｐゴシック" panose="020B0600070205080204" pitchFamily="34" charset="-128"/>
              </a:rPr>
              <a:t>Government/Development/Security</a:t>
            </a:r>
          </a:p>
          <a:p>
            <a:pPr lvl="1" eaLnBrk="1" hangingPunct="1"/>
            <a:r>
              <a:rPr lang="en-US" altLang="en-US">
                <a:latin typeface="Arial" panose="020B0604020202020204" pitchFamily="34" charset="0"/>
                <a:ea typeface="ＭＳ Ｐゴシック" panose="020B0600070205080204" pitchFamily="34" charset="-128"/>
              </a:rPr>
              <a:t>Many Actors – not synchronized</a:t>
            </a:r>
          </a:p>
        </p:txBody>
      </p:sp>
    </p:spTree>
    <p:extLst>
      <p:ext uri="{BB962C8B-B14F-4D97-AF65-F5344CB8AC3E}">
        <p14:creationId xmlns:p14="http://schemas.microsoft.com/office/powerpoint/2010/main" val="251471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848232A0-7568-4B7F-99B0-21ACDC7DCD1B}" type="slidenum">
              <a:rPr lang="en-US" altLang="en-US" sz="1200">
                <a:solidFill>
                  <a:schemeClr val="tx1"/>
                </a:solidFill>
              </a:rPr>
              <a:pPr/>
              <a:t>13</a:t>
            </a:fld>
            <a:endParaRPr lang="en-US" altLang="en-US"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062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fld id="{705E8F16-9153-4015-9D43-26C79184DB55}" type="slidenum">
              <a:rPr lang="en-US" altLang="en-US" sz="1200">
                <a:solidFill>
                  <a:schemeClr val="tx1"/>
                </a:solidFill>
              </a:rPr>
              <a:pPr/>
              <a:t>14</a:t>
            </a:fld>
            <a:endParaRPr lang="en-US" altLang="en-US" sz="1200">
              <a:solidFill>
                <a:schemeClr val="tx1"/>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9353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p:cNvSpPr>
            <a:spLocks noGrp="1" noRot="1" noChangeAspect="1" noTextEdit="1"/>
          </p:cNvSpPr>
          <p:nvPr>
            <p:ph type="sldImg"/>
          </p:nvPr>
        </p:nvSpPr>
        <p:spPr>
          <a:ln/>
        </p:spPr>
      </p:sp>
      <p:sp>
        <p:nvSpPr>
          <p:cNvPr id="32771" name="Platshållare för anteckningar 2"/>
          <p:cNvSpPr>
            <a:spLocks noGrp="1"/>
          </p:cNvSpPr>
          <p:nvPr>
            <p:ph type="body" idx="1"/>
          </p:nvPr>
        </p:nvSpPr>
        <p:spPr>
          <a:xfrm>
            <a:off x="677863" y="4710113"/>
            <a:ext cx="5426075" cy="4926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en-US">
              <a:latin typeface="Arial" panose="020B0604020202020204" pitchFamily="34" charset="0"/>
              <a:ea typeface="ＭＳ Ｐゴシック" panose="020B0600070205080204" pitchFamily="34" charset="-128"/>
            </a:endParaRPr>
          </a:p>
        </p:txBody>
      </p:sp>
      <p:sp>
        <p:nvSpPr>
          <p:cNvPr id="33795" name="Platshållare för sidfot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fontAlgn="base">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defRPr/>
            </a:pPr>
            <a:r>
              <a:rPr lang="en-GB" altLang="en-US" sz="1200">
                <a:solidFill>
                  <a:schemeClr val="tx1"/>
                </a:solidFill>
                <a:latin typeface="Calibri" panose="020F0502020204030204" pitchFamily="34" charset="0"/>
              </a:rPr>
              <a:t>Navigating uncertainty</a:t>
            </a:r>
          </a:p>
        </p:txBody>
      </p:sp>
    </p:spTree>
    <p:extLst>
      <p:ext uri="{BB962C8B-B14F-4D97-AF65-F5344CB8AC3E}">
        <p14:creationId xmlns:p14="http://schemas.microsoft.com/office/powerpoint/2010/main" val="345678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244D4DA-67F7-4AF0-81EA-64542C7524CD}" type="datetime1">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F06236-48D5-49A8-9AAF-3CB34B792933}" type="slidenum">
              <a:rPr lang="en-US" altLang="en-US"/>
              <a:pPr>
                <a:defRPr/>
              </a:pPr>
              <a:t>‹#›</a:t>
            </a:fld>
            <a:endParaRPr lang="en-US" altLang="en-US"/>
          </a:p>
        </p:txBody>
      </p:sp>
    </p:spTree>
    <p:extLst>
      <p:ext uri="{BB962C8B-B14F-4D97-AF65-F5344CB8AC3E}">
        <p14:creationId xmlns:p14="http://schemas.microsoft.com/office/powerpoint/2010/main" val="418848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1CB958-F068-4C34-B64D-84325DDAB33E}" type="datetime1">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A4FCC-038C-4B03-AF8B-797536D57EB4}" type="slidenum">
              <a:rPr lang="en-US" altLang="en-US"/>
              <a:pPr>
                <a:defRPr/>
              </a:pPr>
              <a:t>‹#›</a:t>
            </a:fld>
            <a:endParaRPr lang="en-US" altLang="en-US"/>
          </a:p>
        </p:txBody>
      </p:sp>
    </p:spTree>
    <p:extLst>
      <p:ext uri="{BB962C8B-B14F-4D97-AF65-F5344CB8AC3E}">
        <p14:creationId xmlns:p14="http://schemas.microsoft.com/office/powerpoint/2010/main" val="201382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FB07DA-FE57-406C-8A23-07AFD6BCF2DD}" type="datetime1">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904C79-E071-4B6E-B796-1047A266D95A}" type="slidenum">
              <a:rPr lang="en-US" altLang="en-US"/>
              <a:pPr>
                <a:defRPr/>
              </a:pPr>
              <a:t>‹#›</a:t>
            </a:fld>
            <a:endParaRPr lang="en-US" altLang="en-US"/>
          </a:p>
        </p:txBody>
      </p:sp>
    </p:spTree>
    <p:extLst>
      <p:ext uri="{BB962C8B-B14F-4D97-AF65-F5344CB8AC3E}">
        <p14:creationId xmlns:p14="http://schemas.microsoft.com/office/powerpoint/2010/main" val="3521717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ext Box 7"/>
          <p:cNvSpPr txBox="1">
            <a:spLocks noChangeArrowheads="1"/>
          </p:cNvSpPr>
          <p:nvPr userDrawn="1"/>
        </p:nvSpPr>
        <p:spPr bwMode="auto">
          <a:xfrm>
            <a:off x="6934200" y="64912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endParaRPr lang="en-US" altLang="en-US" sz="1800">
              <a:solidFill>
                <a:schemeClr val="tx1"/>
              </a:solidFill>
            </a:endParaRPr>
          </a:p>
        </p:txBody>
      </p:sp>
      <p:pic>
        <p:nvPicPr>
          <p:cNvPr id="3" name="Picture 7" descr="mcdKovalick_GCFlogo_20100225_v2.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95600" y="609600"/>
            <a:ext cx="30257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38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3" y="236538"/>
            <a:ext cx="8241109" cy="928694"/>
          </a:xfrm>
          <a:prstGeom prst="rect">
            <a:avLst/>
          </a:prstGeom>
        </p:spPr>
        <p:txBody>
          <a:bodyPr/>
          <a:lstStyle/>
          <a:p>
            <a:r>
              <a:rPr lang="sv-SE"/>
              <a:t>Klicka här för att ändra format</a:t>
            </a:r>
          </a:p>
        </p:txBody>
      </p:sp>
      <p:sp>
        <p:nvSpPr>
          <p:cNvPr id="9" name="Platshållare för innehåll 8"/>
          <p:cNvSpPr>
            <a:spLocks noGrp="1"/>
          </p:cNvSpPr>
          <p:nvPr>
            <p:ph sz="quarter" idx="12"/>
          </p:nvPr>
        </p:nvSpPr>
        <p:spPr>
          <a:xfrm>
            <a:off x="467548" y="1358770"/>
            <a:ext cx="8207375" cy="4392488"/>
          </a:xfrm>
          <a:prstGeom prst="rect">
            <a:avLst/>
          </a:prstGeom>
        </p:spPr>
        <p:txBody>
          <a:bodyPr/>
          <a:lstStyle>
            <a:lvl1pPr>
              <a:defRPr>
                <a:solidFill>
                  <a:srgbClr val="3A6E8F"/>
                </a:solidFill>
              </a:defRPr>
            </a:lvl1pPr>
            <a:lvl2pPr marL="742950" indent="-285750">
              <a:buFont typeface="Arial" pitchFamily="34" charset="0"/>
              <a:buChar char="−"/>
              <a:defRPr>
                <a:solidFill>
                  <a:srgbClr val="3A6E8F"/>
                </a:solidFill>
              </a:defRPr>
            </a:lvl2pPr>
            <a:lvl3pPr>
              <a:defRPr>
                <a:solidFill>
                  <a:srgbClr val="3A6E8F"/>
                </a:solidFill>
              </a:defRPr>
            </a:lvl3pPr>
            <a:lvl4pPr marL="1600200" indent="-228600">
              <a:buFont typeface="Arial" pitchFamily="34" charset="0"/>
              <a:buChar char="−"/>
              <a:defRPr>
                <a:solidFill>
                  <a:srgbClr val="3A6E8F"/>
                </a:solidFill>
              </a:defRPr>
            </a:lvl4pPr>
            <a:lvl5pPr>
              <a:defRPr>
                <a:solidFill>
                  <a:srgbClr val="3A6E8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nummer 3"/>
          <p:cNvSpPr>
            <a:spLocks noGrp="1"/>
          </p:cNvSpPr>
          <p:nvPr>
            <p:ph type="sldNum" sz="quarter" idx="13"/>
          </p:nvPr>
        </p:nvSpPr>
        <p:spPr/>
        <p:txBody>
          <a:bodyPr/>
          <a:lstStyle>
            <a:lvl1pPr>
              <a:defRPr smtClean="0">
                <a:solidFill>
                  <a:srgbClr val="3A6E8F"/>
                </a:solidFill>
              </a:defRPr>
            </a:lvl1pPr>
          </a:lstStyle>
          <a:p>
            <a:pPr>
              <a:defRPr/>
            </a:pPr>
            <a:fld id="{3F0B404B-D578-44E6-8887-9F0B537F3BDD}" type="slidenum">
              <a:rPr lang="sv-SE" altLang="en-US"/>
              <a:pPr>
                <a:defRPr/>
              </a:pPr>
              <a:t>‹#›</a:t>
            </a:fld>
            <a:endParaRPr lang="sv-SE" altLang="en-US"/>
          </a:p>
        </p:txBody>
      </p:sp>
    </p:spTree>
    <p:extLst>
      <p:ext uri="{BB962C8B-B14F-4D97-AF65-F5344CB8AC3E}">
        <p14:creationId xmlns:p14="http://schemas.microsoft.com/office/powerpoint/2010/main" val="238680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0A005C-86FC-46EE-BC8B-3D4AE5A1B2CE}" type="datetime1">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21F394-C6AC-4BB6-A534-58A97CA76FC5}" type="slidenum">
              <a:rPr lang="en-US" altLang="en-US"/>
              <a:pPr>
                <a:defRPr/>
              </a:pPr>
              <a:t>‹#›</a:t>
            </a:fld>
            <a:endParaRPr lang="en-US" altLang="en-US"/>
          </a:p>
        </p:txBody>
      </p:sp>
    </p:spTree>
    <p:extLst>
      <p:ext uri="{BB962C8B-B14F-4D97-AF65-F5344CB8AC3E}">
        <p14:creationId xmlns:p14="http://schemas.microsoft.com/office/powerpoint/2010/main" val="109938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AF8214-0CEE-482B-9A78-83D0CA7F629E}" type="datetime1">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EED062-8FBE-4EBB-ABB6-695E9330245C}" type="slidenum">
              <a:rPr lang="en-US" altLang="en-US"/>
              <a:pPr>
                <a:defRPr/>
              </a:pPr>
              <a:t>‹#›</a:t>
            </a:fld>
            <a:endParaRPr lang="en-US" altLang="en-US"/>
          </a:p>
        </p:txBody>
      </p:sp>
    </p:spTree>
    <p:extLst>
      <p:ext uri="{BB962C8B-B14F-4D97-AF65-F5344CB8AC3E}">
        <p14:creationId xmlns:p14="http://schemas.microsoft.com/office/powerpoint/2010/main" val="7752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BDEA90-AF97-4F33-BBBD-943E5D6B9F12}" type="datetime1">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03D6DB-37EC-4FFA-BDD0-A6A6B6B261C6}" type="slidenum">
              <a:rPr lang="en-US" altLang="en-US"/>
              <a:pPr>
                <a:defRPr/>
              </a:pPr>
              <a:t>‹#›</a:t>
            </a:fld>
            <a:endParaRPr lang="en-US" altLang="en-US"/>
          </a:p>
        </p:txBody>
      </p:sp>
    </p:spTree>
    <p:extLst>
      <p:ext uri="{BB962C8B-B14F-4D97-AF65-F5344CB8AC3E}">
        <p14:creationId xmlns:p14="http://schemas.microsoft.com/office/powerpoint/2010/main" val="165544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51536A3-C343-462E-8D65-8B504583F234}" type="datetime1">
              <a:rPr lang="en-US"/>
              <a:pPr>
                <a:defRPr/>
              </a:pPr>
              <a:t>10/16/2017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65FC4E-6ACD-4670-9394-7D08E93CE586}" type="slidenum">
              <a:rPr lang="en-US" altLang="en-US"/>
              <a:pPr>
                <a:defRPr/>
              </a:pPr>
              <a:t>‹#›</a:t>
            </a:fld>
            <a:endParaRPr lang="en-US" altLang="en-US"/>
          </a:p>
        </p:txBody>
      </p:sp>
    </p:spTree>
    <p:extLst>
      <p:ext uri="{BB962C8B-B14F-4D97-AF65-F5344CB8AC3E}">
        <p14:creationId xmlns:p14="http://schemas.microsoft.com/office/powerpoint/2010/main" val="268019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A948B38-E3AA-47FB-B06C-458DBFA81CF4}" type="datetime1">
              <a:rPr lang="en-US"/>
              <a:pPr>
                <a:defRPr/>
              </a:pPr>
              <a:t>10/16/2017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12B976-C47E-4C48-88E9-1DD5AFE4CFA0}" type="slidenum">
              <a:rPr lang="en-US" altLang="en-US"/>
              <a:pPr>
                <a:defRPr/>
              </a:pPr>
              <a:t>‹#›</a:t>
            </a:fld>
            <a:endParaRPr lang="en-US" altLang="en-US"/>
          </a:p>
        </p:txBody>
      </p:sp>
    </p:spTree>
    <p:extLst>
      <p:ext uri="{BB962C8B-B14F-4D97-AF65-F5344CB8AC3E}">
        <p14:creationId xmlns:p14="http://schemas.microsoft.com/office/powerpoint/2010/main" val="316661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E82CB2-44FF-4CC4-A9BA-ACD54BE6A63B}" type="datetime1">
              <a:rPr lang="en-US"/>
              <a:pPr>
                <a:defRPr/>
              </a:pPr>
              <a:t>10/16/2017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1C2FF7-AE78-4181-B7AE-0031099107CE}" type="slidenum">
              <a:rPr lang="en-US" altLang="en-US"/>
              <a:pPr>
                <a:defRPr/>
              </a:pPr>
              <a:t>‹#›</a:t>
            </a:fld>
            <a:endParaRPr lang="en-US" altLang="en-US"/>
          </a:p>
        </p:txBody>
      </p:sp>
    </p:spTree>
    <p:extLst>
      <p:ext uri="{BB962C8B-B14F-4D97-AF65-F5344CB8AC3E}">
        <p14:creationId xmlns:p14="http://schemas.microsoft.com/office/powerpoint/2010/main" val="157533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8668A8-BC75-4DBF-A23B-002B00786687}" type="datetime1">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5193D0-6B5B-4D45-AFF6-880E3E9C8301}" type="slidenum">
              <a:rPr lang="en-US" altLang="en-US"/>
              <a:pPr>
                <a:defRPr/>
              </a:pPr>
              <a:t>‹#›</a:t>
            </a:fld>
            <a:endParaRPr lang="en-US" altLang="en-US"/>
          </a:p>
        </p:txBody>
      </p:sp>
    </p:spTree>
    <p:extLst>
      <p:ext uri="{BB962C8B-B14F-4D97-AF65-F5344CB8AC3E}">
        <p14:creationId xmlns:p14="http://schemas.microsoft.com/office/powerpoint/2010/main" val="252822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6FB339-5E09-4045-9B13-21028B46E2C5}" type="datetime1">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FC0E86-AE62-4520-BDA5-51D00C98A20C}" type="slidenum">
              <a:rPr lang="en-US" altLang="en-US"/>
              <a:pPr>
                <a:defRPr/>
              </a:pPr>
              <a:t>‹#›</a:t>
            </a:fld>
            <a:endParaRPr lang="en-US" altLang="en-US"/>
          </a:p>
        </p:txBody>
      </p:sp>
    </p:spTree>
    <p:extLst>
      <p:ext uri="{BB962C8B-B14F-4D97-AF65-F5344CB8AC3E}">
        <p14:creationId xmlns:p14="http://schemas.microsoft.com/office/powerpoint/2010/main" val="347669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charset="0"/>
                <a:ea typeface="ＭＳ Ｐゴシック" pitchFamily="-65" charset="-128"/>
                <a:cs typeface="+mn-cs"/>
              </a:defRPr>
            </a:lvl1pPr>
          </a:lstStyle>
          <a:p>
            <a:pPr>
              <a:defRPr/>
            </a:pPr>
            <a:fld id="{D632F7E2-5F87-4C72-9F1E-1AE45A9E3FBF}" type="datetime1">
              <a:rPr lang="en-US"/>
              <a:pPr>
                <a:defRPr/>
              </a:pPr>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Arial" charset="0"/>
                <a:ea typeface="ＭＳ Ｐゴシック" pitchFamily="-65"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cs typeface="Arial" panose="020B0604020202020204" pitchFamily="34" charset="0"/>
              </a:defRPr>
            </a:lvl1pPr>
          </a:lstStyle>
          <a:p>
            <a:pPr>
              <a:defRPr/>
            </a:pPr>
            <a:fld id="{7785BD7E-DF99-464F-86EF-06193074D4CD}" type="slidenum">
              <a:rPr lang="en-US" altLang="en-US"/>
              <a:pPr>
                <a:defRPr/>
              </a:pPr>
              <a:t>‹#›</a:t>
            </a:fld>
            <a:endParaRPr lang="en-US" altLang="en-US"/>
          </a:p>
        </p:txBody>
      </p:sp>
      <p:pic>
        <p:nvPicPr>
          <p:cNvPr id="1029" name="Picture 7" descr="PFGS header bar.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38" y="-4763"/>
            <a:ext cx="9144001"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PFGS logo_trans.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569200" y="22225"/>
            <a:ext cx="14970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jpe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jpeg"/><Relationship Id="rId17" Type="http://schemas.openxmlformats.org/officeDocument/2006/relationships/image" Target="../media/image61.png"/><Relationship Id="rId2" Type="http://schemas.openxmlformats.org/officeDocument/2006/relationships/notesSlide" Target="../notesSlides/notesSlide12.xml"/><Relationship Id="rId16"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jpeg"/></Relationships>
</file>

<file path=ppt/slides/_rels/slide2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PROJEKT/IITSEC/09/Demopresentation/Google%20Earth%20Video%20and%20Screen%20dump/googleearth%202007-11-26%2021-57-41-43.avi" TargetMode="External"/><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68.png"/><Relationship Id="rId5" Type="http://schemas.openxmlformats.org/officeDocument/2006/relationships/image" Target="../media/image63.jpeg"/><Relationship Id="rId10" Type="http://schemas.openxmlformats.org/officeDocument/2006/relationships/image" Target="../media/image67.jpeg"/><Relationship Id="rId4" Type="http://schemas.openxmlformats.org/officeDocument/2006/relationships/image" Target="../media/image62.png"/><Relationship Id="rId9" Type="http://schemas.openxmlformats.org/officeDocument/2006/relationships/image" Target="../media/image6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paint 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9800"/>
            <a:ext cx="91440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6513" y="6181725"/>
            <a:ext cx="9082087" cy="461963"/>
          </a:xfrm>
          <a:prstGeom prst="rect">
            <a:avLst/>
          </a:prstGeom>
          <a:noFill/>
        </p:spPr>
        <p:txBody>
          <a:bodyPr>
            <a:spAutoFit/>
          </a:bodyPr>
          <a:lstStyle/>
          <a:p>
            <a:pPr algn="ctr" eaLnBrk="1" hangingPunct="1">
              <a:defRPr/>
            </a:pPr>
            <a:r>
              <a:rPr lang="en-US" b="1" dirty="0">
                <a:solidFill>
                  <a:srgbClr val="005B78"/>
                </a:solidFill>
                <a:latin typeface="+mj-lt"/>
                <a:ea typeface="ＭＳ Ｐゴシック" pitchFamily="-65" charset="-128"/>
                <a:cs typeface="Bell Gothic Std Bold"/>
              </a:rPr>
              <a:t>“</a:t>
            </a:r>
            <a:r>
              <a:rPr lang="en-US" dirty="0">
                <a:solidFill>
                  <a:srgbClr val="005B78"/>
                </a:solidFill>
                <a:latin typeface="+mj-lt"/>
                <a:ea typeface="ＭＳ Ｐゴシック" pitchFamily="-65" charset="-128"/>
                <a:cs typeface="Bell Gothic Std Bold"/>
              </a:rPr>
              <a:t>from</a:t>
            </a:r>
            <a:r>
              <a:rPr lang="en-US" b="1" dirty="0">
                <a:solidFill>
                  <a:srgbClr val="005B78"/>
                </a:solidFill>
                <a:latin typeface="+mj-lt"/>
                <a:ea typeface="ＭＳ Ｐゴシック" pitchFamily="-65" charset="-128"/>
                <a:cs typeface="Bell Gothic Std Bold"/>
              </a:rPr>
              <a:t> </a:t>
            </a:r>
            <a:r>
              <a:rPr lang="en-US" b="1" i="1" dirty="0">
                <a:solidFill>
                  <a:srgbClr val="005B78"/>
                </a:solidFill>
                <a:latin typeface="+mj-lt"/>
                <a:ea typeface="ＭＳ Ｐゴシック" pitchFamily="-65" charset="-128"/>
                <a:cs typeface="Bell Gothic Std Bold"/>
              </a:rPr>
              <a:t>Challenges… </a:t>
            </a:r>
            <a:r>
              <a:rPr lang="en-US" dirty="0">
                <a:solidFill>
                  <a:srgbClr val="005B78"/>
                </a:solidFill>
                <a:latin typeface="+mj-lt"/>
                <a:ea typeface="ＭＳ Ｐゴシック" pitchFamily="-65" charset="-128"/>
                <a:cs typeface="Bell Gothic Std Bold"/>
              </a:rPr>
              <a:t>to</a:t>
            </a:r>
            <a:r>
              <a:rPr lang="en-US" b="1" dirty="0">
                <a:solidFill>
                  <a:srgbClr val="005B78"/>
                </a:solidFill>
                <a:latin typeface="+mj-lt"/>
                <a:ea typeface="ＭＳ Ｐゴシック" pitchFamily="-65" charset="-128"/>
                <a:cs typeface="Bell Gothic Std Bold"/>
              </a:rPr>
              <a:t> </a:t>
            </a:r>
            <a:r>
              <a:rPr lang="en-US" b="1" i="1" dirty="0">
                <a:solidFill>
                  <a:srgbClr val="005B78"/>
                </a:solidFill>
                <a:latin typeface="+mj-lt"/>
                <a:ea typeface="ＭＳ Ｐゴシック" pitchFamily="-65" charset="-128"/>
                <a:cs typeface="Bell Gothic Std Bold"/>
              </a:rPr>
              <a:t>Opportunities…</a:t>
            </a:r>
            <a:r>
              <a:rPr lang="en-US" dirty="0">
                <a:solidFill>
                  <a:srgbClr val="005B78"/>
                </a:solidFill>
                <a:latin typeface="+mj-lt"/>
                <a:ea typeface="ＭＳ Ｐゴシック" pitchFamily="-65" charset="-128"/>
                <a:cs typeface="Bell Gothic Std Bold"/>
              </a:rPr>
              <a:t>to</a:t>
            </a:r>
            <a:r>
              <a:rPr lang="en-US" b="1" i="1" dirty="0">
                <a:solidFill>
                  <a:srgbClr val="005B78"/>
                </a:solidFill>
                <a:latin typeface="+mj-lt"/>
                <a:ea typeface="ＭＳ Ｐゴシック" pitchFamily="-65" charset="-128"/>
                <a:cs typeface="Bell Gothic Std Bold"/>
              </a:rPr>
              <a:t> Solutions”</a:t>
            </a:r>
          </a:p>
        </p:txBody>
      </p:sp>
      <p:sp>
        <p:nvSpPr>
          <p:cNvPr id="5" name="TextBox 4"/>
          <p:cNvSpPr txBox="1"/>
          <p:nvPr/>
        </p:nvSpPr>
        <p:spPr>
          <a:xfrm>
            <a:off x="457200" y="1976457"/>
            <a:ext cx="8305800" cy="3970318"/>
          </a:xfrm>
          <a:prstGeom prst="rect">
            <a:avLst/>
          </a:prstGeom>
          <a:noFill/>
        </p:spPr>
        <p:txBody>
          <a:bodyPr wrap="square">
            <a:spAutoFit/>
          </a:bodyPr>
          <a:lstStyle/>
          <a:p>
            <a:pPr algn="ctr" eaLnBrk="1" hangingPunct="1">
              <a:defRPr/>
            </a:pPr>
            <a:r>
              <a:rPr lang="en-US" b="1" i="1" dirty="0">
                <a:solidFill>
                  <a:srgbClr val="005B78"/>
                </a:solidFill>
                <a:ea typeface="ＭＳ Ｐゴシック" pitchFamily="-65" charset="-128"/>
                <a:cs typeface="Arial" panose="020B0604020202020204" pitchFamily="34" charset="0"/>
              </a:rPr>
              <a:t>TOWARD A</a:t>
            </a:r>
          </a:p>
          <a:p>
            <a:pPr algn="ctr" eaLnBrk="1" hangingPunct="1">
              <a:defRPr/>
            </a:pPr>
            <a:r>
              <a:rPr lang="en-US" sz="2800" b="1" i="1" dirty="0">
                <a:solidFill>
                  <a:srgbClr val="005B78"/>
                </a:solidFill>
                <a:ea typeface="ＭＳ Ｐゴシック" pitchFamily="-65" charset="-128"/>
                <a:cs typeface="Arial" panose="020B0604020202020204" pitchFamily="34" charset="0"/>
              </a:rPr>
              <a:t> </a:t>
            </a:r>
          </a:p>
          <a:p>
            <a:pPr algn="ctr" eaLnBrk="1" hangingPunct="1">
              <a:defRPr/>
            </a:pPr>
            <a:r>
              <a:rPr lang="en-US" sz="3200" b="1" i="1" dirty="0">
                <a:solidFill>
                  <a:srgbClr val="005B78"/>
                </a:solidFill>
                <a:ea typeface="ＭＳ Ｐゴシック" pitchFamily="-65" charset="-128"/>
                <a:cs typeface="Arial" panose="020B0604020202020204" pitchFamily="34" charset="0"/>
              </a:rPr>
              <a:t>GULF RESILIENCE READINESS CENTER </a:t>
            </a:r>
          </a:p>
          <a:p>
            <a:pPr algn="ctr" eaLnBrk="1" hangingPunct="1">
              <a:defRPr/>
            </a:pPr>
            <a:endParaRPr lang="en-US" b="1" i="1" dirty="0">
              <a:solidFill>
                <a:srgbClr val="005B78"/>
              </a:solidFill>
              <a:ea typeface="ＭＳ Ｐゴシック" pitchFamily="-65" charset="-128"/>
              <a:cs typeface="Arial" panose="020B0604020202020204" pitchFamily="34" charset="0"/>
            </a:endParaRPr>
          </a:p>
          <a:p>
            <a:pPr algn="ctr" eaLnBrk="1" hangingPunct="1">
              <a:defRPr/>
            </a:pPr>
            <a:r>
              <a:rPr lang="en-US" b="1" i="1" dirty="0">
                <a:solidFill>
                  <a:srgbClr val="005B78"/>
                </a:solidFill>
                <a:ea typeface="ＭＳ Ｐゴシック" pitchFamily="-65" charset="-128"/>
                <a:cs typeface="Arial" panose="020B0604020202020204" pitchFamily="34" charset="0"/>
              </a:rPr>
              <a:t>Enhanced Cybernetic Capability Through </a:t>
            </a:r>
          </a:p>
          <a:p>
            <a:pPr algn="ctr" eaLnBrk="1" hangingPunct="1">
              <a:defRPr/>
            </a:pPr>
            <a:endParaRPr lang="en-US" b="1" i="1" dirty="0">
              <a:solidFill>
                <a:srgbClr val="005B78"/>
              </a:solidFill>
              <a:ea typeface="ＭＳ Ｐゴシック" pitchFamily="-65" charset="-128"/>
              <a:cs typeface="Arial" panose="020B0604020202020204" pitchFamily="34" charset="0"/>
            </a:endParaRPr>
          </a:p>
          <a:p>
            <a:pPr algn="ctr" eaLnBrk="1" hangingPunct="1">
              <a:defRPr/>
            </a:pPr>
            <a:r>
              <a:rPr lang="en-US" sz="2800" b="1" i="1" dirty="0">
                <a:solidFill>
                  <a:srgbClr val="005B78"/>
                </a:solidFill>
                <a:ea typeface="ＭＳ Ｐゴシック" pitchFamily="-65" charset="-128"/>
                <a:cs typeface="Arial" panose="020B0604020202020204" pitchFamily="34" charset="0"/>
              </a:rPr>
              <a:t>CRISIS RESILIENCE INTEGRATION SUPPORT PLANNING (CRISP)</a:t>
            </a:r>
          </a:p>
          <a:p>
            <a:pPr algn="ctr" eaLnBrk="1" hangingPunct="1">
              <a:defRPr/>
            </a:pPr>
            <a:endParaRPr lang="en-US" sz="4000" b="1" i="1" dirty="0">
              <a:solidFill>
                <a:srgbClr val="005B78"/>
              </a:solidFill>
              <a:latin typeface="+mj-lt"/>
              <a:ea typeface="ＭＳ Ｐゴシック" pitchFamily="-65"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52400" y="228600"/>
            <a:ext cx="6705600" cy="914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US" altLang="en-US" sz="3200" b="1" dirty="0">
                <a:solidFill>
                  <a:schemeClr val="bg1"/>
                </a:solidFill>
                <a:ea typeface="ＭＳ Ｐゴシック" panose="020B0600070205080204" pitchFamily="34" charset="-128"/>
              </a:rPr>
              <a:t>An Arab World Global Visionary</a:t>
            </a:r>
          </a:p>
        </p:txBody>
      </p:sp>
      <p:sp>
        <p:nvSpPr>
          <p:cNvPr id="8195" name="Rectangle 3"/>
          <p:cNvSpPr>
            <a:spLocks noGrp="1" noChangeArrowheads="1"/>
          </p:cNvSpPr>
          <p:nvPr>
            <p:ph type="body" idx="1"/>
          </p:nvPr>
        </p:nvSpPr>
        <p:spPr bwMode="auto">
          <a:xfrm>
            <a:off x="152400" y="1539072"/>
            <a:ext cx="6934200" cy="310912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pPr>
            <a:r>
              <a:rPr lang="en-US" altLang="en-US" sz="2400" b="1" dirty="0">
                <a:solidFill>
                  <a:srgbClr val="005B78"/>
                </a:solidFill>
                <a:ea typeface="ＭＳ Ｐゴシック" panose="020B0600070205080204" pitchFamily="34" charset="-128"/>
              </a:rPr>
              <a:t>Co-Founder and Honorary Chairman, Global Challenges Forum Foundation</a:t>
            </a:r>
          </a:p>
          <a:p>
            <a:pPr>
              <a:lnSpc>
                <a:spcPct val="90000"/>
              </a:lnSpc>
            </a:pPr>
            <a:r>
              <a:rPr lang="en-US" altLang="en-US" sz="2400" b="1" dirty="0">
                <a:solidFill>
                  <a:srgbClr val="005B78"/>
                </a:solidFill>
                <a:ea typeface="ＭＳ Ｐゴシック" panose="020B0600070205080204" pitchFamily="34" charset="-128"/>
              </a:rPr>
              <a:t>Chairman, UN Global Alliance for ICT and Development</a:t>
            </a:r>
          </a:p>
          <a:p>
            <a:pPr>
              <a:lnSpc>
                <a:spcPct val="90000"/>
              </a:lnSpc>
            </a:pPr>
            <a:r>
              <a:rPr lang="en-US" altLang="en-US" sz="2400" b="1" dirty="0">
                <a:solidFill>
                  <a:srgbClr val="005B78"/>
                </a:solidFill>
                <a:ea typeface="ＭＳ Ｐゴシック" panose="020B0600070205080204" pitchFamily="34" charset="-128"/>
              </a:rPr>
              <a:t>Arab World Leader for the Knowledge Society (IP, ICT, Education +) </a:t>
            </a:r>
          </a:p>
          <a:p>
            <a:pPr>
              <a:lnSpc>
                <a:spcPct val="90000"/>
              </a:lnSpc>
            </a:pPr>
            <a:r>
              <a:rPr lang="en-US" altLang="en-US" sz="2800" b="1" i="1" dirty="0">
                <a:solidFill>
                  <a:srgbClr val="005B78"/>
                </a:solidFill>
                <a:ea typeface="ＭＳ Ｐゴシック" panose="020B0600070205080204" pitchFamily="34" charset="-128"/>
              </a:rPr>
              <a:t>Proposed Gulf Resilience Readiness Center concept at Abu Dhabi C4ISR Summit 2016 </a:t>
            </a:r>
          </a:p>
        </p:txBody>
      </p:sp>
      <p:pic>
        <p:nvPicPr>
          <p:cNvPr id="8196" name="Picture 8" descr="200px-Talal_Abu-Ghazale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862" y="1658479"/>
            <a:ext cx="1905000" cy="28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9"/>
          <p:cNvSpPr txBox="1">
            <a:spLocks noChangeArrowheads="1"/>
          </p:cNvSpPr>
          <p:nvPr/>
        </p:nvSpPr>
        <p:spPr bwMode="auto">
          <a:xfrm>
            <a:off x="152400" y="4734342"/>
            <a:ext cx="8839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b="1" i="1" dirty="0">
                <a:solidFill>
                  <a:schemeClr val="tx1"/>
                </a:solidFill>
              </a:rPr>
              <a:t>“Human experience throughout the ages has been enhanced through learning, information and communication. The information revolution will lead us through a knowledge revolution to the wisdom revolution.”  </a:t>
            </a:r>
          </a:p>
          <a:p>
            <a:pPr eaLnBrk="1" hangingPunct="1">
              <a:spcBef>
                <a:spcPct val="50000"/>
              </a:spcBef>
            </a:pPr>
            <a:r>
              <a:rPr lang="en-US" b="1" i="1" dirty="0">
                <a:solidFill>
                  <a:schemeClr val="tx1"/>
                </a:solidFill>
              </a:rPr>
              <a:t>						-- Talal Abu </a:t>
            </a:r>
            <a:r>
              <a:rPr lang="en-US" b="1" i="1" dirty="0" err="1">
                <a:solidFill>
                  <a:schemeClr val="tx1"/>
                </a:solidFill>
              </a:rPr>
              <a:t>Ghazaleh</a:t>
            </a:r>
            <a:endParaRPr lang="en-US" altLang="en-US" b="1" i="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bwMode="auto">
          <a:xfrm>
            <a:off x="533400" y="228600"/>
            <a:ext cx="5791200" cy="754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sv-SE" altLang="en-US" b="1">
                <a:solidFill>
                  <a:schemeClr val="bg1"/>
                </a:solidFill>
                <a:ea typeface="ＭＳ Ｐゴシック" panose="020B0600070205080204" pitchFamily="34" charset="-128"/>
              </a:rPr>
              <a:t>Solution</a:t>
            </a:r>
          </a:p>
        </p:txBody>
      </p:sp>
      <p:sp>
        <p:nvSpPr>
          <p:cNvPr id="17411" name="Platshållare för innehåll 3"/>
          <p:cNvSpPr>
            <a:spLocks noGrp="1"/>
          </p:cNvSpPr>
          <p:nvPr>
            <p:ph sz="quarter" idx="12"/>
          </p:nvPr>
        </p:nvSpPr>
        <p:spPr bwMode="auto">
          <a:xfrm>
            <a:off x="0" y="1447800"/>
            <a:ext cx="57150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sz="2700" b="1" dirty="0">
                <a:solidFill>
                  <a:schemeClr val="tx1"/>
                </a:solidFill>
                <a:ea typeface="ＭＳ Ｐゴシック" panose="020B0600070205080204" pitchFamily="34" charset="-128"/>
              </a:rPr>
              <a:t>	Establish Gulf Resilience Readiness Center to promote effective risk and crisis management through a Simulation Network</a:t>
            </a:r>
          </a:p>
        </p:txBody>
      </p:sp>
      <p:pic>
        <p:nvPicPr>
          <p:cNvPr id="9" name="Picture 8" descr="iStock_000010360557Medium.jpg"/>
          <p:cNvPicPr>
            <a:picLocks noChangeAspect="1"/>
          </p:cNvPicPr>
          <p:nvPr/>
        </p:nvPicPr>
        <p:blipFill>
          <a:blip r:embed="rId3" cstate="print"/>
          <a:stretch>
            <a:fillRect/>
          </a:stretch>
        </p:blipFill>
        <p:spPr>
          <a:xfrm rot="218263">
            <a:off x="5818309" y="1511022"/>
            <a:ext cx="2961175" cy="1972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28600" y="3690979"/>
            <a:ext cx="8261951" cy="3167021"/>
          </a:xfrm>
          <a:prstGeom prst="rect">
            <a:avLst/>
          </a:prstGeom>
          <a:noFill/>
        </p:spPr>
        <p:txBody>
          <a:bodyPr wrap="square">
            <a:spAutoFit/>
          </a:bodyPr>
          <a:lstStyle/>
          <a:p>
            <a:pPr marL="342900" indent="-342900">
              <a:spcBef>
                <a:spcPct val="20000"/>
              </a:spcBef>
              <a:buFont typeface="Arial" charset="0"/>
              <a:buChar char="•"/>
              <a:defRPr/>
            </a:pPr>
            <a:r>
              <a:rPr lang="en-US" sz="2700" dirty="0">
                <a:solidFill>
                  <a:schemeClr val="tx1"/>
                </a:solidFill>
                <a:latin typeface="+mn-lt"/>
                <a:ea typeface="ＭＳ Ｐゴシック" pitchFamily="-65" charset="-128"/>
                <a:cs typeface="ＭＳ Ｐゴシック" pitchFamily="-65" charset="-128"/>
              </a:rPr>
              <a:t>Lessons Identified/Learned by “others”</a:t>
            </a:r>
          </a:p>
          <a:p>
            <a:pPr marL="342900" indent="-342900">
              <a:spcBef>
                <a:spcPct val="20000"/>
              </a:spcBef>
              <a:buFont typeface="Arial" charset="0"/>
              <a:buChar char="•"/>
              <a:defRPr/>
            </a:pPr>
            <a:r>
              <a:rPr lang="en-US" sz="2700" dirty="0">
                <a:solidFill>
                  <a:schemeClr val="tx1"/>
                </a:solidFill>
                <a:latin typeface="+mn-lt"/>
                <a:ea typeface="ＭＳ Ｐゴシック" pitchFamily="-65" charset="-128"/>
                <a:cs typeface="ＭＳ Ｐゴシック" pitchFamily="-65" charset="-128"/>
              </a:rPr>
              <a:t>Evaluate all the relevant parts that need to be in place for a fully functioning risk and crisis management system</a:t>
            </a:r>
          </a:p>
          <a:p>
            <a:pPr marL="342900" indent="-342900">
              <a:spcBef>
                <a:spcPct val="20000"/>
              </a:spcBef>
              <a:buFont typeface="Arial" charset="0"/>
              <a:buChar char="•"/>
              <a:defRPr/>
            </a:pPr>
            <a:r>
              <a:rPr lang="en-US" sz="2700" dirty="0">
                <a:solidFill>
                  <a:schemeClr val="tx1"/>
                </a:solidFill>
                <a:latin typeface="+mn-lt"/>
                <a:ea typeface="ＭＳ Ｐゴシック" pitchFamily="-65" charset="-128"/>
                <a:cs typeface="ＭＳ Ｐゴシック" pitchFamily="-65" charset="-128"/>
              </a:rPr>
              <a:t>Build methods, models and capabilities to achieve Gulf-shared objectives and goals to support Cyber Resilience Integration </a:t>
            </a:r>
            <a:r>
              <a:rPr lang="en-US" sz="2700">
                <a:solidFill>
                  <a:schemeClr val="tx1"/>
                </a:solidFill>
                <a:latin typeface="+mn-lt"/>
                <a:ea typeface="ＭＳ Ｐゴシック" pitchFamily="-65" charset="-128"/>
                <a:cs typeface="ＭＳ Ｐゴシック" pitchFamily="-65" charset="-128"/>
              </a:rPr>
              <a:t>Support Planning (CRISP)</a:t>
            </a:r>
            <a:endParaRPr lang="sv-SE" sz="2700" dirty="0">
              <a:solidFill>
                <a:schemeClr val="tx1"/>
              </a:solidFill>
              <a:latin typeface="+mn-lt"/>
              <a:ea typeface="ＭＳ Ｐゴシック" pitchFamily="-65" charset="-128"/>
              <a:cs typeface="ＭＳ Ｐゴシック" pitchFamily="-65" charset="-128"/>
            </a:endParaRPr>
          </a:p>
        </p:txBody>
      </p:sp>
    </p:spTree>
  </p:cSld>
  <p:clrMapOvr>
    <a:masterClrMapping/>
  </p:clrMapOvr>
  <p:transition spd="slow" advTm="1053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0" y="121920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spcBef>
                <a:spcPct val="20000"/>
              </a:spcBef>
              <a:buFontTx/>
              <a:buBlip>
                <a:blip r:embed="rId3"/>
              </a:buBlip>
            </a:pPr>
            <a:r>
              <a:rPr lang="en-US" altLang="en-US" sz="1800" b="1" u="sng" dirty="0">
                <a:solidFill>
                  <a:schemeClr val="tx1"/>
                </a:solidFill>
              </a:rPr>
              <a:t>Education and Training Gap</a:t>
            </a:r>
          </a:p>
          <a:p>
            <a:pPr eaLnBrk="1" hangingPunct="1">
              <a:spcBef>
                <a:spcPct val="20000"/>
              </a:spcBef>
            </a:pPr>
            <a:r>
              <a:rPr lang="en-US" altLang="en-US" sz="1800" b="1" dirty="0">
                <a:solidFill>
                  <a:schemeClr val="tx1"/>
                </a:solidFill>
              </a:rPr>
              <a:t>	Non-aligned efforts, </a:t>
            </a:r>
          </a:p>
          <a:p>
            <a:pPr eaLnBrk="1" hangingPunct="1">
              <a:spcBef>
                <a:spcPct val="20000"/>
              </a:spcBef>
            </a:pPr>
            <a:r>
              <a:rPr lang="en-US" altLang="en-US" sz="1800" b="1" dirty="0">
                <a:solidFill>
                  <a:schemeClr val="tx1"/>
                </a:solidFill>
              </a:rPr>
              <a:t>	Pre-deployment Preparation</a:t>
            </a:r>
          </a:p>
          <a:p>
            <a:pPr eaLnBrk="1" hangingPunct="1">
              <a:spcBef>
                <a:spcPct val="20000"/>
              </a:spcBef>
            </a:pPr>
            <a:endParaRPr lang="en-US" altLang="en-US" sz="1800" dirty="0"/>
          </a:p>
          <a:p>
            <a:pPr eaLnBrk="1" hangingPunct="1">
              <a:spcBef>
                <a:spcPct val="20000"/>
              </a:spcBef>
              <a:buFontTx/>
              <a:buBlip>
                <a:blip r:embed="rId3"/>
              </a:buBlip>
            </a:pPr>
            <a:r>
              <a:rPr lang="en-US" altLang="en-US" sz="1800" b="1" u="sng" dirty="0">
                <a:solidFill>
                  <a:schemeClr val="tx1"/>
                </a:solidFill>
              </a:rPr>
              <a:t>Discipline Interoperability Gap</a:t>
            </a:r>
          </a:p>
          <a:p>
            <a:pPr eaLnBrk="1" hangingPunct="1">
              <a:spcBef>
                <a:spcPct val="20000"/>
              </a:spcBef>
            </a:pPr>
            <a:r>
              <a:rPr lang="en-US" altLang="en-US" sz="1800" b="1" dirty="0">
                <a:solidFill>
                  <a:schemeClr val="tx1"/>
                </a:solidFill>
              </a:rPr>
              <a:t>	Different organizational </a:t>
            </a:r>
            <a:br>
              <a:rPr lang="en-US" altLang="en-US" sz="1800" b="1" dirty="0">
                <a:solidFill>
                  <a:schemeClr val="tx1"/>
                </a:solidFill>
              </a:rPr>
            </a:br>
            <a:r>
              <a:rPr lang="en-US" altLang="en-US" sz="1800" b="1" dirty="0">
                <a:solidFill>
                  <a:schemeClr val="tx1"/>
                </a:solidFill>
              </a:rPr>
              <a:t>cultures, approaches</a:t>
            </a:r>
          </a:p>
          <a:p>
            <a:pPr eaLnBrk="1" hangingPunct="1">
              <a:spcBef>
                <a:spcPct val="20000"/>
              </a:spcBef>
            </a:pPr>
            <a:endParaRPr lang="en-US" altLang="en-US" sz="1800" dirty="0"/>
          </a:p>
          <a:p>
            <a:pPr eaLnBrk="1" hangingPunct="1">
              <a:spcBef>
                <a:spcPct val="20000"/>
              </a:spcBef>
              <a:buFontTx/>
              <a:buBlip>
                <a:blip r:embed="rId3"/>
              </a:buBlip>
            </a:pPr>
            <a:r>
              <a:rPr lang="en-US" altLang="en-US" sz="1800" b="1" u="sng" dirty="0">
                <a:solidFill>
                  <a:schemeClr val="tx1"/>
                </a:solidFill>
              </a:rPr>
              <a:t>Institutional Gap</a:t>
            </a:r>
            <a:r>
              <a:rPr lang="en-US" altLang="en-US" sz="1800" b="1" dirty="0">
                <a:solidFill>
                  <a:schemeClr val="tx1"/>
                </a:solidFill>
              </a:rPr>
              <a:t> </a:t>
            </a:r>
          </a:p>
          <a:p>
            <a:pPr eaLnBrk="1" hangingPunct="1">
              <a:spcBef>
                <a:spcPct val="20000"/>
              </a:spcBef>
            </a:pPr>
            <a:r>
              <a:rPr lang="en-US" altLang="en-US" sz="1800" b="1" dirty="0">
                <a:solidFill>
                  <a:schemeClr val="tx1"/>
                </a:solidFill>
              </a:rPr>
              <a:t>	Processes to capture and</a:t>
            </a:r>
          </a:p>
          <a:p>
            <a:pPr eaLnBrk="1" hangingPunct="1">
              <a:spcBef>
                <a:spcPct val="20000"/>
              </a:spcBef>
            </a:pPr>
            <a:r>
              <a:rPr lang="en-US" altLang="en-US" sz="1800" b="1" dirty="0">
                <a:solidFill>
                  <a:schemeClr val="tx1"/>
                </a:solidFill>
              </a:rPr>
              <a:t>	analyze data/lessons learned</a:t>
            </a:r>
          </a:p>
          <a:p>
            <a:pPr eaLnBrk="1" hangingPunct="1">
              <a:spcBef>
                <a:spcPct val="20000"/>
              </a:spcBef>
            </a:pPr>
            <a:endParaRPr lang="en-US" altLang="en-US" sz="1800" dirty="0"/>
          </a:p>
          <a:p>
            <a:pPr eaLnBrk="1" hangingPunct="1">
              <a:spcBef>
                <a:spcPct val="20000"/>
              </a:spcBef>
              <a:buFontTx/>
              <a:buBlip>
                <a:blip r:embed="rId3"/>
              </a:buBlip>
            </a:pPr>
            <a:r>
              <a:rPr lang="en-US" altLang="en-US" sz="1800" b="1" u="sng" dirty="0">
                <a:solidFill>
                  <a:schemeClr val="tx1"/>
                </a:solidFill>
              </a:rPr>
              <a:t>Operational Picture Gap</a:t>
            </a:r>
            <a:r>
              <a:rPr lang="en-US" altLang="en-US" sz="1800" b="1" dirty="0">
                <a:solidFill>
                  <a:schemeClr val="tx1"/>
                </a:solidFill>
              </a:rPr>
              <a:t> </a:t>
            </a:r>
            <a:br>
              <a:rPr lang="en-US" altLang="en-US" sz="1800" b="1" dirty="0">
                <a:solidFill>
                  <a:schemeClr val="tx1"/>
                </a:solidFill>
              </a:rPr>
            </a:br>
            <a:r>
              <a:rPr lang="en-US" altLang="en-US" sz="1800" b="1" dirty="0">
                <a:solidFill>
                  <a:schemeClr val="tx1"/>
                </a:solidFill>
              </a:rPr>
              <a:t>Lack of standardized, integrated information</a:t>
            </a:r>
          </a:p>
          <a:p>
            <a:pPr eaLnBrk="1" hangingPunct="1">
              <a:spcBef>
                <a:spcPct val="20000"/>
              </a:spcBef>
            </a:pPr>
            <a:r>
              <a:rPr lang="en-US" altLang="en-US" b="1" i="1" dirty="0">
                <a:solidFill>
                  <a:schemeClr val="accent2"/>
                </a:solidFill>
              </a:rPr>
              <a:t>  How to synchronize and align efforts?</a:t>
            </a:r>
            <a:r>
              <a:rPr lang="en-US" altLang="en-US" b="1" dirty="0">
                <a:solidFill>
                  <a:schemeClr val="accent2"/>
                </a:solidFill>
              </a:rPr>
              <a:t> </a:t>
            </a:r>
          </a:p>
          <a:p>
            <a:pPr eaLnBrk="1" hangingPunct="1">
              <a:spcBef>
                <a:spcPct val="20000"/>
              </a:spcBef>
            </a:pPr>
            <a:r>
              <a:rPr lang="en-US" altLang="en-US" sz="1800" dirty="0"/>
              <a:t>	</a:t>
            </a:r>
          </a:p>
        </p:txBody>
      </p:sp>
      <p:sp>
        <p:nvSpPr>
          <p:cNvPr id="23555" name="Oval 4"/>
          <p:cNvSpPr>
            <a:spLocks noChangeArrowheads="1"/>
          </p:cNvSpPr>
          <p:nvPr/>
        </p:nvSpPr>
        <p:spPr bwMode="auto">
          <a:xfrm>
            <a:off x="3657599" y="1295400"/>
            <a:ext cx="5425463" cy="5483888"/>
          </a:xfrm>
          <a:prstGeom prst="ellipse">
            <a:avLst/>
          </a:prstGeom>
          <a:gradFill rotWithShape="1">
            <a:gsLst>
              <a:gs pos="0">
                <a:srgbClr val="CC0000">
                  <a:alpha val="67998"/>
                </a:srgbClr>
              </a:gs>
              <a:gs pos="100000">
                <a:srgbClr val="A90000"/>
              </a:gs>
            </a:gsLst>
            <a:lin ang="5400000" scaled="1"/>
          </a:gradFill>
          <a:ln w="12700">
            <a:solidFill>
              <a:schemeClr val="tx1"/>
            </a:solidFill>
            <a:round/>
            <a:headEnd/>
            <a:tailEnd/>
          </a:ln>
        </p:spPr>
        <p:txBody>
          <a:bodyPr wrap="none"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endParaRPr lang="en-US" altLang="en-US" sz="2800" dirty="0"/>
          </a:p>
        </p:txBody>
      </p:sp>
      <p:sp>
        <p:nvSpPr>
          <p:cNvPr id="23556" name="Text Box 5"/>
          <p:cNvSpPr txBox="1">
            <a:spLocks noChangeArrowheads="1"/>
          </p:cNvSpPr>
          <p:nvPr/>
        </p:nvSpPr>
        <p:spPr bwMode="auto">
          <a:xfrm>
            <a:off x="5154613" y="6019800"/>
            <a:ext cx="162718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sz="2300">
                <a:solidFill>
                  <a:schemeClr val="bg1"/>
                </a:solidFill>
              </a:rPr>
              <a:t>Ops Space</a:t>
            </a:r>
          </a:p>
        </p:txBody>
      </p:sp>
      <p:sp>
        <p:nvSpPr>
          <p:cNvPr id="23557" name="PubTriangle"/>
          <p:cNvSpPr>
            <a:spLocks noEditPoints="1" noChangeArrowheads="1"/>
          </p:cNvSpPr>
          <p:nvPr/>
        </p:nvSpPr>
        <p:spPr bwMode="auto">
          <a:xfrm rot="-928326">
            <a:off x="6096000" y="1295400"/>
            <a:ext cx="2057400" cy="2057400"/>
          </a:xfrm>
          <a:custGeom>
            <a:avLst/>
            <a:gdLst>
              <a:gd name="T0" fmla="*/ 1028700 w 21600"/>
              <a:gd name="T1" fmla="*/ 0 h 21600"/>
              <a:gd name="T2" fmla="*/ 514350 w 21600"/>
              <a:gd name="T3" fmla="*/ 1028700 h 21600"/>
              <a:gd name="T4" fmla="*/ 0 w 21600"/>
              <a:gd name="T5" fmla="*/ 2057400 h 21600"/>
              <a:gd name="T6" fmla="*/ 1028700 w 21600"/>
              <a:gd name="T7" fmla="*/ 1543050 h 21600"/>
              <a:gd name="T8" fmla="*/ 2057400 w 21600"/>
              <a:gd name="T9" fmla="*/ 1028700 h 21600"/>
              <a:gd name="T10" fmla="*/ 1543050 w 21600"/>
              <a:gd name="T11" fmla="*/ 514350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gradFill rotWithShape="1">
            <a:gsLst>
              <a:gs pos="0">
                <a:srgbClr val="008000">
                  <a:alpha val="89998"/>
                </a:srgbClr>
              </a:gs>
              <a:gs pos="100000">
                <a:srgbClr val="83C183"/>
              </a:gs>
            </a:gsLst>
            <a:lin ang="5400000" scaled="1"/>
          </a:gra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3558" name="PubTriangle"/>
          <p:cNvSpPr>
            <a:spLocks noEditPoints="1" noChangeArrowheads="1"/>
          </p:cNvSpPr>
          <p:nvPr/>
        </p:nvSpPr>
        <p:spPr bwMode="auto">
          <a:xfrm rot="-4500000">
            <a:off x="4343400" y="990600"/>
            <a:ext cx="2057400" cy="2057400"/>
          </a:xfrm>
          <a:custGeom>
            <a:avLst/>
            <a:gdLst>
              <a:gd name="T0" fmla="*/ 1028700 w 21600"/>
              <a:gd name="T1" fmla="*/ 0 h 21600"/>
              <a:gd name="T2" fmla="*/ 514350 w 21600"/>
              <a:gd name="T3" fmla="*/ 1028700 h 21600"/>
              <a:gd name="T4" fmla="*/ 0 w 21600"/>
              <a:gd name="T5" fmla="*/ 2057400 h 21600"/>
              <a:gd name="T6" fmla="*/ 1028700 w 21600"/>
              <a:gd name="T7" fmla="*/ 1543050 h 21600"/>
              <a:gd name="T8" fmla="*/ 2057400 w 21600"/>
              <a:gd name="T9" fmla="*/ 1028700 h 21600"/>
              <a:gd name="T10" fmla="*/ 1543050 w 21600"/>
              <a:gd name="T11" fmla="*/ 514350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gradFill rotWithShape="1">
            <a:gsLst>
              <a:gs pos="0">
                <a:srgbClr val="008000">
                  <a:alpha val="89998"/>
                </a:srgbClr>
              </a:gs>
              <a:gs pos="100000">
                <a:srgbClr val="83C183"/>
              </a:gs>
            </a:gsLst>
            <a:lin ang="5400000" scaled="1"/>
          </a:gra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3559" name="Text Box 8"/>
          <p:cNvSpPr txBox="1">
            <a:spLocks noChangeArrowheads="1"/>
          </p:cNvSpPr>
          <p:nvPr/>
        </p:nvSpPr>
        <p:spPr bwMode="auto">
          <a:xfrm>
            <a:off x="6553200" y="1828800"/>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GCC Governments</a:t>
            </a:r>
          </a:p>
        </p:txBody>
      </p:sp>
      <p:sp>
        <p:nvSpPr>
          <p:cNvPr id="23560" name="Text Box 9"/>
          <p:cNvSpPr txBox="1">
            <a:spLocks noChangeArrowheads="1"/>
          </p:cNvSpPr>
          <p:nvPr/>
        </p:nvSpPr>
        <p:spPr bwMode="auto">
          <a:xfrm>
            <a:off x="4572000" y="1752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NGOs</a:t>
            </a:r>
          </a:p>
        </p:txBody>
      </p:sp>
      <p:sp>
        <p:nvSpPr>
          <p:cNvPr id="23561" name="PubTriangle"/>
          <p:cNvSpPr>
            <a:spLocks noEditPoints="1" noChangeArrowheads="1"/>
          </p:cNvSpPr>
          <p:nvPr/>
        </p:nvSpPr>
        <p:spPr bwMode="auto">
          <a:xfrm rot="-9285984">
            <a:off x="4191000" y="4038600"/>
            <a:ext cx="2057400" cy="2057400"/>
          </a:xfrm>
          <a:custGeom>
            <a:avLst/>
            <a:gdLst>
              <a:gd name="T0" fmla="*/ 1028700 w 21600"/>
              <a:gd name="T1" fmla="*/ 0 h 21600"/>
              <a:gd name="T2" fmla="*/ 514350 w 21600"/>
              <a:gd name="T3" fmla="*/ 1028700 h 21600"/>
              <a:gd name="T4" fmla="*/ 0 w 21600"/>
              <a:gd name="T5" fmla="*/ 2057400 h 21600"/>
              <a:gd name="T6" fmla="*/ 1028700 w 21600"/>
              <a:gd name="T7" fmla="*/ 1543050 h 21600"/>
              <a:gd name="T8" fmla="*/ 2057400 w 21600"/>
              <a:gd name="T9" fmla="*/ 1028700 h 21600"/>
              <a:gd name="T10" fmla="*/ 1543050 w 21600"/>
              <a:gd name="T11" fmla="*/ 514350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gradFill rotWithShape="1">
            <a:gsLst>
              <a:gs pos="0">
                <a:srgbClr val="008000">
                  <a:alpha val="89998"/>
                </a:srgbClr>
              </a:gs>
              <a:gs pos="100000">
                <a:srgbClr val="83C183"/>
              </a:gs>
            </a:gsLst>
            <a:lin ang="5400000" scaled="1"/>
          </a:gra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3562" name="PubTriangle"/>
          <p:cNvSpPr>
            <a:spLocks noEditPoints="1" noChangeArrowheads="1"/>
          </p:cNvSpPr>
          <p:nvPr/>
        </p:nvSpPr>
        <p:spPr bwMode="auto">
          <a:xfrm rot="7436364">
            <a:off x="7143750" y="2832100"/>
            <a:ext cx="2057400" cy="2057400"/>
          </a:xfrm>
          <a:custGeom>
            <a:avLst/>
            <a:gdLst>
              <a:gd name="T0" fmla="*/ 1028700 w 21600"/>
              <a:gd name="T1" fmla="*/ 0 h 21600"/>
              <a:gd name="T2" fmla="*/ 514350 w 21600"/>
              <a:gd name="T3" fmla="*/ 1028700 h 21600"/>
              <a:gd name="T4" fmla="*/ 0 w 21600"/>
              <a:gd name="T5" fmla="*/ 2057400 h 21600"/>
              <a:gd name="T6" fmla="*/ 1028700 w 21600"/>
              <a:gd name="T7" fmla="*/ 1543050 h 21600"/>
              <a:gd name="T8" fmla="*/ 2057400 w 21600"/>
              <a:gd name="T9" fmla="*/ 1028700 h 21600"/>
              <a:gd name="T10" fmla="*/ 1543050 w 21600"/>
              <a:gd name="T11" fmla="*/ 514350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gradFill rotWithShape="1">
            <a:gsLst>
              <a:gs pos="0">
                <a:srgbClr val="008000">
                  <a:alpha val="89998"/>
                </a:srgbClr>
              </a:gs>
              <a:gs pos="100000">
                <a:srgbClr val="83C183"/>
              </a:gs>
            </a:gsLst>
            <a:lin ang="5400000" scaled="1"/>
          </a:gra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3563" name="PubTriangle"/>
          <p:cNvSpPr>
            <a:spLocks noEditPoints="1" noChangeArrowheads="1"/>
          </p:cNvSpPr>
          <p:nvPr/>
        </p:nvSpPr>
        <p:spPr bwMode="auto">
          <a:xfrm rot="-9285984">
            <a:off x="3429000" y="2590800"/>
            <a:ext cx="2057400" cy="2057400"/>
          </a:xfrm>
          <a:custGeom>
            <a:avLst/>
            <a:gdLst>
              <a:gd name="T0" fmla="*/ 1028700 w 21600"/>
              <a:gd name="T1" fmla="*/ 0 h 21600"/>
              <a:gd name="T2" fmla="*/ 514350 w 21600"/>
              <a:gd name="T3" fmla="*/ 1028700 h 21600"/>
              <a:gd name="T4" fmla="*/ 0 w 21600"/>
              <a:gd name="T5" fmla="*/ 2057400 h 21600"/>
              <a:gd name="T6" fmla="*/ 1028700 w 21600"/>
              <a:gd name="T7" fmla="*/ 1543050 h 21600"/>
              <a:gd name="T8" fmla="*/ 2057400 w 21600"/>
              <a:gd name="T9" fmla="*/ 1028700 h 21600"/>
              <a:gd name="T10" fmla="*/ 1543050 w 21600"/>
              <a:gd name="T11" fmla="*/ 514350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gradFill rotWithShape="1">
            <a:gsLst>
              <a:gs pos="0">
                <a:srgbClr val="008000">
                  <a:alpha val="89998"/>
                </a:srgbClr>
              </a:gs>
              <a:gs pos="100000">
                <a:srgbClr val="83C183"/>
              </a:gs>
            </a:gsLst>
            <a:lin ang="5400000" scaled="1"/>
          </a:gra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3564" name="Text Box 13"/>
          <p:cNvSpPr txBox="1">
            <a:spLocks noChangeArrowheads="1"/>
          </p:cNvSpPr>
          <p:nvPr/>
        </p:nvSpPr>
        <p:spPr bwMode="auto">
          <a:xfrm>
            <a:off x="4572000" y="4648200"/>
            <a:ext cx="137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Partner Governments</a:t>
            </a:r>
          </a:p>
        </p:txBody>
      </p:sp>
      <p:sp>
        <p:nvSpPr>
          <p:cNvPr id="23565" name="Text Box 14"/>
          <p:cNvSpPr txBox="1">
            <a:spLocks noChangeArrowheads="1"/>
          </p:cNvSpPr>
          <p:nvPr/>
        </p:nvSpPr>
        <p:spPr bwMode="auto">
          <a:xfrm>
            <a:off x="7543800" y="3733800"/>
            <a:ext cx="1676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International Organizations</a:t>
            </a:r>
          </a:p>
          <a:p>
            <a:pPr algn="ctr" eaLnBrk="1" hangingPunct="1"/>
            <a:endParaRPr lang="en-US" altLang="en-US" sz="1400">
              <a:solidFill>
                <a:schemeClr val="bg1"/>
              </a:solidFill>
            </a:endParaRPr>
          </a:p>
        </p:txBody>
      </p:sp>
      <p:sp>
        <p:nvSpPr>
          <p:cNvPr id="23566" name="Text Box 15"/>
          <p:cNvSpPr txBox="1">
            <a:spLocks noChangeArrowheads="1"/>
          </p:cNvSpPr>
          <p:nvPr/>
        </p:nvSpPr>
        <p:spPr bwMode="auto">
          <a:xfrm>
            <a:off x="3733800" y="3352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Practitioners</a:t>
            </a:r>
          </a:p>
        </p:txBody>
      </p:sp>
      <p:sp>
        <p:nvSpPr>
          <p:cNvPr id="23567" name="PubTriangle"/>
          <p:cNvSpPr>
            <a:spLocks noEditPoints="1" noChangeArrowheads="1"/>
          </p:cNvSpPr>
          <p:nvPr/>
        </p:nvSpPr>
        <p:spPr bwMode="auto">
          <a:xfrm rot="9737946">
            <a:off x="5791200" y="4343400"/>
            <a:ext cx="2057400" cy="2057400"/>
          </a:xfrm>
          <a:custGeom>
            <a:avLst/>
            <a:gdLst>
              <a:gd name="T0" fmla="*/ 1028700 w 21600"/>
              <a:gd name="T1" fmla="*/ 0 h 21600"/>
              <a:gd name="T2" fmla="*/ 514350 w 21600"/>
              <a:gd name="T3" fmla="*/ 1028700 h 21600"/>
              <a:gd name="T4" fmla="*/ 0 w 21600"/>
              <a:gd name="T5" fmla="*/ 2057400 h 21600"/>
              <a:gd name="T6" fmla="*/ 1028700 w 21600"/>
              <a:gd name="T7" fmla="*/ 1543050 h 21600"/>
              <a:gd name="T8" fmla="*/ 2057400 w 21600"/>
              <a:gd name="T9" fmla="*/ 1028700 h 21600"/>
              <a:gd name="T10" fmla="*/ 1543050 w 21600"/>
              <a:gd name="T11" fmla="*/ 514350 h 21600"/>
              <a:gd name="T12" fmla="*/ 0 60000 65536"/>
              <a:gd name="T13" fmla="*/ 0 60000 65536"/>
              <a:gd name="T14" fmla="*/ 0 60000 65536"/>
              <a:gd name="T15" fmla="*/ 0 60000 65536"/>
              <a:gd name="T16" fmla="*/ 0 60000 65536"/>
              <a:gd name="T17" fmla="*/ 0 60000 65536"/>
              <a:gd name="T18" fmla="*/ 8100 w 21600"/>
              <a:gd name="T19" fmla="*/ 5400 h 21600"/>
              <a:gd name="T20" fmla="*/ 16200 w 21600"/>
              <a:gd name="T21" fmla="*/ 135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800"/>
                </a:lnTo>
                <a:lnTo>
                  <a:pt x="10800" y="0"/>
                </a:lnTo>
                <a:close/>
              </a:path>
            </a:pathLst>
          </a:custGeom>
          <a:gradFill rotWithShape="1">
            <a:gsLst>
              <a:gs pos="0">
                <a:srgbClr val="008000">
                  <a:alpha val="89998"/>
                </a:srgbClr>
              </a:gs>
              <a:gs pos="100000">
                <a:srgbClr val="83C183"/>
              </a:gs>
            </a:gsLst>
            <a:lin ang="5400000" scaled="1"/>
          </a:gra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3568" name="Text Box 17"/>
          <p:cNvSpPr txBox="1">
            <a:spLocks noChangeArrowheads="1"/>
          </p:cNvSpPr>
          <p:nvPr/>
        </p:nvSpPr>
        <p:spPr bwMode="auto">
          <a:xfrm>
            <a:off x="5943600" y="54102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Academics</a:t>
            </a:r>
          </a:p>
        </p:txBody>
      </p:sp>
      <p:sp>
        <p:nvSpPr>
          <p:cNvPr id="23569" name="Rectangle 19"/>
          <p:cNvSpPr>
            <a:spLocks noGrp="1" noChangeArrowheads="1"/>
          </p:cNvSpPr>
          <p:nvPr>
            <p:ph type="title"/>
          </p:nvPr>
        </p:nvSpPr>
        <p:spPr bwMode="auto">
          <a:xfrm>
            <a:off x="53591" y="218756"/>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b="1" dirty="0">
                <a:solidFill>
                  <a:schemeClr val="bg1"/>
                </a:solidFill>
                <a:ea typeface="ＭＳ Ｐゴシック" panose="020B0600070205080204" pitchFamily="34" charset="-128"/>
              </a:rPr>
              <a:t>Analyzing</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600" b="1" dirty="0">
                <a:solidFill>
                  <a:schemeClr val="bg1"/>
                </a:solidFill>
                <a:ea typeface="ＭＳ Ｐゴシック" panose="020B0600070205080204" pitchFamily="34" charset="-128"/>
              </a:rPr>
              <a:t>the</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altLang="en-US" sz="3600" b="1" dirty="0">
                <a:solidFill>
                  <a:schemeClr val="bg1"/>
                </a:solidFill>
                <a:ea typeface="ＭＳ Ｐゴシック" panose="020B0600070205080204" pitchFamily="34" charset="-128"/>
              </a:rPr>
              <a:t>Gaps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0" y="76200"/>
            <a:ext cx="914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b="1">
                <a:solidFill>
                  <a:schemeClr val="bg1"/>
                </a:solidFill>
                <a:ea typeface="ＭＳ Ｐゴシック" panose="020B0600070205080204" pitchFamily="34" charset="-128"/>
              </a:rPr>
              <a:t>Joined to “Composable”’ </a:t>
            </a:r>
            <a:br>
              <a:rPr lang="en-US" altLang="en-US" sz="3600" b="1">
                <a:solidFill>
                  <a:schemeClr val="bg1"/>
                </a:solidFill>
                <a:ea typeface="ＭＳ Ｐゴシック" panose="020B0600070205080204" pitchFamily="34" charset="-128"/>
              </a:rPr>
            </a:br>
            <a:r>
              <a:rPr lang="en-US" altLang="en-US" sz="3600" b="1">
                <a:solidFill>
                  <a:schemeClr val="bg1"/>
                </a:solidFill>
                <a:ea typeface="ＭＳ Ｐゴシック" panose="020B0600070205080204" pitchFamily="34" charset="-128"/>
              </a:rPr>
              <a:t>C5 Environment</a:t>
            </a:r>
          </a:p>
        </p:txBody>
      </p:sp>
      <p:sp>
        <p:nvSpPr>
          <p:cNvPr id="8195" name="Rectangle 3"/>
          <p:cNvSpPr>
            <a:spLocks noGrp="1" noChangeArrowheads="1"/>
          </p:cNvSpPr>
          <p:nvPr>
            <p:ph type="body" idx="1"/>
          </p:nvPr>
        </p:nvSpPr>
        <p:spPr>
          <a:xfrm>
            <a:off x="381000" y="1371600"/>
            <a:ext cx="8610600" cy="5334000"/>
          </a:xfrm>
        </p:spPr>
        <p:txBody>
          <a:bodyPr/>
          <a:lstStyle/>
          <a:p>
            <a:pPr marL="0" indent="0">
              <a:buFont typeface="Arial" panose="020B0604020202020204" pitchFamily="34" charset="0"/>
              <a:buNone/>
              <a:defRPr/>
            </a:pPr>
            <a:r>
              <a:rPr lang="en-US" sz="2400" dirty="0"/>
              <a:t>“C5 thinking” (Command, Control, Cooperation, Coordination, and Collaboration) is more appropriate to gaining </a:t>
            </a:r>
            <a:r>
              <a:rPr lang="en-US" sz="2400" b="1" dirty="0"/>
              <a:t>“unity of effort” </a:t>
            </a:r>
            <a:r>
              <a:rPr lang="en-US" sz="2400" dirty="0"/>
              <a:t>than “unity of command” terms like Command and Control and C4ISR</a:t>
            </a:r>
            <a:endParaRPr lang="en-US" sz="2000" dirty="0">
              <a:latin typeface="Arial" pitchFamily="34" charset="0"/>
              <a:cs typeface="Arial" pitchFamily="34" charset="0"/>
            </a:endParaRPr>
          </a:p>
          <a:p>
            <a:pPr eaLnBrk="1" hangingPunct="1">
              <a:lnSpc>
                <a:spcPct val="80000"/>
              </a:lnSpc>
              <a:buFontTx/>
              <a:buNone/>
              <a:defRPr/>
            </a:pPr>
            <a:endParaRPr lang="en-US" sz="2400" dirty="0">
              <a:latin typeface="Arial" pitchFamily="34" charset="0"/>
              <a:cs typeface="Arial" pitchFamily="34" charset="0"/>
            </a:endParaRPr>
          </a:p>
          <a:p>
            <a:pPr eaLnBrk="1" hangingPunct="1">
              <a:lnSpc>
                <a:spcPct val="80000"/>
              </a:lnSpc>
              <a:buFontTx/>
              <a:buNone/>
              <a:defRPr/>
            </a:pPr>
            <a:r>
              <a:rPr lang="en-US" sz="2400" dirty="0">
                <a:latin typeface="Arial" pitchFamily="34" charset="0"/>
                <a:cs typeface="Arial" pitchFamily="34" charset="0"/>
              </a:rPr>
              <a:t>Components of the </a:t>
            </a:r>
            <a:r>
              <a:rPr lang="en-US" sz="2400" dirty="0" err="1">
                <a:latin typeface="Arial" pitchFamily="34" charset="0"/>
                <a:cs typeface="Arial" pitchFamily="34" charset="0"/>
              </a:rPr>
              <a:t>Composable</a:t>
            </a:r>
            <a:r>
              <a:rPr lang="en-US" sz="2400" dirty="0">
                <a:latin typeface="Arial" pitchFamily="34" charset="0"/>
                <a:cs typeface="Arial" pitchFamily="34" charset="0"/>
              </a:rPr>
              <a:t> C5 Environment:</a:t>
            </a:r>
          </a:p>
          <a:p>
            <a:pPr eaLnBrk="1" hangingPunct="1">
              <a:lnSpc>
                <a:spcPct val="80000"/>
              </a:lnSpc>
              <a:buFontTx/>
              <a:buNone/>
              <a:defRPr/>
            </a:pPr>
            <a:endParaRPr lang="en-US" sz="2400" dirty="0">
              <a:latin typeface="Arial" pitchFamily="34" charset="0"/>
              <a:cs typeface="Arial" pitchFamily="34" charset="0"/>
            </a:endParaRPr>
          </a:p>
          <a:p>
            <a:pPr lvl="1" eaLnBrk="1" hangingPunct="1">
              <a:lnSpc>
                <a:spcPct val="80000"/>
              </a:lnSpc>
              <a:defRPr/>
            </a:pPr>
            <a:r>
              <a:rPr lang="en-US" sz="2000" dirty="0">
                <a:latin typeface="Arial" pitchFamily="34" charset="0"/>
                <a:cs typeface="Arial" pitchFamily="34" charset="0"/>
              </a:rPr>
              <a:t>Research, Analysis, and Reference Resource</a:t>
            </a:r>
          </a:p>
          <a:p>
            <a:pPr lvl="1" eaLnBrk="1" hangingPunct="1">
              <a:lnSpc>
                <a:spcPct val="80000"/>
              </a:lnSpc>
              <a:defRPr/>
            </a:pPr>
            <a:r>
              <a:rPr lang="en-US" sz="2000" dirty="0">
                <a:latin typeface="Arial" pitchFamily="34" charset="0"/>
                <a:cs typeface="Arial" pitchFamily="34" charset="0"/>
              </a:rPr>
              <a:t>Network of Educational Centers</a:t>
            </a:r>
          </a:p>
          <a:p>
            <a:pPr lvl="1" eaLnBrk="1" hangingPunct="1">
              <a:lnSpc>
                <a:spcPct val="80000"/>
              </a:lnSpc>
              <a:defRPr/>
            </a:pPr>
            <a:r>
              <a:rPr lang="en-US" sz="2000" dirty="0">
                <a:latin typeface="Arial" pitchFamily="34" charset="0"/>
                <a:cs typeface="Arial" pitchFamily="34" charset="0"/>
              </a:rPr>
              <a:t>Collaborative Information Sharing Framework</a:t>
            </a:r>
          </a:p>
          <a:p>
            <a:pPr lvl="1" eaLnBrk="1" hangingPunct="1">
              <a:lnSpc>
                <a:spcPct val="80000"/>
              </a:lnSpc>
              <a:defRPr/>
            </a:pPr>
            <a:endParaRPr lang="en-US" sz="2000" dirty="0">
              <a:latin typeface="Arial" pitchFamily="34" charset="0"/>
              <a:cs typeface="Arial" pitchFamily="34" charset="0"/>
            </a:endParaRPr>
          </a:p>
          <a:p>
            <a:pPr lvl="1" eaLnBrk="1" hangingPunct="1">
              <a:lnSpc>
                <a:spcPct val="80000"/>
              </a:lnSpc>
              <a:buFont typeface="Wingdings" panose="05000000000000000000" pitchFamily="2" charset="2"/>
              <a:buChar char="Ø"/>
              <a:defRPr/>
            </a:pPr>
            <a:r>
              <a:rPr lang="en-US" sz="2000" dirty="0">
                <a:latin typeface="Arial" pitchFamily="34" charset="0"/>
                <a:cs typeface="Arial" pitchFamily="34" charset="0"/>
              </a:rPr>
              <a:t>Social networks will link participants in an information sharing network and generate feedback to further the development of the GRCC Education and Training components</a:t>
            </a:r>
          </a:p>
          <a:p>
            <a:pPr lvl="1" eaLnBrk="1" hangingPunct="1">
              <a:lnSpc>
                <a:spcPct val="80000"/>
              </a:lnSpc>
              <a:defRPr/>
            </a:pPr>
            <a:endParaRPr lang="en-US" sz="2000" dirty="0">
              <a:latin typeface="Arial" pitchFamily="34" charset="0"/>
              <a:cs typeface="Arial" pitchFamily="34" charset="0"/>
            </a:endParaRPr>
          </a:p>
          <a:p>
            <a:pPr eaLnBrk="1" hangingPunct="1">
              <a:lnSpc>
                <a:spcPct val="80000"/>
              </a:lnSpc>
              <a:buFontTx/>
              <a:buNone/>
              <a:defRPr/>
            </a:pPr>
            <a:r>
              <a:rPr lang="en-US" sz="2400" dirty="0">
                <a:latin typeface="Arial" pitchFamily="34" charset="0"/>
                <a:cs typeface="Arial" pitchFamily="34" charset="0"/>
              </a:rPr>
              <a:t>Collaboration Produces </a:t>
            </a:r>
            <a:r>
              <a:rPr lang="en-US" sz="2400" b="1" i="1" dirty="0">
                <a:latin typeface="Arial" pitchFamily="34" charset="0"/>
                <a:cs typeface="Arial" pitchFamily="34" charset="0"/>
              </a:rPr>
              <a:t>NEW</a:t>
            </a:r>
            <a:r>
              <a:rPr lang="en-US" sz="2400" dirty="0">
                <a:latin typeface="Arial" pitchFamily="34" charset="0"/>
                <a:cs typeface="Arial" pitchFamily="34" charset="0"/>
              </a:rPr>
              <a:t> Knowledge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p:cNvSpPr>
            <a:spLocks noChangeArrowheads="1"/>
          </p:cNvSpPr>
          <p:nvPr/>
        </p:nvSpPr>
        <p:spPr bwMode="auto">
          <a:xfrm>
            <a:off x="1905000" y="990600"/>
            <a:ext cx="5562600" cy="5562600"/>
          </a:xfrm>
          <a:prstGeom prst="ellipse">
            <a:avLst/>
          </a:prstGeom>
          <a:gradFill rotWithShape="1">
            <a:gsLst>
              <a:gs pos="0">
                <a:srgbClr val="CC0000">
                  <a:alpha val="67998"/>
                </a:srgbClr>
              </a:gs>
              <a:gs pos="100000">
                <a:srgbClr val="A90000"/>
              </a:gs>
            </a:gsLst>
            <a:lin ang="5400000" scaled="1"/>
          </a:gradFill>
          <a:ln w="12700">
            <a:solidFill>
              <a:schemeClr val="tx1"/>
            </a:solidFill>
            <a:round/>
            <a:headEnd/>
            <a:tailEnd/>
          </a:ln>
        </p:spPr>
        <p:txBody>
          <a:bodyPr wrap="none"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2800"/>
              <a:t>0</a:t>
            </a:r>
          </a:p>
        </p:txBody>
      </p:sp>
      <p:sp>
        <p:nvSpPr>
          <p:cNvPr id="25603" name="Oval 3"/>
          <p:cNvSpPr>
            <a:spLocks noChangeArrowheads="1"/>
          </p:cNvSpPr>
          <p:nvPr/>
        </p:nvSpPr>
        <p:spPr bwMode="auto">
          <a:xfrm>
            <a:off x="2193925" y="1293813"/>
            <a:ext cx="4984750" cy="4984750"/>
          </a:xfrm>
          <a:prstGeom prst="ellipse">
            <a:avLst/>
          </a:prstGeom>
          <a:gradFill rotWithShape="1">
            <a:gsLst>
              <a:gs pos="0">
                <a:srgbClr val="333399"/>
              </a:gs>
              <a:gs pos="100000">
                <a:srgbClr val="8585C2"/>
              </a:gs>
            </a:gsLst>
            <a:lin ang="5400000" scaled="1"/>
          </a:gradFill>
          <a:ln w="25400">
            <a:solidFill>
              <a:schemeClr val="bg1"/>
            </a:solidFill>
            <a:round/>
            <a:headEnd/>
            <a:tailEnd/>
          </a:ln>
        </p:spPr>
        <p:txBody>
          <a:bodyPr wrap="none"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5604" name="Oval 5"/>
          <p:cNvSpPr>
            <a:spLocks noChangeArrowheads="1"/>
          </p:cNvSpPr>
          <p:nvPr/>
        </p:nvSpPr>
        <p:spPr bwMode="auto">
          <a:xfrm>
            <a:off x="2700338" y="1785938"/>
            <a:ext cx="3971925" cy="3971925"/>
          </a:xfrm>
          <a:prstGeom prst="ellipse">
            <a:avLst/>
          </a:prstGeom>
          <a:gradFill rotWithShape="1">
            <a:gsLst>
              <a:gs pos="0">
                <a:srgbClr val="008000"/>
              </a:gs>
              <a:gs pos="100000">
                <a:srgbClr val="6DB66D"/>
              </a:gs>
            </a:gsLst>
            <a:lin ang="5400000" scaled="1"/>
          </a:gradFill>
          <a:ln w="25400">
            <a:solidFill>
              <a:schemeClr val="bg1"/>
            </a:solidFill>
            <a:round/>
            <a:headEnd/>
            <a:tailEnd/>
          </a:ln>
        </p:spPr>
        <p:txBody>
          <a:bodyPr wrap="none"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5605" name="Line 6"/>
          <p:cNvSpPr>
            <a:spLocks noChangeShapeType="1"/>
          </p:cNvSpPr>
          <p:nvPr/>
        </p:nvSpPr>
        <p:spPr bwMode="auto">
          <a:xfrm flipV="1">
            <a:off x="2700338" y="3746500"/>
            <a:ext cx="3971925" cy="3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06" name="Line 7"/>
          <p:cNvSpPr>
            <a:spLocks noChangeShapeType="1"/>
          </p:cNvSpPr>
          <p:nvPr/>
        </p:nvSpPr>
        <p:spPr bwMode="auto">
          <a:xfrm>
            <a:off x="3784600" y="2012950"/>
            <a:ext cx="1879600" cy="3470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07" name="Line 8"/>
          <p:cNvSpPr>
            <a:spLocks noChangeShapeType="1"/>
          </p:cNvSpPr>
          <p:nvPr/>
        </p:nvSpPr>
        <p:spPr bwMode="auto">
          <a:xfrm flipH="1">
            <a:off x="3783013" y="2016125"/>
            <a:ext cx="1806575" cy="35401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608" name="Text Box 9"/>
          <p:cNvSpPr txBox="1">
            <a:spLocks noChangeArrowheads="1"/>
          </p:cNvSpPr>
          <p:nvPr/>
        </p:nvSpPr>
        <p:spPr bwMode="auto">
          <a:xfrm>
            <a:off x="2786063" y="3908425"/>
            <a:ext cx="1571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Academics</a:t>
            </a:r>
          </a:p>
        </p:txBody>
      </p:sp>
      <p:sp>
        <p:nvSpPr>
          <p:cNvPr id="25609" name="Text Box 10"/>
          <p:cNvSpPr txBox="1">
            <a:spLocks noChangeArrowheads="1"/>
          </p:cNvSpPr>
          <p:nvPr/>
        </p:nvSpPr>
        <p:spPr bwMode="auto">
          <a:xfrm>
            <a:off x="2778125" y="2998788"/>
            <a:ext cx="1301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NGOs</a:t>
            </a:r>
          </a:p>
          <a:p>
            <a:pPr algn="ctr" eaLnBrk="1" hangingPunct="1"/>
            <a:endParaRPr lang="en-US" altLang="en-US" sz="1400">
              <a:solidFill>
                <a:schemeClr val="bg1"/>
              </a:solidFill>
            </a:endParaRPr>
          </a:p>
        </p:txBody>
      </p:sp>
      <p:sp>
        <p:nvSpPr>
          <p:cNvPr id="25610" name="Text Box 11"/>
          <p:cNvSpPr txBox="1">
            <a:spLocks noChangeArrowheads="1"/>
          </p:cNvSpPr>
          <p:nvPr/>
        </p:nvSpPr>
        <p:spPr bwMode="auto">
          <a:xfrm>
            <a:off x="3997325" y="2084388"/>
            <a:ext cx="1377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GCC Governments</a:t>
            </a:r>
          </a:p>
        </p:txBody>
      </p:sp>
      <p:sp>
        <p:nvSpPr>
          <p:cNvPr id="25611" name="Text Box 12"/>
          <p:cNvSpPr txBox="1">
            <a:spLocks noChangeArrowheads="1"/>
          </p:cNvSpPr>
          <p:nvPr/>
        </p:nvSpPr>
        <p:spPr bwMode="auto">
          <a:xfrm>
            <a:off x="4073525" y="4827588"/>
            <a:ext cx="1301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Partner Governments</a:t>
            </a:r>
          </a:p>
        </p:txBody>
      </p:sp>
      <p:sp>
        <p:nvSpPr>
          <p:cNvPr id="25612" name="Text Box 13"/>
          <p:cNvSpPr txBox="1">
            <a:spLocks noChangeArrowheads="1"/>
          </p:cNvSpPr>
          <p:nvPr/>
        </p:nvSpPr>
        <p:spPr bwMode="auto">
          <a:xfrm>
            <a:off x="5148263" y="3919538"/>
            <a:ext cx="15906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International Organizations</a:t>
            </a:r>
          </a:p>
          <a:p>
            <a:pPr algn="ctr" eaLnBrk="1" hangingPunct="1"/>
            <a:endParaRPr lang="en-US" altLang="en-US" sz="1400">
              <a:solidFill>
                <a:schemeClr val="bg1"/>
              </a:solidFill>
            </a:endParaRPr>
          </a:p>
        </p:txBody>
      </p:sp>
      <p:sp>
        <p:nvSpPr>
          <p:cNvPr id="25613" name="Text Box 14"/>
          <p:cNvSpPr txBox="1">
            <a:spLocks noChangeArrowheads="1"/>
          </p:cNvSpPr>
          <p:nvPr/>
        </p:nvSpPr>
        <p:spPr bwMode="auto">
          <a:xfrm>
            <a:off x="5072063" y="3070225"/>
            <a:ext cx="159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chemeClr val="bg1"/>
                </a:solidFill>
              </a:rPr>
              <a:t>Practitioners</a:t>
            </a:r>
          </a:p>
        </p:txBody>
      </p:sp>
      <p:sp>
        <p:nvSpPr>
          <p:cNvPr id="451599" name="AutoShape 15"/>
          <p:cNvSpPr>
            <a:spLocks noChangeArrowheads="1"/>
          </p:cNvSpPr>
          <p:nvPr/>
        </p:nvSpPr>
        <p:spPr bwMode="auto">
          <a:xfrm>
            <a:off x="433388" y="3227388"/>
            <a:ext cx="1952625" cy="1012825"/>
          </a:xfrm>
          <a:prstGeom prst="rightArrow">
            <a:avLst>
              <a:gd name="adj1" fmla="val 50000"/>
              <a:gd name="adj2" fmla="val 48197"/>
            </a:avLst>
          </a:prstGeom>
          <a:gradFill rotWithShape="1">
            <a:gsLst>
              <a:gs pos="0">
                <a:schemeClr val="accent1"/>
              </a:gs>
              <a:gs pos="100000">
                <a:schemeClr val="accent1">
                  <a:gamma/>
                  <a:tint val="57255"/>
                  <a:invGamma/>
                </a:schemeClr>
              </a:gs>
            </a:gsLst>
            <a:lin ang="5400000" scaled="1"/>
          </a:gradFill>
          <a:ln w="9525">
            <a:solidFill>
              <a:schemeClr val="tx1"/>
            </a:solidFill>
            <a:miter lim="800000"/>
            <a:headEnd/>
            <a:tailEnd/>
          </a:ln>
          <a:effectLst/>
        </p:spPr>
        <p:txBody>
          <a:bodyPr wrap="none" anchor="ctr"/>
          <a:lstStyle/>
          <a:p>
            <a:pPr eaLnBrk="1" hangingPunct="1">
              <a:defRPr/>
            </a:pPr>
            <a:endParaRPr lang="en-US" dirty="0">
              <a:cs typeface="Arial" panose="020B0604020202020204" pitchFamily="34" charset="0"/>
            </a:endParaRPr>
          </a:p>
        </p:txBody>
      </p:sp>
      <p:sp>
        <p:nvSpPr>
          <p:cNvPr id="25615" name="Text Box 16"/>
          <p:cNvSpPr txBox="1">
            <a:spLocks noChangeArrowheads="1"/>
          </p:cNvSpPr>
          <p:nvPr/>
        </p:nvSpPr>
        <p:spPr bwMode="auto">
          <a:xfrm>
            <a:off x="501650" y="3514725"/>
            <a:ext cx="168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sz="1800"/>
              <a:t>Interoperability</a:t>
            </a:r>
          </a:p>
        </p:txBody>
      </p:sp>
      <p:sp>
        <p:nvSpPr>
          <p:cNvPr id="451601" name="AutoShape 17"/>
          <p:cNvSpPr>
            <a:spLocks noChangeArrowheads="1"/>
          </p:cNvSpPr>
          <p:nvPr/>
        </p:nvSpPr>
        <p:spPr bwMode="auto">
          <a:xfrm rot="10800000">
            <a:off x="6910388" y="3227388"/>
            <a:ext cx="1952625" cy="1012825"/>
          </a:xfrm>
          <a:prstGeom prst="rightArrow">
            <a:avLst>
              <a:gd name="adj1" fmla="val 50000"/>
              <a:gd name="adj2" fmla="val 48197"/>
            </a:avLst>
          </a:prstGeom>
          <a:gradFill rotWithShape="1">
            <a:gsLst>
              <a:gs pos="0">
                <a:schemeClr val="accent1"/>
              </a:gs>
              <a:gs pos="100000">
                <a:schemeClr val="accent1">
                  <a:gamma/>
                  <a:tint val="57255"/>
                  <a:invGamma/>
                </a:schemeClr>
              </a:gs>
            </a:gsLst>
            <a:lin ang="5400000" scaled="1"/>
          </a:gradFill>
          <a:ln w="9525">
            <a:solidFill>
              <a:schemeClr val="tx1"/>
            </a:solidFill>
            <a:miter lim="800000"/>
            <a:headEnd/>
            <a:tailEnd/>
          </a:ln>
          <a:effectLst/>
        </p:spPr>
        <p:txBody>
          <a:bodyPr wrap="none" anchor="ctr"/>
          <a:lstStyle/>
          <a:p>
            <a:pPr eaLnBrk="1" hangingPunct="1">
              <a:defRPr/>
            </a:pPr>
            <a:endParaRPr lang="en-US" dirty="0">
              <a:cs typeface="Arial" panose="020B0604020202020204" pitchFamily="34" charset="0"/>
            </a:endParaRPr>
          </a:p>
        </p:txBody>
      </p:sp>
      <p:sp>
        <p:nvSpPr>
          <p:cNvPr id="25617" name="Text Box 18"/>
          <p:cNvSpPr txBox="1">
            <a:spLocks noChangeArrowheads="1"/>
          </p:cNvSpPr>
          <p:nvPr/>
        </p:nvSpPr>
        <p:spPr bwMode="auto">
          <a:xfrm>
            <a:off x="7321550" y="3514725"/>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sz="1800"/>
              <a:t>Engagement</a:t>
            </a:r>
          </a:p>
        </p:txBody>
      </p:sp>
      <p:sp>
        <p:nvSpPr>
          <p:cNvPr id="451603" name="AutoShape 19"/>
          <p:cNvSpPr>
            <a:spLocks noChangeArrowheads="1"/>
          </p:cNvSpPr>
          <p:nvPr/>
        </p:nvSpPr>
        <p:spPr bwMode="auto">
          <a:xfrm rot="-24300000">
            <a:off x="3960813" y="228600"/>
            <a:ext cx="1374775" cy="1374775"/>
          </a:xfrm>
          <a:prstGeom prst="rtTriangle">
            <a:avLst/>
          </a:prstGeom>
          <a:gradFill rotWithShape="1">
            <a:gsLst>
              <a:gs pos="0">
                <a:schemeClr val="accent1"/>
              </a:gs>
              <a:gs pos="100000">
                <a:schemeClr val="accent1">
                  <a:gamma/>
                  <a:tint val="57255"/>
                  <a:invGamma/>
                </a:schemeClr>
              </a:gs>
            </a:gsLst>
            <a:lin ang="5400000" scaled="1"/>
          </a:gradFill>
          <a:ln w="9525">
            <a:solidFill>
              <a:schemeClr val="tx1"/>
            </a:solidFill>
            <a:miter lim="800000"/>
            <a:headEnd/>
            <a:tailEnd/>
          </a:ln>
          <a:effectLst/>
        </p:spPr>
        <p:txBody>
          <a:bodyPr wrap="none" anchor="ctr"/>
          <a:lstStyle/>
          <a:p>
            <a:pPr eaLnBrk="1" hangingPunct="1">
              <a:defRPr/>
            </a:pPr>
            <a:endParaRPr lang="en-US" dirty="0">
              <a:cs typeface="Arial" panose="020B0604020202020204" pitchFamily="34" charset="0"/>
            </a:endParaRPr>
          </a:p>
        </p:txBody>
      </p:sp>
      <p:sp>
        <p:nvSpPr>
          <p:cNvPr id="25619" name="Text Box 20"/>
          <p:cNvSpPr txBox="1">
            <a:spLocks noChangeArrowheads="1"/>
          </p:cNvSpPr>
          <p:nvPr/>
        </p:nvSpPr>
        <p:spPr bwMode="auto">
          <a:xfrm>
            <a:off x="3892550" y="923925"/>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sz="1800"/>
              <a:t>Collaboration</a:t>
            </a:r>
          </a:p>
        </p:txBody>
      </p:sp>
      <p:sp>
        <p:nvSpPr>
          <p:cNvPr id="25620" name="Text Box 21"/>
          <p:cNvSpPr txBox="1">
            <a:spLocks noChangeArrowheads="1"/>
          </p:cNvSpPr>
          <p:nvPr/>
        </p:nvSpPr>
        <p:spPr bwMode="auto">
          <a:xfrm>
            <a:off x="4114800" y="5715000"/>
            <a:ext cx="12192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sz="2300" dirty="0">
                <a:solidFill>
                  <a:schemeClr val="bg1"/>
                </a:solidFill>
              </a:rPr>
              <a:t>  GRCC</a:t>
            </a:r>
          </a:p>
        </p:txBody>
      </p:sp>
      <p:sp>
        <p:nvSpPr>
          <p:cNvPr id="25621" name="Text Box 22"/>
          <p:cNvSpPr txBox="1">
            <a:spLocks noChangeArrowheads="1"/>
          </p:cNvSpPr>
          <p:nvPr/>
        </p:nvSpPr>
        <p:spPr bwMode="auto">
          <a:xfrm>
            <a:off x="4267200" y="6299200"/>
            <a:ext cx="936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sz="1200">
                <a:solidFill>
                  <a:schemeClr val="bg1"/>
                </a:solidFill>
              </a:rPr>
              <a:t>Ops Space</a:t>
            </a:r>
          </a:p>
        </p:txBody>
      </p:sp>
      <p:sp>
        <p:nvSpPr>
          <p:cNvPr id="25622" name="Rectangle 23"/>
          <p:cNvSpPr>
            <a:spLocks noGrp="1" noChangeArrowheads="1"/>
          </p:cNvSpPr>
          <p:nvPr>
            <p:ph type="title"/>
          </p:nvPr>
        </p:nvSpPr>
        <p:spPr bwMode="auto">
          <a:xfrm>
            <a:off x="762000" y="0"/>
            <a:ext cx="7620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b="1">
                <a:solidFill>
                  <a:schemeClr val="bg1"/>
                </a:solidFill>
                <a:ea typeface="ＭＳ Ｐゴシック" panose="020B0600070205080204" pitchFamily="34" charset="-128"/>
              </a:rPr>
              <a:t>Achieving Mutual Support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0" y="14990"/>
            <a:ext cx="8915400" cy="928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defTabSz="914400" eaLnBrk="1" hangingPunct="1"/>
            <a:r>
              <a:rPr lang="en-US" sz="3600" b="1" dirty="0">
                <a:solidFill>
                  <a:schemeClr val="bg1"/>
                </a:solidFill>
                <a:ea typeface="ＭＳ Ｐゴシック" panose="020B0600070205080204" pitchFamily="34" charset="-128"/>
              </a:rPr>
              <a:t>Cyber Resilience Integration</a:t>
            </a:r>
            <a:br>
              <a:rPr lang="en-US" sz="3600" b="1" dirty="0">
                <a:solidFill>
                  <a:schemeClr val="bg1"/>
                </a:solidFill>
                <a:ea typeface="ＭＳ Ｐゴシック" panose="020B0600070205080204" pitchFamily="34" charset="-128"/>
              </a:rPr>
            </a:br>
            <a:r>
              <a:rPr lang="en-US" sz="3600" b="1" dirty="0">
                <a:solidFill>
                  <a:schemeClr val="bg1"/>
                </a:solidFill>
                <a:ea typeface="ＭＳ Ｐゴシック" panose="020B0600070205080204" pitchFamily="34" charset="-128"/>
              </a:rPr>
              <a:t>Support Planning (CRISP) is needed to:</a:t>
            </a:r>
          </a:p>
        </p:txBody>
      </p:sp>
      <p:sp>
        <p:nvSpPr>
          <p:cNvPr id="3" name="Content Placeholder 2"/>
          <p:cNvSpPr>
            <a:spLocks noGrp="1"/>
          </p:cNvSpPr>
          <p:nvPr>
            <p:ph sz="quarter" idx="12"/>
          </p:nvPr>
        </p:nvSpPr>
        <p:spPr>
          <a:xfrm>
            <a:off x="0" y="1447800"/>
            <a:ext cx="9144000" cy="5410199"/>
          </a:xfrm>
        </p:spPr>
        <p:txBody>
          <a:bodyPr/>
          <a:lstStyle/>
          <a:p>
            <a:pPr defTabSz="914400">
              <a:buFont typeface="Arial" charset="0"/>
              <a:buChar char="•"/>
              <a:defRPr/>
            </a:pPr>
            <a:r>
              <a:rPr lang="en-US" sz="2800" b="1" i="1" dirty="0">
                <a:solidFill>
                  <a:srgbClr val="005B78"/>
                </a:solidFill>
                <a:latin typeface="+mj-lt"/>
              </a:rPr>
              <a:t>Link U.S., European and Gulf support elements </a:t>
            </a:r>
          </a:p>
          <a:p>
            <a:pPr defTabSz="914400">
              <a:buFont typeface="Arial" charset="0"/>
              <a:buChar char="•"/>
              <a:defRPr/>
            </a:pPr>
            <a:r>
              <a:rPr lang="en-US" sz="2800" b="1" i="1" dirty="0">
                <a:solidFill>
                  <a:srgbClr val="005B78"/>
                </a:solidFill>
                <a:latin typeface="+mj-lt"/>
              </a:rPr>
              <a:t>Enhance training and exercise capability through </a:t>
            </a:r>
            <a:r>
              <a:rPr lang="en-US" sz="2800" b="1" i="1" u="sng" dirty="0">
                <a:solidFill>
                  <a:srgbClr val="005B78"/>
                </a:solidFill>
                <a:latin typeface="+mj-lt"/>
              </a:rPr>
              <a:t>cyber design inquiry </a:t>
            </a:r>
            <a:r>
              <a:rPr lang="en-US" sz="2800" b="1" i="1" dirty="0">
                <a:solidFill>
                  <a:srgbClr val="005B78"/>
                </a:solidFill>
                <a:latin typeface="+mj-lt"/>
              </a:rPr>
              <a:t>to explore the </a:t>
            </a:r>
            <a:r>
              <a:rPr lang="en-US" sz="2800" b="1" i="1" u="sng" dirty="0">
                <a:solidFill>
                  <a:srgbClr val="005B78"/>
                </a:solidFill>
                <a:latin typeface="+mj-lt"/>
              </a:rPr>
              <a:t>art of the possible</a:t>
            </a:r>
          </a:p>
          <a:p>
            <a:pPr defTabSz="914400">
              <a:buFont typeface="Arial" charset="0"/>
              <a:buChar char="•"/>
              <a:defRPr/>
            </a:pPr>
            <a:r>
              <a:rPr lang="en-US" sz="2800" b="1" i="1" dirty="0">
                <a:solidFill>
                  <a:srgbClr val="005B78"/>
                </a:solidFill>
                <a:latin typeface="+mj-lt"/>
              </a:rPr>
              <a:t>Provide a distributed, secure test and training environment for resilience/deterrence capabilities</a:t>
            </a:r>
          </a:p>
          <a:p>
            <a:pPr defTabSz="914400">
              <a:buFont typeface="Arial" charset="0"/>
              <a:buChar char="•"/>
              <a:defRPr/>
            </a:pPr>
            <a:r>
              <a:rPr lang="en-US" sz="2800" b="1" i="1" dirty="0">
                <a:solidFill>
                  <a:srgbClr val="005B78"/>
                </a:solidFill>
                <a:latin typeface="+mj-lt"/>
              </a:rPr>
              <a:t>Enable “Red Team” engagement to help Gulf Partners to improve Cyber defense effectiveness</a:t>
            </a:r>
          </a:p>
          <a:p>
            <a:pPr defTabSz="914400">
              <a:buFont typeface="Arial" charset="0"/>
              <a:buChar char="•"/>
              <a:defRPr/>
            </a:pPr>
            <a:r>
              <a:rPr lang="en-US" sz="2800" b="1" i="1" dirty="0">
                <a:solidFill>
                  <a:srgbClr val="005B78"/>
                </a:solidFill>
                <a:latin typeface="+mj-lt"/>
              </a:rPr>
              <a:t>Lead to robust partner capacity development and response teams</a:t>
            </a:r>
          </a:p>
          <a:p>
            <a:pPr defTabSz="914400">
              <a:buFont typeface="Arial" charset="0"/>
              <a:buChar char="•"/>
              <a:defRPr/>
            </a:pPr>
            <a:r>
              <a:rPr lang="en-US" sz="2800" b="1" i="1" dirty="0">
                <a:solidFill>
                  <a:srgbClr val="005B78"/>
                </a:solidFill>
                <a:latin typeface="+mj-lt"/>
              </a:rPr>
              <a:t>Create a persistent cyber infrastructure to counter hostile operations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1"/>
          <p:cNvSpPr>
            <a:spLocks noGrp="1"/>
          </p:cNvSpPr>
          <p:nvPr>
            <p:ph type="title"/>
          </p:nvPr>
        </p:nvSpPr>
        <p:spPr bwMode="auto">
          <a:xfrm>
            <a:off x="0" y="0"/>
            <a:ext cx="5867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v-SE" altLang="en-US" sz="3600" b="1" dirty="0">
                <a:solidFill>
                  <a:schemeClr val="bg1"/>
                </a:solidFill>
                <a:ea typeface="ＭＳ Ｐゴシック" panose="020B0600070205080204" pitchFamily="34" charset="-128"/>
              </a:rPr>
              <a:t>The Viking Exercise </a:t>
            </a:r>
            <a:br>
              <a:rPr lang="sv-SE" altLang="en-US" sz="3600" b="1" dirty="0">
                <a:solidFill>
                  <a:schemeClr val="bg1"/>
                </a:solidFill>
                <a:ea typeface="ＭＳ Ｐゴシック" panose="020B0600070205080204" pitchFamily="34" charset="-128"/>
              </a:rPr>
            </a:br>
            <a:r>
              <a:rPr lang="sv-SE" altLang="en-US" sz="3600" b="1" dirty="0">
                <a:solidFill>
                  <a:schemeClr val="bg1"/>
                </a:solidFill>
                <a:ea typeface="ＭＳ Ｐゴシック" panose="020B0600070205080204" pitchFamily="34" charset="-128"/>
              </a:rPr>
              <a:t>Concept As Example</a:t>
            </a:r>
          </a:p>
        </p:txBody>
      </p:sp>
      <p:pic>
        <p:nvPicPr>
          <p:cNvPr id="31747" name="Platshållare för innehåll 4"/>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1169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innehåll 7"/>
          <p:cNvSpPr txBox="1">
            <a:spLocks/>
          </p:cNvSpPr>
          <p:nvPr/>
        </p:nvSpPr>
        <p:spPr>
          <a:xfrm>
            <a:off x="3494940" y="1371600"/>
            <a:ext cx="5486400" cy="5334000"/>
          </a:xfrm>
          <a:prstGeom prst="rect">
            <a:avLst/>
          </a:prstGeom>
        </p:spPr>
        <p:txBody>
          <a:bodyPr/>
          <a:lstStyle>
            <a:lvl1pPr marL="342900" indent="-342900" algn="l" defTabSz="914400" rtl="0" eaLnBrk="1" latinLnBrk="0" hangingPunct="1">
              <a:spcBef>
                <a:spcPct val="20000"/>
              </a:spcBef>
              <a:buClr>
                <a:schemeClr val="accent6"/>
              </a:buClr>
              <a:buFont typeface="Arial" pitchFamily="34" charset="0"/>
              <a:buChar char="•"/>
              <a:defRPr sz="2400" b="0" i="0" kern="1200">
                <a:solidFill>
                  <a:srgbClr val="3A6E8F"/>
                </a:solidFill>
                <a:latin typeface="Arial"/>
                <a:ea typeface="+mn-ea"/>
                <a:cs typeface="Arial"/>
              </a:defRPr>
            </a:lvl1pPr>
            <a:lvl2pPr marL="742950" indent="-285750" algn="l" defTabSz="914400" rtl="0" eaLnBrk="1" latinLnBrk="0" hangingPunct="1">
              <a:spcBef>
                <a:spcPct val="20000"/>
              </a:spcBef>
              <a:buClr>
                <a:schemeClr val="accent6"/>
              </a:buClr>
              <a:buFont typeface="Arial" pitchFamily="34" charset="0"/>
              <a:buChar char="•"/>
              <a:defRPr sz="2000" b="0" i="0" kern="1200">
                <a:solidFill>
                  <a:srgbClr val="3A6E8F"/>
                </a:solidFill>
                <a:latin typeface="Arial"/>
                <a:ea typeface="+mn-ea"/>
                <a:cs typeface="Arial"/>
              </a:defRPr>
            </a:lvl2pPr>
            <a:lvl3pPr marL="1143000" indent="-228600" algn="l" defTabSz="914400" rtl="0" eaLnBrk="1" latinLnBrk="0" hangingPunct="1">
              <a:spcBef>
                <a:spcPct val="20000"/>
              </a:spcBef>
              <a:buClr>
                <a:schemeClr val="accent6"/>
              </a:buClr>
              <a:buFont typeface="Arial" pitchFamily="34" charset="0"/>
              <a:buChar char="•"/>
              <a:defRPr sz="1800" b="0" i="0" kern="1200">
                <a:solidFill>
                  <a:srgbClr val="3A6E8F"/>
                </a:solidFill>
                <a:latin typeface="Arial"/>
                <a:ea typeface="+mn-ea"/>
                <a:cs typeface="Arial"/>
              </a:defRPr>
            </a:lvl3pPr>
            <a:lvl4pPr marL="1600200" indent="-228600" algn="l" defTabSz="914400" rtl="0" eaLnBrk="1" latinLnBrk="0" hangingPunct="1">
              <a:spcBef>
                <a:spcPct val="20000"/>
              </a:spcBef>
              <a:buClr>
                <a:schemeClr val="accent6"/>
              </a:buClr>
              <a:buFont typeface="Arial" pitchFamily="34" charset="0"/>
              <a:buChar char="•"/>
              <a:defRPr sz="1600" b="0" i="0" kern="1200">
                <a:solidFill>
                  <a:srgbClr val="3A6E8F"/>
                </a:solidFill>
                <a:latin typeface="Arial"/>
                <a:ea typeface="+mn-ea"/>
                <a:cs typeface="Arial"/>
              </a:defRPr>
            </a:lvl4pPr>
            <a:lvl5pPr marL="2057400" indent="-228600" algn="l" defTabSz="914400" rtl="0" eaLnBrk="1" latinLnBrk="0" hangingPunct="1">
              <a:spcBef>
                <a:spcPct val="20000"/>
              </a:spcBef>
              <a:buClr>
                <a:schemeClr val="accent6"/>
              </a:buClr>
              <a:buFont typeface="Arial" pitchFamily="34" charset="0"/>
              <a:buChar char="•"/>
              <a:defRPr sz="1400" b="0" i="0" kern="1200">
                <a:solidFill>
                  <a:srgbClr val="3A6E8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ts val="2160"/>
              </a:lnSpc>
              <a:spcAft>
                <a:spcPts val="0"/>
              </a:spcAft>
              <a:defRPr/>
            </a:pPr>
            <a:r>
              <a:rPr lang="en-US" sz="2000" b="1" i="1" dirty="0">
                <a:solidFill>
                  <a:srgbClr val="005B78"/>
                </a:solidFill>
                <a:latin typeface="+mj-lt"/>
                <a:ea typeface="ＭＳ Ｐゴシック" pitchFamily="-65" charset="-128"/>
                <a:cs typeface="Bell Gothic Std Bold"/>
              </a:rPr>
              <a:t>Viking is the world’s premier distributed Civil-Military Computer Assisted Exercise</a:t>
            </a:r>
          </a:p>
          <a:p>
            <a:pPr fontAlgn="auto">
              <a:lnSpc>
                <a:spcPts val="2160"/>
              </a:lnSpc>
              <a:spcAft>
                <a:spcPts val="0"/>
              </a:spcAft>
              <a:defRPr/>
            </a:pPr>
            <a:endParaRPr lang="en-US" sz="2000" b="1" i="1" dirty="0">
              <a:solidFill>
                <a:srgbClr val="005B78"/>
              </a:solidFill>
              <a:latin typeface="+mj-lt"/>
              <a:ea typeface="ＭＳ Ｐゴシック" pitchFamily="-65" charset="-128"/>
              <a:cs typeface="Bell Gothic Std Bold"/>
            </a:endParaRPr>
          </a:p>
          <a:p>
            <a:pPr fontAlgn="auto">
              <a:lnSpc>
                <a:spcPts val="2160"/>
              </a:lnSpc>
              <a:spcAft>
                <a:spcPts val="0"/>
              </a:spcAft>
              <a:defRPr/>
            </a:pPr>
            <a:r>
              <a:rPr lang="en-US" sz="2000" b="1" i="1" dirty="0">
                <a:solidFill>
                  <a:srgbClr val="005B78"/>
                </a:solidFill>
                <a:latin typeface="+mj-lt"/>
                <a:ea typeface="ＭＳ Ｐゴシック" pitchFamily="-65" charset="-128"/>
                <a:cs typeface="Bell Gothic Std Bold"/>
              </a:rPr>
              <a:t>In VIKING 14; 2600 participants from 24 nations and 33 organizations</a:t>
            </a:r>
          </a:p>
          <a:p>
            <a:pPr fontAlgn="auto">
              <a:lnSpc>
                <a:spcPts val="2160"/>
              </a:lnSpc>
              <a:spcAft>
                <a:spcPts val="0"/>
              </a:spcAft>
              <a:defRPr/>
            </a:pPr>
            <a:endParaRPr lang="en-US" sz="2000" b="1" i="1" dirty="0">
              <a:solidFill>
                <a:srgbClr val="005B78"/>
              </a:solidFill>
              <a:latin typeface="+mj-lt"/>
              <a:ea typeface="ＭＳ Ｐゴシック" pitchFamily="-65" charset="-128"/>
              <a:cs typeface="Bell Gothic Std Bold"/>
            </a:endParaRPr>
          </a:p>
          <a:p>
            <a:pPr fontAlgn="auto">
              <a:lnSpc>
                <a:spcPts val="2160"/>
              </a:lnSpc>
              <a:spcAft>
                <a:spcPts val="0"/>
              </a:spcAft>
              <a:defRPr/>
            </a:pPr>
            <a:r>
              <a:rPr lang="en-US" sz="2000" b="1" i="1" dirty="0">
                <a:solidFill>
                  <a:srgbClr val="005B78"/>
                </a:solidFill>
                <a:latin typeface="+mj-lt"/>
                <a:ea typeface="ＭＳ Ｐゴシック" pitchFamily="-65" charset="-128"/>
                <a:cs typeface="Bell Gothic Std Bold"/>
              </a:rPr>
              <a:t>Took place in five different countries with Sweden as the lead nation</a:t>
            </a:r>
          </a:p>
          <a:p>
            <a:pPr fontAlgn="auto">
              <a:lnSpc>
                <a:spcPts val="2160"/>
              </a:lnSpc>
              <a:spcAft>
                <a:spcPts val="0"/>
              </a:spcAft>
              <a:defRPr/>
            </a:pPr>
            <a:endParaRPr lang="en-US" sz="2000" b="1" i="1" dirty="0">
              <a:solidFill>
                <a:srgbClr val="005B78"/>
              </a:solidFill>
              <a:latin typeface="+mj-lt"/>
              <a:ea typeface="ＭＳ Ｐゴシック" pitchFamily="-65" charset="-128"/>
              <a:cs typeface="Bell Gothic Std Bold"/>
            </a:endParaRPr>
          </a:p>
          <a:p>
            <a:pPr fontAlgn="auto">
              <a:lnSpc>
                <a:spcPts val="2160"/>
              </a:lnSpc>
              <a:spcAft>
                <a:spcPts val="0"/>
              </a:spcAft>
              <a:defRPr/>
            </a:pPr>
            <a:r>
              <a:rPr lang="en-US" sz="2000" b="1" i="1" dirty="0">
                <a:solidFill>
                  <a:srgbClr val="005B78"/>
                </a:solidFill>
                <a:latin typeface="+mj-lt"/>
                <a:ea typeface="ＭＳ Ｐゴシック" pitchFamily="-65" charset="-128"/>
                <a:cs typeface="Bell Gothic Std Bold"/>
              </a:rPr>
              <a:t>Real time Exercise Control</a:t>
            </a:r>
          </a:p>
          <a:p>
            <a:pPr fontAlgn="auto">
              <a:lnSpc>
                <a:spcPts val="2160"/>
              </a:lnSpc>
              <a:spcAft>
                <a:spcPts val="0"/>
              </a:spcAft>
              <a:defRPr/>
            </a:pPr>
            <a:endParaRPr lang="en-US" sz="2000" b="1" i="1" dirty="0">
              <a:solidFill>
                <a:srgbClr val="005B78"/>
              </a:solidFill>
              <a:latin typeface="+mj-lt"/>
              <a:ea typeface="ＭＳ Ｐゴシック" pitchFamily="-65" charset="-128"/>
              <a:cs typeface="Bell Gothic Std Bold"/>
            </a:endParaRPr>
          </a:p>
          <a:p>
            <a:pPr fontAlgn="auto">
              <a:lnSpc>
                <a:spcPts val="2160"/>
              </a:lnSpc>
              <a:spcAft>
                <a:spcPts val="0"/>
              </a:spcAft>
              <a:defRPr/>
            </a:pPr>
            <a:r>
              <a:rPr lang="en-US" sz="2000" b="1" i="1" dirty="0">
                <a:solidFill>
                  <a:srgbClr val="005B78"/>
                </a:solidFill>
                <a:latin typeface="+mj-lt"/>
                <a:ea typeface="ＭＳ Ｐゴシック" pitchFamily="-65" charset="-128"/>
                <a:cs typeface="Bell Gothic Std Bold"/>
              </a:rPr>
              <a:t>The exercise is a joint venture between Sweden and USA</a:t>
            </a:r>
          </a:p>
          <a:p>
            <a:pPr fontAlgn="auto">
              <a:lnSpc>
                <a:spcPts val="2160"/>
              </a:lnSpc>
              <a:spcAft>
                <a:spcPts val="0"/>
              </a:spcAft>
              <a:defRPr/>
            </a:pPr>
            <a:endParaRPr lang="en-US" sz="2000" b="1" i="1" dirty="0">
              <a:solidFill>
                <a:srgbClr val="005B78"/>
              </a:solidFill>
              <a:latin typeface="+mj-lt"/>
              <a:ea typeface="ＭＳ Ｐゴシック" pitchFamily="-65" charset="-128"/>
              <a:cs typeface="Bell Gothic Std Bold"/>
            </a:endParaRPr>
          </a:p>
          <a:p>
            <a:pPr fontAlgn="auto">
              <a:lnSpc>
                <a:spcPts val="2160"/>
              </a:lnSpc>
              <a:spcAft>
                <a:spcPts val="0"/>
              </a:spcAft>
              <a:defRPr/>
            </a:pPr>
            <a:r>
              <a:rPr lang="en-US" sz="2000" b="1" i="1" dirty="0">
                <a:solidFill>
                  <a:srgbClr val="005B78"/>
                </a:solidFill>
                <a:latin typeface="+mj-lt"/>
                <a:ea typeface="ＭＳ Ｐゴシック" pitchFamily="-65" charset="-128"/>
                <a:cs typeface="Bell Gothic Std Bold"/>
              </a:rPr>
              <a:t>20 years of continuous success in delivering a venue for Commander and Staff interoperability!</a:t>
            </a:r>
          </a:p>
          <a:p>
            <a:pPr algn="just" fontAlgn="auto">
              <a:lnSpc>
                <a:spcPts val="2160"/>
              </a:lnSpc>
              <a:spcAft>
                <a:spcPts val="0"/>
              </a:spcAft>
              <a:defRPr/>
            </a:pPr>
            <a:endParaRPr lang="en-US" sz="2000" dirty="0"/>
          </a:p>
        </p:txBody>
      </p:sp>
      <p:pic>
        <p:nvPicPr>
          <p:cNvPr id="31749" name="Bildobjekt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91000"/>
            <a:ext cx="25558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Grupp 7"/>
          <p:cNvGrpSpPr>
            <a:grpSpLocks/>
          </p:cNvGrpSpPr>
          <p:nvPr/>
        </p:nvGrpSpPr>
        <p:grpSpPr bwMode="auto">
          <a:xfrm>
            <a:off x="609600" y="1981200"/>
            <a:ext cx="2555875" cy="1582738"/>
            <a:chOff x="-216694" y="831850"/>
            <a:chExt cx="9432925" cy="5194300"/>
          </a:xfrm>
        </p:grpSpPr>
        <p:pic>
          <p:nvPicPr>
            <p:cNvPr id="31751" name="Picture 2"/>
            <p:cNvPicPr>
              <a:picLocks noChangeAspect="1" noChangeArrowheads="1"/>
            </p:cNvPicPr>
            <p:nvPr/>
          </p:nvPicPr>
          <p:blipFill>
            <a:blip r:embed="rId5">
              <a:extLst>
                <a:ext uri="{28A0092B-C50C-407E-A947-70E740481C1C}">
                  <a14:useLocalDpi xmlns:a14="http://schemas.microsoft.com/office/drawing/2010/main" val="0"/>
                </a:ext>
              </a:extLst>
            </a:blip>
            <a:srcRect l="28351" t="24490" r="4314" b="4105"/>
            <a:stretch>
              <a:fillRect/>
            </a:stretch>
          </p:blipFill>
          <p:spPr bwMode="auto">
            <a:xfrm>
              <a:off x="-216694" y="831850"/>
              <a:ext cx="943292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5" descr="irel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931" y="3352800"/>
              <a:ext cx="477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8" descr="swed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7494" y="2128837"/>
              <a:ext cx="501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1106" y="4503737"/>
              <a:ext cx="5222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20" descr="ukra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4481" y="4000500"/>
              <a:ext cx="5397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9" descr="AUT fla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4619" y="4216400"/>
              <a:ext cx="5032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30" descr="german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819" y="3640137"/>
              <a:ext cx="4810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Rectangle 11"/>
            <p:cNvSpPr>
              <a:spLocks noChangeArrowheads="1"/>
            </p:cNvSpPr>
            <p:nvPr/>
          </p:nvSpPr>
          <p:spPr bwMode="auto">
            <a:xfrm>
              <a:off x="2591594" y="2703512"/>
              <a:ext cx="792162" cy="792163"/>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endParaRPr lang="sv-SE" altLang="en-US" b="1"/>
            </a:p>
          </p:txBody>
        </p:sp>
        <p:grpSp>
          <p:nvGrpSpPr>
            <p:cNvPr id="31759" name="Group 12"/>
            <p:cNvGrpSpPr>
              <a:grpSpLocks/>
            </p:cNvGrpSpPr>
            <p:nvPr/>
          </p:nvGrpSpPr>
          <p:grpSpPr bwMode="auto">
            <a:xfrm>
              <a:off x="6225381" y="831850"/>
              <a:ext cx="2952750" cy="3024187"/>
              <a:chOff x="2077" y="972"/>
              <a:chExt cx="3084" cy="2776"/>
            </a:xfrm>
          </p:grpSpPr>
          <p:pic>
            <p:nvPicPr>
              <p:cNvPr id="31762" name="Picture 13"/>
              <p:cNvPicPr>
                <a:picLocks noChangeAspect="1" noChangeArrowheads="1"/>
              </p:cNvPicPr>
              <p:nvPr/>
            </p:nvPicPr>
            <p:blipFill>
              <a:blip r:embed="rId12">
                <a:extLst>
                  <a:ext uri="{28A0092B-C50C-407E-A947-70E740481C1C}">
                    <a14:useLocalDpi xmlns:a14="http://schemas.microsoft.com/office/drawing/2010/main" val="0"/>
                  </a:ext>
                </a:extLst>
              </a:blip>
              <a:srcRect l="48825" t="51709" r="33469" b="19495"/>
              <a:stretch>
                <a:fillRect/>
              </a:stretch>
            </p:blipFill>
            <p:spPr bwMode="auto">
              <a:xfrm>
                <a:off x="2077" y="972"/>
                <a:ext cx="3084" cy="27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63" name="Oval 14"/>
              <p:cNvSpPr>
                <a:spLocks noChangeArrowheads="1"/>
              </p:cNvSpPr>
              <p:nvPr/>
            </p:nvSpPr>
            <p:spPr bwMode="auto">
              <a:xfrm>
                <a:off x="3982" y="1842"/>
                <a:ext cx="96" cy="95"/>
              </a:xfrm>
              <a:prstGeom prst="ellipse">
                <a:avLst/>
              </a:prstGeom>
              <a:solidFill>
                <a:srgbClr val="FFFF00"/>
              </a:solidFill>
              <a:ln w="9525">
                <a:solidFill>
                  <a:schemeClr val="tx1"/>
                </a:solidFill>
                <a:round/>
                <a:headEnd/>
                <a:tailEnd/>
              </a:ln>
            </p:spPr>
            <p:txBody>
              <a:bodyPr wrap="none"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endParaRPr lang="sv-SE" altLang="en-US" b="1"/>
              </a:p>
            </p:txBody>
          </p:sp>
          <p:sp>
            <p:nvSpPr>
              <p:cNvPr id="31764" name="Oval 15"/>
              <p:cNvSpPr>
                <a:spLocks noChangeArrowheads="1"/>
              </p:cNvSpPr>
              <p:nvPr/>
            </p:nvSpPr>
            <p:spPr bwMode="auto">
              <a:xfrm>
                <a:off x="3800" y="1797"/>
                <a:ext cx="97" cy="95"/>
              </a:xfrm>
              <a:prstGeom prst="ellipse">
                <a:avLst/>
              </a:prstGeom>
              <a:solidFill>
                <a:srgbClr val="FFFF00"/>
              </a:solidFill>
              <a:ln w="9525">
                <a:solidFill>
                  <a:schemeClr val="tx1"/>
                </a:solidFill>
                <a:round/>
                <a:headEnd/>
                <a:tailEnd/>
              </a:ln>
            </p:spPr>
            <p:txBody>
              <a:bodyPr wrap="none"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endParaRPr lang="sv-SE" altLang="en-US" b="1"/>
              </a:p>
            </p:txBody>
          </p:sp>
          <p:sp>
            <p:nvSpPr>
              <p:cNvPr id="31765" name="Oval 16"/>
              <p:cNvSpPr>
                <a:spLocks noChangeArrowheads="1"/>
              </p:cNvSpPr>
              <p:nvPr/>
            </p:nvSpPr>
            <p:spPr bwMode="auto">
              <a:xfrm>
                <a:off x="2802" y="3022"/>
                <a:ext cx="96" cy="95"/>
              </a:xfrm>
              <a:prstGeom prst="ellipse">
                <a:avLst/>
              </a:prstGeom>
              <a:solidFill>
                <a:srgbClr val="FFFF00"/>
              </a:solidFill>
              <a:ln w="9525">
                <a:solidFill>
                  <a:schemeClr val="tx1"/>
                </a:solidFill>
                <a:round/>
                <a:headEnd/>
                <a:tailEnd/>
              </a:ln>
            </p:spPr>
            <p:txBody>
              <a:bodyPr wrap="none"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endParaRPr lang="sv-SE" altLang="en-US" b="1"/>
              </a:p>
            </p:txBody>
          </p:sp>
          <p:sp>
            <p:nvSpPr>
              <p:cNvPr id="31766" name="Oval 17"/>
              <p:cNvSpPr>
                <a:spLocks noChangeArrowheads="1"/>
              </p:cNvSpPr>
              <p:nvPr/>
            </p:nvSpPr>
            <p:spPr bwMode="auto">
              <a:xfrm>
                <a:off x="3347" y="3203"/>
                <a:ext cx="96" cy="95"/>
              </a:xfrm>
              <a:prstGeom prst="ellipse">
                <a:avLst/>
              </a:prstGeom>
              <a:solidFill>
                <a:srgbClr val="FFFF00"/>
              </a:solidFill>
              <a:ln w="9525">
                <a:solidFill>
                  <a:schemeClr val="tx1"/>
                </a:solidFill>
                <a:round/>
                <a:headEnd/>
                <a:tailEnd/>
              </a:ln>
            </p:spPr>
            <p:txBody>
              <a:bodyPr wrap="none"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endParaRPr lang="sv-SE" altLang="en-US" b="1"/>
              </a:p>
            </p:txBody>
          </p:sp>
        </p:grpSp>
        <p:sp>
          <p:nvSpPr>
            <p:cNvPr id="31760" name="Line 18"/>
            <p:cNvSpPr>
              <a:spLocks noChangeShapeType="1"/>
            </p:cNvSpPr>
            <p:nvPr/>
          </p:nvSpPr>
          <p:spPr bwMode="auto">
            <a:xfrm flipV="1">
              <a:off x="3382169" y="831850"/>
              <a:ext cx="2809875" cy="18700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19"/>
            <p:cNvSpPr>
              <a:spLocks noChangeShapeType="1"/>
            </p:cNvSpPr>
            <p:nvPr/>
          </p:nvSpPr>
          <p:spPr bwMode="auto">
            <a:xfrm>
              <a:off x="3312319" y="3495675"/>
              <a:ext cx="2879725" cy="360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advTm="1381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152400" y="1295400"/>
            <a:ext cx="8601075"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ea typeface="ＭＳ Ｐゴシック" panose="020B0600070205080204" pitchFamily="34" charset="-128"/>
              </a:rPr>
              <a:t>To enable an affordable and incremental build out of training and exercises capability under GRRC construct, it should employ:</a:t>
            </a:r>
          </a:p>
        </p:txBody>
      </p:sp>
      <p:pic>
        <p:nvPicPr>
          <p:cNvPr id="1104" name="Picture 80" descr="http://images.military.com/pics/games_071708_army.jpg"/>
          <p:cNvPicPr>
            <a:picLocks noChangeArrowheads="1"/>
          </p:cNvPicPr>
          <p:nvPr/>
        </p:nvPicPr>
        <p:blipFill>
          <a:blip r:embed="rId3" cstate="print"/>
          <a:srcRect/>
          <a:stretch>
            <a:fillRect/>
          </a:stretch>
        </p:blipFill>
        <p:spPr bwMode="auto">
          <a:xfrm>
            <a:off x="6629400" y="3352800"/>
            <a:ext cx="2057400" cy="1668018"/>
          </a:xfrm>
          <a:prstGeom prst="ellipse">
            <a:avLst/>
          </a:prstGeom>
          <a:ln>
            <a:noFill/>
          </a:ln>
          <a:effectLst>
            <a:softEdge rad="127000"/>
          </a:effectLst>
        </p:spPr>
      </p:pic>
      <p:pic>
        <p:nvPicPr>
          <p:cNvPr id="1109" name="Picture 85"/>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2895600" y="4579548"/>
            <a:ext cx="4135425" cy="2278452"/>
          </a:xfrm>
          <a:prstGeom prst="rect">
            <a:avLst/>
          </a:prstGeom>
          <a:noFill/>
          <a:ln w="9525">
            <a:noFill/>
            <a:miter lim="800000"/>
            <a:headEnd/>
            <a:tailEnd/>
          </a:ln>
        </p:spPr>
      </p:pic>
      <p:pic>
        <p:nvPicPr>
          <p:cNvPr id="1106" name="Picture 82" descr="AA_071_Shot00015.jpg"/>
          <p:cNvPicPr>
            <a:picLocks noChangeArrowheads="1"/>
          </p:cNvPicPr>
          <p:nvPr/>
        </p:nvPicPr>
        <p:blipFill>
          <a:blip r:embed="rId5" cstate="print"/>
          <a:srcRect/>
          <a:stretch>
            <a:fillRect/>
          </a:stretch>
        </p:blipFill>
        <p:spPr bwMode="auto">
          <a:xfrm>
            <a:off x="6019800" y="4876800"/>
            <a:ext cx="2543227" cy="1719945"/>
          </a:xfrm>
          <a:prstGeom prst="ellipse">
            <a:avLst/>
          </a:prstGeom>
          <a:ln>
            <a:noFill/>
          </a:ln>
          <a:effectLst>
            <a:softEdge rad="127000"/>
          </a:effectLst>
        </p:spPr>
      </p:pic>
      <p:sp>
        <p:nvSpPr>
          <p:cNvPr id="44" name="TextBox 43"/>
          <p:cNvSpPr txBox="1"/>
          <p:nvPr/>
        </p:nvSpPr>
        <p:spPr>
          <a:xfrm>
            <a:off x="4191000" y="3886200"/>
            <a:ext cx="2726948" cy="1200330"/>
          </a:xfrm>
          <a:prstGeom prst="rect">
            <a:avLst/>
          </a:prstGeom>
          <a:noFill/>
        </p:spPr>
        <p:txBody>
          <a:bodyPr>
            <a:spAutoFit/>
          </a:bodyPr>
          <a:lstStyle/>
          <a:p>
            <a:pPr algn="ctr">
              <a:defRPr/>
            </a:pPr>
            <a:r>
              <a:rPr lang="en-US" sz="1800" b="1" dirty="0">
                <a:effectLst>
                  <a:glow rad="406400">
                    <a:schemeClr val="bg1">
                      <a:alpha val="67000"/>
                    </a:schemeClr>
                  </a:glow>
                </a:effectLst>
                <a:latin typeface="Arial" charset="0"/>
                <a:ea typeface="ＭＳ Ｐゴシック" pitchFamily="-65" charset="-128"/>
              </a:rPr>
              <a:t>Service Oriented </a:t>
            </a:r>
          </a:p>
          <a:p>
            <a:pPr algn="ctr">
              <a:defRPr/>
            </a:pPr>
            <a:r>
              <a:rPr lang="en-US" sz="1800" b="1" dirty="0">
                <a:effectLst>
                  <a:glow rad="406400">
                    <a:schemeClr val="bg1">
                      <a:alpha val="67000"/>
                    </a:schemeClr>
                  </a:glow>
                </a:effectLst>
                <a:latin typeface="Arial" charset="0"/>
                <a:ea typeface="ＭＳ Ｐゴシック" pitchFamily="-65" charset="-128"/>
              </a:rPr>
              <a:t>Architecture </a:t>
            </a:r>
          </a:p>
          <a:p>
            <a:pPr algn="ctr">
              <a:defRPr/>
            </a:pPr>
            <a:r>
              <a:rPr lang="en-US" sz="1800" b="1" dirty="0">
                <a:effectLst>
                  <a:glow rad="406400">
                    <a:schemeClr val="bg1">
                      <a:alpha val="67000"/>
                    </a:schemeClr>
                  </a:glow>
                </a:effectLst>
                <a:latin typeface="Arial" charset="0"/>
                <a:ea typeface="ＭＳ Ｐゴシック" pitchFamily="-65" charset="-128"/>
              </a:rPr>
              <a:t>offers agility</a:t>
            </a:r>
          </a:p>
          <a:p>
            <a:pPr algn="ctr">
              <a:defRPr/>
            </a:pPr>
            <a:r>
              <a:rPr lang="en-US" sz="1800" b="1" dirty="0">
                <a:effectLst>
                  <a:glow rad="406400">
                    <a:schemeClr val="bg1">
                      <a:alpha val="67000"/>
                    </a:schemeClr>
                  </a:glow>
                </a:effectLst>
                <a:latin typeface="Arial" charset="0"/>
                <a:ea typeface="ＭＳ Ｐゴシック" pitchFamily="-65" charset="-128"/>
              </a:rPr>
              <a:t>in integration</a:t>
            </a:r>
          </a:p>
        </p:txBody>
      </p:sp>
      <p:pic>
        <p:nvPicPr>
          <p:cNvPr id="1108" name="Picture 84" descr="http://proavmagazine.com/Images/tmp7113.tmp_tcm46-556678.jpg"/>
          <p:cNvPicPr>
            <a:picLocks noChangeArrowheads="1"/>
          </p:cNvPicPr>
          <p:nvPr/>
        </p:nvPicPr>
        <p:blipFill>
          <a:blip r:embed="rId6" cstate="print"/>
          <a:srcRect/>
          <a:stretch>
            <a:fillRect/>
          </a:stretch>
        </p:blipFill>
        <p:spPr bwMode="auto">
          <a:xfrm>
            <a:off x="4800600" y="2133600"/>
            <a:ext cx="2618319" cy="1664376"/>
          </a:xfrm>
          <a:prstGeom prst="ellipse">
            <a:avLst/>
          </a:prstGeom>
          <a:ln>
            <a:noFill/>
          </a:ln>
          <a:effectLst>
            <a:softEdge rad="127000"/>
          </a:effectLst>
        </p:spPr>
      </p:pic>
      <p:grpSp>
        <p:nvGrpSpPr>
          <p:cNvPr id="35848" name="Group 3"/>
          <p:cNvGrpSpPr>
            <a:grpSpLocks/>
          </p:cNvGrpSpPr>
          <p:nvPr/>
        </p:nvGrpSpPr>
        <p:grpSpPr bwMode="auto">
          <a:xfrm>
            <a:off x="152400" y="2514600"/>
            <a:ext cx="3886200" cy="2057400"/>
            <a:chOff x="212066" y="2650329"/>
            <a:chExt cx="4009592" cy="2172441"/>
          </a:xfrm>
        </p:grpSpPr>
        <p:sp>
          <p:nvSpPr>
            <p:cNvPr id="11" name="Cloud 10"/>
            <p:cNvSpPr/>
            <p:nvPr/>
          </p:nvSpPr>
          <p:spPr bwMode="auto">
            <a:xfrm>
              <a:off x="213098" y="2651343"/>
              <a:ext cx="4008560" cy="2171427"/>
            </a:xfrm>
            <a:prstGeom prst="cloud">
              <a:avLst/>
            </a:prstGeom>
            <a:blipFill rotWithShape="1">
              <a:blip r:embed="rId7" cstate="print"/>
              <a:tile tx="0" ty="0" sx="100000" sy="100000" flip="none" algn="tl"/>
            </a:blipFill>
            <a:ln w="9525" cap="flat" cmpd="sng" algn="ctr">
              <a:solidFill>
                <a:schemeClr val="tx1"/>
              </a:solidFill>
              <a:prstDash val="solid"/>
              <a:round/>
              <a:headEnd type="none" w="med" len="med"/>
              <a:tailEnd type="none" w="med" len="med"/>
            </a:ln>
            <a:effectLst>
              <a:glow rad="330200">
                <a:schemeClr val="accent5">
                  <a:lumMod val="25000"/>
                  <a:alpha val="16000"/>
                </a:schemeClr>
              </a:glow>
              <a:softEdge rad="114300"/>
            </a:effectLst>
          </p:spPr>
          <p:txBody>
            <a:bodyPr/>
            <a:lstStyle/>
            <a:p>
              <a:pPr eaLnBrk="1" hangingPunct="1">
                <a:defRPr/>
              </a:pPr>
              <a:endParaRPr lang="en-US">
                <a:latin typeface="Arial" charset="0"/>
                <a:ea typeface="ＭＳ Ｐゴシック" pitchFamily="-65" charset="-128"/>
              </a:endParaRPr>
            </a:p>
          </p:txBody>
        </p:sp>
        <p:sp>
          <p:nvSpPr>
            <p:cNvPr id="88" name="TextBox 87"/>
            <p:cNvSpPr txBox="1"/>
            <p:nvPr/>
          </p:nvSpPr>
          <p:spPr>
            <a:xfrm>
              <a:off x="677231" y="3032518"/>
              <a:ext cx="3071073" cy="1292402"/>
            </a:xfrm>
            <a:prstGeom prst="rect">
              <a:avLst/>
            </a:prstGeom>
            <a:noFill/>
          </p:spPr>
          <p:txBody>
            <a:bodyPr>
              <a:spAutoFit/>
            </a:bodyPr>
            <a:lstStyle/>
            <a:p>
              <a:pPr algn="ctr">
                <a:defRPr/>
              </a:pPr>
              <a:r>
                <a:rPr lang="en-US" sz="1800" b="1" dirty="0">
                  <a:latin typeface="Arial" charset="0"/>
                  <a:ea typeface="ＭＳ Ｐゴシック" pitchFamily="-65" charset="-128"/>
                </a:rPr>
                <a:t>Cloud Technologies incorporate:</a:t>
              </a:r>
            </a:p>
            <a:p>
              <a:pPr marL="169863" indent="-169863">
                <a:buFont typeface="Arial"/>
                <a:buChar char="•"/>
                <a:defRPr/>
              </a:pPr>
              <a:r>
                <a:rPr lang="en-US" sz="1400" dirty="0">
                  <a:latin typeface="Arial" charset="0"/>
                  <a:ea typeface="ＭＳ Ｐゴシック" pitchFamily="-65" charset="-128"/>
                </a:rPr>
                <a:t>Virtualization</a:t>
              </a:r>
            </a:p>
            <a:p>
              <a:pPr marL="169863" indent="-169863">
                <a:buFont typeface="Arial"/>
                <a:buChar char="•"/>
                <a:defRPr/>
              </a:pPr>
              <a:r>
                <a:rPr lang="en-US" sz="1400" dirty="0">
                  <a:latin typeface="Arial" charset="0"/>
                  <a:ea typeface="ＭＳ Ｐゴシック" pitchFamily="-65" charset="-128"/>
                </a:rPr>
                <a:t>Data Center Management</a:t>
              </a:r>
            </a:p>
            <a:p>
              <a:pPr marL="169863" indent="-169863">
                <a:buFont typeface="Arial"/>
                <a:buChar char="•"/>
                <a:defRPr/>
              </a:pPr>
              <a:r>
                <a:rPr lang="en-US" sz="1400" dirty="0">
                  <a:latin typeface="Arial" charset="0"/>
                  <a:ea typeface="ＭＳ Ｐゴシック" pitchFamily="-65" charset="-128"/>
                </a:rPr>
                <a:t>Grid Computing</a:t>
              </a:r>
            </a:p>
          </p:txBody>
        </p:sp>
        <p:sp>
          <p:nvSpPr>
            <p:cNvPr id="13" name="Cloud 12"/>
            <p:cNvSpPr/>
            <p:nvPr/>
          </p:nvSpPr>
          <p:spPr bwMode="auto">
            <a:xfrm>
              <a:off x="212066" y="2650329"/>
              <a:ext cx="4008560" cy="2171427"/>
            </a:xfrm>
            <a:prstGeom prst="cloud">
              <a:avLst/>
            </a:prstGeom>
            <a:noFill/>
            <a:ln w="9525" cap="flat" cmpd="sng" algn="ctr">
              <a:solidFill>
                <a:schemeClr val="tx1">
                  <a:alpha val="26000"/>
                </a:schemeClr>
              </a:solidFill>
              <a:prstDash val="solid"/>
              <a:round/>
              <a:headEnd type="none" w="med" len="med"/>
              <a:tailEnd type="none" w="med" len="med"/>
            </a:ln>
            <a:effectLst>
              <a:glow>
                <a:schemeClr val="accent5">
                  <a:lumMod val="25000"/>
                </a:schemeClr>
              </a:glow>
            </a:effectLst>
          </p:spPr>
          <p:txBody>
            <a:bodyPr/>
            <a:lstStyle/>
            <a:p>
              <a:pPr eaLnBrk="1" hangingPunct="1">
                <a:defRPr/>
              </a:pPr>
              <a:endParaRPr lang="en-US">
                <a:latin typeface="Arial" charset="0"/>
                <a:ea typeface="ＭＳ Ｐゴシック" pitchFamily="-65" charset="-128"/>
              </a:endParaRPr>
            </a:p>
          </p:txBody>
        </p:sp>
      </p:grpSp>
      <p:sp>
        <p:nvSpPr>
          <p:cNvPr id="35849" name="TextBox 11"/>
          <p:cNvSpPr txBox="1">
            <a:spLocks noChangeArrowheads="1"/>
          </p:cNvSpPr>
          <p:nvPr/>
        </p:nvSpPr>
        <p:spPr bwMode="auto">
          <a:xfrm>
            <a:off x="0" y="381000"/>
            <a:ext cx="731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bg1"/>
                </a:solidFill>
              </a:rPr>
              <a:t>Two Major Technology Components For  Gulf Resilience Readiness Center (GRRC)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236538" y="180975"/>
            <a:ext cx="8758237" cy="5113338"/>
            <a:chOff x="6896630" y="3501639"/>
            <a:chExt cx="4009592" cy="2172441"/>
          </a:xfrm>
        </p:grpSpPr>
        <p:sp>
          <p:nvSpPr>
            <p:cNvPr id="34" name="Cloud 33"/>
            <p:cNvSpPr/>
            <p:nvPr/>
          </p:nvSpPr>
          <p:spPr bwMode="auto">
            <a:xfrm>
              <a:off x="6897662" y="3502653"/>
              <a:ext cx="4008560" cy="2171427"/>
            </a:xfrm>
            <a:prstGeom prst="cloud">
              <a:avLst/>
            </a:prstGeom>
            <a:blipFill rotWithShape="1">
              <a:blip r:embed="rId3" cstate="print"/>
              <a:tile tx="0" ty="0" sx="100000" sy="100000" flip="none" algn="tl"/>
            </a:blipFill>
            <a:ln w="9525" cap="flat" cmpd="sng" algn="ctr">
              <a:solidFill>
                <a:schemeClr val="tx1"/>
              </a:solidFill>
              <a:prstDash val="solid"/>
              <a:round/>
              <a:headEnd type="none" w="med" len="med"/>
              <a:tailEnd type="none" w="med" len="med"/>
            </a:ln>
            <a:effectLst>
              <a:glow rad="330200">
                <a:schemeClr val="accent5">
                  <a:lumMod val="25000"/>
                  <a:alpha val="16000"/>
                </a:schemeClr>
              </a:glow>
              <a:softEdge rad="114300"/>
            </a:effectLst>
          </p:spPr>
          <p:txBody>
            <a:bodyPr/>
            <a:lstStyle/>
            <a:p>
              <a:pPr eaLnBrk="1" hangingPunct="1">
                <a:defRPr/>
              </a:pPr>
              <a:endParaRPr lang="en-US">
                <a:latin typeface="Arial" charset="0"/>
                <a:ea typeface="ＭＳ Ｐゴシック" pitchFamily="-65" charset="-128"/>
              </a:endParaRPr>
            </a:p>
          </p:txBody>
        </p:sp>
        <p:sp>
          <p:nvSpPr>
            <p:cNvPr id="41" name="Cloud 40"/>
            <p:cNvSpPr/>
            <p:nvPr/>
          </p:nvSpPr>
          <p:spPr bwMode="auto">
            <a:xfrm>
              <a:off x="6896630" y="3501639"/>
              <a:ext cx="4008560" cy="2171427"/>
            </a:xfrm>
            <a:prstGeom prst="cloud">
              <a:avLst/>
            </a:prstGeom>
            <a:noFill/>
            <a:ln w="9525" cap="flat" cmpd="sng" algn="ctr">
              <a:solidFill>
                <a:schemeClr val="tx1">
                  <a:alpha val="26000"/>
                </a:schemeClr>
              </a:solidFill>
              <a:prstDash val="solid"/>
              <a:round/>
              <a:headEnd type="none" w="med" len="med"/>
              <a:tailEnd type="none" w="med" len="med"/>
            </a:ln>
            <a:effectLst>
              <a:glow>
                <a:schemeClr val="accent5">
                  <a:lumMod val="25000"/>
                </a:schemeClr>
              </a:glow>
            </a:effectLst>
          </p:spPr>
          <p:txBody>
            <a:bodyPr/>
            <a:lstStyle/>
            <a:p>
              <a:pPr eaLnBrk="1" hangingPunct="1">
                <a:defRPr/>
              </a:pPr>
              <a:endParaRPr lang="en-US">
                <a:latin typeface="Arial" charset="0"/>
                <a:ea typeface="ＭＳ Ｐゴシック" pitchFamily="-65" charset="-128"/>
              </a:endParaRPr>
            </a:p>
          </p:txBody>
        </p:sp>
      </p:grpSp>
      <p:sp>
        <p:nvSpPr>
          <p:cNvPr id="47" name="Cloud 46"/>
          <p:cNvSpPr/>
          <p:nvPr/>
        </p:nvSpPr>
        <p:spPr bwMode="auto">
          <a:xfrm>
            <a:off x="1894608" y="1115894"/>
            <a:ext cx="4845716" cy="3248279"/>
          </a:xfrm>
          <a:prstGeom prst="cloud">
            <a:avLst/>
          </a:prstGeom>
          <a:solidFill>
            <a:schemeClr val="bg1">
              <a:alpha val="75000"/>
            </a:schemeClr>
          </a:solidFill>
          <a:ln w="9525" cap="flat" cmpd="sng" algn="ctr">
            <a:solidFill>
              <a:schemeClr val="tx1"/>
            </a:solidFill>
            <a:prstDash val="solid"/>
            <a:round/>
            <a:headEnd type="none" w="med" len="med"/>
            <a:tailEnd type="none" w="med" len="med"/>
          </a:ln>
          <a:effectLst>
            <a:glow rad="330200">
              <a:schemeClr val="accent5">
                <a:lumMod val="25000"/>
                <a:alpha val="16000"/>
              </a:schemeClr>
            </a:glow>
            <a:softEdge rad="114300"/>
          </a:effectLst>
        </p:spPr>
        <p:txBody>
          <a:bodyPr/>
          <a:lstStyle/>
          <a:p>
            <a:pPr eaLnBrk="1" hangingPunct="1">
              <a:defRPr/>
            </a:pPr>
            <a:endParaRPr lang="en-US">
              <a:latin typeface="Arial" charset="0"/>
              <a:ea typeface="ＭＳ Ｐゴシック" pitchFamily="-65" charset="-128"/>
            </a:endParaRPr>
          </a:p>
        </p:txBody>
      </p:sp>
      <p:sp>
        <p:nvSpPr>
          <p:cNvPr id="61" name="Cloud 60"/>
          <p:cNvSpPr/>
          <p:nvPr/>
        </p:nvSpPr>
        <p:spPr bwMode="auto">
          <a:xfrm>
            <a:off x="1893360" y="1114377"/>
            <a:ext cx="4845716" cy="3248279"/>
          </a:xfrm>
          <a:prstGeom prst="cloud">
            <a:avLst/>
          </a:prstGeom>
          <a:noFill/>
          <a:ln w="9525" cap="flat" cmpd="sng" algn="ctr">
            <a:solidFill>
              <a:schemeClr val="tx1">
                <a:alpha val="26000"/>
              </a:schemeClr>
            </a:solidFill>
            <a:prstDash val="solid"/>
            <a:round/>
            <a:headEnd type="none" w="med" len="med"/>
            <a:tailEnd type="none" w="med" len="med"/>
          </a:ln>
          <a:effectLst>
            <a:glow>
              <a:schemeClr val="accent5">
                <a:lumMod val="25000"/>
              </a:schemeClr>
            </a:glow>
          </a:effectLst>
        </p:spPr>
        <p:txBody>
          <a:bodyPr/>
          <a:lstStyle/>
          <a:p>
            <a:pPr eaLnBrk="1" hangingPunct="1">
              <a:defRPr/>
            </a:pPr>
            <a:endParaRPr lang="en-US">
              <a:latin typeface="Arial" charset="0"/>
              <a:ea typeface="ＭＳ Ｐゴシック" pitchFamily="-65" charset="-128"/>
            </a:endParaRPr>
          </a:p>
        </p:txBody>
      </p:sp>
      <p:sp>
        <p:nvSpPr>
          <p:cNvPr id="37897" name="Rounded Rectangle 29"/>
          <p:cNvSpPr>
            <a:spLocks noChangeArrowheads="1"/>
          </p:cNvSpPr>
          <p:nvPr/>
        </p:nvSpPr>
        <p:spPr bwMode="auto">
          <a:xfrm>
            <a:off x="2590800" y="1946275"/>
            <a:ext cx="1162050"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Models</a:t>
            </a:r>
          </a:p>
        </p:txBody>
      </p:sp>
      <p:sp>
        <p:nvSpPr>
          <p:cNvPr id="37898" name="Rounded Rectangle 31"/>
          <p:cNvSpPr>
            <a:spLocks noChangeArrowheads="1"/>
          </p:cNvSpPr>
          <p:nvPr/>
        </p:nvSpPr>
        <p:spPr bwMode="auto">
          <a:xfrm>
            <a:off x="2171700" y="2546350"/>
            <a:ext cx="1162050" cy="393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Terrain</a:t>
            </a:r>
          </a:p>
        </p:txBody>
      </p:sp>
      <p:sp>
        <p:nvSpPr>
          <p:cNvPr id="37899" name="Rounded Rectangle 32"/>
          <p:cNvSpPr>
            <a:spLocks noChangeArrowheads="1"/>
          </p:cNvSpPr>
          <p:nvPr/>
        </p:nvSpPr>
        <p:spPr bwMode="auto">
          <a:xfrm>
            <a:off x="2470150" y="3167063"/>
            <a:ext cx="1163638" cy="3952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Weather</a:t>
            </a:r>
          </a:p>
        </p:txBody>
      </p:sp>
      <p:sp>
        <p:nvSpPr>
          <p:cNvPr id="37900" name="Rounded Rectangle 34"/>
          <p:cNvSpPr>
            <a:spLocks noChangeArrowheads="1"/>
          </p:cNvSpPr>
          <p:nvPr/>
        </p:nvSpPr>
        <p:spPr bwMode="auto">
          <a:xfrm>
            <a:off x="3536950" y="3556000"/>
            <a:ext cx="1163638"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OOB</a:t>
            </a:r>
          </a:p>
        </p:txBody>
      </p:sp>
      <p:sp>
        <p:nvSpPr>
          <p:cNvPr id="37901" name="Rounded Rectangle 35"/>
          <p:cNvSpPr>
            <a:spLocks noChangeArrowheads="1"/>
          </p:cNvSpPr>
          <p:nvPr/>
        </p:nvSpPr>
        <p:spPr bwMode="auto">
          <a:xfrm>
            <a:off x="3592513" y="2754313"/>
            <a:ext cx="1163637" cy="393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Scenarios</a:t>
            </a:r>
          </a:p>
        </p:txBody>
      </p:sp>
      <p:sp>
        <p:nvSpPr>
          <p:cNvPr id="37902" name="Rounded Rectangle 36"/>
          <p:cNvSpPr>
            <a:spLocks noChangeArrowheads="1"/>
          </p:cNvSpPr>
          <p:nvPr/>
        </p:nvSpPr>
        <p:spPr bwMode="auto">
          <a:xfrm>
            <a:off x="3579813" y="2289175"/>
            <a:ext cx="1163637"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endParaRPr lang="en-US" altLang="en-US" sz="1800">
              <a:latin typeface="Arial Black" panose="020B0A04020102020204" pitchFamily="34" charset="0"/>
            </a:endParaRPr>
          </a:p>
        </p:txBody>
      </p:sp>
      <p:sp>
        <p:nvSpPr>
          <p:cNvPr id="37903" name="Rounded Rectangle 38"/>
          <p:cNvSpPr>
            <a:spLocks noChangeArrowheads="1"/>
          </p:cNvSpPr>
          <p:nvPr/>
        </p:nvSpPr>
        <p:spPr bwMode="auto">
          <a:xfrm>
            <a:off x="5060950" y="2409825"/>
            <a:ext cx="1162050"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AAR Tools</a:t>
            </a:r>
          </a:p>
        </p:txBody>
      </p:sp>
      <p:sp>
        <p:nvSpPr>
          <p:cNvPr id="37904" name="Rounded Rectangle 39"/>
          <p:cNvSpPr>
            <a:spLocks noChangeArrowheads="1"/>
          </p:cNvSpPr>
          <p:nvPr/>
        </p:nvSpPr>
        <p:spPr bwMode="auto">
          <a:xfrm>
            <a:off x="4540250" y="3216275"/>
            <a:ext cx="1163638"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MSEL Tools</a:t>
            </a:r>
          </a:p>
        </p:txBody>
      </p:sp>
      <p:sp>
        <p:nvSpPr>
          <p:cNvPr id="37905" name="Rounded Rectangle 45"/>
          <p:cNvSpPr>
            <a:spLocks noChangeArrowheads="1"/>
          </p:cNvSpPr>
          <p:nvPr/>
        </p:nvSpPr>
        <p:spPr bwMode="auto">
          <a:xfrm>
            <a:off x="4700588" y="1874838"/>
            <a:ext cx="1162050" cy="3952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Constructive</a:t>
            </a:r>
          </a:p>
        </p:txBody>
      </p:sp>
      <p:sp>
        <p:nvSpPr>
          <p:cNvPr id="37906" name="Rounded Rectangle 49"/>
          <p:cNvSpPr>
            <a:spLocks noChangeArrowheads="1"/>
          </p:cNvSpPr>
          <p:nvPr/>
        </p:nvSpPr>
        <p:spPr bwMode="auto">
          <a:xfrm>
            <a:off x="442913" y="5859463"/>
            <a:ext cx="1162050" cy="5413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400" b="1">
                <a:solidFill>
                  <a:schemeClr val="tx1"/>
                </a:solidFill>
              </a:rPr>
              <a:t>Command/Staffs</a:t>
            </a:r>
          </a:p>
        </p:txBody>
      </p:sp>
      <p:sp>
        <p:nvSpPr>
          <p:cNvPr id="37907" name="Rounded Rectangle 50"/>
          <p:cNvSpPr>
            <a:spLocks noChangeArrowheads="1"/>
          </p:cNvSpPr>
          <p:nvPr/>
        </p:nvSpPr>
        <p:spPr bwMode="auto">
          <a:xfrm>
            <a:off x="1676400" y="5943600"/>
            <a:ext cx="1162050" cy="3190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t>Virtual</a:t>
            </a:r>
            <a:endParaRPr lang="en-US" altLang="en-US"/>
          </a:p>
        </p:txBody>
      </p:sp>
      <p:sp>
        <p:nvSpPr>
          <p:cNvPr id="37908" name="Rounded Rectangle 51"/>
          <p:cNvSpPr>
            <a:spLocks noChangeArrowheads="1"/>
          </p:cNvSpPr>
          <p:nvPr/>
        </p:nvSpPr>
        <p:spPr bwMode="auto">
          <a:xfrm>
            <a:off x="2743200" y="5943600"/>
            <a:ext cx="1162050" cy="3190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t>Ranges</a:t>
            </a:r>
            <a:endParaRPr lang="en-US" altLang="en-US"/>
          </a:p>
        </p:txBody>
      </p:sp>
      <p:sp>
        <p:nvSpPr>
          <p:cNvPr id="37909" name="Rounded Rectangle 53"/>
          <p:cNvSpPr>
            <a:spLocks noChangeArrowheads="1"/>
          </p:cNvSpPr>
          <p:nvPr/>
        </p:nvSpPr>
        <p:spPr bwMode="auto">
          <a:xfrm>
            <a:off x="4267200" y="5867400"/>
            <a:ext cx="1162050"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t>Training</a:t>
            </a:r>
            <a:r>
              <a:rPr lang="en-US" altLang="en-US"/>
              <a:t> </a:t>
            </a:r>
            <a:r>
              <a:rPr lang="en-US" altLang="en-US" sz="2000"/>
              <a:t>Centers</a:t>
            </a:r>
            <a:endParaRPr lang="en-US" altLang="en-US"/>
          </a:p>
        </p:txBody>
      </p:sp>
      <p:sp>
        <p:nvSpPr>
          <p:cNvPr id="56" name="Rounded Rectangle 55"/>
          <p:cNvSpPr/>
          <p:nvPr/>
        </p:nvSpPr>
        <p:spPr bwMode="auto">
          <a:xfrm>
            <a:off x="3753553" y="577332"/>
            <a:ext cx="3142522" cy="395111"/>
          </a:xfrm>
          <a:prstGeom prst="roundRect">
            <a:avLst/>
          </a:prstGeom>
          <a:noFill/>
          <a:ln w="9525" cap="flat" cmpd="sng" algn="ctr">
            <a:noFill/>
            <a:prstDash val="solid"/>
            <a:round/>
            <a:headEnd type="none" w="med" len="med"/>
            <a:tailEnd type="none" w="med" len="med"/>
          </a:ln>
          <a:effectLst/>
        </p:spPr>
        <p:txBody>
          <a:bodyPr wrap="none" lIns="45720" rIns="45720" anchor="ctr"/>
          <a:lstStyle/>
          <a:p>
            <a:pPr algn="ctr">
              <a:defRPr/>
            </a:pPr>
            <a:r>
              <a:rPr lang="en-US" sz="2200" b="1" dirty="0">
                <a:solidFill>
                  <a:srgbClr val="415DC1"/>
                </a:solidFill>
                <a:effectLst>
                  <a:glow rad="101600">
                    <a:srgbClr val="FFFFA8">
                      <a:alpha val="40000"/>
                    </a:srgbClr>
                  </a:glow>
                </a:effectLst>
                <a:latin typeface="Arial Black"/>
                <a:ea typeface="ＭＳ Ｐゴシック" pitchFamily="-65" charset="-128"/>
                <a:cs typeface="Arial Black"/>
              </a:rPr>
              <a:t>Training Support Cloud </a:t>
            </a:r>
          </a:p>
        </p:txBody>
      </p:sp>
      <p:sp>
        <p:nvSpPr>
          <p:cNvPr id="57" name="Rounded Rectangle 56"/>
          <p:cNvSpPr/>
          <p:nvPr/>
        </p:nvSpPr>
        <p:spPr bwMode="auto">
          <a:xfrm>
            <a:off x="2598464" y="1515125"/>
            <a:ext cx="3142522" cy="395111"/>
          </a:xfrm>
          <a:prstGeom prst="roundRect">
            <a:avLst/>
          </a:prstGeom>
          <a:noFill/>
          <a:ln w="9525" cap="flat" cmpd="sng" algn="ctr">
            <a:noFill/>
            <a:prstDash val="solid"/>
            <a:round/>
            <a:headEnd type="none" w="med" len="med"/>
            <a:tailEnd type="none" w="med" len="med"/>
          </a:ln>
          <a:effectLst/>
        </p:spPr>
        <p:txBody>
          <a:bodyPr wrap="none" lIns="45720" rIns="45720" anchor="ctr"/>
          <a:lstStyle/>
          <a:p>
            <a:pPr algn="ctr">
              <a:defRPr/>
            </a:pPr>
            <a:r>
              <a:rPr lang="en-US" sz="2200" b="1" dirty="0">
                <a:solidFill>
                  <a:srgbClr val="415DC1"/>
                </a:solidFill>
                <a:effectLst>
                  <a:glow rad="101600">
                    <a:srgbClr val="FFFFA8">
                      <a:alpha val="40000"/>
                    </a:srgbClr>
                  </a:glow>
                </a:effectLst>
                <a:latin typeface="Arial Black"/>
                <a:ea typeface="ＭＳ Ｐゴシック" pitchFamily="-65" charset="-128"/>
                <a:cs typeface="Arial Black"/>
              </a:rPr>
              <a:t>Digital Cloud </a:t>
            </a:r>
          </a:p>
        </p:txBody>
      </p:sp>
      <p:sp>
        <p:nvSpPr>
          <p:cNvPr id="37912" name="Rounded Rectangle 57"/>
          <p:cNvSpPr>
            <a:spLocks noChangeArrowheads="1"/>
          </p:cNvSpPr>
          <p:nvPr/>
        </p:nvSpPr>
        <p:spPr bwMode="auto">
          <a:xfrm>
            <a:off x="6096000" y="5867400"/>
            <a:ext cx="1162050"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t>Live</a:t>
            </a:r>
            <a:r>
              <a:rPr lang="en-US" altLang="en-US"/>
              <a:t> </a:t>
            </a:r>
            <a:r>
              <a:rPr lang="en-US" altLang="en-US" sz="1800"/>
              <a:t>Platforms</a:t>
            </a:r>
            <a:endParaRPr lang="en-US" altLang="en-US"/>
          </a:p>
        </p:txBody>
      </p:sp>
      <p:sp>
        <p:nvSpPr>
          <p:cNvPr id="37913" name="Rounded Rectangle 58"/>
          <p:cNvSpPr>
            <a:spLocks noChangeArrowheads="1"/>
          </p:cNvSpPr>
          <p:nvPr/>
        </p:nvSpPr>
        <p:spPr bwMode="auto">
          <a:xfrm>
            <a:off x="7696200" y="5867400"/>
            <a:ext cx="1162050"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t>Home</a:t>
            </a:r>
            <a:r>
              <a:rPr lang="en-US" altLang="en-US"/>
              <a:t> </a:t>
            </a:r>
            <a:r>
              <a:rPr lang="en-US" altLang="en-US" sz="1800"/>
              <a:t>Station</a:t>
            </a:r>
            <a:endParaRPr lang="en-US" altLang="en-US"/>
          </a:p>
        </p:txBody>
      </p:sp>
      <p:sp>
        <p:nvSpPr>
          <p:cNvPr id="37914" name="Rounded Rectangle 59"/>
          <p:cNvSpPr>
            <a:spLocks noChangeArrowheads="1"/>
          </p:cNvSpPr>
          <p:nvPr/>
        </p:nvSpPr>
        <p:spPr bwMode="auto">
          <a:xfrm>
            <a:off x="3051175" y="5311775"/>
            <a:ext cx="3141663"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b="1">
                <a:solidFill>
                  <a:srgbClr val="415DC1"/>
                </a:solidFill>
              </a:rPr>
              <a:t>Training Audience</a:t>
            </a:r>
          </a:p>
        </p:txBody>
      </p:sp>
      <p:sp>
        <p:nvSpPr>
          <p:cNvPr id="37915" name="Rounded Rectangle 47"/>
          <p:cNvSpPr>
            <a:spLocks noChangeArrowheads="1"/>
          </p:cNvSpPr>
          <p:nvPr/>
        </p:nvSpPr>
        <p:spPr bwMode="auto">
          <a:xfrm>
            <a:off x="1362075" y="1250950"/>
            <a:ext cx="1162050"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EXCON</a:t>
            </a:r>
          </a:p>
        </p:txBody>
      </p:sp>
      <p:sp>
        <p:nvSpPr>
          <p:cNvPr id="37916" name="Rounded Rectangle 52"/>
          <p:cNvSpPr>
            <a:spLocks noChangeArrowheads="1"/>
          </p:cNvSpPr>
          <p:nvPr/>
        </p:nvSpPr>
        <p:spPr bwMode="auto">
          <a:xfrm>
            <a:off x="6945313" y="1501775"/>
            <a:ext cx="1333500"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Simulation</a:t>
            </a:r>
            <a:br>
              <a:rPr lang="en-US" altLang="en-US" sz="1800">
                <a:latin typeface="Arial Black" panose="020B0A04020102020204" pitchFamily="34" charset="0"/>
              </a:rPr>
            </a:br>
            <a:r>
              <a:rPr lang="en-US" altLang="en-US" sz="1800">
                <a:latin typeface="Arial Black" panose="020B0A04020102020204" pitchFamily="34" charset="0"/>
              </a:rPr>
              <a:t>Centers</a:t>
            </a:r>
          </a:p>
        </p:txBody>
      </p:sp>
      <p:sp>
        <p:nvSpPr>
          <p:cNvPr id="37917" name="Rounded Rectangle 42"/>
          <p:cNvSpPr>
            <a:spLocks noChangeArrowheads="1"/>
          </p:cNvSpPr>
          <p:nvPr/>
        </p:nvSpPr>
        <p:spPr bwMode="auto">
          <a:xfrm>
            <a:off x="6345238" y="3752850"/>
            <a:ext cx="1162050"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Network</a:t>
            </a:r>
            <a:br>
              <a:rPr lang="en-US" altLang="en-US" sz="1800">
                <a:latin typeface="Arial Black" panose="020B0A04020102020204" pitchFamily="34" charset="0"/>
              </a:rPr>
            </a:br>
            <a:r>
              <a:rPr lang="en-US" altLang="en-US" sz="1800">
                <a:latin typeface="Arial Black" panose="020B0A04020102020204" pitchFamily="34" charset="0"/>
              </a:rPr>
              <a:t>Control</a:t>
            </a:r>
          </a:p>
        </p:txBody>
      </p:sp>
      <p:sp>
        <p:nvSpPr>
          <p:cNvPr id="37918" name="Rounded Rectangle 44"/>
          <p:cNvSpPr>
            <a:spLocks noChangeArrowheads="1"/>
          </p:cNvSpPr>
          <p:nvPr/>
        </p:nvSpPr>
        <p:spPr bwMode="auto">
          <a:xfrm>
            <a:off x="4160838" y="4532313"/>
            <a:ext cx="1163637" cy="3952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Intelligence</a:t>
            </a:r>
          </a:p>
        </p:txBody>
      </p:sp>
      <p:sp>
        <p:nvSpPr>
          <p:cNvPr id="37919" name="Rounded Rectangle 54"/>
          <p:cNvSpPr>
            <a:spLocks noChangeArrowheads="1"/>
          </p:cNvSpPr>
          <p:nvPr/>
        </p:nvSpPr>
        <p:spPr bwMode="auto">
          <a:xfrm>
            <a:off x="2009775" y="4335463"/>
            <a:ext cx="1162050" cy="3952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News </a:t>
            </a:r>
          </a:p>
          <a:p>
            <a:pPr algn="ctr"/>
            <a:r>
              <a:rPr lang="en-US" altLang="en-US" sz="1800">
                <a:latin typeface="Arial Black" panose="020B0A04020102020204" pitchFamily="34" charset="0"/>
              </a:rPr>
              <a:t>Media</a:t>
            </a:r>
          </a:p>
        </p:txBody>
      </p:sp>
      <p:sp>
        <p:nvSpPr>
          <p:cNvPr id="37920" name="Rounded Rectangle 41"/>
          <p:cNvSpPr>
            <a:spLocks noChangeArrowheads="1"/>
          </p:cNvSpPr>
          <p:nvPr/>
        </p:nvSpPr>
        <p:spPr bwMode="auto">
          <a:xfrm>
            <a:off x="557213" y="2414588"/>
            <a:ext cx="1162050" cy="393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Social</a:t>
            </a:r>
            <a:br>
              <a:rPr lang="en-US" altLang="en-US" sz="1800">
                <a:latin typeface="Arial Black" panose="020B0A04020102020204" pitchFamily="34" charset="0"/>
              </a:rPr>
            </a:br>
            <a:r>
              <a:rPr lang="en-US" altLang="en-US" sz="1800">
                <a:latin typeface="Arial Black" panose="020B0A04020102020204" pitchFamily="34" charset="0"/>
              </a:rPr>
              <a:t>Media</a:t>
            </a:r>
          </a:p>
        </p:txBody>
      </p:sp>
      <p:sp>
        <p:nvSpPr>
          <p:cNvPr id="37921" name="Rounded Rectangle 48"/>
          <p:cNvSpPr>
            <a:spLocks noChangeArrowheads="1"/>
          </p:cNvSpPr>
          <p:nvPr/>
        </p:nvSpPr>
        <p:spPr bwMode="auto">
          <a:xfrm>
            <a:off x="711200" y="3676650"/>
            <a:ext cx="1162050" cy="3952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45720" rIns="45720"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800">
                <a:latin typeface="Arial Black" panose="020B0A04020102020204" pitchFamily="34" charset="0"/>
              </a:rPr>
              <a:t>Response</a:t>
            </a:r>
            <a:br>
              <a:rPr lang="en-US" altLang="en-US" sz="1800">
                <a:latin typeface="Arial Black" panose="020B0A04020102020204" pitchFamily="34" charset="0"/>
              </a:rPr>
            </a:br>
            <a:r>
              <a:rPr lang="en-US" altLang="en-US" sz="1800">
                <a:latin typeface="Arial Black" panose="020B0A04020102020204" pitchFamily="34" charset="0"/>
              </a:rPr>
              <a:t>Cell</a:t>
            </a:r>
          </a:p>
        </p:txBody>
      </p:sp>
      <p:cxnSp>
        <p:nvCxnSpPr>
          <p:cNvPr id="37922" name="Elbow Connector 16"/>
          <p:cNvCxnSpPr>
            <a:cxnSpLocks noChangeShapeType="1"/>
          </p:cNvCxnSpPr>
          <p:nvPr/>
        </p:nvCxnSpPr>
        <p:spPr bwMode="auto">
          <a:xfrm>
            <a:off x="4572000" y="5791200"/>
            <a:ext cx="227013" cy="20955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3" name="Elbow Connector 18"/>
          <p:cNvCxnSpPr>
            <a:cxnSpLocks noChangeShapeType="1"/>
          </p:cNvCxnSpPr>
          <p:nvPr/>
        </p:nvCxnSpPr>
        <p:spPr bwMode="auto">
          <a:xfrm rot="16200000" flipH="1">
            <a:off x="5593556" y="4687094"/>
            <a:ext cx="268288" cy="2209800"/>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4" name="Elbow Connector 20"/>
          <p:cNvCxnSpPr>
            <a:cxnSpLocks noChangeShapeType="1"/>
          </p:cNvCxnSpPr>
          <p:nvPr/>
        </p:nvCxnSpPr>
        <p:spPr bwMode="auto">
          <a:xfrm rot="16200000" flipH="1">
            <a:off x="6273006" y="4007644"/>
            <a:ext cx="268288" cy="3568700"/>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5" name="Elbow Connector 22"/>
          <p:cNvCxnSpPr>
            <a:cxnSpLocks noChangeShapeType="1"/>
          </p:cNvCxnSpPr>
          <p:nvPr/>
        </p:nvCxnSpPr>
        <p:spPr bwMode="auto">
          <a:xfrm rot="10800000" flipV="1">
            <a:off x="3276600" y="5791200"/>
            <a:ext cx="1296988" cy="209550"/>
          </a:xfrm>
          <a:prstGeom prst="bentConnector2">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Elbow Connector 24"/>
          <p:cNvCxnSpPr>
            <a:cxnSpLocks noChangeShapeType="1"/>
          </p:cNvCxnSpPr>
          <p:nvPr/>
        </p:nvCxnSpPr>
        <p:spPr bwMode="auto">
          <a:xfrm rot="5400000">
            <a:off x="3434556" y="4718844"/>
            <a:ext cx="268288" cy="2108200"/>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7" name="Elbow Connector 26"/>
          <p:cNvCxnSpPr>
            <a:cxnSpLocks noChangeShapeType="1"/>
          </p:cNvCxnSpPr>
          <p:nvPr/>
        </p:nvCxnSpPr>
        <p:spPr bwMode="auto">
          <a:xfrm rot="5400000">
            <a:off x="2655888" y="3973512"/>
            <a:ext cx="268288" cy="3598863"/>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2"/>
          <p:cNvSpPr/>
          <p:nvPr/>
        </p:nvSpPr>
        <p:spPr>
          <a:xfrm>
            <a:off x="251520" y="2780928"/>
            <a:ext cx="8640960" cy="1080120"/>
          </a:xfrm>
          <a:prstGeom prst="roundRect">
            <a:avLst/>
          </a:prstGeom>
          <a:ln/>
        </p:spPr>
        <p:style>
          <a:lnRef idx="0">
            <a:schemeClr val="accent5"/>
          </a:lnRef>
          <a:fillRef idx="3">
            <a:schemeClr val="accent5"/>
          </a:fillRef>
          <a:effectRef idx="3">
            <a:schemeClr val="accent5"/>
          </a:effectRef>
          <a:fontRef idx="minor">
            <a:schemeClr val="lt1"/>
          </a:fontRef>
        </p:style>
        <p:txBody>
          <a:bodyPr anchor="ctr">
            <a:normAutofit fontScale="92500" lnSpcReduction="10000"/>
          </a:bodyPr>
          <a:lstStyle/>
          <a:p>
            <a:pPr algn="ctr" eaLnBrk="1" fontAlgn="auto" hangingPunct="1">
              <a:spcBef>
                <a:spcPts val="0"/>
              </a:spcBef>
              <a:spcAft>
                <a:spcPts val="0"/>
              </a:spcAft>
              <a:defRPr/>
            </a:pPr>
            <a:r>
              <a:rPr lang="sv-SE" sz="3200" b="1" dirty="0">
                <a:cs typeface="Arial" pitchFamily="34" charset="0"/>
              </a:rPr>
              <a:t>HLA RTI </a:t>
            </a:r>
            <a:r>
              <a:rPr lang="sv-SE" sz="3200" dirty="0">
                <a:cs typeface="Arial" pitchFamily="34" charset="0"/>
              </a:rPr>
              <a:t>– </a:t>
            </a:r>
            <a:r>
              <a:rPr lang="sv-SE" sz="3200" dirty="0" err="1">
                <a:cs typeface="Arial" pitchFamily="34" charset="0"/>
              </a:rPr>
              <a:t>Run</a:t>
            </a:r>
            <a:r>
              <a:rPr lang="sv-SE" sz="3200" dirty="0">
                <a:cs typeface="Arial" pitchFamily="34" charset="0"/>
              </a:rPr>
              <a:t> </a:t>
            </a:r>
            <a:r>
              <a:rPr lang="sv-SE" sz="3200" dirty="0" err="1">
                <a:cs typeface="Arial" pitchFamily="34" charset="0"/>
              </a:rPr>
              <a:t>Time</a:t>
            </a:r>
            <a:r>
              <a:rPr lang="sv-SE" sz="3200" dirty="0">
                <a:cs typeface="Arial" pitchFamily="34" charset="0"/>
              </a:rPr>
              <a:t> Interface </a:t>
            </a:r>
            <a:r>
              <a:rPr lang="sv-SE" sz="3200" dirty="0" err="1">
                <a:cs typeface="Arial" pitchFamily="34" charset="0"/>
              </a:rPr>
              <a:t>based</a:t>
            </a:r>
            <a:r>
              <a:rPr lang="sv-SE" sz="3200" dirty="0">
                <a:cs typeface="Arial" pitchFamily="34" charset="0"/>
              </a:rPr>
              <a:t> on </a:t>
            </a:r>
          </a:p>
          <a:p>
            <a:pPr algn="ctr" eaLnBrk="1" fontAlgn="auto" hangingPunct="1">
              <a:spcBef>
                <a:spcPts val="0"/>
              </a:spcBef>
              <a:spcAft>
                <a:spcPts val="0"/>
              </a:spcAft>
              <a:defRPr/>
            </a:pPr>
            <a:r>
              <a:rPr lang="sv-SE" sz="3200" dirty="0">
                <a:cs typeface="Arial" pitchFamily="34" charset="0"/>
              </a:rPr>
              <a:t>the </a:t>
            </a:r>
            <a:r>
              <a:rPr lang="sv-SE" sz="3200" b="1" dirty="0">
                <a:cs typeface="Arial" pitchFamily="34" charset="0"/>
              </a:rPr>
              <a:t>FOM</a:t>
            </a:r>
            <a:r>
              <a:rPr lang="sv-SE" sz="3200" dirty="0">
                <a:cs typeface="Arial" pitchFamily="34" charset="0"/>
              </a:rPr>
              <a:t> – Federation </a:t>
            </a:r>
            <a:r>
              <a:rPr lang="sv-SE" sz="3200" dirty="0" err="1">
                <a:cs typeface="Arial" pitchFamily="34" charset="0"/>
              </a:rPr>
              <a:t>Objective</a:t>
            </a:r>
            <a:r>
              <a:rPr lang="sv-SE" sz="3200" dirty="0">
                <a:cs typeface="Arial" pitchFamily="34" charset="0"/>
              </a:rPr>
              <a:t> </a:t>
            </a:r>
            <a:r>
              <a:rPr lang="sv-SE" sz="3200" dirty="0" err="1">
                <a:cs typeface="Arial" pitchFamily="34" charset="0"/>
              </a:rPr>
              <a:t>Model</a:t>
            </a:r>
            <a:r>
              <a:rPr lang="sv-SE" sz="3200" dirty="0">
                <a:cs typeface="Arial" pitchFamily="34" charset="0"/>
              </a:rPr>
              <a:t> </a:t>
            </a:r>
          </a:p>
        </p:txBody>
      </p:sp>
      <p:grpSp>
        <p:nvGrpSpPr>
          <p:cNvPr id="39941" name="Grupp 28"/>
          <p:cNvGrpSpPr>
            <a:grpSpLocks/>
          </p:cNvGrpSpPr>
          <p:nvPr/>
        </p:nvGrpSpPr>
        <p:grpSpPr bwMode="auto">
          <a:xfrm>
            <a:off x="2455863" y="5018088"/>
            <a:ext cx="2089150" cy="1655762"/>
            <a:chOff x="6804248" y="5085184"/>
            <a:chExt cx="2088232" cy="1656184"/>
          </a:xfrm>
        </p:grpSpPr>
        <p:sp>
          <p:nvSpPr>
            <p:cNvPr id="9" name="Rektangel med rundade hörn 8"/>
            <p:cNvSpPr/>
            <p:nvPr/>
          </p:nvSpPr>
          <p:spPr>
            <a:xfrm>
              <a:off x="6804248" y="5085184"/>
              <a:ext cx="2088232" cy="1656184"/>
            </a:xfrm>
            <a:prstGeom prst="roundRect">
              <a:avLst/>
            </a:prstGeom>
            <a:ln/>
          </p:spPr>
          <p:style>
            <a:lnRef idx="0">
              <a:schemeClr val="accent4"/>
            </a:lnRef>
            <a:fillRef idx="3">
              <a:schemeClr val="accent4"/>
            </a:fillRef>
            <a:effectRef idx="3">
              <a:schemeClr val="accent4"/>
            </a:effectRef>
            <a:fontRef idx="minor">
              <a:schemeClr val="lt1"/>
            </a:fontRef>
          </p:style>
          <p:txBody>
            <a:bodyPr anchor="b">
              <a:normAutofit/>
            </a:bodyPr>
            <a:lstStyle/>
            <a:p>
              <a:pPr algn="ctr" eaLnBrk="1" fontAlgn="auto" hangingPunct="1">
                <a:spcBef>
                  <a:spcPts val="0"/>
                </a:spcBef>
                <a:spcAft>
                  <a:spcPts val="0"/>
                </a:spcAft>
                <a:defRPr/>
              </a:pPr>
              <a:r>
                <a:rPr lang="sv-SE" sz="1400" dirty="0" err="1">
                  <a:solidFill>
                    <a:schemeClr val="bg1"/>
                  </a:solidFill>
                  <a:cs typeface="Arial" pitchFamily="34" charset="0"/>
                </a:rPr>
                <a:t>Tactical</a:t>
              </a:r>
              <a:r>
                <a:rPr lang="sv-SE" sz="1400" dirty="0">
                  <a:solidFill>
                    <a:schemeClr val="bg1"/>
                  </a:solidFill>
                  <a:cs typeface="Arial" pitchFamily="34" charset="0"/>
                </a:rPr>
                <a:t> Picture</a:t>
              </a:r>
            </a:p>
          </p:txBody>
        </p:sp>
        <p:pic>
          <p:nvPicPr>
            <p:cNvPr id="40010" name="Picture 4" descr="ge2"/>
            <p:cNvPicPr>
              <a:picLocks noChangeAspect="1" noChangeArrowheads="1"/>
            </p:cNvPicPr>
            <p:nvPr/>
          </p:nvPicPr>
          <p:blipFill>
            <a:blip r:embed="rId2">
              <a:extLst>
                <a:ext uri="{28A0092B-C50C-407E-A947-70E740481C1C}">
                  <a14:useLocalDpi xmlns:a14="http://schemas.microsoft.com/office/drawing/2010/main" val="0"/>
                </a:ext>
              </a:extLst>
            </a:blip>
            <a:srcRect l="5769" t="8179" r="-2248" b="-69"/>
            <a:stretch>
              <a:fillRect/>
            </a:stretch>
          </p:blipFill>
          <p:spPr bwMode="auto">
            <a:xfrm>
              <a:off x="6994444" y="5244238"/>
              <a:ext cx="1742084" cy="112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2" name="Grupp 27"/>
          <p:cNvGrpSpPr>
            <a:grpSpLocks/>
          </p:cNvGrpSpPr>
          <p:nvPr/>
        </p:nvGrpSpPr>
        <p:grpSpPr bwMode="auto">
          <a:xfrm>
            <a:off x="250825" y="5018088"/>
            <a:ext cx="2089150" cy="1655762"/>
            <a:chOff x="4634772" y="5085184"/>
            <a:chExt cx="2088232" cy="1656184"/>
          </a:xfrm>
        </p:grpSpPr>
        <p:sp>
          <p:nvSpPr>
            <p:cNvPr id="8" name="Rektangel med rundade hörn 7"/>
            <p:cNvSpPr/>
            <p:nvPr/>
          </p:nvSpPr>
          <p:spPr>
            <a:xfrm>
              <a:off x="4634772" y="5085184"/>
              <a:ext cx="2088232" cy="1656184"/>
            </a:xfrm>
            <a:prstGeom prst="roundRect">
              <a:avLst/>
            </a:prstGeom>
            <a:ln/>
          </p:spPr>
          <p:style>
            <a:lnRef idx="0">
              <a:schemeClr val="accent4"/>
            </a:lnRef>
            <a:fillRef idx="3">
              <a:schemeClr val="accent4"/>
            </a:fillRef>
            <a:effectRef idx="3">
              <a:schemeClr val="accent4"/>
            </a:effectRef>
            <a:fontRef idx="minor">
              <a:schemeClr val="lt1"/>
            </a:fontRef>
          </p:style>
          <p:txBody>
            <a:bodyPr anchor="b">
              <a:normAutofit/>
            </a:bodyPr>
            <a:lstStyle/>
            <a:p>
              <a:pPr algn="ctr" eaLnBrk="1" fontAlgn="auto" hangingPunct="1">
                <a:spcBef>
                  <a:spcPts val="0"/>
                </a:spcBef>
                <a:spcAft>
                  <a:spcPts val="0"/>
                </a:spcAft>
                <a:defRPr/>
              </a:pPr>
              <a:r>
                <a:rPr lang="sv-SE" sz="1400" dirty="0" err="1">
                  <a:cs typeface="Arial" pitchFamily="34" charset="0"/>
                </a:rPr>
                <a:t>Command</a:t>
              </a:r>
              <a:r>
                <a:rPr lang="sv-SE" sz="1400" dirty="0">
                  <a:cs typeface="Arial" pitchFamily="34" charset="0"/>
                </a:rPr>
                <a:t> &amp; Control</a:t>
              </a:r>
            </a:p>
          </p:txBody>
        </p:sp>
        <p:pic>
          <p:nvPicPr>
            <p:cNvPr id="40006" name="Picture 3" descr="Bild2"/>
            <p:cNvPicPr>
              <a:picLocks noChangeAspect="1" noChangeArrowheads="1"/>
            </p:cNvPicPr>
            <p:nvPr/>
          </p:nvPicPr>
          <p:blipFill>
            <a:blip r:embed="rId3" cstate="print">
              <a:extLst>
                <a:ext uri="{28A0092B-C50C-407E-A947-70E740481C1C}">
                  <a14:useLocalDpi xmlns:a14="http://schemas.microsoft.com/office/drawing/2010/main" val="0"/>
                </a:ext>
              </a:extLst>
            </a:blip>
            <a:srcRect t="8174"/>
            <a:stretch>
              <a:fillRect/>
            </a:stretch>
          </p:blipFill>
          <p:spPr bwMode="auto">
            <a:xfrm>
              <a:off x="4833048" y="5244239"/>
              <a:ext cx="1691680" cy="112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3" name="Grupp 26"/>
          <p:cNvGrpSpPr>
            <a:grpSpLocks/>
          </p:cNvGrpSpPr>
          <p:nvPr/>
        </p:nvGrpSpPr>
        <p:grpSpPr bwMode="auto">
          <a:xfrm>
            <a:off x="4678363" y="5018088"/>
            <a:ext cx="2087562" cy="1655762"/>
            <a:chOff x="2456060" y="5069071"/>
            <a:chExt cx="2088232" cy="1656184"/>
          </a:xfrm>
        </p:grpSpPr>
        <p:sp>
          <p:nvSpPr>
            <p:cNvPr id="7" name="Rektangel med rundade hörn 6"/>
            <p:cNvSpPr/>
            <p:nvPr/>
          </p:nvSpPr>
          <p:spPr>
            <a:xfrm>
              <a:off x="2456060" y="5069071"/>
              <a:ext cx="2088232" cy="1656184"/>
            </a:xfrm>
            <a:prstGeom prst="roundRect">
              <a:avLst/>
            </a:prstGeom>
            <a:ln/>
          </p:spPr>
          <p:style>
            <a:lnRef idx="0">
              <a:schemeClr val="accent1"/>
            </a:lnRef>
            <a:fillRef idx="3">
              <a:schemeClr val="accent1"/>
            </a:fillRef>
            <a:effectRef idx="3">
              <a:schemeClr val="accent1"/>
            </a:effectRef>
            <a:fontRef idx="minor">
              <a:schemeClr val="lt1"/>
            </a:fontRef>
          </p:style>
          <p:txBody>
            <a:bodyPr anchor="b">
              <a:normAutofit/>
            </a:bodyPr>
            <a:lstStyle/>
            <a:p>
              <a:pPr algn="ctr" eaLnBrk="1" fontAlgn="auto" hangingPunct="1">
                <a:spcBef>
                  <a:spcPts val="0"/>
                </a:spcBef>
                <a:spcAft>
                  <a:spcPts val="0"/>
                </a:spcAft>
                <a:defRPr/>
              </a:pPr>
              <a:r>
                <a:rPr lang="sv-SE" sz="1400" dirty="0">
                  <a:cs typeface="Arial" pitchFamily="34" charset="0"/>
                </a:rPr>
                <a:t>UAV Simulation</a:t>
              </a:r>
            </a:p>
          </p:txBody>
        </p:sp>
        <p:pic>
          <p:nvPicPr>
            <p:cNvPr id="24" name="Picture 4" descr="orlando_vbs2_1"/>
            <p:cNvPicPr>
              <a:picLocks noChangeAspect="1" noChangeArrowheads="1"/>
            </p:cNvPicPr>
            <p:nvPr/>
          </p:nvPicPr>
          <p:blipFill>
            <a:blip r:embed="rId4" cstate="print">
              <a:extLst/>
            </a:blip>
            <a:srcRect/>
            <a:stretch>
              <a:fillRect/>
            </a:stretch>
          </p:blipFill>
          <p:spPr bwMode="auto">
            <a:xfrm>
              <a:off x="2636080" y="5228126"/>
              <a:ext cx="1728192" cy="1140324"/>
            </a:xfrm>
            <a:prstGeom prst="rect">
              <a:avLst/>
            </a:prstGeom>
            <a:extLst/>
          </p:spPr>
          <p:style>
            <a:lnRef idx="0">
              <a:schemeClr val="accent1"/>
            </a:lnRef>
            <a:fillRef idx="3">
              <a:schemeClr val="accent1"/>
            </a:fillRef>
            <a:effectRef idx="3">
              <a:schemeClr val="accent1"/>
            </a:effectRef>
            <a:fontRef idx="minor">
              <a:schemeClr val="lt1"/>
            </a:fontRef>
          </p:style>
        </p:pic>
      </p:grpSp>
      <p:sp>
        <p:nvSpPr>
          <p:cNvPr id="4" name="Rektangel med rundade hörn 3"/>
          <p:cNvSpPr/>
          <p:nvPr/>
        </p:nvSpPr>
        <p:spPr>
          <a:xfrm>
            <a:off x="251520" y="123241"/>
            <a:ext cx="2088232" cy="1656184"/>
          </a:xfrm>
          <a:prstGeom prst="roundRect">
            <a:avLst/>
          </a:prstGeom>
          <a:ln/>
        </p:spPr>
        <p:style>
          <a:lnRef idx="0">
            <a:schemeClr val="accent4"/>
          </a:lnRef>
          <a:fillRef idx="3">
            <a:schemeClr val="accent4"/>
          </a:fillRef>
          <a:effectRef idx="3">
            <a:schemeClr val="accent4"/>
          </a:effectRef>
          <a:fontRef idx="minor">
            <a:schemeClr val="lt1"/>
          </a:fontRef>
        </p:style>
        <p:txBody>
          <a:bodyPr anchor="b">
            <a:normAutofit/>
          </a:bodyPr>
          <a:lstStyle/>
          <a:p>
            <a:pPr algn="ctr" eaLnBrk="1" fontAlgn="auto" hangingPunct="1">
              <a:spcBef>
                <a:spcPts val="0"/>
              </a:spcBef>
              <a:spcAft>
                <a:spcPts val="0"/>
              </a:spcAft>
              <a:defRPr/>
            </a:pPr>
            <a:r>
              <a:rPr lang="sv-SE" sz="1300" dirty="0" err="1">
                <a:cs typeface="Arial" pitchFamily="34" charset="0"/>
              </a:rPr>
              <a:t>Exercise</a:t>
            </a:r>
            <a:r>
              <a:rPr lang="sv-SE" sz="1300" dirty="0">
                <a:cs typeface="Arial" pitchFamily="34" charset="0"/>
              </a:rPr>
              <a:t> Management</a:t>
            </a:r>
          </a:p>
        </p:txBody>
      </p:sp>
      <p:grpSp>
        <p:nvGrpSpPr>
          <p:cNvPr id="39947" name="Grupp 36"/>
          <p:cNvGrpSpPr>
            <a:grpSpLocks/>
          </p:cNvGrpSpPr>
          <p:nvPr/>
        </p:nvGrpSpPr>
        <p:grpSpPr bwMode="auto">
          <a:xfrm>
            <a:off x="6875463" y="5013325"/>
            <a:ext cx="2089150" cy="1655763"/>
            <a:chOff x="6804248" y="128317"/>
            <a:chExt cx="2088232" cy="1656184"/>
          </a:xfrm>
        </p:grpSpPr>
        <p:sp>
          <p:nvSpPr>
            <p:cNvPr id="13" name="Rektangel med rundade hörn 12"/>
            <p:cNvSpPr/>
            <p:nvPr/>
          </p:nvSpPr>
          <p:spPr>
            <a:xfrm>
              <a:off x="6804248" y="128317"/>
              <a:ext cx="2088232" cy="1656184"/>
            </a:xfrm>
            <a:prstGeom prst="roundRect">
              <a:avLst/>
            </a:prstGeom>
            <a:ln/>
          </p:spPr>
          <p:style>
            <a:lnRef idx="0">
              <a:schemeClr val="accent1"/>
            </a:lnRef>
            <a:fillRef idx="3">
              <a:schemeClr val="accent1"/>
            </a:fillRef>
            <a:effectRef idx="3">
              <a:schemeClr val="accent1"/>
            </a:effectRef>
            <a:fontRef idx="minor">
              <a:schemeClr val="lt1"/>
            </a:fontRef>
          </p:style>
          <p:txBody>
            <a:bodyPr anchor="b">
              <a:normAutofit/>
            </a:bodyPr>
            <a:lstStyle/>
            <a:p>
              <a:pPr algn="ctr" eaLnBrk="1" fontAlgn="auto" hangingPunct="1">
                <a:spcBef>
                  <a:spcPts val="0"/>
                </a:spcBef>
                <a:spcAft>
                  <a:spcPts val="0"/>
                </a:spcAft>
                <a:defRPr/>
              </a:pPr>
              <a:r>
                <a:rPr lang="sv-SE" sz="1400" dirty="0">
                  <a:cs typeface="Arial" pitchFamily="34" charset="0"/>
                </a:rPr>
                <a:t>Air Simulation</a:t>
              </a:r>
            </a:p>
          </p:txBody>
        </p:sp>
        <p:pic>
          <p:nvPicPr>
            <p:cNvPr id="39998" name="Picture 6" descr="Ascot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080" y="254132"/>
              <a:ext cx="1756912" cy="11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8" name="Grupp 35"/>
          <p:cNvGrpSpPr>
            <a:grpSpLocks/>
          </p:cNvGrpSpPr>
          <p:nvPr/>
        </p:nvGrpSpPr>
        <p:grpSpPr bwMode="auto">
          <a:xfrm>
            <a:off x="6804025" y="115888"/>
            <a:ext cx="2089150" cy="1657350"/>
            <a:chOff x="4634772" y="128317"/>
            <a:chExt cx="2088232" cy="1656184"/>
          </a:xfrm>
        </p:grpSpPr>
        <p:sp>
          <p:nvSpPr>
            <p:cNvPr id="12" name="Rektangel med rundade hörn 11"/>
            <p:cNvSpPr/>
            <p:nvPr/>
          </p:nvSpPr>
          <p:spPr>
            <a:xfrm>
              <a:off x="4634772" y="128317"/>
              <a:ext cx="2088232" cy="1656184"/>
            </a:xfrm>
            <a:prstGeom prst="roundRect">
              <a:avLst/>
            </a:prstGeom>
            <a:ln/>
          </p:spPr>
          <p:style>
            <a:lnRef idx="0">
              <a:schemeClr val="accent1"/>
            </a:lnRef>
            <a:fillRef idx="3">
              <a:schemeClr val="accent1"/>
            </a:fillRef>
            <a:effectRef idx="3">
              <a:schemeClr val="accent1"/>
            </a:effectRef>
            <a:fontRef idx="minor">
              <a:schemeClr val="lt1"/>
            </a:fontRef>
          </p:style>
          <p:txBody>
            <a:bodyPr anchor="b">
              <a:normAutofit/>
            </a:bodyPr>
            <a:lstStyle/>
            <a:p>
              <a:pPr algn="ctr" eaLnBrk="1" fontAlgn="auto" hangingPunct="1">
                <a:spcBef>
                  <a:spcPts val="0"/>
                </a:spcBef>
                <a:spcAft>
                  <a:spcPts val="0"/>
                </a:spcAft>
                <a:defRPr/>
              </a:pPr>
              <a:r>
                <a:rPr lang="sv-SE" sz="1400" dirty="0" err="1">
                  <a:cs typeface="Arial" pitchFamily="34" charset="0"/>
                </a:rPr>
                <a:t>Virtual</a:t>
              </a:r>
              <a:r>
                <a:rPr lang="sv-SE" sz="1400" dirty="0">
                  <a:cs typeface="Arial" pitchFamily="34" charset="0"/>
                </a:rPr>
                <a:t> Simulation</a:t>
              </a:r>
            </a:p>
          </p:txBody>
        </p:sp>
        <p:pic>
          <p:nvPicPr>
            <p:cNvPr id="39994" name="Picture 3"/>
            <p:cNvPicPr>
              <a:picLocks noChangeAspect="1" noChangeArrowheads="1"/>
            </p:cNvPicPr>
            <p:nvPr/>
          </p:nvPicPr>
          <p:blipFill>
            <a:blip r:embed="rId6">
              <a:extLst>
                <a:ext uri="{28A0092B-C50C-407E-A947-70E740481C1C}">
                  <a14:useLocalDpi xmlns:a14="http://schemas.microsoft.com/office/drawing/2010/main" val="0"/>
                </a:ext>
              </a:extLst>
            </a:blip>
            <a:srcRect l="4385" b="12798"/>
            <a:stretch>
              <a:fillRect/>
            </a:stretch>
          </p:blipFill>
          <p:spPr bwMode="auto">
            <a:xfrm>
              <a:off x="4875612" y="274593"/>
              <a:ext cx="1662754" cy="11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9" name="Grupp 34"/>
          <p:cNvGrpSpPr>
            <a:grpSpLocks/>
          </p:cNvGrpSpPr>
          <p:nvPr/>
        </p:nvGrpSpPr>
        <p:grpSpPr bwMode="auto">
          <a:xfrm>
            <a:off x="4635500" y="115888"/>
            <a:ext cx="2087563" cy="1657350"/>
            <a:chOff x="2456060" y="116632"/>
            <a:chExt cx="2088232" cy="1656184"/>
          </a:xfrm>
        </p:grpSpPr>
        <p:sp>
          <p:nvSpPr>
            <p:cNvPr id="11" name="Rektangel med rundade hörn 10"/>
            <p:cNvSpPr/>
            <p:nvPr/>
          </p:nvSpPr>
          <p:spPr>
            <a:xfrm>
              <a:off x="2456060" y="116632"/>
              <a:ext cx="2088232" cy="1656184"/>
            </a:xfrm>
            <a:prstGeom prst="roundRect">
              <a:avLst/>
            </a:prstGeom>
            <a:ln/>
          </p:spPr>
          <p:style>
            <a:lnRef idx="0">
              <a:schemeClr val="accent1"/>
            </a:lnRef>
            <a:fillRef idx="3">
              <a:schemeClr val="accent1"/>
            </a:fillRef>
            <a:effectRef idx="3">
              <a:schemeClr val="accent1"/>
            </a:effectRef>
            <a:fontRef idx="minor">
              <a:schemeClr val="lt1"/>
            </a:fontRef>
          </p:style>
          <p:txBody>
            <a:bodyPr anchor="b">
              <a:normAutofit/>
            </a:bodyPr>
            <a:lstStyle/>
            <a:p>
              <a:pPr algn="ctr" eaLnBrk="1" fontAlgn="auto" hangingPunct="1">
                <a:spcBef>
                  <a:spcPts val="0"/>
                </a:spcBef>
                <a:spcAft>
                  <a:spcPts val="0"/>
                </a:spcAft>
                <a:defRPr/>
              </a:pPr>
              <a:r>
                <a:rPr lang="sv-SE" sz="1300" dirty="0" err="1">
                  <a:cs typeface="Arial" pitchFamily="34" charset="0"/>
                </a:rPr>
                <a:t>Constructive</a:t>
              </a:r>
              <a:r>
                <a:rPr lang="sv-SE" sz="1300" dirty="0">
                  <a:cs typeface="Arial" pitchFamily="34" charset="0"/>
                </a:rPr>
                <a:t> Simulation</a:t>
              </a:r>
            </a:p>
          </p:txBody>
        </p:sp>
        <p:pic>
          <p:nvPicPr>
            <p:cNvPr id="39990" name="Picture 2" descr="MASA Sword for Security - Monterey Cro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080" y="272552"/>
              <a:ext cx="1728192" cy="114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ktangel med rundade hörn 9"/>
          <p:cNvSpPr/>
          <p:nvPr/>
        </p:nvSpPr>
        <p:spPr>
          <a:xfrm>
            <a:off x="2439468" y="116632"/>
            <a:ext cx="2088232" cy="1656184"/>
          </a:xfrm>
          <a:prstGeom prst="roundRect">
            <a:avLst/>
          </a:prstGeom>
          <a:ln/>
        </p:spPr>
        <p:style>
          <a:lnRef idx="0">
            <a:schemeClr val="accent1"/>
          </a:lnRef>
          <a:fillRef idx="3">
            <a:schemeClr val="accent1"/>
          </a:fillRef>
          <a:effectRef idx="3">
            <a:schemeClr val="accent1"/>
          </a:effectRef>
          <a:fontRef idx="minor">
            <a:schemeClr val="lt1"/>
          </a:fontRef>
        </p:style>
        <p:txBody>
          <a:bodyPr anchor="b">
            <a:normAutofit/>
          </a:bodyPr>
          <a:lstStyle/>
          <a:p>
            <a:pPr algn="ctr" eaLnBrk="1" fontAlgn="auto" hangingPunct="1">
              <a:spcBef>
                <a:spcPts val="0"/>
              </a:spcBef>
              <a:spcAft>
                <a:spcPts val="0"/>
              </a:spcAft>
              <a:defRPr/>
            </a:pPr>
            <a:r>
              <a:rPr lang="sv-SE" sz="1300" dirty="0">
                <a:cs typeface="Arial" pitchFamily="34" charset="0"/>
              </a:rPr>
              <a:t>Theater Level View</a:t>
            </a:r>
          </a:p>
        </p:txBody>
      </p:sp>
      <p:pic>
        <p:nvPicPr>
          <p:cNvPr id="39953" name="Platshållare för innehåll 3" descr="incidents.TIF"/>
          <p:cNvPicPr>
            <a:picLocks noGrp="1" noChangeAspect="1"/>
          </p:cNvPicPr>
          <p:nvPr>
            <p:ph idx="4294967295"/>
          </p:nvPr>
        </p:nvPicPr>
        <p:blipFill>
          <a:blip r:embed="rId8">
            <a:extLst>
              <a:ext uri="{28A0092B-C50C-407E-A947-70E740481C1C}">
                <a14:useLocalDpi xmlns:a14="http://schemas.microsoft.com/office/drawing/2010/main" val="0"/>
              </a:ext>
            </a:extLst>
          </a:blip>
          <a:srcRect r="44792"/>
          <a:stretch>
            <a:fillRect/>
          </a:stretch>
        </p:blipFill>
        <p:spPr bwMode="auto">
          <a:xfrm>
            <a:off x="449263" y="263525"/>
            <a:ext cx="1728787"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1"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6363" y="260350"/>
            <a:ext cx="16922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Rak pil 44"/>
          <p:cNvCxnSpPr/>
          <p:nvPr/>
        </p:nvCxnSpPr>
        <p:spPr>
          <a:xfrm>
            <a:off x="1295400" y="1779588"/>
            <a:ext cx="12700" cy="1001712"/>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ktangel med rundade hörn 13"/>
          <p:cNvSpPr/>
          <p:nvPr/>
        </p:nvSpPr>
        <p:spPr>
          <a:xfrm>
            <a:off x="931404" y="2070084"/>
            <a:ext cx="728464" cy="399244"/>
          </a:xfrm>
          <a:prstGeom prst="round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anchor="ctr">
            <a:normAutofit fontScale="32500" lnSpcReduction="20000"/>
          </a:bodyPr>
          <a:lstStyle/>
          <a:p>
            <a:pPr algn="ctr" eaLnBrk="1" fontAlgn="auto" hangingPunct="1">
              <a:spcBef>
                <a:spcPts val="0"/>
              </a:spcBef>
              <a:spcAft>
                <a:spcPts val="0"/>
              </a:spcAft>
              <a:defRPr/>
            </a:pPr>
            <a:r>
              <a:rPr lang="sv-SE" sz="3200" dirty="0">
                <a:solidFill>
                  <a:schemeClr val="tx1"/>
                </a:solidFill>
                <a:cs typeface="Arial" pitchFamily="34" charset="0"/>
              </a:rPr>
              <a:t>HLA-bridge</a:t>
            </a:r>
          </a:p>
        </p:txBody>
      </p:sp>
      <p:cxnSp>
        <p:nvCxnSpPr>
          <p:cNvPr id="47" name="Rak pil 46"/>
          <p:cNvCxnSpPr/>
          <p:nvPr/>
        </p:nvCxnSpPr>
        <p:spPr>
          <a:xfrm>
            <a:off x="7874000" y="3860800"/>
            <a:ext cx="0" cy="1139825"/>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Rak pil 48"/>
          <p:cNvCxnSpPr/>
          <p:nvPr/>
        </p:nvCxnSpPr>
        <p:spPr>
          <a:xfrm>
            <a:off x="7848600" y="1782763"/>
            <a:ext cx="12700" cy="1001712"/>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Rak pil 49"/>
          <p:cNvCxnSpPr/>
          <p:nvPr/>
        </p:nvCxnSpPr>
        <p:spPr>
          <a:xfrm>
            <a:off x="5710238" y="1768475"/>
            <a:ext cx="11112" cy="1001713"/>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Rak pil 50"/>
          <p:cNvCxnSpPr/>
          <p:nvPr/>
        </p:nvCxnSpPr>
        <p:spPr>
          <a:xfrm>
            <a:off x="3506788" y="1782763"/>
            <a:ext cx="12700" cy="1001712"/>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ktangel med rundade hörn 16"/>
          <p:cNvSpPr/>
          <p:nvPr/>
        </p:nvSpPr>
        <p:spPr>
          <a:xfrm>
            <a:off x="7484134" y="2070380"/>
            <a:ext cx="728464" cy="399244"/>
          </a:xfrm>
          <a:prstGeom prst="round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anchor="ctr">
            <a:normAutofit fontScale="32500" lnSpcReduction="20000"/>
          </a:bodyPr>
          <a:lstStyle/>
          <a:p>
            <a:pPr algn="ctr" eaLnBrk="1" fontAlgn="auto" hangingPunct="1">
              <a:spcBef>
                <a:spcPts val="0"/>
              </a:spcBef>
              <a:spcAft>
                <a:spcPts val="0"/>
              </a:spcAft>
              <a:defRPr/>
            </a:pPr>
            <a:r>
              <a:rPr lang="sv-SE" sz="3200" dirty="0">
                <a:solidFill>
                  <a:schemeClr val="tx1"/>
                </a:solidFill>
                <a:cs typeface="Arial" pitchFamily="34" charset="0"/>
              </a:rPr>
              <a:t>HLA-bridge</a:t>
            </a:r>
          </a:p>
        </p:txBody>
      </p:sp>
      <p:sp>
        <p:nvSpPr>
          <p:cNvPr id="16" name="Rektangel med rundade hörn 15"/>
          <p:cNvSpPr/>
          <p:nvPr/>
        </p:nvSpPr>
        <p:spPr>
          <a:xfrm>
            <a:off x="5314656" y="2070084"/>
            <a:ext cx="728464" cy="399244"/>
          </a:xfrm>
          <a:prstGeom prst="round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anchor="ctr">
            <a:normAutofit fontScale="32500" lnSpcReduction="20000"/>
          </a:bodyPr>
          <a:lstStyle/>
          <a:p>
            <a:pPr algn="ctr" eaLnBrk="1" fontAlgn="auto" hangingPunct="1">
              <a:spcBef>
                <a:spcPts val="0"/>
              </a:spcBef>
              <a:spcAft>
                <a:spcPts val="0"/>
              </a:spcAft>
              <a:defRPr/>
            </a:pPr>
            <a:r>
              <a:rPr lang="sv-SE" sz="3200" dirty="0">
                <a:solidFill>
                  <a:schemeClr val="tx1"/>
                </a:solidFill>
                <a:cs typeface="Arial" pitchFamily="34" charset="0"/>
              </a:rPr>
              <a:t>HLA-bridge</a:t>
            </a:r>
          </a:p>
        </p:txBody>
      </p:sp>
      <p:sp>
        <p:nvSpPr>
          <p:cNvPr id="15" name="Rektangel med rundade hörn 14"/>
          <p:cNvSpPr/>
          <p:nvPr/>
        </p:nvSpPr>
        <p:spPr>
          <a:xfrm>
            <a:off x="3135946" y="2070084"/>
            <a:ext cx="728464" cy="399244"/>
          </a:xfrm>
          <a:prstGeom prst="round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anchor="ctr">
            <a:normAutofit fontScale="32500" lnSpcReduction="20000"/>
          </a:bodyPr>
          <a:lstStyle/>
          <a:p>
            <a:pPr algn="ctr" eaLnBrk="1" fontAlgn="auto" hangingPunct="1">
              <a:spcBef>
                <a:spcPts val="0"/>
              </a:spcBef>
              <a:spcAft>
                <a:spcPts val="0"/>
              </a:spcAft>
              <a:defRPr/>
            </a:pPr>
            <a:r>
              <a:rPr lang="sv-SE" sz="3200" dirty="0">
                <a:solidFill>
                  <a:schemeClr val="tx1"/>
                </a:solidFill>
                <a:cs typeface="Arial" pitchFamily="34" charset="0"/>
              </a:rPr>
              <a:t>HLA-bridge</a:t>
            </a:r>
          </a:p>
        </p:txBody>
      </p:sp>
      <p:sp>
        <p:nvSpPr>
          <p:cNvPr id="43" name="Rektangel med rundade hörn 42"/>
          <p:cNvSpPr/>
          <p:nvPr/>
        </p:nvSpPr>
        <p:spPr>
          <a:xfrm>
            <a:off x="7474102" y="4293096"/>
            <a:ext cx="728464" cy="399244"/>
          </a:xfrm>
          <a:prstGeom prst="round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anchor="ctr">
            <a:normAutofit fontScale="32500" lnSpcReduction="20000"/>
          </a:bodyPr>
          <a:lstStyle/>
          <a:p>
            <a:pPr algn="ctr" eaLnBrk="1" fontAlgn="auto" hangingPunct="1">
              <a:spcBef>
                <a:spcPts val="0"/>
              </a:spcBef>
              <a:spcAft>
                <a:spcPts val="0"/>
              </a:spcAft>
              <a:defRPr/>
            </a:pPr>
            <a:r>
              <a:rPr lang="sv-SE" sz="3200" dirty="0">
                <a:solidFill>
                  <a:schemeClr val="tx1"/>
                </a:solidFill>
                <a:cs typeface="Arial" pitchFamily="34" charset="0"/>
              </a:rPr>
              <a:t>HLA-bridge</a:t>
            </a:r>
          </a:p>
        </p:txBody>
      </p:sp>
      <p:cxnSp>
        <p:nvCxnSpPr>
          <p:cNvPr id="54" name="Rak pil 53"/>
          <p:cNvCxnSpPr/>
          <p:nvPr/>
        </p:nvCxnSpPr>
        <p:spPr>
          <a:xfrm>
            <a:off x="5724525" y="3860800"/>
            <a:ext cx="0" cy="1139825"/>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ktangel med rundade hörn 43"/>
          <p:cNvSpPr/>
          <p:nvPr/>
        </p:nvSpPr>
        <p:spPr>
          <a:xfrm>
            <a:off x="5364092" y="4293096"/>
            <a:ext cx="728464" cy="399244"/>
          </a:xfrm>
          <a:prstGeom prst="round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anchor="ctr">
            <a:normAutofit fontScale="32500" lnSpcReduction="20000"/>
          </a:bodyPr>
          <a:lstStyle/>
          <a:p>
            <a:pPr algn="ctr" eaLnBrk="1" fontAlgn="auto" hangingPunct="1">
              <a:spcBef>
                <a:spcPts val="0"/>
              </a:spcBef>
              <a:spcAft>
                <a:spcPts val="0"/>
              </a:spcAft>
              <a:defRPr/>
            </a:pPr>
            <a:r>
              <a:rPr lang="sv-SE" sz="3200" dirty="0">
                <a:solidFill>
                  <a:schemeClr val="tx1"/>
                </a:solidFill>
                <a:cs typeface="Arial" pitchFamily="34" charset="0"/>
              </a:rPr>
              <a:t>HLA-bridge</a:t>
            </a:r>
          </a:p>
        </p:txBody>
      </p:sp>
      <p:cxnSp>
        <p:nvCxnSpPr>
          <p:cNvPr id="55" name="Rak pil 54"/>
          <p:cNvCxnSpPr/>
          <p:nvPr/>
        </p:nvCxnSpPr>
        <p:spPr>
          <a:xfrm>
            <a:off x="1306513" y="3878263"/>
            <a:ext cx="0" cy="1139825"/>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Rak pil 55"/>
          <p:cNvCxnSpPr/>
          <p:nvPr/>
        </p:nvCxnSpPr>
        <p:spPr>
          <a:xfrm>
            <a:off x="3527425" y="3863975"/>
            <a:ext cx="0" cy="1139825"/>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ktangel med rundade hörn 19"/>
          <p:cNvSpPr/>
          <p:nvPr/>
        </p:nvSpPr>
        <p:spPr>
          <a:xfrm>
            <a:off x="3135946" y="4293096"/>
            <a:ext cx="728464" cy="399244"/>
          </a:xfrm>
          <a:prstGeom prst="roundRect">
            <a:avLst/>
          </a:prstGeom>
          <a:solidFill>
            <a:srgbClr val="FFFF00"/>
          </a:solidFill>
          <a:ln/>
        </p:spPr>
        <p:style>
          <a:lnRef idx="0">
            <a:schemeClr val="accent1"/>
          </a:lnRef>
          <a:fillRef idx="3">
            <a:schemeClr val="accent1"/>
          </a:fillRef>
          <a:effectRef idx="3">
            <a:schemeClr val="accent1"/>
          </a:effectRef>
          <a:fontRef idx="minor">
            <a:schemeClr val="lt1"/>
          </a:fontRef>
        </p:style>
        <p:txBody>
          <a:bodyPr anchor="ctr">
            <a:normAutofit fontScale="32500" lnSpcReduction="20000"/>
          </a:bodyPr>
          <a:lstStyle/>
          <a:p>
            <a:pPr algn="ctr" eaLnBrk="1" fontAlgn="auto" hangingPunct="1">
              <a:spcBef>
                <a:spcPts val="0"/>
              </a:spcBef>
              <a:spcAft>
                <a:spcPts val="0"/>
              </a:spcAft>
              <a:defRPr/>
            </a:pPr>
            <a:r>
              <a:rPr lang="sv-SE" sz="3200" dirty="0" err="1">
                <a:solidFill>
                  <a:schemeClr val="tx1"/>
                </a:solidFill>
                <a:cs typeface="Arial" pitchFamily="34" charset="0"/>
              </a:rPr>
              <a:t>Middle</a:t>
            </a:r>
            <a:r>
              <a:rPr lang="sv-SE" sz="3200" dirty="0">
                <a:solidFill>
                  <a:schemeClr val="tx1"/>
                </a:solidFill>
                <a:cs typeface="Arial" pitchFamily="34" charset="0"/>
              </a:rPr>
              <a:t> </a:t>
            </a:r>
            <a:r>
              <a:rPr lang="sv-SE" sz="3200" dirty="0" err="1">
                <a:solidFill>
                  <a:schemeClr val="tx1"/>
                </a:solidFill>
                <a:cs typeface="Arial" pitchFamily="34" charset="0"/>
              </a:rPr>
              <a:t>ware</a:t>
            </a:r>
            <a:endParaRPr lang="sv-SE" sz="3200" dirty="0">
              <a:solidFill>
                <a:schemeClr val="tx1"/>
              </a:solidFill>
              <a:cs typeface="Arial" pitchFamily="34" charset="0"/>
            </a:endParaRPr>
          </a:p>
        </p:txBody>
      </p:sp>
      <p:sp>
        <p:nvSpPr>
          <p:cNvPr id="18" name="Rektangel med rundade hörn 17"/>
          <p:cNvSpPr/>
          <p:nvPr/>
        </p:nvSpPr>
        <p:spPr>
          <a:xfrm>
            <a:off x="931404" y="4293096"/>
            <a:ext cx="728464" cy="399244"/>
          </a:xfrm>
          <a:prstGeom prst="roundRect">
            <a:avLst/>
          </a:prstGeom>
          <a:solidFill>
            <a:srgbClr val="FFFF00"/>
          </a:solidFill>
          <a:ln/>
        </p:spPr>
        <p:style>
          <a:lnRef idx="0">
            <a:schemeClr val="accent1"/>
          </a:lnRef>
          <a:fillRef idx="3">
            <a:schemeClr val="accent1"/>
          </a:fillRef>
          <a:effectRef idx="3">
            <a:schemeClr val="accent1"/>
          </a:effectRef>
          <a:fontRef idx="minor">
            <a:schemeClr val="lt1"/>
          </a:fontRef>
        </p:style>
        <p:txBody>
          <a:bodyPr anchor="ctr">
            <a:normAutofit fontScale="32500" lnSpcReduction="20000"/>
          </a:bodyPr>
          <a:lstStyle/>
          <a:p>
            <a:pPr algn="ctr" eaLnBrk="1" fontAlgn="auto" hangingPunct="1">
              <a:spcBef>
                <a:spcPts val="0"/>
              </a:spcBef>
              <a:spcAft>
                <a:spcPts val="0"/>
              </a:spcAft>
              <a:defRPr/>
            </a:pPr>
            <a:r>
              <a:rPr lang="sv-SE" sz="3200" dirty="0" err="1">
                <a:solidFill>
                  <a:schemeClr val="tx1"/>
                </a:solidFill>
                <a:cs typeface="Arial" pitchFamily="34" charset="0"/>
              </a:rPr>
              <a:t>Middle</a:t>
            </a:r>
            <a:r>
              <a:rPr lang="sv-SE" sz="3200" dirty="0">
                <a:solidFill>
                  <a:schemeClr val="tx1"/>
                </a:solidFill>
                <a:cs typeface="Arial" pitchFamily="34" charset="0"/>
              </a:rPr>
              <a:t> </a:t>
            </a:r>
            <a:r>
              <a:rPr lang="sv-SE" sz="3200" dirty="0" err="1">
                <a:solidFill>
                  <a:schemeClr val="tx1"/>
                </a:solidFill>
                <a:cs typeface="Arial" pitchFamily="34" charset="0"/>
              </a:rPr>
              <a:t>ware</a:t>
            </a:r>
            <a:endParaRPr lang="sv-SE" sz="3200" dirty="0">
              <a:solidFill>
                <a:schemeClr val="tx1"/>
              </a:solidFill>
              <a:cs typeface="Arial" pitchFamily="34" charset="0"/>
            </a:endParaRPr>
          </a:p>
        </p:txBody>
      </p:sp>
    </p:spTree>
  </p:cSld>
  <p:clrMapOvr>
    <a:masterClrMapping/>
  </p:clrMapOvr>
  <p:transition advTm="1317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78955"/>
            <a:ext cx="8229600" cy="5386090"/>
          </a:xfrm>
          <a:prstGeom prst="rect">
            <a:avLst/>
          </a:prstGeom>
          <a:noFill/>
        </p:spPr>
        <p:txBody>
          <a:bodyPr>
            <a:spAutoFit/>
          </a:bodyPr>
          <a:lstStyle/>
          <a:p>
            <a:pPr algn="ctr" eaLnBrk="1" hangingPunct="1">
              <a:defRPr/>
            </a:pPr>
            <a:r>
              <a:rPr lang="en-US" sz="2800" b="1" i="1" dirty="0">
                <a:solidFill>
                  <a:srgbClr val="005B78"/>
                </a:solidFill>
                <a:latin typeface="+mj-lt"/>
                <a:ea typeface="ＭＳ Ｐゴシック" pitchFamily="-65" charset="-128"/>
                <a:cs typeface="Bell Gothic Std Bold"/>
              </a:rPr>
              <a:t>Presented to </a:t>
            </a:r>
          </a:p>
          <a:p>
            <a:pPr algn="ctr" eaLnBrk="1" hangingPunct="1">
              <a:defRPr/>
            </a:pPr>
            <a:r>
              <a:rPr lang="en-US" sz="2800" b="1" i="1" dirty="0">
                <a:solidFill>
                  <a:srgbClr val="005B78"/>
                </a:solidFill>
                <a:latin typeface="+mj-lt"/>
                <a:ea typeface="ＭＳ Ｐゴシック" pitchFamily="-65" charset="-128"/>
                <a:cs typeface="Bell Gothic Std Bold"/>
              </a:rPr>
              <a:t>The International Conference on C4I Solutions 2017</a:t>
            </a:r>
          </a:p>
          <a:p>
            <a:pPr algn="ctr" eaLnBrk="1" hangingPunct="1">
              <a:defRPr/>
            </a:pPr>
            <a:r>
              <a:rPr lang="en-US" sz="2800" b="1" i="1" dirty="0">
                <a:solidFill>
                  <a:srgbClr val="005B78"/>
                </a:solidFill>
                <a:latin typeface="+mj-lt"/>
                <a:ea typeface="ＭＳ Ｐゴシック" pitchFamily="-65" charset="-128"/>
                <a:cs typeface="Bell Gothic Std Bold"/>
              </a:rPr>
              <a:t>Riyadh, Saudi Arabia</a:t>
            </a:r>
          </a:p>
          <a:p>
            <a:pPr algn="ctr" eaLnBrk="1" hangingPunct="1">
              <a:defRPr/>
            </a:pPr>
            <a:endParaRPr lang="en-US" sz="2800" b="1" i="1" dirty="0">
              <a:solidFill>
                <a:srgbClr val="005B78"/>
              </a:solidFill>
              <a:latin typeface="+mj-lt"/>
              <a:ea typeface="ＭＳ Ｐゴシック" pitchFamily="-65" charset="-128"/>
              <a:cs typeface="Bell Gothic Std Bold"/>
            </a:endParaRPr>
          </a:p>
          <a:p>
            <a:pPr algn="ctr" eaLnBrk="1" hangingPunct="1">
              <a:defRPr/>
            </a:pPr>
            <a:r>
              <a:rPr lang="en-US" sz="4000" b="1" i="1" dirty="0">
                <a:solidFill>
                  <a:srgbClr val="005B78"/>
                </a:solidFill>
                <a:latin typeface="+mj-lt"/>
                <a:ea typeface="ＭＳ Ｐゴシック" pitchFamily="-65" charset="-128"/>
                <a:cs typeface="Bell Gothic Std Bold"/>
              </a:rPr>
              <a:t>Dr. Walter L. Christman</a:t>
            </a:r>
          </a:p>
          <a:p>
            <a:pPr algn="ctr" eaLnBrk="1" hangingPunct="1">
              <a:defRPr/>
            </a:pPr>
            <a:endParaRPr lang="en-US" sz="4000" b="1" i="1" dirty="0">
              <a:solidFill>
                <a:srgbClr val="005B78"/>
              </a:solidFill>
              <a:latin typeface="+mj-lt"/>
              <a:ea typeface="ＭＳ Ｐゴシック" pitchFamily="-65" charset="-128"/>
              <a:cs typeface="Bell Gothic Std Bold"/>
            </a:endParaRPr>
          </a:p>
          <a:p>
            <a:pPr algn="ctr" eaLnBrk="1" hangingPunct="1">
              <a:defRPr/>
            </a:pPr>
            <a:endParaRPr lang="en-US" sz="4000" b="1" i="1" dirty="0">
              <a:solidFill>
                <a:srgbClr val="005B78"/>
              </a:solidFill>
              <a:latin typeface="+mj-lt"/>
              <a:ea typeface="ＭＳ Ｐゴシック" pitchFamily="-65" charset="-128"/>
              <a:cs typeface="Bell Gothic Std Bold"/>
            </a:endParaRPr>
          </a:p>
          <a:p>
            <a:pPr algn="ctr" eaLnBrk="1" hangingPunct="1">
              <a:defRPr/>
            </a:pPr>
            <a:endParaRPr lang="en-US" sz="2800" b="1" i="1" dirty="0">
              <a:solidFill>
                <a:srgbClr val="005B78"/>
              </a:solidFill>
              <a:latin typeface="+mj-lt"/>
              <a:ea typeface="ＭＳ Ｐゴシック" pitchFamily="-65" charset="-128"/>
              <a:cs typeface="Bell Gothic Std Bold"/>
            </a:endParaRPr>
          </a:p>
          <a:p>
            <a:pPr algn="ctr" eaLnBrk="1" hangingPunct="1">
              <a:defRPr/>
            </a:pPr>
            <a:r>
              <a:rPr lang="en-US" sz="2800" b="1" i="1" dirty="0">
                <a:solidFill>
                  <a:srgbClr val="005B78"/>
                </a:solidFill>
                <a:latin typeface="+mj-lt"/>
                <a:ea typeface="ＭＳ Ｐゴシック" pitchFamily="-65" charset="-128"/>
                <a:cs typeface="Bell Gothic Std Bold"/>
              </a:rPr>
              <a:t>Chairman, Global Challenges Forum Foundation</a:t>
            </a:r>
          </a:p>
          <a:p>
            <a:pPr algn="ctr" eaLnBrk="1" hangingPunct="1">
              <a:defRPr/>
            </a:pPr>
            <a:endParaRPr lang="en-US" sz="2800" b="1" i="1" dirty="0">
              <a:solidFill>
                <a:srgbClr val="005B78"/>
              </a:solidFill>
              <a:latin typeface="+mj-lt"/>
              <a:ea typeface="ＭＳ Ｐゴシック" pitchFamily="-65" charset="-128"/>
              <a:cs typeface="Bell Gothic Std Bold"/>
            </a:endParaRPr>
          </a:p>
          <a:p>
            <a:pPr algn="ctr" eaLnBrk="1" hangingPunct="1">
              <a:defRPr/>
            </a:pPr>
            <a:endParaRPr lang="en-US" sz="2800" b="1" i="1" dirty="0">
              <a:solidFill>
                <a:srgbClr val="005B78"/>
              </a:solidFill>
              <a:latin typeface="+mj-lt"/>
              <a:ea typeface="ＭＳ Ｐゴシック" pitchFamily="-65" charset="-128"/>
              <a:cs typeface="Bell Gothic Std Bold"/>
            </a:endParaRPr>
          </a:p>
        </p:txBody>
      </p:sp>
      <p:pic>
        <p:nvPicPr>
          <p:cNvPr id="3" name="Picture 2" descr="C:\Users\Walter\Documents\Walter GSA Pic.jpg">
            <a:extLst>
              <a:ext uri="{FF2B5EF4-FFF2-40B4-BE49-F238E27FC236}">
                <a16:creationId xmlns:a16="http://schemas.microsoft.com/office/drawing/2014/main" id="{57BB5EA1-A716-46C4-A43A-1E6FF60A5EDC}"/>
              </a:ext>
            </a:extLst>
          </p:cNvPr>
          <p:cNvPicPr/>
          <p:nvPr/>
        </p:nvPicPr>
        <p:blipFill>
          <a:blip r:embed="rId2" cstate="print">
            <a:lum bright="2000" contrast="10000"/>
          </a:blip>
          <a:srcRect/>
          <a:stretch>
            <a:fillRect/>
          </a:stretch>
        </p:blipFill>
        <p:spPr bwMode="auto">
          <a:xfrm>
            <a:off x="3914854" y="4343400"/>
            <a:ext cx="1314292" cy="1524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ktangel med rundade hörn 66"/>
          <p:cNvSpPr/>
          <p:nvPr/>
        </p:nvSpPr>
        <p:spPr>
          <a:xfrm>
            <a:off x="6804935" y="4743948"/>
            <a:ext cx="1523867" cy="112236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61" name="Rektangel med rundade hörn 60"/>
          <p:cNvSpPr/>
          <p:nvPr/>
        </p:nvSpPr>
        <p:spPr>
          <a:xfrm>
            <a:off x="7380312" y="1316781"/>
            <a:ext cx="1523867" cy="112236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56" name="Rektangel med rundade hörn 55"/>
          <p:cNvSpPr/>
          <p:nvPr/>
        </p:nvSpPr>
        <p:spPr>
          <a:xfrm>
            <a:off x="2668488" y="1857790"/>
            <a:ext cx="3600400" cy="3347571"/>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40971" name="Rubrik 1"/>
          <p:cNvSpPr>
            <a:spLocks noGrp="1"/>
          </p:cNvSpPr>
          <p:nvPr>
            <p:ph type="title"/>
          </p:nvPr>
        </p:nvSpPr>
        <p:spPr bwMode="auto">
          <a:xfrm>
            <a:off x="0" y="115888"/>
            <a:ext cx="7848600" cy="95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en-US" sz="3600" b="1">
                <a:solidFill>
                  <a:schemeClr val="bg1"/>
                </a:solidFill>
                <a:ea typeface="ＭＳ Ｐゴシック" panose="020B0600070205080204" pitchFamily="34" charset="-128"/>
              </a:rPr>
              <a:t>Enhanced by Collaborative Portal and Social Media</a:t>
            </a:r>
          </a:p>
        </p:txBody>
      </p:sp>
      <p:sp>
        <p:nvSpPr>
          <p:cNvPr id="40972" name="Platshållare för bildnummer 3"/>
          <p:cNvSpPr>
            <a:spLocks noGrp="1"/>
          </p:cNvSpPr>
          <p:nvPr>
            <p:ph type="sldNum" sz="quarter" idx="13"/>
          </p:nvPr>
        </p:nvSpPr>
        <p:spPr bwMode="auto">
          <a:xfrm>
            <a:off x="7793038" y="6815138"/>
            <a:ext cx="1387475" cy="214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fld id="{008DD713-7A01-42D2-8A8C-38BCB7F56632}" type="slidenum">
              <a:rPr lang="en-US" altLang="en-US" sz="1200">
                <a:solidFill>
                  <a:srgbClr val="3A6E8F"/>
                </a:solidFill>
              </a:rPr>
              <a:pPr eaLnBrk="1" hangingPunct="1"/>
              <a:t>20</a:t>
            </a:fld>
            <a:endParaRPr lang="en-US" altLang="en-US" sz="1200">
              <a:solidFill>
                <a:srgbClr val="3A6E8F"/>
              </a:solidFill>
            </a:endParaRPr>
          </a:p>
        </p:txBody>
      </p:sp>
      <p:grpSp>
        <p:nvGrpSpPr>
          <p:cNvPr id="40973" name="Grupp 79"/>
          <p:cNvGrpSpPr>
            <a:grpSpLocks/>
          </p:cNvGrpSpPr>
          <p:nvPr/>
        </p:nvGrpSpPr>
        <p:grpSpPr bwMode="auto">
          <a:xfrm>
            <a:off x="2884488" y="2082800"/>
            <a:ext cx="3168650" cy="2906713"/>
            <a:chOff x="2884041" y="1890439"/>
            <a:chExt cx="3168823" cy="2906713"/>
          </a:xfrm>
        </p:grpSpPr>
        <p:pic>
          <p:nvPicPr>
            <p:cNvPr id="41024" name="Bildobjekt 4" descr="C:\Users\anfo\AppData\Local\Temp\Rar$DI07.352\7. Media.png"/>
            <p:cNvPicPr>
              <a:picLocks noChangeAspect="1" noChangeArrowheads="1"/>
            </p:cNvPicPr>
            <p:nvPr/>
          </p:nvPicPr>
          <p:blipFill>
            <a:blip r:embed="rId3" cstate="print">
              <a:extLst>
                <a:ext uri="{28A0092B-C50C-407E-A947-70E740481C1C}">
                  <a14:useLocalDpi xmlns:a14="http://schemas.microsoft.com/office/drawing/2010/main" val="0"/>
                </a:ext>
              </a:extLst>
            </a:blip>
            <a:srcRect b="8800"/>
            <a:stretch>
              <a:fillRect/>
            </a:stretch>
          </p:blipFill>
          <p:spPr bwMode="auto">
            <a:xfrm>
              <a:off x="2884041" y="1890439"/>
              <a:ext cx="3168823"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5" name="textruta 5"/>
            <p:cNvSpPr txBox="1">
              <a:spLocks noChangeArrowheads="1"/>
            </p:cNvSpPr>
            <p:nvPr/>
          </p:nvSpPr>
          <p:spPr bwMode="auto">
            <a:xfrm>
              <a:off x="3766739" y="2231751"/>
              <a:ext cx="1505032"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sv-SE" altLang="en-US" sz="1100" b="1">
                  <a:solidFill>
                    <a:srgbClr val="FF0000"/>
                  </a:solidFill>
                </a:rPr>
                <a:t>Collaborative Portal</a:t>
              </a:r>
            </a:p>
          </p:txBody>
        </p:sp>
      </p:grpSp>
      <p:grpSp>
        <p:nvGrpSpPr>
          <p:cNvPr id="40974" name="Grupp 9"/>
          <p:cNvGrpSpPr>
            <a:grpSpLocks/>
          </p:cNvGrpSpPr>
          <p:nvPr/>
        </p:nvGrpSpPr>
        <p:grpSpPr bwMode="auto">
          <a:xfrm>
            <a:off x="7470775" y="1420813"/>
            <a:ext cx="1331913" cy="904875"/>
            <a:chOff x="6516216" y="4293096"/>
            <a:chExt cx="1656903" cy="1193800"/>
          </a:xfrm>
        </p:grpSpPr>
        <p:pic>
          <p:nvPicPr>
            <p:cNvPr id="41022"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293096"/>
              <a:ext cx="165690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3" name="Picture 11" descr="Description: C:\Users\migr\Desktop\Samlat_logo_ikoner_exonaut\Samlat_logo_ikoner_exonaut\exonaut_suite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4293096"/>
              <a:ext cx="288032" cy="21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75" name="Grupp 20"/>
          <p:cNvGrpSpPr>
            <a:grpSpLocks/>
          </p:cNvGrpSpPr>
          <p:nvPr/>
        </p:nvGrpSpPr>
        <p:grpSpPr bwMode="auto">
          <a:xfrm>
            <a:off x="788988" y="2444750"/>
            <a:ext cx="1524000" cy="1122363"/>
            <a:chOff x="676478" y="2198982"/>
            <a:chExt cx="1523867" cy="1122362"/>
          </a:xfrm>
        </p:grpSpPr>
        <p:sp>
          <p:nvSpPr>
            <p:cNvPr id="69" name="Rektangel med rundade hörn 68"/>
            <p:cNvSpPr/>
            <p:nvPr/>
          </p:nvSpPr>
          <p:spPr>
            <a:xfrm>
              <a:off x="676478" y="2198982"/>
              <a:ext cx="1523867" cy="112236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41021" name="Bildobjekt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447" y="2311405"/>
              <a:ext cx="1365281" cy="91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76" name="Grupp 21"/>
          <p:cNvGrpSpPr>
            <a:grpSpLocks/>
          </p:cNvGrpSpPr>
          <p:nvPr/>
        </p:nvGrpSpPr>
        <p:grpSpPr bwMode="auto">
          <a:xfrm>
            <a:off x="292100" y="3692525"/>
            <a:ext cx="1524000" cy="1122363"/>
            <a:chOff x="179512" y="3501008"/>
            <a:chExt cx="1523867" cy="1122362"/>
          </a:xfrm>
        </p:grpSpPr>
        <p:sp>
          <p:nvSpPr>
            <p:cNvPr id="68" name="Rektangel med rundade hörn 67"/>
            <p:cNvSpPr/>
            <p:nvPr/>
          </p:nvSpPr>
          <p:spPr>
            <a:xfrm>
              <a:off x="179512" y="3501008"/>
              <a:ext cx="1523867" cy="112236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41017" name="Bildobjekt 13" descr="cid:image004.png@01CCAE81.767AB8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957" y="3590373"/>
              <a:ext cx="1285049" cy="96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7" name="textruta 19"/>
          <p:cNvSpPr txBox="1">
            <a:spLocks noChangeArrowheads="1"/>
          </p:cNvSpPr>
          <p:nvPr/>
        </p:nvSpPr>
        <p:spPr bwMode="auto">
          <a:xfrm>
            <a:off x="220663" y="2828925"/>
            <a:ext cx="568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sv-SE" altLang="en-US" sz="800" b="1">
                <a:solidFill>
                  <a:schemeClr val="tx1"/>
                </a:solidFill>
              </a:rPr>
              <a:t>Chirpy</a:t>
            </a:r>
          </a:p>
          <a:p>
            <a:pPr algn="ctr" eaLnBrk="1" hangingPunct="1"/>
            <a:r>
              <a:rPr lang="sv-SE" altLang="en-US" sz="800" b="1">
                <a:solidFill>
                  <a:schemeClr val="tx1"/>
                </a:solidFill>
              </a:rPr>
              <a:t>twitter</a:t>
            </a:r>
          </a:p>
        </p:txBody>
      </p:sp>
      <p:sp>
        <p:nvSpPr>
          <p:cNvPr id="40978" name="textruta 21"/>
          <p:cNvSpPr txBox="1">
            <a:spLocks noChangeArrowheads="1"/>
          </p:cNvSpPr>
          <p:nvPr/>
        </p:nvSpPr>
        <p:spPr bwMode="auto">
          <a:xfrm>
            <a:off x="1836738" y="1589088"/>
            <a:ext cx="7905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sv-SE" altLang="en-US" sz="800" b="1">
                <a:solidFill>
                  <a:schemeClr val="tx1"/>
                </a:solidFill>
              </a:rPr>
              <a:t>Mouthbook</a:t>
            </a:r>
          </a:p>
        </p:txBody>
      </p:sp>
      <p:sp>
        <p:nvSpPr>
          <p:cNvPr id="40979" name="textruta 22"/>
          <p:cNvSpPr txBox="1">
            <a:spLocks noChangeArrowheads="1"/>
          </p:cNvSpPr>
          <p:nvPr/>
        </p:nvSpPr>
        <p:spPr bwMode="auto">
          <a:xfrm>
            <a:off x="1682750" y="4286250"/>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sv-SE" altLang="en-US" sz="800" b="1">
                <a:solidFill>
                  <a:schemeClr val="tx1"/>
                </a:solidFill>
              </a:rPr>
              <a:t>Web</a:t>
            </a:r>
          </a:p>
          <a:p>
            <a:pPr algn="ctr" eaLnBrk="1" hangingPunct="1"/>
            <a:r>
              <a:rPr lang="sv-SE" altLang="en-US" sz="800" b="1">
                <a:solidFill>
                  <a:schemeClr val="tx1"/>
                </a:solidFill>
              </a:rPr>
              <a:t>News</a:t>
            </a:r>
          </a:p>
        </p:txBody>
      </p:sp>
      <p:sp>
        <p:nvSpPr>
          <p:cNvPr id="40980" name="textruta 23"/>
          <p:cNvSpPr txBox="1">
            <a:spLocks noChangeArrowheads="1"/>
          </p:cNvSpPr>
          <p:nvPr/>
        </p:nvSpPr>
        <p:spPr bwMode="auto">
          <a:xfrm>
            <a:off x="250825" y="5335588"/>
            <a:ext cx="790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sv-SE" altLang="en-US" sz="800" b="1">
                <a:solidFill>
                  <a:schemeClr val="tx1"/>
                </a:solidFill>
              </a:rPr>
              <a:t>WebTV&amp;</a:t>
            </a:r>
          </a:p>
          <a:p>
            <a:pPr algn="ctr" eaLnBrk="1" hangingPunct="1"/>
            <a:r>
              <a:rPr lang="sv-SE" altLang="en-US" sz="800" b="1">
                <a:solidFill>
                  <a:schemeClr val="tx1"/>
                </a:solidFill>
              </a:rPr>
              <a:t>Radio</a:t>
            </a:r>
          </a:p>
        </p:txBody>
      </p:sp>
      <p:sp>
        <p:nvSpPr>
          <p:cNvPr id="40981" name="textruta 24"/>
          <p:cNvSpPr txBox="1">
            <a:spLocks noChangeArrowheads="1"/>
          </p:cNvSpPr>
          <p:nvPr/>
        </p:nvSpPr>
        <p:spPr bwMode="auto">
          <a:xfrm>
            <a:off x="6011863" y="5260975"/>
            <a:ext cx="790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sv-SE" altLang="en-US" sz="800" b="1">
                <a:solidFill>
                  <a:schemeClr val="tx1"/>
                </a:solidFill>
              </a:rPr>
              <a:t>Lessons Identified</a:t>
            </a:r>
          </a:p>
        </p:txBody>
      </p:sp>
      <p:sp>
        <p:nvSpPr>
          <p:cNvPr id="40982" name="textruta 26"/>
          <p:cNvSpPr txBox="1">
            <a:spLocks noChangeArrowheads="1"/>
          </p:cNvSpPr>
          <p:nvPr/>
        </p:nvSpPr>
        <p:spPr bwMode="auto">
          <a:xfrm>
            <a:off x="8305800" y="3036888"/>
            <a:ext cx="842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sv-SE" altLang="en-US" sz="800" b="1">
                <a:solidFill>
                  <a:schemeClr val="tx1"/>
                </a:solidFill>
              </a:rPr>
              <a:t>Event, Scenario &amp; Exercise Management</a:t>
            </a:r>
          </a:p>
          <a:p>
            <a:pPr algn="ctr" eaLnBrk="1" hangingPunct="1"/>
            <a:endParaRPr lang="sv-SE" altLang="en-US" sz="800" b="1">
              <a:solidFill>
                <a:schemeClr val="tx1"/>
              </a:solidFill>
            </a:endParaRPr>
          </a:p>
          <a:p>
            <a:pPr algn="ctr" eaLnBrk="1" hangingPunct="1"/>
            <a:r>
              <a:rPr lang="sv-SE" altLang="en-US" sz="800" b="1">
                <a:solidFill>
                  <a:schemeClr val="tx1"/>
                </a:solidFill>
              </a:rPr>
              <a:t>Mission Planning</a:t>
            </a:r>
          </a:p>
        </p:txBody>
      </p:sp>
      <p:sp>
        <p:nvSpPr>
          <p:cNvPr id="40983" name="textruta 28"/>
          <p:cNvSpPr txBox="1">
            <a:spLocks noChangeArrowheads="1"/>
          </p:cNvSpPr>
          <p:nvPr/>
        </p:nvSpPr>
        <p:spPr bwMode="auto">
          <a:xfrm>
            <a:off x="6516688" y="1554163"/>
            <a:ext cx="849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r>
              <a:rPr lang="sv-SE" altLang="en-US" sz="800" b="1">
                <a:solidFill>
                  <a:schemeClr val="tx1"/>
                </a:solidFill>
              </a:rPr>
              <a:t>Information</a:t>
            </a:r>
          </a:p>
          <a:p>
            <a:pPr algn="ctr" eaLnBrk="1" hangingPunct="1"/>
            <a:r>
              <a:rPr lang="sv-SE" altLang="en-US" sz="800" b="1">
                <a:solidFill>
                  <a:schemeClr val="tx1"/>
                </a:solidFill>
              </a:rPr>
              <a:t>Management</a:t>
            </a:r>
          </a:p>
        </p:txBody>
      </p:sp>
      <p:grpSp>
        <p:nvGrpSpPr>
          <p:cNvPr id="40984" name="Grupp 19"/>
          <p:cNvGrpSpPr>
            <a:grpSpLocks/>
          </p:cNvGrpSpPr>
          <p:nvPr/>
        </p:nvGrpSpPr>
        <p:grpSpPr bwMode="auto">
          <a:xfrm>
            <a:off x="292100" y="1208088"/>
            <a:ext cx="1524000" cy="1122362"/>
            <a:chOff x="275564" y="1085850"/>
            <a:chExt cx="1523867" cy="1122362"/>
          </a:xfrm>
        </p:grpSpPr>
        <p:sp>
          <p:nvSpPr>
            <p:cNvPr id="2" name="Rektangel med rundade hörn 1"/>
            <p:cNvSpPr/>
            <p:nvPr/>
          </p:nvSpPr>
          <p:spPr>
            <a:xfrm>
              <a:off x="275564" y="1085850"/>
              <a:ext cx="1523867" cy="112236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41013" name="Picture 2"/>
            <p:cNvPicPr>
              <a:picLocks noChangeAspect="1" noChangeArrowheads="1"/>
            </p:cNvPicPr>
            <p:nvPr/>
          </p:nvPicPr>
          <p:blipFill>
            <a:blip r:embed="rId8">
              <a:extLst>
                <a:ext uri="{28A0092B-C50C-407E-A947-70E740481C1C}">
                  <a14:useLocalDpi xmlns:a14="http://schemas.microsoft.com/office/drawing/2010/main" val="0"/>
                </a:ext>
              </a:extLst>
            </a:blip>
            <a:srcRect t="5557" r="30298" b="13239"/>
            <a:stretch>
              <a:fillRect/>
            </a:stretch>
          </p:blipFill>
          <p:spPr bwMode="auto">
            <a:xfrm>
              <a:off x="389044" y="1157178"/>
              <a:ext cx="1296905" cy="100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85" name="Grupp 2"/>
          <p:cNvGrpSpPr>
            <a:grpSpLocks/>
          </p:cNvGrpSpPr>
          <p:nvPr/>
        </p:nvGrpSpPr>
        <p:grpSpPr bwMode="auto">
          <a:xfrm>
            <a:off x="6659563" y="2720975"/>
            <a:ext cx="1646237" cy="1628775"/>
            <a:chOff x="7092280" y="2484157"/>
            <a:chExt cx="1802483" cy="1629056"/>
          </a:xfrm>
        </p:grpSpPr>
        <p:sp>
          <p:nvSpPr>
            <p:cNvPr id="29" name="Rektangel med rundade hörn 28"/>
            <p:cNvSpPr/>
            <p:nvPr/>
          </p:nvSpPr>
          <p:spPr>
            <a:xfrm>
              <a:off x="7092280" y="2484157"/>
              <a:ext cx="1802483" cy="162905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30" name="Picture 31" descr="Q:\S&amp;D (KL)\BA MIL (KL)\Exonaut presentationer\Mobil klient skärmdumpar\Main view with observations.png"/>
            <p:cNvPicPr>
              <a:picLocks noChangeAspect="1" noChangeArrowheads="1"/>
            </p:cNvPicPr>
            <p:nvPr/>
          </p:nvPicPr>
          <p:blipFill>
            <a:blip r:embed="rId9"/>
            <a:srcRect/>
            <a:stretch>
              <a:fillRect/>
            </a:stretch>
          </p:blipFill>
          <p:spPr bwMode="auto">
            <a:xfrm rot="721439">
              <a:off x="8263807" y="3546378"/>
              <a:ext cx="458877" cy="292150"/>
            </a:xfrm>
            <a:prstGeom prst="rect">
              <a:avLst/>
            </a:prstGeom>
            <a:ln>
              <a:noFill/>
            </a:ln>
            <a:effectLst>
              <a:outerShdw blurRad="292100" dist="139700" dir="2700000" algn="tl" rotWithShape="0">
                <a:srgbClr val="333333">
                  <a:alpha val="65000"/>
                </a:srgbClr>
              </a:outerShdw>
            </a:effectLst>
            <a:extLst/>
          </p:spPr>
        </p:pic>
        <p:pic>
          <p:nvPicPr>
            <p:cNvPr id="41004" name="Picture 6" descr="C:\Users\migr\Desktop\Samlat_logo_ikoner_exonaut\Samlat_logo_ikoner_exonaut\TEM.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11924" y="3212976"/>
              <a:ext cx="873006" cy="26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5" name="Picture 5" descr="C:\Users\migr\Desktop\Samlat_logo_ikoner_exonaut\Samlat_logo_ikoner_exonaut\TD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8612" y="2636912"/>
              <a:ext cx="563748" cy="20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6" name="Picture 4" descr="C:\Users\migr\Desktop\Samlat_logo_ikoner_exonaut\Samlat_logo_ikoner_exonaut\TE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3462" y="2628323"/>
              <a:ext cx="682935" cy="22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7" name="Picture 7" descr="C:\Users\migr\Desktop\Samlat_logo_ikoner_exonaut\Samlat_logo_ikoner_exonaut\TPM.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78946" y="2931068"/>
              <a:ext cx="659555" cy="2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8" name="Picture 26" descr="C:\Users\migr\Desktop\Samlat_logo_ikoner_exonaut\Samlat_logo_ikoner_exonaut\SIM.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61627" y="3573016"/>
              <a:ext cx="60404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9" name="Bildobjekt 70"/>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00127" y="3796701"/>
              <a:ext cx="244281" cy="2442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cxnSp>
        <p:nvCxnSpPr>
          <p:cNvPr id="11" name="Rak 10"/>
          <p:cNvCxnSpPr/>
          <p:nvPr/>
        </p:nvCxnSpPr>
        <p:spPr>
          <a:xfrm flipV="1">
            <a:off x="6269038" y="1878013"/>
            <a:ext cx="1111250" cy="676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6269038" y="3532188"/>
            <a:ext cx="390525" cy="3175"/>
          </a:xfrm>
          <a:prstGeom prst="line">
            <a:avLst/>
          </a:prstGeom>
        </p:spPr>
        <p:style>
          <a:lnRef idx="1">
            <a:schemeClr val="accent1"/>
          </a:lnRef>
          <a:fillRef idx="0">
            <a:schemeClr val="accent1"/>
          </a:fillRef>
          <a:effectRef idx="0">
            <a:schemeClr val="accent1"/>
          </a:effectRef>
          <a:fontRef idx="minor">
            <a:schemeClr val="tx1"/>
          </a:fontRef>
        </p:style>
      </p:cxnSp>
      <p:grpSp>
        <p:nvGrpSpPr>
          <p:cNvPr id="40988" name="Grupp 18"/>
          <p:cNvGrpSpPr>
            <a:grpSpLocks/>
          </p:cNvGrpSpPr>
          <p:nvPr/>
        </p:nvGrpSpPr>
        <p:grpSpPr bwMode="auto">
          <a:xfrm>
            <a:off x="928688" y="4970463"/>
            <a:ext cx="1524000" cy="1122362"/>
            <a:chOff x="816108" y="4734719"/>
            <a:chExt cx="1523867" cy="1122362"/>
          </a:xfrm>
        </p:grpSpPr>
        <p:sp>
          <p:nvSpPr>
            <p:cNvPr id="63" name="Rektangel med rundade hörn 62"/>
            <p:cNvSpPr/>
            <p:nvPr/>
          </p:nvSpPr>
          <p:spPr>
            <a:xfrm>
              <a:off x="816108" y="4734719"/>
              <a:ext cx="1523867" cy="112236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40999" name="Picture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550" y="4797152"/>
              <a:ext cx="122418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ktangel med rundade hörn 22"/>
          <p:cNvSpPr/>
          <p:nvPr/>
        </p:nvSpPr>
        <p:spPr>
          <a:xfrm>
            <a:off x="3028950" y="2298700"/>
            <a:ext cx="647700" cy="404813"/>
          </a:xfrm>
          <a:prstGeom prst="roundRect">
            <a:avLst/>
          </a:prstGeom>
          <a:solidFill>
            <a:schemeClr val="bg1"/>
          </a:solidFill>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endParaRPr lang="sv-SE" sz="1200" i="1" dirty="0">
              <a:solidFill>
                <a:schemeClr val="tx1"/>
              </a:solidFill>
            </a:endParaRPr>
          </a:p>
        </p:txBody>
      </p:sp>
      <p:cxnSp>
        <p:nvCxnSpPr>
          <p:cNvPr id="25" name="Rak 24"/>
          <p:cNvCxnSpPr/>
          <p:nvPr/>
        </p:nvCxnSpPr>
        <p:spPr>
          <a:xfrm>
            <a:off x="6197600" y="4989513"/>
            <a:ext cx="608013" cy="31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ak 26"/>
          <p:cNvCxnSpPr/>
          <p:nvPr/>
        </p:nvCxnSpPr>
        <p:spPr>
          <a:xfrm flipH="1">
            <a:off x="2452688" y="5060950"/>
            <a:ext cx="431800" cy="400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Rak 37"/>
          <p:cNvCxnSpPr/>
          <p:nvPr/>
        </p:nvCxnSpPr>
        <p:spPr>
          <a:xfrm>
            <a:off x="1816100" y="4254500"/>
            <a:ext cx="852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a:off x="1816100" y="1811338"/>
            <a:ext cx="852488" cy="892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Rak 41"/>
          <p:cNvCxnSpPr/>
          <p:nvPr/>
        </p:nvCxnSpPr>
        <p:spPr>
          <a:xfrm>
            <a:off x="2312988" y="3005138"/>
            <a:ext cx="35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95" name="Picture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94550" y="4935538"/>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9924"/>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1692275" y="1989138"/>
            <a:ext cx="5832475" cy="41767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endParaRPr lang="sv-SE" altLang="en-US"/>
          </a:p>
        </p:txBody>
      </p:sp>
      <p:sp>
        <p:nvSpPr>
          <p:cNvPr id="43011" name="Rectangle 3"/>
          <p:cNvSpPr>
            <a:spLocks noGrp="1" noChangeArrowheads="1"/>
          </p:cNvSpPr>
          <p:nvPr>
            <p:ph type="title"/>
          </p:nvPr>
        </p:nvSpPr>
        <p:spPr bwMode="auto">
          <a:xfrm>
            <a:off x="0" y="152400"/>
            <a:ext cx="7315200" cy="674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chemeClr val="bg1"/>
                </a:solidFill>
                <a:ea typeface="ＭＳ Ｐゴシック" panose="020B0600070205080204" pitchFamily="34" charset="-128"/>
              </a:rPr>
              <a:t>Results in Integrated Capabilities</a:t>
            </a:r>
          </a:p>
        </p:txBody>
      </p:sp>
      <p:pic>
        <p:nvPicPr>
          <p:cNvPr id="43012" name="Picture 4" descr="ScreenDump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1268413"/>
            <a:ext cx="173355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Ascot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25" y="2689225"/>
            <a:ext cx="16494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p:cNvSpPr txBox="1">
            <a:spLocks noChangeArrowheads="1"/>
          </p:cNvSpPr>
          <p:nvPr/>
        </p:nvSpPr>
        <p:spPr bwMode="auto">
          <a:xfrm>
            <a:off x="179388" y="4797425"/>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a:t>Voice &amp; Radio sim</a:t>
            </a:r>
          </a:p>
        </p:txBody>
      </p:sp>
      <p:sp>
        <p:nvSpPr>
          <p:cNvPr id="43015" name="Text Box 7"/>
          <p:cNvSpPr txBox="1">
            <a:spLocks noChangeArrowheads="1"/>
          </p:cNvSpPr>
          <p:nvPr/>
        </p:nvSpPr>
        <p:spPr bwMode="auto">
          <a:xfrm>
            <a:off x="2338388" y="2817813"/>
            <a:ext cx="13684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a:t>Combat &amp;</a:t>
            </a:r>
            <a:r>
              <a:rPr lang="en-US" altLang="en-US"/>
              <a:t> </a:t>
            </a:r>
            <a:r>
              <a:rPr lang="en-US" altLang="en-US" sz="1600"/>
              <a:t>Air C2 sim</a:t>
            </a:r>
          </a:p>
        </p:txBody>
      </p:sp>
      <p:sp>
        <p:nvSpPr>
          <p:cNvPr id="43016" name="Text Box 8"/>
          <p:cNvSpPr txBox="1">
            <a:spLocks noChangeArrowheads="1"/>
          </p:cNvSpPr>
          <p:nvPr/>
        </p:nvSpPr>
        <p:spPr bwMode="auto">
          <a:xfrm>
            <a:off x="638175" y="1557338"/>
            <a:ext cx="1009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a:t>ScenarioViewer</a:t>
            </a:r>
          </a:p>
        </p:txBody>
      </p:sp>
      <p:sp>
        <p:nvSpPr>
          <p:cNvPr id="43017" name="Text Box 9"/>
          <p:cNvSpPr txBox="1">
            <a:spLocks noChangeArrowheads="1"/>
          </p:cNvSpPr>
          <p:nvPr/>
        </p:nvSpPr>
        <p:spPr bwMode="auto">
          <a:xfrm>
            <a:off x="7596188" y="1811338"/>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a:t>Collaborative portal</a:t>
            </a:r>
          </a:p>
        </p:txBody>
      </p:sp>
      <p:sp>
        <p:nvSpPr>
          <p:cNvPr id="43018" name="Text Box 10"/>
          <p:cNvSpPr txBox="1">
            <a:spLocks noChangeArrowheads="1"/>
          </p:cNvSpPr>
          <p:nvPr/>
        </p:nvSpPr>
        <p:spPr bwMode="auto">
          <a:xfrm>
            <a:off x="3043238" y="2349500"/>
            <a:ext cx="309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a:t>Exercise Management</a:t>
            </a:r>
          </a:p>
        </p:txBody>
      </p:sp>
      <p:pic>
        <p:nvPicPr>
          <p:cNvPr id="43019" name="Picture 11"/>
          <p:cNvPicPr>
            <a:picLocks noGrp="1" noChangeAspect="1" noChangeArrowheads="1"/>
          </p:cNvPicPr>
          <p:nvPr>
            <p:ph type="body" idx="1"/>
          </p:nvPr>
        </p:nvPicPr>
        <p:blipFill>
          <a:blip r:embed="rId6">
            <a:extLst>
              <a:ext uri="{28A0092B-C50C-407E-A947-70E740481C1C}">
                <a14:useLocalDpi xmlns:a14="http://schemas.microsoft.com/office/drawing/2010/main" val="0"/>
              </a:ext>
            </a:extLst>
          </a:blip>
          <a:srcRect/>
          <a:stretch>
            <a:fillRect/>
          </a:stretch>
        </p:blipFill>
        <p:spPr bwMode="auto">
          <a:xfrm>
            <a:off x="3109913" y="5300663"/>
            <a:ext cx="1839912" cy="123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Text Box 12"/>
          <p:cNvSpPr txBox="1">
            <a:spLocks noChangeArrowheads="1"/>
          </p:cNvSpPr>
          <p:nvPr/>
        </p:nvSpPr>
        <p:spPr bwMode="auto">
          <a:xfrm>
            <a:off x="1914525" y="5876925"/>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t>Virtual sim &amp; 3D viewer</a:t>
            </a:r>
          </a:p>
        </p:txBody>
      </p:sp>
      <p:sp>
        <p:nvSpPr>
          <p:cNvPr id="43021" name="Text Box 13"/>
          <p:cNvSpPr txBox="1">
            <a:spLocks noChangeArrowheads="1"/>
          </p:cNvSpPr>
          <p:nvPr/>
        </p:nvSpPr>
        <p:spPr bwMode="auto">
          <a:xfrm>
            <a:off x="7164388" y="5373688"/>
            <a:ext cx="19796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a:t>Operational/ Tactical Constructive sim</a:t>
            </a:r>
          </a:p>
        </p:txBody>
      </p:sp>
      <p:pic>
        <p:nvPicPr>
          <p:cNvPr id="43022" name="Platshållare för innehåll 3" descr="Inzoomad karta.bmp"/>
          <p:cNvPicPr>
            <a:picLocks noChangeAspect="1"/>
          </p:cNvPicPr>
          <p:nvPr/>
        </p:nvPicPr>
        <p:blipFill>
          <a:blip r:embed="rId7">
            <a:extLst>
              <a:ext uri="{28A0092B-C50C-407E-A947-70E740481C1C}">
                <a14:useLocalDpi xmlns:a14="http://schemas.microsoft.com/office/drawing/2010/main" val="0"/>
              </a:ext>
            </a:extLst>
          </a:blip>
          <a:srcRect r="44444"/>
          <a:stretch>
            <a:fillRect/>
          </a:stretch>
        </p:blipFill>
        <p:spPr bwMode="auto">
          <a:xfrm>
            <a:off x="3635375" y="908050"/>
            <a:ext cx="18669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15" descr="Bild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2275" y="5013325"/>
            <a:ext cx="17002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6" descr="SLB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5925" y="3429000"/>
            <a:ext cx="1682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7" descr="PLEXCommMonit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4450" y="4365625"/>
            <a:ext cx="15303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7388" y="1412875"/>
            <a:ext cx="18621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Text Box 19"/>
          <p:cNvSpPr txBox="1">
            <a:spLocks noChangeArrowheads="1"/>
          </p:cNvSpPr>
          <p:nvPr/>
        </p:nvSpPr>
        <p:spPr bwMode="auto">
          <a:xfrm>
            <a:off x="5795963" y="3789363"/>
            <a:ext cx="10080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a:t>Tactical Picture</a:t>
            </a:r>
          </a:p>
        </p:txBody>
      </p:sp>
      <p:sp>
        <p:nvSpPr>
          <p:cNvPr id="123924" name="AutoShape 20"/>
          <p:cNvSpPr>
            <a:spLocks noChangeArrowheads="1"/>
          </p:cNvSpPr>
          <p:nvPr/>
        </p:nvSpPr>
        <p:spPr bwMode="auto">
          <a:xfrm>
            <a:off x="3352800" y="3505200"/>
            <a:ext cx="2362199" cy="1219200"/>
          </a:xfrm>
          <a:prstGeom prst="roundRect">
            <a:avLst>
              <a:gd name="adj" fmla="val 16667"/>
            </a:avLst>
          </a:prstGeom>
          <a:solidFill>
            <a:schemeClr val="accent6">
              <a:lumMod val="60000"/>
              <a:lumOff val="40000"/>
            </a:schemeClr>
          </a:solidFill>
          <a:ln w="12700">
            <a:solidFill>
              <a:schemeClr val="tx1"/>
            </a:solidFill>
            <a:round/>
            <a:headEnd type="none" w="sm" len="sm"/>
            <a:tailEnd type="none" w="sm" len="sm"/>
          </a:ln>
          <a:effectLst/>
        </p:spPr>
        <p:txBody>
          <a:bodyPr wrap="none" anchor="ctr"/>
          <a:lstStyle/>
          <a:p>
            <a:pPr algn="ctr">
              <a:defRPr/>
            </a:pPr>
            <a:r>
              <a:rPr lang="sv-SE" sz="2200" b="1" dirty="0">
                <a:solidFill>
                  <a:srgbClr val="415DC1"/>
                </a:solidFill>
                <a:effectLst>
                  <a:glow rad="101600">
                    <a:srgbClr val="FFFFA8">
                      <a:alpha val="40000"/>
                    </a:srgbClr>
                  </a:glow>
                </a:effectLst>
                <a:latin typeface="Arial Black"/>
                <a:ea typeface="ＭＳ Ｐゴシック" pitchFamily="-65" charset="-128"/>
                <a:cs typeface="Arial Black"/>
              </a:rPr>
              <a:t>GULFNET </a:t>
            </a:r>
          </a:p>
          <a:p>
            <a:pPr algn="ctr">
              <a:defRPr/>
            </a:pPr>
            <a:r>
              <a:rPr lang="sv-SE" sz="2200" b="1" dirty="0">
                <a:solidFill>
                  <a:srgbClr val="415DC1"/>
                </a:solidFill>
                <a:effectLst>
                  <a:glow rad="101600">
                    <a:srgbClr val="FFFFA8">
                      <a:alpha val="40000"/>
                    </a:srgbClr>
                  </a:glow>
                </a:effectLst>
                <a:latin typeface="Arial Black"/>
                <a:ea typeface="ＭＳ Ｐゴシック" pitchFamily="-65" charset="-128"/>
                <a:cs typeface="Arial Black"/>
              </a:rPr>
              <a:t>FEDERATION</a:t>
            </a:r>
            <a:br>
              <a:rPr lang="sv-SE" sz="2200" b="1" dirty="0">
                <a:solidFill>
                  <a:srgbClr val="415DC1"/>
                </a:solidFill>
                <a:effectLst>
                  <a:glow rad="101600">
                    <a:srgbClr val="FFFFA8">
                      <a:alpha val="40000"/>
                    </a:srgbClr>
                  </a:glow>
                </a:effectLst>
                <a:latin typeface="Arial Black"/>
                <a:ea typeface="ＭＳ Ｐゴシック" pitchFamily="-65" charset="-128"/>
                <a:cs typeface="Arial Black"/>
              </a:rPr>
            </a:br>
            <a:r>
              <a:rPr lang="sv-SE" sz="2200" b="1" dirty="0">
                <a:solidFill>
                  <a:srgbClr val="415DC1"/>
                </a:solidFill>
                <a:effectLst>
                  <a:glow rad="101600">
                    <a:srgbClr val="FFFFA8">
                      <a:alpha val="40000"/>
                    </a:srgbClr>
                  </a:glow>
                </a:effectLst>
                <a:latin typeface="Arial Black"/>
                <a:ea typeface="ＭＳ Ｐゴシック" pitchFamily="-65" charset="-128"/>
                <a:cs typeface="Arial Black"/>
              </a:rPr>
              <a:t>(HLA IEEE 1516)</a:t>
            </a:r>
          </a:p>
        </p:txBody>
      </p:sp>
    </p:spTree>
  </p:cSld>
  <p:clrMapOvr>
    <a:masterClrMapping/>
  </p:clrMapOvr>
  <p:transition advTm="7197"/>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0" y="0"/>
            <a:ext cx="7848600" cy="931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600" b="1" dirty="0">
                <a:solidFill>
                  <a:schemeClr val="bg1"/>
                </a:solidFill>
                <a:ea typeface="ＭＳ Ｐゴシック" panose="020B0600070205080204" pitchFamily="34" charset="-128"/>
              </a:rPr>
              <a:t>GRRC Promotes “Crisis Resilience </a:t>
            </a:r>
            <a:br>
              <a:rPr lang="en-US" altLang="en-US" sz="3600" b="1" dirty="0">
                <a:solidFill>
                  <a:schemeClr val="bg1"/>
                </a:solidFill>
                <a:ea typeface="ＭＳ Ｐゴシック" panose="020B0600070205080204" pitchFamily="34" charset="-128"/>
              </a:rPr>
            </a:br>
            <a:r>
              <a:rPr lang="en-US" altLang="en-US" sz="3600" b="1" dirty="0">
                <a:solidFill>
                  <a:schemeClr val="bg1"/>
                </a:solidFill>
                <a:ea typeface="ＭＳ Ｐゴシック" panose="020B0600070205080204" pitchFamily="34" charset="-128"/>
              </a:rPr>
              <a:t>Integration Support Planning (CRISP) </a:t>
            </a:r>
            <a:br>
              <a:rPr lang="en-US" altLang="en-US" sz="3600" b="1" dirty="0">
                <a:solidFill>
                  <a:schemeClr val="bg1"/>
                </a:solidFill>
                <a:ea typeface="ＭＳ Ｐゴシック" panose="020B0600070205080204" pitchFamily="34" charset="-128"/>
              </a:rPr>
            </a:br>
            <a:r>
              <a:rPr lang="en-US" altLang="en-US" sz="2800" b="1" dirty="0">
                <a:solidFill>
                  <a:schemeClr val="bg1"/>
                </a:solidFill>
                <a:ea typeface="ＭＳ Ｐゴシック" panose="020B0600070205080204" pitchFamily="34" charset="-128"/>
              </a:rPr>
              <a:t>Crisis Resilience Integration Support Planning</a:t>
            </a:r>
            <a:endParaRPr lang="en-US" altLang="en-US" sz="3600" b="1" dirty="0">
              <a:solidFill>
                <a:schemeClr val="bg1"/>
              </a:solidFill>
              <a:ea typeface="ＭＳ Ｐゴシック" panose="020B0600070205080204" pitchFamily="34" charset="-128"/>
            </a:endParaRPr>
          </a:p>
        </p:txBody>
      </p:sp>
      <p:sp>
        <p:nvSpPr>
          <p:cNvPr id="4099" name="Rectangle 3"/>
          <p:cNvSpPr>
            <a:spLocks noGrp="1" noChangeArrowheads="1"/>
          </p:cNvSpPr>
          <p:nvPr>
            <p:ph idx="1"/>
          </p:nvPr>
        </p:nvSpPr>
        <p:spPr>
          <a:xfrm>
            <a:off x="0" y="1295400"/>
            <a:ext cx="9107993" cy="990600"/>
          </a:xfrm>
        </p:spPr>
        <p:txBody>
          <a:bodyPr vert="horz" wrap="square" lIns="91440" tIns="45720" rIns="91440" bIns="45720" numCol="1" anchor="t" anchorCtr="0" compatLnSpc="1">
            <a:prstTxWarp prst="textNoShape">
              <a:avLst/>
            </a:prstTxWarp>
            <a:noAutofit/>
          </a:bodyPr>
          <a:lstStyle/>
          <a:p>
            <a:pPr marL="0" eaLnBrk="1" fontAlgn="auto" hangingPunct="1">
              <a:spcAft>
                <a:spcPts val="0"/>
              </a:spcAft>
              <a:buFont typeface="Arial" panose="020B0604020202020204" pitchFamily="34" charset="0"/>
              <a:buNone/>
              <a:defRPr/>
            </a:pPr>
            <a:r>
              <a:rPr lang="en-US" sz="2800" b="1" i="1" dirty="0">
                <a:solidFill>
                  <a:srgbClr val="005B78"/>
                </a:solidFill>
                <a:latin typeface="+mj-lt"/>
                <a:cs typeface="Bell Gothic Std Bold"/>
              </a:rPr>
              <a:t> CRISP is an Education, Training and Simulation Network concept to address emerging security threats.  It promotes:</a:t>
            </a:r>
          </a:p>
          <a:p>
            <a:pPr marL="0" eaLnBrk="1" fontAlgn="auto" hangingPunct="1">
              <a:spcAft>
                <a:spcPts val="0"/>
              </a:spcAft>
              <a:buFont typeface="Arial" panose="020B0604020202020204" pitchFamily="34" charset="0"/>
              <a:buNone/>
              <a:defRPr/>
            </a:pPr>
            <a:endParaRPr lang="en-US" sz="2000" dirty="0"/>
          </a:p>
        </p:txBody>
      </p:sp>
      <p:sp>
        <p:nvSpPr>
          <p:cNvPr id="6" name="TextBox 5"/>
          <p:cNvSpPr txBox="1"/>
          <p:nvPr/>
        </p:nvSpPr>
        <p:spPr>
          <a:xfrm>
            <a:off x="0" y="2362200"/>
            <a:ext cx="9107993" cy="4401205"/>
          </a:xfrm>
          <a:prstGeom prst="rect">
            <a:avLst/>
          </a:prstGeom>
          <a:noFill/>
        </p:spPr>
        <p:txBody>
          <a:bodyPr wrap="square">
            <a:spAutoFit/>
          </a:bodyPr>
          <a:lstStyle/>
          <a:p>
            <a:pPr marL="400050" lvl="1" eaLnBrk="1" fontAlgn="auto" hangingPunct="1">
              <a:spcAft>
                <a:spcPts val="0"/>
              </a:spcAft>
              <a:buFont typeface="Arial" pitchFamily="34" charset="0"/>
              <a:buChar char="–"/>
              <a:defRPr/>
            </a:pPr>
            <a:r>
              <a:rPr lang="en-US" sz="1800" dirty="0">
                <a:solidFill>
                  <a:schemeClr val="tx1"/>
                </a:solidFill>
                <a:latin typeface="Arial" charset="0"/>
                <a:ea typeface="ＭＳ Ｐゴシック" pitchFamily="-65" charset="-128"/>
              </a:rPr>
              <a:t>  A </a:t>
            </a:r>
            <a:r>
              <a:rPr lang="en-US" sz="1800" b="1" dirty="0">
                <a:solidFill>
                  <a:schemeClr val="tx1"/>
                </a:solidFill>
                <a:latin typeface="Arial" charset="0"/>
                <a:ea typeface="ＭＳ Ｐゴシック" pitchFamily="-65" charset="-128"/>
              </a:rPr>
              <a:t>persistent network </a:t>
            </a:r>
            <a:r>
              <a:rPr lang="en-US" sz="1800" dirty="0">
                <a:solidFill>
                  <a:schemeClr val="tx1"/>
                </a:solidFill>
                <a:latin typeface="Arial" charset="0"/>
                <a:ea typeface="ＭＳ Ｐゴシック" pitchFamily="-65" charset="-128"/>
              </a:rPr>
              <a:t>to link the interested Gulf member states to a sharable, distributed online exercise program, and….</a:t>
            </a:r>
          </a:p>
          <a:p>
            <a:pPr marL="400050" lvl="1" eaLnBrk="1" fontAlgn="auto" hangingPunct="1">
              <a:spcAft>
                <a:spcPts val="0"/>
              </a:spcAft>
              <a:buFont typeface="Arial" pitchFamily="34" charset="0"/>
              <a:buChar char="–"/>
              <a:defRPr/>
            </a:pPr>
            <a:endParaRPr lang="en-US" sz="1800" dirty="0">
              <a:solidFill>
                <a:schemeClr val="tx1"/>
              </a:solidFill>
              <a:latin typeface="Arial" charset="0"/>
              <a:ea typeface="ＭＳ Ｐゴシック" pitchFamily="-65" charset="-128"/>
            </a:endParaRPr>
          </a:p>
          <a:p>
            <a:pPr marL="400050" lvl="1" eaLnBrk="1" fontAlgn="auto" hangingPunct="1">
              <a:spcAft>
                <a:spcPts val="0"/>
              </a:spcAft>
              <a:buFont typeface="Arial" pitchFamily="34" charset="0"/>
              <a:buChar char="–"/>
              <a:defRPr/>
            </a:pPr>
            <a:r>
              <a:rPr lang="en-US" sz="1800" dirty="0">
                <a:solidFill>
                  <a:schemeClr val="tx1"/>
                </a:solidFill>
                <a:latin typeface="Arial" charset="0"/>
                <a:ea typeface="ＭＳ Ｐゴシック" pitchFamily="-65" charset="-128"/>
              </a:rPr>
              <a:t>  Focuses on </a:t>
            </a:r>
            <a:r>
              <a:rPr lang="en-US" sz="1800" b="1" dirty="0">
                <a:solidFill>
                  <a:schemeClr val="tx1"/>
                </a:solidFill>
                <a:latin typeface="Arial" charset="0"/>
                <a:ea typeface="ＭＳ Ｐゴシック" pitchFamily="-65" charset="-128"/>
              </a:rPr>
              <a:t>new and expanded security missions</a:t>
            </a:r>
            <a:r>
              <a:rPr lang="en-US" sz="1800" dirty="0">
                <a:solidFill>
                  <a:schemeClr val="tx1"/>
                </a:solidFill>
                <a:latin typeface="Arial" charset="0"/>
                <a:ea typeface="ＭＳ Ｐゴシック" pitchFamily="-65" charset="-128"/>
              </a:rPr>
              <a:t>, including Combatting Terrorism and Humanitarian Assistance and Disaster Response (HA/DR) using “best of Web” technology to enable participation by leading institutions and individuals, by….</a:t>
            </a:r>
          </a:p>
          <a:p>
            <a:pPr marL="400050" lvl="1" eaLnBrk="1" fontAlgn="auto" hangingPunct="1">
              <a:spcAft>
                <a:spcPts val="0"/>
              </a:spcAft>
              <a:buFont typeface="Arial" pitchFamily="34" charset="0"/>
              <a:buChar char="–"/>
              <a:defRPr/>
            </a:pPr>
            <a:endParaRPr lang="en-US" sz="1800" dirty="0">
              <a:solidFill>
                <a:schemeClr val="tx1"/>
              </a:solidFill>
              <a:latin typeface="Arial" charset="0"/>
              <a:ea typeface="ＭＳ Ｐゴシック" pitchFamily="-65" charset="-128"/>
            </a:endParaRPr>
          </a:p>
          <a:p>
            <a:pPr marL="400050" lvl="1" eaLnBrk="1" fontAlgn="auto" hangingPunct="1">
              <a:spcAft>
                <a:spcPts val="0"/>
              </a:spcAft>
              <a:buFont typeface="Arial" pitchFamily="34" charset="0"/>
              <a:buChar char="–"/>
              <a:defRPr/>
            </a:pPr>
            <a:r>
              <a:rPr lang="en-US" sz="1800" dirty="0">
                <a:solidFill>
                  <a:schemeClr val="tx1"/>
                </a:solidFill>
                <a:latin typeface="Arial" charset="0"/>
                <a:ea typeface="ＭＳ Ｐゴシック" pitchFamily="-65" charset="-128"/>
              </a:rPr>
              <a:t> Taking advantage of an explosion of </a:t>
            </a:r>
            <a:r>
              <a:rPr lang="en-US" sz="1800" b="1" dirty="0">
                <a:solidFill>
                  <a:schemeClr val="tx1"/>
                </a:solidFill>
                <a:latin typeface="Arial" charset="0"/>
                <a:ea typeface="ＭＳ Ｐゴシック" pitchFamily="-65" charset="-128"/>
              </a:rPr>
              <a:t>next generation training tools </a:t>
            </a:r>
            <a:r>
              <a:rPr lang="en-US" sz="1800" dirty="0">
                <a:solidFill>
                  <a:schemeClr val="tx1"/>
                </a:solidFill>
                <a:latin typeface="Arial" charset="0"/>
                <a:ea typeface="ＭＳ Ｐゴシック" pitchFamily="-65" charset="-128"/>
              </a:rPr>
              <a:t>and designed to </a:t>
            </a:r>
            <a:r>
              <a:rPr lang="en-US" sz="1800" b="1" dirty="0">
                <a:solidFill>
                  <a:schemeClr val="tx1"/>
                </a:solidFill>
                <a:latin typeface="Arial" charset="0"/>
                <a:ea typeface="ＭＳ Ｐゴシック" pitchFamily="-65" charset="-128"/>
              </a:rPr>
              <a:t>evolve as technology changes, </a:t>
            </a:r>
            <a:r>
              <a:rPr lang="en-US" sz="1800" dirty="0">
                <a:solidFill>
                  <a:schemeClr val="tx1"/>
                </a:solidFill>
                <a:latin typeface="Arial" charset="0"/>
                <a:ea typeface="ＭＳ Ｐゴシック" pitchFamily="-65" charset="-128"/>
              </a:rPr>
              <a:t>primarily through…. </a:t>
            </a:r>
          </a:p>
          <a:p>
            <a:pPr marL="400050" lvl="1" eaLnBrk="1" fontAlgn="auto" hangingPunct="1">
              <a:spcAft>
                <a:spcPts val="0"/>
              </a:spcAft>
              <a:defRPr/>
            </a:pPr>
            <a:r>
              <a:rPr lang="en-US" sz="1800" dirty="0">
                <a:solidFill>
                  <a:schemeClr val="tx1"/>
                </a:solidFill>
                <a:latin typeface="Arial" charset="0"/>
                <a:ea typeface="ＭＳ Ｐゴシック" pitchFamily="-65" charset="-128"/>
              </a:rPr>
              <a:t>   </a:t>
            </a:r>
          </a:p>
          <a:p>
            <a:pPr marL="400050" lvl="1" eaLnBrk="1" fontAlgn="auto" hangingPunct="1">
              <a:spcAft>
                <a:spcPts val="0"/>
              </a:spcAft>
              <a:buFont typeface="Arial" pitchFamily="34" charset="0"/>
              <a:buChar char="–"/>
              <a:defRPr/>
            </a:pPr>
            <a:r>
              <a:rPr lang="en-US" sz="1800" dirty="0">
                <a:solidFill>
                  <a:schemeClr val="tx1"/>
                </a:solidFill>
                <a:latin typeface="Arial" charset="0"/>
                <a:ea typeface="ＭＳ Ｐゴシック" pitchFamily="-65" charset="-128"/>
              </a:rPr>
              <a:t> </a:t>
            </a:r>
            <a:r>
              <a:rPr lang="en-US" sz="1800" b="1" dirty="0">
                <a:solidFill>
                  <a:schemeClr val="tx1"/>
                </a:solidFill>
                <a:latin typeface="Arial" charset="0"/>
                <a:ea typeface="ＭＳ Ｐゴシック" pitchFamily="-65" charset="-128"/>
              </a:rPr>
              <a:t>Scenario-based thinking </a:t>
            </a:r>
            <a:r>
              <a:rPr lang="en-US" sz="1800" dirty="0">
                <a:solidFill>
                  <a:schemeClr val="tx1"/>
                </a:solidFill>
                <a:latin typeface="Arial" charset="0"/>
                <a:ea typeface="ＭＳ Ｐゴシック" pitchFamily="-65" charset="-128"/>
              </a:rPr>
              <a:t>that ties together and integrates diplomacy, defense and security, as well development and humanitarian threads for holistic national security solutions leading to…..</a:t>
            </a:r>
          </a:p>
          <a:p>
            <a:pPr marL="400050" lvl="1" eaLnBrk="1" fontAlgn="auto" hangingPunct="1">
              <a:spcAft>
                <a:spcPts val="0"/>
              </a:spcAft>
              <a:defRPr/>
            </a:pPr>
            <a:r>
              <a:rPr lang="en-US" sz="2800" b="1" i="1" dirty="0">
                <a:solidFill>
                  <a:srgbClr val="005B78"/>
                </a:solidFill>
                <a:latin typeface="+mj-lt"/>
                <a:ea typeface="ＭＳ Ｐゴシック" pitchFamily="-65" charset="-128"/>
                <a:cs typeface="Bell Gothic Std Bold"/>
              </a:rPr>
              <a:t>Enhanced Gulf resilience readiness and interoperability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423667" y="128163"/>
            <a:ext cx="7315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b="1" dirty="0">
                <a:solidFill>
                  <a:schemeClr val="bg1"/>
                </a:solidFill>
                <a:ea typeface="ＭＳ Ｐゴシック" panose="020B0600070205080204" pitchFamily="34" charset="-128"/>
              </a:rPr>
              <a:t> </a:t>
            </a:r>
          </a:p>
        </p:txBody>
      </p:sp>
      <p:pic>
        <p:nvPicPr>
          <p:cNvPr id="45059" name="Content Placeholder 3" descr="LEADS_WHTBKGD.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50635" y="2187124"/>
            <a:ext cx="2176463"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4"/>
          <p:cNvSpPr txBox="1">
            <a:spLocks noChangeArrowheads="1"/>
          </p:cNvSpPr>
          <p:nvPr/>
        </p:nvSpPr>
        <p:spPr bwMode="auto">
          <a:xfrm>
            <a:off x="0" y="1905000"/>
            <a:ext cx="6260892"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Char char="•"/>
            </a:pPr>
            <a:r>
              <a:rPr lang="en-US" altLang="en-US" b="1" i="1" dirty="0">
                <a:solidFill>
                  <a:schemeClr val="tx1"/>
                </a:solidFill>
                <a:ea typeface="Bell Gothic Std Bold"/>
                <a:cs typeface="Bell Gothic Std Bold"/>
              </a:rPr>
              <a:t>GRRC could be the primary method by which Crisis Resilience Integration Support Planning (CRISP) occurs. </a:t>
            </a:r>
          </a:p>
          <a:p>
            <a:pPr>
              <a:spcBef>
                <a:spcPct val="20000"/>
              </a:spcBef>
              <a:buFont typeface="Arial" panose="020B0604020202020204" pitchFamily="34" charset="0"/>
              <a:buChar char="•"/>
            </a:pPr>
            <a:endParaRPr lang="en-US" altLang="en-US" b="1" i="1" dirty="0">
              <a:solidFill>
                <a:schemeClr val="tx1"/>
              </a:solidFill>
              <a:ea typeface="Bell Gothic Std Bold"/>
              <a:cs typeface="Bell Gothic Std Bold"/>
            </a:endParaRPr>
          </a:p>
          <a:p>
            <a:pPr>
              <a:spcBef>
                <a:spcPct val="20000"/>
              </a:spcBef>
              <a:buFont typeface="Arial" panose="020B0604020202020204" pitchFamily="34" charset="0"/>
              <a:buChar char="•"/>
            </a:pPr>
            <a:r>
              <a:rPr lang="en-US" altLang="en-US" b="1" i="1" dirty="0">
                <a:solidFill>
                  <a:schemeClr val="tx1"/>
                </a:solidFill>
                <a:ea typeface="Bell Gothic Std Bold"/>
                <a:cs typeface="Bell Gothic Std Bold"/>
              </a:rPr>
              <a:t>GRRC proposal includes establishment of a complementing program of “</a:t>
            </a:r>
            <a:r>
              <a:rPr lang="en-US" altLang="en-US" b="1" i="1" u="sng" dirty="0">
                <a:solidFill>
                  <a:schemeClr val="tx1"/>
                </a:solidFill>
                <a:ea typeface="Bell Gothic Std Bold"/>
                <a:cs typeface="Bell Gothic Std Bold"/>
              </a:rPr>
              <a:t>L</a:t>
            </a:r>
            <a:r>
              <a:rPr lang="en-US" altLang="en-US" b="1" i="1" dirty="0">
                <a:solidFill>
                  <a:schemeClr val="tx1"/>
                </a:solidFill>
                <a:ea typeface="Bell Gothic Std Bold"/>
                <a:cs typeface="Bell Gothic Std Bold"/>
              </a:rPr>
              <a:t>eadership </a:t>
            </a:r>
            <a:r>
              <a:rPr lang="en-US" altLang="en-US" b="1" i="1" u="sng" dirty="0">
                <a:solidFill>
                  <a:schemeClr val="tx1"/>
                </a:solidFill>
                <a:ea typeface="Bell Gothic Std Bold"/>
                <a:cs typeface="Bell Gothic Std Bold"/>
              </a:rPr>
              <a:t>E</a:t>
            </a:r>
            <a:r>
              <a:rPr lang="en-US" altLang="en-US" b="1" i="1" dirty="0">
                <a:solidFill>
                  <a:schemeClr val="tx1"/>
                </a:solidFill>
                <a:ea typeface="Bell Gothic Std Bold"/>
                <a:cs typeface="Bell Gothic Std Bold"/>
              </a:rPr>
              <a:t>ducation for the </a:t>
            </a:r>
            <a:r>
              <a:rPr lang="en-US" altLang="en-US" b="1" i="1" u="sng" dirty="0">
                <a:solidFill>
                  <a:schemeClr val="tx1"/>
                </a:solidFill>
                <a:ea typeface="Bell Gothic Std Bold"/>
                <a:cs typeface="Bell Gothic Std Bold"/>
              </a:rPr>
              <a:t>A</a:t>
            </a:r>
            <a:r>
              <a:rPr lang="en-US" altLang="en-US" b="1" i="1" dirty="0">
                <a:solidFill>
                  <a:schemeClr val="tx1"/>
                </a:solidFill>
                <a:ea typeface="Bell Gothic Std Bold"/>
                <a:cs typeface="Bell Gothic Std Bold"/>
              </a:rPr>
              <a:t>dvancement of </a:t>
            </a:r>
            <a:r>
              <a:rPr lang="en-US" altLang="en-US" b="1" i="1" u="sng" dirty="0">
                <a:solidFill>
                  <a:schemeClr val="tx1"/>
                </a:solidFill>
                <a:ea typeface="Bell Gothic Std Bold"/>
                <a:cs typeface="Bell Gothic Std Bold"/>
              </a:rPr>
              <a:t>D</a:t>
            </a:r>
            <a:r>
              <a:rPr lang="en-US" altLang="en-US" b="1" i="1" dirty="0">
                <a:solidFill>
                  <a:schemeClr val="tx1"/>
                </a:solidFill>
                <a:ea typeface="Bell Gothic Std Bold"/>
                <a:cs typeface="Bell Gothic Std Bold"/>
              </a:rPr>
              <a:t>evelopment and </a:t>
            </a:r>
            <a:r>
              <a:rPr lang="en-US" altLang="en-US" b="1" i="1" u="sng" dirty="0">
                <a:solidFill>
                  <a:schemeClr val="tx1"/>
                </a:solidFill>
                <a:ea typeface="Bell Gothic Std Bold"/>
                <a:cs typeface="Bell Gothic Std Bold"/>
              </a:rPr>
              <a:t>Security</a:t>
            </a:r>
            <a:r>
              <a:rPr lang="en-US" altLang="en-US" b="1" i="1" dirty="0">
                <a:solidFill>
                  <a:schemeClr val="tx1"/>
                </a:solidFill>
                <a:ea typeface="Bell Gothic Std Bold"/>
                <a:cs typeface="Bell Gothic Std Bold"/>
              </a:rPr>
              <a:t>” through a “LEADS Institute”</a:t>
            </a:r>
          </a:p>
          <a:p>
            <a:pPr>
              <a:spcBef>
                <a:spcPct val="20000"/>
              </a:spcBef>
              <a:buFont typeface="Arial" panose="020B0604020202020204" pitchFamily="34" charset="0"/>
              <a:buChar char="•"/>
            </a:pPr>
            <a:endParaRPr lang="en-US" altLang="en-US" b="1" i="1" dirty="0">
              <a:solidFill>
                <a:schemeClr val="tx1"/>
              </a:solidFill>
              <a:ea typeface="Bell Gothic Std Bold"/>
              <a:cs typeface="Bell Gothic Std Bold"/>
            </a:endParaRPr>
          </a:p>
          <a:p>
            <a:pPr>
              <a:spcBef>
                <a:spcPct val="20000"/>
              </a:spcBef>
              <a:buFont typeface="Arial" panose="020B0604020202020204" pitchFamily="34" charset="0"/>
              <a:buChar char="•"/>
            </a:pPr>
            <a:r>
              <a:rPr lang="en-US" altLang="en-US" b="1" i="1" dirty="0">
                <a:solidFill>
                  <a:schemeClr val="tx1"/>
                </a:solidFill>
                <a:ea typeface="Bell Gothic Std Bold"/>
                <a:cs typeface="Bell Gothic Std Bold"/>
              </a:rPr>
              <a:t>First proposed by </a:t>
            </a:r>
            <a:r>
              <a:rPr lang="en-US" altLang="en-US" b="1" i="1" dirty="0" err="1">
                <a:solidFill>
                  <a:schemeClr val="tx1"/>
                </a:solidFill>
                <a:ea typeface="Bell Gothic Std Bold"/>
                <a:cs typeface="Bell Gothic Std Bold"/>
              </a:rPr>
              <a:t>Talal</a:t>
            </a:r>
            <a:r>
              <a:rPr lang="en-US" altLang="en-US" b="1" i="1" dirty="0">
                <a:solidFill>
                  <a:schemeClr val="tx1"/>
                </a:solidFill>
                <a:ea typeface="Bell Gothic Std Bold"/>
                <a:cs typeface="Bell Gothic Std Bold"/>
              </a:rPr>
              <a:t> Abu </a:t>
            </a:r>
            <a:r>
              <a:rPr lang="en-US" altLang="en-US" b="1" i="1" dirty="0" err="1">
                <a:solidFill>
                  <a:schemeClr val="tx1"/>
                </a:solidFill>
                <a:ea typeface="Bell Gothic Std Bold"/>
                <a:cs typeface="Bell Gothic Std Bold"/>
              </a:rPr>
              <a:t>Ghazaleh</a:t>
            </a:r>
            <a:endParaRPr lang="en-US" altLang="en-US" b="1" i="1" dirty="0">
              <a:solidFill>
                <a:schemeClr val="tx1"/>
              </a:solidFill>
              <a:ea typeface="Bell Gothic Std Bold"/>
              <a:cs typeface="Bell Gothic Std Bold"/>
            </a:endParaRPr>
          </a:p>
        </p:txBody>
      </p:sp>
      <p:sp>
        <p:nvSpPr>
          <p:cNvPr id="2" name="Rectangle 1">
            <a:extLst>
              <a:ext uri="{FF2B5EF4-FFF2-40B4-BE49-F238E27FC236}">
                <a16:creationId xmlns:a16="http://schemas.microsoft.com/office/drawing/2014/main" id="{79E4416A-40D8-4B20-8538-642C43351562}"/>
              </a:ext>
            </a:extLst>
          </p:cNvPr>
          <p:cNvSpPr/>
          <p:nvPr/>
        </p:nvSpPr>
        <p:spPr>
          <a:xfrm>
            <a:off x="309797" y="46464"/>
            <a:ext cx="8296275" cy="1077218"/>
          </a:xfrm>
          <a:prstGeom prst="rect">
            <a:avLst/>
          </a:prstGeom>
        </p:spPr>
        <p:txBody>
          <a:bodyPr wrap="square">
            <a:spAutoFit/>
          </a:bodyPr>
          <a:lstStyle/>
          <a:p>
            <a:r>
              <a:rPr lang="en-US" altLang="en-US" sz="3200" b="1" dirty="0">
                <a:solidFill>
                  <a:schemeClr val="bg1"/>
                </a:solidFill>
              </a:rPr>
              <a:t>Crisis Resilience Integration </a:t>
            </a:r>
          </a:p>
          <a:p>
            <a:r>
              <a:rPr lang="en-US" altLang="en-US" sz="3200" b="1" dirty="0">
                <a:solidFill>
                  <a:schemeClr val="bg1"/>
                </a:solidFill>
              </a:rPr>
              <a:t>Support Planning (CRISP)</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0" y="274638"/>
            <a:ext cx="7239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US" altLang="en-US" sz="4000" b="1">
                <a:solidFill>
                  <a:schemeClr val="bg1"/>
                </a:solidFill>
                <a:ea typeface="ＭＳ Ｐゴシック" panose="020B0600070205080204" pitchFamily="34" charset="-128"/>
              </a:rPr>
              <a:t> Network-Enabled Knowledge</a:t>
            </a:r>
          </a:p>
        </p:txBody>
      </p:sp>
      <p:sp>
        <p:nvSpPr>
          <p:cNvPr id="46083" name="Rectangle 3"/>
          <p:cNvSpPr>
            <a:spLocks noGrp="1" noChangeArrowheads="1"/>
          </p:cNvSpPr>
          <p:nvPr>
            <p:ph type="body" idx="1"/>
          </p:nvPr>
        </p:nvSpPr>
        <p:spPr bwMode="auto">
          <a:xfrm>
            <a:off x="2667000" y="1600200"/>
            <a:ext cx="6248400" cy="5105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sz="2400" b="1" i="1" dirty="0">
                <a:latin typeface="Arial" panose="020B0604020202020204" pitchFamily="34" charset="0"/>
                <a:ea typeface="ＭＳ Ｐゴシック" panose="020B0600070205080204" pitchFamily="34" charset="-128"/>
              </a:rPr>
              <a:t>    </a:t>
            </a:r>
            <a:r>
              <a:rPr lang="en-US" altLang="en-US" sz="2800" b="1" i="1" dirty="0">
                <a:latin typeface="Arial" panose="020B0604020202020204" pitchFamily="34" charset="0"/>
                <a:ea typeface="ＭＳ Ｐゴシック" panose="020B0600070205080204" pitchFamily="34" charset="-128"/>
              </a:rPr>
              <a:t>GRRC enabled by The LEADS INSTITUTE can provide uniquely tailored online professional development courses in security risk management for the Arab World :</a:t>
            </a:r>
          </a:p>
          <a:p>
            <a:endParaRPr lang="en-US" altLang="en-US" sz="2800" b="1" i="1" dirty="0">
              <a:latin typeface="Arial" panose="020B0604020202020204" pitchFamily="34" charset="0"/>
              <a:ea typeface="ＭＳ Ｐゴシック" panose="020B0600070205080204" pitchFamily="34" charset="-128"/>
            </a:endParaRPr>
          </a:p>
          <a:p>
            <a:r>
              <a:rPr lang="en-US" altLang="en-US" sz="3600" b="1" i="1" dirty="0">
                <a:solidFill>
                  <a:srgbClr val="005B78"/>
                </a:solidFill>
                <a:ea typeface="ＭＳ Ｐゴシック" panose="020B0600070205080204" pitchFamily="34" charset="-128"/>
              </a:rPr>
              <a:t>Gulf Knowledge Online (GKO)</a:t>
            </a:r>
          </a:p>
          <a:p>
            <a:r>
              <a:rPr lang="en-US" altLang="en-US" sz="3600" b="1" i="1" dirty="0">
                <a:solidFill>
                  <a:srgbClr val="005B78"/>
                </a:solidFill>
                <a:ea typeface="ＭＳ Ｐゴシック" panose="020B0600070205080204" pitchFamily="34" charset="-128"/>
              </a:rPr>
              <a:t>GCC Virtual Defense and Security University (GDU)</a:t>
            </a:r>
            <a:endParaRPr lang="en-US" altLang="en-US" sz="2400" b="1" i="1" dirty="0">
              <a:solidFill>
                <a:srgbClr val="005B78"/>
              </a:solidFill>
              <a:ea typeface="ＭＳ Ｐゴシック" panose="020B0600070205080204" pitchFamily="34" charset="-128"/>
            </a:endParaRPr>
          </a:p>
        </p:txBody>
      </p:sp>
      <p:pic>
        <p:nvPicPr>
          <p:cNvPr id="46084" name="Content Placeholder 3" descr="LEADS_WHTBKG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05000"/>
            <a:ext cx="19637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457200" y="1463675"/>
            <a:ext cx="2438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sz="1800" u="sng">
                <a:cs typeface="Lucida Sans Unicode" panose="020B0602030504020204" pitchFamily="34" charset="0"/>
              </a:rPr>
              <a:t>Individual Knowledge:</a:t>
            </a:r>
          </a:p>
          <a:p>
            <a:pPr eaLnBrk="1" hangingPunct="1">
              <a:buFontTx/>
              <a:buChar char="•"/>
            </a:pPr>
            <a:r>
              <a:rPr lang="en-US" altLang="en-US" sz="1400">
                <a:cs typeface="Lucida Sans Unicode" panose="020B0602030504020204" pitchFamily="34" charset="0"/>
              </a:rPr>
              <a:t>ADL courses based on extensive practical research</a:t>
            </a:r>
          </a:p>
          <a:p>
            <a:pPr eaLnBrk="1" hangingPunct="1">
              <a:buFontTx/>
              <a:buChar char="•"/>
            </a:pPr>
            <a:r>
              <a:rPr lang="en-US" altLang="en-US" sz="1400">
                <a:cs typeface="Lucida Sans Unicode" panose="020B0602030504020204" pitchFamily="34" charset="0"/>
              </a:rPr>
              <a:t>Personnel arrive better prepared</a:t>
            </a:r>
          </a:p>
        </p:txBody>
      </p:sp>
      <p:sp>
        <p:nvSpPr>
          <p:cNvPr id="47107" name="Text Box 4"/>
          <p:cNvSpPr txBox="1">
            <a:spLocks noChangeArrowheads="1"/>
          </p:cNvSpPr>
          <p:nvPr/>
        </p:nvSpPr>
        <p:spPr bwMode="auto">
          <a:xfrm>
            <a:off x="5943600" y="1463675"/>
            <a:ext cx="25146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sz="1800" u="sng">
                <a:cs typeface="Lucida Sans Unicode" panose="020B0602030504020204" pitchFamily="34" charset="0"/>
              </a:rPr>
              <a:t>Collective Knowledge</a:t>
            </a:r>
            <a:r>
              <a:rPr lang="en-US" altLang="en-US" sz="1800">
                <a:cs typeface="Lucida Sans Unicode" panose="020B0602030504020204" pitchFamily="34" charset="0"/>
              </a:rPr>
              <a:t>:</a:t>
            </a:r>
          </a:p>
          <a:p>
            <a:pPr eaLnBrk="1" hangingPunct="1">
              <a:buFontTx/>
              <a:buChar char="•"/>
            </a:pPr>
            <a:r>
              <a:rPr lang="en-US" altLang="en-US" sz="1400">
                <a:cs typeface="Lucida Sans Unicode" panose="020B0602030504020204" pitchFamily="34" charset="0"/>
              </a:rPr>
              <a:t>CAX allows partner militaries and civilian organizations to apply current knowledge</a:t>
            </a:r>
          </a:p>
          <a:p>
            <a:pPr eaLnBrk="1" hangingPunct="1">
              <a:buFontTx/>
              <a:buChar char="•"/>
            </a:pPr>
            <a:r>
              <a:rPr lang="en-US" altLang="en-US" sz="1400">
                <a:cs typeface="Lucida Sans Unicode" panose="020B0602030504020204" pitchFamily="34" charset="0"/>
              </a:rPr>
              <a:t>Develop awareness of capabilities and limitations</a:t>
            </a:r>
          </a:p>
        </p:txBody>
      </p:sp>
      <p:sp>
        <p:nvSpPr>
          <p:cNvPr id="47108" name="Text Box 5"/>
          <p:cNvSpPr txBox="1">
            <a:spLocks noChangeArrowheads="1"/>
          </p:cNvSpPr>
          <p:nvPr/>
        </p:nvSpPr>
        <p:spPr bwMode="auto">
          <a:xfrm>
            <a:off x="6053138" y="5011738"/>
            <a:ext cx="281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sz="1800" u="sng">
                <a:cs typeface="Lucida Sans Unicode" panose="020B0602030504020204" pitchFamily="34" charset="0"/>
              </a:rPr>
              <a:t>Composable C5:</a:t>
            </a:r>
          </a:p>
          <a:p>
            <a:pPr eaLnBrk="1" hangingPunct="1">
              <a:buFontTx/>
              <a:buChar char="•"/>
            </a:pPr>
            <a:r>
              <a:rPr lang="en-US" altLang="en-US" sz="1400">
                <a:cs typeface="Lucida Sans Unicode" panose="020B0602030504020204" pitchFamily="34" charset="0"/>
              </a:rPr>
              <a:t>Extend social networks to draw upon collective knowledge</a:t>
            </a:r>
          </a:p>
          <a:p>
            <a:pPr eaLnBrk="1" hangingPunct="1">
              <a:buFontTx/>
              <a:buChar char="•"/>
            </a:pPr>
            <a:r>
              <a:rPr lang="en-US" altLang="en-US" sz="1400">
                <a:cs typeface="Lucida Sans Unicode" panose="020B0602030504020204" pitchFamily="34" charset="0"/>
              </a:rPr>
              <a:t>Beginning of the feedback cycle</a:t>
            </a:r>
          </a:p>
        </p:txBody>
      </p:sp>
      <p:sp>
        <p:nvSpPr>
          <p:cNvPr id="47109" name="Text Box 6"/>
          <p:cNvSpPr txBox="1">
            <a:spLocks noChangeArrowheads="1"/>
          </p:cNvSpPr>
          <p:nvPr/>
        </p:nvSpPr>
        <p:spPr bwMode="auto">
          <a:xfrm>
            <a:off x="152400" y="5121275"/>
            <a:ext cx="391953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eaLnBrk="1" hangingPunct="1"/>
            <a:r>
              <a:rPr lang="en-US" altLang="en-US" sz="1800" u="sng">
                <a:cs typeface="Lucida Sans Unicode" panose="020B0602030504020204" pitchFamily="34" charset="0"/>
              </a:rPr>
              <a:t>Refinement through Practice</a:t>
            </a:r>
            <a:r>
              <a:rPr lang="en-US" altLang="en-US" sz="1800">
                <a:cs typeface="Lucida Sans Unicode" panose="020B0602030504020204" pitchFamily="34" charset="0"/>
              </a:rPr>
              <a:t>:</a:t>
            </a:r>
          </a:p>
          <a:p>
            <a:pPr eaLnBrk="1" hangingPunct="1">
              <a:buFontTx/>
              <a:buChar char="•"/>
            </a:pPr>
            <a:r>
              <a:rPr lang="en-US" altLang="en-US" sz="1400">
                <a:cs typeface="Lucida Sans Unicode" panose="020B0602030504020204" pitchFamily="34" charset="0"/>
              </a:rPr>
              <a:t>Information sharing becomes collaboration</a:t>
            </a:r>
          </a:p>
          <a:p>
            <a:pPr eaLnBrk="1" hangingPunct="1">
              <a:buFontTx/>
              <a:buChar char="•"/>
            </a:pPr>
            <a:r>
              <a:rPr lang="en-US" altLang="en-US" sz="1400">
                <a:cs typeface="Lucida Sans Unicode" panose="020B0602030504020204" pitchFamily="34" charset="0"/>
              </a:rPr>
              <a:t>New knowledge and resources developed via integrated social and technological network</a:t>
            </a:r>
          </a:p>
          <a:p>
            <a:pPr eaLnBrk="1" hangingPunct="1"/>
            <a:endParaRPr lang="en-US" altLang="en-US" sz="1800">
              <a:cs typeface="Lucida Sans Unicode" panose="020B0602030504020204" pitchFamily="34" charset="0"/>
            </a:endParaRPr>
          </a:p>
        </p:txBody>
      </p:sp>
      <p:pic>
        <p:nvPicPr>
          <p:cNvPr id="47110" name="Picture 7" descr="MCj043158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97075"/>
            <a:ext cx="36576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28" name="Text Box 8"/>
          <p:cNvSpPr txBox="1">
            <a:spLocks noChangeArrowheads="1"/>
          </p:cNvSpPr>
          <p:nvPr/>
        </p:nvSpPr>
        <p:spPr bwMode="auto">
          <a:xfrm>
            <a:off x="3221038" y="1309688"/>
            <a:ext cx="2116137" cy="336550"/>
          </a:xfrm>
          <a:prstGeom prst="rect">
            <a:avLst/>
          </a:prstGeom>
          <a:noFill/>
          <a:ln w="9525">
            <a:noFill/>
            <a:miter lim="800000"/>
            <a:headEnd/>
            <a:tailEnd/>
          </a:ln>
          <a:effectLst/>
        </p:spPr>
        <p:txBody>
          <a:bodyPr wrap="none" lIns="91430" tIns="45715" rIns="91430" bIns="45715">
            <a:spAutoFit/>
          </a:bodyPr>
          <a:lstStyle/>
          <a:p>
            <a:pPr eaLnBrk="1" hangingPunct="1">
              <a:defRPr/>
            </a:pPr>
            <a:r>
              <a:rPr lang="en-US" sz="1600" dirty="0">
                <a:effectLst>
                  <a:outerShdw blurRad="38100" dist="38100" dir="2700000" algn="tl">
                    <a:srgbClr val="C0C0C0"/>
                  </a:outerShdw>
                </a:effectLst>
                <a:latin typeface="Arial" charset="0"/>
                <a:cs typeface="Lucida Sans Unicode" pitchFamily="34" charset="0"/>
              </a:rPr>
              <a:t>Partnership Outreach</a:t>
            </a:r>
          </a:p>
        </p:txBody>
      </p:sp>
      <p:sp>
        <p:nvSpPr>
          <p:cNvPr id="47112" name="Line 9"/>
          <p:cNvSpPr>
            <a:spLocks noChangeShapeType="1"/>
          </p:cNvSpPr>
          <p:nvPr/>
        </p:nvSpPr>
        <p:spPr bwMode="auto">
          <a:xfrm>
            <a:off x="4191000" y="1768475"/>
            <a:ext cx="9144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3" name="Line 10"/>
          <p:cNvSpPr>
            <a:spLocks noChangeShapeType="1"/>
          </p:cNvSpPr>
          <p:nvPr/>
        </p:nvSpPr>
        <p:spPr bwMode="auto">
          <a:xfrm rot="-5400000">
            <a:off x="2171700" y="3406775"/>
            <a:ext cx="9144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4" name="Line 11"/>
          <p:cNvSpPr>
            <a:spLocks noChangeShapeType="1"/>
          </p:cNvSpPr>
          <p:nvPr/>
        </p:nvSpPr>
        <p:spPr bwMode="auto">
          <a:xfrm rot="5400000">
            <a:off x="6286500" y="3863975"/>
            <a:ext cx="9144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5" name="Line 12"/>
          <p:cNvSpPr>
            <a:spLocks noChangeShapeType="1"/>
          </p:cNvSpPr>
          <p:nvPr/>
        </p:nvSpPr>
        <p:spPr bwMode="auto">
          <a:xfrm rot="10800000">
            <a:off x="4081463" y="5426075"/>
            <a:ext cx="9144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33" name="Text Box 13"/>
          <p:cNvSpPr txBox="1">
            <a:spLocks noChangeArrowheads="1"/>
          </p:cNvSpPr>
          <p:nvPr/>
        </p:nvSpPr>
        <p:spPr bwMode="auto">
          <a:xfrm>
            <a:off x="6856413" y="3106738"/>
            <a:ext cx="2168525" cy="581025"/>
          </a:xfrm>
          <a:prstGeom prst="rect">
            <a:avLst/>
          </a:prstGeom>
          <a:noFill/>
          <a:ln w="9525">
            <a:noFill/>
            <a:miter lim="800000"/>
            <a:headEnd/>
            <a:tailEnd/>
          </a:ln>
          <a:effectLst/>
        </p:spPr>
        <p:txBody>
          <a:bodyPr wrap="none" lIns="91430" tIns="45715" rIns="91430" bIns="45715">
            <a:spAutoFit/>
          </a:bodyPr>
          <a:lstStyle/>
          <a:p>
            <a:pPr eaLnBrk="1" hangingPunct="1">
              <a:defRPr/>
            </a:pPr>
            <a:r>
              <a:rPr lang="en-US" sz="1600" dirty="0">
                <a:effectLst>
                  <a:outerShdw blurRad="38100" dist="38100" dir="2700000" algn="tl">
                    <a:srgbClr val="C0C0C0"/>
                  </a:outerShdw>
                </a:effectLst>
                <a:latin typeface="Arial" charset="0"/>
                <a:cs typeface="Lucida Sans Unicode" pitchFamily="34" charset="0"/>
              </a:rPr>
              <a:t>Apply lessons learned</a:t>
            </a:r>
          </a:p>
          <a:p>
            <a:pPr eaLnBrk="1" hangingPunct="1">
              <a:defRPr/>
            </a:pPr>
            <a:r>
              <a:rPr lang="en-US" sz="1600" dirty="0">
                <a:effectLst>
                  <a:outerShdw blurRad="38100" dist="38100" dir="2700000" algn="tl">
                    <a:srgbClr val="C0C0C0"/>
                  </a:outerShdw>
                </a:effectLst>
                <a:latin typeface="Arial" charset="0"/>
                <a:cs typeface="Lucida Sans Unicode" pitchFamily="34" charset="0"/>
              </a:rPr>
              <a:t>to knowledge base</a:t>
            </a:r>
          </a:p>
        </p:txBody>
      </p:sp>
      <p:sp>
        <p:nvSpPr>
          <p:cNvPr id="440334" name="Text Box 14"/>
          <p:cNvSpPr txBox="1">
            <a:spLocks noChangeArrowheads="1"/>
          </p:cNvSpPr>
          <p:nvPr/>
        </p:nvSpPr>
        <p:spPr bwMode="auto">
          <a:xfrm>
            <a:off x="4219575" y="5805488"/>
            <a:ext cx="1516063" cy="581025"/>
          </a:xfrm>
          <a:prstGeom prst="rect">
            <a:avLst/>
          </a:prstGeom>
          <a:noFill/>
          <a:ln w="9525">
            <a:noFill/>
            <a:miter lim="800000"/>
            <a:headEnd/>
            <a:tailEnd/>
          </a:ln>
          <a:effectLst/>
        </p:spPr>
        <p:txBody>
          <a:bodyPr wrap="none" lIns="91430" tIns="45715" rIns="91430" bIns="45715">
            <a:spAutoFit/>
          </a:bodyPr>
          <a:lstStyle/>
          <a:p>
            <a:pPr eaLnBrk="1" hangingPunct="1">
              <a:defRPr/>
            </a:pPr>
            <a:r>
              <a:rPr lang="en-US" sz="1600" dirty="0">
                <a:effectLst>
                  <a:outerShdw blurRad="38100" dist="38100" dir="2700000" algn="tl">
                    <a:srgbClr val="C0C0C0"/>
                  </a:outerShdw>
                </a:effectLst>
                <a:latin typeface="Arial" charset="0"/>
                <a:cs typeface="Lucida Sans Unicode" pitchFamily="34" charset="0"/>
              </a:rPr>
              <a:t>New partners/</a:t>
            </a:r>
          </a:p>
          <a:p>
            <a:pPr eaLnBrk="1" hangingPunct="1">
              <a:defRPr/>
            </a:pPr>
            <a:r>
              <a:rPr lang="en-US" sz="1600" dirty="0">
                <a:effectLst>
                  <a:outerShdw blurRad="38100" dist="38100" dir="2700000" algn="tl">
                    <a:srgbClr val="C0C0C0"/>
                  </a:outerShdw>
                </a:effectLst>
                <a:latin typeface="Arial" charset="0"/>
                <a:cs typeface="Lucida Sans Unicode" pitchFamily="34" charset="0"/>
              </a:rPr>
              <a:t>Int’l institutions</a:t>
            </a:r>
          </a:p>
        </p:txBody>
      </p:sp>
      <p:sp>
        <p:nvSpPr>
          <p:cNvPr id="440335" name="Text Box 15"/>
          <p:cNvSpPr txBox="1">
            <a:spLocks noChangeArrowheads="1"/>
          </p:cNvSpPr>
          <p:nvPr/>
        </p:nvSpPr>
        <p:spPr bwMode="auto">
          <a:xfrm>
            <a:off x="228600" y="3349625"/>
            <a:ext cx="2209800" cy="1314450"/>
          </a:xfrm>
          <a:prstGeom prst="rect">
            <a:avLst/>
          </a:prstGeom>
          <a:noFill/>
          <a:ln w="9525">
            <a:noFill/>
            <a:miter lim="800000"/>
            <a:headEnd/>
            <a:tailEnd/>
          </a:ln>
          <a:effectLst/>
        </p:spPr>
        <p:txBody>
          <a:bodyPr lIns="91430" tIns="45715" rIns="91430" bIns="45715">
            <a:spAutoFit/>
          </a:bodyPr>
          <a:lstStyle/>
          <a:p>
            <a:pPr eaLnBrk="1" hangingPunct="1">
              <a:defRPr/>
            </a:pPr>
            <a:r>
              <a:rPr lang="en-US" sz="1600" dirty="0">
                <a:effectLst>
                  <a:outerShdw blurRad="38100" dist="38100" dir="2700000" algn="tl">
                    <a:srgbClr val="C0C0C0"/>
                  </a:outerShdw>
                </a:effectLst>
                <a:latin typeface="Arial" charset="0"/>
                <a:cs typeface="Lucida Sans Unicode" pitchFamily="34" charset="0"/>
              </a:rPr>
              <a:t>Network-wide ability to develop substantive connections based on practiced policy and lessons learned</a:t>
            </a:r>
          </a:p>
        </p:txBody>
      </p:sp>
      <p:sp>
        <p:nvSpPr>
          <p:cNvPr id="47119" name="Rectangle 16"/>
          <p:cNvSpPr>
            <a:spLocks noGrp="1" noChangeArrowheads="1"/>
          </p:cNvSpPr>
          <p:nvPr>
            <p:ph type="title"/>
          </p:nvPr>
        </p:nvSpPr>
        <p:spPr bwMode="auto">
          <a:xfrm>
            <a:off x="152400" y="0"/>
            <a:ext cx="8991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b="1">
                <a:solidFill>
                  <a:schemeClr val="bg1"/>
                </a:solidFill>
                <a:ea typeface="ＭＳ Ｐゴシック" panose="020B0600070205080204" pitchFamily="34" charset="-128"/>
              </a:rPr>
              <a:t>Continuously Improving</a:t>
            </a:r>
            <a:br>
              <a:rPr lang="en-US" altLang="en-US" sz="4000" b="1">
                <a:solidFill>
                  <a:schemeClr val="bg1"/>
                </a:solidFill>
                <a:ea typeface="ＭＳ Ｐゴシック" panose="020B0600070205080204" pitchFamily="34" charset="-128"/>
              </a:rPr>
            </a:br>
            <a:r>
              <a:rPr lang="en-US" altLang="en-US" sz="4000" b="1">
                <a:solidFill>
                  <a:schemeClr val="bg1"/>
                </a:solidFill>
                <a:ea typeface="ＭＳ Ｐゴシック" panose="020B0600070205080204" pitchFamily="34" charset="-128"/>
              </a:rPr>
              <a:t> Effectiveness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33728" y="114300"/>
            <a:ext cx="8905875"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dirty="0">
                <a:solidFill>
                  <a:schemeClr val="bg1"/>
                </a:solidFill>
                <a:ea typeface="ＭＳ Ｐゴシック" panose="020B0600070205080204" pitchFamily="34" charset="-128"/>
              </a:rPr>
              <a:t>      Summary</a:t>
            </a:r>
            <a:r>
              <a:rPr lang="en-US" altLang="en-US" b="1" dirty="0">
                <a:ea typeface="ＭＳ Ｐゴシック" panose="020B0600070205080204" pitchFamily="34" charset="-128"/>
              </a:rPr>
              <a:t> </a:t>
            </a:r>
          </a:p>
        </p:txBody>
      </p:sp>
      <p:sp>
        <p:nvSpPr>
          <p:cNvPr id="49155" name="Content Placeholder 3"/>
          <p:cNvSpPr>
            <a:spLocks noGrp="1"/>
          </p:cNvSpPr>
          <p:nvPr>
            <p:ph idx="1"/>
          </p:nvPr>
        </p:nvSpPr>
        <p:spPr bwMode="auto">
          <a:xfrm>
            <a:off x="381000" y="1345367"/>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400" b="1" i="1" dirty="0">
                <a:solidFill>
                  <a:srgbClr val="005B78"/>
                </a:solidFill>
                <a:latin typeface="Arial" panose="020B0604020202020204" pitchFamily="34" charset="0"/>
                <a:ea typeface="Bell Gothic Std Bold"/>
                <a:cs typeface="Bell Gothic Std Bold"/>
              </a:rPr>
              <a:t>Gulf Resilience Readiness Center based on the CRISP concept can build the education, training and exercise component of an integrated mission network that is:</a:t>
            </a:r>
          </a:p>
        </p:txBody>
      </p:sp>
      <p:sp>
        <p:nvSpPr>
          <p:cNvPr id="49156" name="TextBox 4"/>
          <p:cNvSpPr txBox="1">
            <a:spLocks noChangeArrowheads="1"/>
          </p:cNvSpPr>
          <p:nvPr/>
        </p:nvSpPr>
        <p:spPr bwMode="auto">
          <a:xfrm>
            <a:off x="0" y="251460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hlink"/>
                </a:solidFill>
                <a:latin typeface="Arial" panose="020B0604020202020204" pitchFamily="34" charset="0"/>
                <a:ea typeface="ＭＳ Ｐゴシック" panose="020B0600070205080204" pitchFamily="34" charset="-128"/>
              </a:defRPr>
            </a:lvl1pPr>
            <a:lvl2pPr marL="4000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en-US" altLang="en-US" sz="2000" dirty="0">
                <a:solidFill>
                  <a:schemeClr val="tx1"/>
                </a:solidFill>
              </a:rPr>
              <a:t>  Incrementally Affordable</a:t>
            </a:r>
          </a:p>
          <a:p>
            <a:pPr lvl="1" eaLnBrk="1" hangingPunct="1">
              <a:buFont typeface="Arial" panose="020B0604020202020204" pitchFamily="34" charset="0"/>
              <a:buChar char="–"/>
            </a:pPr>
            <a:endParaRPr lang="en-US" altLang="en-US" sz="2000" dirty="0">
              <a:solidFill>
                <a:schemeClr val="tx1"/>
              </a:solidFill>
            </a:endParaRPr>
          </a:p>
          <a:p>
            <a:pPr lvl="1" eaLnBrk="1" hangingPunct="1">
              <a:buFont typeface="Arial" panose="020B0604020202020204" pitchFamily="34" charset="0"/>
              <a:buChar char="–"/>
            </a:pPr>
            <a:r>
              <a:rPr lang="en-US" altLang="en-US" sz="2000" dirty="0">
                <a:solidFill>
                  <a:schemeClr val="tx1"/>
                </a:solidFill>
              </a:rPr>
              <a:t>  Modular -- allows individual Gulf states to implement those parts of GRRC that meets their needs – while enhancing overall Gulf capabilities through the integrated architecture and link to best practices world-wide</a:t>
            </a:r>
          </a:p>
          <a:p>
            <a:pPr lvl="1" eaLnBrk="1" hangingPunct="1">
              <a:buFont typeface="Arial" panose="020B0604020202020204" pitchFamily="34" charset="0"/>
              <a:buChar char="–"/>
            </a:pPr>
            <a:endParaRPr lang="en-US" altLang="en-US" sz="2000" dirty="0">
              <a:solidFill>
                <a:schemeClr val="tx1"/>
              </a:solidFill>
            </a:endParaRPr>
          </a:p>
          <a:p>
            <a:pPr lvl="1" eaLnBrk="1" hangingPunct="1">
              <a:buFont typeface="Arial" panose="020B0604020202020204" pitchFamily="34" charset="0"/>
              <a:buChar char="–"/>
            </a:pPr>
            <a:r>
              <a:rPr lang="en-US" altLang="en-US" sz="2000" dirty="0">
                <a:solidFill>
                  <a:schemeClr val="tx1"/>
                </a:solidFill>
              </a:rPr>
              <a:t> Saudi Arabia can lead the CRISP concept and help define and drive the continuous evolution for Crisis Resilience Integration Support Planning</a:t>
            </a:r>
          </a:p>
          <a:p>
            <a:pPr lvl="1" eaLnBrk="1" hangingPunct="1">
              <a:buFont typeface="Arial" panose="020B0604020202020204" pitchFamily="34" charset="0"/>
              <a:buChar char="–"/>
            </a:pPr>
            <a:endParaRPr lang="en-US" altLang="en-US" sz="2000" dirty="0">
              <a:solidFill>
                <a:schemeClr val="tx1"/>
              </a:solidFill>
            </a:endParaRPr>
          </a:p>
          <a:p>
            <a:pPr lvl="1" eaLnBrk="1" hangingPunct="1">
              <a:buFont typeface="Arial" panose="020B0604020202020204" pitchFamily="34" charset="0"/>
              <a:buChar char="–"/>
            </a:pPr>
            <a:r>
              <a:rPr lang="en-US" altLang="en-US" sz="2000" dirty="0">
                <a:solidFill>
                  <a:schemeClr val="tx1"/>
                </a:solidFill>
              </a:rPr>
              <a:t>  Possible GRRC Secretariat in Riyadh could be responsible for Strategic Thinking, Capability Development and Education and Training Roadmap</a:t>
            </a:r>
          </a:p>
          <a:p>
            <a:pPr lvl="1" eaLnBrk="1" hangingPunct="1">
              <a:buFont typeface="Arial" panose="020B0604020202020204" pitchFamily="34" charset="0"/>
              <a:buChar char="–"/>
            </a:pPr>
            <a:endParaRPr lang="en-US" altLang="en-US" sz="2000" dirty="0">
              <a:solidFill>
                <a:schemeClr val="tx1"/>
              </a:solidFill>
            </a:endParaRPr>
          </a:p>
          <a:p>
            <a:pPr lvl="1" eaLnBrk="1" hangingPunct="1">
              <a:buFont typeface="Arial" panose="020B0604020202020204" pitchFamily="34" charset="0"/>
              <a:buChar char="–"/>
            </a:pPr>
            <a:r>
              <a:rPr lang="en-US" altLang="en-US" sz="2000" dirty="0">
                <a:solidFill>
                  <a:schemeClr val="tx1"/>
                </a:solidFill>
              </a:rPr>
              <a:t>  A Gulf Academy in Abu Dhabi complemented by LEADS Institute could help launch the platform and share best practices throughout the region.</a:t>
            </a:r>
          </a:p>
          <a:p>
            <a:pPr lvl="1" eaLnBrk="1" hangingPunct="1">
              <a:buFont typeface="Arial" panose="020B0604020202020204" pitchFamily="34" charset="0"/>
              <a:buChar char="–"/>
            </a:pPr>
            <a:endParaRPr lang="en-US" altLang="en-US" sz="2000" dirty="0">
              <a:solidFill>
                <a:schemeClr val="tx1"/>
              </a:solidFill>
            </a:endParaRPr>
          </a:p>
          <a:p>
            <a:pPr lvl="1" eaLnBrk="1" hangingPunct="1">
              <a:buFont typeface="Arial" panose="020B0604020202020204" pitchFamily="34" charset="0"/>
              <a:buChar char="–"/>
            </a:pPr>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87338" y="296863"/>
            <a:ext cx="6799262" cy="6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200" b="1" dirty="0">
                <a:solidFill>
                  <a:schemeClr val="bg1"/>
                </a:solidFill>
                <a:ea typeface="ＭＳ Ｐゴシック" panose="020B0600070205080204" pitchFamily="34" charset="-128"/>
              </a:rPr>
              <a:t>A New Era of Security Challenges…</a:t>
            </a:r>
          </a:p>
        </p:txBody>
      </p:sp>
      <p:sp>
        <p:nvSpPr>
          <p:cNvPr id="9219" name="Rectangle 3"/>
          <p:cNvSpPr>
            <a:spLocks noGrp="1" noChangeArrowheads="1"/>
          </p:cNvSpPr>
          <p:nvPr>
            <p:ph idx="1"/>
          </p:nvPr>
        </p:nvSpPr>
        <p:spPr bwMode="auto">
          <a:xfrm>
            <a:off x="381000" y="1600200"/>
            <a:ext cx="82296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a:ea typeface="ＭＳ Ｐゴシック" panose="020B0600070205080204" pitchFamily="34" charset="-128"/>
              </a:rPr>
              <a:t>Globalization has brought new </a:t>
            </a:r>
            <a:r>
              <a:rPr lang="en-US" altLang="en-US" sz="2400" b="1" i="1">
                <a:ea typeface="ＭＳ Ｐゴシック" panose="020B0600070205080204" pitchFamily="34" charset="-128"/>
              </a:rPr>
              <a:t>challenges</a:t>
            </a:r>
            <a:r>
              <a:rPr lang="en-US" altLang="en-US" sz="2400" i="1">
                <a:ea typeface="ＭＳ Ｐゴシック" panose="020B0600070205080204" pitchFamily="34" charset="-128"/>
              </a:rPr>
              <a:t> </a:t>
            </a:r>
            <a:r>
              <a:rPr lang="en-US" altLang="en-US" sz="2400">
                <a:ea typeface="ＭＳ Ｐゴシック" panose="020B0600070205080204" pitchFamily="34" charset="-128"/>
              </a:rPr>
              <a:t>that appear to be beyond the ability of our current institutions to address</a:t>
            </a:r>
          </a:p>
          <a:p>
            <a:pPr eaLnBrk="1" hangingPunct="1"/>
            <a:r>
              <a:rPr lang="en-US" altLang="en-US" sz="2400">
                <a:ea typeface="ＭＳ Ｐゴシック" panose="020B0600070205080204" pitchFamily="34" charset="-128"/>
              </a:rPr>
              <a:t>In response there is a need to generate new education and training </a:t>
            </a:r>
            <a:r>
              <a:rPr lang="en-US" altLang="en-US" sz="2400" b="1" i="1">
                <a:ea typeface="ＭＳ Ｐゴシック" panose="020B0600070205080204" pitchFamily="34" charset="-128"/>
              </a:rPr>
              <a:t>opportunities</a:t>
            </a:r>
            <a:r>
              <a:rPr lang="en-US" altLang="en-US" sz="2400">
                <a:ea typeface="ＭＳ Ｐゴシック" panose="020B0600070205080204" pitchFamily="34" charset="-128"/>
              </a:rPr>
              <a:t> on a global basis</a:t>
            </a:r>
            <a:r>
              <a:rPr lang="en-US" altLang="en-US" sz="2400" i="1">
                <a:ea typeface="ＭＳ Ｐゴシック" panose="020B0600070205080204" pitchFamily="34" charset="-128"/>
              </a:rPr>
              <a:t> </a:t>
            </a:r>
            <a:r>
              <a:rPr lang="en-US" altLang="en-US" sz="2400">
                <a:ea typeface="ＭＳ Ｐゴシック" panose="020B0600070205080204" pitchFamily="34" charset="-128"/>
              </a:rPr>
              <a:t> </a:t>
            </a:r>
          </a:p>
          <a:p>
            <a:pPr eaLnBrk="1" hangingPunct="1"/>
            <a:r>
              <a:rPr lang="en-US" altLang="en-US" sz="2400">
                <a:ea typeface="ＭＳ Ｐゴシック" panose="020B0600070205080204" pitchFamily="34" charset="-128"/>
              </a:rPr>
              <a:t>This will allow the exploration of more partnership-oriented </a:t>
            </a:r>
            <a:r>
              <a:rPr lang="en-US" altLang="en-US" sz="2400" b="1" i="1">
                <a:ea typeface="ＭＳ Ｐゴシック" panose="020B0600070205080204" pitchFamily="34" charset="-128"/>
              </a:rPr>
              <a:t>solutions</a:t>
            </a:r>
            <a:r>
              <a:rPr lang="en-US" altLang="en-US" sz="2400">
                <a:ea typeface="ＭＳ Ｐゴシック" panose="020B0600070205080204" pitchFamily="34" charset="-128"/>
              </a:rPr>
              <a:t> to contemporary threats and risks</a:t>
            </a:r>
          </a:p>
        </p:txBody>
      </p:sp>
      <p:pic>
        <p:nvPicPr>
          <p:cNvPr id="9220" name="Picture 17" descr="paint 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19600"/>
            <a:ext cx="9144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1" name="Group 5"/>
          <p:cNvGrpSpPr>
            <a:grpSpLocks/>
          </p:cNvGrpSpPr>
          <p:nvPr/>
        </p:nvGrpSpPr>
        <p:grpSpPr bwMode="auto">
          <a:xfrm>
            <a:off x="609600" y="4876800"/>
            <a:ext cx="7718689" cy="1263015"/>
            <a:chOff x="1036375" y="5035550"/>
            <a:chExt cx="7718488" cy="1263015"/>
          </a:xfrm>
        </p:grpSpPr>
        <p:sp>
          <p:nvSpPr>
            <p:cNvPr id="5" name="Oval 4"/>
            <p:cNvSpPr/>
            <p:nvPr/>
          </p:nvSpPr>
          <p:spPr>
            <a:xfrm>
              <a:off x="8005583" y="5035550"/>
              <a:ext cx="749280" cy="69532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223" name="Picture 3" descr="maritime_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7153" y="5054600"/>
              <a:ext cx="739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descr="critical infrastructure_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1825" y="5096682"/>
              <a:ext cx="742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5" descr="cyber security_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6375" y="5072063"/>
              <a:ext cx="752491" cy="73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7" descr="economics_ico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28298" y="5095312"/>
              <a:ext cx="7350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8" descr="energy security_icon.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22124" y="5095312"/>
              <a:ext cx="74295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9" descr="environmental_icon.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51652" y="5072063"/>
              <a:ext cx="754090" cy="73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0" descr="human security_icon.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59022" y="5062537"/>
              <a:ext cx="7048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Box 11"/>
            <p:cNvSpPr txBox="1">
              <a:spLocks noChangeArrowheads="1"/>
            </p:cNvSpPr>
            <p:nvPr/>
          </p:nvSpPr>
          <p:spPr bwMode="auto">
            <a:xfrm>
              <a:off x="7017153" y="5951815"/>
              <a:ext cx="7617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r>
                <a:rPr lang="en-US" altLang="en-US" sz="1100" b="1" dirty="0">
                  <a:solidFill>
                    <a:schemeClr val="tx1"/>
                  </a:solidFill>
                </a:rPr>
                <a:t>Maritime</a:t>
              </a:r>
            </a:p>
          </p:txBody>
        </p:sp>
        <p:sp>
          <p:nvSpPr>
            <p:cNvPr id="9231" name="TextBox 12"/>
            <p:cNvSpPr txBox="1">
              <a:spLocks noChangeArrowheads="1"/>
            </p:cNvSpPr>
            <p:nvPr/>
          </p:nvSpPr>
          <p:spPr bwMode="auto">
            <a:xfrm>
              <a:off x="6132975" y="5951858"/>
              <a:ext cx="698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r>
                <a:rPr lang="en-US" altLang="en-US" sz="1100" b="1" dirty="0">
                  <a:solidFill>
                    <a:schemeClr val="tx1"/>
                  </a:solidFill>
                </a:rPr>
                <a:t>Human</a:t>
              </a:r>
            </a:p>
          </p:txBody>
        </p:sp>
        <p:sp>
          <p:nvSpPr>
            <p:cNvPr id="9232" name="TextBox 13"/>
            <p:cNvSpPr txBox="1">
              <a:spLocks noChangeArrowheads="1"/>
            </p:cNvSpPr>
            <p:nvPr/>
          </p:nvSpPr>
          <p:spPr bwMode="auto">
            <a:xfrm>
              <a:off x="4999997" y="5951815"/>
              <a:ext cx="10842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r>
                <a:rPr lang="en-US" altLang="en-US" sz="1100" b="1" dirty="0">
                  <a:solidFill>
                    <a:schemeClr val="tx1"/>
                  </a:solidFill>
                </a:rPr>
                <a:t>Environment</a:t>
              </a:r>
            </a:p>
          </p:txBody>
        </p:sp>
        <p:sp>
          <p:nvSpPr>
            <p:cNvPr id="9233" name="TextBox 14"/>
            <p:cNvSpPr txBox="1">
              <a:spLocks noChangeArrowheads="1"/>
            </p:cNvSpPr>
            <p:nvPr/>
          </p:nvSpPr>
          <p:spPr bwMode="auto">
            <a:xfrm>
              <a:off x="3940939" y="5951815"/>
              <a:ext cx="990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100" b="1" dirty="0">
                  <a:solidFill>
                    <a:schemeClr val="tx1"/>
                  </a:solidFill>
                </a:rPr>
                <a:t>Economic</a:t>
              </a:r>
            </a:p>
          </p:txBody>
        </p:sp>
        <p:sp>
          <p:nvSpPr>
            <p:cNvPr id="9234" name="TextBox 15"/>
            <p:cNvSpPr txBox="1">
              <a:spLocks noChangeArrowheads="1"/>
            </p:cNvSpPr>
            <p:nvPr/>
          </p:nvSpPr>
          <p:spPr bwMode="auto">
            <a:xfrm>
              <a:off x="3032658" y="5951815"/>
              <a:ext cx="7534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100" b="1" dirty="0">
                  <a:solidFill>
                    <a:schemeClr val="tx1"/>
                  </a:solidFill>
                </a:rPr>
                <a:t>Energy</a:t>
              </a:r>
            </a:p>
          </p:txBody>
        </p:sp>
        <p:sp>
          <p:nvSpPr>
            <p:cNvPr id="9235" name="TextBox 16"/>
            <p:cNvSpPr txBox="1">
              <a:spLocks noChangeArrowheads="1"/>
            </p:cNvSpPr>
            <p:nvPr/>
          </p:nvSpPr>
          <p:spPr bwMode="auto">
            <a:xfrm>
              <a:off x="1823324" y="5867678"/>
              <a:ext cx="1099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pPr algn="ctr"/>
              <a:r>
                <a:rPr lang="en-US" altLang="en-US" sz="1100" b="1" dirty="0">
                  <a:solidFill>
                    <a:schemeClr val="tx1"/>
                  </a:solidFill>
                </a:rPr>
                <a:t>Critical</a:t>
              </a:r>
            </a:p>
            <a:p>
              <a:pPr algn="ctr"/>
              <a:r>
                <a:rPr lang="en-US" altLang="en-US" sz="1100" b="1" dirty="0">
                  <a:solidFill>
                    <a:schemeClr val="tx1"/>
                  </a:solidFill>
                </a:rPr>
                <a:t>Infrastructure</a:t>
              </a:r>
            </a:p>
          </p:txBody>
        </p:sp>
        <p:sp>
          <p:nvSpPr>
            <p:cNvPr id="9236" name="TextBox 17"/>
            <p:cNvSpPr txBox="1">
              <a:spLocks noChangeArrowheads="1"/>
            </p:cNvSpPr>
            <p:nvPr/>
          </p:nvSpPr>
          <p:spPr bwMode="auto">
            <a:xfrm>
              <a:off x="1114425" y="5951815"/>
              <a:ext cx="585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r>
                <a:rPr lang="en-US" altLang="en-US" sz="1100" b="1" dirty="0">
                  <a:solidFill>
                    <a:schemeClr val="tx1"/>
                  </a:solidFill>
                </a:rPr>
                <a:t>Cyber</a:t>
              </a:r>
            </a:p>
          </p:txBody>
        </p:sp>
        <p:sp>
          <p:nvSpPr>
            <p:cNvPr id="9237" name="TextBox 17"/>
            <p:cNvSpPr txBox="1">
              <a:spLocks noChangeArrowheads="1"/>
            </p:cNvSpPr>
            <p:nvPr/>
          </p:nvSpPr>
          <p:spPr bwMode="auto">
            <a:xfrm>
              <a:off x="7937164" y="5951815"/>
              <a:ext cx="7344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hlink"/>
                  </a:solidFill>
                  <a:latin typeface="Arial" panose="020B0604020202020204" pitchFamily="34" charset="0"/>
                  <a:ea typeface="ＭＳ Ｐゴシック" panose="020B0600070205080204" pitchFamily="34" charset="-128"/>
                </a:defRPr>
              </a:lvl1pPr>
              <a:lvl2pPr marL="742950" indent="-285750">
                <a:defRPr sz="2400">
                  <a:solidFill>
                    <a:schemeClr val="hlink"/>
                  </a:solidFill>
                  <a:latin typeface="Arial" panose="020B0604020202020204" pitchFamily="34" charset="0"/>
                  <a:ea typeface="ＭＳ Ｐゴシック" panose="020B0600070205080204" pitchFamily="34" charset="-128"/>
                </a:defRPr>
              </a:lvl2pPr>
              <a:lvl3pPr marL="1143000" indent="-228600">
                <a:defRPr sz="2400">
                  <a:solidFill>
                    <a:schemeClr val="hlink"/>
                  </a:solidFill>
                  <a:latin typeface="Arial" panose="020B0604020202020204" pitchFamily="34" charset="0"/>
                  <a:ea typeface="ＭＳ Ｐゴシック" panose="020B0600070205080204" pitchFamily="34" charset="-128"/>
                </a:defRPr>
              </a:lvl3pPr>
              <a:lvl4pPr marL="1600200" indent="-228600">
                <a:defRPr sz="2400">
                  <a:solidFill>
                    <a:schemeClr val="hlink"/>
                  </a:solidFill>
                  <a:latin typeface="Arial" panose="020B0604020202020204" pitchFamily="34" charset="0"/>
                  <a:ea typeface="ＭＳ Ｐゴシック" panose="020B0600070205080204" pitchFamily="34" charset="-128"/>
                </a:defRPr>
              </a:lvl4pPr>
              <a:lvl5pPr marL="2057400" indent="-228600">
                <a:defRPr sz="2400">
                  <a:solidFill>
                    <a:schemeClr val="hlink"/>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hlink"/>
                  </a:solidFill>
                  <a:latin typeface="Arial" panose="020B0604020202020204" pitchFamily="34" charset="0"/>
                  <a:ea typeface="ＭＳ Ｐゴシック" panose="020B0600070205080204" pitchFamily="34" charset="-128"/>
                </a:defRPr>
              </a:lvl9pPr>
            </a:lstStyle>
            <a:p>
              <a:r>
                <a:rPr lang="en-US" altLang="en-US" sz="1100" b="1">
                  <a:solidFill>
                    <a:schemeClr val="tx1"/>
                  </a:solidFill>
                </a:rPr>
                <a:t>Defense</a:t>
              </a:r>
              <a:endParaRPr lang="en-US" altLang="en-US" sz="1100" b="1" dirty="0">
                <a:solidFill>
                  <a:schemeClr val="tx1"/>
                </a:solidFill>
              </a:endParaRPr>
            </a:p>
          </p:txBody>
        </p:sp>
        <p:pic>
          <p:nvPicPr>
            <p:cNvPr id="923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835389">
              <a:off x="8108696" y="5112571"/>
              <a:ext cx="562734" cy="58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287338" y="296863"/>
            <a:ext cx="5943600" cy="61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200" b="1">
                <a:solidFill>
                  <a:schemeClr val="bg1"/>
                </a:solidFill>
                <a:ea typeface="ＭＳ Ｐゴシック" panose="020B0600070205080204" pitchFamily="34" charset="-128"/>
              </a:rPr>
              <a:t>The Gulf Region Is At Risk …</a:t>
            </a:r>
          </a:p>
        </p:txBody>
      </p:sp>
      <p:sp>
        <p:nvSpPr>
          <p:cNvPr id="19" name="Rectangle 18"/>
          <p:cNvSpPr/>
          <p:nvPr/>
        </p:nvSpPr>
        <p:spPr>
          <a:xfrm>
            <a:off x="381000" y="1676400"/>
            <a:ext cx="5715000" cy="4894263"/>
          </a:xfrm>
          <a:prstGeom prst="rect">
            <a:avLst/>
          </a:prstGeom>
        </p:spPr>
        <p:txBody>
          <a:bodyPr>
            <a:spAutoFit/>
          </a:bodyPr>
          <a:lstStyle/>
          <a:p>
            <a:pPr eaLnBrk="1" hangingPunct="1">
              <a:defRPr/>
            </a:pPr>
            <a:r>
              <a:rPr lang="en-US" dirty="0">
                <a:solidFill>
                  <a:schemeClr val="tx1"/>
                </a:solidFill>
                <a:latin typeface="+mn-lt"/>
                <a:ea typeface="ＭＳ Ｐゴシック" pitchFamily="-65" charset="-128"/>
                <a:cs typeface="ＭＳ Ｐゴシック" pitchFamily="-65" charset="-128"/>
              </a:rPr>
              <a:t>In 1987, the GCC countries approved a </a:t>
            </a:r>
            <a:r>
              <a:rPr lang="en-US" b="1" dirty="0">
                <a:solidFill>
                  <a:schemeClr val="tx1"/>
                </a:solidFill>
                <a:latin typeface="+mn-lt"/>
                <a:ea typeface="ＭＳ Ｐゴシック" pitchFamily="-65" charset="-128"/>
                <a:cs typeface="ＭＳ Ｐゴシック" pitchFamily="-65" charset="-128"/>
              </a:rPr>
              <a:t>comprehensive security strategy</a:t>
            </a:r>
            <a:r>
              <a:rPr lang="en-US" dirty="0">
                <a:solidFill>
                  <a:schemeClr val="tx1"/>
                </a:solidFill>
                <a:latin typeface="+mn-lt"/>
                <a:ea typeface="ＭＳ Ｐゴシック" pitchFamily="-65" charset="-128"/>
                <a:cs typeface="ＭＳ Ｐゴシック" pitchFamily="-65" charset="-128"/>
              </a:rPr>
              <a:t>, in the form of a general framework for organizing cooperation to support mutual security. It covers cooperation in multiple aspects of defense and security.</a:t>
            </a:r>
          </a:p>
          <a:p>
            <a:pPr eaLnBrk="1" hangingPunct="1">
              <a:defRPr/>
            </a:pPr>
            <a:endParaRPr lang="en-US" dirty="0">
              <a:solidFill>
                <a:schemeClr val="tx1"/>
              </a:solidFill>
              <a:latin typeface="+mn-lt"/>
              <a:ea typeface="ＭＳ Ｐゴシック" pitchFamily="-65" charset="-128"/>
              <a:cs typeface="ＭＳ Ｐゴシック" pitchFamily="-65" charset="-128"/>
            </a:endParaRPr>
          </a:p>
          <a:p>
            <a:pPr eaLnBrk="1" hangingPunct="1">
              <a:defRPr/>
            </a:pPr>
            <a:r>
              <a:rPr lang="en-US" dirty="0">
                <a:solidFill>
                  <a:schemeClr val="tx1"/>
                </a:solidFill>
                <a:latin typeface="+mn-lt"/>
                <a:ea typeface="ＭＳ Ｐゴシック" pitchFamily="-65" charset="-128"/>
                <a:cs typeface="ＭＳ Ｐゴシック" pitchFamily="-65" charset="-128"/>
              </a:rPr>
              <a:t>Primary concerns: illicit trafficking, punishing and rehabilitating threat-based organizations, immigration, passports, airport security, drug fighting, weapons, explosives, border guards, coastal guards and civil defense </a:t>
            </a:r>
          </a:p>
        </p:txBody>
      </p:sp>
      <p:pic>
        <p:nvPicPr>
          <p:cNvPr id="11268" name="Picture 4" descr="iStock_000006411779Medium.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295400"/>
            <a:ext cx="327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bwMode="auto">
          <a:xfrm>
            <a:off x="228600" y="149941"/>
            <a:ext cx="67818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en-US" sz="3600" b="1" dirty="0">
                <a:solidFill>
                  <a:schemeClr val="bg1"/>
                </a:solidFill>
                <a:ea typeface="ＭＳ Ｐゴシック" panose="020B0600070205080204" pitchFamily="34" charset="-128"/>
              </a:rPr>
              <a:t>Challenge – Combatting Terrorism</a:t>
            </a:r>
          </a:p>
        </p:txBody>
      </p:sp>
      <p:sp>
        <p:nvSpPr>
          <p:cNvPr id="13315" name="Platshållare för innehåll 3"/>
          <p:cNvSpPr>
            <a:spLocks noGrp="1"/>
          </p:cNvSpPr>
          <p:nvPr>
            <p:ph sz="quarter" idx="12"/>
          </p:nvPr>
        </p:nvSpPr>
        <p:spPr bwMode="auto">
          <a:xfrm>
            <a:off x="0" y="1371600"/>
            <a:ext cx="64770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700" dirty="0">
                <a:solidFill>
                  <a:schemeClr val="tx1"/>
                </a:solidFill>
                <a:ea typeface="ＭＳ Ｐゴシック" panose="020B0600070205080204" pitchFamily="34" charset="-128"/>
              </a:rPr>
              <a:t>When incidents grow in numbers and severity – a crisis situation is not far away </a:t>
            </a:r>
          </a:p>
          <a:p>
            <a:endParaRPr lang="en-US" altLang="en-US" sz="2700" dirty="0">
              <a:solidFill>
                <a:schemeClr val="tx1"/>
              </a:solidFill>
              <a:ea typeface="ＭＳ Ｐゴシック" panose="020B0600070205080204" pitchFamily="34" charset="-128"/>
            </a:endParaRPr>
          </a:p>
          <a:p>
            <a:r>
              <a:rPr lang="en-US" altLang="en-US" sz="2700" dirty="0">
                <a:solidFill>
                  <a:schemeClr val="tx1"/>
                </a:solidFill>
                <a:ea typeface="ＭＳ Ｐゴシック" panose="020B0600070205080204" pitchFamily="34" charset="-128"/>
              </a:rPr>
              <a:t>This is when you most need trained risk and crisis management organizations with allocated resources and procedures to manage the situation effectively, and depending on scale – </a:t>
            </a:r>
            <a:r>
              <a:rPr lang="en-US" altLang="en-US" sz="2700" u="sng" dirty="0">
                <a:solidFill>
                  <a:schemeClr val="tx1"/>
                </a:solidFill>
                <a:ea typeface="ＭＳ Ｐゴシック" panose="020B0600070205080204" pitchFamily="34" charset="-128"/>
              </a:rPr>
              <a:t>the ability to work together </a:t>
            </a:r>
          </a:p>
          <a:p>
            <a:endParaRPr lang="en-US" altLang="en-US" sz="2700" dirty="0">
              <a:solidFill>
                <a:schemeClr val="tx1"/>
              </a:solidFill>
              <a:ea typeface="ＭＳ Ｐゴシック" panose="020B0600070205080204" pitchFamily="34" charset="-128"/>
            </a:endParaRPr>
          </a:p>
        </p:txBody>
      </p:sp>
      <p:pic>
        <p:nvPicPr>
          <p:cNvPr id="13316" name="Bildobjekt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19200"/>
            <a:ext cx="25146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Bildobjekt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971800"/>
            <a:ext cx="262731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2400" y="5715000"/>
            <a:ext cx="8753475" cy="954088"/>
          </a:xfrm>
          <a:prstGeom prst="rect">
            <a:avLst/>
          </a:prstGeom>
          <a:noFill/>
        </p:spPr>
        <p:txBody>
          <a:bodyPr>
            <a:spAutoFit/>
          </a:bodyPr>
          <a:lstStyle/>
          <a:p>
            <a:pPr algn="ctr" eaLnBrk="1" hangingPunct="1">
              <a:defRPr/>
            </a:pPr>
            <a:r>
              <a:rPr lang="en-US" sz="2800" b="1" i="1" dirty="0">
                <a:solidFill>
                  <a:srgbClr val="005B78"/>
                </a:solidFill>
                <a:latin typeface="+mj-lt"/>
                <a:ea typeface="ＭＳ Ｐゴシック" pitchFamily="-65" charset="-128"/>
                <a:cs typeface="Bell Gothic Std Bold"/>
              </a:rPr>
              <a:t>Organizations are at different levels of scale and maturity and readiness, which can have severe consequences!</a:t>
            </a:r>
            <a:endParaRPr lang="sv-SE" sz="2800" b="1" i="1" dirty="0">
              <a:solidFill>
                <a:srgbClr val="005B78"/>
              </a:solidFill>
              <a:latin typeface="+mj-lt"/>
              <a:ea typeface="ＭＳ Ｐゴシック" pitchFamily="-65" charset="-128"/>
              <a:cs typeface="Bell Gothic Std Bold"/>
            </a:endParaRPr>
          </a:p>
        </p:txBody>
      </p:sp>
    </p:spTree>
  </p:cSld>
  <p:clrMapOvr>
    <a:masterClrMapping/>
  </p:clrMapOvr>
  <p:transition spd="slow" advTm="941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CB75-A47B-48D6-8B35-2549AC548140}"/>
              </a:ext>
            </a:extLst>
          </p:cNvPr>
          <p:cNvSpPr>
            <a:spLocks noGrp="1"/>
          </p:cNvSpPr>
          <p:nvPr>
            <p:ph type="title"/>
          </p:nvPr>
        </p:nvSpPr>
        <p:spPr>
          <a:xfrm>
            <a:off x="152400" y="17489"/>
            <a:ext cx="8077200" cy="1143000"/>
          </a:xfrm>
        </p:spPr>
        <p:txBody>
          <a:bodyPr/>
          <a:lstStyle/>
          <a:p>
            <a:pPr algn="l"/>
            <a:r>
              <a:rPr lang="en-US" sz="3200" b="1" dirty="0">
                <a:solidFill>
                  <a:schemeClr val="bg1"/>
                </a:solidFill>
                <a:ea typeface="ＭＳ Ｐゴシック" panose="020B0600070205080204" pitchFamily="34" charset="-128"/>
              </a:rPr>
              <a:t>Recommendations from Saudi Arabia</a:t>
            </a:r>
            <a:br>
              <a:rPr lang="en-US" sz="3200" b="1" dirty="0">
                <a:solidFill>
                  <a:schemeClr val="bg1"/>
                </a:solidFill>
                <a:ea typeface="ＭＳ Ｐゴシック" panose="020B0600070205080204" pitchFamily="34" charset="-128"/>
              </a:rPr>
            </a:br>
            <a:r>
              <a:rPr lang="en-US" sz="3200" b="1" dirty="0">
                <a:solidFill>
                  <a:schemeClr val="bg1"/>
                </a:solidFill>
                <a:ea typeface="ＭＳ Ｐゴシック" panose="020B0600070205080204" pitchFamily="34" charset="-128"/>
              </a:rPr>
              <a:t>2016 C4I International Conference</a:t>
            </a:r>
          </a:p>
        </p:txBody>
      </p:sp>
      <p:sp>
        <p:nvSpPr>
          <p:cNvPr id="3" name="Content Placeholder 2">
            <a:extLst>
              <a:ext uri="{FF2B5EF4-FFF2-40B4-BE49-F238E27FC236}">
                <a16:creationId xmlns:a16="http://schemas.microsoft.com/office/drawing/2014/main" id="{F828DF81-A2A9-49BE-8DB6-FA069156D9E3}"/>
              </a:ext>
            </a:extLst>
          </p:cNvPr>
          <p:cNvSpPr>
            <a:spLocks noGrp="1"/>
          </p:cNvSpPr>
          <p:nvPr>
            <p:ph idx="1"/>
          </p:nvPr>
        </p:nvSpPr>
        <p:spPr>
          <a:xfrm>
            <a:off x="74952" y="1160490"/>
            <a:ext cx="9069048" cy="5697510"/>
          </a:xfrm>
        </p:spPr>
        <p:txBody>
          <a:bodyPr/>
          <a:lstStyle/>
          <a:p>
            <a:pPr marL="0" indent="0">
              <a:buNone/>
            </a:pPr>
            <a:r>
              <a:rPr lang="en-US" sz="2600" b="1" i="1" dirty="0">
                <a:solidFill>
                  <a:srgbClr val="005B78"/>
                </a:solidFill>
                <a:ea typeface="ＭＳ Ｐゴシック" panose="020B0600070205080204" pitchFamily="34" charset="-128"/>
              </a:rPr>
              <a:t>Called for the creation of a specialized “Command and Control Systems and Solutions” National Center, achieving the Kingdom’s vision (2030) to support and develop the “Command and Control Systems”</a:t>
            </a:r>
          </a:p>
          <a:p>
            <a:pPr marL="0" indent="0">
              <a:buNone/>
            </a:pPr>
            <a:r>
              <a:rPr lang="en-US" sz="2600" b="1" i="1" dirty="0">
                <a:solidFill>
                  <a:srgbClr val="005B78"/>
                </a:solidFill>
                <a:ea typeface="ＭＳ Ｐゴシック" panose="020B0600070205080204" pitchFamily="34" charset="-128"/>
              </a:rPr>
              <a:t> </a:t>
            </a:r>
          </a:p>
          <a:p>
            <a:pPr marL="0" indent="0">
              <a:buNone/>
            </a:pPr>
            <a:r>
              <a:rPr lang="en-US" sz="2600" b="1" i="1" u="sng" dirty="0">
                <a:solidFill>
                  <a:srgbClr val="005B78"/>
                </a:solidFill>
                <a:ea typeface="ＭＳ Ｐゴシック" panose="020B0600070205080204" pitchFamily="34" charset="-128"/>
              </a:rPr>
              <a:t>The Proposed Center’s work would entail</a:t>
            </a:r>
            <a:r>
              <a:rPr lang="en-US" sz="2600" b="1" i="1" dirty="0">
                <a:solidFill>
                  <a:srgbClr val="005B78"/>
                </a:solidFill>
                <a:ea typeface="ＭＳ Ｐゴシック" panose="020B0600070205080204" pitchFamily="34" charset="-128"/>
              </a:rPr>
              <a:t>:</a:t>
            </a:r>
          </a:p>
          <a:p>
            <a:r>
              <a:rPr lang="en-US" sz="2600" b="1" i="1" dirty="0">
                <a:solidFill>
                  <a:srgbClr val="005B78"/>
                </a:solidFill>
                <a:ea typeface="ＭＳ Ｐゴシック" panose="020B0600070205080204" pitchFamily="34" charset="-128"/>
              </a:rPr>
              <a:t>Supporting knowledge and technology transfer and local embedment</a:t>
            </a:r>
          </a:p>
          <a:p>
            <a:r>
              <a:rPr lang="en-US" sz="2600" b="1" i="1" dirty="0">
                <a:solidFill>
                  <a:srgbClr val="005B78"/>
                </a:solidFill>
                <a:ea typeface="ＭＳ Ｐゴシック" panose="020B0600070205080204" pitchFamily="34" charset="-128"/>
              </a:rPr>
              <a:t>Supporting research and development with specialized academic and research entities at the local and international levels</a:t>
            </a:r>
          </a:p>
          <a:p>
            <a:r>
              <a:rPr lang="en-US" sz="2600" b="1" i="1" dirty="0">
                <a:solidFill>
                  <a:srgbClr val="005B78"/>
                </a:solidFill>
                <a:ea typeface="ＭＳ Ｐゴシック" panose="020B0600070205080204" pitchFamily="34" charset="-128"/>
              </a:rPr>
              <a:t>Setting a roadmap for the development of current systems and identification of the main challenges facing development</a:t>
            </a:r>
          </a:p>
          <a:p>
            <a:endParaRPr lang="en-US" dirty="0"/>
          </a:p>
        </p:txBody>
      </p:sp>
    </p:spTree>
    <p:extLst>
      <p:ext uri="{BB962C8B-B14F-4D97-AF65-F5344CB8AC3E}">
        <p14:creationId xmlns:p14="http://schemas.microsoft.com/office/powerpoint/2010/main" val="42566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A8D2A-FD91-484D-A81E-2BA07B493B1C}"/>
              </a:ext>
            </a:extLst>
          </p:cNvPr>
          <p:cNvSpPr>
            <a:spLocks noGrp="1"/>
          </p:cNvSpPr>
          <p:nvPr>
            <p:ph type="title"/>
          </p:nvPr>
        </p:nvSpPr>
        <p:spPr>
          <a:xfrm>
            <a:off x="0" y="0"/>
            <a:ext cx="8686800" cy="1143000"/>
          </a:xfrm>
        </p:spPr>
        <p:txBody>
          <a:bodyPr/>
          <a:lstStyle/>
          <a:p>
            <a:pPr algn="l"/>
            <a:r>
              <a:rPr lang="en-US" sz="3200" b="1" dirty="0">
                <a:solidFill>
                  <a:schemeClr val="bg1"/>
                </a:solidFill>
                <a:ea typeface="ＭＳ Ｐゴシック" panose="020B0600070205080204" pitchFamily="34" charset="-128"/>
              </a:rPr>
              <a:t>Recommendations from Saudi Arabia</a:t>
            </a:r>
            <a:br>
              <a:rPr lang="en-US" sz="3200" b="1" dirty="0">
                <a:solidFill>
                  <a:schemeClr val="bg1"/>
                </a:solidFill>
                <a:ea typeface="ＭＳ Ｐゴシック" panose="020B0600070205080204" pitchFamily="34" charset="-128"/>
              </a:rPr>
            </a:br>
            <a:r>
              <a:rPr lang="en-US" sz="3200" b="1" dirty="0">
                <a:solidFill>
                  <a:schemeClr val="bg1"/>
                </a:solidFill>
                <a:ea typeface="ＭＳ Ｐゴシック" panose="020B0600070205080204" pitchFamily="34" charset="-128"/>
              </a:rPr>
              <a:t>2016 C4I International Conference</a:t>
            </a:r>
          </a:p>
        </p:txBody>
      </p:sp>
      <p:sp>
        <p:nvSpPr>
          <p:cNvPr id="3" name="Content Placeholder 2">
            <a:extLst>
              <a:ext uri="{FF2B5EF4-FFF2-40B4-BE49-F238E27FC236}">
                <a16:creationId xmlns:a16="http://schemas.microsoft.com/office/drawing/2014/main" id="{DC52186A-7D0A-4D6B-A1E7-AEC5D49D8957}"/>
              </a:ext>
            </a:extLst>
          </p:cNvPr>
          <p:cNvSpPr>
            <a:spLocks noGrp="1"/>
          </p:cNvSpPr>
          <p:nvPr>
            <p:ph idx="1"/>
          </p:nvPr>
        </p:nvSpPr>
        <p:spPr>
          <a:xfrm>
            <a:off x="152400" y="1752600"/>
            <a:ext cx="8229600" cy="4525963"/>
          </a:xfrm>
        </p:spPr>
        <p:txBody>
          <a:bodyPr/>
          <a:lstStyle/>
          <a:p>
            <a:pPr algn="just"/>
            <a:r>
              <a:rPr lang="en-US" b="1" i="1" dirty="0">
                <a:solidFill>
                  <a:srgbClr val="005B78"/>
                </a:solidFill>
                <a:ea typeface="ＭＳ Ｐゴシック" panose="020B0600070205080204" pitchFamily="34" charset="-128"/>
              </a:rPr>
              <a:t>“Creating a system of cooperation and complementarity among the command and control centers spread across the kingdom, including the centers of Ministries, Police, airports, ports, survey and geographical information systems’ centers, in order to unify their visions especially when it comes to joint matters and issues, to avoid having different solutions for the same matter.”</a:t>
            </a:r>
          </a:p>
          <a:p>
            <a:endParaRPr lang="en-US" dirty="0"/>
          </a:p>
        </p:txBody>
      </p:sp>
    </p:spTree>
    <p:extLst>
      <p:ext uri="{BB962C8B-B14F-4D97-AF65-F5344CB8AC3E}">
        <p14:creationId xmlns:p14="http://schemas.microsoft.com/office/powerpoint/2010/main" val="283382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51DA-AC1B-451E-B472-C8BC7585CC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D10D075-2CA7-4673-AB90-BF9424D3CE2D}"/>
              </a:ext>
            </a:extLst>
          </p:cNvPr>
          <p:cNvSpPr>
            <a:spLocks noGrp="1"/>
          </p:cNvSpPr>
          <p:nvPr>
            <p:ph idx="1"/>
          </p:nvPr>
        </p:nvSpPr>
        <p:spPr>
          <a:xfrm>
            <a:off x="0" y="2023490"/>
            <a:ext cx="9144000" cy="4525963"/>
          </a:xfrm>
        </p:spPr>
        <p:txBody>
          <a:bodyPr/>
          <a:lstStyle/>
          <a:p>
            <a:r>
              <a:rPr lang="en-US" sz="2600" b="1" i="1" dirty="0">
                <a:solidFill>
                  <a:srgbClr val="005B78"/>
                </a:solidFill>
                <a:ea typeface="ＭＳ Ｐゴシック" panose="020B0600070205080204" pitchFamily="34" charset="-128"/>
              </a:rPr>
              <a:t>Hybrid threats are becoming the drivers of defense innovation</a:t>
            </a:r>
          </a:p>
          <a:p>
            <a:r>
              <a:rPr lang="en-US" sz="2600" b="1" i="1" dirty="0">
                <a:solidFill>
                  <a:srgbClr val="005B78"/>
                </a:solidFill>
                <a:ea typeface="ＭＳ Ｐゴシック" panose="020B0600070205080204" pitchFamily="34" charset="-128"/>
              </a:rPr>
              <a:t>Case studies are required</a:t>
            </a:r>
          </a:p>
          <a:p>
            <a:r>
              <a:rPr lang="en-US" sz="2600" b="1" i="1" dirty="0">
                <a:solidFill>
                  <a:srgbClr val="005B78"/>
                </a:solidFill>
                <a:ea typeface="ＭＳ Ｐゴシック" panose="020B0600070205080204" pitchFamily="34" charset="-128"/>
              </a:rPr>
              <a:t>Next-generation approaches to knowledge capture, sharing, and distribution are critical</a:t>
            </a:r>
          </a:p>
          <a:p>
            <a:r>
              <a:rPr lang="en-US" sz="2600" b="1" i="1" dirty="0">
                <a:solidFill>
                  <a:srgbClr val="005B78"/>
                </a:solidFill>
                <a:ea typeface="ＭＳ Ｐゴシック" panose="020B0600070205080204" pitchFamily="34" charset="-128"/>
              </a:rPr>
              <a:t>Training, education, and exercises remain highly valuable and are key facets in developing regional relationships and partnerships</a:t>
            </a:r>
          </a:p>
          <a:p>
            <a:r>
              <a:rPr lang="en-US" sz="2600" b="1" i="1" dirty="0">
                <a:solidFill>
                  <a:srgbClr val="005B78"/>
                </a:solidFill>
                <a:ea typeface="ＭＳ Ｐゴシック" panose="020B0600070205080204" pitchFamily="34" charset="-128"/>
              </a:rPr>
              <a:t>Need for a shared vision of the future transcending cultural and national barriers to promote a shared deterrent capability and counter-measures to Daesh information warfare aggression</a:t>
            </a:r>
          </a:p>
          <a:p>
            <a:endParaRPr lang="en-US" dirty="0"/>
          </a:p>
        </p:txBody>
      </p:sp>
      <p:pic>
        <p:nvPicPr>
          <p:cNvPr id="4" name="Picture 3">
            <a:extLst>
              <a:ext uri="{FF2B5EF4-FFF2-40B4-BE49-F238E27FC236}">
                <a16:creationId xmlns:a16="http://schemas.microsoft.com/office/drawing/2014/main" id="{1BD4086D-479B-4B63-8CEC-B8EA1109A2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1752600"/>
          </a:xfrm>
          <a:prstGeom prst="rect">
            <a:avLst/>
          </a:prstGeom>
        </p:spPr>
      </p:pic>
      <p:sp>
        <p:nvSpPr>
          <p:cNvPr id="5" name="Title 1">
            <a:extLst>
              <a:ext uri="{FF2B5EF4-FFF2-40B4-BE49-F238E27FC236}">
                <a16:creationId xmlns:a16="http://schemas.microsoft.com/office/drawing/2014/main" id="{19C09CF6-CB6E-4986-8261-CBD48BDCE94B}"/>
              </a:ext>
            </a:extLst>
          </p:cNvPr>
          <p:cNvSpPr txBox="1">
            <a:spLocks/>
          </p:cNvSpPr>
          <p:nvPr/>
        </p:nvSpPr>
        <p:spPr>
          <a:xfrm>
            <a:off x="230187" y="746022"/>
            <a:ext cx="8683625" cy="442913"/>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b="1" dirty="0">
                <a:solidFill>
                  <a:schemeClr val="bg1"/>
                </a:solidFill>
                <a:ea typeface="ＭＳ Ｐゴシック" panose="020B0600070205080204" pitchFamily="34" charset="-128"/>
              </a:rPr>
              <a:t>Drivers for an Appropriate Response</a:t>
            </a:r>
          </a:p>
        </p:txBody>
      </p:sp>
    </p:spTree>
    <p:extLst>
      <p:ext uri="{BB962C8B-B14F-4D97-AF65-F5344CB8AC3E}">
        <p14:creationId xmlns:p14="http://schemas.microsoft.com/office/powerpoint/2010/main" val="293591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bwMode="auto">
          <a:xfrm>
            <a:off x="0" y="228600"/>
            <a:ext cx="4572000" cy="928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en-US" b="1">
                <a:solidFill>
                  <a:schemeClr val="bg1"/>
                </a:solidFill>
                <a:ea typeface="ＭＳ Ｐゴシック" panose="020B0600070205080204" pitchFamily="34" charset="-128"/>
              </a:rPr>
              <a:t>Opportunity</a:t>
            </a:r>
          </a:p>
        </p:txBody>
      </p:sp>
      <p:sp>
        <p:nvSpPr>
          <p:cNvPr id="4" name="Platshållare för innehåll 3"/>
          <p:cNvSpPr>
            <a:spLocks noGrp="1"/>
          </p:cNvSpPr>
          <p:nvPr>
            <p:ph sz="quarter" idx="12"/>
          </p:nvPr>
        </p:nvSpPr>
        <p:spPr>
          <a:xfrm>
            <a:off x="395288" y="3505200"/>
            <a:ext cx="8443912" cy="3276600"/>
          </a:xfrm>
        </p:spPr>
        <p:txBody>
          <a:bodyPr>
            <a:normAutofit fontScale="47500" lnSpcReduction="20000"/>
          </a:bodyPr>
          <a:lstStyle/>
          <a:p>
            <a:pPr>
              <a:buFont typeface="Arial" charset="0"/>
              <a:buChar char="•"/>
              <a:defRPr/>
            </a:pPr>
            <a:r>
              <a:rPr lang="en-US" sz="4400" dirty="0">
                <a:solidFill>
                  <a:schemeClr val="tx1"/>
                </a:solidFill>
              </a:rPr>
              <a:t>Most civilian and military organizations have to manage complex and interconnected operations in the event of a crisis</a:t>
            </a:r>
          </a:p>
          <a:p>
            <a:pPr>
              <a:buFont typeface="Arial" charset="0"/>
              <a:buChar char="•"/>
              <a:defRPr/>
            </a:pPr>
            <a:endParaRPr lang="en-US" sz="4400" dirty="0">
              <a:solidFill>
                <a:schemeClr val="tx1"/>
              </a:solidFill>
            </a:endParaRPr>
          </a:p>
          <a:p>
            <a:pPr>
              <a:buFont typeface="Arial" charset="0"/>
              <a:buChar char="•"/>
              <a:defRPr/>
            </a:pPr>
            <a:r>
              <a:rPr lang="en-US" sz="4400" dirty="0">
                <a:solidFill>
                  <a:schemeClr val="tx1"/>
                </a:solidFill>
              </a:rPr>
              <a:t>To minimize losses, casualties and to maintain trust and continuity, both common procedures and training are required</a:t>
            </a:r>
          </a:p>
          <a:p>
            <a:pPr>
              <a:buFont typeface="Arial" charset="0"/>
              <a:buChar char="•"/>
              <a:defRPr/>
            </a:pPr>
            <a:endParaRPr lang="en-US" sz="4400" dirty="0">
              <a:solidFill>
                <a:schemeClr val="tx1"/>
              </a:solidFill>
            </a:endParaRPr>
          </a:p>
          <a:p>
            <a:pPr>
              <a:buFont typeface="Arial" charset="0"/>
              <a:buChar char="•"/>
              <a:defRPr/>
            </a:pPr>
            <a:r>
              <a:rPr lang="en-US" sz="4400" b="1" dirty="0">
                <a:solidFill>
                  <a:schemeClr val="tx1"/>
                </a:solidFill>
              </a:rPr>
              <a:t>Network-connected simulated exercise scenarios can build shared readiness and capability</a:t>
            </a:r>
          </a:p>
          <a:p>
            <a:pPr>
              <a:buFont typeface="Arial" charset="0"/>
              <a:buChar char="•"/>
              <a:defRPr/>
            </a:pPr>
            <a:endParaRPr lang="en-US" sz="4400" dirty="0">
              <a:solidFill>
                <a:schemeClr val="tx1"/>
              </a:solidFill>
            </a:endParaRPr>
          </a:p>
          <a:p>
            <a:pPr>
              <a:buFont typeface="Arial" charset="0"/>
              <a:buChar char="•"/>
              <a:defRPr/>
            </a:pPr>
            <a:r>
              <a:rPr lang="en-US" sz="4400" dirty="0">
                <a:solidFill>
                  <a:schemeClr val="tx1"/>
                </a:solidFill>
              </a:rPr>
              <a:t>New approach to preparedness – </a:t>
            </a:r>
            <a:r>
              <a:rPr lang="en-US" sz="4400" b="1" dirty="0">
                <a:solidFill>
                  <a:schemeClr val="tx1"/>
                </a:solidFill>
              </a:rPr>
              <a:t>Rapid Decisive Resilience</a:t>
            </a:r>
            <a:endParaRPr lang="sv-SE" sz="4400" b="1" dirty="0">
              <a:solidFill>
                <a:schemeClr val="tx1"/>
              </a:solidFill>
            </a:endParaRPr>
          </a:p>
          <a:p>
            <a:pPr>
              <a:buFont typeface="Arial" charset="0"/>
              <a:buChar char="•"/>
              <a:defRPr/>
            </a:pPr>
            <a:endParaRPr lang="sv-SE" dirty="0">
              <a:solidFill>
                <a:srgbClr val="FF0000"/>
              </a:solidFill>
            </a:endParaRPr>
          </a:p>
        </p:txBody>
      </p:sp>
      <p:pic>
        <p:nvPicPr>
          <p:cNvPr id="15364" name="Bildobjekt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27200"/>
            <a:ext cx="2133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Bildobjekt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0"/>
            <a:ext cx="23256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GCC Oil fir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95400"/>
            <a:ext cx="21336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42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6033</TotalTime>
  <Words>1918</Words>
  <Application>Microsoft Office PowerPoint</Application>
  <PresentationFormat>On-screen Show (4:3)</PresentationFormat>
  <Paragraphs>299</Paragraphs>
  <Slides>26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Arial Black</vt:lpstr>
      <vt:lpstr>Bell Gothic Std Bold</vt:lpstr>
      <vt:lpstr>Calibri</vt:lpstr>
      <vt:lpstr>Lucida Sans Unicode</vt:lpstr>
      <vt:lpstr>Wingdings</vt:lpstr>
      <vt:lpstr>Office Theme</vt:lpstr>
      <vt:lpstr>PowerPoint Presentation</vt:lpstr>
      <vt:lpstr>PowerPoint Presentation</vt:lpstr>
      <vt:lpstr>A New Era of Security Challenges…</vt:lpstr>
      <vt:lpstr>The Gulf Region Is At Risk …</vt:lpstr>
      <vt:lpstr>Challenge – Combatting Terrorism</vt:lpstr>
      <vt:lpstr>Recommendations from Saudi Arabia 2016 C4I International Conference</vt:lpstr>
      <vt:lpstr>Recommendations from Saudi Arabia 2016 C4I International Conference</vt:lpstr>
      <vt:lpstr>PowerPoint Presentation</vt:lpstr>
      <vt:lpstr>Opportunity</vt:lpstr>
      <vt:lpstr>An Arab World Global Visionary</vt:lpstr>
      <vt:lpstr>Solution</vt:lpstr>
      <vt:lpstr>Analyzing the Gaps</vt:lpstr>
      <vt:lpstr>Joined to “Composable”’  C5 Environment</vt:lpstr>
      <vt:lpstr>Achieving Mutual Support</vt:lpstr>
      <vt:lpstr>Cyber Resilience Integration Support Planning (CRISP) is needed to:</vt:lpstr>
      <vt:lpstr>The Viking Exercise  Concept As Example</vt:lpstr>
      <vt:lpstr>To enable an affordable and incremental build out of training and exercises capability under GRRC construct, it should employ:</vt:lpstr>
      <vt:lpstr>PowerPoint Presentation</vt:lpstr>
      <vt:lpstr>PowerPoint Presentation</vt:lpstr>
      <vt:lpstr>Enhanced by Collaborative Portal and Social Media</vt:lpstr>
      <vt:lpstr>Results in Integrated Capabilities</vt:lpstr>
      <vt:lpstr>GRRC Promotes “Crisis Resilience  Integration Support Planning (CRISP)  Crisis Resilience Integration Support Planning</vt:lpstr>
      <vt:lpstr> </vt:lpstr>
      <vt:lpstr> Network-Enabled Knowledge</vt:lpstr>
      <vt:lpstr>Continuously Improving  Effectiveness</vt:lpstr>
      <vt:lpstr>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Walter Christman</dc:creator>
  <cp:lastModifiedBy>Walter Christman</cp:lastModifiedBy>
  <cp:revision>286</cp:revision>
  <cp:lastPrinted>1601-01-01T00:00:00Z</cp:lastPrinted>
  <dcterms:created xsi:type="dcterms:W3CDTF">2010-08-05T13:00:15Z</dcterms:created>
  <dcterms:modified xsi:type="dcterms:W3CDTF">2017-10-16T21:46:56Z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