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531" r:id="rId2"/>
    <p:sldId id="532" r:id="rId3"/>
    <p:sldId id="519" r:id="rId4"/>
    <p:sldId id="520" r:id="rId5"/>
    <p:sldId id="523" r:id="rId6"/>
    <p:sldId id="522" r:id="rId7"/>
    <p:sldId id="488" r:id="rId8"/>
    <p:sldId id="525" r:id="rId9"/>
    <p:sldId id="315" r:id="rId10"/>
    <p:sldId id="533" r:id="rId11"/>
    <p:sldId id="491" r:id="rId12"/>
    <p:sldId id="538" r:id="rId13"/>
    <p:sldId id="535" r:id="rId14"/>
    <p:sldId id="542" r:id="rId15"/>
    <p:sldId id="543" r:id="rId16"/>
    <p:sldId id="469" r:id="rId17"/>
    <p:sldId id="394" r:id="rId18"/>
    <p:sldId id="395" r:id="rId19"/>
    <p:sldId id="404" r:id="rId20"/>
    <p:sldId id="408" r:id="rId21"/>
    <p:sldId id="446" r:id="rId22"/>
    <p:sldId id="472" r:id="rId23"/>
    <p:sldId id="487" r:id="rId24"/>
    <p:sldId id="474" r:id="rId25"/>
    <p:sldId id="473" r:id="rId26"/>
    <p:sldId id="418" r:id="rId27"/>
    <p:sldId id="526" r:id="rId28"/>
    <p:sldId id="514" r:id="rId29"/>
    <p:sldId id="478" r:id="rId30"/>
    <p:sldId id="479" r:id="rId31"/>
    <p:sldId id="507" r:id="rId32"/>
    <p:sldId id="508" r:id="rId33"/>
    <p:sldId id="509" r:id="rId34"/>
    <p:sldId id="510" r:id="rId35"/>
    <p:sldId id="529" r:id="rId36"/>
    <p:sldId id="517" r:id="rId37"/>
    <p:sldId id="511" r:id="rId38"/>
    <p:sldId id="513" r:id="rId39"/>
    <p:sldId id="528" r:id="rId40"/>
    <p:sldId id="530" r:id="rId41"/>
  </p:sldIdLst>
  <p:sldSz cx="9144000" cy="6858000" type="screen4x3"/>
  <p:notesSz cx="99472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313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008000"/>
    <a:srgbClr val="FFFF66"/>
    <a:srgbClr val="6600CC"/>
    <a:srgbClr val="003B76"/>
    <a:srgbClr val="FF99CC"/>
    <a:srgbClr val="FFFF99"/>
    <a:srgbClr val="00FF00"/>
    <a:srgbClr val="CC99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9229" autoAdjust="0"/>
  </p:normalViewPr>
  <p:slideViewPr>
    <p:cSldViewPr>
      <p:cViewPr varScale="1">
        <p:scale>
          <a:sx n="54" d="100"/>
          <a:sy n="54" d="100"/>
        </p:scale>
        <p:origin x="-792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555" y="-72"/>
      </p:cViewPr>
      <p:guideLst>
        <p:guide orient="horz" pos="2160"/>
        <p:guide pos="313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13D8F-E581-4290-8421-F7E375F7FC68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6A15C-F362-46BA-92BC-CFC437C1E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72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7478A-0E2D-47D2-9865-D3A7F599EEEE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591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4728" y="3257550"/>
            <a:ext cx="79578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0645-EBA8-4A24-A037-E5F4E84998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92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0645-EBA8-4A24-A037-E5F4E849988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0645-EBA8-4A24-A037-E5F4E849988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7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0645-EBA8-4A24-A037-E5F4E849988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1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0645-EBA8-4A24-A037-E5F4E849988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1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0645-EBA8-4A24-A037-E5F4E849988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265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0645-EBA8-4A24-A037-E5F4E8499882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2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91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4792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87B9F40-F18A-4C23-8A72-0426B4B9D3C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4" name="Picture 43" descr="C4I Presentation Temp 1-01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51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97CBE-D4E6-4430-8C5A-C5CAAE588E8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200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8C1E0-587A-460C-AA11-E85BC00371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148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648ABB-B94B-4A03-88D1-F09E48827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477000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7F3C8-DC05-40D5-B957-BCCBE58A561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794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4DB4F-7E3A-4FD4-9525-625B5E5B6AF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5163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C5A0C-421E-4DB9-A86C-8BD1137F65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4482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F101D-55F9-48B3-A012-E561081FF3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8524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EB237-537F-4F48-8E63-68BB1D25244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87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A548B-A2D1-4DE6-B02B-224471473D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65428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AADBE-E339-468A-AE13-29C467B008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44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8EBB6-9BF1-4EF6-82AE-6A56B24C3D5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4130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 descr="C4I Presentation Temp 1-01 copy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89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26" Type="http://schemas.openxmlformats.org/officeDocument/2006/relationships/image" Target="../media/image45.emf"/><Relationship Id="rId3" Type="http://schemas.openxmlformats.org/officeDocument/2006/relationships/image" Target="../media/image24.png"/><Relationship Id="rId21" Type="http://schemas.openxmlformats.org/officeDocument/2006/relationships/image" Target="../media/image40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png"/><Relationship Id="rId20" Type="http://schemas.openxmlformats.org/officeDocument/2006/relationships/image" Target="../media/image39.png"/><Relationship Id="rId29" Type="http://schemas.openxmlformats.org/officeDocument/2006/relationships/image" Target="../media/image23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jpeg"/><Relationship Id="rId11" Type="http://schemas.openxmlformats.org/officeDocument/2006/relationships/image" Target="../media/image31.png"/><Relationship Id="rId24" Type="http://schemas.openxmlformats.org/officeDocument/2006/relationships/image" Target="../media/image43.emf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23" Type="http://schemas.openxmlformats.org/officeDocument/2006/relationships/image" Target="../media/image42.png"/><Relationship Id="rId28" Type="http://schemas.openxmlformats.org/officeDocument/2006/relationships/oleObject" Target="../embeddings/oleObject1.bin"/><Relationship Id="rId10" Type="http://schemas.openxmlformats.org/officeDocument/2006/relationships/image" Target="../media/image30.png"/><Relationship Id="rId19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Relationship Id="rId14" Type="http://schemas.openxmlformats.org/officeDocument/2006/relationships/image" Target="../media/image34.png"/><Relationship Id="rId22" Type="http://schemas.openxmlformats.org/officeDocument/2006/relationships/image" Target="../media/image41.png"/><Relationship Id="rId27" Type="http://schemas.openxmlformats.org/officeDocument/2006/relationships/image" Target="../media/image46.emf"/><Relationship Id="rId30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wmf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4I Presentation Temp 1-02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597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139825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Centric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Warfare as a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C4I Applications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534400" cy="3616325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60000"/>
                  <a:lumOff val="40000"/>
                </a:schemeClr>
              </a:buClr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An 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emerging theory of war in the </a:t>
            </a:r>
            <a:r>
              <a:rPr lang="en-US" sz="2000" b="1" i="1" dirty="0">
                <a:solidFill>
                  <a:srgbClr val="FF9933"/>
                </a:solidFill>
                <a:effectLst/>
              </a:rPr>
              <a:t>Information Age</a:t>
            </a:r>
          </a:p>
          <a:p>
            <a:pPr>
              <a:buClr>
                <a:schemeClr val="tx1">
                  <a:lumMod val="60000"/>
                  <a:lumOff val="40000"/>
                </a:schemeClr>
              </a:buClr>
            </a:pPr>
            <a:r>
              <a:rPr lang="en-US" sz="2000" b="1" dirty="0">
                <a:solidFill>
                  <a:schemeClr val="tx2"/>
                </a:solidFill>
                <a:effectLst/>
              </a:rPr>
              <a:t>Using </a:t>
            </a:r>
            <a:r>
              <a:rPr lang="en-US" sz="2000" b="1" i="1" dirty="0">
                <a:solidFill>
                  <a:srgbClr val="FF9933"/>
                </a:solidFill>
                <a:effectLst/>
              </a:rPr>
              <a:t>information </a:t>
            </a:r>
            <a:r>
              <a:rPr lang="en-US" sz="2000" b="1" i="1" dirty="0" smtClean="0">
                <a:solidFill>
                  <a:srgbClr val="FF9933"/>
                </a:solidFill>
                <a:effectLst/>
              </a:rPr>
              <a:t>sharing </a:t>
            </a:r>
            <a:r>
              <a:rPr lang="en-US" sz="2000" b="1" dirty="0" smtClean="0">
                <a:solidFill>
                  <a:schemeClr val="tx2"/>
                </a:solidFill>
                <a:effectLst/>
              </a:rPr>
              <a:t>to 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gain competitive edge</a:t>
            </a:r>
          </a:p>
          <a:p>
            <a:pPr>
              <a:buClr>
                <a:schemeClr val="tx1">
                  <a:lumMod val="60000"/>
                  <a:lumOff val="40000"/>
                </a:schemeClr>
              </a:buClr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Increased </a:t>
            </a:r>
            <a:r>
              <a:rPr lang="en-US" sz="2000" b="1" i="1" dirty="0">
                <a:solidFill>
                  <a:srgbClr val="FF9933"/>
                </a:solidFill>
                <a:effectLst/>
              </a:rPr>
              <a:t>shared</a:t>
            </a:r>
            <a:r>
              <a:rPr lang="en-US" sz="2000" dirty="0">
                <a:solidFill>
                  <a:srgbClr val="FFFF00"/>
                </a:solidFill>
                <a:effectLst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effectLst/>
              </a:rPr>
              <a:t>situational awareness 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relying on computation and networked communications technology </a:t>
            </a:r>
          </a:p>
          <a:p>
            <a:pPr>
              <a:buClr>
                <a:schemeClr val="tx1">
                  <a:lumMod val="60000"/>
                  <a:lumOff val="40000"/>
                </a:schemeClr>
              </a:buClr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Enhanced </a:t>
            </a:r>
            <a:r>
              <a:rPr lang="en-US" sz="2000" b="1" i="1" dirty="0">
                <a:solidFill>
                  <a:srgbClr val="FF9933"/>
                </a:solidFill>
                <a:effectLst/>
              </a:rPr>
              <a:t>speed of command</a:t>
            </a:r>
          </a:p>
          <a:p>
            <a:pPr>
              <a:buClr>
                <a:schemeClr val="tx1">
                  <a:lumMod val="60000"/>
                  <a:lumOff val="40000"/>
                </a:schemeClr>
              </a:buClr>
            </a:pPr>
            <a:r>
              <a:rPr lang="en-US" sz="2000" b="1" dirty="0">
                <a:solidFill>
                  <a:schemeClr val="tx2"/>
                </a:solidFill>
                <a:effectLst/>
              </a:rPr>
              <a:t>Networking sensors, decision makers, and shooters </a:t>
            </a:r>
          </a:p>
          <a:p>
            <a:pPr marL="400050" lvl="1" indent="0">
              <a:buClr>
                <a:schemeClr val="tx1">
                  <a:lumMod val="60000"/>
                  <a:lumOff val="40000"/>
                </a:schemeClr>
              </a:buClr>
              <a:buNone/>
            </a:pPr>
            <a:r>
              <a:rPr lang="en-US" sz="2000" b="1" dirty="0">
                <a:solidFill>
                  <a:schemeClr val="tx2"/>
                </a:solidFill>
                <a:effectLst/>
                <a:ea typeface="+mn-ea"/>
                <a:cs typeface="+mn-cs"/>
              </a:rPr>
              <a:t>to increases synergy for command and control, resulting in </a:t>
            </a:r>
            <a:r>
              <a:rPr lang="en-US" sz="2400" b="1" i="1" dirty="0">
                <a:solidFill>
                  <a:srgbClr val="FF9933"/>
                </a:solidFill>
                <a:effectLst/>
                <a:ea typeface="+mn-ea"/>
                <a:cs typeface="+mn-cs"/>
              </a:rPr>
              <a:t>superior </a:t>
            </a:r>
            <a:r>
              <a:rPr lang="en-US" sz="2400" b="1" i="1" dirty="0" smtClean="0">
                <a:solidFill>
                  <a:srgbClr val="FF9933"/>
                </a:solidFill>
                <a:effectLst/>
                <a:ea typeface="+mn-ea"/>
                <a:cs typeface="+mn-cs"/>
              </a:rPr>
              <a:t>decision-making</a:t>
            </a:r>
            <a:r>
              <a:rPr lang="en-US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100" b="1" dirty="0">
                <a:solidFill>
                  <a:schemeClr val="tx2"/>
                </a:solidFill>
                <a:effectLst/>
                <a:ea typeface="+mn-ea"/>
                <a:cs typeface="+mn-cs"/>
              </a:rPr>
              <a:t>for an overwhelming war-fighting advantage.</a:t>
            </a:r>
          </a:p>
          <a:p>
            <a:pPr marL="0" indent="0">
              <a:buClr>
                <a:schemeClr val="tx1">
                  <a:lumMod val="60000"/>
                  <a:lumOff val="40000"/>
                </a:schemeClr>
              </a:buClr>
              <a:buNone/>
            </a:pPr>
            <a:endParaRPr lang="en-US" sz="2000" b="1" i="1" dirty="0">
              <a:solidFill>
                <a:schemeClr val="tx2"/>
              </a:solidFill>
              <a:effectLst/>
            </a:endParaRPr>
          </a:p>
          <a:p>
            <a:pPr lvl="0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7040217" y="6400800"/>
            <a:ext cx="21336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54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81000"/>
            <a:ext cx="8229600" cy="788987"/>
          </a:xfrm>
        </p:spPr>
        <p:txBody>
          <a:bodyPr/>
          <a:lstStyle/>
          <a:p>
            <a:r>
              <a:rPr lang="en-US" altLang="en-US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C4I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04800" y="1524000"/>
            <a:ext cx="2362200" cy="3962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Sensor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9600" y="2514600"/>
            <a:ext cx="1752600" cy="762000"/>
          </a:xfrm>
          <a:prstGeom prst="roundRect">
            <a:avLst/>
          </a:prstGeom>
          <a:solidFill>
            <a:srgbClr val="FFFF66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Operator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09600" y="4267200"/>
            <a:ext cx="1752600" cy="762000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00B050"/>
                </a:solidFill>
                <a:latin typeface="+mj-lt"/>
              </a:rPr>
              <a:t>(</a:t>
            </a:r>
            <a:r>
              <a:rPr lang="en-US" sz="1200" b="1" i="1" dirty="0" smtClean="0">
                <a:solidFill>
                  <a:srgbClr val="00B050"/>
                </a:solidFill>
              </a:rPr>
              <a:t>Radar</a:t>
            </a:r>
            <a:r>
              <a:rPr lang="en-US" sz="1400" b="1" dirty="0" smtClean="0">
                <a:solidFill>
                  <a:srgbClr val="00B050"/>
                </a:solidFill>
                <a:latin typeface="+mj-lt"/>
              </a:rPr>
              <a:t>)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429000" y="1524000"/>
            <a:ext cx="2362200" cy="403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566160" y="1706880"/>
            <a:ext cx="2057400" cy="990600"/>
          </a:xfrm>
          <a:prstGeom prst="roundRect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Decision</a:t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Maker</a:t>
            </a:r>
            <a:endParaRPr kumimoji="0" lang="en-US" sz="2800" b="0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733800" y="4267200"/>
            <a:ext cx="1828800" cy="762000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B050"/>
                </a:solidFill>
              </a:rPr>
              <a:t>(Combined Operational Picture</a:t>
            </a:r>
            <a:r>
              <a:rPr lang="en-US" sz="1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553200" y="1524000"/>
            <a:ext cx="2362200" cy="403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Shooter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6858000" y="2514600"/>
            <a:ext cx="1752600" cy="762000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Operator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6858000" y="4267200"/>
            <a:ext cx="1752600" cy="762000"/>
          </a:xfrm>
          <a:prstGeom prst="roundRect">
            <a:avLst/>
          </a:prstGeom>
          <a:solidFill>
            <a:schemeClr val="bg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System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latin typeface="+mj-lt"/>
              </a:rPr>
              <a:t>(Aircraft)</a:t>
            </a:r>
          </a:p>
        </p:txBody>
      </p:sp>
      <p:sp>
        <p:nvSpPr>
          <p:cNvPr id="21" name="Left-Right Arrow 20"/>
          <p:cNvSpPr/>
          <p:nvPr/>
        </p:nvSpPr>
        <p:spPr bwMode="auto">
          <a:xfrm>
            <a:off x="1905000" y="3429000"/>
            <a:ext cx="2362200" cy="685800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533400" y="3352800"/>
            <a:ext cx="8153400" cy="2743200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19153" y="5562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NCW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3" name="Left-Right Arrow 22"/>
          <p:cNvSpPr/>
          <p:nvPr/>
        </p:nvSpPr>
        <p:spPr bwMode="auto">
          <a:xfrm>
            <a:off x="5105400" y="3429000"/>
            <a:ext cx="2286000" cy="685800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3097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5" grpId="0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229600" cy="6096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of NCW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military advantages that are expected from applying NCW systems to military operations include the </a:t>
            </a:r>
            <a: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following:</a:t>
            </a:r>
          </a:p>
          <a:p>
            <a:pPr>
              <a:buClrTx/>
            </a:pPr>
            <a:r>
              <a:rPr lang="en-US" sz="1800" b="1" dirty="0" smtClean="0">
                <a:solidFill>
                  <a:schemeClr val="tx2"/>
                </a:solidFill>
                <a:effectLst/>
              </a:rPr>
              <a:t>To 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achieve shared awareness, </a:t>
            </a:r>
          </a:p>
          <a:p>
            <a:pPr>
              <a:buClrTx/>
            </a:pPr>
            <a:r>
              <a:rPr lang="en-US" sz="1800" b="1" dirty="0" smtClean="0">
                <a:solidFill>
                  <a:schemeClr val="tx2"/>
                </a:solidFill>
                <a:effectLst/>
              </a:rPr>
              <a:t>Increased 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speed of command, </a:t>
            </a:r>
          </a:p>
          <a:p>
            <a:pPr>
              <a:buClrTx/>
            </a:pPr>
            <a:r>
              <a:rPr lang="en-US" sz="1800" b="1" dirty="0" smtClean="0">
                <a:solidFill>
                  <a:schemeClr val="tx2"/>
                </a:solidFill>
                <a:effectLst/>
              </a:rPr>
              <a:t>High 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tempo of operations, </a:t>
            </a:r>
          </a:p>
          <a:p>
            <a:pPr>
              <a:buClrTx/>
            </a:pPr>
            <a:r>
              <a:rPr lang="en-US" sz="1800" b="1" dirty="0" smtClean="0">
                <a:solidFill>
                  <a:schemeClr val="tx2"/>
                </a:solidFill>
                <a:effectLst/>
              </a:rPr>
              <a:t>Greater 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lethality, </a:t>
            </a:r>
          </a:p>
          <a:p>
            <a:pPr>
              <a:buClrTx/>
            </a:pPr>
            <a:r>
              <a:rPr lang="en-US" sz="1800" b="1" dirty="0" smtClean="0">
                <a:solidFill>
                  <a:schemeClr val="tx2"/>
                </a:solidFill>
                <a:effectLst/>
              </a:rPr>
              <a:t>Increased 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survivability, and </a:t>
            </a:r>
          </a:p>
          <a:p>
            <a:pPr>
              <a:buClrTx/>
            </a:pPr>
            <a:r>
              <a:rPr lang="en-US" sz="1800" b="1" dirty="0" smtClean="0">
                <a:solidFill>
                  <a:schemeClr val="tx2"/>
                </a:solidFill>
                <a:effectLst/>
              </a:rPr>
              <a:t>A high degree 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of self</a:t>
            </a:r>
            <a:r>
              <a:rPr lang="en-US" sz="1600" b="1" dirty="0">
                <a:solidFill>
                  <a:schemeClr val="tx2"/>
                </a:solidFill>
                <a:effectLst/>
              </a:rPr>
              <a:t>-</a:t>
            </a:r>
            <a:r>
              <a:rPr lang="en-US" sz="1800" b="1" dirty="0">
                <a:solidFill>
                  <a:schemeClr val="tx2"/>
                </a:solidFill>
                <a:effectLst/>
              </a:rPr>
              <a:t>synchronization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000" b="1" dirty="0" smtClean="0">
              <a:solidFill>
                <a:schemeClr val="tx2"/>
              </a:solidFill>
              <a:effectLst/>
            </a:endParaRPr>
          </a:p>
          <a:p>
            <a:r>
              <a:rPr lang="en-US" sz="2000" b="1" dirty="0" smtClean="0">
                <a:solidFill>
                  <a:schemeClr val="tx2"/>
                </a:solidFill>
                <a:effectLst/>
              </a:rPr>
              <a:t>The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>
                <a:solidFill>
                  <a:srgbClr val="FF9933"/>
                </a:solidFill>
                <a:effectLst/>
              </a:rPr>
              <a:t>key </a:t>
            </a:r>
            <a:r>
              <a:rPr lang="en-US" sz="2000" b="1" i="1" dirty="0" smtClean="0">
                <a:solidFill>
                  <a:srgbClr val="FF9933"/>
                </a:solidFill>
                <a:effectLst/>
              </a:rPr>
              <a:t>principle 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of network centric operations is </a:t>
            </a:r>
            <a:r>
              <a:rPr lang="en-US" sz="2000" b="1" dirty="0" smtClean="0">
                <a:solidFill>
                  <a:schemeClr val="tx2"/>
                </a:solidFill>
                <a:effectLst/>
              </a:rPr>
              <a:t>that: 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providing a superior level of integration among separate systems by allowing </a:t>
            </a:r>
            <a:r>
              <a:rPr lang="en-US" sz="2000" b="1" i="1" dirty="0">
                <a:solidFill>
                  <a:srgbClr val="FF9933"/>
                </a:solidFill>
                <a:effectLst/>
              </a:rPr>
              <a:t>e</a:t>
            </a:r>
            <a:r>
              <a:rPr lang="en-US" sz="2000" b="1" i="1" dirty="0" smtClean="0">
                <a:solidFill>
                  <a:srgbClr val="FF9933"/>
                </a:solidFill>
                <a:effectLst/>
              </a:rPr>
              <a:t>very </a:t>
            </a:r>
            <a:r>
              <a:rPr lang="en-US" sz="2000" b="1" i="1" dirty="0">
                <a:solidFill>
                  <a:srgbClr val="FF9933"/>
                </a:solidFill>
                <a:effectLst/>
              </a:rPr>
              <a:t>user</a:t>
            </a:r>
            <a:r>
              <a:rPr lang="en-US" sz="2000" b="1" i="1" dirty="0">
                <a:effectLst/>
              </a:rPr>
              <a:t> 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gets all the </a:t>
            </a:r>
            <a:r>
              <a:rPr lang="en-US" sz="2000" b="1" dirty="0" smtClean="0">
                <a:solidFill>
                  <a:schemeClr val="tx2"/>
                </a:solidFill>
                <a:effectLst/>
              </a:rPr>
              <a:t>needed information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solidFill>
                  <a:srgbClr val="FF9933"/>
                </a:solidFill>
                <a:effectLst/>
              </a:rPr>
              <a:t>in </a:t>
            </a:r>
            <a:r>
              <a:rPr lang="en-US" sz="2000" b="1" i="1" dirty="0">
                <a:solidFill>
                  <a:srgbClr val="FF9933"/>
                </a:solidFill>
                <a:effectLst/>
              </a:rPr>
              <a:t>the correct </a:t>
            </a:r>
            <a:r>
              <a:rPr lang="en-US" sz="2000" b="1" i="1" dirty="0" smtClean="0">
                <a:solidFill>
                  <a:srgbClr val="FF9933"/>
                </a:solidFill>
                <a:effectLst/>
              </a:rPr>
              <a:t>format</a:t>
            </a:r>
            <a:r>
              <a:rPr lang="en-US" sz="2000" b="1" i="1" dirty="0">
                <a:solidFill>
                  <a:srgbClr val="FF9933"/>
                </a:solidFill>
                <a:effectLst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effectLst/>
              </a:rPr>
              <a:t>and in </a:t>
            </a:r>
            <a:r>
              <a:rPr lang="en-US" sz="2000" b="1" i="1" dirty="0">
                <a:solidFill>
                  <a:srgbClr val="FF9933"/>
                </a:solidFill>
                <a:effectLst/>
              </a:rPr>
              <a:t>timely </a:t>
            </a:r>
            <a:r>
              <a:rPr lang="en-US" sz="2000" b="1" i="1" dirty="0" smtClean="0">
                <a:solidFill>
                  <a:srgbClr val="FF9933"/>
                </a:solidFill>
                <a:effectLst/>
              </a:rPr>
              <a:t>manner</a:t>
            </a:r>
            <a:r>
              <a:rPr lang="en-US" sz="2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effectLst/>
              </a:rPr>
              <a:t>to achieve </a:t>
            </a:r>
            <a:r>
              <a:rPr lang="en-US" sz="2000" b="1" i="1" dirty="0" smtClean="0">
                <a:solidFill>
                  <a:srgbClr val="FF9933"/>
                </a:solidFill>
                <a:effectLst/>
              </a:rPr>
              <a:t>Interoperability 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and</a:t>
            </a:r>
            <a:r>
              <a:rPr lang="en-US" sz="2000" b="1" i="1" dirty="0" smtClean="0">
                <a:solidFill>
                  <a:srgbClr val="FF9933"/>
                </a:solidFill>
                <a:effectLst/>
              </a:rPr>
              <a:t> </a:t>
            </a:r>
            <a:r>
              <a:rPr lang="en-US" sz="2000" b="1" i="1" dirty="0">
                <a:solidFill>
                  <a:srgbClr val="FF9933"/>
                </a:solidFill>
                <a:effectLst/>
              </a:rPr>
              <a:t>superior </a:t>
            </a:r>
            <a:r>
              <a:rPr lang="en-US" sz="2000" b="1" i="1" dirty="0" smtClean="0">
                <a:solidFill>
                  <a:srgbClr val="FF9933"/>
                </a:solidFill>
                <a:effectLst/>
              </a:rPr>
              <a:t>decision-making</a:t>
            </a:r>
            <a:r>
              <a:rPr lang="en-US" sz="2000" dirty="0" smtClean="0">
                <a:solidFill>
                  <a:srgbClr val="FF9933"/>
                </a:solidFill>
                <a:effectLst/>
              </a:rPr>
              <a:t>. </a:t>
            </a:r>
            <a:endParaRPr lang="en-US" sz="2000" dirty="0">
              <a:solidFill>
                <a:srgbClr val="FF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383" y="2295939"/>
            <a:ext cx="3271520" cy="2133600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7020339" y="6390861"/>
            <a:ext cx="21336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61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24" y="685800"/>
            <a:ext cx="8763000" cy="672445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Centric Warfare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sz="2800" i="1" dirty="0" smtClean="0">
                <a:solidFill>
                  <a:srgbClr val="FFC000"/>
                </a:solidFill>
              </a:rPr>
              <a:t>As </a:t>
            </a:r>
            <a:r>
              <a:rPr lang="en-US" sz="2800" i="1" dirty="0">
                <a:solidFill>
                  <a:srgbClr val="FFC000"/>
                </a:solidFill>
              </a:rPr>
              <a:t>a</a:t>
            </a:r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i="1" dirty="0" smtClean="0">
                <a:solidFill>
                  <a:srgbClr val="FFC000"/>
                </a:solidFill>
              </a:rPr>
              <a:t>Dynamic </a:t>
            </a:r>
            <a:r>
              <a:rPr lang="en-US" altLang="en-US" sz="2800" i="1" dirty="0">
                <a:solidFill>
                  <a:srgbClr val="FFC000"/>
                </a:solidFill>
              </a:rPr>
              <a:t>Autonomous</a:t>
            </a:r>
            <a:r>
              <a:rPr lang="en-US" altLang="en-US" sz="3200" i="1" dirty="0" smtClean="0">
                <a:solidFill>
                  <a:srgbClr val="FFC000"/>
                </a:solidFill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Battlefield </a:t>
            </a:r>
          </a:p>
        </p:txBody>
      </p:sp>
      <p:grpSp>
        <p:nvGrpSpPr>
          <p:cNvPr id="1186" name="Group 5"/>
          <p:cNvGrpSpPr>
            <a:grpSpLocks/>
          </p:cNvGrpSpPr>
          <p:nvPr/>
        </p:nvGrpSpPr>
        <p:grpSpPr bwMode="auto">
          <a:xfrm>
            <a:off x="131600" y="1787620"/>
            <a:ext cx="8622447" cy="4693273"/>
            <a:chOff x="72" y="1433"/>
            <a:chExt cx="5095" cy="2287"/>
          </a:xfrm>
        </p:grpSpPr>
        <p:pic>
          <p:nvPicPr>
            <p:cNvPr id="1187" name="Picture 6" descr="vtoluav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" y="2386"/>
              <a:ext cx="163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8" name="Text Box 7"/>
            <p:cNvSpPr txBox="1">
              <a:spLocks noChangeArrowheads="1"/>
            </p:cNvSpPr>
            <p:nvPr/>
          </p:nvSpPr>
          <p:spPr bwMode="auto">
            <a:xfrm>
              <a:off x="4805" y="2386"/>
              <a:ext cx="25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 smtClean="0">
                  <a:solidFill>
                    <a:schemeClr val="tx2"/>
                  </a:solidFill>
                </a:rPr>
                <a:t>UAV</a:t>
              </a:r>
              <a:endParaRPr lang="en-US" altLang="en-US" sz="800" b="1" i="0" dirty="0">
                <a:solidFill>
                  <a:schemeClr val="tx2"/>
                </a:solidFill>
              </a:endParaRPr>
            </a:p>
          </p:txBody>
        </p:sp>
        <p:pic>
          <p:nvPicPr>
            <p:cNvPr id="1189" name="Picture 8" descr="uavbaav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" y="1902"/>
              <a:ext cx="25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0" name="Text Box 9"/>
            <p:cNvSpPr txBox="1">
              <a:spLocks noChangeArrowheads="1"/>
            </p:cNvSpPr>
            <p:nvPr/>
          </p:nvSpPr>
          <p:spPr bwMode="auto">
            <a:xfrm>
              <a:off x="3952" y="1996"/>
              <a:ext cx="276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>
                  <a:solidFill>
                    <a:schemeClr val="tx2"/>
                  </a:solidFill>
                </a:rPr>
                <a:t> RAH</a:t>
              </a:r>
            </a:p>
          </p:txBody>
        </p:sp>
        <p:pic>
          <p:nvPicPr>
            <p:cNvPr id="1191" name="Picture 10" descr="ugv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" y="3482"/>
              <a:ext cx="301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2" name="Text Box 11"/>
            <p:cNvSpPr txBox="1">
              <a:spLocks noChangeArrowheads="1"/>
            </p:cNvSpPr>
            <p:nvPr/>
          </p:nvSpPr>
          <p:spPr bwMode="auto">
            <a:xfrm>
              <a:off x="4278" y="3519"/>
              <a:ext cx="36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Robotic</a:t>
              </a:r>
            </a:p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Sensor</a:t>
              </a:r>
            </a:p>
          </p:txBody>
        </p:sp>
        <p:pic>
          <p:nvPicPr>
            <p:cNvPr id="1193" name="Picture 12" descr="Commobot w-mast up lfv wt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0" y="3040"/>
              <a:ext cx="263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94" name="Picture 13" descr="fcscbtgif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" y="2443"/>
              <a:ext cx="328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5" name="Text Box 14"/>
            <p:cNvSpPr txBox="1">
              <a:spLocks noChangeArrowheads="1"/>
            </p:cNvSpPr>
            <p:nvPr/>
          </p:nvSpPr>
          <p:spPr bwMode="auto">
            <a:xfrm>
              <a:off x="3167" y="2561"/>
              <a:ext cx="29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>
                  <a:solidFill>
                    <a:schemeClr val="tx2"/>
                  </a:solidFill>
                </a:rPr>
                <a:t>NLOS</a:t>
              </a:r>
            </a:p>
          </p:txBody>
        </p:sp>
        <p:pic>
          <p:nvPicPr>
            <p:cNvPr id="1196" name="Picture 15" descr="fcscbtg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3" y="2955"/>
              <a:ext cx="402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7" name="Text Box 16"/>
            <p:cNvSpPr txBox="1">
              <a:spLocks noChangeArrowheads="1"/>
            </p:cNvSpPr>
            <p:nvPr/>
          </p:nvSpPr>
          <p:spPr bwMode="auto">
            <a:xfrm>
              <a:off x="2432" y="3012"/>
              <a:ext cx="51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NLOS/BLOS</a:t>
              </a:r>
            </a:p>
          </p:txBody>
        </p:sp>
        <p:pic>
          <p:nvPicPr>
            <p:cNvPr id="1198" name="Picture 17" descr="fcsinfantryvtolGIF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4" y="2529"/>
              <a:ext cx="36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99" name="Text Box 18"/>
            <p:cNvSpPr txBox="1">
              <a:spLocks noChangeArrowheads="1"/>
            </p:cNvSpPr>
            <p:nvPr/>
          </p:nvSpPr>
          <p:spPr bwMode="auto">
            <a:xfrm>
              <a:off x="2103" y="3459"/>
              <a:ext cx="393" cy="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Infantry</a:t>
              </a:r>
            </a:p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Fighting</a:t>
              </a:r>
            </a:p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Vehicle</a:t>
              </a:r>
            </a:p>
          </p:txBody>
        </p:sp>
        <p:sp>
          <p:nvSpPr>
            <p:cNvPr id="1200" name="Text Box 19"/>
            <p:cNvSpPr txBox="1">
              <a:spLocks noChangeArrowheads="1"/>
            </p:cNvSpPr>
            <p:nvPr/>
          </p:nvSpPr>
          <p:spPr bwMode="auto">
            <a:xfrm>
              <a:off x="3024" y="2904"/>
              <a:ext cx="379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>
                  <a:solidFill>
                    <a:schemeClr val="tx2"/>
                  </a:solidFill>
                </a:rPr>
                <a:t>CDR/C2</a:t>
              </a:r>
            </a:p>
          </p:txBody>
        </p:sp>
        <p:pic>
          <p:nvPicPr>
            <p:cNvPr id="1201" name="Picture 20" descr="fcsinfantryvtol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9" y="3354"/>
              <a:ext cx="368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2" name="Picture 21" descr="fcsinfantryvtolGIF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" y="2764"/>
              <a:ext cx="368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3" name="Text Box 22"/>
            <p:cNvSpPr txBox="1">
              <a:spLocks noChangeArrowheads="1"/>
            </p:cNvSpPr>
            <p:nvPr/>
          </p:nvSpPr>
          <p:spPr bwMode="auto">
            <a:xfrm>
              <a:off x="3635" y="2642"/>
              <a:ext cx="34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RECON</a:t>
              </a:r>
            </a:p>
          </p:txBody>
        </p:sp>
        <p:pic>
          <p:nvPicPr>
            <p:cNvPr id="1204" name="Picture 23" descr="vtoluav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2310"/>
              <a:ext cx="164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05" name="Text Box 24"/>
            <p:cNvSpPr txBox="1">
              <a:spLocks noChangeArrowheads="1"/>
            </p:cNvSpPr>
            <p:nvPr/>
          </p:nvSpPr>
          <p:spPr bwMode="auto">
            <a:xfrm>
              <a:off x="4477" y="2310"/>
              <a:ext cx="25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>
                  <a:solidFill>
                    <a:schemeClr val="tx2"/>
                  </a:solidFill>
                </a:rPr>
                <a:t>UAV</a:t>
              </a:r>
            </a:p>
          </p:txBody>
        </p:sp>
        <p:pic>
          <p:nvPicPr>
            <p:cNvPr id="1206" name="Picture 25" descr="Commobot w-mast up lfv wt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" y="2642"/>
              <a:ext cx="167" cy="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7" name="Picture 26" descr="soldierface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1" y="3354"/>
              <a:ext cx="194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8" name="Picture 27" descr="soldierfacegi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" y="3438"/>
              <a:ext cx="19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09" name="Picture 28" descr="soldierfacegif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0" y="3438"/>
              <a:ext cx="192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0" name="Picture 29" descr="fcsinfantryvtolGIF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5" y="3108"/>
              <a:ext cx="80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1" name="Picture 30" descr="soldierfacegif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7" y="3411"/>
              <a:ext cx="19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2" name="Picture 31" descr="soldierfacegif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" y="2642"/>
              <a:ext cx="81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3" name="Picture 32" descr="soldierfacegif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5" y="2613"/>
              <a:ext cx="78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4" name="Picture 33" descr="soldierfacegif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" y="2613"/>
              <a:ext cx="80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5" name="Picture 34" descr="aresverticallaunchgif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2" y="2472"/>
              <a:ext cx="31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6" name="Text Box 35"/>
            <p:cNvSpPr txBox="1">
              <a:spLocks noChangeArrowheads="1"/>
            </p:cNvSpPr>
            <p:nvPr/>
          </p:nvSpPr>
          <p:spPr bwMode="auto">
            <a:xfrm>
              <a:off x="1968" y="2601"/>
              <a:ext cx="29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NLOS</a:t>
              </a:r>
            </a:p>
          </p:txBody>
        </p:sp>
        <p:pic>
          <p:nvPicPr>
            <p:cNvPr id="1217" name="Picture 36" descr="fcscbtgif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" y="2557"/>
              <a:ext cx="401" cy="1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" name="Text Box 37"/>
            <p:cNvSpPr txBox="1">
              <a:spLocks noChangeArrowheads="1"/>
            </p:cNvSpPr>
            <p:nvPr/>
          </p:nvSpPr>
          <p:spPr bwMode="auto">
            <a:xfrm>
              <a:off x="4296" y="2669"/>
              <a:ext cx="46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LOS/BLOS</a:t>
              </a:r>
            </a:p>
          </p:txBody>
        </p:sp>
        <p:pic>
          <p:nvPicPr>
            <p:cNvPr id="1219" name="Picture 38" descr="aresverticallaunchgif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" y="3069"/>
              <a:ext cx="31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0" name="Text Box 39"/>
            <p:cNvSpPr txBox="1">
              <a:spLocks noChangeArrowheads="1"/>
            </p:cNvSpPr>
            <p:nvPr/>
          </p:nvSpPr>
          <p:spPr bwMode="auto">
            <a:xfrm>
              <a:off x="816" y="3225"/>
              <a:ext cx="293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NLOS</a:t>
              </a:r>
            </a:p>
          </p:txBody>
        </p:sp>
        <p:grpSp>
          <p:nvGrpSpPr>
            <p:cNvPr id="1221" name="Group 40"/>
            <p:cNvGrpSpPr>
              <a:grpSpLocks/>
            </p:cNvGrpSpPr>
            <p:nvPr/>
          </p:nvGrpSpPr>
          <p:grpSpPr bwMode="auto">
            <a:xfrm>
              <a:off x="3259" y="1623"/>
              <a:ext cx="204" cy="76"/>
              <a:chOff x="4892" y="955"/>
              <a:chExt cx="530" cy="193"/>
            </a:xfrm>
          </p:grpSpPr>
          <p:sp>
            <p:nvSpPr>
              <p:cNvPr id="1609" name="Freeform 41"/>
              <p:cNvSpPr>
                <a:spLocks/>
              </p:cNvSpPr>
              <p:nvPr/>
            </p:nvSpPr>
            <p:spPr bwMode="auto">
              <a:xfrm>
                <a:off x="4965" y="1061"/>
                <a:ext cx="44" cy="22"/>
              </a:xfrm>
              <a:custGeom>
                <a:avLst/>
                <a:gdLst>
                  <a:gd name="T0" fmla="*/ 0 w 44"/>
                  <a:gd name="T1" fmla="*/ 0 h 22"/>
                  <a:gd name="T2" fmla="*/ 1 w 44"/>
                  <a:gd name="T3" fmla="*/ 3 h 22"/>
                  <a:gd name="T4" fmla="*/ 36 w 44"/>
                  <a:gd name="T5" fmla="*/ 21 h 22"/>
                  <a:gd name="T6" fmla="*/ 43 w 44"/>
                  <a:gd name="T7" fmla="*/ 12 h 22"/>
                  <a:gd name="T8" fmla="*/ 0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0" y="0"/>
                    </a:moveTo>
                    <a:lnTo>
                      <a:pt x="1" y="3"/>
                    </a:lnTo>
                    <a:lnTo>
                      <a:pt x="36" y="21"/>
                    </a:lnTo>
                    <a:lnTo>
                      <a:pt x="43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10" name="Freeform 42"/>
              <p:cNvSpPr>
                <a:spLocks/>
              </p:cNvSpPr>
              <p:nvPr/>
            </p:nvSpPr>
            <p:spPr bwMode="auto">
              <a:xfrm>
                <a:off x="4963" y="1060"/>
                <a:ext cx="47" cy="26"/>
              </a:xfrm>
              <a:custGeom>
                <a:avLst/>
                <a:gdLst>
                  <a:gd name="T0" fmla="*/ 0 w 47"/>
                  <a:gd name="T1" fmla="*/ 0 h 26"/>
                  <a:gd name="T2" fmla="*/ 1 w 47"/>
                  <a:gd name="T3" fmla="*/ 5 h 26"/>
                  <a:gd name="T4" fmla="*/ 38 w 47"/>
                  <a:gd name="T5" fmla="*/ 25 h 26"/>
                  <a:gd name="T6" fmla="*/ 46 w 47"/>
                  <a:gd name="T7" fmla="*/ 14 h 26"/>
                  <a:gd name="T8" fmla="*/ 0 w 4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6">
                    <a:moveTo>
                      <a:pt x="0" y="0"/>
                    </a:moveTo>
                    <a:lnTo>
                      <a:pt x="1" y="5"/>
                    </a:lnTo>
                    <a:lnTo>
                      <a:pt x="38" y="25"/>
                    </a:lnTo>
                    <a:lnTo>
                      <a:pt x="46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11" name="Freeform 43"/>
              <p:cNvSpPr>
                <a:spLocks/>
              </p:cNvSpPr>
              <p:nvPr/>
            </p:nvSpPr>
            <p:spPr bwMode="auto">
              <a:xfrm>
                <a:off x="5023" y="986"/>
                <a:ext cx="35" cy="49"/>
              </a:xfrm>
              <a:custGeom>
                <a:avLst/>
                <a:gdLst>
                  <a:gd name="T0" fmla="*/ 34 w 35"/>
                  <a:gd name="T1" fmla="*/ 48 h 49"/>
                  <a:gd name="T2" fmla="*/ 15 w 35"/>
                  <a:gd name="T3" fmla="*/ 0 h 49"/>
                  <a:gd name="T4" fmla="*/ 1 w 35"/>
                  <a:gd name="T5" fmla="*/ 1 h 49"/>
                  <a:gd name="T6" fmla="*/ 0 w 35"/>
                  <a:gd name="T7" fmla="*/ 41 h 49"/>
                  <a:gd name="T8" fmla="*/ 34 w 35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9">
                    <a:moveTo>
                      <a:pt x="34" y="48"/>
                    </a:moveTo>
                    <a:lnTo>
                      <a:pt x="15" y="0"/>
                    </a:lnTo>
                    <a:lnTo>
                      <a:pt x="1" y="1"/>
                    </a:lnTo>
                    <a:lnTo>
                      <a:pt x="0" y="41"/>
                    </a:lnTo>
                    <a:lnTo>
                      <a:pt x="34" y="48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12" name="Freeform 44"/>
              <p:cNvSpPr>
                <a:spLocks/>
              </p:cNvSpPr>
              <p:nvPr/>
            </p:nvSpPr>
            <p:spPr bwMode="auto">
              <a:xfrm>
                <a:off x="5020" y="984"/>
                <a:ext cx="38" cy="53"/>
              </a:xfrm>
              <a:custGeom>
                <a:avLst/>
                <a:gdLst>
                  <a:gd name="T0" fmla="*/ 37 w 38"/>
                  <a:gd name="T1" fmla="*/ 52 h 53"/>
                  <a:gd name="T2" fmla="*/ 15 w 38"/>
                  <a:gd name="T3" fmla="*/ 0 h 53"/>
                  <a:gd name="T4" fmla="*/ 1 w 38"/>
                  <a:gd name="T5" fmla="*/ 1 h 53"/>
                  <a:gd name="T6" fmla="*/ 0 w 38"/>
                  <a:gd name="T7" fmla="*/ 44 h 53"/>
                  <a:gd name="T8" fmla="*/ 37 w 38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7" y="52"/>
                    </a:moveTo>
                    <a:lnTo>
                      <a:pt x="15" y="0"/>
                    </a:lnTo>
                    <a:lnTo>
                      <a:pt x="1" y="1"/>
                    </a:lnTo>
                    <a:lnTo>
                      <a:pt x="0" y="44"/>
                    </a:lnTo>
                    <a:lnTo>
                      <a:pt x="37" y="5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13" name="Freeform 45"/>
              <p:cNvSpPr>
                <a:spLocks/>
              </p:cNvSpPr>
              <p:nvPr/>
            </p:nvSpPr>
            <p:spPr bwMode="auto">
              <a:xfrm>
                <a:off x="5023" y="987"/>
                <a:ext cx="17" cy="17"/>
              </a:xfrm>
              <a:custGeom>
                <a:avLst/>
                <a:gdLst>
                  <a:gd name="T0" fmla="*/ 16 w 17"/>
                  <a:gd name="T1" fmla="*/ 13 h 17"/>
                  <a:gd name="T2" fmla="*/ 0 w 17"/>
                  <a:gd name="T3" fmla="*/ 16 h 17"/>
                  <a:gd name="T4" fmla="*/ 0 w 17"/>
                  <a:gd name="T5" fmla="*/ 0 h 17"/>
                  <a:gd name="T6" fmla="*/ 14 w 17"/>
                  <a:gd name="T7" fmla="*/ 0 h 17"/>
                  <a:gd name="T8" fmla="*/ 16 w 17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3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14" name="Line 46"/>
              <p:cNvSpPr>
                <a:spLocks noChangeShapeType="1"/>
              </p:cNvSpPr>
              <p:nvPr/>
            </p:nvSpPr>
            <p:spPr bwMode="auto">
              <a:xfrm flipH="1">
                <a:off x="5024" y="993"/>
                <a:ext cx="14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15" name="Line 47"/>
              <p:cNvSpPr>
                <a:spLocks noChangeShapeType="1"/>
              </p:cNvSpPr>
              <p:nvPr/>
            </p:nvSpPr>
            <p:spPr bwMode="auto">
              <a:xfrm flipH="1">
                <a:off x="5023" y="989"/>
                <a:ext cx="13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16" name="Freeform 48"/>
              <p:cNvSpPr>
                <a:spLocks/>
              </p:cNvSpPr>
              <p:nvPr/>
            </p:nvSpPr>
            <p:spPr bwMode="auto">
              <a:xfrm>
                <a:off x="4938" y="955"/>
                <a:ext cx="484" cy="186"/>
              </a:xfrm>
              <a:custGeom>
                <a:avLst/>
                <a:gdLst>
                  <a:gd name="T0" fmla="*/ 4 w 484"/>
                  <a:gd name="T1" fmla="*/ 69 h 186"/>
                  <a:gd name="T2" fmla="*/ 1 w 484"/>
                  <a:gd name="T3" fmla="*/ 80 h 186"/>
                  <a:gd name="T4" fmla="*/ 1 w 484"/>
                  <a:gd name="T5" fmla="*/ 88 h 186"/>
                  <a:gd name="T6" fmla="*/ 10 w 484"/>
                  <a:gd name="T7" fmla="*/ 95 h 186"/>
                  <a:gd name="T8" fmla="*/ 30 w 484"/>
                  <a:gd name="T9" fmla="*/ 103 h 186"/>
                  <a:gd name="T10" fmla="*/ 50 w 484"/>
                  <a:gd name="T11" fmla="*/ 110 h 186"/>
                  <a:gd name="T12" fmla="*/ 67 w 484"/>
                  <a:gd name="T13" fmla="*/ 117 h 186"/>
                  <a:gd name="T14" fmla="*/ 81 w 484"/>
                  <a:gd name="T15" fmla="*/ 121 h 186"/>
                  <a:gd name="T16" fmla="*/ 92 w 484"/>
                  <a:gd name="T17" fmla="*/ 124 h 186"/>
                  <a:gd name="T18" fmla="*/ 102 w 484"/>
                  <a:gd name="T19" fmla="*/ 125 h 186"/>
                  <a:gd name="T20" fmla="*/ 107 w 484"/>
                  <a:gd name="T21" fmla="*/ 127 h 186"/>
                  <a:gd name="T22" fmla="*/ 169 w 484"/>
                  <a:gd name="T23" fmla="*/ 142 h 186"/>
                  <a:gd name="T24" fmla="*/ 195 w 484"/>
                  <a:gd name="T25" fmla="*/ 146 h 186"/>
                  <a:gd name="T26" fmla="*/ 215 w 484"/>
                  <a:gd name="T27" fmla="*/ 151 h 186"/>
                  <a:gd name="T28" fmla="*/ 231 w 484"/>
                  <a:gd name="T29" fmla="*/ 153 h 186"/>
                  <a:gd name="T30" fmla="*/ 240 w 484"/>
                  <a:gd name="T31" fmla="*/ 152 h 186"/>
                  <a:gd name="T32" fmla="*/ 247 w 484"/>
                  <a:gd name="T33" fmla="*/ 151 h 186"/>
                  <a:gd name="T34" fmla="*/ 251 w 484"/>
                  <a:gd name="T35" fmla="*/ 151 h 186"/>
                  <a:gd name="T36" fmla="*/ 291 w 484"/>
                  <a:gd name="T37" fmla="*/ 159 h 186"/>
                  <a:gd name="T38" fmla="*/ 340 w 484"/>
                  <a:gd name="T39" fmla="*/ 168 h 186"/>
                  <a:gd name="T40" fmla="*/ 380 w 484"/>
                  <a:gd name="T41" fmla="*/ 174 h 186"/>
                  <a:gd name="T42" fmla="*/ 414 w 484"/>
                  <a:gd name="T43" fmla="*/ 179 h 186"/>
                  <a:gd name="T44" fmla="*/ 441 w 484"/>
                  <a:gd name="T45" fmla="*/ 183 h 186"/>
                  <a:gd name="T46" fmla="*/ 463 w 484"/>
                  <a:gd name="T47" fmla="*/ 185 h 186"/>
                  <a:gd name="T48" fmla="*/ 476 w 484"/>
                  <a:gd name="T49" fmla="*/ 184 h 186"/>
                  <a:gd name="T50" fmla="*/ 483 w 484"/>
                  <a:gd name="T51" fmla="*/ 184 h 186"/>
                  <a:gd name="T52" fmla="*/ 453 w 484"/>
                  <a:gd name="T53" fmla="*/ 167 h 186"/>
                  <a:gd name="T54" fmla="*/ 428 w 484"/>
                  <a:gd name="T55" fmla="*/ 151 h 186"/>
                  <a:gd name="T56" fmla="*/ 409 w 484"/>
                  <a:gd name="T57" fmla="*/ 140 h 186"/>
                  <a:gd name="T58" fmla="*/ 395 w 484"/>
                  <a:gd name="T59" fmla="*/ 130 h 186"/>
                  <a:gd name="T60" fmla="*/ 384 w 484"/>
                  <a:gd name="T61" fmla="*/ 125 h 186"/>
                  <a:gd name="T62" fmla="*/ 379 w 484"/>
                  <a:gd name="T63" fmla="*/ 121 h 186"/>
                  <a:gd name="T64" fmla="*/ 373 w 484"/>
                  <a:gd name="T65" fmla="*/ 118 h 186"/>
                  <a:gd name="T66" fmla="*/ 362 w 484"/>
                  <a:gd name="T67" fmla="*/ 110 h 186"/>
                  <a:gd name="T68" fmla="*/ 351 w 484"/>
                  <a:gd name="T69" fmla="*/ 104 h 186"/>
                  <a:gd name="T70" fmla="*/ 343 w 484"/>
                  <a:gd name="T71" fmla="*/ 98 h 186"/>
                  <a:gd name="T72" fmla="*/ 334 w 484"/>
                  <a:gd name="T73" fmla="*/ 95 h 186"/>
                  <a:gd name="T74" fmla="*/ 327 w 484"/>
                  <a:gd name="T75" fmla="*/ 92 h 186"/>
                  <a:gd name="T76" fmla="*/ 322 w 484"/>
                  <a:gd name="T77" fmla="*/ 92 h 186"/>
                  <a:gd name="T78" fmla="*/ 317 w 484"/>
                  <a:gd name="T79" fmla="*/ 90 h 186"/>
                  <a:gd name="T80" fmla="*/ 302 w 484"/>
                  <a:gd name="T81" fmla="*/ 88 h 186"/>
                  <a:gd name="T82" fmla="*/ 287 w 484"/>
                  <a:gd name="T83" fmla="*/ 87 h 186"/>
                  <a:gd name="T84" fmla="*/ 272 w 484"/>
                  <a:gd name="T85" fmla="*/ 86 h 186"/>
                  <a:gd name="T86" fmla="*/ 259 w 484"/>
                  <a:gd name="T87" fmla="*/ 85 h 186"/>
                  <a:gd name="T88" fmla="*/ 248 w 484"/>
                  <a:gd name="T89" fmla="*/ 85 h 186"/>
                  <a:gd name="T90" fmla="*/ 240 w 484"/>
                  <a:gd name="T91" fmla="*/ 86 h 186"/>
                  <a:gd name="T92" fmla="*/ 234 w 484"/>
                  <a:gd name="T93" fmla="*/ 86 h 186"/>
                  <a:gd name="T94" fmla="*/ 172 w 484"/>
                  <a:gd name="T95" fmla="*/ 89 h 186"/>
                  <a:gd name="T96" fmla="*/ 145 w 484"/>
                  <a:gd name="T97" fmla="*/ 83 h 186"/>
                  <a:gd name="T98" fmla="*/ 124 w 484"/>
                  <a:gd name="T99" fmla="*/ 80 h 186"/>
                  <a:gd name="T100" fmla="*/ 106 w 484"/>
                  <a:gd name="T101" fmla="*/ 76 h 186"/>
                  <a:gd name="T102" fmla="*/ 90 w 484"/>
                  <a:gd name="T103" fmla="*/ 74 h 186"/>
                  <a:gd name="T104" fmla="*/ 79 w 484"/>
                  <a:gd name="T105" fmla="*/ 71 h 186"/>
                  <a:gd name="T106" fmla="*/ 72 w 484"/>
                  <a:gd name="T107" fmla="*/ 70 h 186"/>
                  <a:gd name="T108" fmla="*/ 66 w 484"/>
                  <a:gd name="T109" fmla="*/ 69 h 186"/>
                  <a:gd name="T110" fmla="*/ 11 w 484"/>
                  <a:gd name="T111" fmla="*/ 6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4" h="186">
                    <a:moveTo>
                      <a:pt x="11" y="63"/>
                    </a:moveTo>
                    <a:lnTo>
                      <a:pt x="8" y="65"/>
                    </a:lnTo>
                    <a:lnTo>
                      <a:pt x="7" y="68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2" y="74"/>
                    </a:lnTo>
                    <a:lnTo>
                      <a:pt x="1" y="76"/>
                    </a:lnTo>
                    <a:lnTo>
                      <a:pt x="1" y="80"/>
                    </a:lnTo>
                    <a:lnTo>
                      <a:pt x="1" y="81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3" y="91"/>
                    </a:lnTo>
                    <a:lnTo>
                      <a:pt x="3" y="92"/>
                    </a:lnTo>
                    <a:lnTo>
                      <a:pt x="10" y="95"/>
                    </a:lnTo>
                    <a:lnTo>
                      <a:pt x="14" y="97"/>
                    </a:lnTo>
                    <a:lnTo>
                      <a:pt x="20" y="100"/>
                    </a:lnTo>
                    <a:lnTo>
                      <a:pt x="25" y="102"/>
                    </a:lnTo>
                    <a:lnTo>
                      <a:pt x="30" y="103"/>
                    </a:lnTo>
                    <a:lnTo>
                      <a:pt x="36" y="105"/>
                    </a:lnTo>
                    <a:lnTo>
                      <a:pt x="40" y="107"/>
                    </a:lnTo>
                    <a:lnTo>
                      <a:pt x="46" y="109"/>
                    </a:lnTo>
                    <a:lnTo>
                      <a:pt x="50" y="110"/>
                    </a:lnTo>
                    <a:lnTo>
                      <a:pt x="54" y="112"/>
                    </a:lnTo>
                    <a:lnTo>
                      <a:pt x="60" y="114"/>
                    </a:lnTo>
                    <a:lnTo>
                      <a:pt x="63" y="115"/>
                    </a:lnTo>
                    <a:lnTo>
                      <a:pt x="67" y="117"/>
                    </a:lnTo>
                    <a:lnTo>
                      <a:pt x="72" y="117"/>
                    </a:lnTo>
                    <a:lnTo>
                      <a:pt x="75" y="119"/>
                    </a:lnTo>
                    <a:lnTo>
                      <a:pt x="79" y="121"/>
                    </a:lnTo>
                    <a:lnTo>
                      <a:pt x="81" y="121"/>
                    </a:lnTo>
                    <a:lnTo>
                      <a:pt x="85" y="121"/>
                    </a:lnTo>
                    <a:lnTo>
                      <a:pt x="88" y="123"/>
                    </a:lnTo>
                    <a:lnTo>
                      <a:pt x="90" y="123"/>
                    </a:lnTo>
                    <a:lnTo>
                      <a:pt x="92" y="124"/>
                    </a:lnTo>
                    <a:lnTo>
                      <a:pt x="95" y="125"/>
                    </a:lnTo>
                    <a:lnTo>
                      <a:pt x="98" y="125"/>
                    </a:lnTo>
                    <a:lnTo>
                      <a:pt x="100" y="125"/>
                    </a:lnTo>
                    <a:lnTo>
                      <a:pt x="102" y="125"/>
                    </a:lnTo>
                    <a:lnTo>
                      <a:pt x="102" y="127"/>
                    </a:lnTo>
                    <a:lnTo>
                      <a:pt x="104" y="127"/>
                    </a:lnTo>
                    <a:lnTo>
                      <a:pt x="105" y="126"/>
                    </a:lnTo>
                    <a:lnTo>
                      <a:pt x="107" y="127"/>
                    </a:lnTo>
                    <a:lnTo>
                      <a:pt x="138" y="148"/>
                    </a:lnTo>
                    <a:lnTo>
                      <a:pt x="153" y="139"/>
                    </a:lnTo>
                    <a:lnTo>
                      <a:pt x="161" y="141"/>
                    </a:lnTo>
                    <a:lnTo>
                      <a:pt x="169" y="142"/>
                    </a:lnTo>
                    <a:lnTo>
                      <a:pt x="175" y="144"/>
                    </a:lnTo>
                    <a:lnTo>
                      <a:pt x="184" y="145"/>
                    </a:lnTo>
                    <a:lnTo>
                      <a:pt x="189" y="145"/>
                    </a:lnTo>
                    <a:lnTo>
                      <a:pt x="195" y="146"/>
                    </a:lnTo>
                    <a:lnTo>
                      <a:pt x="199" y="148"/>
                    </a:lnTo>
                    <a:lnTo>
                      <a:pt x="205" y="149"/>
                    </a:lnTo>
                    <a:lnTo>
                      <a:pt x="212" y="149"/>
                    </a:lnTo>
                    <a:lnTo>
                      <a:pt x="215" y="151"/>
                    </a:lnTo>
                    <a:lnTo>
                      <a:pt x="219" y="150"/>
                    </a:lnTo>
                    <a:lnTo>
                      <a:pt x="223" y="151"/>
                    </a:lnTo>
                    <a:lnTo>
                      <a:pt x="226" y="151"/>
                    </a:lnTo>
                    <a:lnTo>
                      <a:pt x="231" y="153"/>
                    </a:lnTo>
                    <a:lnTo>
                      <a:pt x="233" y="151"/>
                    </a:lnTo>
                    <a:lnTo>
                      <a:pt x="236" y="151"/>
                    </a:lnTo>
                    <a:lnTo>
                      <a:pt x="238" y="151"/>
                    </a:lnTo>
                    <a:lnTo>
                      <a:pt x="240" y="152"/>
                    </a:lnTo>
                    <a:lnTo>
                      <a:pt x="243" y="151"/>
                    </a:lnTo>
                    <a:lnTo>
                      <a:pt x="244" y="152"/>
                    </a:lnTo>
                    <a:lnTo>
                      <a:pt x="246" y="151"/>
                    </a:lnTo>
                    <a:lnTo>
                      <a:pt x="247" y="151"/>
                    </a:lnTo>
                    <a:lnTo>
                      <a:pt x="247" y="151"/>
                    </a:lnTo>
                    <a:lnTo>
                      <a:pt x="249" y="151"/>
                    </a:lnTo>
                    <a:lnTo>
                      <a:pt x="250" y="151"/>
                    </a:lnTo>
                    <a:lnTo>
                      <a:pt x="251" y="151"/>
                    </a:lnTo>
                    <a:lnTo>
                      <a:pt x="252" y="151"/>
                    </a:lnTo>
                    <a:lnTo>
                      <a:pt x="266" y="153"/>
                    </a:lnTo>
                    <a:lnTo>
                      <a:pt x="278" y="157"/>
                    </a:lnTo>
                    <a:lnTo>
                      <a:pt x="291" y="159"/>
                    </a:lnTo>
                    <a:lnTo>
                      <a:pt x="304" y="163"/>
                    </a:lnTo>
                    <a:lnTo>
                      <a:pt x="316" y="163"/>
                    </a:lnTo>
                    <a:lnTo>
                      <a:pt x="327" y="166"/>
                    </a:lnTo>
                    <a:lnTo>
                      <a:pt x="340" y="168"/>
                    </a:lnTo>
                    <a:lnTo>
                      <a:pt x="349" y="170"/>
                    </a:lnTo>
                    <a:lnTo>
                      <a:pt x="360" y="171"/>
                    </a:lnTo>
                    <a:lnTo>
                      <a:pt x="369" y="174"/>
                    </a:lnTo>
                    <a:lnTo>
                      <a:pt x="380" y="174"/>
                    </a:lnTo>
                    <a:lnTo>
                      <a:pt x="388" y="177"/>
                    </a:lnTo>
                    <a:lnTo>
                      <a:pt x="396" y="177"/>
                    </a:lnTo>
                    <a:lnTo>
                      <a:pt x="406" y="179"/>
                    </a:lnTo>
                    <a:lnTo>
                      <a:pt x="414" y="179"/>
                    </a:lnTo>
                    <a:lnTo>
                      <a:pt x="422" y="180"/>
                    </a:lnTo>
                    <a:lnTo>
                      <a:pt x="428" y="181"/>
                    </a:lnTo>
                    <a:lnTo>
                      <a:pt x="435" y="181"/>
                    </a:lnTo>
                    <a:lnTo>
                      <a:pt x="441" y="183"/>
                    </a:lnTo>
                    <a:lnTo>
                      <a:pt x="448" y="183"/>
                    </a:lnTo>
                    <a:lnTo>
                      <a:pt x="454" y="183"/>
                    </a:lnTo>
                    <a:lnTo>
                      <a:pt x="457" y="184"/>
                    </a:lnTo>
                    <a:lnTo>
                      <a:pt x="463" y="185"/>
                    </a:lnTo>
                    <a:lnTo>
                      <a:pt x="466" y="185"/>
                    </a:lnTo>
                    <a:lnTo>
                      <a:pt x="471" y="185"/>
                    </a:lnTo>
                    <a:lnTo>
                      <a:pt x="474" y="185"/>
                    </a:lnTo>
                    <a:lnTo>
                      <a:pt x="476" y="184"/>
                    </a:lnTo>
                    <a:lnTo>
                      <a:pt x="479" y="185"/>
                    </a:lnTo>
                    <a:lnTo>
                      <a:pt x="480" y="185"/>
                    </a:lnTo>
                    <a:lnTo>
                      <a:pt x="482" y="184"/>
                    </a:lnTo>
                    <a:lnTo>
                      <a:pt x="483" y="184"/>
                    </a:lnTo>
                    <a:lnTo>
                      <a:pt x="474" y="180"/>
                    </a:lnTo>
                    <a:lnTo>
                      <a:pt x="467" y="175"/>
                    </a:lnTo>
                    <a:lnTo>
                      <a:pt x="461" y="170"/>
                    </a:lnTo>
                    <a:lnTo>
                      <a:pt x="453" y="167"/>
                    </a:lnTo>
                    <a:lnTo>
                      <a:pt x="447" y="162"/>
                    </a:lnTo>
                    <a:lnTo>
                      <a:pt x="440" y="158"/>
                    </a:lnTo>
                    <a:lnTo>
                      <a:pt x="433" y="154"/>
                    </a:lnTo>
                    <a:lnTo>
                      <a:pt x="428" y="151"/>
                    </a:lnTo>
                    <a:lnTo>
                      <a:pt x="423" y="147"/>
                    </a:lnTo>
                    <a:lnTo>
                      <a:pt x="418" y="144"/>
                    </a:lnTo>
                    <a:lnTo>
                      <a:pt x="414" y="143"/>
                    </a:lnTo>
                    <a:lnTo>
                      <a:pt x="409" y="140"/>
                    </a:lnTo>
                    <a:lnTo>
                      <a:pt x="404" y="137"/>
                    </a:lnTo>
                    <a:lnTo>
                      <a:pt x="402" y="134"/>
                    </a:lnTo>
                    <a:lnTo>
                      <a:pt x="398" y="132"/>
                    </a:lnTo>
                    <a:lnTo>
                      <a:pt x="395" y="130"/>
                    </a:lnTo>
                    <a:lnTo>
                      <a:pt x="392" y="130"/>
                    </a:lnTo>
                    <a:lnTo>
                      <a:pt x="390" y="128"/>
                    </a:lnTo>
                    <a:lnTo>
                      <a:pt x="385" y="126"/>
                    </a:lnTo>
                    <a:lnTo>
                      <a:pt x="384" y="125"/>
                    </a:lnTo>
                    <a:lnTo>
                      <a:pt x="382" y="123"/>
                    </a:lnTo>
                    <a:lnTo>
                      <a:pt x="380" y="123"/>
                    </a:lnTo>
                    <a:lnTo>
                      <a:pt x="379" y="122"/>
                    </a:lnTo>
                    <a:lnTo>
                      <a:pt x="379" y="121"/>
                    </a:lnTo>
                    <a:lnTo>
                      <a:pt x="376" y="121"/>
                    </a:lnTo>
                    <a:lnTo>
                      <a:pt x="374" y="120"/>
                    </a:lnTo>
                    <a:lnTo>
                      <a:pt x="374" y="119"/>
                    </a:lnTo>
                    <a:lnTo>
                      <a:pt x="373" y="118"/>
                    </a:lnTo>
                    <a:lnTo>
                      <a:pt x="369" y="116"/>
                    </a:lnTo>
                    <a:lnTo>
                      <a:pt x="367" y="115"/>
                    </a:lnTo>
                    <a:lnTo>
                      <a:pt x="365" y="113"/>
                    </a:lnTo>
                    <a:lnTo>
                      <a:pt x="362" y="110"/>
                    </a:lnTo>
                    <a:lnTo>
                      <a:pt x="360" y="109"/>
                    </a:lnTo>
                    <a:lnTo>
                      <a:pt x="357" y="107"/>
                    </a:lnTo>
                    <a:lnTo>
                      <a:pt x="354" y="104"/>
                    </a:lnTo>
                    <a:lnTo>
                      <a:pt x="351" y="104"/>
                    </a:lnTo>
                    <a:lnTo>
                      <a:pt x="351" y="102"/>
                    </a:lnTo>
                    <a:lnTo>
                      <a:pt x="346" y="101"/>
                    </a:lnTo>
                    <a:lnTo>
                      <a:pt x="346" y="100"/>
                    </a:lnTo>
                    <a:lnTo>
                      <a:pt x="343" y="98"/>
                    </a:lnTo>
                    <a:lnTo>
                      <a:pt x="341" y="96"/>
                    </a:lnTo>
                    <a:lnTo>
                      <a:pt x="339" y="96"/>
                    </a:lnTo>
                    <a:lnTo>
                      <a:pt x="336" y="95"/>
                    </a:lnTo>
                    <a:lnTo>
                      <a:pt x="334" y="95"/>
                    </a:lnTo>
                    <a:lnTo>
                      <a:pt x="332" y="94"/>
                    </a:lnTo>
                    <a:lnTo>
                      <a:pt x="329" y="93"/>
                    </a:lnTo>
                    <a:lnTo>
                      <a:pt x="328" y="93"/>
                    </a:lnTo>
                    <a:lnTo>
                      <a:pt x="327" y="92"/>
                    </a:lnTo>
                    <a:lnTo>
                      <a:pt x="323" y="92"/>
                    </a:lnTo>
                    <a:lnTo>
                      <a:pt x="323" y="92"/>
                    </a:lnTo>
                    <a:lnTo>
                      <a:pt x="322" y="93"/>
                    </a:lnTo>
                    <a:lnTo>
                      <a:pt x="322" y="92"/>
                    </a:lnTo>
                    <a:lnTo>
                      <a:pt x="321" y="91"/>
                    </a:lnTo>
                    <a:lnTo>
                      <a:pt x="319" y="91"/>
                    </a:lnTo>
                    <a:lnTo>
                      <a:pt x="318" y="90"/>
                    </a:lnTo>
                    <a:lnTo>
                      <a:pt x="317" y="90"/>
                    </a:lnTo>
                    <a:lnTo>
                      <a:pt x="315" y="90"/>
                    </a:lnTo>
                    <a:lnTo>
                      <a:pt x="311" y="88"/>
                    </a:lnTo>
                    <a:lnTo>
                      <a:pt x="307" y="88"/>
                    </a:lnTo>
                    <a:lnTo>
                      <a:pt x="302" y="88"/>
                    </a:lnTo>
                    <a:lnTo>
                      <a:pt x="298" y="87"/>
                    </a:lnTo>
                    <a:lnTo>
                      <a:pt x="294" y="85"/>
                    </a:lnTo>
                    <a:lnTo>
                      <a:pt x="291" y="86"/>
                    </a:lnTo>
                    <a:lnTo>
                      <a:pt x="287" y="87"/>
                    </a:lnTo>
                    <a:lnTo>
                      <a:pt x="283" y="86"/>
                    </a:lnTo>
                    <a:lnTo>
                      <a:pt x="279" y="85"/>
                    </a:lnTo>
                    <a:lnTo>
                      <a:pt x="275" y="85"/>
                    </a:lnTo>
                    <a:lnTo>
                      <a:pt x="272" y="86"/>
                    </a:lnTo>
                    <a:lnTo>
                      <a:pt x="268" y="85"/>
                    </a:lnTo>
                    <a:lnTo>
                      <a:pt x="265" y="85"/>
                    </a:lnTo>
                    <a:lnTo>
                      <a:pt x="262" y="85"/>
                    </a:lnTo>
                    <a:lnTo>
                      <a:pt x="259" y="85"/>
                    </a:lnTo>
                    <a:lnTo>
                      <a:pt x="257" y="85"/>
                    </a:lnTo>
                    <a:lnTo>
                      <a:pt x="252" y="85"/>
                    </a:lnTo>
                    <a:lnTo>
                      <a:pt x="251" y="85"/>
                    </a:lnTo>
                    <a:lnTo>
                      <a:pt x="248" y="85"/>
                    </a:lnTo>
                    <a:lnTo>
                      <a:pt x="245" y="85"/>
                    </a:lnTo>
                    <a:lnTo>
                      <a:pt x="245" y="85"/>
                    </a:lnTo>
                    <a:lnTo>
                      <a:pt x="243" y="85"/>
                    </a:lnTo>
                    <a:lnTo>
                      <a:pt x="240" y="86"/>
                    </a:lnTo>
                    <a:lnTo>
                      <a:pt x="238" y="86"/>
                    </a:lnTo>
                    <a:lnTo>
                      <a:pt x="237" y="85"/>
                    </a:lnTo>
                    <a:lnTo>
                      <a:pt x="236" y="86"/>
                    </a:lnTo>
                    <a:lnTo>
                      <a:pt x="234" y="86"/>
                    </a:lnTo>
                    <a:lnTo>
                      <a:pt x="233" y="85"/>
                    </a:lnTo>
                    <a:lnTo>
                      <a:pt x="232" y="86"/>
                    </a:lnTo>
                    <a:lnTo>
                      <a:pt x="180" y="88"/>
                    </a:lnTo>
                    <a:lnTo>
                      <a:pt x="172" y="89"/>
                    </a:lnTo>
                    <a:lnTo>
                      <a:pt x="166" y="87"/>
                    </a:lnTo>
                    <a:lnTo>
                      <a:pt x="159" y="87"/>
                    </a:lnTo>
                    <a:lnTo>
                      <a:pt x="153" y="86"/>
                    </a:lnTo>
                    <a:lnTo>
                      <a:pt x="145" y="83"/>
                    </a:lnTo>
                    <a:lnTo>
                      <a:pt x="141" y="83"/>
                    </a:lnTo>
                    <a:lnTo>
                      <a:pt x="135" y="82"/>
                    </a:lnTo>
                    <a:lnTo>
                      <a:pt x="130" y="81"/>
                    </a:lnTo>
                    <a:lnTo>
                      <a:pt x="124" y="80"/>
                    </a:lnTo>
                    <a:lnTo>
                      <a:pt x="119" y="79"/>
                    </a:lnTo>
                    <a:lnTo>
                      <a:pt x="114" y="78"/>
                    </a:lnTo>
                    <a:lnTo>
                      <a:pt x="110" y="77"/>
                    </a:lnTo>
                    <a:lnTo>
                      <a:pt x="106" y="76"/>
                    </a:lnTo>
                    <a:lnTo>
                      <a:pt x="101" y="75"/>
                    </a:lnTo>
                    <a:lnTo>
                      <a:pt x="97" y="74"/>
                    </a:lnTo>
                    <a:lnTo>
                      <a:pt x="95" y="74"/>
                    </a:lnTo>
                    <a:lnTo>
                      <a:pt x="90" y="74"/>
                    </a:lnTo>
                    <a:lnTo>
                      <a:pt x="87" y="72"/>
                    </a:lnTo>
                    <a:lnTo>
                      <a:pt x="85" y="73"/>
                    </a:lnTo>
                    <a:lnTo>
                      <a:pt x="81" y="72"/>
                    </a:lnTo>
                    <a:lnTo>
                      <a:pt x="79" y="71"/>
                    </a:lnTo>
                    <a:lnTo>
                      <a:pt x="77" y="71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72" y="70"/>
                    </a:lnTo>
                    <a:lnTo>
                      <a:pt x="69" y="70"/>
                    </a:lnTo>
                    <a:lnTo>
                      <a:pt x="68" y="69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50" y="63"/>
                    </a:lnTo>
                    <a:lnTo>
                      <a:pt x="21" y="0"/>
                    </a:lnTo>
                    <a:lnTo>
                      <a:pt x="4" y="1"/>
                    </a:lnTo>
                    <a:lnTo>
                      <a:pt x="11" y="63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17" name="Freeform 49"/>
              <p:cNvSpPr>
                <a:spLocks/>
              </p:cNvSpPr>
              <p:nvPr/>
            </p:nvSpPr>
            <p:spPr bwMode="auto">
              <a:xfrm>
                <a:off x="4936" y="955"/>
                <a:ext cx="486" cy="188"/>
              </a:xfrm>
              <a:custGeom>
                <a:avLst/>
                <a:gdLst>
                  <a:gd name="T0" fmla="*/ 4 w 486"/>
                  <a:gd name="T1" fmla="*/ 70 h 188"/>
                  <a:gd name="T2" fmla="*/ 1 w 486"/>
                  <a:gd name="T3" fmla="*/ 81 h 188"/>
                  <a:gd name="T4" fmla="*/ 1 w 486"/>
                  <a:gd name="T5" fmla="*/ 89 h 188"/>
                  <a:gd name="T6" fmla="*/ 1 w 486"/>
                  <a:gd name="T7" fmla="*/ 95 h 188"/>
                  <a:gd name="T8" fmla="*/ 25 w 486"/>
                  <a:gd name="T9" fmla="*/ 103 h 188"/>
                  <a:gd name="T10" fmla="*/ 46 w 486"/>
                  <a:gd name="T11" fmla="*/ 111 h 188"/>
                  <a:gd name="T12" fmla="*/ 63 w 486"/>
                  <a:gd name="T13" fmla="*/ 117 h 188"/>
                  <a:gd name="T14" fmla="*/ 78 w 486"/>
                  <a:gd name="T15" fmla="*/ 122 h 188"/>
                  <a:gd name="T16" fmla="*/ 90 w 486"/>
                  <a:gd name="T17" fmla="*/ 125 h 188"/>
                  <a:gd name="T18" fmla="*/ 99 w 486"/>
                  <a:gd name="T19" fmla="*/ 127 h 188"/>
                  <a:gd name="T20" fmla="*/ 105 w 486"/>
                  <a:gd name="T21" fmla="*/ 129 h 188"/>
                  <a:gd name="T22" fmla="*/ 163 w 486"/>
                  <a:gd name="T23" fmla="*/ 143 h 188"/>
                  <a:gd name="T24" fmla="*/ 189 w 486"/>
                  <a:gd name="T25" fmla="*/ 147 h 188"/>
                  <a:gd name="T26" fmla="*/ 211 w 486"/>
                  <a:gd name="T27" fmla="*/ 152 h 188"/>
                  <a:gd name="T28" fmla="*/ 227 w 486"/>
                  <a:gd name="T29" fmla="*/ 153 h 188"/>
                  <a:gd name="T30" fmla="*/ 238 w 486"/>
                  <a:gd name="T31" fmla="*/ 154 h 188"/>
                  <a:gd name="T32" fmla="*/ 247 w 486"/>
                  <a:gd name="T33" fmla="*/ 154 h 188"/>
                  <a:gd name="T34" fmla="*/ 250 w 486"/>
                  <a:gd name="T35" fmla="*/ 153 h 188"/>
                  <a:gd name="T36" fmla="*/ 279 w 486"/>
                  <a:gd name="T37" fmla="*/ 159 h 188"/>
                  <a:gd name="T38" fmla="*/ 327 w 486"/>
                  <a:gd name="T39" fmla="*/ 169 h 188"/>
                  <a:gd name="T40" fmla="*/ 371 w 486"/>
                  <a:gd name="T41" fmla="*/ 175 h 188"/>
                  <a:gd name="T42" fmla="*/ 407 w 486"/>
                  <a:gd name="T43" fmla="*/ 181 h 188"/>
                  <a:gd name="T44" fmla="*/ 437 w 486"/>
                  <a:gd name="T45" fmla="*/ 184 h 188"/>
                  <a:gd name="T46" fmla="*/ 461 w 486"/>
                  <a:gd name="T47" fmla="*/ 186 h 188"/>
                  <a:gd name="T48" fmla="*/ 476 w 486"/>
                  <a:gd name="T49" fmla="*/ 187 h 188"/>
                  <a:gd name="T50" fmla="*/ 484 w 486"/>
                  <a:gd name="T51" fmla="*/ 187 h 188"/>
                  <a:gd name="T52" fmla="*/ 462 w 486"/>
                  <a:gd name="T53" fmla="*/ 173 h 188"/>
                  <a:gd name="T54" fmla="*/ 435 w 486"/>
                  <a:gd name="T55" fmla="*/ 156 h 188"/>
                  <a:gd name="T56" fmla="*/ 416 w 486"/>
                  <a:gd name="T57" fmla="*/ 144 h 188"/>
                  <a:gd name="T58" fmla="*/ 400 w 486"/>
                  <a:gd name="T59" fmla="*/ 134 h 188"/>
                  <a:gd name="T60" fmla="*/ 389 w 486"/>
                  <a:gd name="T61" fmla="*/ 127 h 188"/>
                  <a:gd name="T62" fmla="*/ 381 w 486"/>
                  <a:gd name="T63" fmla="*/ 123 h 188"/>
                  <a:gd name="T64" fmla="*/ 374 w 486"/>
                  <a:gd name="T65" fmla="*/ 120 h 188"/>
                  <a:gd name="T66" fmla="*/ 366 w 486"/>
                  <a:gd name="T67" fmla="*/ 113 h 188"/>
                  <a:gd name="T68" fmla="*/ 356 w 486"/>
                  <a:gd name="T69" fmla="*/ 105 h 188"/>
                  <a:gd name="T70" fmla="*/ 346 w 486"/>
                  <a:gd name="T71" fmla="*/ 100 h 188"/>
                  <a:gd name="T72" fmla="*/ 337 w 486"/>
                  <a:gd name="T73" fmla="*/ 95 h 188"/>
                  <a:gd name="T74" fmla="*/ 329 w 486"/>
                  <a:gd name="T75" fmla="*/ 93 h 188"/>
                  <a:gd name="T76" fmla="*/ 324 w 486"/>
                  <a:gd name="T77" fmla="*/ 90 h 188"/>
                  <a:gd name="T78" fmla="*/ 319 w 486"/>
                  <a:gd name="T79" fmla="*/ 90 h 188"/>
                  <a:gd name="T80" fmla="*/ 303 w 486"/>
                  <a:gd name="T81" fmla="*/ 88 h 188"/>
                  <a:gd name="T82" fmla="*/ 288 w 486"/>
                  <a:gd name="T83" fmla="*/ 86 h 188"/>
                  <a:gd name="T84" fmla="*/ 273 w 486"/>
                  <a:gd name="T85" fmla="*/ 86 h 188"/>
                  <a:gd name="T86" fmla="*/ 259 w 486"/>
                  <a:gd name="T87" fmla="*/ 85 h 188"/>
                  <a:gd name="T88" fmla="*/ 249 w 486"/>
                  <a:gd name="T89" fmla="*/ 85 h 188"/>
                  <a:gd name="T90" fmla="*/ 240 w 486"/>
                  <a:gd name="T91" fmla="*/ 86 h 188"/>
                  <a:gd name="T92" fmla="*/ 234 w 486"/>
                  <a:gd name="T93" fmla="*/ 86 h 188"/>
                  <a:gd name="T94" fmla="*/ 172 w 486"/>
                  <a:gd name="T95" fmla="*/ 90 h 188"/>
                  <a:gd name="T96" fmla="*/ 146 w 486"/>
                  <a:gd name="T97" fmla="*/ 85 h 188"/>
                  <a:gd name="T98" fmla="*/ 124 w 486"/>
                  <a:gd name="T99" fmla="*/ 81 h 188"/>
                  <a:gd name="T100" fmla="*/ 106 w 486"/>
                  <a:gd name="T101" fmla="*/ 78 h 188"/>
                  <a:gd name="T102" fmla="*/ 90 w 486"/>
                  <a:gd name="T103" fmla="*/ 74 h 188"/>
                  <a:gd name="T104" fmla="*/ 78 w 486"/>
                  <a:gd name="T105" fmla="*/ 72 h 188"/>
                  <a:gd name="T106" fmla="*/ 70 w 486"/>
                  <a:gd name="T107" fmla="*/ 71 h 188"/>
                  <a:gd name="T108" fmla="*/ 66 w 486"/>
                  <a:gd name="T109" fmla="*/ 70 h 188"/>
                  <a:gd name="T110" fmla="*/ 4 w 486"/>
                  <a:gd name="T111" fmla="*/ 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6" h="188">
                    <a:moveTo>
                      <a:pt x="11" y="64"/>
                    </a:moveTo>
                    <a:lnTo>
                      <a:pt x="8" y="67"/>
                    </a:lnTo>
                    <a:lnTo>
                      <a:pt x="5" y="68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1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1" y="88"/>
                    </a:lnTo>
                    <a:lnTo>
                      <a:pt x="1" y="89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1" y="93"/>
                    </a:lnTo>
                    <a:lnTo>
                      <a:pt x="1" y="95"/>
                    </a:lnTo>
                    <a:lnTo>
                      <a:pt x="8" y="96"/>
                    </a:lnTo>
                    <a:lnTo>
                      <a:pt x="13" y="98"/>
                    </a:lnTo>
                    <a:lnTo>
                      <a:pt x="18" y="100"/>
                    </a:lnTo>
                    <a:lnTo>
                      <a:pt x="25" y="103"/>
                    </a:lnTo>
                    <a:lnTo>
                      <a:pt x="31" y="105"/>
                    </a:lnTo>
                    <a:lnTo>
                      <a:pt x="35" y="106"/>
                    </a:lnTo>
                    <a:lnTo>
                      <a:pt x="40" y="109"/>
                    </a:lnTo>
                    <a:lnTo>
                      <a:pt x="46" y="111"/>
                    </a:lnTo>
                    <a:lnTo>
                      <a:pt x="49" y="112"/>
                    </a:lnTo>
                    <a:lnTo>
                      <a:pt x="53" y="114"/>
                    </a:lnTo>
                    <a:lnTo>
                      <a:pt x="60" y="116"/>
                    </a:lnTo>
                    <a:lnTo>
                      <a:pt x="63" y="117"/>
                    </a:lnTo>
                    <a:lnTo>
                      <a:pt x="67" y="118"/>
                    </a:lnTo>
                    <a:lnTo>
                      <a:pt x="71" y="120"/>
                    </a:lnTo>
                    <a:lnTo>
                      <a:pt x="75" y="120"/>
                    </a:lnTo>
                    <a:lnTo>
                      <a:pt x="78" y="122"/>
                    </a:lnTo>
                    <a:lnTo>
                      <a:pt x="81" y="123"/>
                    </a:lnTo>
                    <a:lnTo>
                      <a:pt x="84" y="123"/>
                    </a:lnTo>
                    <a:lnTo>
                      <a:pt x="89" y="125"/>
                    </a:lnTo>
                    <a:lnTo>
                      <a:pt x="90" y="125"/>
                    </a:lnTo>
                    <a:lnTo>
                      <a:pt x="92" y="126"/>
                    </a:lnTo>
                    <a:lnTo>
                      <a:pt x="95" y="127"/>
                    </a:lnTo>
                    <a:lnTo>
                      <a:pt x="98" y="127"/>
                    </a:lnTo>
                    <a:lnTo>
                      <a:pt x="99" y="127"/>
                    </a:lnTo>
                    <a:lnTo>
                      <a:pt x="101" y="128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5" y="129"/>
                    </a:lnTo>
                    <a:lnTo>
                      <a:pt x="106" y="128"/>
                    </a:lnTo>
                    <a:lnTo>
                      <a:pt x="139" y="151"/>
                    </a:lnTo>
                    <a:lnTo>
                      <a:pt x="153" y="141"/>
                    </a:lnTo>
                    <a:lnTo>
                      <a:pt x="163" y="143"/>
                    </a:lnTo>
                    <a:lnTo>
                      <a:pt x="170" y="145"/>
                    </a:lnTo>
                    <a:lnTo>
                      <a:pt x="177" y="147"/>
                    </a:lnTo>
                    <a:lnTo>
                      <a:pt x="183" y="148"/>
                    </a:lnTo>
                    <a:lnTo>
                      <a:pt x="189" y="147"/>
                    </a:lnTo>
                    <a:lnTo>
                      <a:pt x="196" y="149"/>
                    </a:lnTo>
                    <a:lnTo>
                      <a:pt x="202" y="151"/>
                    </a:lnTo>
                    <a:lnTo>
                      <a:pt x="205" y="151"/>
                    </a:lnTo>
                    <a:lnTo>
                      <a:pt x="211" y="152"/>
                    </a:lnTo>
                    <a:lnTo>
                      <a:pt x="215" y="152"/>
                    </a:lnTo>
                    <a:lnTo>
                      <a:pt x="220" y="153"/>
                    </a:lnTo>
                    <a:lnTo>
                      <a:pt x="225" y="153"/>
                    </a:lnTo>
                    <a:lnTo>
                      <a:pt x="227" y="153"/>
                    </a:lnTo>
                    <a:lnTo>
                      <a:pt x="231" y="154"/>
                    </a:lnTo>
                    <a:lnTo>
                      <a:pt x="233" y="154"/>
                    </a:lnTo>
                    <a:lnTo>
                      <a:pt x="236" y="154"/>
                    </a:lnTo>
                    <a:lnTo>
                      <a:pt x="238" y="154"/>
                    </a:lnTo>
                    <a:lnTo>
                      <a:pt x="241" y="155"/>
                    </a:lnTo>
                    <a:lnTo>
                      <a:pt x="243" y="154"/>
                    </a:lnTo>
                    <a:lnTo>
                      <a:pt x="245" y="154"/>
                    </a:lnTo>
                    <a:lnTo>
                      <a:pt x="247" y="154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9" y="153"/>
                    </a:lnTo>
                    <a:lnTo>
                      <a:pt x="250" y="153"/>
                    </a:lnTo>
                    <a:lnTo>
                      <a:pt x="252" y="153"/>
                    </a:lnTo>
                    <a:lnTo>
                      <a:pt x="254" y="153"/>
                    </a:lnTo>
                    <a:lnTo>
                      <a:pt x="266" y="157"/>
                    </a:lnTo>
                    <a:lnTo>
                      <a:pt x="279" y="159"/>
                    </a:lnTo>
                    <a:lnTo>
                      <a:pt x="292" y="162"/>
                    </a:lnTo>
                    <a:lnTo>
                      <a:pt x="305" y="164"/>
                    </a:lnTo>
                    <a:lnTo>
                      <a:pt x="317" y="166"/>
                    </a:lnTo>
                    <a:lnTo>
                      <a:pt x="327" y="169"/>
                    </a:lnTo>
                    <a:lnTo>
                      <a:pt x="340" y="169"/>
                    </a:lnTo>
                    <a:lnTo>
                      <a:pt x="350" y="172"/>
                    </a:lnTo>
                    <a:lnTo>
                      <a:pt x="361" y="174"/>
                    </a:lnTo>
                    <a:lnTo>
                      <a:pt x="371" y="175"/>
                    </a:lnTo>
                    <a:lnTo>
                      <a:pt x="381" y="176"/>
                    </a:lnTo>
                    <a:lnTo>
                      <a:pt x="390" y="179"/>
                    </a:lnTo>
                    <a:lnTo>
                      <a:pt x="400" y="181"/>
                    </a:lnTo>
                    <a:lnTo>
                      <a:pt x="407" y="181"/>
                    </a:lnTo>
                    <a:lnTo>
                      <a:pt x="416" y="183"/>
                    </a:lnTo>
                    <a:lnTo>
                      <a:pt x="423" y="182"/>
                    </a:lnTo>
                    <a:lnTo>
                      <a:pt x="430" y="183"/>
                    </a:lnTo>
                    <a:lnTo>
                      <a:pt x="437" y="184"/>
                    </a:lnTo>
                    <a:lnTo>
                      <a:pt x="444" y="183"/>
                    </a:lnTo>
                    <a:lnTo>
                      <a:pt x="449" y="185"/>
                    </a:lnTo>
                    <a:lnTo>
                      <a:pt x="456" y="186"/>
                    </a:lnTo>
                    <a:lnTo>
                      <a:pt x="461" y="186"/>
                    </a:lnTo>
                    <a:lnTo>
                      <a:pt x="464" y="186"/>
                    </a:lnTo>
                    <a:lnTo>
                      <a:pt x="470" y="186"/>
                    </a:lnTo>
                    <a:lnTo>
                      <a:pt x="472" y="187"/>
                    </a:lnTo>
                    <a:lnTo>
                      <a:pt x="476" y="187"/>
                    </a:lnTo>
                    <a:lnTo>
                      <a:pt x="478" y="186"/>
                    </a:lnTo>
                    <a:lnTo>
                      <a:pt x="480" y="187"/>
                    </a:lnTo>
                    <a:lnTo>
                      <a:pt x="483" y="187"/>
                    </a:lnTo>
                    <a:lnTo>
                      <a:pt x="484" y="187"/>
                    </a:lnTo>
                    <a:lnTo>
                      <a:pt x="485" y="187"/>
                    </a:lnTo>
                    <a:lnTo>
                      <a:pt x="477" y="181"/>
                    </a:lnTo>
                    <a:lnTo>
                      <a:pt x="469" y="176"/>
                    </a:lnTo>
                    <a:lnTo>
                      <a:pt x="462" y="173"/>
                    </a:lnTo>
                    <a:lnTo>
                      <a:pt x="454" y="168"/>
                    </a:lnTo>
                    <a:lnTo>
                      <a:pt x="448" y="164"/>
                    </a:lnTo>
                    <a:lnTo>
                      <a:pt x="441" y="160"/>
                    </a:lnTo>
                    <a:lnTo>
                      <a:pt x="435" y="156"/>
                    </a:lnTo>
                    <a:lnTo>
                      <a:pt x="430" y="151"/>
                    </a:lnTo>
                    <a:lnTo>
                      <a:pt x="425" y="148"/>
                    </a:lnTo>
                    <a:lnTo>
                      <a:pt x="419" y="146"/>
                    </a:lnTo>
                    <a:lnTo>
                      <a:pt x="416" y="144"/>
                    </a:lnTo>
                    <a:lnTo>
                      <a:pt x="411" y="140"/>
                    </a:lnTo>
                    <a:lnTo>
                      <a:pt x="408" y="139"/>
                    </a:lnTo>
                    <a:lnTo>
                      <a:pt x="403" y="136"/>
                    </a:lnTo>
                    <a:lnTo>
                      <a:pt x="400" y="134"/>
                    </a:lnTo>
                    <a:lnTo>
                      <a:pt x="395" y="132"/>
                    </a:lnTo>
                    <a:lnTo>
                      <a:pt x="394" y="131"/>
                    </a:lnTo>
                    <a:lnTo>
                      <a:pt x="390" y="130"/>
                    </a:lnTo>
                    <a:lnTo>
                      <a:pt x="389" y="127"/>
                    </a:lnTo>
                    <a:lnTo>
                      <a:pt x="385" y="125"/>
                    </a:lnTo>
                    <a:lnTo>
                      <a:pt x="384" y="125"/>
                    </a:lnTo>
                    <a:lnTo>
                      <a:pt x="383" y="125"/>
                    </a:lnTo>
                    <a:lnTo>
                      <a:pt x="381" y="123"/>
                    </a:lnTo>
                    <a:lnTo>
                      <a:pt x="379" y="123"/>
                    </a:lnTo>
                    <a:lnTo>
                      <a:pt x="377" y="122"/>
                    </a:lnTo>
                    <a:lnTo>
                      <a:pt x="376" y="121"/>
                    </a:lnTo>
                    <a:lnTo>
                      <a:pt x="374" y="120"/>
                    </a:lnTo>
                    <a:lnTo>
                      <a:pt x="374" y="119"/>
                    </a:lnTo>
                    <a:lnTo>
                      <a:pt x="370" y="118"/>
                    </a:lnTo>
                    <a:lnTo>
                      <a:pt x="369" y="115"/>
                    </a:lnTo>
                    <a:lnTo>
                      <a:pt x="366" y="113"/>
                    </a:lnTo>
                    <a:lnTo>
                      <a:pt x="364" y="111"/>
                    </a:lnTo>
                    <a:lnTo>
                      <a:pt x="360" y="109"/>
                    </a:lnTo>
                    <a:lnTo>
                      <a:pt x="359" y="107"/>
                    </a:lnTo>
                    <a:lnTo>
                      <a:pt x="356" y="105"/>
                    </a:lnTo>
                    <a:lnTo>
                      <a:pt x="353" y="104"/>
                    </a:lnTo>
                    <a:lnTo>
                      <a:pt x="351" y="102"/>
                    </a:lnTo>
                    <a:lnTo>
                      <a:pt x="348" y="101"/>
                    </a:lnTo>
                    <a:lnTo>
                      <a:pt x="346" y="100"/>
                    </a:lnTo>
                    <a:lnTo>
                      <a:pt x="343" y="98"/>
                    </a:lnTo>
                    <a:lnTo>
                      <a:pt x="343" y="97"/>
                    </a:lnTo>
                    <a:lnTo>
                      <a:pt x="339" y="97"/>
                    </a:lnTo>
                    <a:lnTo>
                      <a:pt x="337" y="95"/>
                    </a:lnTo>
                    <a:lnTo>
                      <a:pt x="335" y="94"/>
                    </a:lnTo>
                    <a:lnTo>
                      <a:pt x="334" y="94"/>
                    </a:lnTo>
                    <a:lnTo>
                      <a:pt x="330" y="94"/>
                    </a:lnTo>
                    <a:lnTo>
                      <a:pt x="329" y="93"/>
                    </a:lnTo>
                    <a:lnTo>
                      <a:pt x="328" y="93"/>
                    </a:lnTo>
                    <a:lnTo>
                      <a:pt x="327" y="93"/>
                    </a:lnTo>
                    <a:lnTo>
                      <a:pt x="325" y="93"/>
                    </a:lnTo>
                    <a:lnTo>
                      <a:pt x="324" y="90"/>
                    </a:lnTo>
                    <a:lnTo>
                      <a:pt x="323" y="90"/>
                    </a:lnTo>
                    <a:lnTo>
                      <a:pt x="322" y="90"/>
                    </a:lnTo>
                    <a:lnTo>
                      <a:pt x="320" y="90"/>
                    </a:lnTo>
                    <a:lnTo>
                      <a:pt x="319" y="90"/>
                    </a:lnTo>
                    <a:lnTo>
                      <a:pt x="318" y="90"/>
                    </a:lnTo>
                    <a:lnTo>
                      <a:pt x="313" y="90"/>
                    </a:lnTo>
                    <a:lnTo>
                      <a:pt x="308" y="90"/>
                    </a:lnTo>
                    <a:lnTo>
                      <a:pt x="303" y="88"/>
                    </a:lnTo>
                    <a:lnTo>
                      <a:pt x="300" y="88"/>
                    </a:lnTo>
                    <a:lnTo>
                      <a:pt x="295" y="86"/>
                    </a:lnTo>
                    <a:lnTo>
                      <a:pt x="292" y="87"/>
                    </a:lnTo>
                    <a:lnTo>
                      <a:pt x="288" y="86"/>
                    </a:lnTo>
                    <a:lnTo>
                      <a:pt x="284" y="86"/>
                    </a:lnTo>
                    <a:lnTo>
                      <a:pt x="280" y="85"/>
                    </a:lnTo>
                    <a:lnTo>
                      <a:pt x="277" y="86"/>
                    </a:lnTo>
                    <a:lnTo>
                      <a:pt x="273" y="86"/>
                    </a:lnTo>
                    <a:lnTo>
                      <a:pt x="269" y="86"/>
                    </a:lnTo>
                    <a:lnTo>
                      <a:pt x="266" y="85"/>
                    </a:lnTo>
                    <a:lnTo>
                      <a:pt x="263" y="85"/>
                    </a:lnTo>
                    <a:lnTo>
                      <a:pt x="259" y="85"/>
                    </a:lnTo>
                    <a:lnTo>
                      <a:pt x="257" y="87"/>
                    </a:lnTo>
                    <a:lnTo>
                      <a:pt x="254" y="86"/>
                    </a:lnTo>
                    <a:lnTo>
                      <a:pt x="252" y="85"/>
                    </a:lnTo>
                    <a:lnTo>
                      <a:pt x="249" y="85"/>
                    </a:lnTo>
                    <a:lnTo>
                      <a:pt x="247" y="86"/>
                    </a:lnTo>
                    <a:lnTo>
                      <a:pt x="245" y="86"/>
                    </a:lnTo>
                    <a:lnTo>
                      <a:pt x="242" y="86"/>
                    </a:lnTo>
                    <a:lnTo>
                      <a:pt x="240" y="86"/>
                    </a:lnTo>
                    <a:lnTo>
                      <a:pt x="240" y="86"/>
                    </a:lnTo>
                    <a:lnTo>
                      <a:pt x="237" y="85"/>
                    </a:lnTo>
                    <a:lnTo>
                      <a:pt x="236" y="86"/>
                    </a:lnTo>
                    <a:lnTo>
                      <a:pt x="234" y="86"/>
                    </a:lnTo>
                    <a:lnTo>
                      <a:pt x="233" y="86"/>
                    </a:lnTo>
                    <a:lnTo>
                      <a:pt x="233" y="87"/>
                    </a:lnTo>
                    <a:lnTo>
                      <a:pt x="180" y="90"/>
                    </a:lnTo>
                    <a:lnTo>
                      <a:pt x="172" y="90"/>
                    </a:lnTo>
                    <a:lnTo>
                      <a:pt x="166" y="88"/>
                    </a:lnTo>
                    <a:lnTo>
                      <a:pt x="160" y="87"/>
                    </a:lnTo>
                    <a:lnTo>
                      <a:pt x="153" y="86"/>
                    </a:lnTo>
                    <a:lnTo>
                      <a:pt x="146" y="85"/>
                    </a:lnTo>
                    <a:lnTo>
                      <a:pt x="141" y="85"/>
                    </a:lnTo>
                    <a:lnTo>
                      <a:pt x="136" y="83"/>
                    </a:lnTo>
                    <a:lnTo>
                      <a:pt x="130" y="82"/>
                    </a:lnTo>
                    <a:lnTo>
                      <a:pt x="124" y="81"/>
                    </a:lnTo>
                    <a:lnTo>
                      <a:pt x="120" y="80"/>
                    </a:lnTo>
                    <a:lnTo>
                      <a:pt x="115" y="79"/>
                    </a:lnTo>
                    <a:lnTo>
                      <a:pt x="110" y="79"/>
                    </a:lnTo>
                    <a:lnTo>
                      <a:pt x="106" y="78"/>
                    </a:lnTo>
                    <a:lnTo>
                      <a:pt x="101" y="76"/>
                    </a:lnTo>
                    <a:lnTo>
                      <a:pt x="98" y="76"/>
                    </a:lnTo>
                    <a:lnTo>
                      <a:pt x="93" y="76"/>
                    </a:lnTo>
                    <a:lnTo>
                      <a:pt x="90" y="74"/>
                    </a:lnTo>
                    <a:lnTo>
                      <a:pt x="87" y="74"/>
                    </a:lnTo>
                    <a:lnTo>
                      <a:pt x="84" y="73"/>
                    </a:lnTo>
                    <a:lnTo>
                      <a:pt x="81" y="73"/>
                    </a:lnTo>
                    <a:lnTo>
                      <a:pt x="78" y="72"/>
                    </a:lnTo>
                    <a:lnTo>
                      <a:pt x="76" y="71"/>
                    </a:lnTo>
                    <a:lnTo>
                      <a:pt x="74" y="71"/>
                    </a:lnTo>
                    <a:lnTo>
                      <a:pt x="72" y="70"/>
                    </a:lnTo>
                    <a:lnTo>
                      <a:pt x="70" y="71"/>
                    </a:lnTo>
                    <a:lnTo>
                      <a:pt x="69" y="70"/>
                    </a:lnTo>
                    <a:lnTo>
                      <a:pt x="69" y="71"/>
                    </a:lnTo>
                    <a:lnTo>
                      <a:pt x="67" y="69"/>
                    </a:lnTo>
                    <a:lnTo>
                      <a:pt x="66" y="70"/>
                    </a:lnTo>
                    <a:lnTo>
                      <a:pt x="64" y="69"/>
                    </a:lnTo>
                    <a:lnTo>
                      <a:pt x="50" y="64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11" y="6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18" name="Freeform 50"/>
              <p:cNvSpPr>
                <a:spLocks/>
              </p:cNvSpPr>
              <p:nvPr/>
            </p:nvSpPr>
            <p:spPr bwMode="auto">
              <a:xfrm>
                <a:off x="4939" y="1034"/>
                <a:ext cx="79" cy="43"/>
              </a:xfrm>
              <a:custGeom>
                <a:avLst/>
                <a:gdLst>
                  <a:gd name="T0" fmla="*/ 77 w 79"/>
                  <a:gd name="T1" fmla="*/ 29 h 43"/>
                  <a:gd name="T2" fmla="*/ 78 w 79"/>
                  <a:gd name="T3" fmla="*/ 42 h 43"/>
                  <a:gd name="T4" fmla="*/ 72 w 79"/>
                  <a:gd name="T5" fmla="*/ 40 h 43"/>
                  <a:gd name="T6" fmla="*/ 67 w 79"/>
                  <a:gd name="T7" fmla="*/ 39 h 43"/>
                  <a:gd name="T8" fmla="*/ 61 w 79"/>
                  <a:gd name="T9" fmla="*/ 37 h 43"/>
                  <a:gd name="T10" fmla="*/ 57 w 79"/>
                  <a:gd name="T11" fmla="*/ 35 h 43"/>
                  <a:gd name="T12" fmla="*/ 51 w 79"/>
                  <a:gd name="T13" fmla="*/ 34 h 43"/>
                  <a:gd name="T14" fmla="*/ 48 w 79"/>
                  <a:gd name="T15" fmla="*/ 33 h 43"/>
                  <a:gd name="T16" fmla="*/ 44 w 79"/>
                  <a:gd name="T17" fmla="*/ 32 h 43"/>
                  <a:gd name="T18" fmla="*/ 39 w 79"/>
                  <a:gd name="T19" fmla="*/ 30 h 43"/>
                  <a:gd name="T20" fmla="*/ 36 w 79"/>
                  <a:gd name="T21" fmla="*/ 29 h 43"/>
                  <a:gd name="T22" fmla="*/ 32 w 79"/>
                  <a:gd name="T23" fmla="*/ 27 h 43"/>
                  <a:gd name="T24" fmla="*/ 29 w 79"/>
                  <a:gd name="T25" fmla="*/ 26 h 43"/>
                  <a:gd name="T26" fmla="*/ 26 w 79"/>
                  <a:gd name="T27" fmla="*/ 25 h 43"/>
                  <a:gd name="T28" fmla="*/ 23 w 79"/>
                  <a:gd name="T29" fmla="*/ 24 h 43"/>
                  <a:gd name="T30" fmla="*/ 20 w 79"/>
                  <a:gd name="T31" fmla="*/ 22 h 43"/>
                  <a:gd name="T32" fmla="*/ 18 w 79"/>
                  <a:gd name="T33" fmla="*/ 22 h 43"/>
                  <a:gd name="T34" fmla="*/ 15 w 79"/>
                  <a:gd name="T35" fmla="*/ 21 h 43"/>
                  <a:gd name="T36" fmla="*/ 14 w 79"/>
                  <a:gd name="T37" fmla="*/ 20 h 43"/>
                  <a:gd name="T38" fmla="*/ 12 w 79"/>
                  <a:gd name="T39" fmla="*/ 20 h 43"/>
                  <a:gd name="T40" fmla="*/ 11 w 79"/>
                  <a:gd name="T41" fmla="*/ 20 h 43"/>
                  <a:gd name="T42" fmla="*/ 9 w 79"/>
                  <a:gd name="T43" fmla="*/ 19 h 43"/>
                  <a:gd name="T44" fmla="*/ 8 w 79"/>
                  <a:gd name="T45" fmla="*/ 18 h 43"/>
                  <a:gd name="T46" fmla="*/ 8 w 79"/>
                  <a:gd name="T47" fmla="*/ 18 h 43"/>
                  <a:gd name="T48" fmla="*/ 6 w 79"/>
                  <a:gd name="T49" fmla="*/ 17 h 43"/>
                  <a:gd name="T50" fmla="*/ 4 w 79"/>
                  <a:gd name="T51" fmla="*/ 16 h 43"/>
                  <a:gd name="T52" fmla="*/ 4 w 79"/>
                  <a:gd name="T53" fmla="*/ 16 h 43"/>
                  <a:gd name="T54" fmla="*/ 3 w 79"/>
                  <a:gd name="T55" fmla="*/ 15 h 43"/>
                  <a:gd name="T56" fmla="*/ 1 w 79"/>
                  <a:gd name="T57" fmla="*/ 15 h 43"/>
                  <a:gd name="T58" fmla="*/ 2 w 79"/>
                  <a:gd name="T59" fmla="*/ 15 h 43"/>
                  <a:gd name="T60" fmla="*/ 0 w 79"/>
                  <a:gd name="T61" fmla="*/ 9 h 43"/>
                  <a:gd name="T62" fmla="*/ 1 w 79"/>
                  <a:gd name="T63" fmla="*/ 0 h 43"/>
                  <a:gd name="T64" fmla="*/ 47 w 79"/>
                  <a:gd name="T65" fmla="*/ 6 h 43"/>
                  <a:gd name="T66" fmla="*/ 77 w 79"/>
                  <a:gd name="T67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" h="43">
                    <a:moveTo>
                      <a:pt x="77" y="29"/>
                    </a:moveTo>
                    <a:lnTo>
                      <a:pt x="78" y="42"/>
                    </a:lnTo>
                    <a:lnTo>
                      <a:pt x="72" y="40"/>
                    </a:lnTo>
                    <a:lnTo>
                      <a:pt x="67" y="39"/>
                    </a:lnTo>
                    <a:lnTo>
                      <a:pt x="61" y="37"/>
                    </a:lnTo>
                    <a:lnTo>
                      <a:pt x="57" y="35"/>
                    </a:lnTo>
                    <a:lnTo>
                      <a:pt x="51" y="34"/>
                    </a:lnTo>
                    <a:lnTo>
                      <a:pt x="48" y="33"/>
                    </a:lnTo>
                    <a:lnTo>
                      <a:pt x="44" y="32"/>
                    </a:lnTo>
                    <a:lnTo>
                      <a:pt x="39" y="30"/>
                    </a:lnTo>
                    <a:lnTo>
                      <a:pt x="36" y="29"/>
                    </a:lnTo>
                    <a:lnTo>
                      <a:pt x="32" y="27"/>
                    </a:lnTo>
                    <a:lnTo>
                      <a:pt x="29" y="26"/>
                    </a:lnTo>
                    <a:lnTo>
                      <a:pt x="26" y="25"/>
                    </a:lnTo>
                    <a:lnTo>
                      <a:pt x="23" y="24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5" y="21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47" y="6"/>
                    </a:lnTo>
                    <a:lnTo>
                      <a:pt x="77" y="29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19" name="Freeform 51"/>
              <p:cNvSpPr>
                <a:spLocks/>
              </p:cNvSpPr>
              <p:nvPr/>
            </p:nvSpPr>
            <p:spPr bwMode="auto">
              <a:xfrm>
                <a:off x="4937" y="1032"/>
                <a:ext cx="81" cy="46"/>
              </a:xfrm>
              <a:custGeom>
                <a:avLst/>
                <a:gdLst>
                  <a:gd name="T0" fmla="*/ 80 w 81"/>
                  <a:gd name="T1" fmla="*/ 32 h 46"/>
                  <a:gd name="T2" fmla="*/ 80 w 81"/>
                  <a:gd name="T3" fmla="*/ 45 h 46"/>
                  <a:gd name="T4" fmla="*/ 74 w 81"/>
                  <a:gd name="T5" fmla="*/ 44 h 46"/>
                  <a:gd name="T6" fmla="*/ 69 w 81"/>
                  <a:gd name="T7" fmla="*/ 43 h 46"/>
                  <a:gd name="T8" fmla="*/ 62 w 81"/>
                  <a:gd name="T9" fmla="*/ 41 h 46"/>
                  <a:gd name="T10" fmla="*/ 58 w 81"/>
                  <a:gd name="T11" fmla="*/ 39 h 46"/>
                  <a:gd name="T12" fmla="*/ 53 w 81"/>
                  <a:gd name="T13" fmla="*/ 37 h 46"/>
                  <a:gd name="T14" fmla="*/ 49 w 81"/>
                  <a:gd name="T15" fmla="*/ 35 h 46"/>
                  <a:gd name="T16" fmla="*/ 45 w 81"/>
                  <a:gd name="T17" fmla="*/ 34 h 46"/>
                  <a:gd name="T18" fmla="*/ 40 w 81"/>
                  <a:gd name="T19" fmla="*/ 32 h 46"/>
                  <a:gd name="T20" fmla="*/ 35 w 81"/>
                  <a:gd name="T21" fmla="*/ 32 h 46"/>
                  <a:gd name="T22" fmla="*/ 33 w 81"/>
                  <a:gd name="T23" fmla="*/ 30 h 46"/>
                  <a:gd name="T24" fmla="*/ 30 w 81"/>
                  <a:gd name="T25" fmla="*/ 30 h 46"/>
                  <a:gd name="T26" fmla="*/ 26 w 81"/>
                  <a:gd name="T27" fmla="*/ 28 h 46"/>
                  <a:gd name="T28" fmla="*/ 22 w 81"/>
                  <a:gd name="T29" fmla="*/ 27 h 46"/>
                  <a:gd name="T30" fmla="*/ 22 w 81"/>
                  <a:gd name="T31" fmla="*/ 25 h 46"/>
                  <a:gd name="T32" fmla="*/ 19 w 81"/>
                  <a:gd name="T33" fmla="*/ 25 h 46"/>
                  <a:gd name="T34" fmla="*/ 15 w 81"/>
                  <a:gd name="T35" fmla="*/ 23 h 46"/>
                  <a:gd name="T36" fmla="*/ 14 w 81"/>
                  <a:gd name="T37" fmla="*/ 23 h 46"/>
                  <a:gd name="T38" fmla="*/ 12 w 81"/>
                  <a:gd name="T39" fmla="*/ 22 h 46"/>
                  <a:gd name="T40" fmla="*/ 11 w 81"/>
                  <a:gd name="T41" fmla="*/ 22 h 46"/>
                  <a:gd name="T42" fmla="*/ 8 w 81"/>
                  <a:gd name="T43" fmla="*/ 21 h 46"/>
                  <a:gd name="T44" fmla="*/ 8 w 81"/>
                  <a:gd name="T45" fmla="*/ 20 h 46"/>
                  <a:gd name="T46" fmla="*/ 7 w 81"/>
                  <a:gd name="T47" fmla="*/ 20 h 46"/>
                  <a:gd name="T48" fmla="*/ 5 w 81"/>
                  <a:gd name="T49" fmla="*/ 18 h 46"/>
                  <a:gd name="T50" fmla="*/ 4 w 81"/>
                  <a:gd name="T51" fmla="*/ 18 h 46"/>
                  <a:gd name="T52" fmla="*/ 3 w 81"/>
                  <a:gd name="T53" fmla="*/ 18 h 46"/>
                  <a:gd name="T54" fmla="*/ 2 w 81"/>
                  <a:gd name="T55" fmla="*/ 17 h 46"/>
                  <a:gd name="T56" fmla="*/ 2 w 81"/>
                  <a:gd name="T57" fmla="*/ 17 h 46"/>
                  <a:gd name="T58" fmla="*/ 1 w 81"/>
                  <a:gd name="T59" fmla="*/ 17 h 46"/>
                  <a:gd name="T60" fmla="*/ 0 w 81"/>
                  <a:gd name="T61" fmla="*/ 11 h 46"/>
                  <a:gd name="T62" fmla="*/ 1 w 81"/>
                  <a:gd name="T63" fmla="*/ 0 h 46"/>
                  <a:gd name="T64" fmla="*/ 47 w 81"/>
                  <a:gd name="T65" fmla="*/ 7 h 46"/>
                  <a:gd name="T66" fmla="*/ 80 w 81"/>
                  <a:gd name="T67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46">
                    <a:moveTo>
                      <a:pt x="80" y="32"/>
                    </a:moveTo>
                    <a:lnTo>
                      <a:pt x="80" y="45"/>
                    </a:lnTo>
                    <a:lnTo>
                      <a:pt x="74" y="44"/>
                    </a:lnTo>
                    <a:lnTo>
                      <a:pt x="69" y="43"/>
                    </a:lnTo>
                    <a:lnTo>
                      <a:pt x="62" y="41"/>
                    </a:lnTo>
                    <a:lnTo>
                      <a:pt x="58" y="39"/>
                    </a:lnTo>
                    <a:lnTo>
                      <a:pt x="53" y="37"/>
                    </a:lnTo>
                    <a:lnTo>
                      <a:pt x="49" y="35"/>
                    </a:lnTo>
                    <a:lnTo>
                      <a:pt x="45" y="34"/>
                    </a:lnTo>
                    <a:lnTo>
                      <a:pt x="40" y="32"/>
                    </a:lnTo>
                    <a:lnTo>
                      <a:pt x="35" y="32"/>
                    </a:lnTo>
                    <a:lnTo>
                      <a:pt x="33" y="30"/>
                    </a:lnTo>
                    <a:lnTo>
                      <a:pt x="30" y="30"/>
                    </a:lnTo>
                    <a:lnTo>
                      <a:pt x="26" y="28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47" y="7"/>
                    </a:lnTo>
                    <a:lnTo>
                      <a:pt x="80" y="3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20" name="Freeform 52"/>
              <p:cNvSpPr>
                <a:spLocks/>
              </p:cNvSpPr>
              <p:nvPr/>
            </p:nvSpPr>
            <p:spPr bwMode="auto">
              <a:xfrm>
                <a:off x="5038" y="1082"/>
                <a:ext cx="152" cy="27"/>
              </a:xfrm>
              <a:custGeom>
                <a:avLst/>
                <a:gdLst>
                  <a:gd name="T0" fmla="*/ 151 w 152"/>
                  <a:gd name="T1" fmla="*/ 26 h 27"/>
                  <a:gd name="T2" fmla="*/ 143 w 152"/>
                  <a:gd name="T3" fmla="*/ 26 h 27"/>
                  <a:gd name="T4" fmla="*/ 135 w 152"/>
                  <a:gd name="T5" fmla="*/ 26 h 27"/>
                  <a:gd name="T6" fmla="*/ 126 w 152"/>
                  <a:gd name="T7" fmla="*/ 25 h 27"/>
                  <a:gd name="T8" fmla="*/ 119 w 152"/>
                  <a:gd name="T9" fmla="*/ 25 h 27"/>
                  <a:gd name="T10" fmla="*/ 111 w 152"/>
                  <a:gd name="T11" fmla="*/ 23 h 27"/>
                  <a:gd name="T12" fmla="*/ 103 w 152"/>
                  <a:gd name="T13" fmla="*/ 22 h 27"/>
                  <a:gd name="T14" fmla="*/ 99 w 152"/>
                  <a:gd name="T15" fmla="*/ 22 h 27"/>
                  <a:gd name="T16" fmla="*/ 90 w 152"/>
                  <a:gd name="T17" fmla="*/ 20 h 27"/>
                  <a:gd name="T18" fmla="*/ 84 w 152"/>
                  <a:gd name="T19" fmla="*/ 20 h 27"/>
                  <a:gd name="T20" fmla="*/ 78 w 152"/>
                  <a:gd name="T21" fmla="*/ 18 h 27"/>
                  <a:gd name="T22" fmla="*/ 71 w 152"/>
                  <a:gd name="T23" fmla="*/ 18 h 27"/>
                  <a:gd name="T24" fmla="*/ 64 w 152"/>
                  <a:gd name="T25" fmla="*/ 16 h 27"/>
                  <a:gd name="T26" fmla="*/ 58 w 152"/>
                  <a:gd name="T27" fmla="*/ 15 h 27"/>
                  <a:gd name="T28" fmla="*/ 52 w 152"/>
                  <a:gd name="T29" fmla="*/ 14 h 27"/>
                  <a:gd name="T30" fmla="*/ 48 w 152"/>
                  <a:gd name="T31" fmla="*/ 13 h 27"/>
                  <a:gd name="T32" fmla="*/ 42 w 152"/>
                  <a:gd name="T33" fmla="*/ 11 h 27"/>
                  <a:gd name="T34" fmla="*/ 36 w 152"/>
                  <a:gd name="T35" fmla="*/ 11 h 27"/>
                  <a:gd name="T36" fmla="*/ 33 w 152"/>
                  <a:gd name="T37" fmla="*/ 9 h 27"/>
                  <a:gd name="T38" fmla="*/ 28 w 152"/>
                  <a:gd name="T39" fmla="*/ 8 h 27"/>
                  <a:gd name="T40" fmla="*/ 25 w 152"/>
                  <a:gd name="T41" fmla="*/ 8 h 27"/>
                  <a:gd name="T42" fmla="*/ 20 w 152"/>
                  <a:gd name="T43" fmla="*/ 7 h 27"/>
                  <a:gd name="T44" fmla="*/ 17 w 152"/>
                  <a:gd name="T45" fmla="*/ 4 h 27"/>
                  <a:gd name="T46" fmla="*/ 14 w 152"/>
                  <a:gd name="T47" fmla="*/ 4 h 27"/>
                  <a:gd name="T48" fmla="*/ 10 w 152"/>
                  <a:gd name="T49" fmla="*/ 3 h 27"/>
                  <a:gd name="T50" fmla="*/ 8 w 152"/>
                  <a:gd name="T51" fmla="*/ 1 h 27"/>
                  <a:gd name="T52" fmla="*/ 6 w 152"/>
                  <a:gd name="T53" fmla="*/ 1 h 27"/>
                  <a:gd name="T54" fmla="*/ 3 w 152"/>
                  <a:gd name="T55" fmla="*/ 1 h 27"/>
                  <a:gd name="T56" fmla="*/ 2 w 152"/>
                  <a:gd name="T57" fmla="*/ 1 h 27"/>
                  <a:gd name="T58" fmla="*/ 1 w 152"/>
                  <a:gd name="T59" fmla="*/ 0 h 27"/>
                  <a:gd name="T60" fmla="*/ 1 w 152"/>
                  <a:gd name="T61" fmla="*/ 0 h 27"/>
                  <a:gd name="T62" fmla="*/ 0 w 152"/>
                  <a:gd name="T63" fmla="*/ 0 h 27"/>
                  <a:gd name="T64" fmla="*/ 151 w 152"/>
                  <a:gd name="T65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2" h="27">
                    <a:moveTo>
                      <a:pt x="151" y="26"/>
                    </a:moveTo>
                    <a:lnTo>
                      <a:pt x="143" y="26"/>
                    </a:lnTo>
                    <a:lnTo>
                      <a:pt x="135" y="26"/>
                    </a:lnTo>
                    <a:lnTo>
                      <a:pt x="126" y="25"/>
                    </a:lnTo>
                    <a:lnTo>
                      <a:pt x="119" y="25"/>
                    </a:lnTo>
                    <a:lnTo>
                      <a:pt x="111" y="23"/>
                    </a:lnTo>
                    <a:lnTo>
                      <a:pt x="103" y="22"/>
                    </a:lnTo>
                    <a:lnTo>
                      <a:pt x="99" y="22"/>
                    </a:lnTo>
                    <a:lnTo>
                      <a:pt x="90" y="20"/>
                    </a:lnTo>
                    <a:lnTo>
                      <a:pt x="84" y="20"/>
                    </a:lnTo>
                    <a:lnTo>
                      <a:pt x="78" y="18"/>
                    </a:lnTo>
                    <a:lnTo>
                      <a:pt x="71" y="18"/>
                    </a:lnTo>
                    <a:lnTo>
                      <a:pt x="64" y="16"/>
                    </a:lnTo>
                    <a:lnTo>
                      <a:pt x="58" y="15"/>
                    </a:lnTo>
                    <a:lnTo>
                      <a:pt x="52" y="14"/>
                    </a:lnTo>
                    <a:lnTo>
                      <a:pt x="48" y="13"/>
                    </a:lnTo>
                    <a:lnTo>
                      <a:pt x="42" y="11"/>
                    </a:lnTo>
                    <a:lnTo>
                      <a:pt x="36" y="11"/>
                    </a:lnTo>
                    <a:lnTo>
                      <a:pt x="33" y="9"/>
                    </a:lnTo>
                    <a:lnTo>
                      <a:pt x="28" y="8"/>
                    </a:lnTo>
                    <a:lnTo>
                      <a:pt x="25" y="8"/>
                    </a:lnTo>
                    <a:lnTo>
                      <a:pt x="20" y="7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51" y="26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21" name="Freeform 53"/>
              <p:cNvSpPr>
                <a:spLocks/>
              </p:cNvSpPr>
              <p:nvPr/>
            </p:nvSpPr>
            <p:spPr bwMode="auto">
              <a:xfrm>
                <a:off x="5050" y="1087"/>
                <a:ext cx="41" cy="17"/>
              </a:xfrm>
              <a:custGeom>
                <a:avLst/>
                <a:gdLst>
                  <a:gd name="T0" fmla="*/ 40 w 41"/>
                  <a:gd name="T1" fmla="*/ 10 h 17"/>
                  <a:gd name="T2" fmla="*/ 25 w 41"/>
                  <a:gd name="T3" fmla="*/ 16 h 17"/>
                  <a:gd name="T4" fmla="*/ 0 w 41"/>
                  <a:gd name="T5" fmla="*/ 0 h 17"/>
                  <a:gd name="T6" fmla="*/ 40 w 41"/>
                  <a:gd name="T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7">
                    <a:moveTo>
                      <a:pt x="40" y="10"/>
                    </a:moveTo>
                    <a:lnTo>
                      <a:pt x="25" y="16"/>
                    </a:lnTo>
                    <a:lnTo>
                      <a:pt x="0" y="0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22" name="Freeform 54"/>
              <p:cNvSpPr>
                <a:spLocks/>
              </p:cNvSpPr>
              <p:nvPr/>
            </p:nvSpPr>
            <p:spPr bwMode="auto">
              <a:xfrm>
                <a:off x="5314" y="113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9 w 17"/>
                  <a:gd name="T3" fmla="*/ 16 h 17"/>
                  <a:gd name="T4" fmla="*/ 16 w 17"/>
                  <a:gd name="T5" fmla="*/ 13 h 17"/>
                  <a:gd name="T6" fmla="*/ 13 w 17"/>
                  <a:gd name="T7" fmla="*/ 5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9" y="16"/>
                    </a:lnTo>
                    <a:lnTo>
                      <a:pt x="16" y="13"/>
                    </a:lnTo>
                    <a:lnTo>
                      <a:pt x="13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23" name="Freeform 55"/>
              <p:cNvSpPr>
                <a:spLocks/>
              </p:cNvSpPr>
              <p:nvPr/>
            </p:nvSpPr>
            <p:spPr bwMode="auto">
              <a:xfrm>
                <a:off x="5196" y="1039"/>
                <a:ext cx="115" cy="37"/>
              </a:xfrm>
              <a:custGeom>
                <a:avLst/>
                <a:gdLst>
                  <a:gd name="T0" fmla="*/ 103 w 115"/>
                  <a:gd name="T1" fmla="*/ 36 h 37"/>
                  <a:gd name="T2" fmla="*/ 92 w 115"/>
                  <a:gd name="T3" fmla="*/ 35 h 37"/>
                  <a:gd name="T4" fmla="*/ 89 w 115"/>
                  <a:gd name="T5" fmla="*/ 34 h 37"/>
                  <a:gd name="T6" fmla="*/ 87 w 115"/>
                  <a:gd name="T7" fmla="*/ 32 h 37"/>
                  <a:gd name="T8" fmla="*/ 82 w 115"/>
                  <a:gd name="T9" fmla="*/ 31 h 37"/>
                  <a:gd name="T10" fmla="*/ 78 w 115"/>
                  <a:gd name="T11" fmla="*/ 30 h 37"/>
                  <a:gd name="T12" fmla="*/ 72 w 115"/>
                  <a:gd name="T13" fmla="*/ 28 h 37"/>
                  <a:gd name="T14" fmla="*/ 67 w 115"/>
                  <a:gd name="T15" fmla="*/ 25 h 37"/>
                  <a:gd name="T16" fmla="*/ 61 w 115"/>
                  <a:gd name="T17" fmla="*/ 22 h 37"/>
                  <a:gd name="T18" fmla="*/ 53 w 115"/>
                  <a:gd name="T19" fmla="*/ 20 h 37"/>
                  <a:gd name="T20" fmla="*/ 45 w 115"/>
                  <a:gd name="T21" fmla="*/ 18 h 37"/>
                  <a:gd name="T22" fmla="*/ 38 w 115"/>
                  <a:gd name="T23" fmla="*/ 17 h 37"/>
                  <a:gd name="T24" fmla="*/ 30 w 115"/>
                  <a:gd name="T25" fmla="*/ 13 h 37"/>
                  <a:gd name="T26" fmla="*/ 22 w 115"/>
                  <a:gd name="T27" fmla="*/ 11 h 37"/>
                  <a:gd name="T28" fmla="*/ 13 w 115"/>
                  <a:gd name="T29" fmla="*/ 8 h 37"/>
                  <a:gd name="T30" fmla="*/ 6 w 115"/>
                  <a:gd name="T31" fmla="*/ 7 h 37"/>
                  <a:gd name="T32" fmla="*/ 0 w 115"/>
                  <a:gd name="T33" fmla="*/ 2 h 37"/>
                  <a:gd name="T34" fmla="*/ 2 w 115"/>
                  <a:gd name="T35" fmla="*/ 1 h 37"/>
                  <a:gd name="T36" fmla="*/ 5 w 115"/>
                  <a:gd name="T37" fmla="*/ 1 h 37"/>
                  <a:gd name="T38" fmla="*/ 11 w 115"/>
                  <a:gd name="T39" fmla="*/ 1 h 37"/>
                  <a:gd name="T40" fmla="*/ 17 w 115"/>
                  <a:gd name="T41" fmla="*/ 0 h 37"/>
                  <a:gd name="T42" fmla="*/ 25 w 115"/>
                  <a:gd name="T43" fmla="*/ 1 h 37"/>
                  <a:gd name="T44" fmla="*/ 34 w 115"/>
                  <a:gd name="T45" fmla="*/ 2 h 37"/>
                  <a:gd name="T46" fmla="*/ 44 w 115"/>
                  <a:gd name="T47" fmla="*/ 4 h 37"/>
                  <a:gd name="T48" fmla="*/ 52 w 115"/>
                  <a:gd name="T49" fmla="*/ 6 h 37"/>
                  <a:gd name="T50" fmla="*/ 57 w 115"/>
                  <a:gd name="T51" fmla="*/ 6 h 37"/>
                  <a:gd name="T52" fmla="*/ 63 w 115"/>
                  <a:gd name="T53" fmla="*/ 8 h 37"/>
                  <a:gd name="T54" fmla="*/ 66 w 115"/>
                  <a:gd name="T55" fmla="*/ 8 h 37"/>
                  <a:gd name="T56" fmla="*/ 70 w 115"/>
                  <a:gd name="T57" fmla="*/ 10 h 37"/>
                  <a:gd name="T58" fmla="*/ 76 w 115"/>
                  <a:gd name="T59" fmla="*/ 11 h 37"/>
                  <a:gd name="T60" fmla="*/ 79 w 115"/>
                  <a:gd name="T61" fmla="*/ 12 h 37"/>
                  <a:gd name="T62" fmla="*/ 83 w 115"/>
                  <a:gd name="T63" fmla="*/ 13 h 37"/>
                  <a:gd name="T64" fmla="*/ 87 w 115"/>
                  <a:gd name="T65" fmla="*/ 16 h 37"/>
                  <a:gd name="T66" fmla="*/ 90 w 115"/>
                  <a:gd name="T67" fmla="*/ 18 h 37"/>
                  <a:gd name="T68" fmla="*/ 94 w 115"/>
                  <a:gd name="T69" fmla="*/ 20 h 37"/>
                  <a:gd name="T70" fmla="*/ 99 w 115"/>
                  <a:gd name="T71" fmla="*/ 22 h 37"/>
                  <a:gd name="T72" fmla="*/ 101 w 115"/>
                  <a:gd name="T73" fmla="*/ 25 h 37"/>
                  <a:gd name="T74" fmla="*/ 105 w 115"/>
                  <a:gd name="T75" fmla="*/ 28 h 37"/>
                  <a:gd name="T76" fmla="*/ 108 w 115"/>
                  <a:gd name="T77" fmla="*/ 29 h 37"/>
                  <a:gd name="T78" fmla="*/ 112 w 115"/>
                  <a:gd name="T79" fmla="*/ 33 h 37"/>
                  <a:gd name="T80" fmla="*/ 108 w 115"/>
                  <a:gd name="T81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5" h="37">
                    <a:moveTo>
                      <a:pt x="108" y="32"/>
                    </a:moveTo>
                    <a:lnTo>
                      <a:pt x="103" y="36"/>
                    </a:lnTo>
                    <a:lnTo>
                      <a:pt x="92" y="35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89" y="34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4" y="31"/>
                    </a:lnTo>
                    <a:lnTo>
                      <a:pt x="82" y="31"/>
                    </a:lnTo>
                    <a:lnTo>
                      <a:pt x="80" y="30"/>
                    </a:lnTo>
                    <a:lnTo>
                      <a:pt x="78" y="30"/>
                    </a:lnTo>
                    <a:lnTo>
                      <a:pt x="75" y="29"/>
                    </a:lnTo>
                    <a:lnTo>
                      <a:pt x="72" y="28"/>
                    </a:lnTo>
                    <a:lnTo>
                      <a:pt x="70" y="27"/>
                    </a:lnTo>
                    <a:lnTo>
                      <a:pt x="67" y="25"/>
                    </a:lnTo>
                    <a:lnTo>
                      <a:pt x="63" y="25"/>
                    </a:lnTo>
                    <a:lnTo>
                      <a:pt x="61" y="22"/>
                    </a:lnTo>
                    <a:lnTo>
                      <a:pt x="57" y="23"/>
                    </a:lnTo>
                    <a:lnTo>
                      <a:pt x="53" y="20"/>
                    </a:lnTo>
                    <a:lnTo>
                      <a:pt x="50" y="20"/>
                    </a:lnTo>
                    <a:lnTo>
                      <a:pt x="45" y="18"/>
                    </a:lnTo>
                    <a:lnTo>
                      <a:pt x="41" y="18"/>
                    </a:lnTo>
                    <a:lnTo>
                      <a:pt x="38" y="17"/>
                    </a:lnTo>
                    <a:lnTo>
                      <a:pt x="34" y="16"/>
                    </a:lnTo>
                    <a:lnTo>
                      <a:pt x="30" y="13"/>
                    </a:lnTo>
                    <a:lnTo>
                      <a:pt x="26" y="12"/>
                    </a:lnTo>
                    <a:lnTo>
                      <a:pt x="22" y="11"/>
                    </a:lnTo>
                    <a:lnTo>
                      <a:pt x="18" y="10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5" y="1"/>
                    </a:lnTo>
                    <a:lnTo>
                      <a:pt x="30" y="1"/>
                    </a:lnTo>
                    <a:lnTo>
                      <a:pt x="34" y="2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9" y="5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7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4" y="9"/>
                    </a:lnTo>
                    <a:lnTo>
                      <a:pt x="66" y="8"/>
                    </a:lnTo>
                    <a:lnTo>
                      <a:pt x="68" y="9"/>
                    </a:lnTo>
                    <a:lnTo>
                      <a:pt x="70" y="10"/>
                    </a:lnTo>
                    <a:lnTo>
                      <a:pt x="72" y="11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9" y="12"/>
                    </a:lnTo>
                    <a:lnTo>
                      <a:pt x="81" y="13"/>
                    </a:lnTo>
                    <a:lnTo>
                      <a:pt x="83" y="13"/>
                    </a:lnTo>
                    <a:lnTo>
                      <a:pt x="85" y="14"/>
                    </a:lnTo>
                    <a:lnTo>
                      <a:pt x="87" y="16"/>
                    </a:lnTo>
                    <a:lnTo>
                      <a:pt x="89" y="16"/>
                    </a:lnTo>
                    <a:lnTo>
                      <a:pt x="90" y="18"/>
                    </a:lnTo>
                    <a:lnTo>
                      <a:pt x="92" y="19"/>
                    </a:lnTo>
                    <a:lnTo>
                      <a:pt x="94" y="20"/>
                    </a:lnTo>
                    <a:lnTo>
                      <a:pt x="96" y="20"/>
                    </a:lnTo>
                    <a:lnTo>
                      <a:pt x="99" y="22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2" y="25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08" y="29"/>
                    </a:lnTo>
                    <a:lnTo>
                      <a:pt x="110" y="30"/>
                    </a:lnTo>
                    <a:lnTo>
                      <a:pt x="112" y="33"/>
                    </a:lnTo>
                    <a:lnTo>
                      <a:pt x="114" y="34"/>
                    </a:lnTo>
                    <a:lnTo>
                      <a:pt x="108" y="32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24" name="Freeform 56"/>
              <p:cNvSpPr>
                <a:spLocks/>
              </p:cNvSpPr>
              <p:nvPr/>
            </p:nvSpPr>
            <p:spPr bwMode="auto">
              <a:xfrm>
                <a:off x="5193" y="1038"/>
                <a:ext cx="118" cy="39"/>
              </a:xfrm>
              <a:custGeom>
                <a:avLst/>
                <a:gdLst>
                  <a:gd name="T0" fmla="*/ 105 w 118"/>
                  <a:gd name="T1" fmla="*/ 38 h 39"/>
                  <a:gd name="T2" fmla="*/ 93 w 118"/>
                  <a:gd name="T3" fmla="*/ 37 h 39"/>
                  <a:gd name="T4" fmla="*/ 91 w 118"/>
                  <a:gd name="T5" fmla="*/ 35 h 39"/>
                  <a:gd name="T6" fmla="*/ 88 w 118"/>
                  <a:gd name="T7" fmla="*/ 34 h 39"/>
                  <a:gd name="T8" fmla="*/ 85 w 118"/>
                  <a:gd name="T9" fmla="*/ 33 h 39"/>
                  <a:gd name="T10" fmla="*/ 80 w 118"/>
                  <a:gd name="T11" fmla="*/ 32 h 39"/>
                  <a:gd name="T12" fmla="*/ 75 w 118"/>
                  <a:gd name="T13" fmla="*/ 30 h 39"/>
                  <a:gd name="T14" fmla="*/ 68 w 118"/>
                  <a:gd name="T15" fmla="*/ 27 h 39"/>
                  <a:gd name="T16" fmla="*/ 61 w 118"/>
                  <a:gd name="T17" fmla="*/ 25 h 39"/>
                  <a:gd name="T18" fmla="*/ 55 w 118"/>
                  <a:gd name="T19" fmla="*/ 23 h 39"/>
                  <a:gd name="T20" fmla="*/ 47 w 118"/>
                  <a:gd name="T21" fmla="*/ 20 h 39"/>
                  <a:gd name="T22" fmla="*/ 40 w 118"/>
                  <a:gd name="T23" fmla="*/ 18 h 39"/>
                  <a:gd name="T24" fmla="*/ 31 w 118"/>
                  <a:gd name="T25" fmla="*/ 14 h 39"/>
                  <a:gd name="T26" fmla="*/ 23 w 118"/>
                  <a:gd name="T27" fmla="*/ 13 h 39"/>
                  <a:gd name="T28" fmla="*/ 15 w 118"/>
                  <a:gd name="T29" fmla="*/ 11 h 39"/>
                  <a:gd name="T30" fmla="*/ 7 w 118"/>
                  <a:gd name="T31" fmla="*/ 8 h 39"/>
                  <a:gd name="T32" fmla="*/ 0 w 118"/>
                  <a:gd name="T33" fmla="*/ 3 h 39"/>
                  <a:gd name="T34" fmla="*/ 1 w 118"/>
                  <a:gd name="T35" fmla="*/ 1 h 39"/>
                  <a:gd name="T36" fmla="*/ 5 w 118"/>
                  <a:gd name="T37" fmla="*/ 1 h 39"/>
                  <a:gd name="T38" fmla="*/ 8 w 118"/>
                  <a:gd name="T39" fmla="*/ 1 h 39"/>
                  <a:gd name="T40" fmla="*/ 14 w 118"/>
                  <a:gd name="T41" fmla="*/ 1 h 39"/>
                  <a:gd name="T42" fmla="*/ 22 w 118"/>
                  <a:gd name="T43" fmla="*/ 1 h 39"/>
                  <a:gd name="T44" fmla="*/ 32 w 118"/>
                  <a:gd name="T45" fmla="*/ 2 h 39"/>
                  <a:gd name="T46" fmla="*/ 40 w 118"/>
                  <a:gd name="T47" fmla="*/ 3 h 39"/>
                  <a:gd name="T48" fmla="*/ 52 w 118"/>
                  <a:gd name="T49" fmla="*/ 6 h 39"/>
                  <a:gd name="T50" fmla="*/ 56 w 118"/>
                  <a:gd name="T51" fmla="*/ 6 h 39"/>
                  <a:gd name="T52" fmla="*/ 61 w 118"/>
                  <a:gd name="T53" fmla="*/ 7 h 39"/>
                  <a:gd name="T54" fmla="*/ 67 w 118"/>
                  <a:gd name="T55" fmla="*/ 8 h 39"/>
                  <a:gd name="T56" fmla="*/ 71 w 118"/>
                  <a:gd name="T57" fmla="*/ 10 h 39"/>
                  <a:gd name="T58" fmla="*/ 75 w 118"/>
                  <a:gd name="T59" fmla="*/ 11 h 39"/>
                  <a:gd name="T60" fmla="*/ 79 w 118"/>
                  <a:gd name="T61" fmla="*/ 12 h 39"/>
                  <a:gd name="T62" fmla="*/ 84 w 118"/>
                  <a:gd name="T63" fmla="*/ 13 h 39"/>
                  <a:gd name="T64" fmla="*/ 86 w 118"/>
                  <a:gd name="T65" fmla="*/ 15 h 39"/>
                  <a:gd name="T66" fmla="*/ 91 w 118"/>
                  <a:gd name="T67" fmla="*/ 18 h 39"/>
                  <a:gd name="T68" fmla="*/ 94 w 118"/>
                  <a:gd name="T69" fmla="*/ 19 h 39"/>
                  <a:gd name="T70" fmla="*/ 98 w 118"/>
                  <a:gd name="T71" fmla="*/ 21 h 39"/>
                  <a:gd name="T72" fmla="*/ 102 w 118"/>
                  <a:gd name="T73" fmla="*/ 24 h 39"/>
                  <a:gd name="T74" fmla="*/ 105 w 118"/>
                  <a:gd name="T75" fmla="*/ 27 h 39"/>
                  <a:gd name="T76" fmla="*/ 109 w 118"/>
                  <a:gd name="T77" fmla="*/ 30 h 39"/>
                  <a:gd name="T78" fmla="*/ 112 w 118"/>
                  <a:gd name="T79" fmla="*/ 33 h 39"/>
                  <a:gd name="T80" fmla="*/ 117 w 118"/>
                  <a:gd name="T81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8" h="39">
                    <a:moveTo>
                      <a:pt x="109" y="36"/>
                    </a:moveTo>
                    <a:lnTo>
                      <a:pt x="105" y="38"/>
                    </a:lnTo>
                    <a:lnTo>
                      <a:pt x="95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5" y="33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78" y="30"/>
                    </a:lnTo>
                    <a:lnTo>
                      <a:pt x="75" y="30"/>
                    </a:lnTo>
                    <a:lnTo>
                      <a:pt x="70" y="28"/>
                    </a:lnTo>
                    <a:lnTo>
                      <a:pt x="68" y="27"/>
                    </a:lnTo>
                    <a:lnTo>
                      <a:pt x="64" y="27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5" y="23"/>
                    </a:lnTo>
                    <a:lnTo>
                      <a:pt x="52" y="23"/>
                    </a:lnTo>
                    <a:lnTo>
                      <a:pt x="47" y="20"/>
                    </a:lnTo>
                    <a:lnTo>
                      <a:pt x="44" y="20"/>
                    </a:lnTo>
                    <a:lnTo>
                      <a:pt x="40" y="18"/>
                    </a:lnTo>
                    <a:lnTo>
                      <a:pt x="35" y="17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3" y="13"/>
                    </a:lnTo>
                    <a:lnTo>
                      <a:pt x="20" y="11"/>
                    </a:lnTo>
                    <a:lnTo>
                      <a:pt x="15" y="11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7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9" y="12"/>
                    </a:lnTo>
                    <a:lnTo>
                      <a:pt x="81" y="11"/>
                    </a:lnTo>
                    <a:lnTo>
                      <a:pt x="84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9" y="15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4" y="19"/>
                    </a:lnTo>
                    <a:lnTo>
                      <a:pt x="95" y="20"/>
                    </a:lnTo>
                    <a:lnTo>
                      <a:pt x="98" y="21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2" y="25"/>
                    </a:lnTo>
                    <a:lnTo>
                      <a:pt x="105" y="27"/>
                    </a:lnTo>
                    <a:lnTo>
                      <a:pt x="107" y="30"/>
                    </a:lnTo>
                    <a:lnTo>
                      <a:pt x="109" y="30"/>
                    </a:lnTo>
                    <a:lnTo>
                      <a:pt x="112" y="32"/>
                    </a:lnTo>
                    <a:lnTo>
                      <a:pt x="112" y="33"/>
                    </a:lnTo>
                    <a:lnTo>
                      <a:pt x="115" y="35"/>
                    </a:lnTo>
                    <a:lnTo>
                      <a:pt x="117" y="3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25" name="Freeform 57"/>
              <p:cNvSpPr>
                <a:spLocks/>
              </p:cNvSpPr>
              <p:nvPr/>
            </p:nvSpPr>
            <p:spPr bwMode="auto">
              <a:xfrm>
                <a:off x="5279" y="1061"/>
                <a:ext cx="28" cy="17"/>
              </a:xfrm>
              <a:custGeom>
                <a:avLst/>
                <a:gdLst>
                  <a:gd name="T0" fmla="*/ 20 w 28"/>
                  <a:gd name="T1" fmla="*/ 16 h 17"/>
                  <a:gd name="T2" fmla="*/ 10 w 28"/>
                  <a:gd name="T3" fmla="*/ 14 h 17"/>
                  <a:gd name="T4" fmla="*/ 0 w 28"/>
                  <a:gd name="T5" fmla="*/ 9 h 17"/>
                  <a:gd name="T6" fmla="*/ 4 w 28"/>
                  <a:gd name="T7" fmla="*/ 5 h 17"/>
                  <a:gd name="T8" fmla="*/ 6 w 28"/>
                  <a:gd name="T9" fmla="*/ 4 h 17"/>
                  <a:gd name="T10" fmla="*/ 6 w 28"/>
                  <a:gd name="T11" fmla="*/ 3 h 17"/>
                  <a:gd name="T12" fmla="*/ 8 w 28"/>
                  <a:gd name="T13" fmla="*/ 4 h 17"/>
                  <a:gd name="T14" fmla="*/ 9 w 28"/>
                  <a:gd name="T15" fmla="*/ 3 h 17"/>
                  <a:gd name="T16" fmla="*/ 11 w 28"/>
                  <a:gd name="T17" fmla="*/ 0 h 17"/>
                  <a:gd name="T18" fmla="*/ 16 w 28"/>
                  <a:gd name="T19" fmla="*/ 2 h 17"/>
                  <a:gd name="T20" fmla="*/ 16 w 28"/>
                  <a:gd name="T21" fmla="*/ 5 h 17"/>
                  <a:gd name="T22" fmla="*/ 27 w 28"/>
                  <a:gd name="T23" fmla="*/ 13 h 17"/>
                  <a:gd name="T24" fmla="*/ 25 w 28"/>
                  <a:gd name="T25" fmla="*/ 12 h 17"/>
                  <a:gd name="T26" fmla="*/ 20 w 28"/>
                  <a:gd name="T2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7">
                    <a:moveTo>
                      <a:pt x="20" y="16"/>
                    </a:moveTo>
                    <a:lnTo>
                      <a:pt x="10" y="14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27" y="13"/>
                    </a:lnTo>
                    <a:lnTo>
                      <a:pt x="25" y="12"/>
                    </a:lnTo>
                    <a:lnTo>
                      <a:pt x="20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26" name="Freeform 58"/>
              <p:cNvSpPr>
                <a:spLocks/>
              </p:cNvSpPr>
              <p:nvPr/>
            </p:nvSpPr>
            <p:spPr bwMode="auto">
              <a:xfrm>
                <a:off x="5272" y="1055"/>
                <a:ext cx="17" cy="17"/>
              </a:xfrm>
              <a:custGeom>
                <a:avLst/>
                <a:gdLst>
                  <a:gd name="T0" fmla="*/ 14 w 17"/>
                  <a:gd name="T1" fmla="*/ 0 h 17"/>
                  <a:gd name="T2" fmla="*/ 11 w 17"/>
                  <a:gd name="T3" fmla="*/ 2 h 17"/>
                  <a:gd name="T4" fmla="*/ 8 w 17"/>
                  <a:gd name="T5" fmla="*/ 4 h 17"/>
                  <a:gd name="T6" fmla="*/ 4 w 17"/>
                  <a:gd name="T7" fmla="*/ 5 h 17"/>
                  <a:gd name="T8" fmla="*/ 4 w 17"/>
                  <a:gd name="T9" fmla="*/ 8 h 17"/>
                  <a:gd name="T10" fmla="*/ 1 w 17"/>
                  <a:gd name="T11" fmla="*/ 9 h 17"/>
                  <a:gd name="T12" fmla="*/ 0 w 17"/>
                  <a:gd name="T13" fmla="*/ 12 h 17"/>
                  <a:gd name="T14" fmla="*/ 1 w 17"/>
                  <a:gd name="T15" fmla="*/ 14 h 17"/>
                  <a:gd name="T16" fmla="*/ 2 w 17"/>
                  <a:gd name="T17" fmla="*/ 16 h 17"/>
                  <a:gd name="T18" fmla="*/ 3 w 17"/>
                  <a:gd name="T19" fmla="*/ 10 h 17"/>
                  <a:gd name="T20" fmla="*/ 7 w 17"/>
                  <a:gd name="T21" fmla="*/ 9 h 17"/>
                  <a:gd name="T22" fmla="*/ 9 w 17"/>
                  <a:gd name="T23" fmla="*/ 6 h 17"/>
                  <a:gd name="T24" fmla="*/ 11 w 17"/>
                  <a:gd name="T25" fmla="*/ 4 h 17"/>
                  <a:gd name="T26" fmla="*/ 13 w 17"/>
                  <a:gd name="T27" fmla="*/ 2 h 17"/>
                  <a:gd name="T28" fmla="*/ 14 w 17"/>
                  <a:gd name="T29" fmla="*/ 2 h 17"/>
                  <a:gd name="T30" fmla="*/ 14 w 17"/>
                  <a:gd name="T31" fmla="*/ 1 h 17"/>
                  <a:gd name="T32" fmla="*/ 16 w 17"/>
                  <a:gd name="T33" fmla="*/ 2 h 17"/>
                  <a:gd name="T34" fmla="*/ 14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14" y="0"/>
                    </a:moveTo>
                    <a:lnTo>
                      <a:pt x="11" y="2"/>
                    </a:lnTo>
                    <a:lnTo>
                      <a:pt x="8" y="4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3" y="10"/>
                    </a:lnTo>
                    <a:lnTo>
                      <a:pt x="7" y="9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27" name="Freeform 59"/>
              <p:cNvSpPr>
                <a:spLocks/>
              </p:cNvSpPr>
              <p:nvPr/>
            </p:nvSpPr>
            <p:spPr bwMode="auto">
              <a:xfrm>
                <a:off x="5248" y="1045"/>
                <a:ext cx="17" cy="17"/>
              </a:xfrm>
              <a:custGeom>
                <a:avLst/>
                <a:gdLst>
                  <a:gd name="T0" fmla="*/ 16 w 17"/>
                  <a:gd name="T1" fmla="*/ 1 h 17"/>
                  <a:gd name="T2" fmla="*/ 12 w 17"/>
                  <a:gd name="T3" fmla="*/ 2 h 17"/>
                  <a:gd name="T4" fmla="*/ 9 w 17"/>
                  <a:gd name="T5" fmla="*/ 6 h 17"/>
                  <a:gd name="T6" fmla="*/ 6 w 17"/>
                  <a:gd name="T7" fmla="*/ 9 h 17"/>
                  <a:gd name="T8" fmla="*/ 3 w 17"/>
                  <a:gd name="T9" fmla="*/ 10 h 17"/>
                  <a:gd name="T10" fmla="*/ 3 w 17"/>
                  <a:gd name="T11" fmla="*/ 12 h 17"/>
                  <a:gd name="T12" fmla="*/ 3 w 17"/>
                  <a:gd name="T13" fmla="*/ 14 h 17"/>
                  <a:gd name="T14" fmla="*/ 3 w 17"/>
                  <a:gd name="T15" fmla="*/ 16 h 17"/>
                  <a:gd name="T16" fmla="*/ 0 w 17"/>
                  <a:gd name="T17" fmla="*/ 16 h 17"/>
                  <a:gd name="T18" fmla="*/ 3 w 17"/>
                  <a:gd name="T19" fmla="*/ 12 h 17"/>
                  <a:gd name="T20" fmla="*/ 6 w 17"/>
                  <a:gd name="T21" fmla="*/ 9 h 17"/>
                  <a:gd name="T22" fmla="*/ 6 w 17"/>
                  <a:gd name="T23" fmla="*/ 6 h 17"/>
                  <a:gd name="T24" fmla="*/ 9 w 17"/>
                  <a:gd name="T25" fmla="*/ 4 h 17"/>
                  <a:gd name="T26" fmla="*/ 12 w 17"/>
                  <a:gd name="T27" fmla="*/ 1 h 17"/>
                  <a:gd name="T28" fmla="*/ 12 w 17"/>
                  <a:gd name="T29" fmla="*/ 0 h 17"/>
                  <a:gd name="T30" fmla="*/ 16 w 17"/>
                  <a:gd name="T31" fmla="*/ 1 h 17"/>
                  <a:gd name="T32" fmla="*/ 16 w 17"/>
                  <a:gd name="T3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16" y="1"/>
                    </a:moveTo>
                    <a:lnTo>
                      <a:pt x="12" y="2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28" name="Freeform 60"/>
              <p:cNvSpPr>
                <a:spLocks/>
              </p:cNvSpPr>
              <p:nvPr/>
            </p:nvSpPr>
            <p:spPr bwMode="auto">
              <a:xfrm>
                <a:off x="5251" y="1054"/>
                <a:ext cx="23" cy="17"/>
              </a:xfrm>
              <a:custGeom>
                <a:avLst/>
                <a:gdLst>
                  <a:gd name="T0" fmla="*/ 17 w 23"/>
                  <a:gd name="T1" fmla="*/ 16 h 17"/>
                  <a:gd name="T2" fmla="*/ 18 w 23"/>
                  <a:gd name="T3" fmla="*/ 2 h 17"/>
                  <a:gd name="T4" fmla="*/ 22 w 23"/>
                  <a:gd name="T5" fmla="*/ 1 h 17"/>
                  <a:gd name="T6" fmla="*/ 22 w 23"/>
                  <a:gd name="T7" fmla="*/ 1 h 17"/>
                  <a:gd name="T8" fmla="*/ 11 w 23"/>
                  <a:gd name="T9" fmla="*/ 0 h 17"/>
                  <a:gd name="T10" fmla="*/ 10 w 23"/>
                  <a:gd name="T11" fmla="*/ 5 h 17"/>
                  <a:gd name="T12" fmla="*/ 6 w 23"/>
                  <a:gd name="T13" fmla="*/ 1 h 17"/>
                  <a:gd name="T14" fmla="*/ 3 w 23"/>
                  <a:gd name="T15" fmla="*/ 0 h 17"/>
                  <a:gd name="T16" fmla="*/ 4 w 23"/>
                  <a:gd name="T17" fmla="*/ 2 h 17"/>
                  <a:gd name="T18" fmla="*/ 1 w 23"/>
                  <a:gd name="T19" fmla="*/ 0 h 17"/>
                  <a:gd name="T20" fmla="*/ 0 w 23"/>
                  <a:gd name="T21" fmla="*/ 1 h 17"/>
                  <a:gd name="T22" fmla="*/ 1 w 23"/>
                  <a:gd name="T23" fmla="*/ 4 h 17"/>
                  <a:gd name="T24" fmla="*/ 0 w 23"/>
                  <a:gd name="T25" fmla="*/ 5 h 17"/>
                  <a:gd name="T26" fmla="*/ 1 w 23"/>
                  <a:gd name="T27" fmla="*/ 8 h 17"/>
                  <a:gd name="T28" fmla="*/ 17 w 23"/>
                  <a:gd name="T2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7">
                    <a:moveTo>
                      <a:pt x="17" y="16"/>
                    </a:moveTo>
                    <a:lnTo>
                      <a:pt x="18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1" y="0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29" name="Freeform 61"/>
              <p:cNvSpPr>
                <a:spLocks/>
              </p:cNvSpPr>
              <p:nvPr/>
            </p:nvSpPr>
            <p:spPr bwMode="auto">
              <a:xfrm>
                <a:off x="5198" y="1044"/>
                <a:ext cx="42" cy="17"/>
              </a:xfrm>
              <a:custGeom>
                <a:avLst/>
                <a:gdLst>
                  <a:gd name="T0" fmla="*/ 37 w 42"/>
                  <a:gd name="T1" fmla="*/ 16 h 17"/>
                  <a:gd name="T2" fmla="*/ 41 w 42"/>
                  <a:gd name="T3" fmla="*/ 0 h 17"/>
                  <a:gd name="T4" fmla="*/ 28 w 42"/>
                  <a:gd name="T5" fmla="*/ 0 h 17"/>
                  <a:gd name="T6" fmla="*/ 28 w 42"/>
                  <a:gd name="T7" fmla="*/ 5 h 17"/>
                  <a:gd name="T8" fmla="*/ 24 w 42"/>
                  <a:gd name="T9" fmla="*/ 10 h 17"/>
                  <a:gd name="T10" fmla="*/ 17 w 42"/>
                  <a:gd name="T11" fmla="*/ 0 h 17"/>
                  <a:gd name="T12" fmla="*/ 2 w 42"/>
                  <a:gd name="T13" fmla="*/ 0 h 17"/>
                  <a:gd name="T14" fmla="*/ 0 w 42"/>
                  <a:gd name="T15" fmla="*/ 0 h 17"/>
                  <a:gd name="T16" fmla="*/ 24 w 42"/>
                  <a:gd name="T17" fmla="*/ 10 h 17"/>
                  <a:gd name="T18" fmla="*/ 37 w 42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17">
                    <a:moveTo>
                      <a:pt x="37" y="16"/>
                    </a:moveTo>
                    <a:lnTo>
                      <a:pt x="41" y="0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4" y="10"/>
                    </a:lnTo>
                    <a:lnTo>
                      <a:pt x="1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37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30" name="Freeform 62"/>
              <p:cNvSpPr>
                <a:spLocks/>
              </p:cNvSpPr>
              <p:nvPr/>
            </p:nvSpPr>
            <p:spPr bwMode="auto">
              <a:xfrm>
                <a:off x="5167" y="1042"/>
                <a:ext cx="198" cy="64"/>
              </a:xfrm>
              <a:custGeom>
                <a:avLst/>
                <a:gdLst>
                  <a:gd name="T0" fmla="*/ 139 w 198"/>
                  <a:gd name="T1" fmla="*/ 46 h 64"/>
                  <a:gd name="T2" fmla="*/ 141 w 198"/>
                  <a:gd name="T3" fmla="*/ 46 h 64"/>
                  <a:gd name="T4" fmla="*/ 143 w 198"/>
                  <a:gd name="T5" fmla="*/ 47 h 64"/>
                  <a:gd name="T6" fmla="*/ 145 w 198"/>
                  <a:gd name="T7" fmla="*/ 49 h 64"/>
                  <a:gd name="T8" fmla="*/ 149 w 198"/>
                  <a:gd name="T9" fmla="*/ 49 h 64"/>
                  <a:gd name="T10" fmla="*/ 150 w 198"/>
                  <a:gd name="T11" fmla="*/ 50 h 64"/>
                  <a:gd name="T12" fmla="*/ 155 w 198"/>
                  <a:gd name="T13" fmla="*/ 52 h 64"/>
                  <a:gd name="T14" fmla="*/ 160 w 198"/>
                  <a:gd name="T15" fmla="*/ 55 h 64"/>
                  <a:gd name="T16" fmla="*/ 163 w 198"/>
                  <a:gd name="T17" fmla="*/ 56 h 64"/>
                  <a:gd name="T18" fmla="*/ 168 w 198"/>
                  <a:gd name="T19" fmla="*/ 57 h 64"/>
                  <a:gd name="T20" fmla="*/ 174 w 198"/>
                  <a:gd name="T21" fmla="*/ 58 h 64"/>
                  <a:gd name="T22" fmla="*/ 178 w 198"/>
                  <a:gd name="T23" fmla="*/ 60 h 64"/>
                  <a:gd name="T24" fmla="*/ 184 w 198"/>
                  <a:gd name="T25" fmla="*/ 61 h 64"/>
                  <a:gd name="T26" fmla="*/ 189 w 198"/>
                  <a:gd name="T27" fmla="*/ 62 h 64"/>
                  <a:gd name="T28" fmla="*/ 193 w 198"/>
                  <a:gd name="T29" fmla="*/ 62 h 64"/>
                  <a:gd name="T30" fmla="*/ 195 w 198"/>
                  <a:gd name="T31" fmla="*/ 60 h 64"/>
                  <a:gd name="T32" fmla="*/ 193 w 198"/>
                  <a:gd name="T33" fmla="*/ 60 h 64"/>
                  <a:gd name="T34" fmla="*/ 191 w 198"/>
                  <a:gd name="T35" fmla="*/ 59 h 64"/>
                  <a:gd name="T36" fmla="*/ 189 w 198"/>
                  <a:gd name="T37" fmla="*/ 57 h 64"/>
                  <a:gd name="T38" fmla="*/ 188 w 198"/>
                  <a:gd name="T39" fmla="*/ 57 h 64"/>
                  <a:gd name="T40" fmla="*/ 185 w 198"/>
                  <a:gd name="T41" fmla="*/ 55 h 64"/>
                  <a:gd name="T42" fmla="*/ 180 w 198"/>
                  <a:gd name="T43" fmla="*/ 53 h 64"/>
                  <a:gd name="T44" fmla="*/ 178 w 198"/>
                  <a:gd name="T45" fmla="*/ 50 h 64"/>
                  <a:gd name="T46" fmla="*/ 173 w 198"/>
                  <a:gd name="T47" fmla="*/ 48 h 64"/>
                  <a:gd name="T48" fmla="*/ 170 w 198"/>
                  <a:gd name="T49" fmla="*/ 46 h 64"/>
                  <a:gd name="T50" fmla="*/ 163 w 198"/>
                  <a:gd name="T51" fmla="*/ 43 h 64"/>
                  <a:gd name="T52" fmla="*/ 161 w 198"/>
                  <a:gd name="T53" fmla="*/ 40 h 64"/>
                  <a:gd name="T54" fmla="*/ 155 w 198"/>
                  <a:gd name="T55" fmla="*/ 39 h 64"/>
                  <a:gd name="T56" fmla="*/ 149 w 198"/>
                  <a:gd name="T57" fmla="*/ 35 h 64"/>
                  <a:gd name="T58" fmla="*/ 144 w 198"/>
                  <a:gd name="T59" fmla="*/ 32 h 64"/>
                  <a:gd name="T60" fmla="*/ 133 w 198"/>
                  <a:gd name="T61" fmla="*/ 34 h 64"/>
                  <a:gd name="T62" fmla="*/ 128 w 198"/>
                  <a:gd name="T63" fmla="*/ 34 h 64"/>
                  <a:gd name="T64" fmla="*/ 128 w 198"/>
                  <a:gd name="T65" fmla="*/ 34 h 64"/>
                  <a:gd name="T66" fmla="*/ 123 w 198"/>
                  <a:gd name="T67" fmla="*/ 33 h 64"/>
                  <a:gd name="T68" fmla="*/ 122 w 198"/>
                  <a:gd name="T69" fmla="*/ 33 h 64"/>
                  <a:gd name="T70" fmla="*/ 118 w 198"/>
                  <a:gd name="T71" fmla="*/ 32 h 64"/>
                  <a:gd name="T72" fmla="*/ 116 w 198"/>
                  <a:gd name="T73" fmla="*/ 31 h 64"/>
                  <a:gd name="T74" fmla="*/ 114 w 198"/>
                  <a:gd name="T75" fmla="*/ 31 h 64"/>
                  <a:gd name="T76" fmla="*/ 110 w 198"/>
                  <a:gd name="T77" fmla="*/ 29 h 64"/>
                  <a:gd name="T78" fmla="*/ 104 w 198"/>
                  <a:gd name="T79" fmla="*/ 26 h 64"/>
                  <a:gd name="T80" fmla="*/ 100 w 198"/>
                  <a:gd name="T81" fmla="*/ 25 h 64"/>
                  <a:gd name="T82" fmla="*/ 93 w 198"/>
                  <a:gd name="T83" fmla="*/ 22 h 64"/>
                  <a:gd name="T84" fmla="*/ 87 w 198"/>
                  <a:gd name="T85" fmla="*/ 20 h 64"/>
                  <a:gd name="T86" fmla="*/ 81 w 198"/>
                  <a:gd name="T87" fmla="*/ 19 h 64"/>
                  <a:gd name="T88" fmla="*/ 74 w 198"/>
                  <a:gd name="T89" fmla="*/ 16 h 64"/>
                  <a:gd name="T90" fmla="*/ 66 w 198"/>
                  <a:gd name="T91" fmla="*/ 14 h 64"/>
                  <a:gd name="T92" fmla="*/ 60 w 198"/>
                  <a:gd name="T93" fmla="*/ 12 h 64"/>
                  <a:gd name="T94" fmla="*/ 56 w 198"/>
                  <a:gd name="T95" fmla="*/ 10 h 64"/>
                  <a:gd name="T96" fmla="*/ 49 w 198"/>
                  <a:gd name="T97" fmla="*/ 8 h 64"/>
                  <a:gd name="T98" fmla="*/ 45 w 198"/>
                  <a:gd name="T99" fmla="*/ 8 h 64"/>
                  <a:gd name="T100" fmla="*/ 40 w 198"/>
                  <a:gd name="T101" fmla="*/ 7 h 64"/>
                  <a:gd name="T102" fmla="*/ 36 w 198"/>
                  <a:gd name="T103" fmla="*/ 6 h 64"/>
                  <a:gd name="T104" fmla="*/ 34 w 198"/>
                  <a:gd name="T105" fmla="*/ 5 h 64"/>
                  <a:gd name="T106" fmla="*/ 31 w 198"/>
                  <a:gd name="T107" fmla="*/ 4 h 64"/>
                  <a:gd name="T108" fmla="*/ 0 w 198"/>
                  <a:gd name="T10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8" h="64">
                    <a:moveTo>
                      <a:pt x="0" y="1"/>
                    </a:moveTo>
                    <a:lnTo>
                      <a:pt x="139" y="46"/>
                    </a:lnTo>
                    <a:lnTo>
                      <a:pt x="139" y="46"/>
                    </a:lnTo>
                    <a:lnTo>
                      <a:pt x="141" y="46"/>
                    </a:lnTo>
                    <a:lnTo>
                      <a:pt x="142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5" y="49"/>
                    </a:lnTo>
                    <a:lnTo>
                      <a:pt x="147" y="49"/>
                    </a:lnTo>
                    <a:lnTo>
                      <a:pt x="149" y="49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54" y="52"/>
                    </a:lnTo>
                    <a:lnTo>
                      <a:pt x="155" y="52"/>
                    </a:lnTo>
                    <a:lnTo>
                      <a:pt x="158" y="53"/>
                    </a:lnTo>
                    <a:lnTo>
                      <a:pt x="160" y="55"/>
                    </a:lnTo>
                    <a:lnTo>
                      <a:pt x="161" y="55"/>
                    </a:lnTo>
                    <a:lnTo>
                      <a:pt x="163" y="56"/>
                    </a:lnTo>
                    <a:lnTo>
                      <a:pt x="165" y="57"/>
                    </a:lnTo>
                    <a:lnTo>
                      <a:pt x="168" y="57"/>
                    </a:lnTo>
                    <a:lnTo>
                      <a:pt x="171" y="59"/>
                    </a:lnTo>
                    <a:lnTo>
                      <a:pt x="174" y="58"/>
                    </a:lnTo>
                    <a:lnTo>
                      <a:pt x="175" y="59"/>
                    </a:lnTo>
                    <a:lnTo>
                      <a:pt x="178" y="60"/>
                    </a:lnTo>
                    <a:lnTo>
                      <a:pt x="180" y="60"/>
                    </a:lnTo>
                    <a:lnTo>
                      <a:pt x="184" y="61"/>
                    </a:lnTo>
                    <a:lnTo>
                      <a:pt x="186" y="61"/>
                    </a:lnTo>
                    <a:lnTo>
                      <a:pt x="189" y="62"/>
                    </a:lnTo>
                    <a:lnTo>
                      <a:pt x="191" y="63"/>
                    </a:lnTo>
                    <a:lnTo>
                      <a:pt x="193" y="62"/>
                    </a:lnTo>
                    <a:lnTo>
                      <a:pt x="197" y="62"/>
                    </a:lnTo>
                    <a:lnTo>
                      <a:pt x="195" y="60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3" y="60"/>
                    </a:lnTo>
                    <a:lnTo>
                      <a:pt x="191" y="59"/>
                    </a:lnTo>
                    <a:lnTo>
                      <a:pt x="191" y="57"/>
                    </a:lnTo>
                    <a:lnTo>
                      <a:pt x="189" y="57"/>
                    </a:lnTo>
                    <a:lnTo>
                      <a:pt x="189" y="56"/>
                    </a:lnTo>
                    <a:lnTo>
                      <a:pt x="188" y="57"/>
                    </a:lnTo>
                    <a:lnTo>
                      <a:pt x="185" y="55"/>
                    </a:lnTo>
                    <a:lnTo>
                      <a:pt x="185" y="55"/>
                    </a:lnTo>
                    <a:lnTo>
                      <a:pt x="182" y="53"/>
                    </a:lnTo>
                    <a:lnTo>
                      <a:pt x="180" y="53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5" y="48"/>
                    </a:lnTo>
                    <a:lnTo>
                      <a:pt x="173" y="48"/>
                    </a:lnTo>
                    <a:lnTo>
                      <a:pt x="171" y="46"/>
                    </a:lnTo>
                    <a:lnTo>
                      <a:pt x="170" y="46"/>
                    </a:lnTo>
                    <a:lnTo>
                      <a:pt x="166" y="44"/>
                    </a:lnTo>
                    <a:lnTo>
                      <a:pt x="163" y="43"/>
                    </a:lnTo>
                    <a:lnTo>
                      <a:pt x="162" y="41"/>
                    </a:lnTo>
                    <a:lnTo>
                      <a:pt x="161" y="40"/>
                    </a:lnTo>
                    <a:lnTo>
                      <a:pt x="156" y="38"/>
                    </a:lnTo>
                    <a:lnTo>
                      <a:pt x="155" y="39"/>
                    </a:lnTo>
                    <a:lnTo>
                      <a:pt x="151" y="36"/>
                    </a:lnTo>
                    <a:lnTo>
                      <a:pt x="149" y="35"/>
                    </a:lnTo>
                    <a:lnTo>
                      <a:pt x="146" y="34"/>
                    </a:lnTo>
                    <a:lnTo>
                      <a:pt x="144" y="32"/>
                    </a:lnTo>
                    <a:lnTo>
                      <a:pt x="137" y="32"/>
                    </a:lnTo>
                    <a:lnTo>
                      <a:pt x="133" y="34"/>
                    </a:lnTo>
                    <a:lnTo>
                      <a:pt x="131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5" y="34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2" y="33"/>
                    </a:lnTo>
                    <a:lnTo>
                      <a:pt x="121" y="32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16" y="31"/>
                    </a:lnTo>
                    <a:lnTo>
                      <a:pt x="116" y="31"/>
                    </a:lnTo>
                    <a:lnTo>
                      <a:pt x="114" y="31"/>
                    </a:lnTo>
                    <a:lnTo>
                      <a:pt x="112" y="29"/>
                    </a:lnTo>
                    <a:lnTo>
                      <a:pt x="110" y="29"/>
                    </a:lnTo>
                    <a:lnTo>
                      <a:pt x="107" y="27"/>
                    </a:lnTo>
                    <a:lnTo>
                      <a:pt x="104" y="26"/>
                    </a:lnTo>
                    <a:lnTo>
                      <a:pt x="103" y="26"/>
                    </a:lnTo>
                    <a:lnTo>
                      <a:pt x="100" y="25"/>
                    </a:lnTo>
                    <a:lnTo>
                      <a:pt x="96" y="24"/>
                    </a:lnTo>
                    <a:lnTo>
                      <a:pt x="93" y="22"/>
                    </a:lnTo>
                    <a:lnTo>
                      <a:pt x="90" y="21"/>
                    </a:lnTo>
                    <a:lnTo>
                      <a:pt x="87" y="20"/>
                    </a:lnTo>
                    <a:lnTo>
                      <a:pt x="84" y="20"/>
                    </a:lnTo>
                    <a:lnTo>
                      <a:pt x="81" y="19"/>
                    </a:lnTo>
                    <a:lnTo>
                      <a:pt x="78" y="18"/>
                    </a:lnTo>
                    <a:lnTo>
                      <a:pt x="74" y="16"/>
                    </a:lnTo>
                    <a:lnTo>
                      <a:pt x="69" y="16"/>
                    </a:lnTo>
                    <a:lnTo>
                      <a:pt x="66" y="14"/>
                    </a:lnTo>
                    <a:lnTo>
                      <a:pt x="64" y="13"/>
                    </a:lnTo>
                    <a:lnTo>
                      <a:pt x="60" y="12"/>
                    </a:lnTo>
                    <a:lnTo>
                      <a:pt x="57" y="12"/>
                    </a:lnTo>
                    <a:lnTo>
                      <a:pt x="56" y="10"/>
                    </a:lnTo>
                    <a:lnTo>
                      <a:pt x="53" y="10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40" y="7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4"/>
                    </a:lnTo>
                    <a:lnTo>
                      <a:pt x="3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31" name="Freeform 63"/>
              <p:cNvSpPr>
                <a:spLocks/>
              </p:cNvSpPr>
              <p:nvPr/>
            </p:nvSpPr>
            <p:spPr bwMode="auto">
              <a:xfrm>
                <a:off x="5163" y="1041"/>
                <a:ext cx="202" cy="67"/>
              </a:xfrm>
              <a:custGeom>
                <a:avLst/>
                <a:gdLst>
                  <a:gd name="T0" fmla="*/ 142 w 202"/>
                  <a:gd name="T1" fmla="*/ 50 h 67"/>
                  <a:gd name="T2" fmla="*/ 145 w 202"/>
                  <a:gd name="T3" fmla="*/ 49 h 67"/>
                  <a:gd name="T4" fmla="*/ 146 w 202"/>
                  <a:gd name="T5" fmla="*/ 51 h 67"/>
                  <a:gd name="T6" fmla="*/ 150 w 202"/>
                  <a:gd name="T7" fmla="*/ 52 h 67"/>
                  <a:gd name="T8" fmla="*/ 153 w 202"/>
                  <a:gd name="T9" fmla="*/ 53 h 67"/>
                  <a:gd name="T10" fmla="*/ 155 w 202"/>
                  <a:gd name="T11" fmla="*/ 55 h 67"/>
                  <a:gd name="T12" fmla="*/ 157 w 202"/>
                  <a:gd name="T13" fmla="*/ 57 h 67"/>
                  <a:gd name="T14" fmla="*/ 163 w 202"/>
                  <a:gd name="T15" fmla="*/ 57 h 67"/>
                  <a:gd name="T16" fmla="*/ 167 w 202"/>
                  <a:gd name="T17" fmla="*/ 59 h 67"/>
                  <a:gd name="T18" fmla="*/ 172 w 202"/>
                  <a:gd name="T19" fmla="*/ 62 h 67"/>
                  <a:gd name="T20" fmla="*/ 176 w 202"/>
                  <a:gd name="T21" fmla="*/ 62 h 67"/>
                  <a:gd name="T22" fmla="*/ 182 w 202"/>
                  <a:gd name="T23" fmla="*/ 65 h 67"/>
                  <a:gd name="T24" fmla="*/ 188 w 202"/>
                  <a:gd name="T25" fmla="*/ 66 h 67"/>
                  <a:gd name="T26" fmla="*/ 193 w 202"/>
                  <a:gd name="T27" fmla="*/ 65 h 67"/>
                  <a:gd name="T28" fmla="*/ 197 w 202"/>
                  <a:gd name="T29" fmla="*/ 65 h 67"/>
                  <a:gd name="T30" fmla="*/ 198 w 202"/>
                  <a:gd name="T31" fmla="*/ 65 h 67"/>
                  <a:gd name="T32" fmla="*/ 197 w 202"/>
                  <a:gd name="T33" fmla="*/ 64 h 67"/>
                  <a:gd name="T34" fmla="*/ 195 w 202"/>
                  <a:gd name="T35" fmla="*/ 62 h 67"/>
                  <a:gd name="T36" fmla="*/ 192 w 202"/>
                  <a:gd name="T37" fmla="*/ 60 h 67"/>
                  <a:gd name="T38" fmla="*/ 190 w 202"/>
                  <a:gd name="T39" fmla="*/ 58 h 67"/>
                  <a:gd name="T40" fmla="*/ 186 w 202"/>
                  <a:gd name="T41" fmla="*/ 56 h 67"/>
                  <a:gd name="T42" fmla="*/ 183 w 202"/>
                  <a:gd name="T43" fmla="*/ 55 h 67"/>
                  <a:gd name="T44" fmla="*/ 179 w 202"/>
                  <a:gd name="T45" fmla="*/ 51 h 67"/>
                  <a:gd name="T46" fmla="*/ 174 w 202"/>
                  <a:gd name="T47" fmla="*/ 50 h 67"/>
                  <a:gd name="T48" fmla="*/ 170 w 202"/>
                  <a:gd name="T49" fmla="*/ 46 h 67"/>
                  <a:gd name="T50" fmla="*/ 165 w 202"/>
                  <a:gd name="T51" fmla="*/ 44 h 67"/>
                  <a:gd name="T52" fmla="*/ 160 w 202"/>
                  <a:gd name="T53" fmla="*/ 40 h 67"/>
                  <a:gd name="T54" fmla="*/ 155 w 202"/>
                  <a:gd name="T55" fmla="*/ 38 h 67"/>
                  <a:gd name="T56" fmla="*/ 149 w 202"/>
                  <a:gd name="T57" fmla="*/ 35 h 67"/>
                  <a:gd name="T58" fmla="*/ 140 w 202"/>
                  <a:gd name="T59" fmla="*/ 33 h 67"/>
                  <a:gd name="T60" fmla="*/ 133 w 202"/>
                  <a:gd name="T61" fmla="*/ 35 h 67"/>
                  <a:gd name="T62" fmla="*/ 130 w 202"/>
                  <a:gd name="T63" fmla="*/ 34 h 67"/>
                  <a:gd name="T64" fmla="*/ 128 w 202"/>
                  <a:gd name="T65" fmla="*/ 36 h 67"/>
                  <a:gd name="T66" fmla="*/ 125 w 202"/>
                  <a:gd name="T67" fmla="*/ 35 h 67"/>
                  <a:gd name="T68" fmla="*/ 124 w 202"/>
                  <a:gd name="T69" fmla="*/ 35 h 67"/>
                  <a:gd name="T70" fmla="*/ 121 w 202"/>
                  <a:gd name="T71" fmla="*/ 33 h 67"/>
                  <a:gd name="T72" fmla="*/ 118 w 202"/>
                  <a:gd name="T73" fmla="*/ 32 h 67"/>
                  <a:gd name="T74" fmla="*/ 114 w 202"/>
                  <a:gd name="T75" fmla="*/ 30 h 67"/>
                  <a:gd name="T76" fmla="*/ 110 w 202"/>
                  <a:gd name="T77" fmla="*/ 28 h 67"/>
                  <a:gd name="T78" fmla="*/ 105 w 202"/>
                  <a:gd name="T79" fmla="*/ 27 h 67"/>
                  <a:gd name="T80" fmla="*/ 98 w 202"/>
                  <a:gd name="T81" fmla="*/ 24 h 67"/>
                  <a:gd name="T82" fmla="*/ 91 w 202"/>
                  <a:gd name="T83" fmla="*/ 23 h 67"/>
                  <a:gd name="T84" fmla="*/ 86 w 202"/>
                  <a:gd name="T85" fmla="*/ 21 h 67"/>
                  <a:gd name="T86" fmla="*/ 79 w 202"/>
                  <a:gd name="T87" fmla="*/ 18 h 67"/>
                  <a:gd name="T88" fmla="*/ 72 w 202"/>
                  <a:gd name="T89" fmla="*/ 16 h 67"/>
                  <a:gd name="T90" fmla="*/ 65 w 202"/>
                  <a:gd name="T91" fmla="*/ 14 h 67"/>
                  <a:gd name="T92" fmla="*/ 59 w 202"/>
                  <a:gd name="T93" fmla="*/ 11 h 67"/>
                  <a:gd name="T94" fmla="*/ 53 w 202"/>
                  <a:gd name="T95" fmla="*/ 10 h 67"/>
                  <a:gd name="T96" fmla="*/ 48 w 202"/>
                  <a:gd name="T97" fmla="*/ 8 h 67"/>
                  <a:gd name="T98" fmla="*/ 42 w 202"/>
                  <a:gd name="T99" fmla="*/ 7 h 67"/>
                  <a:gd name="T100" fmla="*/ 39 w 202"/>
                  <a:gd name="T101" fmla="*/ 6 h 67"/>
                  <a:gd name="T102" fmla="*/ 35 w 202"/>
                  <a:gd name="T103" fmla="*/ 4 h 67"/>
                  <a:gd name="T104" fmla="*/ 32 w 202"/>
                  <a:gd name="T105" fmla="*/ 4 h 67"/>
                  <a:gd name="T106" fmla="*/ 30 w 202"/>
                  <a:gd name="T10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2" h="67">
                    <a:moveTo>
                      <a:pt x="0" y="1"/>
                    </a:moveTo>
                    <a:lnTo>
                      <a:pt x="142" y="50"/>
                    </a:lnTo>
                    <a:lnTo>
                      <a:pt x="143" y="49"/>
                    </a:lnTo>
                    <a:lnTo>
                      <a:pt x="145" y="49"/>
                    </a:lnTo>
                    <a:lnTo>
                      <a:pt x="146" y="50"/>
                    </a:lnTo>
                    <a:lnTo>
                      <a:pt x="146" y="51"/>
                    </a:lnTo>
                    <a:lnTo>
                      <a:pt x="148" y="51"/>
                    </a:lnTo>
                    <a:lnTo>
                      <a:pt x="150" y="52"/>
                    </a:lnTo>
                    <a:lnTo>
                      <a:pt x="149" y="53"/>
                    </a:lnTo>
                    <a:lnTo>
                      <a:pt x="153" y="53"/>
                    </a:lnTo>
                    <a:lnTo>
                      <a:pt x="153" y="55"/>
                    </a:lnTo>
                    <a:lnTo>
                      <a:pt x="155" y="55"/>
                    </a:lnTo>
                    <a:lnTo>
                      <a:pt x="157" y="55"/>
                    </a:lnTo>
                    <a:lnTo>
                      <a:pt x="157" y="57"/>
                    </a:lnTo>
                    <a:lnTo>
                      <a:pt x="161" y="57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7" y="59"/>
                    </a:lnTo>
                    <a:lnTo>
                      <a:pt x="169" y="60"/>
                    </a:lnTo>
                    <a:lnTo>
                      <a:pt x="172" y="62"/>
                    </a:lnTo>
                    <a:lnTo>
                      <a:pt x="174" y="62"/>
                    </a:lnTo>
                    <a:lnTo>
                      <a:pt x="176" y="62"/>
                    </a:lnTo>
                    <a:lnTo>
                      <a:pt x="179" y="64"/>
                    </a:lnTo>
                    <a:lnTo>
                      <a:pt x="182" y="65"/>
                    </a:lnTo>
                    <a:lnTo>
                      <a:pt x="183" y="65"/>
                    </a:lnTo>
                    <a:lnTo>
                      <a:pt x="188" y="66"/>
                    </a:lnTo>
                    <a:lnTo>
                      <a:pt x="190" y="64"/>
                    </a:lnTo>
                    <a:lnTo>
                      <a:pt x="193" y="65"/>
                    </a:lnTo>
                    <a:lnTo>
                      <a:pt x="195" y="65"/>
                    </a:lnTo>
                    <a:lnTo>
                      <a:pt x="197" y="65"/>
                    </a:lnTo>
                    <a:lnTo>
                      <a:pt x="201" y="65"/>
                    </a:lnTo>
                    <a:lnTo>
                      <a:pt x="198" y="65"/>
                    </a:lnTo>
                    <a:lnTo>
                      <a:pt x="198" y="65"/>
                    </a:lnTo>
                    <a:lnTo>
                      <a:pt x="197" y="64"/>
                    </a:lnTo>
                    <a:lnTo>
                      <a:pt x="197" y="62"/>
                    </a:lnTo>
                    <a:lnTo>
                      <a:pt x="195" y="62"/>
                    </a:lnTo>
                    <a:lnTo>
                      <a:pt x="194" y="60"/>
                    </a:lnTo>
                    <a:lnTo>
                      <a:pt x="192" y="60"/>
                    </a:lnTo>
                    <a:lnTo>
                      <a:pt x="192" y="59"/>
                    </a:lnTo>
                    <a:lnTo>
                      <a:pt x="190" y="58"/>
                    </a:lnTo>
                    <a:lnTo>
                      <a:pt x="188" y="57"/>
                    </a:lnTo>
                    <a:lnTo>
                      <a:pt x="186" y="56"/>
                    </a:lnTo>
                    <a:lnTo>
                      <a:pt x="185" y="55"/>
                    </a:lnTo>
                    <a:lnTo>
                      <a:pt x="183" y="55"/>
                    </a:lnTo>
                    <a:lnTo>
                      <a:pt x="181" y="53"/>
                    </a:lnTo>
                    <a:lnTo>
                      <a:pt x="179" y="51"/>
                    </a:lnTo>
                    <a:lnTo>
                      <a:pt x="176" y="50"/>
                    </a:lnTo>
                    <a:lnTo>
                      <a:pt x="174" y="50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9" y="45"/>
                    </a:lnTo>
                    <a:lnTo>
                      <a:pt x="165" y="44"/>
                    </a:lnTo>
                    <a:lnTo>
                      <a:pt x="163" y="42"/>
                    </a:lnTo>
                    <a:lnTo>
                      <a:pt x="160" y="40"/>
                    </a:lnTo>
                    <a:lnTo>
                      <a:pt x="157" y="40"/>
                    </a:lnTo>
                    <a:lnTo>
                      <a:pt x="155" y="38"/>
                    </a:lnTo>
                    <a:lnTo>
                      <a:pt x="153" y="37"/>
                    </a:lnTo>
                    <a:lnTo>
                      <a:pt x="149" y="35"/>
                    </a:lnTo>
                    <a:lnTo>
                      <a:pt x="148" y="33"/>
                    </a:lnTo>
                    <a:lnTo>
                      <a:pt x="140" y="33"/>
                    </a:lnTo>
                    <a:lnTo>
                      <a:pt x="136" y="35"/>
                    </a:lnTo>
                    <a:lnTo>
                      <a:pt x="133" y="35"/>
                    </a:lnTo>
                    <a:lnTo>
                      <a:pt x="132" y="35"/>
                    </a:lnTo>
                    <a:lnTo>
                      <a:pt x="130" y="34"/>
                    </a:lnTo>
                    <a:lnTo>
                      <a:pt x="129" y="35"/>
                    </a:lnTo>
                    <a:lnTo>
                      <a:pt x="128" y="36"/>
                    </a:lnTo>
                    <a:lnTo>
                      <a:pt x="127" y="35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4" y="35"/>
                    </a:lnTo>
                    <a:lnTo>
                      <a:pt x="123" y="33"/>
                    </a:lnTo>
                    <a:lnTo>
                      <a:pt x="121" y="33"/>
                    </a:lnTo>
                    <a:lnTo>
                      <a:pt x="119" y="33"/>
                    </a:lnTo>
                    <a:lnTo>
                      <a:pt x="118" y="32"/>
                    </a:lnTo>
                    <a:lnTo>
                      <a:pt x="116" y="31"/>
                    </a:lnTo>
                    <a:lnTo>
                      <a:pt x="114" y="30"/>
                    </a:lnTo>
                    <a:lnTo>
                      <a:pt x="112" y="31"/>
                    </a:lnTo>
                    <a:lnTo>
                      <a:pt x="110" y="28"/>
                    </a:lnTo>
                    <a:lnTo>
                      <a:pt x="108" y="28"/>
                    </a:lnTo>
                    <a:lnTo>
                      <a:pt x="105" y="27"/>
                    </a:lnTo>
                    <a:lnTo>
                      <a:pt x="101" y="26"/>
                    </a:lnTo>
                    <a:lnTo>
                      <a:pt x="98" y="24"/>
                    </a:lnTo>
                    <a:lnTo>
                      <a:pt x="95" y="23"/>
                    </a:lnTo>
                    <a:lnTo>
                      <a:pt x="91" y="23"/>
                    </a:lnTo>
                    <a:lnTo>
                      <a:pt x="89" y="21"/>
                    </a:lnTo>
                    <a:lnTo>
                      <a:pt x="86" y="21"/>
                    </a:lnTo>
                    <a:lnTo>
                      <a:pt x="82" y="18"/>
                    </a:lnTo>
                    <a:lnTo>
                      <a:pt x="79" y="18"/>
                    </a:lnTo>
                    <a:lnTo>
                      <a:pt x="76" y="17"/>
                    </a:lnTo>
                    <a:lnTo>
                      <a:pt x="72" y="16"/>
                    </a:lnTo>
                    <a:lnTo>
                      <a:pt x="70" y="15"/>
                    </a:lnTo>
                    <a:lnTo>
                      <a:pt x="65" y="14"/>
                    </a:lnTo>
                    <a:lnTo>
                      <a:pt x="63" y="13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3" y="10"/>
                    </a:lnTo>
                    <a:lnTo>
                      <a:pt x="50" y="9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2" y="7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0" y="1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32" name="Freeform 64"/>
              <p:cNvSpPr>
                <a:spLocks/>
              </p:cNvSpPr>
              <p:nvPr/>
            </p:nvSpPr>
            <p:spPr bwMode="auto">
              <a:xfrm>
                <a:off x="5158" y="1097"/>
                <a:ext cx="262" cy="47"/>
              </a:xfrm>
              <a:custGeom>
                <a:avLst/>
                <a:gdLst>
                  <a:gd name="T0" fmla="*/ 6 w 262"/>
                  <a:gd name="T1" fmla="*/ 4 h 47"/>
                  <a:gd name="T2" fmla="*/ 22 w 262"/>
                  <a:gd name="T3" fmla="*/ 6 h 47"/>
                  <a:gd name="T4" fmla="*/ 34 w 262"/>
                  <a:gd name="T5" fmla="*/ 9 h 47"/>
                  <a:gd name="T6" fmla="*/ 88 w 262"/>
                  <a:gd name="T7" fmla="*/ 20 h 47"/>
                  <a:gd name="T8" fmla="*/ 144 w 262"/>
                  <a:gd name="T9" fmla="*/ 30 h 47"/>
                  <a:gd name="T10" fmla="*/ 190 w 262"/>
                  <a:gd name="T11" fmla="*/ 39 h 47"/>
                  <a:gd name="T12" fmla="*/ 224 w 262"/>
                  <a:gd name="T13" fmla="*/ 42 h 47"/>
                  <a:gd name="T14" fmla="*/ 248 w 262"/>
                  <a:gd name="T15" fmla="*/ 45 h 47"/>
                  <a:gd name="T16" fmla="*/ 260 w 262"/>
                  <a:gd name="T17" fmla="*/ 46 h 47"/>
                  <a:gd name="T18" fmla="*/ 258 w 262"/>
                  <a:gd name="T19" fmla="*/ 45 h 47"/>
                  <a:gd name="T20" fmla="*/ 252 w 262"/>
                  <a:gd name="T21" fmla="*/ 42 h 47"/>
                  <a:gd name="T22" fmla="*/ 248 w 262"/>
                  <a:gd name="T23" fmla="*/ 40 h 47"/>
                  <a:gd name="T24" fmla="*/ 242 w 262"/>
                  <a:gd name="T25" fmla="*/ 38 h 47"/>
                  <a:gd name="T26" fmla="*/ 237 w 262"/>
                  <a:gd name="T27" fmla="*/ 38 h 47"/>
                  <a:gd name="T28" fmla="*/ 232 w 262"/>
                  <a:gd name="T29" fmla="*/ 39 h 47"/>
                  <a:gd name="T30" fmla="*/ 229 w 262"/>
                  <a:gd name="T31" fmla="*/ 38 h 47"/>
                  <a:gd name="T32" fmla="*/ 223 w 262"/>
                  <a:gd name="T33" fmla="*/ 39 h 47"/>
                  <a:gd name="T34" fmla="*/ 216 w 262"/>
                  <a:gd name="T35" fmla="*/ 38 h 47"/>
                  <a:gd name="T36" fmla="*/ 209 w 262"/>
                  <a:gd name="T37" fmla="*/ 33 h 47"/>
                  <a:gd name="T38" fmla="*/ 202 w 262"/>
                  <a:gd name="T39" fmla="*/ 30 h 47"/>
                  <a:gd name="T40" fmla="*/ 197 w 262"/>
                  <a:gd name="T41" fmla="*/ 28 h 47"/>
                  <a:gd name="T42" fmla="*/ 192 w 262"/>
                  <a:gd name="T43" fmla="*/ 28 h 47"/>
                  <a:gd name="T44" fmla="*/ 185 w 262"/>
                  <a:gd name="T45" fmla="*/ 28 h 47"/>
                  <a:gd name="T46" fmla="*/ 181 w 262"/>
                  <a:gd name="T47" fmla="*/ 28 h 47"/>
                  <a:gd name="T48" fmla="*/ 175 w 262"/>
                  <a:gd name="T49" fmla="*/ 30 h 47"/>
                  <a:gd name="T50" fmla="*/ 168 w 262"/>
                  <a:gd name="T51" fmla="*/ 31 h 47"/>
                  <a:gd name="T52" fmla="*/ 160 w 262"/>
                  <a:gd name="T53" fmla="*/ 30 h 47"/>
                  <a:gd name="T54" fmla="*/ 154 w 262"/>
                  <a:gd name="T55" fmla="*/ 26 h 47"/>
                  <a:gd name="T56" fmla="*/ 149 w 262"/>
                  <a:gd name="T57" fmla="*/ 24 h 47"/>
                  <a:gd name="T58" fmla="*/ 143 w 262"/>
                  <a:gd name="T59" fmla="*/ 22 h 47"/>
                  <a:gd name="T60" fmla="*/ 136 w 262"/>
                  <a:gd name="T61" fmla="*/ 21 h 47"/>
                  <a:gd name="T62" fmla="*/ 131 w 262"/>
                  <a:gd name="T63" fmla="*/ 21 h 47"/>
                  <a:gd name="T64" fmla="*/ 125 w 262"/>
                  <a:gd name="T65" fmla="*/ 19 h 47"/>
                  <a:gd name="T66" fmla="*/ 120 w 262"/>
                  <a:gd name="T67" fmla="*/ 20 h 47"/>
                  <a:gd name="T68" fmla="*/ 115 w 262"/>
                  <a:gd name="T69" fmla="*/ 19 h 47"/>
                  <a:gd name="T70" fmla="*/ 110 w 262"/>
                  <a:gd name="T71" fmla="*/ 19 h 47"/>
                  <a:gd name="T72" fmla="*/ 103 w 262"/>
                  <a:gd name="T73" fmla="*/ 16 h 47"/>
                  <a:gd name="T74" fmla="*/ 94 w 262"/>
                  <a:gd name="T75" fmla="*/ 16 h 47"/>
                  <a:gd name="T76" fmla="*/ 87 w 262"/>
                  <a:gd name="T77" fmla="*/ 11 h 47"/>
                  <a:gd name="T78" fmla="*/ 77 w 262"/>
                  <a:gd name="T79" fmla="*/ 11 h 47"/>
                  <a:gd name="T80" fmla="*/ 71 w 262"/>
                  <a:gd name="T81" fmla="*/ 7 h 47"/>
                  <a:gd name="T82" fmla="*/ 65 w 262"/>
                  <a:gd name="T83" fmla="*/ 5 h 47"/>
                  <a:gd name="T84" fmla="*/ 59 w 262"/>
                  <a:gd name="T85" fmla="*/ 4 h 47"/>
                  <a:gd name="T86" fmla="*/ 52 w 262"/>
                  <a:gd name="T87" fmla="*/ 4 h 47"/>
                  <a:gd name="T88" fmla="*/ 46 w 262"/>
                  <a:gd name="T89" fmla="*/ 4 h 47"/>
                  <a:gd name="T90" fmla="*/ 41 w 262"/>
                  <a:gd name="T91" fmla="*/ 4 h 47"/>
                  <a:gd name="T92" fmla="*/ 36 w 262"/>
                  <a:gd name="T93" fmla="*/ 2 h 47"/>
                  <a:gd name="T94" fmla="*/ 30 w 262"/>
                  <a:gd name="T95" fmla="*/ 0 h 47"/>
                  <a:gd name="T96" fmla="*/ 22 w 262"/>
                  <a:gd name="T97" fmla="*/ 0 h 47"/>
                  <a:gd name="T98" fmla="*/ 18 w 262"/>
                  <a:gd name="T99" fmla="*/ 2 h 47"/>
                  <a:gd name="T100" fmla="*/ 13 w 262"/>
                  <a:gd name="T10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2" h="47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7" y="7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49" y="12"/>
                    </a:lnTo>
                    <a:lnTo>
                      <a:pt x="62" y="15"/>
                    </a:lnTo>
                    <a:lnTo>
                      <a:pt x="74" y="17"/>
                    </a:lnTo>
                    <a:lnTo>
                      <a:pt x="88" y="20"/>
                    </a:lnTo>
                    <a:lnTo>
                      <a:pt x="100" y="22"/>
                    </a:lnTo>
                    <a:lnTo>
                      <a:pt x="112" y="25"/>
                    </a:lnTo>
                    <a:lnTo>
                      <a:pt x="122" y="27"/>
                    </a:lnTo>
                    <a:lnTo>
                      <a:pt x="134" y="29"/>
                    </a:lnTo>
                    <a:lnTo>
                      <a:pt x="144" y="30"/>
                    </a:lnTo>
                    <a:lnTo>
                      <a:pt x="154" y="33"/>
                    </a:lnTo>
                    <a:lnTo>
                      <a:pt x="164" y="35"/>
                    </a:lnTo>
                    <a:lnTo>
                      <a:pt x="172" y="35"/>
                    </a:lnTo>
                    <a:lnTo>
                      <a:pt x="180" y="37"/>
                    </a:lnTo>
                    <a:lnTo>
                      <a:pt x="190" y="39"/>
                    </a:lnTo>
                    <a:lnTo>
                      <a:pt x="197" y="40"/>
                    </a:lnTo>
                    <a:lnTo>
                      <a:pt x="205" y="40"/>
                    </a:lnTo>
                    <a:lnTo>
                      <a:pt x="211" y="41"/>
                    </a:lnTo>
                    <a:lnTo>
                      <a:pt x="218" y="42"/>
                    </a:lnTo>
                    <a:lnTo>
                      <a:pt x="224" y="42"/>
                    </a:lnTo>
                    <a:lnTo>
                      <a:pt x="230" y="42"/>
                    </a:lnTo>
                    <a:lnTo>
                      <a:pt x="235" y="44"/>
                    </a:lnTo>
                    <a:lnTo>
                      <a:pt x="240" y="44"/>
                    </a:lnTo>
                    <a:lnTo>
                      <a:pt x="244" y="45"/>
                    </a:lnTo>
                    <a:lnTo>
                      <a:pt x="248" y="45"/>
                    </a:lnTo>
                    <a:lnTo>
                      <a:pt x="250" y="45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8" y="45"/>
                    </a:lnTo>
                    <a:lnTo>
                      <a:pt x="260" y="46"/>
                    </a:lnTo>
                    <a:lnTo>
                      <a:pt x="261" y="46"/>
                    </a:lnTo>
                    <a:lnTo>
                      <a:pt x="261" y="45"/>
                    </a:lnTo>
                    <a:lnTo>
                      <a:pt x="260" y="46"/>
                    </a:lnTo>
                    <a:lnTo>
                      <a:pt x="259" y="45"/>
                    </a:lnTo>
                    <a:lnTo>
                      <a:pt x="258" y="45"/>
                    </a:lnTo>
                    <a:lnTo>
                      <a:pt x="258" y="45"/>
                    </a:lnTo>
                    <a:lnTo>
                      <a:pt x="255" y="43"/>
                    </a:lnTo>
                    <a:lnTo>
                      <a:pt x="255" y="44"/>
                    </a:lnTo>
                    <a:lnTo>
                      <a:pt x="254" y="43"/>
                    </a:lnTo>
                    <a:lnTo>
                      <a:pt x="252" y="42"/>
                    </a:lnTo>
                    <a:lnTo>
                      <a:pt x="251" y="42"/>
                    </a:lnTo>
                    <a:lnTo>
                      <a:pt x="251" y="42"/>
                    </a:lnTo>
                    <a:lnTo>
                      <a:pt x="250" y="42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6" y="40"/>
                    </a:lnTo>
                    <a:lnTo>
                      <a:pt x="246" y="40"/>
                    </a:lnTo>
                    <a:lnTo>
                      <a:pt x="244" y="38"/>
                    </a:lnTo>
                    <a:lnTo>
                      <a:pt x="244" y="38"/>
                    </a:lnTo>
                    <a:lnTo>
                      <a:pt x="242" y="38"/>
                    </a:lnTo>
                    <a:lnTo>
                      <a:pt x="241" y="38"/>
                    </a:lnTo>
                    <a:lnTo>
                      <a:pt x="239" y="38"/>
                    </a:lnTo>
                    <a:lnTo>
                      <a:pt x="239" y="38"/>
                    </a:lnTo>
                    <a:lnTo>
                      <a:pt x="237" y="38"/>
                    </a:lnTo>
                    <a:lnTo>
                      <a:pt x="237" y="38"/>
                    </a:lnTo>
                    <a:lnTo>
                      <a:pt x="236" y="38"/>
                    </a:lnTo>
                    <a:lnTo>
                      <a:pt x="234" y="39"/>
                    </a:lnTo>
                    <a:lnTo>
                      <a:pt x="233" y="39"/>
                    </a:lnTo>
                    <a:lnTo>
                      <a:pt x="232" y="38"/>
                    </a:lnTo>
                    <a:lnTo>
                      <a:pt x="232" y="39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29" y="38"/>
                    </a:lnTo>
                    <a:lnTo>
                      <a:pt x="227" y="40"/>
                    </a:lnTo>
                    <a:lnTo>
                      <a:pt x="226" y="40"/>
                    </a:lnTo>
                    <a:lnTo>
                      <a:pt x="224" y="40"/>
                    </a:lnTo>
                    <a:lnTo>
                      <a:pt x="224" y="40"/>
                    </a:lnTo>
                    <a:lnTo>
                      <a:pt x="223" y="39"/>
                    </a:lnTo>
                    <a:lnTo>
                      <a:pt x="222" y="38"/>
                    </a:lnTo>
                    <a:lnTo>
                      <a:pt x="219" y="39"/>
                    </a:lnTo>
                    <a:lnTo>
                      <a:pt x="218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4" y="35"/>
                    </a:lnTo>
                    <a:lnTo>
                      <a:pt x="212" y="35"/>
                    </a:lnTo>
                    <a:lnTo>
                      <a:pt x="212" y="35"/>
                    </a:lnTo>
                    <a:lnTo>
                      <a:pt x="211" y="35"/>
                    </a:lnTo>
                    <a:lnTo>
                      <a:pt x="209" y="33"/>
                    </a:lnTo>
                    <a:lnTo>
                      <a:pt x="208" y="33"/>
                    </a:lnTo>
                    <a:lnTo>
                      <a:pt x="206" y="32"/>
                    </a:lnTo>
                    <a:lnTo>
                      <a:pt x="204" y="31"/>
                    </a:lnTo>
                    <a:lnTo>
                      <a:pt x="204" y="31"/>
                    </a:lnTo>
                    <a:lnTo>
                      <a:pt x="202" y="30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199" y="29"/>
                    </a:lnTo>
                    <a:lnTo>
                      <a:pt x="198" y="29"/>
                    </a:lnTo>
                    <a:lnTo>
                      <a:pt x="197" y="28"/>
                    </a:lnTo>
                    <a:lnTo>
                      <a:pt x="197" y="28"/>
                    </a:lnTo>
                    <a:lnTo>
                      <a:pt x="195" y="29"/>
                    </a:lnTo>
                    <a:lnTo>
                      <a:pt x="194" y="28"/>
                    </a:lnTo>
                    <a:lnTo>
                      <a:pt x="193" y="29"/>
                    </a:lnTo>
                    <a:lnTo>
                      <a:pt x="192" y="28"/>
                    </a:lnTo>
                    <a:lnTo>
                      <a:pt x="192" y="28"/>
                    </a:lnTo>
                    <a:lnTo>
                      <a:pt x="190" y="29"/>
                    </a:lnTo>
                    <a:lnTo>
                      <a:pt x="188" y="28"/>
                    </a:lnTo>
                    <a:lnTo>
                      <a:pt x="187" y="28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3" y="28"/>
                    </a:lnTo>
                    <a:lnTo>
                      <a:pt x="182" y="28"/>
                    </a:lnTo>
                    <a:lnTo>
                      <a:pt x="181" y="28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6" y="30"/>
                    </a:lnTo>
                    <a:lnTo>
                      <a:pt x="175" y="30"/>
                    </a:lnTo>
                    <a:lnTo>
                      <a:pt x="172" y="30"/>
                    </a:lnTo>
                    <a:lnTo>
                      <a:pt x="171" y="31"/>
                    </a:lnTo>
                    <a:lnTo>
                      <a:pt x="169" y="31"/>
                    </a:lnTo>
                    <a:lnTo>
                      <a:pt x="169" y="32"/>
                    </a:lnTo>
                    <a:lnTo>
                      <a:pt x="168" y="31"/>
                    </a:lnTo>
                    <a:lnTo>
                      <a:pt x="166" y="31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62" y="30"/>
                    </a:lnTo>
                    <a:lnTo>
                      <a:pt x="160" y="30"/>
                    </a:lnTo>
                    <a:lnTo>
                      <a:pt x="159" y="28"/>
                    </a:lnTo>
                    <a:lnTo>
                      <a:pt x="157" y="28"/>
                    </a:lnTo>
                    <a:lnTo>
                      <a:pt x="156" y="28"/>
                    </a:lnTo>
                    <a:lnTo>
                      <a:pt x="155" y="26"/>
                    </a:lnTo>
                    <a:lnTo>
                      <a:pt x="154" y="26"/>
                    </a:lnTo>
                    <a:lnTo>
                      <a:pt x="153" y="25"/>
                    </a:lnTo>
                    <a:lnTo>
                      <a:pt x="151" y="25"/>
                    </a:lnTo>
                    <a:lnTo>
                      <a:pt x="151" y="25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3" y="22"/>
                    </a:lnTo>
                    <a:lnTo>
                      <a:pt x="142" y="21"/>
                    </a:lnTo>
                    <a:lnTo>
                      <a:pt x="139" y="21"/>
                    </a:lnTo>
                    <a:lnTo>
                      <a:pt x="139" y="21"/>
                    </a:lnTo>
                    <a:lnTo>
                      <a:pt x="138" y="21"/>
                    </a:lnTo>
                    <a:lnTo>
                      <a:pt x="136" y="21"/>
                    </a:lnTo>
                    <a:lnTo>
                      <a:pt x="136" y="21"/>
                    </a:lnTo>
                    <a:lnTo>
                      <a:pt x="134" y="21"/>
                    </a:lnTo>
                    <a:lnTo>
                      <a:pt x="134" y="20"/>
                    </a:lnTo>
                    <a:lnTo>
                      <a:pt x="133" y="21"/>
                    </a:lnTo>
                    <a:lnTo>
                      <a:pt x="131" y="21"/>
                    </a:lnTo>
                    <a:lnTo>
                      <a:pt x="131" y="20"/>
                    </a:lnTo>
                    <a:lnTo>
                      <a:pt x="129" y="20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25" y="19"/>
                    </a:lnTo>
                    <a:lnTo>
                      <a:pt x="125" y="20"/>
                    </a:lnTo>
                    <a:lnTo>
                      <a:pt x="124" y="19"/>
                    </a:lnTo>
                    <a:lnTo>
                      <a:pt x="122" y="18"/>
                    </a:lnTo>
                    <a:lnTo>
                      <a:pt x="121" y="18"/>
                    </a:lnTo>
                    <a:lnTo>
                      <a:pt x="120" y="20"/>
                    </a:lnTo>
                    <a:lnTo>
                      <a:pt x="119" y="20"/>
                    </a:lnTo>
                    <a:lnTo>
                      <a:pt x="118" y="19"/>
                    </a:lnTo>
                    <a:lnTo>
                      <a:pt x="117" y="21"/>
                    </a:lnTo>
                    <a:lnTo>
                      <a:pt x="116" y="20"/>
                    </a:lnTo>
                    <a:lnTo>
                      <a:pt x="115" y="19"/>
                    </a:lnTo>
                    <a:lnTo>
                      <a:pt x="114" y="21"/>
                    </a:lnTo>
                    <a:lnTo>
                      <a:pt x="112" y="19"/>
                    </a:lnTo>
                    <a:lnTo>
                      <a:pt x="111" y="19"/>
                    </a:lnTo>
                    <a:lnTo>
                      <a:pt x="111" y="19"/>
                    </a:lnTo>
                    <a:lnTo>
                      <a:pt x="110" y="19"/>
                    </a:lnTo>
                    <a:lnTo>
                      <a:pt x="107" y="18"/>
                    </a:lnTo>
                    <a:lnTo>
                      <a:pt x="107" y="18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3" y="16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7" y="16"/>
                    </a:lnTo>
                    <a:lnTo>
                      <a:pt x="94" y="16"/>
                    </a:lnTo>
                    <a:lnTo>
                      <a:pt x="93" y="15"/>
                    </a:lnTo>
                    <a:lnTo>
                      <a:pt x="91" y="14"/>
                    </a:lnTo>
                    <a:lnTo>
                      <a:pt x="89" y="13"/>
                    </a:lnTo>
                    <a:lnTo>
                      <a:pt x="88" y="11"/>
                    </a:lnTo>
                    <a:lnTo>
                      <a:pt x="87" y="11"/>
                    </a:lnTo>
                    <a:lnTo>
                      <a:pt x="85" y="13"/>
                    </a:lnTo>
                    <a:lnTo>
                      <a:pt x="82" y="13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4" y="11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62" y="4"/>
                    </a:lnTo>
                    <a:lnTo>
                      <a:pt x="62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4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33" name="Freeform 65"/>
              <p:cNvSpPr>
                <a:spLocks/>
              </p:cNvSpPr>
              <p:nvPr/>
            </p:nvSpPr>
            <p:spPr bwMode="auto">
              <a:xfrm>
                <a:off x="5317" y="111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3 w 17"/>
                  <a:gd name="T3" fmla="*/ 13 h 17"/>
                  <a:gd name="T4" fmla="*/ 16 w 17"/>
                  <a:gd name="T5" fmla="*/ 16 h 17"/>
                  <a:gd name="T6" fmla="*/ 16 w 17"/>
                  <a:gd name="T7" fmla="*/ 0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3" y="13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34" name="Freeform 66"/>
              <p:cNvSpPr>
                <a:spLocks/>
              </p:cNvSpPr>
              <p:nvPr/>
            </p:nvSpPr>
            <p:spPr bwMode="auto">
              <a:xfrm>
                <a:off x="5314" y="1118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2 w 17"/>
                  <a:gd name="T3" fmla="*/ 12 h 17"/>
                  <a:gd name="T4" fmla="*/ 14 w 17"/>
                  <a:gd name="T5" fmla="*/ 16 h 17"/>
                  <a:gd name="T6" fmla="*/ 16 w 17"/>
                  <a:gd name="T7" fmla="*/ 1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2" y="12"/>
                    </a:lnTo>
                    <a:lnTo>
                      <a:pt x="14" y="16"/>
                    </a:lnTo>
                    <a:lnTo>
                      <a:pt x="16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35" name="Freeform 67"/>
              <p:cNvSpPr>
                <a:spLocks/>
              </p:cNvSpPr>
              <p:nvPr/>
            </p:nvSpPr>
            <p:spPr bwMode="auto">
              <a:xfrm>
                <a:off x="5318" y="112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6 w 17"/>
                  <a:gd name="T3" fmla="*/ 8 h 17"/>
                  <a:gd name="T4" fmla="*/ 6 w 17"/>
                  <a:gd name="T5" fmla="*/ 8 h 17"/>
                  <a:gd name="T6" fmla="*/ 12 w 17"/>
                  <a:gd name="T7" fmla="*/ 8 h 17"/>
                  <a:gd name="T8" fmla="*/ 12 w 17"/>
                  <a:gd name="T9" fmla="*/ 8 h 17"/>
                  <a:gd name="T10" fmla="*/ 12 w 17"/>
                  <a:gd name="T11" fmla="*/ 16 h 17"/>
                  <a:gd name="T12" fmla="*/ 12 w 17"/>
                  <a:gd name="T13" fmla="*/ 16 h 17"/>
                  <a:gd name="T14" fmla="*/ 16 w 17"/>
                  <a:gd name="T15" fmla="*/ 16 h 17"/>
                  <a:gd name="T16" fmla="*/ 12 w 17"/>
                  <a:gd name="T17" fmla="*/ 8 h 17"/>
                  <a:gd name="T18" fmla="*/ 12 w 17"/>
                  <a:gd name="T19" fmla="*/ 8 h 17"/>
                  <a:gd name="T20" fmla="*/ 9 w 17"/>
                  <a:gd name="T21" fmla="*/ 8 h 17"/>
                  <a:gd name="T22" fmla="*/ 6 w 17"/>
                  <a:gd name="T23" fmla="*/ 8 h 17"/>
                  <a:gd name="T24" fmla="*/ 6 w 17"/>
                  <a:gd name="T25" fmla="*/ 8 h 17"/>
                  <a:gd name="T26" fmla="*/ 3 w 17"/>
                  <a:gd name="T27" fmla="*/ 8 h 17"/>
                  <a:gd name="T28" fmla="*/ 0 w 17"/>
                  <a:gd name="T2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36" name="Freeform 68"/>
              <p:cNvSpPr>
                <a:spLocks/>
              </p:cNvSpPr>
              <p:nvPr/>
            </p:nvSpPr>
            <p:spPr bwMode="auto">
              <a:xfrm>
                <a:off x="5315" y="112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2 w 17"/>
                  <a:gd name="T3" fmla="*/ 0 h 17"/>
                  <a:gd name="T4" fmla="*/ 8 w 17"/>
                  <a:gd name="T5" fmla="*/ 4 h 17"/>
                  <a:gd name="T6" fmla="*/ 10 w 17"/>
                  <a:gd name="T7" fmla="*/ 4 h 17"/>
                  <a:gd name="T8" fmla="*/ 14 w 17"/>
                  <a:gd name="T9" fmla="*/ 4 h 17"/>
                  <a:gd name="T10" fmla="*/ 14 w 17"/>
                  <a:gd name="T11" fmla="*/ 8 h 17"/>
                  <a:gd name="T12" fmla="*/ 16 w 17"/>
                  <a:gd name="T13" fmla="*/ 8 h 17"/>
                  <a:gd name="T14" fmla="*/ 12 w 17"/>
                  <a:gd name="T15" fmla="*/ 8 h 17"/>
                  <a:gd name="T16" fmla="*/ 10 w 17"/>
                  <a:gd name="T17" fmla="*/ 16 h 17"/>
                  <a:gd name="T18" fmla="*/ 8 w 17"/>
                  <a:gd name="T19" fmla="*/ 12 h 17"/>
                  <a:gd name="T20" fmla="*/ 6 w 17"/>
                  <a:gd name="T21" fmla="*/ 12 h 17"/>
                  <a:gd name="T22" fmla="*/ 2 w 17"/>
                  <a:gd name="T23" fmla="*/ 16 h 17"/>
                  <a:gd name="T24" fmla="*/ 0 w 17"/>
                  <a:gd name="T25" fmla="*/ 12 h 17"/>
                  <a:gd name="T26" fmla="*/ 0 w 17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2" y="0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37" name="Freeform 69"/>
              <p:cNvSpPr>
                <a:spLocks/>
              </p:cNvSpPr>
              <p:nvPr/>
            </p:nvSpPr>
            <p:spPr bwMode="auto">
              <a:xfrm>
                <a:off x="5253" y="110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16 w 17"/>
                  <a:gd name="T5" fmla="*/ 16 h 17"/>
                  <a:gd name="T6" fmla="*/ 16 w 17"/>
                  <a:gd name="T7" fmla="*/ 16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38" name="Freeform 70"/>
              <p:cNvSpPr>
                <a:spLocks/>
              </p:cNvSpPr>
              <p:nvPr/>
            </p:nvSpPr>
            <p:spPr bwMode="auto">
              <a:xfrm>
                <a:off x="5265" y="1097"/>
                <a:ext cx="17" cy="17"/>
              </a:xfrm>
              <a:custGeom>
                <a:avLst/>
                <a:gdLst>
                  <a:gd name="T0" fmla="*/ 5 w 17"/>
                  <a:gd name="T1" fmla="*/ 12 h 17"/>
                  <a:gd name="T2" fmla="*/ 0 w 17"/>
                  <a:gd name="T3" fmla="*/ 0 h 17"/>
                  <a:gd name="T4" fmla="*/ 10 w 17"/>
                  <a:gd name="T5" fmla="*/ 0 h 17"/>
                  <a:gd name="T6" fmla="*/ 16 w 17"/>
                  <a:gd name="T7" fmla="*/ 16 h 17"/>
                  <a:gd name="T8" fmla="*/ 5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6" y="16"/>
                    </a:lnTo>
                    <a:lnTo>
                      <a:pt x="5" y="12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39" name="Freeform 71"/>
              <p:cNvSpPr>
                <a:spLocks/>
              </p:cNvSpPr>
              <p:nvPr/>
            </p:nvSpPr>
            <p:spPr bwMode="auto">
              <a:xfrm>
                <a:off x="5282" y="1095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  <a:gd name="T6" fmla="*/ 16 w 17"/>
                  <a:gd name="T7" fmla="*/ 0 h 1"/>
                  <a:gd name="T8" fmla="*/ 0 w 1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0" name="Line 72"/>
              <p:cNvSpPr>
                <a:spLocks noChangeShapeType="1"/>
              </p:cNvSpPr>
              <p:nvPr/>
            </p:nvSpPr>
            <p:spPr bwMode="auto">
              <a:xfrm>
                <a:off x="5326" y="1116"/>
                <a:ext cx="0" cy="1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1" name="Freeform 73"/>
              <p:cNvSpPr>
                <a:spLocks/>
              </p:cNvSpPr>
              <p:nvPr/>
            </p:nvSpPr>
            <p:spPr bwMode="auto">
              <a:xfrm>
                <a:off x="5290" y="1114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0 h 17"/>
                  <a:gd name="T4" fmla="*/ 0 w 17"/>
                  <a:gd name="T5" fmla="*/ 0 h 17"/>
                  <a:gd name="T6" fmla="*/ 8 w 17"/>
                  <a:gd name="T7" fmla="*/ 16 h 17"/>
                  <a:gd name="T8" fmla="*/ 16 w 1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2" name="Freeform 74"/>
              <p:cNvSpPr>
                <a:spLocks/>
              </p:cNvSpPr>
              <p:nvPr/>
            </p:nvSpPr>
            <p:spPr bwMode="auto">
              <a:xfrm>
                <a:off x="5283" y="111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0 h 17"/>
                  <a:gd name="T4" fmla="*/ 0 w 17"/>
                  <a:gd name="T5" fmla="*/ 16 h 17"/>
                  <a:gd name="T6" fmla="*/ 0 w 17"/>
                  <a:gd name="T7" fmla="*/ 5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0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3" name="Freeform 75"/>
              <p:cNvSpPr>
                <a:spLocks/>
              </p:cNvSpPr>
              <p:nvPr/>
            </p:nvSpPr>
            <p:spPr bwMode="auto">
              <a:xfrm>
                <a:off x="5279" y="1114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6 h 17"/>
                  <a:gd name="T4" fmla="*/ 0 w 1"/>
                  <a:gd name="T5" fmla="*/ 16 h 17"/>
                  <a:gd name="T6" fmla="*/ 0 w 1"/>
                  <a:gd name="T7" fmla="*/ 0 h 17"/>
                  <a:gd name="T8" fmla="*/ 0 w 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4" name="Freeform 76"/>
              <p:cNvSpPr>
                <a:spLocks/>
              </p:cNvSpPr>
              <p:nvPr/>
            </p:nvSpPr>
            <p:spPr bwMode="auto">
              <a:xfrm>
                <a:off x="5290" y="1123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8 h 17"/>
                  <a:gd name="T4" fmla="*/ 16 w 17"/>
                  <a:gd name="T5" fmla="*/ 16 h 17"/>
                  <a:gd name="T6" fmla="*/ 0 w 17"/>
                  <a:gd name="T7" fmla="*/ 8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5" name="Freeform 77"/>
              <p:cNvSpPr>
                <a:spLocks/>
              </p:cNvSpPr>
              <p:nvPr/>
            </p:nvSpPr>
            <p:spPr bwMode="auto">
              <a:xfrm>
                <a:off x="5283" y="112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5 w 17"/>
                  <a:gd name="T5" fmla="*/ 16 h 17"/>
                  <a:gd name="T6" fmla="*/ 0 w 17"/>
                  <a:gd name="T7" fmla="*/ 0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5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6" name="Freeform 78"/>
              <p:cNvSpPr>
                <a:spLocks/>
              </p:cNvSpPr>
              <p:nvPr/>
            </p:nvSpPr>
            <p:spPr bwMode="auto">
              <a:xfrm>
                <a:off x="5278" y="112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16 h 17"/>
                  <a:gd name="T4" fmla="*/ 0 w 17"/>
                  <a:gd name="T5" fmla="*/ 16 h 17"/>
                  <a:gd name="T6" fmla="*/ 16 w 17"/>
                  <a:gd name="T7" fmla="*/ 0 h 17"/>
                  <a:gd name="T8" fmla="*/ 16 w 1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7" name="Freeform 79"/>
              <p:cNvSpPr>
                <a:spLocks/>
              </p:cNvSpPr>
              <p:nvPr/>
            </p:nvSpPr>
            <p:spPr bwMode="auto">
              <a:xfrm>
                <a:off x="5251" y="1114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4 w 17"/>
                  <a:gd name="T3" fmla="*/ 12 h 17"/>
                  <a:gd name="T4" fmla="*/ 12 w 17"/>
                  <a:gd name="T5" fmla="*/ 8 h 17"/>
                  <a:gd name="T6" fmla="*/ 12 w 17"/>
                  <a:gd name="T7" fmla="*/ 12 h 17"/>
                  <a:gd name="T8" fmla="*/ 11 w 17"/>
                  <a:gd name="T9" fmla="*/ 12 h 17"/>
                  <a:gd name="T10" fmla="*/ 11 w 17"/>
                  <a:gd name="T11" fmla="*/ 16 h 17"/>
                  <a:gd name="T12" fmla="*/ 8 w 17"/>
                  <a:gd name="T13" fmla="*/ 16 h 17"/>
                  <a:gd name="T14" fmla="*/ 6 w 17"/>
                  <a:gd name="T15" fmla="*/ 12 h 17"/>
                  <a:gd name="T16" fmla="*/ 6 w 17"/>
                  <a:gd name="T17" fmla="*/ 8 h 17"/>
                  <a:gd name="T18" fmla="*/ 6 w 17"/>
                  <a:gd name="T19" fmla="*/ 8 h 17"/>
                  <a:gd name="T20" fmla="*/ 3 w 17"/>
                  <a:gd name="T21" fmla="*/ 8 h 17"/>
                  <a:gd name="T22" fmla="*/ 2 w 17"/>
                  <a:gd name="T23" fmla="*/ 4 h 17"/>
                  <a:gd name="T24" fmla="*/ 1 w 17"/>
                  <a:gd name="T25" fmla="*/ 4 h 17"/>
                  <a:gd name="T26" fmla="*/ 0 w 17"/>
                  <a:gd name="T27" fmla="*/ 4 h 17"/>
                  <a:gd name="T28" fmla="*/ 0 w 17"/>
                  <a:gd name="T29" fmla="*/ 0 h 17"/>
                  <a:gd name="T30" fmla="*/ 16 w 17"/>
                  <a:gd name="T3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7">
                    <a:moveTo>
                      <a:pt x="16" y="8"/>
                    </a:moveTo>
                    <a:lnTo>
                      <a:pt x="14" y="12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8" name="Freeform 80"/>
              <p:cNvSpPr>
                <a:spLocks/>
              </p:cNvSpPr>
              <p:nvPr/>
            </p:nvSpPr>
            <p:spPr bwMode="auto">
              <a:xfrm>
                <a:off x="5280" y="1118"/>
                <a:ext cx="37" cy="17"/>
              </a:xfrm>
              <a:custGeom>
                <a:avLst/>
                <a:gdLst>
                  <a:gd name="T0" fmla="*/ 36 w 37"/>
                  <a:gd name="T1" fmla="*/ 16 h 17"/>
                  <a:gd name="T2" fmla="*/ 35 w 37"/>
                  <a:gd name="T3" fmla="*/ 16 h 17"/>
                  <a:gd name="T4" fmla="*/ 34 w 37"/>
                  <a:gd name="T5" fmla="*/ 14 h 17"/>
                  <a:gd name="T6" fmla="*/ 31 w 37"/>
                  <a:gd name="T7" fmla="*/ 14 h 17"/>
                  <a:gd name="T8" fmla="*/ 28 w 37"/>
                  <a:gd name="T9" fmla="*/ 14 h 17"/>
                  <a:gd name="T10" fmla="*/ 26 w 37"/>
                  <a:gd name="T11" fmla="*/ 14 h 17"/>
                  <a:gd name="T12" fmla="*/ 22 w 37"/>
                  <a:gd name="T13" fmla="*/ 10 h 17"/>
                  <a:gd name="T14" fmla="*/ 20 w 37"/>
                  <a:gd name="T15" fmla="*/ 10 h 17"/>
                  <a:gd name="T16" fmla="*/ 17 w 37"/>
                  <a:gd name="T17" fmla="*/ 8 h 17"/>
                  <a:gd name="T18" fmla="*/ 13 w 37"/>
                  <a:gd name="T19" fmla="*/ 8 h 17"/>
                  <a:gd name="T20" fmla="*/ 10 w 37"/>
                  <a:gd name="T21" fmla="*/ 7 h 17"/>
                  <a:gd name="T22" fmla="*/ 8 w 37"/>
                  <a:gd name="T23" fmla="*/ 5 h 17"/>
                  <a:gd name="T24" fmla="*/ 6 w 37"/>
                  <a:gd name="T25" fmla="*/ 3 h 17"/>
                  <a:gd name="T26" fmla="*/ 4 w 37"/>
                  <a:gd name="T27" fmla="*/ 1 h 17"/>
                  <a:gd name="T28" fmla="*/ 3 w 37"/>
                  <a:gd name="T29" fmla="*/ 1 h 17"/>
                  <a:gd name="T30" fmla="*/ 0 w 37"/>
                  <a:gd name="T31" fmla="*/ 0 h 17"/>
                  <a:gd name="T32" fmla="*/ 36 w 37"/>
                  <a:gd name="T3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17">
                    <a:moveTo>
                      <a:pt x="36" y="16"/>
                    </a:moveTo>
                    <a:lnTo>
                      <a:pt x="35" y="16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6" y="16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9" name="Freeform 81"/>
              <p:cNvSpPr>
                <a:spLocks/>
              </p:cNvSpPr>
              <p:nvPr/>
            </p:nvSpPr>
            <p:spPr bwMode="auto">
              <a:xfrm>
                <a:off x="5281" y="1116"/>
                <a:ext cx="36" cy="17"/>
              </a:xfrm>
              <a:custGeom>
                <a:avLst/>
                <a:gdLst>
                  <a:gd name="T0" fmla="*/ 0 w 36"/>
                  <a:gd name="T1" fmla="*/ 1 h 17"/>
                  <a:gd name="T2" fmla="*/ 2 w 36"/>
                  <a:gd name="T3" fmla="*/ 0 h 17"/>
                  <a:gd name="T4" fmla="*/ 6 w 36"/>
                  <a:gd name="T5" fmla="*/ 0 h 17"/>
                  <a:gd name="T6" fmla="*/ 8 w 36"/>
                  <a:gd name="T7" fmla="*/ 0 h 17"/>
                  <a:gd name="T8" fmla="*/ 11 w 36"/>
                  <a:gd name="T9" fmla="*/ 0 h 17"/>
                  <a:gd name="T10" fmla="*/ 15 w 36"/>
                  <a:gd name="T11" fmla="*/ 0 h 17"/>
                  <a:gd name="T12" fmla="*/ 18 w 36"/>
                  <a:gd name="T13" fmla="*/ 3 h 17"/>
                  <a:gd name="T14" fmla="*/ 20 w 36"/>
                  <a:gd name="T15" fmla="*/ 3 h 17"/>
                  <a:gd name="T16" fmla="*/ 22 w 36"/>
                  <a:gd name="T17" fmla="*/ 3 h 17"/>
                  <a:gd name="T18" fmla="*/ 25 w 36"/>
                  <a:gd name="T19" fmla="*/ 3 h 17"/>
                  <a:gd name="T20" fmla="*/ 27 w 36"/>
                  <a:gd name="T21" fmla="*/ 3 h 17"/>
                  <a:gd name="T22" fmla="*/ 28 w 36"/>
                  <a:gd name="T23" fmla="*/ 5 h 17"/>
                  <a:gd name="T24" fmla="*/ 31 w 36"/>
                  <a:gd name="T25" fmla="*/ 5 h 17"/>
                  <a:gd name="T26" fmla="*/ 32 w 36"/>
                  <a:gd name="T27" fmla="*/ 7 h 17"/>
                  <a:gd name="T28" fmla="*/ 33 w 36"/>
                  <a:gd name="T29" fmla="*/ 7 h 17"/>
                  <a:gd name="T30" fmla="*/ 34 w 36"/>
                  <a:gd name="T31" fmla="*/ 7 h 17"/>
                  <a:gd name="T32" fmla="*/ 35 w 36"/>
                  <a:gd name="T33" fmla="*/ 16 h 17"/>
                  <a:gd name="T34" fmla="*/ 32 w 36"/>
                  <a:gd name="T35" fmla="*/ 14 h 17"/>
                  <a:gd name="T36" fmla="*/ 28 w 36"/>
                  <a:gd name="T37" fmla="*/ 14 h 17"/>
                  <a:gd name="T38" fmla="*/ 25 w 36"/>
                  <a:gd name="T39" fmla="*/ 12 h 17"/>
                  <a:gd name="T40" fmla="*/ 22 w 36"/>
                  <a:gd name="T41" fmla="*/ 14 h 17"/>
                  <a:gd name="T42" fmla="*/ 20 w 36"/>
                  <a:gd name="T43" fmla="*/ 12 h 17"/>
                  <a:gd name="T44" fmla="*/ 17 w 36"/>
                  <a:gd name="T45" fmla="*/ 12 h 17"/>
                  <a:gd name="T46" fmla="*/ 13 w 36"/>
                  <a:gd name="T47" fmla="*/ 10 h 17"/>
                  <a:gd name="T48" fmla="*/ 11 w 36"/>
                  <a:gd name="T49" fmla="*/ 8 h 17"/>
                  <a:gd name="T50" fmla="*/ 8 w 36"/>
                  <a:gd name="T51" fmla="*/ 7 h 17"/>
                  <a:gd name="T52" fmla="*/ 7 w 36"/>
                  <a:gd name="T53" fmla="*/ 5 h 17"/>
                  <a:gd name="T54" fmla="*/ 6 w 36"/>
                  <a:gd name="T55" fmla="*/ 3 h 17"/>
                  <a:gd name="T56" fmla="*/ 3 w 36"/>
                  <a:gd name="T57" fmla="*/ 3 h 17"/>
                  <a:gd name="T58" fmla="*/ 2 w 36"/>
                  <a:gd name="T59" fmla="*/ 1 h 17"/>
                  <a:gd name="T60" fmla="*/ 0 w 36"/>
                  <a:gd name="T61" fmla="*/ 1 h 17"/>
                  <a:gd name="T62" fmla="*/ 0 w 36"/>
                  <a:gd name="T6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17">
                    <a:moveTo>
                      <a:pt x="0" y="1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16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50" name="Freeform 82"/>
              <p:cNvSpPr>
                <a:spLocks/>
              </p:cNvSpPr>
              <p:nvPr/>
            </p:nvSpPr>
            <p:spPr bwMode="auto">
              <a:xfrm>
                <a:off x="5277" y="1117"/>
                <a:ext cx="40" cy="17"/>
              </a:xfrm>
              <a:custGeom>
                <a:avLst/>
                <a:gdLst>
                  <a:gd name="T0" fmla="*/ 0 w 40"/>
                  <a:gd name="T1" fmla="*/ 3 h 17"/>
                  <a:gd name="T2" fmla="*/ 4 w 40"/>
                  <a:gd name="T3" fmla="*/ 0 h 17"/>
                  <a:gd name="T4" fmla="*/ 7 w 40"/>
                  <a:gd name="T5" fmla="*/ 1 h 17"/>
                  <a:gd name="T6" fmla="*/ 11 w 40"/>
                  <a:gd name="T7" fmla="*/ 1 h 17"/>
                  <a:gd name="T8" fmla="*/ 13 w 40"/>
                  <a:gd name="T9" fmla="*/ 0 h 17"/>
                  <a:gd name="T10" fmla="*/ 17 w 40"/>
                  <a:gd name="T11" fmla="*/ 0 h 17"/>
                  <a:gd name="T12" fmla="*/ 20 w 40"/>
                  <a:gd name="T13" fmla="*/ 0 h 17"/>
                  <a:gd name="T14" fmla="*/ 23 w 40"/>
                  <a:gd name="T15" fmla="*/ 1 h 17"/>
                  <a:gd name="T16" fmla="*/ 26 w 40"/>
                  <a:gd name="T17" fmla="*/ 1 h 17"/>
                  <a:gd name="T18" fmla="*/ 28 w 40"/>
                  <a:gd name="T19" fmla="*/ 1 h 17"/>
                  <a:gd name="T20" fmla="*/ 31 w 40"/>
                  <a:gd name="T21" fmla="*/ 1 h 17"/>
                  <a:gd name="T22" fmla="*/ 32 w 40"/>
                  <a:gd name="T23" fmla="*/ 3 h 17"/>
                  <a:gd name="T24" fmla="*/ 34 w 40"/>
                  <a:gd name="T25" fmla="*/ 3 h 17"/>
                  <a:gd name="T26" fmla="*/ 35 w 40"/>
                  <a:gd name="T27" fmla="*/ 4 h 17"/>
                  <a:gd name="T28" fmla="*/ 36 w 40"/>
                  <a:gd name="T29" fmla="*/ 4 h 17"/>
                  <a:gd name="T30" fmla="*/ 38 w 40"/>
                  <a:gd name="T31" fmla="*/ 4 h 17"/>
                  <a:gd name="T32" fmla="*/ 39 w 40"/>
                  <a:gd name="T33" fmla="*/ 14 h 17"/>
                  <a:gd name="T34" fmla="*/ 35 w 40"/>
                  <a:gd name="T35" fmla="*/ 16 h 17"/>
                  <a:gd name="T36" fmla="*/ 31 w 40"/>
                  <a:gd name="T37" fmla="*/ 14 h 17"/>
                  <a:gd name="T38" fmla="*/ 28 w 40"/>
                  <a:gd name="T39" fmla="*/ 14 h 17"/>
                  <a:gd name="T40" fmla="*/ 24 w 40"/>
                  <a:gd name="T41" fmla="*/ 14 h 17"/>
                  <a:gd name="T42" fmla="*/ 21 w 40"/>
                  <a:gd name="T43" fmla="*/ 11 h 17"/>
                  <a:gd name="T44" fmla="*/ 18 w 40"/>
                  <a:gd name="T45" fmla="*/ 12 h 17"/>
                  <a:gd name="T46" fmla="*/ 15 w 40"/>
                  <a:gd name="T47" fmla="*/ 11 h 17"/>
                  <a:gd name="T48" fmla="*/ 11 w 40"/>
                  <a:gd name="T49" fmla="*/ 9 h 17"/>
                  <a:gd name="T50" fmla="*/ 9 w 40"/>
                  <a:gd name="T51" fmla="*/ 8 h 17"/>
                  <a:gd name="T52" fmla="*/ 8 w 40"/>
                  <a:gd name="T53" fmla="*/ 6 h 17"/>
                  <a:gd name="T54" fmla="*/ 5 w 40"/>
                  <a:gd name="T55" fmla="*/ 6 h 17"/>
                  <a:gd name="T56" fmla="*/ 4 w 40"/>
                  <a:gd name="T57" fmla="*/ 4 h 17"/>
                  <a:gd name="T58" fmla="*/ 2 w 40"/>
                  <a:gd name="T59" fmla="*/ 4 h 17"/>
                  <a:gd name="T60" fmla="*/ 1 w 40"/>
                  <a:gd name="T61" fmla="*/ 3 h 17"/>
                  <a:gd name="T62" fmla="*/ 0 w 40"/>
                  <a:gd name="T6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17">
                    <a:moveTo>
                      <a:pt x="0" y="3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9" y="14"/>
                    </a:lnTo>
                    <a:lnTo>
                      <a:pt x="35" y="16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5" y="11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51" name="Freeform 83"/>
              <p:cNvSpPr>
                <a:spLocks/>
              </p:cNvSpPr>
              <p:nvPr/>
            </p:nvSpPr>
            <p:spPr bwMode="auto">
              <a:xfrm>
                <a:off x="5290" y="1119"/>
                <a:ext cx="25" cy="17"/>
              </a:xfrm>
              <a:custGeom>
                <a:avLst/>
                <a:gdLst>
                  <a:gd name="T0" fmla="*/ 24 w 25"/>
                  <a:gd name="T1" fmla="*/ 16 h 17"/>
                  <a:gd name="T2" fmla="*/ 22 w 25"/>
                  <a:gd name="T3" fmla="*/ 10 h 17"/>
                  <a:gd name="T4" fmla="*/ 20 w 25"/>
                  <a:gd name="T5" fmla="*/ 10 h 17"/>
                  <a:gd name="T6" fmla="*/ 18 w 25"/>
                  <a:gd name="T7" fmla="*/ 10 h 17"/>
                  <a:gd name="T8" fmla="*/ 16 w 25"/>
                  <a:gd name="T9" fmla="*/ 5 h 17"/>
                  <a:gd name="T10" fmla="*/ 14 w 25"/>
                  <a:gd name="T11" fmla="*/ 5 h 17"/>
                  <a:gd name="T12" fmla="*/ 12 w 25"/>
                  <a:gd name="T13" fmla="*/ 5 h 17"/>
                  <a:gd name="T14" fmla="*/ 11 w 25"/>
                  <a:gd name="T15" fmla="*/ 0 h 17"/>
                  <a:gd name="T16" fmla="*/ 8 w 25"/>
                  <a:gd name="T17" fmla="*/ 0 h 17"/>
                  <a:gd name="T18" fmla="*/ 5 w 25"/>
                  <a:gd name="T19" fmla="*/ 0 h 17"/>
                  <a:gd name="T20" fmla="*/ 5 w 25"/>
                  <a:gd name="T21" fmla="*/ 5 h 17"/>
                  <a:gd name="T22" fmla="*/ 5 w 25"/>
                  <a:gd name="T23" fmla="*/ 0 h 17"/>
                  <a:gd name="T24" fmla="*/ 3 w 25"/>
                  <a:gd name="T25" fmla="*/ 0 h 17"/>
                  <a:gd name="T26" fmla="*/ 2 w 25"/>
                  <a:gd name="T27" fmla="*/ 0 h 17"/>
                  <a:gd name="T28" fmla="*/ 1 w 25"/>
                  <a:gd name="T29" fmla="*/ 5 h 17"/>
                  <a:gd name="T30" fmla="*/ 0 w 25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7">
                    <a:moveTo>
                      <a:pt x="24" y="16"/>
                    </a:move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52" name="Freeform 84"/>
              <p:cNvSpPr>
                <a:spLocks/>
              </p:cNvSpPr>
              <p:nvPr/>
            </p:nvSpPr>
            <p:spPr bwMode="auto">
              <a:xfrm>
                <a:off x="5251" y="1111"/>
                <a:ext cx="17" cy="17"/>
              </a:xfrm>
              <a:custGeom>
                <a:avLst/>
                <a:gdLst>
                  <a:gd name="T0" fmla="*/ 16 w 17"/>
                  <a:gd name="T1" fmla="*/ 12 h 17"/>
                  <a:gd name="T2" fmla="*/ 14 w 17"/>
                  <a:gd name="T3" fmla="*/ 12 h 17"/>
                  <a:gd name="T4" fmla="*/ 12 w 17"/>
                  <a:gd name="T5" fmla="*/ 12 h 17"/>
                  <a:gd name="T6" fmla="*/ 12 w 17"/>
                  <a:gd name="T7" fmla="*/ 16 h 17"/>
                  <a:gd name="T8" fmla="*/ 9 w 17"/>
                  <a:gd name="T9" fmla="*/ 16 h 17"/>
                  <a:gd name="T10" fmla="*/ 8 w 17"/>
                  <a:gd name="T11" fmla="*/ 16 h 17"/>
                  <a:gd name="T12" fmla="*/ 6 w 17"/>
                  <a:gd name="T13" fmla="*/ 12 h 17"/>
                  <a:gd name="T14" fmla="*/ 6 w 17"/>
                  <a:gd name="T15" fmla="*/ 12 h 17"/>
                  <a:gd name="T16" fmla="*/ 5 w 17"/>
                  <a:gd name="T17" fmla="*/ 16 h 17"/>
                  <a:gd name="T18" fmla="*/ 2 w 17"/>
                  <a:gd name="T19" fmla="*/ 12 h 17"/>
                  <a:gd name="T20" fmla="*/ 1 w 17"/>
                  <a:gd name="T21" fmla="*/ 12 h 17"/>
                  <a:gd name="T22" fmla="*/ 2 w 17"/>
                  <a:gd name="T23" fmla="*/ 9 h 17"/>
                  <a:gd name="T24" fmla="*/ 0 w 17"/>
                  <a:gd name="T25" fmla="*/ 3 h 17"/>
                  <a:gd name="T26" fmla="*/ 2 w 17"/>
                  <a:gd name="T27" fmla="*/ 3 h 17"/>
                  <a:gd name="T28" fmla="*/ 4 w 17"/>
                  <a:gd name="T29" fmla="*/ 3 h 17"/>
                  <a:gd name="T30" fmla="*/ 5 w 17"/>
                  <a:gd name="T31" fmla="*/ 3 h 17"/>
                  <a:gd name="T32" fmla="*/ 6 w 17"/>
                  <a:gd name="T33" fmla="*/ 0 h 17"/>
                  <a:gd name="T34" fmla="*/ 6 w 17"/>
                  <a:gd name="T35" fmla="*/ 0 h 17"/>
                  <a:gd name="T36" fmla="*/ 9 w 17"/>
                  <a:gd name="T37" fmla="*/ 3 h 17"/>
                  <a:gd name="T38" fmla="*/ 9 w 17"/>
                  <a:gd name="T39" fmla="*/ 3 h 17"/>
                  <a:gd name="T40" fmla="*/ 12 w 17"/>
                  <a:gd name="T41" fmla="*/ 3 h 17"/>
                  <a:gd name="T42" fmla="*/ 12 w 17"/>
                  <a:gd name="T43" fmla="*/ 3 h 17"/>
                  <a:gd name="T44" fmla="*/ 13 w 17"/>
                  <a:gd name="T45" fmla="*/ 9 h 17"/>
                  <a:gd name="T46" fmla="*/ 13 w 17"/>
                  <a:gd name="T47" fmla="*/ 9 h 17"/>
                  <a:gd name="T48" fmla="*/ 14 w 17"/>
                  <a:gd name="T49" fmla="*/ 12 h 17"/>
                  <a:gd name="T50" fmla="*/ 16 w 17"/>
                  <a:gd name="T5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17">
                    <a:moveTo>
                      <a:pt x="16" y="12"/>
                    </a:moveTo>
                    <a:lnTo>
                      <a:pt x="14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12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53" name="Freeform 85"/>
              <p:cNvSpPr>
                <a:spLocks/>
              </p:cNvSpPr>
              <p:nvPr/>
            </p:nvSpPr>
            <p:spPr bwMode="auto">
              <a:xfrm>
                <a:off x="5247" y="1111"/>
                <a:ext cx="18" cy="17"/>
              </a:xfrm>
              <a:custGeom>
                <a:avLst/>
                <a:gdLst>
                  <a:gd name="T0" fmla="*/ 17 w 18"/>
                  <a:gd name="T1" fmla="*/ 10 h 17"/>
                  <a:gd name="T2" fmla="*/ 15 w 18"/>
                  <a:gd name="T3" fmla="*/ 14 h 17"/>
                  <a:gd name="T4" fmla="*/ 13 w 18"/>
                  <a:gd name="T5" fmla="*/ 14 h 17"/>
                  <a:gd name="T6" fmla="*/ 12 w 18"/>
                  <a:gd name="T7" fmla="*/ 16 h 17"/>
                  <a:gd name="T8" fmla="*/ 11 w 18"/>
                  <a:gd name="T9" fmla="*/ 14 h 17"/>
                  <a:gd name="T10" fmla="*/ 9 w 18"/>
                  <a:gd name="T11" fmla="*/ 14 h 17"/>
                  <a:gd name="T12" fmla="*/ 8 w 18"/>
                  <a:gd name="T13" fmla="*/ 14 h 17"/>
                  <a:gd name="T14" fmla="*/ 6 w 18"/>
                  <a:gd name="T15" fmla="*/ 12 h 17"/>
                  <a:gd name="T16" fmla="*/ 6 w 18"/>
                  <a:gd name="T17" fmla="*/ 10 h 17"/>
                  <a:gd name="T18" fmla="*/ 6 w 18"/>
                  <a:gd name="T19" fmla="*/ 10 h 17"/>
                  <a:gd name="T20" fmla="*/ 3 w 18"/>
                  <a:gd name="T21" fmla="*/ 10 h 17"/>
                  <a:gd name="T22" fmla="*/ 2 w 18"/>
                  <a:gd name="T23" fmla="*/ 8 h 17"/>
                  <a:gd name="T24" fmla="*/ 1 w 18"/>
                  <a:gd name="T25" fmla="*/ 8 h 17"/>
                  <a:gd name="T26" fmla="*/ 0 w 18"/>
                  <a:gd name="T27" fmla="*/ 6 h 17"/>
                  <a:gd name="T28" fmla="*/ 1 w 18"/>
                  <a:gd name="T29" fmla="*/ 2 h 17"/>
                  <a:gd name="T30" fmla="*/ 4 w 18"/>
                  <a:gd name="T31" fmla="*/ 2 h 17"/>
                  <a:gd name="T32" fmla="*/ 6 w 18"/>
                  <a:gd name="T33" fmla="*/ 0 h 17"/>
                  <a:gd name="T34" fmla="*/ 6 w 18"/>
                  <a:gd name="T35" fmla="*/ 0 h 17"/>
                  <a:gd name="T36" fmla="*/ 9 w 18"/>
                  <a:gd name="T37" fmla="*/ 0 h 17"/>
                  <a:gd name="T38" fmla="*/ 9 w 18"/>
                  <a:gd name="T39" fmla="*/ 2 h 17"/>
                  <a:gd name="T40" fmla="*/ 10 w 18"/>
                  <a:gd name="T41" fmla="*/ 2 h 17"/>
                  <a:gd name="T42" fmla="*/ 11 w 18"/>
                  <a:gd name="T43" fmla="*/ 4 h 17"/>
                  <a:gd name="T44" fmla="*/ 12 w 18"/>
                  <a:gd name="T45" fmla="*/ 4 h 17"/>
                  <a:gd name="T46" fmla="*/ 13 w 18"/>
                  <a:gd name="T47" fmla="*/ 6 h 17"/>
                  <a:gd name="T48" fmla="*/ 14 w 18"/>
                  <a:gd name="T49" fmla="*/ 6 h 17"/>
                  <a:gd name="T50" fmla="*/ 15 w 18"/>
                  <a:gd name="T51" fmla="*/ 6 h 17"/>
                  <a:gd name="T52" fmla="*/ 16 w 18"/>
                  <a:gd name="T53" fmla="*/ 8 h 17"/>
                  <a:gd name="T54" fmla="*/ 17 w 18"/>
                  <a:gd name="T5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" h="17">
                    <a:moveTo>
                      <a:pt x="17" y="10"/>
                    </a:moveTo>
                    <a:lnTo>
                      <a:pt x="15" y="14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7" y="1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54" name="Freeform 86"/>
              <p:cNvSpPr>
                <a:spLocks/>
              </p:cNvSpPr>
              <p:nvPr/>
            </p:nvSpPr>
            <p:spPr bwMode="auto">
              <a:xfrm>
                <a:off x="5230" y="1071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10 w 17"/>
                  <a:gd name="T5" fmla="*/ 0 h 1"/>
                  <a:gd name="T6" fmla="*/ 16 w 17"/>
                  <a:gd name="T7" fmla="*/ 0 h 1"/>
                  <a:gd name="T8" fmla="*/ 0 w 1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55" name="Freeform 87"/>
              <p:cNvSpPr>
                <a:spLocks/>
              </p:cNvSpPr>
              <p:nvPr/>
            </p:nvSpPr>
            <p:spPr bwMode="auto">
              <a:xfrm>
                <a:off x="5319" y="1102"/>
                <a:ext cx="17" cy="17"/>
              </a:xfrm>
              <a:custGeom>
                <a:avLst/>
                <a:gdLst>
                  <a:gd name="T0" fmla="*/ 16 w 17"/>
                  <a:gd name="T1" fmla="*/ 5 h 17"/>
                  <a:gd name="T2" fmla="*/ 12 w 17"/>
                  <a:gd name="T3" fmla="*/ 2 h 17"/>
                  <a:gd name="T4" fmla="*/ 3 w 17"/>
                  <a:gd name="T5" fmla="*/ 0 h 17"/>
                  <a:gd name="T6" fmla="*/ 0 w 17"/>
                  <a:gd name="T7" fmla="*/ 1 h 17"/>
                  <a:gd name="T8" fmla="*/ 3 w 17"/>
                  <a:gd name="T9" fmla="*/ 8 h 17"/>
                  <a:gd name="T10" fmla="*/ 11 w 17"/>
                  <a:gd name="T11" fmla="*/ 8 h 17"/>
                  <a:gd name="T12" fmla="*/ 12 w 17"/>
                  <a:gd name="T13" fmla="*/ 14 h 17"/>
                  <a:gd name="T14" fmla="*/ 4 w 17"/>
                  <a:gd name="T15" fmla="*/ 11 h 17"/>
                  <a:gd name="T16" fmla="*/ 6 w 17"/>
                  <a:gd name="T17" fmla="*/ 14 h 17"/>
                  <a:gd name="T18" fmla="*/ 16 w 17"/>
                  <a:gd name="T19" fmla="*/ 16 h 17"/>
                  <a:gd name="T20" fmla="*/ 14 w 17"/>
                  <a:gd name="T21" fmla="*/ 8 h 17"/>
                  <a:gd name="T22" fmla="*/ 4 w 17"/>
                  <a:gd name="T23" fmla="*/ 8 h 17"/>
                  <a:gd name="T24" fmla="*/ 4 w 17"/>
                  <a:gd name="T25" fmla="*/ 1 h 17"/>
                  <a:gd name="T26" fmla="*/ 11 w 17"/>
                  <a:gd name="T27" fmla="*/ 4 h 17"/>
                  <a:gd name="T28" fmla="*/ 14 w 17"/>
                  <a:gd name="T29" fmla="*/ 5 h 17"/>
                  <a:gd name="T30" fmla="*/ 16 w 17"/>
                  <a:gd name="T3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7">
                    <a:moveTo>
                      <a:pt x="16" y="5"/>
                    </a:moveTo>
                    <a:lnTo>
                      <a:pt x="12" y="2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8"/>
                    </a:lnTo>
                    <a:lnTo>
                      <a:pt x="11" y="8"/>
                    </a:lnTo>
                    <a:lnTo>
                      <a:pt x="12" y="14"/>
                    </a:lnTo>
                    <a:lnTo>
                      <a:pt x="4" y="11"/>
                    </a:lnTo>
                    <a:lnTo>
                      <a:pt x="6" y="14"/>
                    </a:lnTo>
                    <a:lnTo>
                      <a:pt x="16" y="16"/>
                    </a:lnTo>
                    <a:lnTo>
                      <a:pt x="14" y="8"/>
                    </a:lnTo>
                    <a:lnTo>
                      <a:pt x="4" y="8"/>
                    </a:lnTo>
                    <a:lnTo>
                      <a:pt x="4" y="1"/>
                    </a:lnTo>
                    <a:lnTo>
                      <a:pt x="11" y="4"/>
                    </a:lnTo>
                    <a:lnTo>
                      <a:pt x="14" y="5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56" name="Freeform 88"/>
              <p:cNvSpPr>
                <a:spLocks/>
              </p:cNvSpPr>
              <p:nvPr/>
            </p:nvSpPr>
            <p:spPr bwMode="auto">
              <a:xfrm>
                <a:off x="5306" y="1099"/>
                <a:ext cx="17" cy="17"/>
              </a:xfrm>
              <a:custGeom>
                <a:avLst/>
                <a:gdLst>
                  <a:gd name="T0" fmla="*/ 10 w 17"/>
                  <a:gd name="T1" fmla="*/ 1 h 17"/>
                  <a:gd name="T2" fmla="*/ 16 w 17"/>
                  <a:gd name="T3" fmla="*/ 16 h 17"/>
                  <a:gd name="T4" fmla="*/ 5 w 17"/>
                  <a:gd name="T5" fmla="*/ 14 h 17"/>
                  <a:gd name="T6" fmla="*/ 0 w 17"/>
                  <a:gd name="T7" fmla="*/ 0 h 17"/>
                  <a:gd name="T8" fmla="*/ 10 w 1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1"/>
                    </a:moveTo>
                    <a:lnTo>
                      <a:pt x="16" y="16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57" name="Freeform 89"/>
              <p:cNvSpPr>
                <a:spLocks/>
              </p:cNvSpPr>
              <p:nvPr/>
            </p:nvSpPr>
            <p:spPr bwMode="auto">
              <a:xfrm>
                <a:off x="5295" y="1096"/>
                <a:ext cx="17" cy="17"/>
              </a:xfrm>
              <a:custGeom>
                <a:avLst/>
                <a:gdLst>
                  <a:gd name="T0" fmla="*/ 11 w 17"/>
                  <a:gd name="T1" fmla="*/ 2 h 17"/>
                  <a:gd name="T2" fmla="*/ 13 w 17"/>
                  <a:gd name="T3" fmla="*/ 8 h 17"/>
                  <a:gd name="T4" fmla="*/ 13 w 17"/>
                  <a:gd name="T5" fmla="*/ 8 h 17"/>
                  <a:gd name="T6" fmla="*/ 5 w 17"/>
                  <a:gd name="T7" fmla="*/ 8 h 17"/>
                  <a:gd name="T8" fmla="*/ 8 w 17"/>
                  <a:gd name="T9" fmla="*/ 14 h 17"/>
                  <a:gd name="T10" fmla="*/ 13 w 17"/>
                  <a:gd name="T11" fmla="*/ 14 h 17"/>
                  <a:gd name="T12" fmla="*/ 14 w 17"/>
                  <a:gd name="T13" fmla="*/ 13 h 17"/>
                  <a:gd name="T14" fmla="*/ 16 w 17"/>
                  <a:gd name="T15" fmla="*/ 14 h 17"/>
                  <a:gd name="T16" fmla="*/ 14 w 17"/>
                  <a:gd name="T17" fmla="*/ 16 h 17"/>
                  <a:gd name="T18" fmla="*/ 5 w 17"/>
                  <a:gd name="T19" fmla="*/ 14 h 17"/>
                  <a:gd name="T20" fmla="*/ 2 w 17"/>
                  <a:gd name="T21" fmla="*/ 4 h 17"/>
                  <a:gd name="T22" fmla="*/ 11 w 17"/>
                  <a:gd name="T23" fmla="*/ 7 h 17"/>
                  <a:gd name="T24" fmla="*/ 10 w 17"/>
                  <a:gd name="T25" fmla="*/ 4 h 17"/>
                  <a:gd name="T26" fmla="*/ 2 w 17"/>
                  <a:gd name="T27" fmla="*/ 1 h 17"/>
                  <a:gd name="T28" fmla="*/ 0 w 17"/>
                  <a:gd name="T29" fmla="*/ 0 h 17"/>
                  <a:gd name="T30" fmla="*/ 11 w 17"/>
                  <a:gd name="T3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7">
                    <a:moveTo>
                      <a:pt x="11" y="2"/>
                    </a:moveTo>
                    <a:lnTo>
                      <a:pt x="13" y="8"/>
                    </a:lnTo>
                    <a:lnTo>
                      <a:pt x="13" y="8"/>
                    </a:lnTo>
                    <a:lnTo>
                      <a:pt x="5" y="8"/>
                    </a:lnTo>
                    <a:lnTo>
                      <a:pt x="8" y="14"/>
                    </a:lnTo>
                    <a:lnTo>
                      <a:pt x="13" y="14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5" y="14"/>
                    </a:lnTo>
                    <a:lnTo>
                      <a:pt x="2" y="4"/>
                    </a:lnTo>
                    <a:lnTo>
                      <a:pt x="11" y="7"/>
                    </a:lnTo>
                    <a:lnTo>
                      <a:pt x="10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1" y="2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58" name="Freeform 90"/>
              <p:cNvSpPr>
                <a:spLocks/>
              </p:cNvSpPr>
              <p:nvPr/>
            </p:nvSpPr>
            <p:spPr bwMode="auto">
              <a:xfrm>
                <a:off x="5309" y="1100"/>
                <a:ext cx="17" cy="17"/>
              </a:xfrm>
              <a:custGeom>
                <a:avLst/>
                <a:gdLst>
                  <a:gd name="T0" fmla="*/ 13 w 17"/>
                  <a:gd name="T1" fmla="*/ 1 h 17"/>
                  <a:gd name="T2" fmla="*/ 16 w 17"/>
                  <a:gd name="T3" fmla="*/ 16 h 17"/>
                  <a:gd name="T4" fmla="*/ 5 w 17"/>
                  <a:gd name="T5" fmla="*/ 12 h 17"/>
                  <a:gd name="T6" fmla="*/ 0 w 17"/>
                  <a:gd name="T7" fmla="*/ 0 h 17"/>
                  <a:gd name="T8" fmla="*/ 13 w 1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1"/>
                    </a:moveTo>
                    <a:lnTo>
                      <a:pt x="16" y="16"/>
                    </a:lnTo>
                    <a:lnTo>
                      <a:pt x="5" y="12"/>
                    </a:lnTo>
                    <a:lnTo>
                      <a:pt x="0" y="0"/>
                    </a:lnTo>
                    <a:lnTo>
                      <a:pt x="13" y="1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59" name="Freeform 91"/>
              <p:cNvSpPr>
                <a:spLocks/>
              </p:cNvSpPr>
              <p:nvPr/>
            </p:nvSpPr>
            <p:spPr bwMode="auto">
              <a:xfrm>
                <a:off x="5223" y="1080"/>
                <a:ext cx="22" cy="20"/>
              </a:xfrm>
              <a:custGeom>
                <a:avLst/>
                <a:gdLst>
                  <a:gd name="T0" fmla="*/ 11 w 22"/>
                  <a:gd name="T1" fmla="*/ 19 h 20"/>
                  <a:gd name="T2" fmla="*/ 9 w 22"/>
                  <a:gd name="T3" fmla="*/ 19 h 20"/>
                  <a:gd name="T4" fmla="*/ 9 w 22"/>
                  <a:gd name="T5" fmla="*/ 18 h 20"/>
                  <a:gd name="T6" fmla="*/ 9 w 22"/>
                  <a:gd name="T7" fmla="*/ 18 h 20"/>
                  <a:gd name="T8" fmla="*/ 6 w 22"/>
                  <a:gd name="T9" fmla="*/ 18 h 20"/>
                  <a:gd name="T10" fmla="*/ 6 w 22"/>
                  <a:gd name="T11" fmla="*/ 18 h 20"/>
                  <a:gd name="T12" fmla="*/ 5 w 22"/>
                  <a:gd name="T13" fmla="*/ 16 h 20"/>
                  <a:gd name="T14" fmla="*/ 4 w 22"/>
                  <a:gd name="T15" fmla="*/ 15 h 20"/>
                  <a:gd name="T16" fmla="*/ 3 w 22"/>
                  <a:gd name="T17" fmla="*/ 15 h 20"/>
                  <a:gd name="T18" fmla="*/ 3 w 22"/>
                  <a:gd name="T19" fmla="*/ 14 h 20"/>
                  <a:gd name="T20" fmla="*/ 3 w 22"/>
                  <a:gd name="T21" fmla="*/ 13 h 20"/>
                  <a:gd name="T22" fmla="*/ 1 w 22"/>
                  <a:gd name="T23" fmla="*/ 13 h 20"/>
                  <a:gd name="T24" fmla="*/ 1 w 22"/>
                  <a:gd name="T25" fmla="*/ 11 h 20"/>
                  <a:gd name="T26" fmla="*/ 1 w 22"/>
                  <a:gd name="T27" fmla="*/ 9 h 20"/>
                  <a:gd name="T28" fmla="*/ 1 w 22"/>
                  <a:gd name="T29" fmla="*/ 8 h 20"/>
                  <a:gd name="T30" fmla="*/ 0 w 22"/>
                  <a:gd name="T31" fmla="*/ 8 h 20"/>
                  <a:gd name="T32" fmla="*/ 0 w 22"/>
                  <a:gd name="T33" fmla="*/ 6 h 20"/>
                  <a:gd name="T34" fmla="*/ 1 w 22"/>
                  <a:gd name="T35" fmla="*/ 4 h 20"/>
                  <a:gd name="T36" fmla="*/ 3 w 22"/>
                  <a:gd name="T37" fmla="*/ 3 h 20"/>
                  <a:gd name="T38" fmla="*/ 4 w 22"/>
                  <a:gd name="T39" fmla="*/ 2 h 20"/>
                  <a:gd name="T40" fmla="*/ 5 w 22"/>
                  <a:gd name="T41" fmla="*/ 1 h 20"/>
                  <a:gd name="T42" fmla="*/ 6 w 22"/>
                  <a:gd name="T43" fmla="*/ 0 h 20"/>
                  <a:gd name="T44" fmla="*/ 8 w 22"/>
                  <a:gd name="T45" fmla="*/ 1 h 20"/>
                  <a:gd name="T46" fmla="*/ 11 w 22"/>
                  <a:gd name="T47" fmla="*/ 1 h 20"/>
                  <a:gd name="T48" fmla="*/ 11 w 22"/>
                  <a:gd name="T49" fmla="*/ 1 h 20"/>
                  <a:gd name="T50" fmla="*/ 12 w 22"/>
                  <a:gd name="T51" fmla="*/ 1 h 20"/>
                  <a:gd name="T52" fmla="*/ 13 w 22"/>
                  <a:gd name="T53" fmla="*/ 2 h 20"/>
                  <a:gd name="T54" fmla="*/ 15 w 22"/>
                  <a:gd name="T55" fmla="*/ 1 h 20"/>
                  <a:gd name="T56" fmla="*/ 15 w 22"/>
                  <a:gd name="T57" fmla="*/ 3 h 20"/>
                  <a:gd name="T58" fmla="*/ 16 w 22"/>
                  <a:gd name="T59" fmla="*/ 4 h 20"/>
                  <a:gd name="T60" fmla="*/ 18 w 22"/>
                  <a:gd name="T61" fmla="*/ 4 h 20"/>
                  <a:gd name="T62" fmla="*/ 19 w 22"/>
                  <a:gd name="T63" fmla="*/ 5 h 20"/>
                  <a:gd name="T64" fmla="*/ 18 w 22"/>
                  <a:gd name="T65" fmla="*/ 6 h 20"/>
                  <a:gd name="T66" fmla="*/ 19 w 22"/>
                  <a:gd name="T67" fmla="*/ 6 h 20"/>
                  <a:gd name="T68" fmla="*/ 20 w 22"/>
                  <a:gd name="T69" fmla="*/ 8 h 20"/>
                  <a:gd name="T70" fmla="*/ 20 w 22"/>
                  <a:gd name="T71" fmla="*/ 10 h 20"/>
                  <a:gd name="T72" fmla="*/ 21 w 22"/>
                  <a:gd name="T73" fmla="*/ 10 h 20"/>
                  <a:gd name="T74" fmla="*/ 20 w 22"/>
                  <a:gd name="T75" fmla="*/ 11 h 20"/>
                  <a:gd name="T76" fmla="*/ 20 w 22"/>
                  <a:gd name="T77" fmla="*/ 11 h 20"/>
                  <a:gd name="T78" fmla="*/ 20 w 22"/>
                  <a:gd name="T79" fmla="*/ 13 h 20"/>
                  <a:gd name="T80" fmla="*/ 20 w 22"/>
                  <a:gd name="T81" fmla="*/ 15 h 20"/>
                  <a:gd name="T82" fmla="*/ 20 w 22"/>
                  <a:gd name="T83" fmla="*/ 17 h 20"/>
                  <a:gd name="T84" fmla="*/ 18 w 22"/>
                  <a:gd name="T85" fmla="*/ 17 h 20"/>
                  <a:gd name="T86" fmla="*/ 17 w 22"/>
                  <a:gd name="T87" fmla="*/ 18 h 20"/>
                  <a:gd name="T88" fmla="*/ 14 w 22"/>
                  <a:gd name="T89" fmla="*/ 19 h 20"/>
                  <a:gd name="T90" fmla="*/ 12 w 22"/>
                  <a:gd name="T91" fmla="*/ 19 h 20"/>
                  <a:gd name="T92" fmla="*/ 11 w 22"/>
                  <a:gd name="T9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" h="20">
                    <a:moveTo>
                      <a:pt x="11" y="19"/>
                    </a:moveTo>
                    <a:lnTo>
                      <a:pt x="9" y="1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18" y="17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60" name="Freeform 92"/>
              <p:cNvSpPr>
                <a:spLocks/>
              </p:cNvSpPr>
              <p:nvPr/>
            </p:nvSpPr>
            <p:spPr bwMode="auto">
              <a:xfrm>
                <a:off x="5212" y="1082"/>
                <a:ext cx="17" cy="17"/>
              </a:xfrm>
              <a:custGeom>
                <a:avLst/>
                <a:gdLst>
                  <a:gd name="T0" fmla="*/ 0 w 17"/>
                  <a:gd name="T1" fmla="*/ 13 h 17"/>
                  <a:gd name="T2" fmla="*/ 0 w 17"/>
                  <a:gd name="T3" fmla="*/ 0 h 17"/>
                  <a:gd name="T4" fmla="*/ 14 w 17"/>
                  <a:gd name="T5" fmla="*/ 6 h 17"/>
                  <a:gd name="T6" fmla="*/ 16 w 17"/>
                  <a:gd name="T7" fmla="*/ 16 h 17"/>
                  <a:gd name="T8" fmla="*/ 0 w 17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3"/>
                    </a:moveTo>
                    <a:lnTo>
                      <a:pt x="0" y="0"/>
                    </a:lnTo>
                    <a:lnTo>
                      <a:pt x="14" y="6"/>
                    </a:lnTo>
                    <a:lnTo>
                      <a:pt x="16" y="1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61" name="Freeform 93"/>
              <p:cNvSpPr>
                <a:spLocks/>
              </p:cNvSpPr>
              <p:nvPr/>
            </p:nvSpPr>
            <p:spPr bwMode="auto">
              <a:xfrm>
                <a:off x="5209" y="1082"/>
                <a:ext cx="17" cy="17"/>
              </a:xfrm>
              <a:custGeom>
                <a:avLst/>
                <a:gdLst>
                  <a:gd name="T0" fmla="*/ 0 w 17"/>
                  <a:gd name="T1" fmla="*/ 10 h 17"/>
                  <a:gd name="T2" fmla="*/ 1 w 17"/>
                  <a:gd name="T3" fmla="*/ 0 h 17"/>
                  <a:gd name="T4" fmla="*/ 16 w 17"/>
                  <a:gd name="T5" fmla="*/ 6 h 17"/>
                  <a:gd name="T6" fmla="*/ 16 w 17"/>
                  <a:gd name="T7" fmla="*/ 16 h 17"/>
                  <a:gd name="T8" fmla="*/ 0 w 17"/>
                  <a:gd name="T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0"/>
                    </a:moveTo>
                    <a:lnTo>
                      <a:pt x="1" y="0"/>
                    </a:lnTo>
                    <a:lnTo>
                      <a:pt x="16" y="6"/>
                    </a:lnTo>
                    <a:lnTo>
                      <a:pt x="16" y="16"/>
                    </a:lnTo>
                    <a:lnTo>
                      <a:pt x="0" y="1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62" name="Line 94"/>
              <p:cNvSpPr>
                <a:spLocks noChangeShapeType="1"/>
              </p:cNvSpPr>
              <p:nvPr/>
            </p:nvSpPr>
            <p:spPr bwMode="auto">
              <a:xfrm flipH="1" flipV="1">
                <a:off x="5212" y="1088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63" name="Freeform 95"/>
              <p:cNvSpPr>
                <a:spLocks/>
              </p:cNvSpPr>
              <p:nvPr/>
            </p:nvSpPr>
            <p:spPr bwMode="auto">
              <a:xfrm>
                <a:off x="5245" y="1090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1 w 17"/>
                  <a:gd name="T3" fmla="*/ 0 h 17"/>
                  <a:gd name="T4" fmla="*/ 16 w 17"/>
                  <a:gd name="T5" fmla="*/ 3 h 17"/>
                  <a:gd name="T6" fmla="*/ 16 w 17"/>
                  <a:gd name="T7" fmla="*/ 16 h 17"/>
                  <a:gd name="T8" fmla="*/ 0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2"/>
                    </a:moveTo>
                    <a:lnTo>
                      <a:pt x="1" y="0"/>
                    </a:lnTo>
                    <a:lnTo>
                      <a:pt x="16" y="3"/>
                    </a:lnTo>
                    <a:lnTo>
                      <a:pt x="16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64" name="Freeform 96"/>
              <p:cNvSpPr>
                <a:spLocks/>
              </p:cNvSpPr>
              <p:nvPr/>
            </p:nvSpPr>
            <p:spPr bwMode="auto">
              <a:xfrm>
                <a:off x="5244" y="1089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0 w 17"/>
                  <a:gd name="T3" fmla="*/ 0 h 17"/>
                  <a:gd name="T4" fmla="*/ 16 w 17"/>
                  <a:gd name="T5" fmla="*/ 6 h 17"/>
                  <a:gd name="T6" fmla="*/ 16 w 17"/>
                  <a:gd name="T7" fmla="*/ 16 h 17"/>
                  <a:gd name="T8" fmla="*/ 0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2"/>
                    </a:moveTo>
                    <a:lnTo>
                      <a:pt x="0" y="0"/>
                    </a:lnTo>
                    <a:lnTo>
                      <a:pt x="16" y="6"/>
                    </a:lnTo>
                    <a:lnTo>
                      <a:pt x="16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65" name="Line 97"/>
              <p:cNvSpPr>
                <a:spLocks noChangeShapeType="1"/>
              </p:cNvSpPr>
              <p:nvPr/>
            </p:nvSpPr>
            <p:spPr bwMode="auto">
              <a:xfrm flipH="1" flipV="1">
                <a:off x="5244" y="1094"/>
                <a:ext cx="12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66" name="Freeform 98"/>
              <p:cNvSpPr>
                <a:spLocks/>
              </p:cNvSpPr>
              <p:nvPr/>
            </p:nvSpPr>
            <p:spPr bwMode="auto">
              <a:xfrm>
                <a:off x="5225" y="1081"/>
                <a:ext cx="17" cy="17"/>
              </a:xfrm>
              <a:custGeom>
                <a:avLst/>
                <a:gdLst>
                  <a:gd name="T0" fmla="*/ 13 w 17"/>
                  <a:gd name="T1" fmla="*/ 16 h 17"/>
                  <a:gd name="T2" fmla="*/ 11 w 17"/>
                  <a:gd name="T3" fmla="*/ 9 h 17"/>
                  <a:gd name="T4" fmla="*/ 16 w 17"/>
                  <a:gd name="T5" fmla="*/ 7 h 17"/>
                  <a:gd name="T6" fmla="*/ 10 w 17"/>
                  <a:gd name="T7" fmla="*/ 6 h 17"/>
                  <a:gd name="T8" fmla="*/ 8 w 17"/>
                  <a:gd name="T9" fmla="*/ 0 h 17"/>
                  <a:gd name="T10" fmla="*/ 7 w 17"/>
                  <a:gd name="T11" fmla="*/ 6 h 17"/>
                  <a:gd name="T12" fmla="*/ 0 w 17"/>
                  <a:gd name="T13" fmla="*/ 4 h 17"/>
                  <a:gd name="T14" fmla="*/ 5 w 17"/>
                  <a:gd name="T15" fmla="*/ 8 h 17"/>
                  <a:gd name="T16" fmla="*/ 3 w 17"/>
                  <a:gd name="T17" fmla="*/ 14 h 17"/>
                  <a:gd name="T18" fmla="*/ 8 w 17"/>
                  <a:gd name="T19" fmla="*/ 11 h 17"/>
                  <a:gd name="T20" fmla="*/ 13 w 17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3" y="16"/>
                    </a:moveTo>
                    <a:lnTo>
                      <a:pt x="11" y="9"/>
                    </a:lnTo>
                    <a:lnTo>
                      <a:pt x="16" y="7"/>
                    </a:lnTo>
                    <a:lnTo>
                      <a:pt x="10" y="6"/>
                    </a:lnTo>
                    <a:lnTo>
                      <a:pt x="8" y="0"/>
                    </a:lnTo>
                    <a:lnTo>
                      <a:pt x="7" y="6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3" y="14"/>
                    </a:lnTo>
                    <a:lnTo>
                      <a:pt x="8" y="11"/>
                    </a:lnTo>
                    <a:lnTo>
                      <a:pt x="13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67" name="Freeform 99"/>
              <p:cNvSpPr>
                <a:spLocks/>
              </p:cNvSpPr>
              <p:nvPr/>
            </p:nvSpPr>
            <p:spPr bwMode="auto">
              <a:xfrm>
                <a:off x="5223" y="1081"/>
                <a:ext cx="19" cy="20"/>
              </a:xfrm>
              <a:custGeom>
                <a:avLst/>
                <a:gdLst>
                  <a:gd name="T0" fmla="*/ 14 w 19"/>
                  <a:gd name="T1" fmla="*/ 19 h 20"/>
                  <a:gd name="T2" fmla="*/ 13 w 19"/>
                  <a:gd name="T3" fmla="*/ 12 h 20"/>
                  <a:gd name="T4" fmla="*/ 18 w 19"/>
                  <a:gd name="T5" fmla="*/ 9 h 20"/>
                  <a:gd name="T6" fmla="*/ 10 w 19"/>
                  <a:gd name="T7" fmla="*/ 7 h 20"/>
                  <a:gd name="T8" fmla="*/ 8 w 19"/>
                  <a:gd name="T9" fmla="*/ 0 h 20"/>
                  <a:gd name="T10" fmla="*/ 7 w 19"/>
                  <a:gd name="T11" fmla="*/ 7 h 20"/>
                  <a:gd name="T12" fmla="*/ 0 w 19"/>
                  <a:gd name="T13" fmla="*/ 5 h 20"/>
                  <a:gd name="T14" fmla="*/ 6 w 19"/>
                  <a:gd name="T15" fmla="*/ 10 h 20"/>
                  <a:gd name="T16" fmla="*/ 4 w 19"/>
                  <a:gd name="T17" fmla="*/ 17 h 20"/>
                  <a:gd name="T18" fmla="*/ 10 w 19"/>
                  <a:gd name="T19" fmla="*/ 12 h 20"/>
                  <a:gd name="T20" fmla="*/ 14 w 19"/>
                  <a:gd name="T2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0">
                    <a:moveTo>
                      <a:pt x="14" y="19"/>
                    </a:moveTo>
                    <a:lnTo>
                      <a:pt x="13" y="12"/>
                    </a:lnTo>
                    <a:lnTo>
                      <a:pt x="18" y="9"/>
                    </a:lnTo>
                    <a:lnTo>
                      <a:pt x="10" y="7"/>
                    </a:lnTo>
                    <a:lnTo>
                      <a:pt x="8" y="0"/>
                    </a:lnTo>
                    <a:lnTo>
                      <a:pt x="7" y="7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4" y="17"/>
                    </a:lnTo>
                    <a:lnTo>
                      <a:pt x="10" y="12"/>
                    </a:lnTo>
                    <a:lnTo>
                      <a:pt x="14" y="19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68" name="Freeform 100"/>
              <p:cNvSpPr>
                <a:spLocks/>
              </p:cNvSpPr>
              <p:nvPr/>
            </p:nvSpPr>
            <p:spPr bwMode="auto">
              <a:xfrm>
                <a:off x="5251" y="1078"/>
                <a:ext cx="1" cy="17"/>
              </a:xfrm>
              <a:custGeom>
                <a:avLst/>
                <a:gdLst>
                  <a:gd name="T0" fmla="*/ 0 w 1"/>
                  <a:gd name="T1" fmla="*/ 10 h 17"/>
                  <a:gd name="T2" fmla="*/ 0 w 1"/>
                  <a:gd name="T3" fmla="*/ 16 h 17"/>
                  <a:gd name="T4" fmla="*/ 0 w 1"/>
                  <a:gd name="T5" fmla="*/ 0 h 17"/>
                  <a:gd name="T6" fmla="*/ 0 w 1"/>
                  <a:gd name="T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7">
                    <a:moveTo>
                      <a:pt x="0" y="10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69" name="Freeform 101"/>
              <p:cNvSpPr>
                <a:spLocks/>
              </p:cNvSpPr>
              <p:nvPr/>
            </p:nvSpPr>
            <p:spPr bwMode="auto">
              <a:xfrm>
                <a:off x="5136" y="1064"/>
                <a:ext cx="62" cy="39"/>
              </a:xfrm>
              <a:custGeom>
                <a:avLst/>
                <a:gdLst>
                  <a:gd name="T0" fmla="*/ 29 w 62"/>
                  <a:gd name="T1" fmla="*/ 1 h 39"/>
                  <a:gd name="T2" fmla="*/ 43 w 62"/>
                  <a:gd name="T3" fmla="*/ 0 h 39"/>
                  <a:gd name="T4" fmla="*/ 61 w 62"/>
                  <a:gd name="T5" fmla="*/ 12 h 39"/>
                  <a:gd name="T6" fmla="*/ 49 w 62"/>
                  <a:gd name="T7" fmla="*/ 13 h 39"/>
                  <a:gd name="T8" fmla="*/ 4 w 62"/>
                  <a:gd name="T9" fmla="*/ 32 h 39"/>
                  <a:gd name="T10" fmla="*/ 0 w 62"/>
                  <a:gd name="T11" fmla="*/ 38 h 39"/>
                  <a:gd name="T12" fmla="*/ 6 w 62"/>
                  <a:gd name="T13" fmla="*/ 5 h 39"/>
                  <a:gd name="T14" fmla="*/ 29 w 62"/>
                  <a:gd name="T1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39">
                    <a:moveTo>
                      <a:pt x="29" y="1"/>
                    </a:moveTo>
                    <a:lnTo>
                      <a:pt x="43" y="0"/>
                    </a:lnTo>
                    <a:lnTo>
                      <a:pt x="61" y="12"/>
                    </a:lnTo>
                    <a:lnTo>
                      <a:pt x="49" y="13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6" y="5"/>
                    </a:lnTo>
                    <a:lnTo>
                      <a:pt x="29" y="1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70" name="Freeform 102"/>
              <p:cNvSpPr>
                <a:spLocks/>
              </p:cNvSpPr>
              <p:nvPr/>
            </p:nvSpPr>
            <p:spPr bwMode="auto">
              <a:xfrm>
                <a:off x="5132" y="1064"/>
                <a:ext cx="66" cy="41"/>
              </a:xfrm>
              <a:custGeom>
                <a:avLst/>
                <a:gdLst>
                  <a:gd name="T0" fmla="*/ 31 w 66"/>
                  <a:gd name="T1" fmla="*/ 2 h 41"/>
                  <a:gd name="T2" fmla="*/ 45 w 66"/>
                  <a:gd name="T3" fmla="*/ 0 h 41"/>
                  <a:gd name="T4" fmla="*/ 65 w 66"/>
                  <a:gd name="T5" fmla="*/ 12 h 41"/>
                  <a:gd name="T6" fmla="*/ 52 w 66"/>
                  <a:gd name="T7" fmla="*/ 13 h 41"/>
                  <a:gd name="T8" fmla="*/ 6 w 66"/>
                  <a:gd name="T9" fmla="*/ 34 h 41"/>
                  <a:gd name="T10" fmla="*/ 0 w 66"/>
                  <a:gd name="T11" fmla="*/ 40 h 41"/>
                  <a:gd name="T12" fmla="*/ 7 w 66"/>
                  <a:gd name="T13" fmla="*/ 5 h 41"/>
                  <a:gd name="T14" fmla="*/ 31 w 66"/>
                  <a:gd name="T15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1">
                    <a:moveTo>
                      <a:pt x="31" y="2"/>
                    </a:moveTo>
                    <a:lnTo>
                      <a:pt x="45" y="0"/>
                    </a:lnTo>
                    <a:lnTo>
                      <a:pt x="65" y="12"/>
                    </a:lnTo>
                    <a:lnTo>
                      <a:pt x="52" y="13"/>
                    </a:lnTo>
                    <a:lnTo>
                      <a:pt x="6" y="34"/>
                    </a:lnTo>
                    <a:lnTo>
                      <a:pt x="0" y="40"/>
                    </a:lnTo>
                    <a:lnTo>
                      <a:pt x="7" y="5"/>
                    </a:lnTo>
                    <a:lnTo>
                      <a:pt x="31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71" name="Freeform 103"/>
              <p:cNvSpPr>
                <a:spLocks/>
              </p:cNvSpPr>
              <p:nvPr/>
            </p:nvSpPr>
            <p:spPr bwMode="auto">
              <a:xfrm>
                <a:off x="5137" y="1075"/>
                <a:ext cx="48" cy="28"/>
              </a:xfrm>
              <a:custGeom>
                <a:avLst/>
                <a:gdLst>
                  <a:gd name="T0" fmla="*/ 47 w 48"/>
                  <a:gd name="T1" fmla="*/ 2 h 28"/>
                  <a:gd name="T2" fmla="*/ 3 w 48"/>
                  <a:gd name="T3" fmla="*/ 0 h 28"/>
                  <a:gd name="T4" fmla="*/ 0 w 48"/>
                  <a:gd name="T5" fmla="*/ 27 h 28"/>
                  <a:gd name="T6" fmla="*/ 3 w 48"/>
                  <a:gd name="T7" fmla="*/ 21 h 28"/>
                  <a:gd name="T8" fmla="*/ 47 w 48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47" y="2"/>
                    </a:moveTo>
                    <a:lnTo>
                      <a:pt x="3" y="0"/>
                    </a:lnTo>
                    <a:lnTo>
                      <a:pt x="0" y="27"/>
                    </a:lnTo>
                    <a:lnTo>
                      <a:pt x="3" y="21"/>
                    </a:lnTo>
                    <a:lnTo>
                      <a:pt x="47" y="2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72" name="Freeform 104"/>
              <p:cNvSpPr>
                <a:spLocks/>
              </p:cNvSpPr>
              <p:nvPr/>
            </p:nvSpPr>
            <p:spPr bwMode="auto">
              <a:xfrm>
                <a:off x="5132" y="1075"/>
                <a:ext cx="53" cy="30"/>
              </a:xfrm>
              <a:custGeom>
                <a:avLst/>
                <a:gdLst>
                  <a:gd name="T0" fmla="*/ 52 w 53"/>
                  <a:gd name="T1" fmla="*/ 2 h 30"/>
                  <a:gd name="T2" fmla="*/ 6 w 53"/>
                  <a:gd name="T3" fmla="*/ 0 h 30"/>
                  <a:gd name="T4" fmla="*/ 0 w 53"/>
                  <a:gd name="T5" fmla="*/ 29 h 30"/>
                  <a:gd name="T6" fmla="*/ 6 w 53"/>
                  <a:gd name="T7" fmla="*/ 23 h 30"/>
                  <a:gd name="T8" fmla="*/ 52 w 53"/>
                  <a:gd name="T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0">
                    <a:moveTo>
                      <a:pt x="52" y="2"/>
                    </a:moveTo>
                    <a:lnTo>
                      <a:pt x="6" y="0"/>
                    </a:lnTo>
                    <a:lnTo>
                      <a:pt x="0" y="29"/>
                    </a:lnTo>
                    <a:lnTo>
                      <a:pt x="6" y="23"/>
                    </a:lnTo>
                    <a:lnTo>
                      <a:pt x="52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73" name="Freeform 105"/>
              <p:cNvSpPr>
                <a:spLocks/>
              </p:cNvSpPr>
              <p:nvPr/>
            </p:nvSpPr>
            <p:spPr bwMode="auto">
              <a:xfrm>
                <a:off x="5116" y="1077"/>
                <a:ext cx="22" cy="25"/>
              </a:xfrm>
              <a:custGeom>
                <a:avLst/>
                <a:gdLst>
                  <a:gd name="T0" fmla="*/ 17 w 22"/>
                  <a:gd name="T1" fmla="*/ 24 h 25"/>
                  <a:gd name="T2" fmla="*/ 21 w 22"/>
                  <a:gd name="T3" fmla="*/ 0 h 25"/>
                  <a:gd name="T4" fmla="*/ 1 w 22"/>
                  <a:gd name="T5" fmla="*/ 9 h 25"/>
                  <a:gd name="T6" fmla="*/ 0 w 22"/>
                  <a:gd name="T7" fmla="*/ 18 h 25"/>
                  <a:gd name="T8" fmla="*/ 17 w 22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7" y="24"/>
                    </a:moveTo>
                    <a:lnTo>
                      <a:pt x="21" y="0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17" y="24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74" name="Freeform 106"/>
              <p:cNvSpPr>
                <a:spLocks/>
              </p:cNvSpPr>
              <p:nvPr/>
            </p:nvSpPr>
            <p:spPr bwMode="auto">
              <a:xfrm>
                <a:off x="5034" y="1065"/>
                <a:ext cx="132" cy="32"/>
              </a:xfrm>
              <a:custGeom>
                <a:avLst/>
                <a:gdLst>
                  <a:gd name="T0" fmla="*/ 80 w 132"/>
                  <a:gd name="T1" fmla="*/ 30 h 32"/>
                  <a:gd name="T2" fmla="*/ 81 w 132"/>
                  <a:gd name="T3" fmla="*/ 20 h 32"/>
                  <a:gd name="T4" fmla="*/ 131 w 132"/>
                  <a:gd name="T5" fmla="*/ 0 h 32"/>
                  <a:gd name="T6" fmla="*/ 65 w 132"/>
                  <a:gd name="T7" fmla="*/ 1 h 32"/>
                  <a:gd name="T8" fmla="*/ 66 w 132"/>
                  <a:gd name="T9" fmla="*/ 6 h 32"/>
                  <a:gd name="T10" fmla="*/ 0 w 132"/>
                  <a:gd name="T11" fmla="*/ 6 h 32"/>
                  <a:gd name="T12" fmla="*/ 4 w 132"/>
                  <a:gd name="T13" fmla="*/ 16 h 32"/>
                  <a:gd name="T14" fmla="*/ 8 w 132"/>
                  <a:gd name="T15" fmla="*/ 17 h 32"/>
                  <a:gd name="T16" fmla="*/ 13 w 132"/>
                  <a:gd name="T17" fmla="*/ 19 h 32"/>
                  <a:gd name="T18" fmla="*/ 18 w 132"/>
                  <a:gd name="T19" fmla="*/ 21 h 32"/>
                  <a:gd name="T20" fmla="*/ 22 w 132"/>
                  <a:gd name="T21" fmla="*/ 22 h 32"/>
                  <a:gd name="T22" fmla="*/ 26 w 132"/>
                  <a:gd name="T23" fmla="*/ 23 h 32"/>
                  <a:gd name="T24" fmla="*/ 32 w 132"/>
                  <a:gd name="T25" fmla="*/ 24 h 32"/>
                  <a:gd name="T26" fmla="*/ 34 w 132"/>
                  <a:gd name="T27" fmla="*/ 24 h 32"/>
                  <a:gd name="T28" fmla="*/ 38 w 132"/>
                  <a:gd name="T29" fmla="*/ 25 h 32"/>
                  <a:gd name="T30" fmla="*/ 41 w 132"/>
                  <a:gd name="T31" fmla="*/ 25 h 32"/>
                  <a:gd name="T32" fmla="*/ 44 w 132"/>
                  <a:gd name="T33" fmla="*/ 27 h 32"/>
                  <a:gd name="T34" fmla="*/ 48 w 132"/>
                  <a:gd name="T35" fmla="*/ 27 h 32"/>
                  <a:gd name="T36" fmla="*/ 50 w 132"/>
                  <a:gd name="T37" fmla="*/ 28 h 32"/>
                  <a:gd name="T38" fmla="*/ 54 w 132"/>
                  <a:gd name="T39" fmla="*/ 28 h 32"/>
                  <a:gd name="T40" fmla="*/ 56 w 132"/>
                  <a:gd name="T41" fmla="*/ 30 h 32"/>
                  <a:gd name="T42" fmla="*/ 59 w 132"/>
                  <a:gd name="T43" fmla="*/ 29 h 32"/>
                  <a:gd name="T44" fmla="*/ 62 w 132"/>
                  <a:gd name="T45" fmla="*/ 30 h 32"/>
                  <a:gd name="T46" fmla="*/ 64 w 132"/>
                  <a:gd name="T47" fmla="*/ 30 h 32"/>
                  <a:gd name="T48" fmla="*/ 66 w 132"/>
                  <a:gd name="T49" fmla="*/ 30 h 32"/>
                  <a:gd name="T50" fmla="*/ 68 w 132"/>
                  <a:gd name="T51" fmla="*/ 30 h 32"/>
                  <a:gd name="T52" fmla="*/ 71 w 132"/>
                  <a:gd name="T53" fmla="*/ 30 h 32"/>
                  <a:gd name="T54" fmla="*/ 72 w 132"/>
                  <a:gd name="T55" fmla="*/ 30 h 32"/>
                  <a:gd name="T56" fmla="*/ 73 w 132"/>
                  <a:gd name="T57" fmla="*/ 30 h 32"/>
                  <a:gd name="T58" fmla="*/ 74 w 132"/>
                  <a:gd name="T59" fmla="*/ 30 h 32"/>
                  <a:gd name="T60" fmla="*/ 76 w 132"/>
                  <a:gd name="T61" fmla="*/ 30 h 32"/>
                  <a:gd name="T62" fmla="*/ 77 w 132"/>
                  <a:gd name="T63" fmla="*/ 30 h 32"/>
                  <a:gd name="T64" fmla="*/ 78 w 132"/>
                  <a:gd name="T65" fmla="*/ 30 h 32"/>
                  <a:gd name="T66" fmla="*/ 79 w 132"/>
                  <a:gd name="T67" fmla="*/ 31 h 32"/>
                  <a:gd name="T68" fmla="*/ 81 w 132"/>
                  <a:gd name="T69" fmla="*/ 30 h 32"/>
                  <a:gd name="T70" fmla="*/ 80 w 132"/>
                  <a:gd name="T71" fmla="*/ 30 h 32"/>
                  <a:gd name="T72" fmla="*/ 80 w 132"/>
                  <a:gd name="T7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2" h="32">
                    <a:moveTo>
                      <a:pt x="80" y="30"/>
                    </a:moveTo>
                    <a:lnTo>
                      <a:pt x="81" y="20"/>
                    </a:lnTo>
                    <a:lnTo>
                      <a:pt x="131" y="0"/>
                    </a:lnTo>
                    <a:lnTo>
                      <a:pt x="65" y="1"/>
                    </a:lnTo>
                    <a:lnTo>
                      <a:pt x="66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8" y="17"/>
                    </a:lnTo>
                    <a:lnTo>
                      <a:pt x="13" y="19"/>
                    </a:lnTo>
                    <a:lnTo>
                      <a:pt x="18" y="21"/>
                    </a:lnTo>
                    <a:lnTo>
                      <a:pt x="22" y="22"/>
                    </a:lnTo>
                    <a:lnTo>
                      <a:pt x="26" y="23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8" y="25"/>
                    </a:lnTo>
                    <a:lnTo>
                      <a:pt x="41" y="25"/>
                    </a:lnTo>
                    <a:lnTo>
                      <a:pt x="44" y="27"/>
                    </a:lnTo>
                    <a:lnTo>
                      <a:pt x="48" y="27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0"/>
                    </a:lnTo>
                    <a:lnTo>
                      <a:pt x="59" y="29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3" y="30"/>
                    </a:lnTo>
                    <a:lnTo>
                      <a:pt x="74" y="30"/>
                    </a:lnTo>
                    <a:lnTo>
                      <a:pt x="76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80" y="30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75" name="Freeform 107"/>
              <p:cNvSpPr>
                <a:spLocks/>
              </p:cNvSpPr>
              <p:nvPr/>
            </p:nvSpPr>
            <p:spPr bwMode="auto">
              <a:xfrm>
                <a:off x="5030" y="1064"/>
                <a:ext cx="136" cy="35"/>
              </a:xfrm>
              <a:custGeom>
                <a:avLst/>
                <a:gdLst>
                  <a:gd name="T0" fmla="*/ 84 w 136"/>
                  <a:gd name="T1" fmla="*/ 33 h 35"/>
                  <a:gd name="T2" fmla="*/ 85 w 136"/>
                  <a:gd name="T3" fmla="*/ 23 h 35"/>
                  <a:gd name="T4" fmla="*/ 135 w 136"/>
                  <a:gd name="T5" fmla="*/ 0 h 35"/>
                  <a:gd name="T6" fmla="*/ 68 w 136"/>
                  <a:gd name="T7" fmla="*/ 1 h 35"/>
                  <a:gd name="T8" fmla="*/ 68 w 136"/>
                  <a:gd name="T9" fmla="*/ 9 h 35"/>
                  <a:gd name="T10" fmla="*/ 0 w 136"/>
                  <a:gd name="T11" fmla="*/ 8 h 35"/>
                  <a:gd name="T12" fmla="*/ 4 w 136"/>
                  <a:gd name="T13" fmla="*/ 18 h 35"/>
                  <a:gd name="T14" fmla="*/ 10 w 136"/>
                  <a:gd name="T15" fmla="*/ 20 h 35"/>
                  <a:gd name="T16" fmla="*/ 14 w 136"/>
                  <a:gd name="T17" fmla="*/ 21 h 35"/>
                  <a:gd name="T18" fmla="*/ 20 w 136"/>
                  <a:gd name="T19" fmla="*/ 24 h 35"/>
                  <a:gd name="T20" fmla="*/ 23 w 136"/>
                  <a:gd name="T21" fmla="*/ 25 h 35"/>
                  <a:gd name="T22" fmla="*/ 27 w 136"/>
                  <a:gd name="T23" fmla="*/ 26 h 35"/>
                  <a:gd name="T24" fmla="*/ 32 w 136"/>
                  <a:gd name="T25" fmla="*/ 27 h 35"/>
                  <a:gd name="T26" fmla="*/ 35 w 136"/>
                  <a:gd name="T27" fmla="*/ 28 h 35"/>
                  <a:gd name="T28" fmla="*/ 39 w 136"/>
                  <a:gd name="T29" fmla="*/ 28 h 35"/>
                  <a:gd name="T30" fmla="*/ 43 w 136"/>
                  <a:gd name="T31" fmla="*/ 30 h 35"/>
                  <a:gd name="T32" fmla="*/ 46 w 136"/>
                  <a:gd name="T33" fmla="*/ 30 h 35"/>
                  <a:gd name="T34" fmla="*/ 50 w 136"/>
                  <a:gd name="T35" fmla="*/ 31 h 35"/>
                  <a:gd name="T36" fmla="*/ 52 w 136"/>
                  <a:gd name="T37" fmla="*/ 32 h 35"/>
                  <a:gd name="T38" fmla="*/ 56 w 136"/>
                  <a:gd name="T39" fmla="*/ 32 h 35"/>
                  <a:gd name="T40" fmla="*/ 60 w 136"/>
                  <a:gd name="T41" fmla="*/ 33 h 35"/>
                  <a:gd name="T42" fmla="*/ 61 w 136"/>
                  <a:gd name="T43" fmla="*/ 33 h 35"/>
                  <a:gd name="T44" fmla="*/ 64 w 136"/>
                  <a:gd name="T45" fmla="*/ 34 h 35"/>
                  <a:gd name="T46" fmla="*/ 66 w 136"/>
                  <a:gd name="T47" fmla="*/ 32 h 35"/>
                  <a:gd name="T48" fmla="*/ 69 w 136"/>
                  <a:gd name="T49" fmla="*/ 33 h 35"/>
                  <a:gd name="T50" fmla="*/ 71 w 136"/>
                  <a:gd name="T51" fmla="*/ 33 h 35"/>
                  <a:gd name="T52" fmla="*/ 71 w 136"/>
                  <a:gd name="T53" fmla="*/ 33 h 35"/>
                  <a:gd name="T54" fmla="*/ 74 w 136"/>
                  <a:gd name="T55" fmla="*/ 33 h 35"/>
                  <a:gd name="T56" fmla="*/ 75 w 136"/>
                  <a:gd name="T57" fmla="*/ 33 h 35"/>
                  <a:gd name="T58" fmla="*/ 78 w 136"/>
                  <a:gd name="T59" fmla="*/ 33 h 35"/>
                  <a:gd name="T60" fmla="*/ 79 w 136"/>
                  <a:gd name="T61" fmla="*/ 33 h 35"/>
                  <a:gd name="T62" fmla="*/ 80 w 136"/>
                  <a:gd name="T63" fmla="*/ 33 h 35"/>
                  <a:gd name="T64" fmla="*/ 81 w 136"/>
                  <a:gd name="T65" fmla="*/ 33 h 35"/>
                  <a:gd name="T66" fmla="*/ 82 w 136"/>
                  <a:gd name="T67" fmla="*/ 33 h 35"/>
                  <a:gd name="T68" fmla="*/ 84 w 136"/>
                  <a:gd name="T6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6" h="35">
                    <a:moveTo>
                      <a:pt x="84" y="33"/>
                    </a:moveTo>
                    <a:lnTo>
                      <a:pt x="85" y="23"/>
                    </a:lnTo>
                    <a:lnTo>
                      <a:pt x="135" y="0"/>
                    </a:lnTo>
                    <a:lnTo>
                      <a:pt x="68" y="1"/>
                    </a:lnTo>
                    <a:lnTo>
                      <a:pt x="68" y="9"/>
                    </a:lnTo>
                    <a:lnTo>
                      <a:pt x="0" y="8"/>
                    </a:lnTo>
                    <a:lnTo>
                      <a:pt x="4" y="18"/>
                    </a:lnTo>
                    <a:lnTo>
                      <a:pt x="10" y="20"/>
                    </a:lnTo>
                    <a:lnTo>
                      <a:pt x="14" y="21"/>
                    </a:lnTo>
                    <a:lnTo>
                      <a:pt x="20" y="24"/>
                    </a:lnTo>
                    <a:lnTo>
                      <a:pt x="23" y="25"/>
                    </a:lnTo>
                    <a:lnTo>
                      <a:pt x="27" y="26"/>
                    </a:lnTo>
                    <a:lnTo>
                      <a:pt x="32" y="27"/>
                    </a:lnTo>
                    <a:lnTo>
                      <a:pt x="35" y="28"/>
                    </a:lnTo>
                    <a:lnTo>
                      <a:pt x="39" y="28"/>
                    </a:lnTo>
                    <a:lnTo>
                      <a:pt x="43" y="30"/>
                    </a:lnTo>
                    <a:lnTo>
                      <a:pt x="46" y="30"/>
                    </a:lnTo>
                    <a:lnTo>
                      <a:pt x="50" y="31"/>
                    </a:lnTo>
                    <a:lnTo>
                      <a:pt x="52" y="32"/>
                    </a:lnTo>
                    <a:lnTo>
                      <a:pt x="56" y="32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4" y="34"/>
                    </a:lnTo>
                    <a:lnTo>
                      <a:pt x="66" y="32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8" y="33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4" y="3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76" name="Freeform 108"/>
              <p:cNvSpPr>
                <a:spLocks/>
              </p:cNvSpPr>
              <p:nvPr/>
            </p:nvSpPr>
            <p:spPr bwMode="auto">
              <a:xfrm>
                <a:off x="5041" y="1080"/>
                <a:ext cx="73" cy="17"/>
              </a:xfrm>
              <a:custGeom>
                <a:avLst/>
                <a:gdLst>
                  <a:gd name="T0" fmla="*/ 71 w 73"/>
                  <a:gd name="T1" fmla="*/ 8 h 17"/>
                  <a:gd name="T2" fmla="*/ 66 w 73"/>
                  <a:gd name="T3" fmla="*/ 5 h 17"/>
                  <a:gd name="T4" fmla="*/ 64 w 73"/>
                  <a:gd name="T5" fmla="*/ 6 h 17"/>
                  <a:gd name="T6" fmla="*/ 60 w 73"/>
                  <a:gd name="T7" fmla="*/ 7 h 17"/>
                  <a:gd name="T8" fmla="*/ 57 w 73"/>
                  <a:gd name="T9" fmla="*/ 7 h 17"/>
                  <a:gd name="T10" fmla="*/ 55 w 73"/>
                  <a:gd name="T11" fmla="*/ 7 h 17"/>
                  <a:gd name="T12" fmla="*/ 50 w 73"/>
                  <a:gd name="T13" fmla="*/ 6 h 17"/>
                  <a:gd name="T14" fmla="*/ 47 w 73"/>
                  <a:gd name="T15" fmla="*/ 7 h 17"/>
                  <a:gd name="T16" fmla="*/ 45 w 73"/>
                  <a:gd name="T17" fmla="*/ 8 h 17"/>
                  <a:gd name="T18" fmla="*/ 43 w 73"/>
                  <a:gd name="T19" fmla="*/ 7 h 17"/>
                  <a:gd name="T20" fmla="*/ 39 w 73"/>
                  <a:gd name="T21" fmla="*/ 6 h 17"/>
                  <a:gd name="T22" fmla="*/ 38 w 73"/>
                  <a:gd name="T23" fmla="*/ 5 h 17"/>
                  <a:gd name="T24" fmla="*/ 36 w 73"/>
                  <a:gd name="T25" fmla="*/ 5 h 17"/>
                  <a:gd name="T26" fmla="*/ 33 w 73"/>
                  <a:gd name="T27" fmla="*/ 4 h 17"/>
                  <a:gd name="T28" fmla="*/ 30 w 73"/>
                  <a:gd name="T29" fmla="*/ 4 h 17"/>
                  <a:gd name="T30" fmla="*/ 28 w 73"/>
                  <a:gd name="T31" fmla="*/ 4 h 17"/>
                  <a:gd name="T32" fmla="*/ 24 w 73"/>
                  <a:gd name="T33" fmla="*/ 3 h 17"/>
                  <a:gd name="T34" fmla="*/ 23 w 73"/>
                  <a:gd name="T35" fmla="*/ 5 h 17"/>
                  <a:gd name="T36" fmla="*/ 20 w 73"/>
                  <a:gd name="T37" fmla="*/ 3 h 17"/>
                  <a:gd name="T38" fmla="*/ 17 w 73"/>
                  <a:gd name="T39" fmla="*/ 3 h 17"/>
                  <a:gd name="T40" fmla="*/ 15 w 73"/>
                  <a:gd name="T41" fmla="*/ 3 h 17"/>
                  <a:gd name="T42" fmla="*/ 13 w 73"/>
                  <a:gd name="T43" fmla="*/ 1 h 17"/>
                  <a:gd name="T44" fmla="*/ 10 w 73"/>
                  <a:gd name="T45" fmla="*/ 1 h 17"/>
                  <a:gd name="T46" fmla="*/ 8 w 73"/>
                  <a:gd name="T47" fmla="*/ 1 h 17"/>
                  <a:gd name="T48" fmla="*/ 3 w 73"/>
                  <a:gd name="T49" fmla="*/ 1 h 17"/>
                  <a:gd name="T50" fmla="*/ 1 w 73"/>
                  <a:gd name="T51" fmla="*/ 1 h 17"/>
                  <a:gd name="T52" fmla="*/ 0 w 73"/>
                  <a:gd name="T53" fmla="*/ 1 h 17"/>
                  <a:gd name="T54" fmla="*/ 8 w 73"/>
                  <a:gd name="T55" fmla="*/ 4 h 17"/>
                  <a:gd name="T56" fmla="*/ 16 w 73"/>
                  <a:gd name="T57" fmla="*/ 6 h 17"/>
                  <a:gd name="T58" fmla="*/ 24 w 73"/>
                  <a:gd name="T59" fmla="*/ 8 h 17"/>
                  <a:gd name="T60" fmla="*/ 31 w 73"/>
                  <a:gd name="T61" fmla="*/ 10 h 17"/>
                  <a:gd name="T62" fmla="*/ 37 w 73"/>
                  <a:gd name="T63" fmla="*/ 12 h 17"/>
                  <a:gd name="T64" fmla="*/ 43 w 73"/>
                  <a:gd name="T65" fmla="*/ 13 h 17"/>
                  <a:gd name="T66" fmla="*/ 48 w 73"/>
                  <a:gd name="T67" fmla="*/ 13 h 17"/>
                  <a:gd name="T68" fmla="*/ 53 w 73"/>
                  <a:gd name="T69" fmla="*/ 14 h 17"/>
                  <a:gd name="T70" fmla="*/ 57 w 73"/>
                  <a:gd name="T71" fmla="*/ 14 h 17"/>
                  <a:gd name="T72" fmla="*/ 62 w 73"/>
                  <a:gd name="T73" fmla="*/ 14 h 17"/>
                  <a:gd name="T74" fmla="*/ 64 w 73"/>
                  <a:gd name="T75" fmla="*/ 16 h 17"/>
                  <a:gd name="T76" fmla="*/ 67 w 73"/>
                  <a:gd name="T77" fmla="*/ 16 h 17"/>
                  <a:gd name="T78" fmla="*/ 69 w 73"/>
                  <a:gd name="T79" fmla="*/ 14 h 17"/>
                  <a:gd name="T80" fmla="*/ 71 w 73"/>
                  <a:gd name="T81" fmla="*/ 16 h 17"/>
                  <a:gd name="T82" fmla="*/ 71 w 73"/>
                  <a:gd name="T8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17">
                    <a:moveTo>
                      <a:pt x="72" y="8"/>
                    </a:moveTo>
                    <a:lnTo>
                      <a:pt x="71" y="8"/>
                    </a:lnTo>
                    <a:lnTo>
                      <a:pt x="69" y="7"/>
                    </a:lnTo>
                    <a:lnTo>
                      <a:pt x="66" y="5"/>
                    </a:lnTo>
                    <a:lnTo>
                      <a:pt x="65" y="6"/>
                    </a:lnTo>
                    <a:lnTo>
                      <a:pt x="64" y="6"/>
                    </a:lnTo>
                    <a:lnTo>
                      <a:pt x="62" y="5"/>
                    </a:lnTo>
                    <a:lnTo>
                      <a:pt x="60" y="7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2" y="7"/>
                    </a:lnTo>
                    <a:lnTo>
                      <a:pt x="50" y="6"/>
                    </a:lnTo>
                    <a:lnTo>
                      <a:pt x="48" y="7"/>
                    </a:lnTo>
                    <a:lnTo>
                      <a:pt x="47" y="7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39" y="6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5"/>
                    </a:lnTo>
                    <a:lnTo>
                      <a:pt x="16" y="6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7" y="9"/>
                    </a:lnTo>
                    <a:lnTo>
                      <a:pt x="31" y="10"/>
                    </a:lnTo>
                    <a:lnTo>
                      <a:pt x="34" y="10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3" y="13"/>
                    </a:lnTo>
                    <a:lnTo>
                      <a:pt x="46" y="13"/>
                    </a:lnTo>
                    <a:lnTo>
                      <a:pt x="48" y="13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9" y="16"/>
                    </a:lnTo>
                    <a:lnTo>
                      <a:pt x="62" y="14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2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77" name="Freeform 109"/>
              <p:cNvSpPr>
                <a:spLocks/>
              </p:cNvSpPr>
              <p:nvPr/>
            </p:nvSpPr>
            <p:spPr bwMode="auto">
              <a:xfrm>
                <a:off x="5104" y="1076"/>
                <a:ext cx="34" cy="17"/>
              </a:xfrm>
              <a:custGeom>
                <a:avLst/>
                <a:gdLst>
                  <a:gd name="T0" fmla="*/ 33 w 34"/>
                  <a:gd name="T1" fmla="*/ 0 h 17"/>
                  <a:gd name="T2" fmla="*/ 0 w 34"/>
                  <a:gd name="T3" fmla="*/ 0 h 17"/>
                  <a:gd name="T4" fmla="*/ 14 w 34"/>
                  <a:gd name="T5" fmla="*/ 16 h 17"/>
                  <a:gd name="T6" fmla="*/ 17 w 34"/>
                  <a:gd name="T7" fmla="*/ 16 h 17"/>
                  <a:gd name="T8" fmla="*/ 8 w 34"/>
                  <a:gd name="T9" fmla="*/ 2 h 17"/>
                  <a:gd name="T10" fmla="*/ 32 w 34"/>
                  <a:gd name="T11" fmla="*/ 2 h 17"/>
                  <a:gd name="T12" fmla="*/ 33 w 34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7">
                    <a:moveTo>
                      <a:pt x="33" y="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8" y="2"/>
                    </a:lnTo>
                    <a:lnTo>
                      <a:pt x="32" y="2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78" name="Freeform 110"/>
              <p:cNvSpPr>
                <a:spLocks/>
              </p:cNvSpPr>
              <p:nvPr/>
            </p:nvSpPr>
            <p:spPr bwMode="auto">
              <a:xfrm>
                <a:off x="5117" y="1078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16 h 17"/>
                  <a:gd name="T4" fmla="*/ 0 w 17"/>
                  <a:gd name="T5" fmla="*/ 8 h 17"/>
                  <a:gd name="T6" fmla="*/ 4 w 17"/>
                  <a:gd name="T7" fmla="*/ 0 h 17"/>
                  <a:gd name="T8" fmla="*/ 16 w 17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8"/>
                    </a:moveTo>
                    <a:lnTo>
                      <a:pt x="16" y="16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79" name="Freeform 111"/>
              <p:cNvSpPr>
                <a:spLocks/>
              </p:cNvSpPr>
              <p:nvPr/>
            </p:nvSpPr>
            <p:spPr bwMode="auto">
              <a:xfrm>
                <a:off x="5115" y="1078"/>
                <a:ext cx="17" cy="17"/>
              </a:xfrm>
              <a:custGeom>
                <a:avLst/>
                <a:gdLst>
                  <a:gd name="T0" fmla="*/ 16 w 17"/>
                  <a:gd name="T1" fmla="*/ 3 h 17"/>
                  <a:gd name="T2" fmla="*/ 16 w 17"/>
                  <a:gd name="T3" fmla="*/ 16 h 17"/>
                  <a:gd name="T4" fmla="*/ 0 w 17"/>
                  <a:gd name="T5" fmla="*/ 12 h 17"/>
                  <a:gd name="T6" fmla="*/ 0 w 17"/>
                  <a:gd name="T7" fmla="*/ 0 h 17"/>
                  <a:gd name="T8" fmla="*/ 16 w 17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3"/>
                    </a:moveTo>
                    <a:lnTo>
                      <a:pt x="16" y="1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6" y="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80" name="Freeform 112"/>
              <p:cNvSpPr>
                <a:spLocks/>
              </p:cNvSpPr>
              <p:nvPr/>
            </p:nvSpPr>
            <p:spPr bwMode="auto">
              <a:xfrm>
                <a:off x="5056" y="1062"/>
                <a:ext cx="42" cy="17"/>
              </a:xfrm>
              <a:custGeom>
                <a:avLst/>
                <a:gdLst>
                  <a:gd name="T0" fmla="*/ 41 w 42"/>
                  <a:gd name="T1" fmla="*/ 7 h 17"/>
                  <a:gd name="T2" fmla="*/ 0 w 42"/>
                  <a:gd name="T3" fmla="*/ 0 h 17"/>
                  <a:gd name="T4" fmla="*/ 1 w 42"/>
                  <a:gd name="T5" fmla="*/ 16 h 17"/>
                  <a:gd name="T6" fmla="*/ 41 w 42"/>
                  <a:gd name="T7" fmla="*/ 16 h 17"/>
                  <a:gd name="T8" fmla="*/ 41 w 42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7">
                    <a:moveTo>
                      <a:pt x="41" y="7"/>
                    </a:moveTo>
                    <a:lnTo>
                      <a:pt x="0" y="0"/>
                    </a:lnTo>
                    <a:lnTo>
                      <a:pt x="1" y="16"/>
                    </a:lnTo>
                    <a:lnTo>
                      <a:pt x="41" y="16"/>
                    </a:lnTo>
                    <a:lnTo>
                      <a:pt x="41" y="7"/>
                    </a:lnTo>
                  </a:path>
                </a:pathLst>
              </a:custGeom>
              <a:solidFill>
                <a:srgbClr val="A6A6A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81" name="Freeform 113"/>
              <p:cNvSpPr>
                <a:spLocks/>
              </p:cNvSpPr>
              <p:nvPr/>
            </p:nvSpPr>
            <p:spPr bwMode="auto">
              <a:xfrm>
                <a:off x="5051" y="1063"/>
                <a:ext cx="48" cy="17"/>
              </a:xfrm>
              <a:custGeom>
                <a:avLst/>
                <a:gdLst>
                  <a:gd name="T0" fmla="*/ 47 w 48"/>
                  <a:gd name="T1" fmla="*/ 3 h 17"/>
                  <a:gd name="T2" fmla="*/ 0 w 48"/>
                  <a:gd name="T3" fmla="*/ 0 h 17"/>
                  <a:gd name="T4" fmla="*/ 2 w 48"/>
                  <a:gd name="T5" fmla="*/ 14 h 17"/>
                  <a:gd name="T6" fmla="*/ 46 w 48"/>
                  <a:gd name="T7" fmla="*/ 16 h 17"/>
                  <a:gd name="T8" fmla="*/ 47 w 48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7">
                    <a:moveTo>
                      <a:pt x="47" y="3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46" y="16"/>
                    </a:lnTo>
                    <a:lnTo>
                      <a:pt x="47" y="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82" name="Freeform 114"/>
              <p:cNvSpPr>
                <a:spLocks/>
              </p:cNvSpPr>
              <p:nvPr/>
            </p:nvSpPr>
            <p:spPr bwMode="auto">
              <a:xfrm>
                <a:off x="5053" y="1065"/>
                <a:ext cx="47" cy="17"/>
              </a:xfrm>
              <a:custGeom>
                <a:avLst/>
                <a:gdLst>
                  <a:gd name="T0" fmla="*/ 45 w 47"/>
                  <a:gd name="T1" fmla="*/ 0 h 17"/>
                  <a:gd name="T2" fmla="*/ 46 w 47"/>
                  <a:gd name="T3" fmla="*/ 13 h 17"/>
                  <a:gd name="T4" fmla="*/ 0 w 47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7">
                    <a:moveTo>
                      <a:pt x="45" y="0"/>
                    </a:moveTo>
                    <a:lnTo>
                      <a:pt x="46" y="13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83" name="Freeform 115"/>
              <p:cNvSpPr>
                <a:spLocks/>
              </p:cNvSpPr>
              <p:nvPr/>
            </p:nvSpPr>
            <p:spPr bwMode="auto">
              <a:xfrm>
                <a:off x="5047" y="1046"/>
                <a:ext cx="131" cy="20"/>
              </a:xfrm>
              <a:custGeom>
                <a:avLst/>
                <a:gdLst>
                  <a:gd name="T0" fmla="*/ 130 w 131"/>
                  <a:gd name="T1" fmla="*/ 18 h 20"/>
                  <a:gd name="T2" fmla="*/ 68 w 131"/>
                  <a:gd name="T3" fmla="*/ 19 h 20"/>
                  <a:gd name="T4" fmla="*/ 14 w 131"/>
                  <a:gd name="T5" fmla="*/ 8 h 20"/>
                  <a:gd name="T6" fmla="*/ 0 w 131"/>
                  <a:gd name="T7" fmla="*/ 0 h 20"/>
                  <a:gd name="T8" fmla="*/ 12 w 131"/>
                  <a:gd name="T9" fmla="*/ 0 h 20"/>
                  <a:gd name="T10" fmla="*/ 56 w 131"/>
                  <a:gd name="T11" fmla="*/ 6 h 20"/>
                  <a:gd name="T12" fmla="*/ 130 w 131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0">
                    <a:moveTo>
                      <a:pt x="130" y="18"/>
                    </a:moveTo>
                    <a:lnTo>
                      <a:pt x="68" y="19"/>
                    </a:lnTo>
                    <a:lnTo>
                      <a:pt x="14" y="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6" y="6"/>
                    </a:lnTo>
                    <a:lnTo>
                      <a:pt x="130" y="18"/>
                    </a:lnTo>
                  </a:path>
                </a:pathLst>
              </a:custGeom>
              <a:solidFill>
                <a:srgbClr val="CCCCCC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84" name="Freeform 116"/>
              <p:cNvSpPr>
                <a:spLocks/>
              </p:cNvSpPr>
              <p:nvPr/>
            </p:nvSpPr>
            <p:spPr bwMode="auto">
              <a:xfrm>
                <a:off x="5043" y="1045"/>
                <a:ext cx="137" cy="23"/>
              </a:xfrm>
              <a:custGeom>
                <a:avLst/>
                <a:gdLst>
                  <a:gd name="T0" fmla="*/ 136 w 137"/>
                  <a:gd name="T1" fmla="*/ 18 h 23"/>
                  <a:gd name="T2" fmla="*/ 71 w 137"/>
                  <a:gd name="T3" fmla="*/ 22 h 23"/>
                  <a:gd name="T4" fmla="*/ 16 w 137"/>
                  <a:gd name="T5" fmla="*/ 9 h 23"/>
                  <a:gd name="T6" fmla="*/ 0 w 137"/>
                  <a:gd name="T7" fmla="*/ 3 h 23"/>
                  <a:gd name="T8" fmla="*/ 13 w 137"/>
                  <a:gd name="T9" fmla="*/ 0 h 23"/>
                  <a:gd name="T10" fmla="*/ 59 w 137"/>
                  <a:gd name="T11" fmla="*/ 7 h 23"/>
                  <a:gd name="T12" fmla="*/ 136 w 137"/>
                  <a:gd name="T13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3">
                    <a:moveTo>
                      <a:pt x="136" y="18"/>
                    </a:moveTo>
                    <a:lnTo>
                      <a:pt x="71" y="22"/>
                    </a:lnTo>
                    <a:lnTo>
                      <a:pt x="16" y="9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59" y="7"/>
                    </a:lnTo>
                    <a:lnTo>
                      <a:pt x="136" y="18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85" name="Freeform 117"/>
              <p:cNvSpPr>
                <a:spLocks/>
              </p:cNvSpPr>
              <p:nvPr/>
            </p:nvSpPr>
            <p:spPr bwMode="auto">
              <a:xfrm>
                <a:off x="5084" y="1053"/>
                <a:ext cx="70" cy="17"/>
              </a:xfrm>
              <a:custGeom>
                <a:avLst/>
                <a:gdLst>
                  <a:gd name="T0" fmla="*/ 1 w 70"/>
                  <a:gd name="T1" fmla="*/ 9 h 17"/>
                  <a:gd name="T2" fmla="*/ 0 w 70"/>
                  <a:gd name="T3" fmla="*/ 0 h 17"/>
                  <a:gd name="T4" fmla="*/ 68 w 70"/>
                  <a:gd name="T5" fmla="*/ 10 h 17"/>
                  <a:gd name="T6" fmla="*/ 69 w 7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17">
                    <a:moveTo>
                      <a:pt x="1" y="9"/>
                    </a:moveTo>
                    <a:lnTo>
                      <a:pt x="0" y="0"/>
                    </a:lnTo>
                    <a:lnTo>
                      <a:pt x="68" y="10"/>
                    </a:lnTo>
                    <a:lnTo>
                      <a:pt x="69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86" name="Line 118"/>
              <p:cNvSpPr>
                <a:spLocks noChangeShapeType="1"/>
              </p:cNvSpPr>
              <p:nvPr/>
            </p:nvSpPr>
            <p:spPr bwMode="auto">
              <a:xfrm>
                <a:off x="5088" y="1060"/>
                <a:ext cx="65" cy="6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87" name="Freeform 119"/>
              <p:cNvSpPr>
                <a:spLocks/>
              </p:cNvSpPr>
              <p:nvPr/>
            </p:nvSpPr>
            <p:spPr bwMode="auto">
              <a:xfrm>
                <a:off x="5122" y="1060"/>
                <a:ext cx="17" cy="17"/>
              </a:xfrm>
              <a:custGeom>
                <a:avLst/>
                <a:gdLst>
                  <a:gd name="T0" fmla="*/ 0 w 17"/>
                  <a:gd name="T1" fmla="*/ 8 h 17"/>
                  <a:gd name="T2" fmla="*/ 0 w 17"/>
                  <a:gd name="T3" fmla="*/ 0 h 17"/>
                  <a:gd name="T4" fmla="*/ 16 w 17"/>
                  <a:gd name="T5" fmla="*/ 8 h 17"/>
                  <a:gd name="T6" fmla="*/ 16 w 17"/>
                  <a:gd name="T7" fmla="*/ 16 h 17"/>
                  <a:gd name="T8" fmla="*/ 0 w 17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8"/>
                    </a:moveTo>
                    <a:lnTo>
                      <a:pt x="0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88" name="Freeform 120"/>
              <p:cNvSpPr>
                <a:spLocks/>
              </p:cNvSpPr>
              <p:nvPr/>
            </p:nvSpPr>
            <p:spPr bwMode="auto">
              <a:xfrm>
                <a:off x="5050" y="1045"/>
                <a:ext cx="20" cy="17"/>
              </a:xfrm>
              <a:custGeom>
                <a:avLst/>
                <a:gdLst>
                  <a:gd name="T0" fmla="*/ 10 w 20"/>
                  <a:gd name="T1" fmla="*/ 14 h 17"/>
                  <a:gd name="T2" fmla="*/ 7 w 20"/>
                  <a:gd name="T3" fmla="*/ 12 h 17"/>
                  <a:gd name="T4" fmla="*/ 7 w 20"/>
                  <a:gd name="T5" fmla="*/ 12 h 17"/>
                  <a:gd name="T6" fmla="*/ 4 w 20"/>
                  <a:gd name="T7" fmla="*/ 11 h 17"/>
                  <a:gd name="T8" fmla="*/ 3 w 20"/>
                  <a:gd name="T9" fmla="*/ 9 h 17"/>
                  <a:gd name="T10" fmla="*/ 1 w 20"/>
                  <a:gd name="T11" fmla="*/ 8 h 17"/>
                  <a:gd name="T12" fmla="*/ 0 w 20"/>
                  <a:gd name="T13" fmla="*/ 6 h 17"/>
                  <a:gd name="T14" fmla="*/ 1 w 20"/>
                  <a:gd name="T15" fmla="*/ 6 h 17"/>
                  <a:gd name="T16" fmla="*/ 0 w 20"/>
                  <a:gd name="T17" fmla="*/ 4 h 17"/>
                  <a:gd name="T18" fmla="*/ 1 w 20"/>
                  <a:gd name="T19" fmla="*/ 1 h 17"/>
                  <a:gd name="T20" fmla="*/ 3 w 20"/>
                  <a:gd name="T21" fmla="*/ 3 h 17"/>
                  <a:gd name="T22" fmla="*/ 4 w 20"/>
                  <a:gd name="T23" fmla="*/ 1 h 17"/>
                  <a:gd name="T24" fmla="*/ 5 w 20"/>
                  <a:gd name="T25" fmla="*/ 1 h 17"/>
                  <a:gd name="T26" fmla="*/ 7 w 20"/>
                  <a:gd name="T27" fmla="*/ 1 h 17"/>
                  <a:gd name="T28" fmla="*/ 8 w 20"/>
                  <a:gd name="T29" fmla="*/ 0 h 17"/>
                  <a:gd name="T30" fmla="*/ 11 w 20"/>
                  <a:gd name="T31" fmla="*/ 1 h 17"/>
                  <a:gd name="T32" fmla="*/ 12 w 20"/>
                  <a:gd name="T33" fmla="*/ 3 h 17"/>
                  <a:gd name="T34" fmla="*/ 14 w 20"/>
                  <a:gd name="T35" fmla="*/ 4 h 17"/>
                  <a:gd name="T36" fmla="*/ 15 w 20"/>
                  <a:gd name="T37" fmla="*/ 6 h 17"/>
                  <a:gd name="T38" fmla="*/ 15 w 20"/>
                  <a:gd name="T39" fmla="*/ 4 h 17"/>
                  <a:gd name="T40" fmla="*/ 18 w 20"/>
                  <a:gd name="T41" fmla="*/ 8 h 17"/>
                  <a:gd name="T42" fmla="*/ 19 w 20"/>
                  <a:gd name="T43" fmla="*/ 9 h 17"/>
                  <a:gd name="T44" fmla="*/ 19 w 20"/>
                  <a:gd name="T45" fmla="*/ 9 h 17"/>
                  <a:gd name="T46" fmla="*/ 19 w 20"/>
                  <a:gd name="T47" fmla="*/ 12 h 17"/>
                  <a:gd name="T48" fmla="*/ 18 w 20"/>
                  <a:gd name="T49" fmla="*/ 12 h 17"/>
                  <a:gd name="T50" fmla="*/ 17 w 20"/>
                  <a:gd name="T51" fmla="*/ 12 h 17"/>
                  <a:gd name="T52" fmla="*/ 15 w 20"/>
                  <a:gd name="T53" fmla="*/ 14 h 17"/>
                  <a:gd name="T54" fmla="*/ 15 w 20"/>
                  <a:gd name="T55" fmla="*/ 16 h 17"/>
                  <a:gd name="T56" fmla="*/ 12 w 20"/>
                  <a:gd name="T57" fmla="*/ 14 h 17"/>
                  <a:gd name="T58" fmla="*/ 10 w 20"/>
                  <a:gd name="T59" fmla="*/ 16 h 17"/>
                  <a:gd name="T60" fmla="*/ 10 w 20"/>
                  <a:gd name="T6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17">
                    <a:moveTo>
                      <a:pt x="10" y="14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10" y="1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89" name="Freeform 121"/>
              <p:cNvSpPr>
                <a:spLocks/>
              </p:cNvSpPr>
              <p:nvPr/>
            </p:nvSpPr>
            <p:spPr bwMode="auto">
              <a:xfrm>
                <a:off x="4912" y="1025"/>
                <a:ext cx="146" cy="29"/>
              </a:xfrm>
              <a:custGeom>
                <a:avLst/>
                <a:gdLst>
                  <a:gd name="T0" fmla="*/ 145 w 146"/>
                  <a:gd name="T1" fmla="*/ 22 h 29"/>
                  <a:gd name="T2" fmla="*/ 0 w 146"/>
                  <a:gd name="T3" fmla="*/ 0 h 29"/>
                  <a:gd name="T4" fmla="*/ 144 w 146"/>
                  <a:gd name="T5" fmla="*/ 28 h 29"/>
                  <a:gd name="T6" fmla="*/ 132 w 146"/>
                  <a:gd name="T7" fmla="*/ 22 h 29"/>
                  <a:gd name="T8" fmla="*/ 145 w 146"/>
                  <a:gd name="T9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9">
                    <a:moveTo>
                      <a:pt x="145" y="22"/>
                    </a:moveTo>
                    <a:lnTo>
                      <a:pt x="0" y="0"/>
                    </a:lnTo>
                    <a:lnTo>
                      <a:pt x="144" y="28"/>
                    </a:lnTo>
                    <a:lnTo>
                      <a:pt x="132" y="22"/>
                    </a:lnTo>
                    <a:lnTo>
                      <a:pt x="145" y="22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90" name="Freeform 122"/>
              <p:cNvSpPr>
                <a:spLocks/>
              </p:cNvSpPr>
              <p:nvPr/>
            </p:nvSpPr>
            <p:spPr bwMode="auto">
              <a:xfrm>
                <a:off x="4909" y="1027"/>
                <a:ext cx="148" cy="28"/>
              </a:xfrm>
              <a:custGeom>
                <a:avLst/>
                <a:gdLst>
                  <a:gd name="T0" fmla="*/ 147 w 148"/>
                  <a:gd name="T1" fmla="*/ 18 h 28"/>
                  <a:gd name="T2" fmla="*/ 0 w 148"/>
                  <a:gd name="T3" fmla="*/ 0 h 28"/>
                  <a:gd name="T4" fmla="*/ 146 w 148"/>
                  <a:gd name="T5" fmla="*/ 27 h 28"/>
                  <a:gd name="T6" fmla="*/ 134 w 148"/>
                  <a:gd name="T7" fmla="*/ 20 h 28"/>
                  <a:gd name="T8" fmla="*/ 147 w 148"/>
                  <a:gd name="T9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8">
                    <a:moveTo>
                      <a:pt x="147" y="18"/>
                    </a:moveTo>
                    <a:lnTo>
                      <a:pt x="0" y="0"/>
                    </a:lnTo>
                    <a:lnTo>
                      <a:pt x="146" y="27"/>
                    </a:lnTo>
                    <a:lnTo>
                      <a:pt x="134" y="20"/>
                    </a:lnTo>
                    <a:lnTo>
                      <a:pt x="147" y="18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91" name="Line 123"/>
              <p:cNvSpPr>
                <a:spLocks noChangeShapeType="1"/>
              </p:cNvSpPr>
              <p:nvPr/>
            </p:nvSpPr>
            <p:spPr bwMode="auto">
              <a:xfrm flipH="1" flipV="1">
                <a:off x="4915" y="1030"/>
                <a:ext cx="128" cy="2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92" name="Freeform 124"/>
              <p:cNvSpPr>
                <a:spLocks/>
              </p:cNvSpPr>
              <p:nvPr/>
            </p:nvSpPr>
            <p:spPr bwMode="auto">
              <a:xfrm>
                <a:off x="5036" y="1051"/>
                <a:ext cx="72" cy="17"/>
              </a:xfrm>
              <a:custGeom>
                <a:avLst/>
                <a:gdLst>
                  <a:gd name="T0" fmla="*/ 71 w 72"/>
                  <a:gd name="T1" fmla="*/ 16 h 17"/>
                  <a:gd name="T2" fmla="*/ 5 w 72"/>
                  <a:gd name="T3" fmla="*/ 11 h 17"/>
                  <a:gd name="T4" fmla="*/ 0 w 72"/>
                  <a:gd name="T5" fmla="*/ 0 h 17"/>
                  <a:gd name="T6" fmla="*/ 71 w 72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7">
                    <a:moveTo>
                      <a:pt x="71" y="16"/>
                    </a:moveTo>
                    <a:lnTo>
                      <a:pt x="5" y="11"/>
                    </a:lnTo>
                    <a:lnTo>
                      <a:pt x="0" y="0"/>
                    </a:lnTo>
                    <a:lnTo>
                      <a:pt x="71" y="16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93" name="Freeform 125"/>
              <p:cNvSpPr>
                <a:spLocks/>
              </p:cNvSpPr>
              <p:nvPr/>
            </p:nvSpPr>
            <p:spPr bwMode="auto">
              <a:xfrm>
                <a:off x="5028" y="1050"/>
                <a:ext cx="20" cy="17"/>
              </a:xfrm>
              <a:custGeom>
                <a:avLst/>
                <a:gdLst>
                  <a:gd name="T0" fmla="*/ 18 w 20"/>
                  <a:gd name="T1" fmla="*/ 3 h 17"/>
                  <a:gd name="T2" fmla="*/ 19 w 20"/>
                  <a:gd name="T3" fmla="*/ 13 h 17"/>
                  <a:gd name="T4" fmla="*/ 16 w 20"/>
                  <a:gd name="T5" fmla="*/ 14 h 17"/>
                  <a:gd name="T6" fmla="*/ 13 w 20"/>
                  <a:gd name="T7" fmla="*/ 16 h 17"/>
                  <a:gd name="T8" fmla="*/ 0 w 20"/>
                  <a:gd name="T9" fmla="*/ 11 h 17"/>
                  <a:gd name="T10" fmla="*/ 1 w 20"/>
                  <a:gd name="T11" fmla="*/ 0 h 17"/>
                  <a:gd name="T12" fmla="*/ 18 w 20"/>
                  <a:gd name="T1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3"/>
                    </a:moveTo>
                    <a:lnTo>
                      <a:pt x="19" y="13"/>
                    </a:lnTo>
                    <a:lnTo>
                      <a:pt x="16" y="14"/>
                    </a:lnTo>
                    <a:lnTo>
                      <a:pt x="13" y="16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18" y="3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94" name="Freeform 126"/>
              <p:cNvSpPr>
                <a:spLocks/>
              </p:cNvSpPr>
              <p:nvPr/>
            </p:nvSpPr>
            <p:spPr bwMode="auto">
              <a:xfrm>
                <a:off x="5023" y="1048"/>
                <a:ext cx="26" cy="21"/>
              </a:xfrm>
              <a:custGeom>
                <a:avLst/>
                <a:gdLst>
                  <a:gd name="T0" fmla="*/ 23 w 26"/>
                  <a:gd name="T1" fmla="*/ 5 h 21"/>
                  <a:gd name="T2" fmla="*/ 25 w 26"/>
                  <a:gd name="T3" fmla="*/ 18 h 21"/>
                  <a:gd name="T4" fmla="*/ 21 w 26"/>
                  <a:gd name="T5" fmla="*/ 19 h 21"/>
                  <a:gd name="T6" fmla="*/ 19 w 26"/>
                  <a:gd name="T7" fmla="*/ 20 h 21"/>
                  <a:gd name="T8" fmla="*/ 0 w 26"/>
                  <a:gd name="T9" fmla="*/ 16 h 21"/>
                  <a:gd name="T10" fmla="*/ 3 w 26"/>
                  <a:gd name="T11" fmla="*/ 0 h 21"/>
                  <a:gd name="T12" fmla="*/ 23 w 26"/>
                  <a:gd name="T1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1">
                    <a:moveTo>
                      <a:pt x="23" y="5"/>
                    </a:moveTo>
                    <a:lnTo>
                      <a:pt x="25" y="18"/>
                    </a:lnTo>
                    <a:lnTo>
                      <a:pt x="21" y="19"/>
                    </a:lnTo>
                    <a:lnTo>
                      <a:pt x="19" y="20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23" y="5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95" name="Freeform 127"/>
              <p:cNvSpPr>
                <a:spLocks/>
              </p:cNvSpPr>
              <p:nvPr/>
            </p:nvSpPr>
            <p:spPr bwMode="auto">
              <a:xfrm>
                <a:off x="4975" y="1041"/>
                <a:ext cx="55" cy="24"/>
              </a:xfrm>
              <a:custGeom>
                <a:avLst/>
                <a:gdLst>
                  <a:gd name="T0" fmla="*/ 53 w 55"/>
                  <a:gd name="T1" fmla="*/ 8 h 24"/>
                  <a:gd name="T2" fmla="*/ 54 w 55"/>
                  <a:gd name="T3" fmla="*/ 17 h 24"/>
                  <a:gd name="T4" fmla="*/ 47 w 55"/>
                  <a:gd name="T5" fmla="*/ 23 h 24"/>
                  <a:gd name="T6" fmla="*/ 32 w 55"/>
                  <a:gd name="T7" fmla="*/ 19 h 24"/>
                  <a:gd name="T8" fmla="*/ 29 w 55"/>
                  <a:gd name="T9" fmla="*/ 21 h 24"/>
                  <a:gd name="T10" fmla="*/ 4 w 55"/>
                  <a:gd name="T11" fmla="*/ 13 h 24"/>
                  <a:gd name="T12" fmla="*/ 6 w 55"/>
                  <a:gd name="T13" fmla="*/ 11 h 24"/>
                  <a:gd name="T14" fmla="*/ 0 w 55"/>
                  <a:gd name="T15" fmla="*/ 6 h 24"/>
                  <a:gd name="T16" fmla="*/ 8 w 55"/>
                  <a:gd name="T17" fmla="*/ 0 h 24"/>
                  <a:gd name="T18" fmla="*/ 53 w 55"/>
                  <a:gd name="T1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24">
                    <a:moveTo>
                      <a:pt x="53" y="8"/>
                    </a:moveTo>
                    <a:lnTo>
                      <a:pt x="54" y="17"/>
                    </a:lnTo>
                    <a:lnTo>
                      <a:pt x="47" y="23"/>
                    </a:lnTo>
                    <a:lnTo>
                      <a:pt x="32" y="19"/>
                    </a:lnTo>
                    <a:lnTo>
                      <a:pt x="29" y="21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53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96" name="Freeform 128"/>
              <p:cNvSpPr>
                <a:spLocks/>
              </p:cNvSpPr>
              <p:nvPr/>
            </p:nvSpPr>
            <p:spPr bwMode="auto">
              <a:xfrm>
                <a:off x="4973" y="1041"/>
                <a:ext cx="58" cy="26"/>
              </a:xfrm>
              <a:custGeom>
                <a:avLst/>
                <a:gdLst>
                  <a:gd name="T0" fmla="*/ 56 w 58"/>
                  <a:gd name="T1" fmla="*/ 9 h 26"/>
                  <a:gd name="T2" fmla="*/ 57 w 58"/>
                  <a:gd name="T3" fmla="*/ 19 h 26"/>
                  <a:gd name="T4" fmla="*/ 48 w 58"/>
                  <a:gd name="T5" fmla="*/ 25 h 26"/>
                  <a:gd name="T6" fmla="*/ 34 w 58"/>
                  <a:gd name="T7" fmla="*/ 22 h 26"/>
                  <a:gd name="T8" fmla="*/ 30 w 58"/>
                  <a:gd name="T9" fmla="*/ 23 h 26"/>
                  <a:gd name="T10" fmla="*/ 3 w 58"/>
                  <a:gd name="T11" fmla="*/ 14 h 26"/>
                  <a:gd name="T12" fmla="*/ 6 w 58"/>
                  <a:gd name="T13" fmla="*/ 10 h 26"/>
                  <a:gd name="T14" fmla="*/ 0 w 58"/>
                  <a:gd name="T15" fmla="*/ 6 h 26"/>
                  <a:gd name="T16" fmla="*/ 9 w 58"/>
                  <a:gd name="T17" fmla="*/ 0 h 26"/>
                  <a:gd name="T18" fmla="*/ 56 w 58"/>
                  <a:gd name="T1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26">
                    <a:moveTo>
                      <a:pt x="56" y="9"/>
                    </a:moveTo>
                    <a:lnTo>
                      <a:pt x="57" y="19"/>
                    </a:lnTo>
                    <a:lnTo>
                      <a:pt x="48" y="25"/>
                    </a:lnTo>
                    <a:lnTo>
                      <a:pt x="34" y="22"/>
                    </a:lnTo>
                    <a:lnTo>
                      <a:pt x="30" y="23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56" y="9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97" name="Freeform 129"/>
              <p:cNvSpPr>
                <a:spLocks/>
              </p:cNvSpPr>
              <p:nvPr/>
            </p:nvSpPr>
            <p:spPr bwMode="auto">
              <a:xfrm>
                <a:off x="4939" y="1041"/>
                <a:ext cx="26" cy="17"/>
              </a:xfrm>
              <a:custGeom>
                <a:avLst/>
                <a:gdLst>
                  <a:gd name="T0" fmla="*/ 25 w 26"/>
                  <a:gd name="T1" fmla="*/ 1 h 17"/>
                  <a:gd name="T2" fmla="*/ 17 w 26"/>
                  <a:gd name="T3" fmla="*/ 16 h 17"/>
                  <a:gd name="T4" fmla="*/ 15 w 26"/>
                  <a:gd name="T5" fmla="*/ 16 h 17"/>
                  <a:gd name="T6" fmla="*/ 13 w 26"/>
                  <a:gd name="T7" fmla="*/ 14 h 17"/>
                  <a:gd name="T8" fmla="*/ 11 w 26"/>
                  <a:gd name="T9" fmla="*/ 13 h 17"/>
                  <a:gd name="T10" fmla="*/ 10 w 26"/>
                  <a:gd name="T11" fmla="*/ 12 h 17"/>
                  <a:gd name="T12" fmla="*/ 8 w 26"/>
                  <a:gd name="T13" fmla="*/ 12 h 17"/>
                  <a:gd name="T14" fmla="*/ 8 w 26"/>
                  <a:gd name="T15" fmla="*/ 11 h 17"/>
                  <a:gd name="T16" fmla="*/ 6 w 26"/>
                  <a:gd name="T17" fmla="*/ 10 h 17"/>
                  <a:gd name="T18" fmla="*/ 6 w 26"/>
                  <a:gd name="T19" fmla="*/ 10 h 17"/>
                  <a:gd name="T20" fmla="*/ 4 w 26"/>
                  <a:gd name="T21" fmla="*/ 9 h 17"/>
                  <a:gd name="T22" fmla="*/ 3 w 26"/>
                  <a:gd name="T23" fmla="*/ 8 h 17"/>
                  <a:gd name="T24" fmla="*/ 3 w 26"/>
                  <a:gd name="T25" fmla="*/ 9 h 17"/>
                  <a:gd name="T26" fmla="*/ 2 w 26"/>
                  <a:gd name="T27" fmla="*/ 9 h 17"/>
                  <a:gd name="T28" fmla="*/ 2 w 26"/>
                  <a:gd name="T29" fmla="*/ 8 h 17"/>
                  <a:gd name="T30" fmla="*/ 3 w 26"/>
                  <a:gd name="T31" fmla="*/ 6 h 17"/>
                  <a:gd name="T32" fmla="*/ 1 w 26"/>
                  <a:gd name="T33" fmla="*/ 4 h 17"/>
                  <a:gd name="T34" fmla="*/ 1 w 26"/>
                  <a:gd name="T35" fmla="*/ 2 h 17"/>
                  <a:gd name="T36" fmla="*/ 0 w 26"/>
                  <a:gd name="T37" fmla="*/ 1 h 17"/>
                  <a:gd name="T38" fmla="*/ 0 w 26"/>
                  <a:gd name="T39" fmla="*/ 1 h 17"/>
                  <a:gd name="T40" fmla="*/ 1 w 26"/>
                  <a:gd name="T41" fmla="*/ 0 h 17"/>
                  <a:gd name="T42" fmla="*/ 25 w 26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17">
                    <a:moveTo>
                      <a:pt x="25" y="1"/>
                    </a:moveTo>
                    <a:lnTo>
                      <a:pt x="17" y="16"/>
                    </a:lnTo>
                    <a:lnTo>
                      <a:pt x="15" y="16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5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98" name="Freeform 130"/>
              <p:cNvSpPr>
                <a:spLocks/>
              </p:cNvSpPr>
              <p:nvPr/>
            </p:nvSpPr>
            <p:spPr bwMode="auto">
              <a:xfrm>
                <a:off x="4895" y="1029"/>
                <a:ext cx="70" cy="17"/>
              </a:xfrm>
              <a:custGeom>
                <a:avLst/>
                <a:gdLst>
                  <a:gd name="T0" fmla="*/ 69 w 70"/>
                  <a:gd name="T1" fmla="*/ 14 h 17"/>
                  <a:gd name="T2" fmla="*/ 0 w 70"/>
                  <a:gd name="T3" fmla="*/ 0 h 17"/>
                  <a:gd name="T4" fmla="*/ 63 w 70"/>
                  <a:gd name="T5" fmla="*/ 16 h 17"/>
                  <a:gd name="T6" fmla="*/ 69 w 70"/>
                  <a:gd name="T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17">
                    <a:moveTo>
                      <a:pt x="69" y="14"/>
                    </a:moveTo>
                    <a:lnTo>
                      <a:pt x="0" y="0"/>
                    </a:lnTo>
                    <a:lnTo>
                      <a:pt x="63" y="16"/>
                    </a:lnTo>
                    <a:lnTo>
                      <a:pt x="69" y="14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99" name="Freeform 131"/>
              <p:cNvSpPr>
                <a:spLocks/>
              </p:cNvSpPr>
              <p:nvPr/>
            </p:nvSpPr>
            <p:spPr bwMode="auto">
              <a:xfrm>
                <a:off x="4892" y="1032"/>
                <a:ext cx="73" cy="17"/>
              </a:xfrm>
              <a:custGeom>
                <a:avLst/>
                <a:gdLst>
                  <a:gd name="T0" fmla="*/ 72 w 73"/>
                  <a:gd name="T1" fmla="*/ 11 h 17"/>
                  <a:gd name="T2" fmla="*/ 0 w 73"/>
                  <a:gd name="T3" fmla="*/ 0 h 17"/>
                  <a:gd name="T4" fmla="*/ 66 w 73"/>
                  <a:gd name="T5" fmla="*/ 16 h 17"/>
                  <a:gd name="T6" fmla="*/ 72 w 73"/>
                  <a:gd name="T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7">
                    <a:moveTo>
                      <a:pt x="72" y="11"/>
                    </a:moveTo>
                    <a:lnTo>
                      <a:pt x="0" y="0"/>
                    </a:lnTo>
                    <a:lnTo>
                      <a:pt x="66" y="16"/>
                    </a:lnTo>
                    <a:lnTo>
                      <a:pt x="72" y="11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00" name="Freeform 132"/>
              <p:cNvSpPr>
                <a:spLocks/>
              </p:cNvSpPr>
              <p:nvPr/>
            </p:nvSpPr>
            <p:spPr bwMode="auto">
              <a:xfrm>
                <a:off x="5107" y="1043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  <a:gd name="T6" fmla="*/ 16 w 17"/>
                  <a:gd name="T7" fmla="*/ 0 h 1"/>
                  <a:gd name="T8" fmla="*/ 0 w 1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01" name="Freeform 133"/>
              <p:cNvSpPr>
                <a:spLocks/>
              </p:cNvSpPr>
              <p:nvPr/>
            </p:nvSpPr>
            <p:spPr bwMode="auto">
              <a:xfrm>
                <a:off x="5086" y="103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02" name="Line 134"/>
              <p:cNvSpPr>
                <a:spLocks noChangeShapeType="1"/>
              </p:cNvSpPr>
              <p:nvPr/>
            </p:nvSpPr>
            <p:spPr bwMode="auto">
              <a:xfrm flipH="1" flipV="1">
                <a:off x="5053" y="1051"/>
                <a:ext cx="15" cy="3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03" name="Line 135"/>
              <p:cNvSpPr>
                <a:spLocks noChangeShapeType="1"/>
              </p:cNvSpPr>
              <p:nvPr/>
            </p:nvSpPr>
            <p:spPr bwMode="auto">
              <a:xfrm flipH="1">
                <a:off x="5076" y="1043"/>
                <a:ext cx="18" cy="5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04" name="Freeform 136"/>
              <p:cNvSpPr>
                <a:spLocks/>
              </p:cNvSpPr>
              <p:nvPr/>
            </p:nvSpPr>
            <p:spPr bwMode="auto">
              <a:xfrm>
                <a:off x="5189" y="1055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0 w 17"/>
                  <a:gd name="T3" fmla="*/ 3 h 17"/>
                  <a:gd name="T4" fmla="*/ 8 w 17"/>
                  <a:gd name="T5" fmla="*/ 6 h 17"/>
                  <a:gd name="T6" fmla="*/ 5 w 17"/>
                  <a:gd name="T7" fmla="*/ 9 h 17"/>
                  <a:gd name="T8" fmla="*/ 3 w 17"/>
                  <a:gd name="T9" fmla="*/ 11 h 17"/>
                  <a:gd name="T10" fmla="*/ 3 w 17"/>
                  <a:gd name="T11" fmla="*/ 14 h 17"/>
                  <a:gd name="T12" fmla="*/ 0 w 17"/>
                  <a:gd name="T13" fmla="*/ 15 h 17"/>
                  <a:gd name="T14" fmla="*/ 0 w 17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0" y="3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05" name="Freeform 137"/>
              <p:cNvSpPr>
                <a:spLocks/>
              </p:cNvSpPr>
              <p:nvPr/>
            </p:nvSpPr>
            <p:spPr bwMode="auto">
              <a:xfrm>
                <a:off x="5193" y="1065"/>
                <a:ext cx="83" cy="54"/>
              </a:xfrm>
              <a:custGeom>
                <a:avLst/>
                <a:gdLst>
                  <a:gd name="T0" fmla="*/ 0 w 83"/>
                  <a:gd name="T1" fmla="*/ 0 h 54"/>
                  <a:gd name="T2" fmla="*/ 82 w 83"/>
                  <a:gd name="T3" fmla="*/ 27 h 54"/>
                  <a:gd name="T4" fmla="*/ 78 w 83"/>
                  <a:gd name="T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4">
                    <a:moveTo>
                      <a:pt x="0" y="0"/>
                    </a:moveTo>
                    <a:lnTo>
                      <a:pt x="82" y="27"/>
                    </a:lnTo>
                    <a:lnTo>
                      <a:pt x="78" y="5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06" name="Freeform 138"/>
              <p:cNvSpPr>
                <a:spLocks/>
              </p:cNvSpPr>
              <p:nvPr/>
            </p:nvSpPr>
            <p:spPr bwMode="auto">
              <a:xfrm>
                <a:off x="5272" y="1083"/>
                <a:ext cx="17" cy="17"/>
              </a:xfrm>
              <a:custGeom>
                <a:avLst/>
                <a:gdLst>
                  <a:gd name="T0" fmla="*/ 14 w 17"/>
                  <a:gd name="T1" fmla="*/ 0 h 17"/>
                  <a:gd name="T2" fmla="*/ 1 w 17"/>
                  <a:gd name="T3" fmla="*/ 12 h 17"/>
                  <a:gd name="T4" fmla="*/ 1 w 17"/>
                  <a:gd name="T5" fmla="*/ 9 h 17"/>
                  <a:gd name="T6" fmla="*/ 0 w 17"/>
                  <a:gd name="T7" fmla="*/ 14 h 17"/>
                  <a:gd name="T8" fmla="*/ 4 w 17"/>
                  <a:gd name="T9" fmla="*/ 16 h 17"/>
                  <a:gd name="T10" fmla="*/ 3 w 17"/>
                  <a:gd name="T11" fmla="*/ 14 h 17"/>
                  <a:gd name="T12" fmla="*/ 16 w 17"/>
                  <a:gd name="T13" fmla="*/ 3 h 17"/>
                  <a:gd name="T14" fmla="*/ 14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4" y="0"/>
                    </a:moveTo>
                    <a:lnTo>
                      <a:pt x="1" y="12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16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999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07" name="Freeform 139"/>
              <p:cNvSpPr>
                <a:spLocks/>
              </p:cNvSpPr>
              <p:nvPr/>
            </p:nvSpPr>
            <p:spPr bwMode="auto">
              <a:xfrm>
                <a:off x="5214" y="1071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0 w 17"/>
                  <a:gd name="T5" fmla="*/ 0 h 17"/>
                  <a:gd name="T6" fmla="*/ 16 w 17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08" name="Line 140"/>
              <p:cNvSpPr>
                <a:spLocks noChangeShapeType="1"/>
              </p:cNvSpPr>
              <p:nvPr/>
            </p:nvSpPr>
            <p:spPr bwMode="auto">
              <a:xfrm>
                <a:off x="5189" y="1077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09" name="Freeform 141"/>
              <p:cNvSpPr>
                <a:spLocks/>
              </p:cNvSpPr>
              <p:nvPr/>
            </p:nvSpPr>
            <p:spPr bwMode="auto">
              <a:xfrm>
                <a:off x="5335" y="1103"/>
                <a:ext cx="17" cy="24"/>
              </a:xfrm>
              <a:custGeom>
                <a:avLst/>
                <a:gdLst>
                  <a:gd name="T0" fmla="*/ 16 w 17"/>
                  <a:gd name="T1" fmla="*/ 0 h 24"/>
                  <a:gd name="T2" fmla="*/ 16 w 17"/>
                  <a:gd name="T3" fmla="*/ 5 h 24"/>
                  <a:gd name="T4" fmla="*/ 8 w 17"/>
                  <a:gd name="T5" fmla="*/ 8 h 24"/>
                  <a:gd name="T6" fmla="*/ 8 w 17"/>
                  <a:gd name="T7" fmla="*/ 13 h 24"/>
                  <a:gd name="T8" fmla="*/ 8 w 17"/>
                  <a:gd name="T9" fmla="*/ 16 h 24"/>
                  <a:gd name="T10" fmla="*/ 8 w 17"/>
                  <a:gd name="T11" fmla="*/ 20 h 24"/>
                  <a:gd name="T12" fmla="*/ 0 w 17"/>
                  <a:gd name="T13" fmla="*/ 21 h 24"/>
                  <a:gd name="T14" fmla="*/ 8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16" y="0"/>
                    </a:moveTo>
                    <a:lnTo>
                      <a:pt x="16" y="5"/>
                    </a:lnTo>
                    <a:lnTo>
                      <a:pt x="8" y="8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8" y="2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10" name="Line 142"/>
              <p:cNvSpPr>
                <a:spLocks noChangeShapeType="1"/>
              </p:cNvSpPr>
              <p:nvPr/>
            </p:nvSpPr>
            <p:spPr bwMode="auto">
              <a:xfrm flipH="1">
                <a:off x="5262" y="1077"/>
                <a:ext cx="4" cy="8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11" name="Freeform 143"/>
              <p:cNvSpPr>
                <a:spLocks/>
              </p:cNvSpPr>
              <p:nvPr/>
            </p:nvSpPr>
            <p:spPr bwMode="auto">
              <a:xfrm>
                <a:off x="5228" y="1099"/>
                <a:ext cx="17" cy="20"/>
              </a:xfrm>
              <a:custGeom>
                <a:avLst/>
                <a:gdLst>
                  <a:gd name="T0" fmla="*/ 8 w 17"/>
                  <a:gd name="T1" fmla="*/ 0 h 20"/>
                  <a:gd name="T2" fmla="*/ 8 w 17"/>
                  <a:gd name="T3" fmla="*/ 4 h 20"/>
                  <a:gd name="T4" fmla="*/ 8 w 17"/>
                  <a:gd name="T5" fmla="*/ 6 h 20"/>
                  <a:gd name="T6" fmla="*/ 8 w 17"/>
                  <a:gd name="T7" fmla="*/ 10 h 20"/>
                  <a:gd name="T8" fmla="*/ 0 w 17"/>
                  <a:gd name="T9" fmla="*/ 13 h 20"/>
                  <a:gd name="T10" fmla="*/ 16 w 17"/>
                  <a:gd name="T11" fmla="*/ 14 h 20"/>
                  <a:gd name="T12" fmla="*/ 8 w 17"/>
                  <a:gd name="T13" fmla="*/ 15 h 20"/>
                  <a:gd name="T14" fmla="*/ 16 w 17"/>
                  <a:gd name="T15" fmla="*/ 18 h 20"/>
                  <a:gd name="T16" fmla="*/ 16 w 17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0">
                    <a:moveTo>
                      <a:pt x="8" y="0"/>
                    </a:moveTo>
                    <a:lnTo>
                      <a:pt x="8" y="4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0" y="13"/>
                    </a:lnTo>
                    <a:lnTo>
                      <a:pt x="16" y="14"/>
                    </a:lnTo>
                    <a:lnTo>
                      <a:pt x="8" y="15"/>
                    </a:lnTo>
                    <a:lnTo>
                      <a:pt x="16" y="18"/>
                    </a:lnTo>
                    <a:lnTo>
                      <a:pt x="16" y="19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12" name="Line 144"/>
              <p:cNvSpPr>
                <a:spLocks noChangeShapeType="1"/>
              </p:cNvSpPr>
              <p:nvPr/>
            </p:nvSpPr>
            <p:spPr bwMode="auto">
              <a:xfrm>
                <a:off x="5249" y="1117"/>
                <a:ext cx="2" cy="4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13" name="Freeform 145"/>
              <p:cNvSpPr>
                <a:spLocks/>
              </p:cNvSpPr>
              <p:nvPr/>
            </p:nvSpPr>
            <p:spPr bwMode="auto">
              <a:xfrm>
                <a:off x="5243" y="109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16 w 17"/>
                  <a:gd name="T5" fmla="*/ 16 h 17"/>
                  <a:gd name="T6" fmla="*/ 16 w 17"/>
                  <a:gd name="T7" fmla="*/ 16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14" name="Freeform 146"/>
              <p:cNvSpPr>
                <a:spLocks/>
              </p:cNvSpPr>
              <p:nvPr/>
            </p:nvSpPr>
            <p:spPr bwMode="auto">
              <a:xfrm>
                <a:off x="5240" y="1095"/>
                <a:ext cx="17" cy="17"/>
              </a:xfrm>
              <a:custGeom>
                <a:avLst/>
                <a:gdLst>
                  <a:gd name="T0" fmla="*/ 0 w 17"/>
                  <a:gd name="T1" fmla="*/ 5 h 17"/>
                  <a:gd name="T2" fmla="*/ 0 w 17"/>
                  <a:gd name="T3" fmla="*/ 0 h 17"/>
                  <a:gd name="T4" fmla="*/ 16 w 17"/>
                  <a:gd name="T5" fmla="*/ 5 h 17"/>
                  <a:gd name="T6" fmla="*/ 16 w 17"/>
                  <a:gd name="T7" fmla="*/ 16 h 17"/>
                  <a:gd name="T8" fmla="*/ 0 w 17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5"/>
                    </a:moveTo>
                    <a:lnTo>
                      <a:pt x="0" y="0"/>
                    </a:lnTo>
                    <a:lnTo>
                      <a:pt x="16" y="5"/>
                    </a:lnTo>
                    <a:lnTo>
                      <a:pt x="16" y="16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15" name="Line 147"/>
              <p:cNvSpPr>
                <a:spLocks noChangeShapeType="1"/>
              </p:cNvSpPr>
              <p:nvPr/>
            </p:nvSpPr>
            <p:spPr bwMode="auto">
              <a:xfrm flipH="1">
                <a:off x="5261" y="1097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16" name="Line 148"/>
              <p:cNvSpPr>
                <a:spLocks noChangeShapeType="1"/>
              </p:cNvSpPr>
              <p:nvPr/>
            </p:nvSpPr>
            <p:spPr bwMode="auto">
              <a:xfrm flipH="1">
                <a:off x="4991" y="1029"/>
                <a:ext cx="37" cy="1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17" name="Line 149"/>
              <p:cNvSpPr>
                <a:spLocks noChangeShapeType="1"/>
              </p:cNvSpPr>
              <p:nvPr/>
            </p:nvSpPr>
            <p:spPr bwMode="auto">
              <a:xfrm flipH="1" flipV="1">
                <a:off x="5007" y="1036"/>
                <a:ext cx="73" cy="1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18" name="Freeform 150"/>
              <p:cNvSpPr>
                <a:spLocks/>
              </p:cNvSpPr>
              <p:nvPr/>
            </p:nvSpPr>
            <p:spPr bwMode="auto">
              <a:xfrm>
                <a:off x="5021" y="1033"/>
                <a:ext cx="46" cy="17"/>
              </a:xfrm>
              <a:custGeom>
                <a:avLst/>
                <a:gdLst>
                  <a:gd name="T0" fmla="*/ 40 w 46"/>
                  <a:gd name="T1" fmla="*/ 16 h 17"/>
                  <a:gd name="T2" fmla="*/ 45 w 46"/>
                  <a:gd name="T3" fmla="*/ 11 h 17"/>
                  <a:gd name="T4" fmla="*/ 8 w 46"/>
                  <a:gd name="T5" fmla="*/ 0 h 17"/>
                  <a:gd name="T6" fmla="*/ 0 w 46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7">
                    <a:moveTo>
                      <a:pt x="40" y="16"/>
                    </a:moveTo>
                    <a:lnTo>
                      <a:pt x="45" y="11"/>
                    </a:lnTo>
                    <a:lnTo>
                      <a:pt x="8" y="0"/>
                    </a:lnTo>
                    <a:lnTo>
                      <a:pt x="0" y="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19" name="Freeform 151"/>
              <p:cNvSpPr>
                <a:spLocks/>
              </p:cNvSpPr>
              <p:nvPr/>
            </p:nvSpPr>
            <p:spPr bwMode="auto">
              <a:xfrm>
                <a:off x="4978" y="1055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4 h 17"/>
                  <a:gd name="T4" fmla="*/ 16 w 17"/>
                  <a:gd name="T5" fmla="*/ 16 h 17"/>
                  <a:gd name="T6" fmla="*/ 10 w 17"/>
                  <a:gd name="T7" fmla="*/ 13 h 17"/>
                  <a:gd name="T8" fmla="*/ 10 w 17"/>
                  <a:gd name="T9" fmla="*/ 11 h 17"/>
                  <a:gd name="T10" fmla="*/ 10 w 17"/>
                  <a:gd name="T11" fmla="*/ 9 h 17"/>
                  <a:gd name="T12" fmla="*/ 0 w 17"/>
                  <a:gd name="T13" fmla="*/ 13 h 17"/>
                  <a:gd name="T14" fmla="*/ 0 w 17"/>
                  <a:gd name="T15" fmla="*/ 11 h 17"/>
                  <a:gd name="T16" fmla="*/ 10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0" y="0"/>
                    </a:moveTo>
                    <a:lnTo>
                      <a:pt x="10" y="4"/>
                    </a:lnTo>
                    <a:lnTo>
                      <a:pt x="16" y="16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20" name="Freeform 152"/>
              <p:cNvSpPr>
                <a:spLocks/>
              </p:cNvSpPr>
              <p:nvPr/>
            </p:nvSpPr>
            <p:spPr bwMode="auto">
              <a:xfrm>
                <a:off x="4976" y="1055"/>
                <a:ext cx="17" cy="17"/>
              </a:xfrm>
              <a:custGeom>
                <a:avLst/>
                <a:gdLst>
                  <a:gd name="T0" fmla="*/ 9 w 17"/>
                  <a:gd name="T1" fmla="*/ 1 h 17"/>
                  <a:gd name="T2" fmla="*/ 9 w 17"/>
                  <a:gd name="T3" fmla="*/ 0 h 17"/>
                  <a:gd name="T4" fmla="*/ 16 w 17"/>
                  <a:gd name="T5" fmla="*/ 16 h 17"/>
                  <a:gd name="T6" fmla="*/ 13 w 17"/>
                  <a:gd name="T7" fmla="*/ 16 h 17"/>
                  <a:gd name="T8" fmla="*/ 11 w 17"/>
                  <a:gd name="T9" fmla="*/ 10 h 17"/>
                  <a:gd name="T10" fmla="*/ 4 w 17"/>
                  <a:gd name="T11" fmla="*/ 8 h 17"/>
                  <a:gd name="T12" fmla="*/ 0 w 17"/>
                  <a:gd name="T13" fmla="*/ 12 h 17"/>
                  <a:gd name="T14" fmla="*/ 9 w 17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9" y="1"/>
                    </a:moveTo>
                    <a:lnTo>
                      <a:pt x="9" y="0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1" y="10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9" y="1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21" name="Freeform 153"/>
              <p:cNvSpPr>
                <a:spLocks/>
              </p:cNvSpPr>
              <p:nvPr/>
            </p:nvSpPr>
            <p:spPr bwMode="auto">
              <a:xfrm>
                <a:off x="4980" y="1057"/>
                <a:ext cx="17" cy="17"/>
              </a:xfrm>
              <a:custGeom>
                <a:avLst/>
                <a:gdLst>
                  <a:gd name="T0" fmla="*/ 0 w 17"/>
                  <a:gd name="T1" fmla="*/ 8 h 17"/>
                  <a:gd name="T2" fmla="*/ 16 w 17"/>
                  <a:gd name="T3" fmla="*/ 16 h 17"/>
                  <a:gd name="T4" fmla="*/ 8 w 17"/>
                  <a:gd name="T5" fmla="*/ 0 h 17"/>
                  <a:gd name="T6" fmla="*/ 0 w 17"/>
                  <a:gd name="T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8"/>
                    </a:moveTo>
                    <a:lnTo>
                      <a:pt x="16" y="16"/>
                    </a:lnTo>
                    <a:lnTo>
                      <a:pt x="8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22" name="Freeform 154"/>
              <p:cNvSpPr>
                <a:spLocks/>
              </p:cNvSpPr>
              <p:nvPr/>
            </p:nvSpPr>
            <p:spPr bwMode="auto">
              <a:xfrm>
                <a:off x="4987" y="1058"/>
                <a:ext cx="17" cy="17"/>
              </a:xfrm>
              <a:custGeom>
                <a:avLst/>
                <a:gdLst>
                  <a:gd name="T0" fmla="*/ 8 w 17"/>
                  <a:gd name="T1" fmla="*/ 2 h 17"/>
                  <a:gd name="T2" fmla="*/ 0 w 17"/>
                  <a:gd name="T3" fmla="*/ 13 h 17"/>
                  <a:gd name="T4" fmla="*/ 0 w 17"/>
                  <a:gd name="T5" fmla="*/ 13 h 17"/>
                  <a:gd name="T6" fmla="*/ 0 w 17"/>
                  <a:gd name="T7" fmla="*/ 0 h 17"/>
                  <a:gd name="T8" fmla="*/ 0 w 17"/>
                  <a:gd name="T9" fmla="*/ 10 h 17"/>
                  <a:gd name="T10" fmla="*/ 0 w 17"/>
                  <a:gd name="T11" fmla="*/ 10 h 17"/>
                  <a:gd name="T12" fmla="*/ 8 w 17"/>
                  <a:gd name="T13" fmla="*/ 0 h 17"/>
                  <a:gd name="T14" fmla="*/ 16 w 17"/>
                  <a:gd name="T15" fmla="*/ 2 h 17"/>
                  <a:gd name="T16" fmla="*/ 16 w 17"/>
                  <a:gd name="T17" fmla="*/ 16 h 17"/>
                  <a:gd name="T18" fmla="*/ 8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8" y="2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16" y="16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23" name="Freeform 155"/>
              <p:cNvSpPr>
                <a:spLocks/>
              </p:cNvSpPr>
              <p:nvPr/>
            </p:nvSpPr>
            <p:spPr bwMode="auto">
              <a:xfrm>
                <a:off x="4984" y="1055"/>
                <a:ext cx="17" cy="17"/>
              </a:xfrm>
              <a:custGeom>
                <a:avLst/>
                <a:gdLst>
                  <a:gd name="T0" fmla="*/ 11 w 17"/>
                  <a:gd name="T1" fmla="*/ 6 h 17"/>
                  <a:gd name="T2" fmla="*/ 2 w 17"/>
                  <a:gd name="T3" fmla="*/ 14 h 17"/>
                  <a:gd name="T4" fmla="*/ 0 w 17"/>
                  <a:gd name="T5" fmla="*/ 14 h 17"/>
                  <a:gd name="T6" fmla="*/ 2 w 17"/>
                  <a:gd name="T7" fmla="*/ 1 h 17"/>
                  <a:gd name="T8" fmla="*/ 4 w 17"/>
                  <a:gd name="T9" fmla="*/ 0 h 17"/>
                  <a:gd name="T10" fmla="*/ 2 w 17"/>
                  <a:gd name="T11" fmla="*/ 11 h 17"/>
                  <a:gd name="T12" fmla="*/ 9 w 17"/>
                  <a:gd name="T13" fmla="*/ 3 h 17"/>
                  <a:gd name="T14" fmla="*/ 16 w 17"/>
                  <a:gd name="T15" fmla="*/ 3 h 17"/>
                  <a:gd name="T16" fmla="*/ 13 w 17"/>
                  <a:gd name="T17" fmla="*/ 16 h 17"/>
                  <a:gd name="T18" fmla="*/ 9 w 17"/>
                  <a:gd name="T19" fmla="*/ 16 h 17"/>
                  <a:gd name="T20" fmla="*/ 11 w 1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1" y="6"/>
                    </a:moveTo>
                    <a:lnTo>
                      <a:pt x="2" y="14"/>
                    </a:lnTo>
                    <a:lnTo>
                      <a:pt x="0" y="1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2" y="11"/>
                    </a:lnTo>
                    <a:lnTo>
                      <a:pt x="9" y="3"/>
                    </a:lnTo>
                    <a:lnTo>
                      <a:pt x="16" y="3"/>
                    </a:lnTo>
                    <a:lnTo>
                      <a:pt x="13" y="16"/>
                    </a:lnTo>
                    <a:lnTo>
                      <a:pt x="9" y="16"/>
                    </a:lnTo>
                    <a:lnTo>
                      <a:pt x="11" y="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24" name="Freeform 156"/>
              <p:cNvSpPr>
                <a:spLocks/>
              </p:cNvSpPr>
              <p:nvPr/>
            </p:nvSpPr>
            <p:spPr bwMode="auto">
              <a:xfrm>
                <a:off x="4972" y="105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0 w 17"/>
                  <a:gd name="T3" fmla="*/ 2 h 17"/>
                  <a:gd name="T4" fmla="*/ 10 w 17"/>
                  <a:gd name="T5" fmla="*/ 13 h 17"/>
                  <a:gd name="T6" fmla="*/ 16 w 17"/>
                  <a:gd name="T7" fmla="*/ 2 h 17"/>
                  <a:gd name="T8" fmla="*/ 16 w 17"/>
                  <a:gd name="T9" fmla="*/ 5 h 17"/>
                  <a:gd name="T10" fmla="*/ 10 w 17"/>
                  <a:gd name="T11" fmla="*/ 13 h 17"/>
                  <a:gd name="T12" fmla="*/ 0 w 17"/>
                  <a:gd name="T13" fmla="*/ 16 h 17"/>
                  <a:gd name="T14" fmla="*/ 5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0" y="2"/>
                    </a:lnTo>
                    <a:lnTo>
                      <a:pt x="10" y="13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25" name="Freeform 157"/>
              <p:cNvSpPr>
                <a:spLocks/>
              </p:cNvSpPr>
              <p:nvPr/>
            </p:nvSpPr>
            <p:spPr bwMode="auto">
              <a:xfrm>
                <a:off x="4971" y="105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4 w 17"/>
                  <a:gd name="T5" fmla="*/ 14 h 17"/>
                  <a:gd name="T6" fmla="*/ 12 w 17"/>
                  <a:gd name="T7" fmla="*/ 4 h 17"/>
                  <a:gd name="T8" fmla="*/ 16 w 17"/>
                  <a:gd name="T9" fmla="*/ 2 h 17"/>
                  <a:gd name="T10" fmla="*/ 4 w 17"/>
                  <a:gd name="T11" fmla="*/ 16 h 17"/>
                  <a:gd name="T12" fmla="*/ 4 w 17"/>
                  <a:gd name="T13" fmla="*/ 14 h 17"/>
                  <a:gd name="T14" fmla="*/ 0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4" y="1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26" name="Freeform 158"/>
              <p:cNvSpPr>
                <a:spLocks/>
              </p:cNvSpPr>
              <p:nvPr/>
            </p:nvSpPr>
            <p:spPr bwMode="auto">
              <a:xfrm>
                <a:off x="4964" y="105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4 w 17"/>
                  <a:gd name="T3" fmla="*/ 0 h 17"/>
                  <a:gd name="T4" fmla="*/ 8 w 17"/>
                  <a:gd name="T5" fmla="*/ 10 h 17"/>
                  <a:gd name="T6" fmla="*/ 12 w 17"/>
                  <a:gd name="T7" fmla="*/ 2 h 17"/>
                  <a:gd name="T8" fmla="*/ 16 w 17"/>
                  <a:gd name="T9" fmla="*/ 5 h 17"/>
                  <a:gd name="T10" fmla="*/ 8 w 17"/>
                  <a:gd name="T11" fmla="*/ 10 h 17"/>
                  <a:gd name="T12" fmla="*/ 8 w 17"/>
                  <a:gd name="T13" fmla="*/ 16 h 17"/>
                  <a:gd name="T14" fmla="*/ 4 w 17"/>
                  <a:gd name="T15" fmla="*/ 16 h 17"/>
                  <a:gd name="T16" fmla="*/ 4 w 17"/>
                  <a:gd name="T17" fmla="*/ 8 h 17"/>
                  <a:gd name="T18" fmla="*/ 0 w 17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4" y="0"/>
                    </a:lnTo>
                    <a:lnTo>
                      <a:pt x="8" y="1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8" y="10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27" name="Freeform 159"/>
              <p:cNvSpPr>
                <a:spLocks/>
              </p:cNvSpPr>
              <p:nvPr/>
            </p:nvSpPr>
            <p:spPr bwMode="auto">
              <a:xfrm>
                <a:off x="4963" y="1050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2 h 17"/>
                  <a:gd name="T4" fmla="*/ 5 w 17"/>
                  <a:gd name="T5" fmla="*/ 9 h 17"/>
                  <a:gd name="T6" fmla="*/ 13 w 17"/>
                  <a:gd name="T7" fmla="*/ 2 h 17"/>
                  <a:gd name="T8" fmla="*/ 16 w 17"/>
                  <a:gd name="T9" fmla="*/ 2 h 17"/>
                  <a:gd name="T10" fmla="*/ 8 w 17"/>
                  <a:gd name="T11" fmla="*/ 11 h 17"/>
                  <a:gd name="T12" fmla="*/ 8 w 17"/>
                  <a:gd name="T13" fmla="*/ 16 h 17"/>
                  <a:gd name="T14" fmla="*/ 5 w 17"/>
                  <a:gd name="T15" fmla="*/ 16 h 17"/>
                  <a:gd name="T16" fmla="*/ 5 w 17"/>
                  <a:gd name="T17" fmla="*/ 11 h 17"/>
                  <a:gd name="T18" fmla="*/ 0 w 17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5" y="2"/>
                    </a:lnTo>
                    <a:lnTo>
                      <a:pt x="5" y="9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8" y="11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28" name="Freeform 160"/>
              <p:cNvSpPr>
                <a:spLocks/>
              </p:cNvSpPr>
              <p:nvPr/>
            </p:nvSpPr>
            <p:spPr bwMode="auto">
              <a:xfrm>
                <a:off x="4975" y="1048"/>
                <a:ext cx="55" cy="17"/>
              </a:xfrm>
              <a:custGeom>
                <a:avLst/>
                <a:gdLst>
                  <a:gd name="T0" fmla="*/ 54 w 55"/>
                  <a:gd name="T1" fmla="*/ 11 h 17"/>
                  <a:gd name="T2" fmla="*/ 0 w 55"/>
                  <a:gd name="T3" fmla="*/ 0 h 17"/>
                  <a:gd name="T4" fmla="*/ 6 w 55"/>
                  <a:gd name="T5" fmla="*/ 5 h 17"/>
                  <a:gd name="T6" fmla="*/ 3 w 55"/>
                  <a:gd name="T7" fmla="*/ 7 h 17"/>
                  <a:gd name="T8" fmla="*/ 28 w 55"/>
                  <a:gd name="T9" fmla="*/ 13 h 17"/>
                  <a:gd name="T10" fmla="*/ 32 w 55"/>
                  <a:gd name="T11" fmla="*/ 13 h 17"/>
                  <a:gd name="T12" fmla="*/ 47 w 55"/>
                  <a:gd name="T13" fmla="*/ 16 h 17"/>
                  <a:gd name="T14" fmla="*/ 54 w 55"/>
                  <a:gd name="T1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4" y="11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3" y="7"/>
                    </a:lnTo>
                    <a:lnTo>
                      <a:pt x="28" y="13"/>
                    </a:lnTo>
                    <a:lnTo>
                      <a:pt x="32" y="13"/>
                    </a:lnTo>
                    <a:lnTo>
                      <a:pt x="47" y="16"/>
                    </a:lnTo>
                    <a:lnTo>
                      <a:pt x="54" y="11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29" name="Freeform 161"/>
              <p:cNvSpPr>
                <a:spLocks/>
              </p:cNvSpPr>
              <p:nvPr/>
            </p:nvSpPr>
            <p:spPr bwMode="auto">
              <a:xfrm>
                <a:off x="4973" y="1047"/>
                <a:ext cx="58" cy="20"/>
              </a:xfrm>
              <a:custGeom>
                <a:avLst/>
                <a:gdLst>
                  <a:gd name="T0" fmla="*/ 57 w 58"/>
                  <a:gd name="T1" fmla="*/ 13 h 20"/>
                  <a:gd name="T2" fmla="*/ 0 w 58"/>
                  <a:gd name="T3" fmla="*/ 0 h 20"/>
                  <a:gd name="T4" fmla="*/ 6 w 58"/>
                  <a:gd name="T5" fmla="*/ 4 h 20"/>
                  <a:gd name="T6" fmla="*/ 3 w 58"/>
                  <a:gd name="T7" fmla="*/ 8 h 20"/>
                  <a:gd name="T8" fmla="*/ 30 w 58"/>
                  <a:gd name="T9" fmla="*/ 17 h 20"/>
                  <a:gd name="T10" fmla="*/ 34 w 58"/>
                  <a:gd name="T11" fmla="*/ 16 h 20"/>
                  <a:gd name="T12" fmla="*/ 48 w 58"/>
                  <a:gd name="T13" fmla="*/ 19 h 20"/>
                  <a:gd name="T14" fmla="*/ 57 w 58"/>
                  <a:gd name="T1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0">
                    <a:moveTo>
                      <a:pt x="57" y="13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30" y="17"/>
                    </a:lnTo>
                    <a:lnTo>
                      <a:pt x="34" y="16"/>
                    </a:lnTo>
                    <a:lnTo>
                      <a:pt x="48" y="19"/>
                    </a:lnTo>
                    <a:lnTo>
                      <a:pt x="57" y="1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30" name="Freeform 162"/>
              <p:cNvSpPr>
                <a:spLocks/>
              </p:cNvSpPr>
              <p:nvPr/>
            </p:nvSpPr>
            <p:spPr bwMode="auto">
              <a:xfrm>
                <a:off x="4984" y="1047"/>
                <a:ext cx="30" cy="17"/>
              </a:xfrm>
              <a:custGeom>
                <a:avLst/>
                <a:gdLst>
                  <a:gd name="T0" fmla="*/ 28 w 30"/>
                  <a:gd name="T1" fmla="*/ 12 h 17"/>
                  <a:gd name="T2" fmla="*/ 29 w 30"/>
                  <a:gd name="T3" fmla="*/ 14 h 17"/>
                  <a:gd name="T4" fmla="*/ 26 w 30"/>
                  <a:gd name="T5" fmla="*/ 16 h 17"/>
                  <a:gd name="T6" fmla="*/ 0 w 30"/>
                  <a:gd name="T7" fmla="*/ 2 h 17"/>
                  <a:gd name="T8" fmla="*/ 1 w 30"/>
                  <a:gd name="T9" fmla="*/ 2 h 17"/>
                  <a:gd name="T10" fmla="*/ 1 w 30"/>
                  <a:gd name="T11" fmla="*/ 0 h 17"/>
                  <a:gd name="T12" fmla="*/ 28 w 30"/>
                  <a:gd name="T1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7">
                    <a:moveTo>
                      <a:pt x="28" y="12"/>
                    </a:moveTo>
                    <a:lnTo>
                      <a:pt x="29" y="14"/>
                    </a:lnTo>
                    <a:lnTo>
                      <a:pt x="26" y="16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8" y="12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31" name="Freeform 163"/>
              <p:cNvSpPr>
                <a:spLocks/>
              </p:cNvSpPr>
              <p:nvPr/>
            </p:nvSpPr>
            <p:spPr bwMode="auto">
              <a:xfrm>
                <a:off x="4947" y="1018"/>
                <a:ext cx="54" cy="17"/>
              </a:xfrm>
              <a:custGeom>
                <a:avLst/>
                <a:gdLst>
                  <a:gd name="T0" fmla="*/ 53 w 54"/>
                  <a:gd name="T1" fmla="*/ 16 h 17"/>
                  <a:gd name="T2" fmla="*/ 50 w 54"/>
                  <a:gd name="T3" fmla="*/ 13 h 17"/>
                  <a:gd name="T4" fmla="*/ 47 w 54"/>
                  <a:gd name="T5" fmla="*/ 13 h 17"/>
                  <a:gd name="T6" fmla="*/ 45 w 54"/>
                  <a:gd name="T7" fmla="*/ 10 h 17"/>
                  <a:gd name="T8" fmla="*/ 41 w 54"/>
                  <a:gd name="T9" fmla="*/ 8 h 17"/>
                  <a:gd name="T10" fmla="*/ 39 w 54"/>
                  <a:gd name="T11" fmla="*/ 10 h 17"/>
                  <a:gd name="T12" fmla="*/ 35 w 54"/>
                  <a:gd name="T13" fmla="*/ 10 h 17"/>
                  <a:gd name="T14" fmla="*/ 33 w 54"/>
                  <a:gd name="T15" fmla="*/ 8 h 17"/>
                  <a:gd name="T16" fmla="*/ 30 w 54"/>
                  <a:gd name="T17" fmla="*/ 5 h 17"/>
                  <a:gd name="T18" fmla="*/ 29 w 54"/>
                  <a:gd name="T19" fmla="*/ 8 h 17"/>
                  <a:gd name="T20" fmla="*/ 26 w 54"/>
                  <a:gd name="T21" fmla="*/ 5 h 17"/>
                  <a:gd name="T22" fmla="*/ 24 w 54"/>
                  <a:gd name="T23" fmla="*/ 5 h 17"/>
                  <a:gd name="T24" fmla="*/ 21 w 54"/>
                  <a:gd name="T25" fmla="*/ 5 h 17"/>
                  <a:gd name="T26" fmla="*/ 19 w 54"/>
                  <a:gd name="T27" fmla="*/ 8 h 17"/>
                  <a:gd name="T28" fmla="*/ 17 w 54"/>
                  <a:gd name="T29" fmla="*/ 5 h 17"/>
                  <a:gd name="T30" fmla="*/ 16 w 54"/>
                  <a:gd name="T31" fmla="*/ 2 h 17"/>
                  <a:gd name="T32" fmla="*/ 15 w 54"/>
                  <a:gd name="T33" fmla="*/ 2 h 17"/>
                  <a:gd name="T34" fmla="*/ 11 w 54"/>
                  <a:gd name="T35" fmla="*/ 2 h 17"/>
                  <a:gd name="T36" fmla="*/ 10 w 54"/>
                  <a:gd name="T37" fmla="*/ 2 h 17"/>
                  <a:gd name="T38" fmla="*/ 8 w 54"/>
                  <a:gd name="T39" fmla="*/ 0 h 17"/>
                  <a:gd name="T40" fmla="*/ 7 w 54"/>
                  <a:gd name="T41" fmla="*/ 5 h 17"/>
                  <a:gd name="T42" fmla="*/ 6 w 54"/>
                  <a:gd name="T43" fmla="*/ 2 h 17"/>
                  <a:gd name="T44" fmla="*/ 5 w 54"/>
                  <a:gd name="T45" fmla="*/ 2 h 17"/>
                  <a:gd name="T46" fmla="*/ 4 w 54"/>
                  <a:gd name="T47" fmla="*/ 2 h 17"/>
                  <a:gd name="T48" fmla="*/ 4 w 54"/>
                  <a:gd name="T49" fmla="*/ 2 h 17"/>
                  <a:gd name="T50" fmla="*/ 1 w 54"/>
                  <a:gd name="T51" fmla="*/ 2 h 17"/>
                  <a:gd name="T52" fmla="*/ 1 w 54"/>
                  <a:gd name="T53" fmla="*/ 2 h 17"/>
                  <a:gd name="T54" fmla="*/ 0 w 54"/>
                  <a:gd name="T55" fmla="*/ 0 h 17"/>
                  <a:gd name="T56" fmla="*/ 11 w 54"/>
                  <a:gd name="T5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4" h="17">
                    <a:moveTo>
                      <a:pt x="53" y="16"/>
                    </a:moveTo>
                    <a:lnTo>
                      <a:pt x="50" y="13"/>
                    </a:lnTo>
                    <a:lnTo>
                      <a:pt x="47" y="13"/>
                    </a:lnTo>
                    <a:lnTo>
                      <a:pt x="45" y="10"/>
                    </a:lnTo>
                    <a:lnTo>
                      <a:pt x="41" y="8"/>
                    </a:lnTo>
                    <a:lnTo>
                      <a:pt x="39" y="10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0" y="5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7" y="5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5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1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32" name="Freeform 164"/>
              <p:cNvSpPr>
                <a:spLocks/>
              </p:cNvSpPr>
              <p:nvPr/>
            </p:nvSpPr>
            <p:spPr bwMode="auto">
              <a:xfrm>
                <a:off x="4942" y="1019"/>
                <a:ext cx="18" cy="17"/>
              </a:xfrm>
              <a:custGeom>
                <a:avLst/>
                <a:gdLst>
                  <a:gd name="T0" fmla="*/ 10 w 18"/>
                  <a:gd name="T1" fmla="*/ 16 h 17"/>
                  <a:gd name="T2" fmla="*/ 11 w 18"/>
                  <a:gd name="T3" fmla="*/ 14 h 17"/>
                  <a:gd name="T4" fmla="*/ 12 w 18"/>
                  <a:gd name="T5" fmla="*/ 9 h 17"/>
                  <a:gd name="T6" fmla="*/ 13 w 18"/>
                  <a:gd name="T7" fmla="*/ 8 h 17"/>
                  <a:gd name="T8" fmla="*/ 15 w 18"/>
                  <a:gd name="T9" fmla="*/ 4 h 17"/>
                  <a:gd name="T10" fmla="*/ 16 w 18"/>
                  <a:gd name="T11" fmla="*/ 3 h 17"/>
                  <a:gd name="T12" fmla="*/ 16 w 18"/>
                  <a:gd name="T13" fmla="*/ 1 h 17"/>
                  <a:gd name="T14" fmla="*/ 17 w 18"/>
                  <a:gd name="T15" fmla="*/ 1 h 17"/>
                  <a:gd name="T16" fmla="*/ 7 w 18"/>
                  <a:gd name="T17" fmla="*/ 0 h 17"/>
                  <a:gd name="T18" fmla="*/ 6 w 18"/>
                  <a:gd name="T19" fmla="*/ 1 h 17"/>
                  <a:gd name="T20" fmla="*/ 4 w 18"/>
                  <a:gd name="T21" fmla="*/ 6 h 17"/>
                  <a:gd name="T22" fmla="*/ 2 w 18"/>
                  <a:gd name="T23" fmla="*/ 8 h 17"/>
                  <a:gd name="T24" fmla="*/ 2 w 18"/>
                  <a:gd name="T25" fmla="*/ 9 h 17"/>
                  <a:gd name="T26" fmla="*/ 0 w 18"/>
                  <a:gd name="T27" fmla="*/ 14 h 17"/>
                  <a:gd name="T28" fmla="*/ 0 w 18"/>
                  <a:gd name="T29" fmla="*/ 14 h 17"/>
                  <a:gd name="T30" fmla="*/ 0 w 18"/>
                  <a:gd name="T31" fmla="*/ 14 h 17"/>
                  <a:gd name="T32" fmla="*/ 10 w 18"/>
                  <a:gd name="T3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7">
                    <a:moveTo>
                      <a:pt x="10" y="16"/>
                    </a:moveTo>
                    <a:lnTo>
                      <a:pt x="11" y="14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33" name="Freeform 165"/>
              <p:cNvSpPr>
                <a:spLocks/>
              </p:cNvSpPr>
              <p:nvPr/>
            </p:nvSpPr>
            <p:spPr bwMode="auto">
              <a:xfrm>
                <a:off x="4938" y="1018"/>
                <a:ext cx="22" cy="17"/>
              </a:xfrm>
              <a:custGeom>
                <a:avLst/>
                <a:gdLst>
                  <a:gd name="T0" fmla="*/ 13 w 22"/>
                  <a:gd name="T1" fmla="*/ 16 h 17"/>
                  <a:gd name="T2" fmla="*/ 13 w 22"/>
                  <a:gd name="T3" fmla="*/ 12 h 17"/>
                  <a:gd name="T4" fmla="*/ 15 w 22"/>
                  <a:gd name="T5" fmla="*/ 10 h 17"/>
                  <a:gd name="T6" fmla="*/ 16 w 22"/>
                  <a:gd name="T7" fmla="*/ 8 h 17"/>
                  <a:gd name="T8" fmla="*/ 18 w 22"/>
                  <a:gd name="T9" fmla="*/ 5 h 17"/>
                  <a:gd name="T10" fmla="*/ 20 w 22"/>
                  <a:gd name="T11" fmla="*/ 3 h 17"/>
                  <a:gd name="T12" fmla="*/ 21 w 22"/>
                  <a:gd name="T13" fmla="*/ 3 h 17"/>
                  <a:gd name="T14" fmla="*/ 21 w 22"/>
                  <a:gd name="T15" fmla="*/ 1 h 17"/>
                  <a:gd name="T16" fmla="*/ 9 w 22"/>
                  <a:gd name="T17" fmla="*/ 0 h 17"/>
                  <a:gd name="T18" fmla="*/ 5 w 22"/>
                  <a:gd name="T19" fmla="*/ 3 h 17"/>
                  <a:gd name="T20" fmla="*/ 4 w 22"/>
                  <a:gd name="T21" fmla="*/ 6 h 17"/>
                  <a:gd name="T22" fmla="*/ 2 w 22"/>
                  <a:gd name="T23" fmla="*/ 6 h 17"/>
                  <a:gd name="T24" fmla="*/ 1 w 22"/>
                  <a:gd name="T25" fmla="*/ 9 h 17"/>
                  <a:gd name="T26" fmla="*/ 2 w 22"/>
                  <a:gd name="T27" fmla="*/ 12 h 17"/>
                  <a:gd name="T28" fmla="*/ 0 w 22"/>
                  <a:gd name="T29" fmla="*/ 12 h 17"/>
                  <a:gd name="T30" fmla="*/ 1 w 22"/>
                  <a:gd name="T31" fmla="*/ 13 h 17"/>
                  <a:gd name="T32" fmla="*/ 13 w 22"/>
                  <a:gd name="T3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17">
                    <a:moveTo>
                      <a:pt x="13" y="16"/>
                    </a:moveTo>
                    <a:lnTo>
                      <a:pt x="13" y="12"/>
                    </a:lnTo>
                    <a:lnTo>
                      <a:pt x="15" y="10"/>
                    </a:lnTo>
                    <a:lnTo>
                      <a:pt x="16" y="8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3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34" name="Freeform 166"/>
              <p:cNvSpPr>
                <a:spLocks/>
              </p:cNvSpPr>
              <p:nvPr/>
            </p:nvSpPr>
            <p:spPr bwMode="auto">
              <a:xfrm>
                <a:off x="4940" y="1033"/>
                <a:ext cx="17" cy="17"/>
              </a:xfrm>
              <a:custGeom>
                <a:avLst/>
                <a:gdLst>
                  <a:gd name="T0" fmla="*/ 16 w 17"/>
                  <a:gd name="T1" fmla="*/ 6 h 17"/>
                  <a:gd name="T2" fmla="*/ 16 w 17"/>
                  <a:gd name="T3" fmla="*/ 9 h 17"/>
                  <a:gd name="T4" fmla="*/ 16 w 17"/>
                  <a:gd name="T5" fmla="*/ 12 h 17"/>
                  <a:gd name="T6" fmla="*/ 16 w 17"/>
                  <a:gd name="T7" fmla="*/ 12 h 17"/>
                  <a:gd name="T8" fmla="*/ 16 w 17"/>
                  <a:gd name="T9" fmla="*/ 16 h 17"/>
                  <a:gd name="T10" fmla="*/ 0 w 17"/>
                  <a:gd name="T11" fmla="*/ 9 h 17"/>
                  <a:gd name="T12" fmla="*/ 0 w 17"/>
                  <a:gd name="T13" fmla="*/ 9 h 17"/>
                  <a:gd name="T14" fmla="*/ 0 w 17"/>
                  <a:gd name="T15" fmla="*/ 3 h 17"/>
                  <a:gd name="T16" fmla="*/ 0 w 17"/>
                  <a:gd name="T17" fmla="*/ 0 h 17"/>
                  <a:gd name="T18" fmla="*/ 16 w 17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lnTo>
                      <a:pt x="16" y="9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35" name="Freeform 167"/>
              <p:cNvSpPr>
                <a:spLocks/>
              </p:cNvSpPr>
              <p:nvPr/>
            </p:nvSpPr>
            <p:spPr bwMode="auto">
              <a:xfrm>
                <a:off x="4937" y="1033"/>
                <a:ext cx="17" cy="17"/>
              </a:xfrm>
              <a:custGeom>
                <a:avLst/>
                <a:gdLst>
                  <a:gd name="T0" fmla="*/ 16 w 17"/>
                  <a:gd name="T1" fmla="*/ 4 h 17"/>
                  <a:gd name="T2" fmla="*/ 14 w 17"/>
                  <a:gd name="T3" fmla="*/ 8 h 17"/>
                  <a:gd name="T4" fmla="*/ 14 w 17"/>
                  <a:gd name="T5" fmla="*/ 14 h 17"/>
                  <a:gd name="T6" fmla="*/ 16 w 17"/>
                  <a:gd name="T7" fmla="*/ 16 h 17"/>
                  <a:gd name="T8" fmla="*/ 16 w 17"/>
                  <a:gd name="T9" fmla="*/ 16 h 17"/>
                  <a:gd name="T10" fmla="*/ 0 w 17"/>
                  <a:gd name="T11" fmla="*/ 12 h 17"/>
                  <a:gd name="T12" fmla="*/ 0 w 17"/>
                  <a:gd name="T13" fmla="*/ 6 h 17"/>
                  <a:gd name="T14" fmla="*/ 0 w 17"/>
                  <a:gd name="T15" fmla="*/ 4 h 17"/>
                  <a:gd name="T16" fmla="*/ 0 w 17"/>
                  <a:gd name="T17" fmla="*/ 2 h 17"/>
                  <a:gd name="T18" fmla="*/ 1 w 17"/>
                  <a:gd name="T19" fmla="*/ 0 h 17"/>
                  <a:gd name="T20" fmla="*/ 16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6" y="4"/>
                    </a:moveTo>
                    <a:lnTo>
                      <a:pt x="14" y="8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6" y="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36" name="Line 168"/>
              <p:cNvSpPr>
                <a:spLocks noChangeShapeType="1"/>
              </p:cNvSpPr>
              <p:nvPr/>
            </p:nvSpPr>
            <p:spPr bwMode="auto">
              <a:xfrm flipH="1" flipV="1">
                <a:off x="4947" y="1022"/>
                <a:ext cx="11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37" name="Freeform 169"/>
              <p:cNvSpPr>
                <a:spLocks/>
              </p:cNvSpPr>
              <p:nvPr/>
            </p:nvSpPr>
            <p:spPr bwMode="auto">
              <a:xfrm>
                <a:off x="4946" y="1021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0 w 17"/>
                  <a:gd name="T3" fmla="*/ 0 h 17"/>
                  <a:gd name="T4" fmla="*/ 16 w 17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0" y="0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38" name="Line 170"/>
              <p:cNvSpPr>
                <a:spLocks noChangeShapeType="1"/>
              </p:cNvSpPr>
              <p:nvPr/>
            </p:nvSpPr>
            <p:spPr bwMode="auto">
              <a:xfrm flipH="1">
                <a:off x="4945" y="1024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39" name="Freeform 171"/>
              <p:cNvSpPr>
                <a:spLocks/>
              </p:cNvSpPr>
              <p:nvPr/>
            </p:nvSpPr>
            <p:spPr bwMode="auto">
              <a:xfrm>
                <a:off x="4945" y="1024"/>
                <a:ext cx="17" cy="1"/>
              </a:xfrm>
              <a:custGeom>
                <a:avLst/>
                <a:gdLst>
                  <a:gd name="T0" fmla="*/ 16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40" name="Line 172"/>
              <p:cNvSpPr>
                <a:spLocks noChangeShapeType="1"/>
              </p:cNvSpPr>
              <p:nvPr/>
            </p:nvSpPr>
            <p:spPr bwMode="auto">
              <a:xfrm flipH="1" flipV="1">
                <a:off x="4943" y="1027"/>
                <a:ext cx="11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41" name="Freeform 173"/>
              <p:cNvSpPr>
                <a:spLocks/>
              </p:cNvSpPr>
              <p:nvPr/>
            </p:nvSpPr>
            <p:spPr bwMode="auto">
              <a:xfrm>
                <a:off x="4942" y="1029"/>
                <a:ext cx="17" cy="1"/>
              </a:xfrm>
              <a:custGeom>
                <a:avLst/>
                <a:gdLst>
                  <a:gd name="T0" fmla="*/ 16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42" name="Line 174"/>
              <p:cNvSpPr>
                <a:spLocks noChangeShapeType="1"/>
              </p:cNvSpPr>
              <p:nvPr/>
            </p:nvSpPr>
            <p:spPr bwMode="auto">
              <a:xfrm flipH="1" flipV="1">
                <a:off x="4943" y="103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43" name="Freeform 175"/>
              <p:cNvSpPr>
                <a:spLocks/>
              </p:cNvSpPr>
              <p:nvPr/>
            </p:nvSpPr>
            <p:spPr bwMode="auto">
              <a:xfrm>
                <a:off x="4940" y="1036"/>
                <a:ext cx="17" cy="1"/>
              </a:xfrm>
              <a:custGeom>
                <a:avLst/>
                <a:gdLst>
                  <a:gd name="T0" fmla="*/ 16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44" name="Line 176"/>
              <p:cNvSpPr>
                <a:spLocks noChangeShapeType="1"/>
              </p:cNvSpPr>
              <p:nvPr/>
            </p:nvSpPr>
            <p:spPr bwMode="auto">
              <a:xfrm flipH="1" flipV="1">
                <a:off x="4940" y="1037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45" name="Freeform 177"/>
              <p:cNvSpPr>
                <a:spLocks/>
              </p:cNvSpPr>
              <p:nvPr/>
            </p:nvSpPr>
            <p:spPr bwMode="auto">
              <a:xfrm>
                <a:off x="4947" y="971"/>
                <a:ext cx="36" cy="46"/>
              </a:xfrm>
              <a:custGeom>
                <a:avLst/>
                <a:gdLst>
                  <a:gd name="T0" fmla="*/ 35 w 36"/>
                  <a:gd name="T1" fmla="*/ 45 h 46"/>
                  <a:gd name="T2" fmla="*/ 16 w 36"/>
                  <a:gd name="T3" fmla="*/ 0 h 46"/>
                  <a:gd name="T4" fmla="*/ 0 w 36"/>
                  <a:gd name="T5" fmla="*/ 0 h 46"/>
                  <a:gd name="T6" fmla="*/ 5 w 36"/>
                  <a:gd name="T7" fmla="*/ 44 h 46"/>
                  <a:gd name="T8" fmla="*/ 35 w 36"/>
                  <a:gd name="T9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6">
                    <a:moveTo>
                      <a:pt x="35" y="45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5" y="44"/>
                    </a:lnTo>
                    <a:lnTo>
                      <a:pt x="35" y="45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46" name="Line 178"/>
              <p:cNvSpPr>
                <a:spLocks noChangeShapeType="1"/>
              </p:cNvSpPr>
              <p:nvPr/>
            </p:nvSpPr>
            <p:spPr bwMode="auto">
              <a:xfrm flipH="1" flipV="1">
                <a:off x="4950" y="1019"/>
                <a:ext cx="34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47" name="Line 179"/>
              <p:cNvSpPr>
                <a:spLocks noChangeShapeType="1"/>
              </p:cNvSpPr>
              <p:nvPr/>
            </p:nvSpPr>
            <p:spPr bwMode="auto">
              <a:xfrm flipH="1" flipV="1">
                <a:off x="4951" y="1015"/>
                <a:ext cx="31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48" name="Freeform 180"/>
              <p:cNvSpPr>
                <a:spLocks/>
              </p:cNvSpPr>
              <p:nvPr/>
            </p:nvSpPr>
            <p:spPr bwMode="auto">
              <a:xfrm>
                <a:off x="4945" y="958"/>
                <a:ext cx="17" cy="17"/>
              </a:xfrm>
              <a:custGeom>
                <a:avLst/>
                <a:gdLst>
                  <a:gd name="T0" fmla="*/ 16 w 17"/>
                  <a:gd name="T1" fmla="*/ 14 h 17"/>
                  <a:gd name="T2" fmla="*/ 10 w 17"/>
                  <a:gd name="T3" fmla="*/ 0 h 17"/>
                  <a:gd name="T4" fmla="*/ 0 w 17"/>
                  <a:gd name="T5" fmla="*/ 0 h 17"/>
                  <a:gd name="T6" fmla="*/ 1 w 17"/>
                  <a:gd name="T7" fmla="*/ 16 h 17"/>
                  <a:gd name="T8" fmla="*/ 16 w 1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4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1" y="16"/>
                    </a:lnTo>
                    <a:lnTo>
                      <a:pt x="16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49" name="Line 181"/>
              <p:cNvSpPr>
                <a:spLocks noChangeShapeType="1"/>
              </p:cNvSpPr>
              <p:nvPr/>
            </p:nvSpPr>
            <p:spPr bwMode="auto">
              <a:xfrm flipH="1">
                <a:off x="4945" y="968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50" name="Line 182"/>
              <p:cNvSpPr>
                <a:spLocks noChangeShapeType="1"/>
              </p:cNvSpPr>
              <p:nvPr/>
            </p:nvSpPr>
            <p:spPr bwMode="auto">
              <a:xfrm flipH="1">
                <a:off x="4946" y="964"/>
                <a:ext cx="11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51" name="Freeform 183"/>
              <p:cNvSpPr>
                <a:spLocks/>
              </p:cNvSpPr>
              <p:nvPr/>
            </p:nvSpPr>
            <p:spPr bwMode="auto">
              <a:xfrm>
                <a:off x="4966" y="991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6 w 17"/>
                  <a:gd name="T3" fmla="*/ 1 h 17"/>
                  <a:gd name="T4" fmla="*/ 0 w 17"/>
                  <a:gd name="T5" fmla="*/ 0 h 17"/>
                  <a:gd name="T6" fmla="*/ 2 w 17"/>
                  <a:gd name="T7" fmla="*/ 14 h 17"/>
                  <a:gd name="T8" fmla="*/ 6 w 17"/>
                  <a:gd name="T9" fmla="*/ 14 h 17"/>
                  <a:gd name="T10" fmla="*/ 4 w 17"/>
                  <a:gd name="T11" fmla="*/ 10 h 17"/>
                  <a:gd name="T12" fmla="*/ 9 w 17"/>
                  <a:gd name="T13" fmla="*/ 12 h 17"/>
                  <a:gd name="T14" fmla="*/ 13 w 17"/>
                  <a:gd name="T15" fmla="*/ 16 h 17"/>
                  <a:gd name="T16" fmla="*/ 16 w 17"/>
                  <a:gd name="T1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9" y="12"/>
                    </a:lnTo>
                    <a:lnTo>
                      <a:pt x="13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52" name="Freeform 184"/>
              <p:cNvSpPr>
                <a:spLocks/>
              </p:cNvSpPr>
              <p:nvPr/>
            </p:nvSpPr>
            <p:spPr bwMode="auto">
              <a:xfrm>
                <a:off x="4963" y="991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4 w 17"/>
                  <a:gd name="T3" fmla="*/ 1 h 17"/>
                  <a:gd name="T4" fmla="*/ 0 w 17"/>
                  <a:gd name="T5" fmla="*/ 0 h 17"/>
                  <a:gd name="T6" fmla="*/ 1 w 17"/>
                  <a:gd name="T7" fmla="*/ 14 h 17"/>
                  <a:gd name="T8" fmla="*/ 5 w 17"/>
                  <a:gd name="T9" fmla="*/ 14 h 17"/>
                  <a:gd name="T10" fmla="*/ 5 w 17"/>
                  <a:gd name="T11" fmla="*/ 12 h 17"/>
                  <a:gd name="T12" fmla="*/ 8 w 17"/>
                  <a:gd name="T13" fmla="*/ 12 h 17"/>
                  <a:gd name="T14" fmla="*/ 11 w 17"/>
                  <a:gd name="T15" fmla="*/ 16 h 17"/>
                  <a:gd name="T16" fmla="*/ 16 w 17"/>
                  <a:gd name="T1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1" y="16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53" name="Freeform 185"/>
              <p:cNvSpPr>
                <a:spLocks/>
              </p:cNvSpPr>
              <p:nvPr/>
            </p:nvSpPr>
            <p:spPr bwMode="auto">
              <a:xfrm>
                <a:off x="4968" y="996"/>
                <a:ext cx="1" cy="17"/>
              </a:xfrm>
              <a:custGeom>
                <a:avLst/>
                <a:gdLst>
                  <a:gd name="T0" fmla="*/ 0 w 1"/>
                  <a:gd name="T1" fmla="*/ 16 h 17"/>
                  <a:gd name="T2" fmla="*/ 0 w 1"/>
                  <a:gd name="T3" fmla="*/ 0 h 17"/>
                  <a:gd name="T4" fmla="*/ 0 w 1"/>
                  <a:gd name="T5" fmla="*/ 16 h 17"/>
                  <a:gd name="T6" fmla="*/ 0 w 1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7">
                    <a:moveTo>
                      <a:pt x="0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54" name="Freeform 186"/>
              <p:cNvSpPr>
                <a:spLocks/>
              </p:cNvSpPr>
              <p:nvPr/>
            </p:nvSpPr>
            <p:spPr bwMode="auto">
              <a:xfrm>
                <a:off x="4952" y="979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1 h 17"/>
                  <a:gd name="T4" fmla="*/ 1 w 17"/>
                  <a:gd name="T5" fmla="*/ 0 h 17"/>
                  <a:gd name="T6" fmla="*/ 0 w 17"/>
                  <a:gd name="T7" fmla="*/ 1 h 17"/>
                  <a:gd name="T8" fmla="*/ 3 w 17"/>
                  <a:gd name="T9" fmla="*/ 12 h 17"/>
                  <a:gd name="T10" fmla="*/ 5 w 17"/>
                  <a:gd name="T11" fmla="*/ 14 h 17"/>
                  <a:gd name="T12" fmla="*/ 16 w 17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55" name="Freeform 187"/>
              <p:cNvSpPr>
                <a:spLocks/>
              </p:cNvSpPr>
              <p:nvPr/>
            </p:nvSpPr>
            <p:spPr bwMode="auto">
              <a:xfrm>
                <a:off x="4948" y="978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9 w 17"/>
                  <a:gd name="T3" fmla="*/ 1 h 17"/>
                  <a:gd name="T4" fmla="*/ 1 w 17"/>
                  <a:gd name="T5" fmla="*/ 0 h 17"/>
                  <a:gd name="T6" fmla="*/ 0 w 17"/>
                  <a:gd name="T7" fmla="*/ 1 h 17"/>
                  <a:gd name="T8" fmla="*/ 3 w 17"/>
                  <a:gd name="T9" fmla="*/ 12 h 17"/>
                  <a:gd name="T10" fmla="*/ 7 w 17"/>
                  <a:gd name="T11" fmla="*/ 15 h 17"/>
                  <a:gd name="T12" fmla="*/ 16 w 17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9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56" name="Freeform 188"/>
              <p:cNvSpPr>
                <a:spLocks/>
              </p:cNvSpPr>
              <p:nvPr/>
            </p:nvSpPr>
            <p:spPr bwMode="auto">
              <a:xfrm>
                <a:off x="4954" y="980"/>
                <a:ext cx="17" cy="17"/>
              </a:xfrm>
              <a:custGeom>
                <a:avLst/>
                <a:gdLst>
                  <a:gd name="T0" fmla="*/ 6 w 17"/>
                  <a:gd name="T1" fmla="*/ 14 h 17"/>
                  <a:gd name="T2" fmla="*/ 0 w 17"/>
                  <a:gd name="T3" fmla="*/ 0 h 17"/>
                  <a:gd name="T4" fmla="*/ 6 w 17"/>
                  <a:gd name="T5" fmla="*/ 0 h 17"/>
                  <a:gd name="T6" fmla="*/ 16 w 17"/>
                  <a:gd name="T7" fmla="*/ 16 h 17"/>
                  <a:gd name="T8" fmla="*/ 6 w 1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14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6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57" name="Freeform 189"/>
              <p:cNvSpPr>
                <a:spLocks/>
              </p:cNvSpPr>
              <p:nvPr/>
            </p:nvSpPr>
            <p:spPr bwMode="auto">
              <a:xfrm>
                <a:off x="4951" y="999"/>
                <a:ext cx="17" cy="17"/>
              </a:xfrm>
              <a:custGeom>
                <a:avLst/>
                <a:gdLst>
                  <a:gd name="T0" fmla="*/ 8 w 17"/>
                  <a:gd name="T1" fmla="*/ 8 h 17"/>
                  <a:gd name="T2" fmla="*/ 0 w 17"/>
                  <a:gd name="T3" fmla="*/ 16 h 17"/>
                  <a:gd name="T4" fmla="*/ 8 w 17"/>
                  <a:gd name="T5" fmla="*/ 8 h 17"/>
                  <a:gd name="T6" fmla="*/ 16 w 17"/>
                  <a:gd name="T7" fmla="*/ 0 h 17"/>
                  <a:gd name="T8" fmla="*/ 8 w 17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8" y="8"/>
                    </a:move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58" name="Freeform 190"/>
              <p:cNvSpPr>
                <a:spLocks/>
              </p:cNvSpPr>
              <p:nvPr/>
            </p:nvSpPr>
            <p:spPr bwMode="auto">
              <a:xfrm>
                <a:off x="4952" y="1001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8 w 17"/>
                  <a:gd name="T3" fmla="*/ 1 h 17"/>
                  <a:gd name="T4" fmla="*/ 16 w 17"/>
                  <a:gd name="T5" fmla="*/ 7 h 17"/>
                  <a:gd name="T6" fmla="*/ 0 w 17"/>
                  <a:gd name="T7" fmla="*/ 10 h 17"/>
                  <a:gd name="T8" fmla="*/ 0 w 17"/>
                  <a:gd name="T9" fmla="*/ 10 h 17"/>
                  <a:gd name="T10" fmla="*/ 0 w 17"/>
                  <a:gd name="T11" fmla="*/ 14 h 17"/>
                  <a:gd name="T12" fmla="*/ 0 w 17"/>
                  <a:gd name="T13" fmla="*/ 14 h 17"/>
                  <a:gd name="T14" fmla="*/ 8 w 17"/>
                  <a:gd name="T15" fmla="*/ 16 h 17"/>
                  <a:gd name="T16" fmla="*/ 0 w 17"/>
                  <a:gd name="T17" fmla="*/ 14 h 17"/>
                  <a:gd name="T18" fmla="*/ 8 w 17"/>
                  <a:gd name="T19" fmla="*/ 10 h 17"/>
                  <a:gd name="T20" fmla="*/ 16 w 17"/>
                  <a:gd name="T21" fmla="*/ 7 h 17"/>
                  <a:gd name="T22" fmla="*/ 16 w 17"/>
                  <a:gd name="T23" fmla="*/ 3 h 17"/>
                  <a:gd name="T24" fmla="*/ 8 w 17"/>
                  <a:gd name="T25" fmla="*/ 1 h 17"/>
                  <a:gd name="T26" fmla="*/ 16 w 17"/>
                  <a:gd name="T27" fmla="*/ 1 h 17"/>
                  <a:gd name="T28" fmla="*/ 8 w 17"/>
                  <a:gd name="T2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8" y="1"/>
                    </a:lnTo>
                    <a:lnTo>
                      <a:pt x="16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16"/>
                    </a:lnTo>
                    <a:lnTo>
                      <a:pt x="0" y="14"/>
                    </a:lnTo>
                    <a:lnTo>
                      <a:pt x="8" y="10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59" name="Freeform 191"/>
              <p:cNvSpPr>
                <a:spLocks/>
              </p:cNvSpPr>
              <p:nvPr/>
            </p:nvSpPr>
            <p:spPr bwMode="auto">
              <a:xfrm>
                <a:off x="4949" y="976"/>
                <a:ext cx="17" cy="23"/>
              </a:xfrm>
              <a:custGeom>
                <a:avLst/>
                <a:gdLst>
                  <a:gd name="T0" fmla="*/ 16 w 17"/>
                  <a:gd name="T1" fmla="*/ 21 h 23"/>
                  <a:gd name="T2" fmla="*/ 0 w 17"/>
                  <a:gd name="T3" fmla="*/ 0 h 23"/>
                  <a:gd name="T4" fmla="*/ 0 w 17"/>
                  <a:gd name="T5" fmla="*/ 22 h 23"/>
                  <a:gd name="T6" fmla="*/ 16 w 17"/>
                  <a:gd name="T7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3">
                    <a:moveTo>
                      <a:pt x="16" y="21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60" name="Freeform 192"/>
              <p:cNvSpPr>
                <a:spLocks/>
              </p:cNvSpPr>
              <p:nvPr/>
            </p:nvSpPr>
            <p:spPr bwMode="auto">
              <a:xfrm>
                <a:off x="4952" y="1027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2 h 17"/>
                  <a:gd name="T4" fmla="*/ 31 w 58"/>
                  <a:gd name="T5" fmla="*/ 2 h 17"/>
                  <a:gd name="T6" fmla="*/ 29 w 58"/>
                  <a:gd name="T7" fmla="*/ 0 h 17"/>
                  <a:gd name="T8" fmla="*/ 28 w 58"/>
                  <a:gd name="T9" fmla="*/ 4 h 17"/>
                  <a:gd name="T10" fmla="*/ 0 w 58"/>
                  <a:gd name="T1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17">
                    <a:moveTo>
                      <a:pt x="57" y="16"/>
                    </a:moveTo>
                    <a:lnTo>
                      <a:pt x="30" y="2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8" y="4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61" name="Line 193"/>
              <p:cNvSpPr>
                <a:spLocks noChangeShapeType="1"/>
              </p:cNvSpPr>
              <p:nvPr/>
            </p:nvSpPr>
            <p:spPr bwMode="auto">
              <a:xfrm>
                <a:off x="4963" y="1050"/>
                <a:ext cx="12" cy="3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62" name="Freeform 194"/>
              <p:cNvSpPr>
                <a:spLocks/>
              </p:cNvSpPr>
              <p:nvPr/>
            </p:nvSpPr>
            <p:spPr bwMode="auto">
              <a:xfrm>
                <a:off x="4991" y="1025"/>
                <a:ext cx="17" cy="17"/>
              </a:xfrm>
              <a:custGeom>
                <a:avLst/>
                <a:gdLst>
                  <a:gd name="T0" fmla="*/ 16 w 17"/>
                  <a:gd name="T1" fmla="*/ 3 h 17"/>
                  <a:gd name="T2" fmla="*/ 14 w 17"/>
                  <a:gd name="T3" fmla="*/ 0 h 17"/>
                  <a:gd name="T4" fmla="*/ 12 w 17"/>
                  <a:gd name="T5" fmla="*/ 0 h 17"/>
                  <a:gd name="T6" fmla="*/ 11 w 17"/>
                  <a:gd name="T7" fmla="*/ 3 h 17"/>
                  <a:gd name="T8" fmla="*/ 9 w 17"/>
                  <a:gd name="T9" fmla="*/ 9 h 17"/>
                  <a:gd name="T10" fmla="*/ 6 w 17"/>
                  <a:gd name="T11" fmla="*/ 9 h 17"/>
                  <a:gd name="T12" fmla="*/ 6 w 17"/>
                  <a:gd name="T13" fmla="*/ 6 h 17"/>
                  <a:gd name="T14" fmla="*/ 3 w 17"/>
                  <a:gd name="T15" fmla="*/ 12 h 17"/>
                  <a:gd name="T16" fmla="*/ 3 w 17"/>
                  <a:gd name="T17" fmla="*/ 12 h 17"/>
                  <a:gd name="T18" fmla="*/ 2 w 17"/>
                  <a:gd name="T19" fmla="*/ 16 h 17"/>
                  <a:gd name="T20" fmla="*/ 2 w 17"/>
                  <a:gd name="T21" fmla="*/ 16 h 17"/>
                  <a:gd name="T22" fmla="*/ 0 w 17"/>
                  <a:gd name="T2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7">
                    <a:moveTo>
                      <a:pt x="16" y="3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1" y="3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63" name="Freeform 195"/>
              <p:cNvSpPr>
                <a:spLocks/>
              </p:cNvSpPr>
              <p:nvPr/>
            </p:nvSpPr>
            <p:spPr bwMode="auto">
              <a:xfrm>
                <a:off x="5154" y="1043"/>
                <a:ext cx="17" cy="18"/>
              </a:xfrm>
              <a:custGeom>
                <a:avLst/>
                <a:gdLst>
                  <a:gd name="T0" fmla="*/ 16 w 17"/>
                  <a:gd name="T1" fmla="*/ 0 h 18"/>
                  <a:gd name="T2" fmla="*/ 12 w 17"/>
                  <a:gd name="T3" fmla="*/ 2 h 18"/>
                  <a:gd name="T4" fmla="*/ 10 w 17"/>
                  <a:gd name="T5" fmla="*/ 5 h 18"/>
                  <a:gd name="T6" fmla="*/ 5 w 17"/>
                  <a:gd name="T7" fmla="*/ 9 h 18"/>
                  <a:gd name="T8" fmla="*/ 2 w 17"/>
                  <a:gd name="T9" fmla="*/ 11 h 18"/>
                  <a:gd name="T10" fmla="*/ 1 w 17"/>
                  <a:gd name="T11" fmla="*/ 13 h 18"/>
                  <a:gd name="T12" fmla="*/ 0 w 17"/>
                  <a:gd name="T13" fmla="*/ 15 h 18"/>
                  <a:gd name="T14" fmla="*/ 0 w 17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8">
                    <a:moveTo>
                      <a:pt x="16" y="0"/>
                    </a:moveTo>
                    <a:lnTo>
                      <a:pt x="12" y="2"/>
                    </a:lnTo>
                    <a:lnTo>
                      <a:pt x="10" y="5"/>
                    </a:lnTo>
                    <a:lnTo>
                      <a:pt x="5" y="9"/>
                    </a:lnTo>
                    <a:lnTo>
                      <a:pt x="2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64" name="Line 196"/>
              <p:cNvSpPr>
                <a:spLocks noChangeShapeType="1"/>
              </p:cNvSpPr>
              <p:nvPr/>
            </p:nvSpPr>
            <p:spPr bwMode="auto">
              <a:xfrm flipH="1">
                <a:off x="5109" y="1045"/>
                <a:ext cx="7" cy="5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65" name="Freeform 197"/>
              <p:cNvSpPr>
                <a:spLocks/>
              </p:cNvSpPr>
              <p:nvPr/>
            </p:nvSpPr>
            <p:spPr bwMode="auto">
              <a:xfrm>
                <a:off x="5284" y="1058"/>
                <a:ext cx="20" cy="17"/>
              </a:xfrm>
              <a:custGeom>
                <a:avLst/>
                <a:gdLst>
                  <a:gd name="T0" fmla="*/ 1 w 20"/>
                  <a:gd name="T1" fmla="*/ 1 h 17"/>
                  <a:gd name="T2" fmla="*/ 18 w 20"/>
                  <a:gd name="T3" fmla="*/ 16 h 17"/>
                  <a:gd name="T4" fmla="*/ 19 w 20"/>
                  <a:gd name="T5" fmla="*/ 14 h 17"/>
                  <a:gd name="T6" fmla="*/ 0 w 20"/>
                  <a:gd name="T7" fmla="*/ 0 h 17"/>
                  <a:gd name="T8" fmla="*/ 1 w 20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1" y="1"/>
                    </a:moveTo>
                    <a:lnTo>
                      <a:pt x="18" y="16"/>
                    </a:lnTo>
                    <a:lnTo>
                      <a:pt x="19" y="14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66" name="Freeform 198"/>
              <p:cNvSpPr>
                <a:spLocks/>
              </p:cNvSpPr>
              <p:nvPr/>
            </p:nvSpPr>
            <p:spPr bwMode="auto">
              <a:xfrm>
                <a:off x="5281" y="1057"/>
                <a:ext cx="24" cy="20"/>
              </a:xfrm>
              <a:custGeom>
                <a:avLst/>
                <a:gdLst>
                  <a:gd name="T0" fmla="*/ 0 w 24"/>
                  <a:gd name="T1" fmla="*/ 2 h 20"/>
                  <a:gd name="T2" fmla="*/ 20 w 24"/>
                  <a:gd name="T3" fmla="*/ 19 h 20"/>
                  <a:gd name="T4" fmla="*/ 23 w 24"/>
                  <a:gd name="T5" fmla="*/ 18 h 20"/>
                  <a:gd name="T6" fmla="*/ 2 w 24"/>
                  <a:gd name="T7" fmla="*/ 0 h 20"/>
                  <a:gd name="T8" fmla="*/ 0 w 24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"/>
                    </a:moveTo>
                    <a:lnTo>
                      <a:pt x="20" y="19"/>
                    </a:lnTo>
                    <a:lnTo>
                      <a:pt x="23" y="18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767" name="Freeform 199"/>
              <p:cNvSpPr>
                <a:spLocks/>
              </p:cNvSpPr>
              <p:nvPr/>
            </p:nvSpPr>
            <p:spPr bwMode="auto">
              <a:xfrm>
                <a:off x="5150" y="1100"/>
                <a:ext cx="271" cy="44"/>
              </a:xfrm>
              <a:custGeom>
                <a:avLst/>
                <a:gdLst>
                  <a:gd name="T0" fmla="*/ 0 w 271"/>
                  <a:gd name="T1" fmla="*/ 0 h 44"/>
                  <a:gd name="T2" fmla="*/ 1 w 271"/>
                  <a:gd name="T3" fmla="*/ 1 h 44"/>
                  <a:gd name="T4" fmla="*/ 3 w 271"/>
                  <a:gd name="T5" fmla="*/ 1 h 44"/>
                  <a:gd name="T6" fmla="*/ 6 w 271"/>
                  <a:gd name="T7" fmla="*/ 2 h 44"/>
                  <a:gd name="T8" fmla="*/ 10 w 271"/>
                  <a:gd name="T9" fmla="*/ 3 h 44"/>
                  <a:gd name="T10" fmla="*/ 16 w 271"/>
                  <a:gd name="T11" fmla="*/ 4 h 44"/>
                  <a:gd name="T12" fmla="*/ 22 w 271"/>
                  <a:gd name="T13" fmla="*/ 5 h 44"/>
                  <a:gd name="T14" fmla="*/ 29 w 271"/>
                  <a:gd name="T15" fmla="*/ 7 h 44"/>
                  <a:gd name="T16" fmla="*/ 37 w 271"/>
                  <a:gd name="T17" fmla="*/ 8 h 44"/>
                  <a:gd name="T18" fmla="*/ 46 w 271"/>
                  <a:gd name="T19" fmla="*/ 10 h 44"/>
                  <a:gd name="T20" fmla="*/ 56 w 271"/>
                  <a:gd name="T21" fmla="*/ 12 h 44"/>
                  <a:gd name="T22" fmla="*/ 64 w 271"/>
                  <a:gd name="T23" fmla="*/ 14 h 44"/>
                  <a:gd name="T24" fmla="*/ 75 w 271"/>
                  <a:gd name="T25" fmla="*/ 16 h 44"/>
                  <a:gd name="T26" fmla="*/ 85 w 271"/>
                  <a:gd name="T27" fmla="*/ 18 h 44"/>
                  <a:gd name="T28" fmla="*/ 98 w 271"/>
                  <a:gd name="T29" fmla="*/ 18 h 44"/>
                  <a:gd name="T30" fmla="*/ 108 w 271"/>
                  <a:gd name="T31" fmla="*/ 21 h 44"/>
                  <a:gd name="T32" fmla="*/ 120 w 271"/>
                  <a:gd name="T33" fmla="*/ 24 h 44"/>
                  <a:gd name="T34" fmla="*/ 133 w 271"/>
                  <a:gd name="T35" fmla="*/ 25 h 44"/>
                  <a:gd name="T36" fmla="*/ 143 w 271"/>
                  <a:gd name="T37" fmla="*/ 27 h 44"/>
                  <a:gd name="T38" fmla="*/ 155 w 271"/>
                  <a:gd name="T39" fmla="*/ 29 h 44"/>
                  <a:gd name="T40" fmla="*/ 167 w 271"/>
                  <a:gd name="T41" fmla="*/ 31 h 44"/>
                  <a:gd name="T42" fmla="*/ 178 w 271"/>
                  <a:gd name="T43" fmla="*/ 33 h 44"/>
                  <a:gd name="T44" fmla="*/ 190 w 271"/>
                  <a:gd name="T45" fmla="*/ 35 h 44"/>
                  <a:gd name="T46" fmla="*/ 200 w 271"/>
                  <a:gd name="T47" fmla="*/ 37 h 44"/>
                  <a:gd name="T48" fmla="*/ 211 w 271"/>
                  <a:gd name="T49" fmla="*/ 37 h 44"/>
                  <a:gd name="T50" fmla="*/ 220 w 271"/>
                  <a:gd name="T51" fmla="*/ 39 h 44"/>
                  <a:gd name="T52" fmla="*/ 230 w 271"/>
                  <a:gd name="T53" fmla="*/ 39 h 44"/>
                  <a:gd name="T54" fmla="*/ 239 w 271"/>
                  <a:gd name="T55" fmla="*/ 41 h 44"/>
                  <a:gd name="T56" fmla="*/ 247 w 271"/>
                  <a:gd name="T57" fmla="*/ 42 h 44"/>
                  <a:gd name="T58" fmla="*/ 254 w 271"/>
                  <a:gd name="T59" fmla="*/ 42 h 44"/>
                  <a:gd name="T60" fmla="*/ 259 w 271"/>
                  <a:gd name="T61" fmla="*/ 43 h 44"/>
                  <a:gd name="T62" fmla="*/ 265 w 271"/>
                  <a:gd name="T63" fmla="*/ 43 h 44"/>
                  <a:gd name="T64" fmla="*/ 270 w 271"/>
                  <a:gd name="T6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44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10" y="3"/>
                    </a:lnTo>
                    <a:lnTo>
                      <a:pt x="16" y="4"/>
                    </a:lnTo>
                    <a:lnTo>
                      <a:pt x="22" y="5"/>
                    </a:lnTo>
                    <a:lnTo>
                      <a:pt x="29" y="7"/>
                    </a:lnTo>
                    <a:lnTo>
                      <a:pt x="37" y="8"/>
                    </a:lnTo>
                    <a:lnTo>
                      <a:pt x="46" y="10"/>
                    </a:lnTo>
                    <a:lnTo>
                      <a:pt x="56" y="12"/>
                    </a:lnTo>
                    <a:lnTo>
                      <a:pt x="64" y="14"/>
                    </a:lnTo>
                    <a:lnTo>
                      <a:pt x="75" y="16"/>
                    </a:lnTo>
                    <a:lnTo>
                      <a:pt x="85" y="18"/>
                    </a:lnTo>
                    <a:lnTo>
                      <a:pt x="98" y="18"/>
                    </a:lnTo>
                    <a:lnTo>
                      <a:pt x="108" y="21"/>
                    </a:lnTo>
                    <a:lnTo>
                      <a:pt x="120" y="24"/>
                    </a:lnTo>
                    <a:lnTo>
                      <a:pt x="133" y="25"/>
                    </a:lnTo>
                    <a:lnTo>
                      <a:pt x="143" y="27"/>
                    </a:lnTo>
                    <a:lnTo>
                      <a:pt x="155" y="29"/>
                    </a:lnTo>
                    <a:lnTo>
                      <a:pt x="167" y="31"/>
                    </a:lnTo>
                    <a:lnTo>
                      <a:pt x="178" y="33"/>
                    </a:lnTo>
                    <a:lnTo>
                      <a:pt x="190" y="35"/>
                    </a:lnTo>
                    <a:lnTo>
                      <a:pt x="200" y="37"/>
                    </a:lnTo>
                    <a:lnTo>
                      <a:pt x="211" y="37"/>
                    </a:lnTo>
                    <a:lnTo>
                      <a:pt x="220" y="39"/>
                    </a:lnTo>
                    <a:lnTo>
                      <a:pt x="230" y="39"/>
                    </a:lnTo>
                    <a:lnTo>
                      <a:pt x="239" y="41"/>
                    </a:lnTo>
                    <a:lnTo>
                      <a:pt x="247" y="42"/>
                    </a:lnTo>
                    <a:lnTo>
                      <a:pt x="254" y="42"/>
                    </a:lnTo>
                    <a:lnTo>
                      <a:pt x="259" y="43"/>
                    </a:lnTo>
                    <a:lnTo>
                      <a:pt x="265" y="43"/>
                    </a:lnTo>
                    <a:lnTo>
                      <a:pt x="270" y="4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222" name="Group 200"/>
            <p:cNvGrpSpPr>
              <a:grpSpLocks/>
            </p:cNvGrpSpPr>
            <p:nvPr/>
          </p:nvGrpSpPr>
          <p:grpSpPr bwMode="auto">
            <a:xfrm>
              <a:off x="3074" y="1620"/>
              <a:ext cx="221" cy="72"/>
              <a:chOff x="4892" y="955"/>
              <a:chExt cx="530" cy="193"/>
            </a:xfrm>
          </p:grpSpPr>
          <p:sp>
            <p:nvSpPr>
              <p:cNvPr id="1450" name="Freeform 201"/>
              <p:cNvSpPr>
                <a:spLocks/>
              </p:cNvSpPr>
              <p:nvPr/>
            </p:nvSpPr>
            <p:spPr bwMode="auto">
              <a:xfrm>
                <a:off x="4965" y="1061"/>
                <a:ext cx="44" cy="22"/>
              </a:xfrm>
              <a:custGeom>
                <a:avLst/>
                <a:gdLst>
                  <a:gd name="T0" fmla="*/ 0 w 44"/>
                  <a:gd name="T1" fmla="*/ 0 h 22"/>
                  <a:gd name="T2" fmla="*/ 1 w 44"/>
                  <a:gd name="T3" fmla="*/ 3 h 22"/>
                  <a:gd name="T4" fmla="*/ 36 w 44"/>
                  <a:gd name="T5" fmla="*/ 21 h 22"/>
                  <a:gd name="T6" fmla="*/ 43 w 44"/>
                  <a:gd name="T7" fmla="*/ 12 h 22"/>
                  <a:gd name="T8" fmla="*/ 0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0" y="0"/>
                    </a:moveTo>
                    <a:lnTo>
                      <a:pt x="1" y="3"/>
                    </a:lnTo>
                    <a:lnTo>
                      <a:pt x="36" y="21"/>
                    </a:lnTo>
                    <a:lnTo>
                      <a:pt x="43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51" name="Freeform 202"/>
              <p:cNvSpPr>
                <a:spLocks/>
              </p:cNvSpPr>
              <p:nvPr/>
            </p:nvSpPr>
            <p:spPr bwMode="auto">
              <a:xfrm>
                <a:off x="4963" y="1060"/>
                <a:ext cx="47" cy="26"/>
              </a:xfrm>
              <a:custGeom>
                <a:avLst/>
                <a:gdLst>
                  <a:gd name="T0" fmla="*/ 0 w 47"/>
                  <a:gd name="T1" fmla="*/ 0 h 26"/>
                  <a:gd name="T2" fmla="*/ 1 w 47"/>
                  <a:gd name="T3" fmla="*/ 5 h 26"/>
                  <a:gd name="T4" fmla="*/ 38 w 47"/>
                  <a:gd name="T5" fmla="*/ 25 h 26"/>
                  <a:gd name="T6" fmla="*/ 46 w 47"/>
                  <a:gd name="T7" fmla="*/ 14 h 26"/>
                  <a:gd name="T8" fmla="*/ 0 w 4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6">
                    <a:moveTo>
                      <a:pt x="0" y="0"/>
                    </a:moveTo>
                    <a:lnTo>
                      <a:pt x="1" y="5"/>
                    </a:lnTo>
                    <a:lnTo>
                      <a:pt x="38" y="25"/>
                    </a:lnTo>
                    <a:lnTo>
                      <a:pt x="46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52" name="Freeform 203"/>
              <p:cNvSpPr>
                <a:spLocks/>
              </p:cNvSpPr>
              <p:nvPr/>
            </p:nvSpPr>
            <p:spPr bwMode="auto">
              <a:xfrm>
                <a:off x="5023" y="986"/>
                <a:ext cx="35" cy="49"/>
              </a:xfrm>
              <a:custGeom>
                <a:avLst/>
                <a:gdLst>
                  <a:gd name="T0" fmla="*/ 34 w 35"/>
                  <a:gd name="T1" fmla="*/ 48 h 49"/>
                  <a:gd name="T2" fmla="*/ 15 w 35"/>
                  <a:gd name="T3" fmla="*/ 0 h 49"/>
                  <a:gd name="T4" fmla="*/ 1 w 35"/>
                  <a:gd name="T5" fmla="*/ 1 h 49"/>
                  <a:gd name="T6" fmla="*/ 0 w 35"/>
                  <a:gd name="T7" fmla="*/ 41 h 49"/>
                  <a:gd name="T8" fmla="*/ 34 w 35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9">
                    <a:moveTo>
                      <a:pt x="34" y="48"/>
                    </a:moveTo>
                    <a:lnTo>
                      <a:pt x="15" y="0"/>
                    </a:lnTo>
                    <a:lnTo>
                      <a:pt x="1" y="1"/>
                    </a:lnTo>
                    <a:lnTo>
                      <a:pt x="0" y="41"/>
                    </a:lnTo>
                    <a:lnTo>
                      <a:pt x="34" y="48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53" name="Freeform 204"/>
              <p:cNvSpPr>
                <a:spLocks/>
              </p:cNvSpPr>
              <p:nvPr/>
            </p:nvSpPr>
            <p:spPr bwMode="auto">
              <a:xfrm>
                <a:off x="5020" y="984"/>
                <a:ext cx="38" cy="53"/>
              </a:xfrm>
              <a:custGeom>
                <a:avLst/>
                <a:gdLst>
                  <a:gd name="T0" fmla="*/ 37 w 38"/>
                  <a:gd name="T1" fmla="*/ 52 h 53"/>
                  <a:gd name="T2" fmla="*/ 15 w 38"/>
                  <a:gd name="T3" fmla="*/ 0 h 53"/>
                  <a:gd name="T4" fmla="*/ 1 w 38"/>
                  <a:gd name="T5" fmla="*/ 1 h 53"/>
                  <a:gd name="T6" fmla="*/ 0 w 38"/>
                  <a:gd name="T7" fmla="*/ 44 h 53"/>
                  <a:gd name="T8" fmla="*/ 37 w 38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7" y="52"/>
                    </a:moveTo>
                    <a:lnTo>
                      <a:pt x="15" y="0"/>
                    </a:lnTo>
                    <a:lnTo>
                      <a:pt x="1" y="1"/>
                    </a:lnTo>
                    <a:lnTo>
                      <a:pt x="0" y="44"/>
                    </a:lnTo>
                    <a:lnTo>
                      <a:pt x="37" y="5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54" name="Freeform 205"/>
              <p:cNvSpPr>
                <a:spLocks/>
              </p:cNvSpPr>
              <p:nvPr/>
            </p:nvSpPr>
            <p:spPr bwMode="auto">
              <a:xfrm>
                <a:off x="5023" y="987"/>
                <a:ext cx="17" cy="17"/>
              </a:xfrm>
              <a:custGeom>
                <a:avLst/>
                <a:gdLst>
                  <a:gd name="T0" fmla="*/ 16 w 17"/>
                  <a:gd name="T1" fmla="*/ 13 h 17"/>
                  <a:gd name="T2" fmla="*/ 0 w 17"/>
                  <a:gd name="T3" fmla="*/ 16 h 17"/>
                  <a:gd name="T4" fmla="*/ 0 w 17"/>
                  <a:gd name="T5" fmla="*/ 0 h 17"/>
                  <a:gd name="T6" fmla="*/ 14 w 17"/>
                  <a:gd name="T7" fmla="*/ 0 h 17"/>
                  <a:gd name="T8" fmla="*/ 16 w 17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3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55" name="Line 206"/>
              <p:cNvSpPr>
                <a:spLocks noChangeShapeType="1"/>
              </p:cNvSpPr>
              <p:nvPr/>
            </p:nvSpPr>
            <p:spPr bwMode="auto">
              <a:xfrm flipH="1">
                <a:off x="5024" y="993"/>
                <a:ext cx="14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56" name="Line 207"/>
              <p:cNvSpPr>
                <a:spLocks noChangeShapeType="1"/>
              </p:cNvSpPr>
              <p:nvPr/>
            </p:nvSpPr>
            <p:spPr bwMode="auto">
              <a:xfrm flipH="1">
                <a:off x="5023" y="989"/>
                <a:ext cx="13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57" name="Freeform 208"/>
              <p:cNvSpPr>
                <a:spLocks/>
              </p:cNvSpPr>
              <p:nvPr/>
            </p:nvSpPr>
            <p:spPr bwMode="auto">
              <a:xfrm>
                <a:off x="4938" y="955"/>
                <a:ext cx="484" cy="186"/>
              </a:xfrm>
              <a:custGeom>
                <a:avLst/>
                <a:gdLst>
                  <a:gd name="T0" fmla="*/ 4 w 484"/>
                  <a:gd name="T1" fmla="*/ 69 h 186"/>
                  <a:gd name="T2" fmla="*/ 1 w 484"/>
                  <a:gd name="T3" fmla="*/ 80 h 186"/>
                  <a:gd name="T4" fmla="*/ 1 w 484"/>
                  <a:gd name="T5" fmla="*/ 88 h 186"/>
                  <a:gd name="T6" fmla="*/ 10 w 484"/>
                  <a:gd name="T7" fmla="*/ 95 h 186"/>
                  <a:gd name="T8" fmla="*/ 30 w 484"/>
                  <a:gd name="T9" fmla="*/ 103 h 186"/>
                  <a:gd name="T10" fmla="*/ 50 w 484"/>
                  <a:gd name="T11" fmla="*/ 110 h 186"/>
                  <a:gd name="T12" fmla="*/ 67 w 484"/>
                  <a:gd name="T13" fmla="*/ 117 h 186"/>
                  <a:gd name="T14" fmla="*/ 81 w 484"/>
                  <a:gd name="T15" fmla="*/ 121 h 186"/>
                  <a:gd name="T16" fmla="*/ 92 w 484"/>
                  <a:gd name="T17" fmla="*/ 124 h 186"/>
                  <a:gd name="T18" fmla="*/ 102 w 484"/>
                  <a:gd name="T19" fmla="*/ 125 h 186"/>
                  <a:gd name="T20" fmla="*/ 107 w 484"/>
                  <a:gd name="T21" fmla="*/ 127 h 186"/>
                  <a:gd name="T22" fmla="*/ 169 w 484"/>
                  <a:gd name="T23" fmla="*/ 142 h 186"/>
                  <a:gd name="T24" fmla="*/ 195 w 484"/>
                  <a:gd name="T25" fmla="*/ 146 h 186"/>
                  <a:gd name="T26" fmla="*/ 215 w 484"/>
                  <a:gd name="T27" fmla="*/ 151 h 186"/>
                  <a:gd name="T28" fmla="*/ 231 w 484"/>
                  <a:gd name="T29" fmla="*/ 153 h 186"/>
                  <a:gd name="T30" fmla="*/ 240 w 484"/>
                  <a:gd name="T31" fmla="*/ 152 h 186"/>
                  <a:gd name="T32" fmla="*/ 247 w 484"/>
                  <a:gd name="T33" fmla="*/ 151 h 186"/>
                  <a:gd name="T34" fmla="*/ 251 w 484"/>
                  <a:gd name="T35" fmla="*/ 151 h 186"/>
                  <a:gd name="T36" fmla="*/ 291 w 484"/>
                  <a:gd name="T37" fmla="*/ 159 h 186"/>
                  <a:gd name="T38" fmla="*/ 340 w 484"/>
                  <a:gd name="T39" fmla="*/ 168 h 186"/>
                  <a:gd name="T40" fmla="*/ 380 w 484"/>
                  <a:gd name="T41" fmla="*/ 174 h 186"/>
                  <a:gd name="T42" fmla="*/ 414 w 484"/>
                  <a:gd name="T43" fmla="*/ 179 h 186"/>
                  <a:gd name="T44" fmla="*/ 441 w 484"/>
                  <a:gd name="T45" fmla="*/ 183 h 186"/>
                  <a:gd name="T46" fmla="*/ 463 w 484"/>
                  <a:gd name="T47" fmla="*/ 185 h 186"/>
                  <a:gd name="T48" fmla="*/ 476 w 484"/>
                  <a:gd name="T49" fmla="*/ 184 h 186"/>
                  <a:gd name="T50" fmla="*/ 483 w 484"/>
                  <a:gd name="T51" fmla="*/ 184 h 186"/>
                  <a:gd name="T52" fmla="*/ 453 w 484"/>
                  <a:gd name="T53" fmla="*/ 167 h 186"/>
                  <a:gd name="T54" fmla="*/ 428 w 484"/>
                  <a:gd name="T55" fmla="*/ 151 h 186"/>
                  <a:gd name="T56" fmla="*/ 409 w 484"/>
                  <a:gd name="T57" fmla="*/ 140 h 186"/>
                  <a:gd name="T58" fmla="*/ 395 w 484"/>
                  <a:gd name="T59" fmla="*/ 130 h 186"/>
                  <a:gd name="T60" fmla="*/ 384 w 484"/>
                  <a:gd name="T61" fmla="*/ 125 h 186"/>
                  <a:gd name="T62" fmla="*/ 379 w 484"/>
                  <a:gd name="T63" fmla="*/ 121 h 186"/>
                  <a:gd name="T64" fmla="*/ 373 w 484"/>
                  <a:gd name="T65" fmla="*/ 118 h 186"/>
                  <a:gd name="T66" fmla="*/ 362 w 484"/>
                  <a:gd name="T67" fmla="*/ 110 h 186"/>
                  <a:gd name="T68" fmla="*/ 351 w 484"/>
                  <a:gd name="T69" fmla="*/ 104 h 186"/>
                  <a:gd name="T70" fmla="*/ 343 w 484"/>
                  <a:gd name="T71" fmla="*/ 98 h 186"/>
                  <a:gd name="T72" fmla="*/ 334 w 484"/>
                  <a:gd name="T73" fmla="*/ 95 h 186"/>
                  <a:gd name="T74" fmla="*/ 327 w 484"/>
                  <a:gd name="T75" fmla="*/ 92 h 186"/>
                  <a:gd name="T76" fmla="*/ 322 w 484"/>
                  <a:gd name="T77" fmla="*/ 92 h 186"/>
                  <a:gd name="T78" fmla="*/ 317 w 484"/>
                  <a:gd name="T79" fmla="*/ 90 h 186"/>
                  <a:gd name="T80" fmla="*/ 302 w 484"/>
                  <a:gd name="T81" fmla="*/ 88 h 186"/>
                  <a:gd name="T82" fmla="*/ 287 w 484"/>
                  <a:gd name="T83" fmla="*/ 87 h 186"/>
                  <a:gd name="T84" fmla="*/ 272 w 484"/>
                  <a:gd name="T85" fmla="*/ 86 h 186"/>
                  <a:gd name="T86" fmla="*/ 259 w 484"/>
                  <a:gd name="T87" fmla="*/ 85 h 186"/>
                  <a:gd name="T88" fmla="*/ 248 w 484"/>
                  <a:gd name="T89" fmla="*/ 85 h 186"/>
                  <a:gd name="T90" fmla="*/ 240 w 484"/>
                  <a:gd name="T91" fmla="*/ 86 h 186"/>
                  <a:gd name="T92" fmla="*/ 234 w 484"/>
                  <a:gd name="T93" fmla="*/ 86 h 186"/>
                  <a:gd name="T94" fmla="*/ 172 w 484"/>
                  <a:gd name="T95" fmla="*/ 89 h 186"/>
                  <a:gd name="T96" fmla="*/ 145 w 484"/>
                  <a:gd name="T97" fmla="*/ 83 h 186"/>
                  <a:gd name="T98" fmla="*/ 124 w 484"/>
                  <a:gd name="T99" fmla="*/ 80 h 186"/>
                  <a:gd name="T100" fmla="*/ 106 w 484"/>
                  <a:gd name="T101" fmla="*/ 76 h 186"/>
                  <a:gd name="T102" fmla="*/ 90 w 484"/>
                  <a:gd name="T103" fmla="*/ 74 h 186"/>
                  <a:gd name="T104" fmla="*/ 79 w 484"/>
                  <a:gd name="T105" fmla="*/ 71 h 186"/>
                  <a:gd name="T106" fmla="*/ 72 w 484"/>
                  <a:gd name="T107" fmla="*/ 70 h 186"/>
                  <a:gd name="T108" fmla="*/ 66 w 484"/>
                  <a:gd name="T109" fmla="*/ 69 h 186"/>
                  <a:gd name="T110" fmla="*/ 11 w 484"/>
                  <a:gd name="T111" fmla="*/ 6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4" h="186">
                    <a:moveTo>
                      <a:pt x="11" y="63"/>
                    </a:moveTo>
                    <a:lnTo>
                      <a:pt x="8" y="65"/>
                    </a:lnTo>
                    <a:lnTo>
                      <a:pt x="7" y="68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2" y="74"/>
                    </a:lnTo>
                    <a:lnTo>
                      <a:pt x="1" y="76"/>
                    </a:lnTo>
                    <a:lnTo>
                      <a:pt x="1" y="80"/>
                    </a:lnTo>
                    <a:lnTo>
                      <a:pt x="1" y="81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3" y="91"/>
                    </a:lnTo>
                    <a:lnTo>
                      <a:pt x="3" y="92"/>
                    </a:lnTo>
                    <a:lnTo>
                      <a:pt x="10" y="95"/>
                    </a:lnTo>
                    <a:lnTo>
                      <a:pt x="14" y="97"/>
                    </a:lnTo>
                    <a:lnTo>
                      <a:pt x="20" y="100"/>
                    </a:lnTo>
                    <a:lnTo>
                      <a:pt x="25" y="102"/>
                    </a:lnTo>
                    <a:lnTo>
                      <a:pt x="30" y="103"/>
                    </a:lnTo>
                    <a:lnTo>
                      <a:pt x="36" y="105"/>
                    </a:lnTo>
                    <a:lnTo>
                      <a:pt x="40" y="107"/>
                    </a:lnTo>
                    <a:lnTo>
                      <a:pt x="46" y="109"/>
                    </a:lnTo>
                    <a:lnTo>
                      <a:pt x="50" y="110"/>
                    </a:lnTo>
                    <a:lnTo>
                      <a:pt x="54" y="112"/>
                    </a:lnTo>
                    <a:lnTo>
                      <a:pt x="60" y="114"/>
                    </a:lnTo>
                    <a:lnTo>
                      <a:pt x="63" y="115"/>
                    </a:lnTo>
                    <a:lnTo>
                      <a:pt x="67" y="117"/>
                    </a:lnTo>
                    <a:lnTo>
                      <a:pt x="72" y="117"/>
                    </a:lnTo>
                    <a:lnTo>
                      <a:pt x="75" y="119"/>
                    </a:lnTo>
                    <a:lnTo>
                      <a:pt x="79" y="121"/>
                    </a:lnTo>
                    <a:lnTo>
                      <a:pt x="81" y="121"/>
                    </a:lnTo>
                    <a:lnTo>
                      <a:pt x="85" y="121"/>
                    </a:lnTo>
                    <a:lnTo>
                      <a:pt x="88" y="123"/>
                    </a:lnTo>
                    <a:lnTo>
                      <a:pt x="90" y="123"/>
                    </a:lnTo>
                    <a:lnTo>
                      <a:pt x="92" y="124"/>
                    </a:lnTo>
                    <a:lnTo>
                      <a:pt x="95" y="125"/>
                    </a:lnTo>
                    <a:lnTo>
                      <a:pt x="98" y="125"/>
                    </a:lnTo>
                    <a:lnTo>
                      <a:pt x="100" y="125"/>
                    </a:lnTo>
                    <a:lnTo>
                      <a:pt x="102" y="125"/>
                    </a:lnTo>
                    <a:lnTo>
                      <a:pt x="102" y="127"/>
                    </a:lnTo>
                    <a:lnTo>
                      <a:pt x="104" y="127"/>
                    </a:lnTo>
                    <a:lnTo>
                      <a:pt x="105" y="126"/>
                    </a:lnTo>
                    <a:lnTo>
                      <a:pt x="107" y="127"/>
                    </a:lnTo>
                    <a:lnTo>
                      <a:pt x="138" y="148"/>
                    </a:lnTo>
                    <a:lnTo>
                      <a:pt x="153" y="139"/>
                    </a:lnTo>
                    <a:lnTo>
                      <a:pt x="161" y="141"/>
                    </a:lnTo>
                    <a:lnTo>
                      <a:pt x="169" y="142"/>
                    </a:lnTo>
                    <a:lnTo>
                      <a:pt x="175" y="144"/>
                    </a:lnTo>
                    <a:lnTo>
                      <a:pt x="184" y="145"/>
                    </a:lnTo>
                    <a:lnTo>
                      <a:pt x="189" y="145"/>
                    </a:lnTo>
                    <a:lnTo>
                      <a:pt x="195" y="146"/>
                    </a:lnTo>
                    <a:lnTo>
                      <a:pt x="199" y="148"/>
                    </a:lnTo>
                    <a:lnTo>
                      <a:pt x="205" y="149"/>
                    </a:lnTo>
                    <a:lnTo>
                      <a:pt x="212" y="149"/>
                    </a:lnTo>
                    <a:lnTo>
                      <a:pt x="215" y="151"/>
                    </a:lnTo>
                    <a:lnTo>
                      <a:pt x="219" y="150"/>
                    </a:lnTo>
                    <a:lnTo>
                      <a:pt x="223" y="151"/>
                    </a:lnTo>
                    <a:lnTo>
                      <a:pt x="226" y="151"/>
                    </a:lnTo>
                    <a:lnTo>
                      <a:pt x="231" y="153"/>
                    </a:lnTo>
                    <a:lnTo>
                      <a:pt x="233" y="151"/>
                    </a:lnTo>
                    <a:lnTo>
                      <a:pt x="236" y="151"/>
                    </a:lnTo>
                    <a:lnTo>
                      <a:pt x="238" y="151"/>
                    </a:lnTo>
                    <a:lnTo>
                      <a:pt x="240" y="152"/>
                    </a:lnTo>
                    <a:lnTo>
                      <a:pt x="243" y="151"/>
                    </a:lnTo>
                    <a:lnTo>
                      <a:pt x="244" y="152"/>
                    </a:lnTo>
                    <a:lnTo>
                      <a:pt x="246" y="151"/>
                    </a:lnTo>
                    <a:lnTo>
                      <a:pt x="247" y="151"/>
                    </a:lnTo>
                    <a:lnTo>
                      <a:pt x="247" y="151"/>
                    </a:lnTo>
                    <a:lnTo>
                      <a:pt x="249" y="151"/>
                    </a:lnTo>
                    <a:lnTo>
                      <a:pt x="250" y="151"/>
                    </a:lnTo>
                    <a:lnTo>
                      <a:pt x="251" y="151"/>
                    </a:lnTo>
                    <a:lnTo>
                      <a:pt x="252" y="151"/>
                    </a:lnTo>
                    <a:lnTo>
                      <a:pt x="266" y="153"/>
                    </a:lnTo>
                    <a:lnTo>
                      <a:pt x="278" y="157"/>
                    </a:lnTo>
                    <a:lnTo>
                      <a:pt x="291" y="159"/>
                    </a:lnTo>
                    <a:lnTo>
                      <a:pt x="304" y="163"/>
                    </a:lnTo>
                    <a:lnTo>
                      <a:pt x="316" y="163"/>
                    </a:lnTo>
                    <a:lnTo>
                      <a:pt x="327" y="166"/>
                    </a:lnTo>
                    <a:lnTo>
                      <a:pt x="340" y="168"/>
                    </a:lnTo>
                    <a:lnTo>
                      <a:pt x="349" y="170"/>
                    </a:lnTo>
                    <a:lnTo>
                      <a:pt x="360" y="171"/>
                    </a:lnTo>
                    <a:lnTo>
                      <a:pt x="369" y="174"/>
                    </a:lnTo>
                    <a:lnTo>
                      <a:pt x="380" y="174"/>
                    </a:lnTo>
                    <a:lnTo>
                      <a:pt x="388" y="177"/>
                    </a:lnTo>
                    <a:lnTo>
                      <a:pt x="396" y="177"/>
                    </a:lnTo>
                    <a:lnTo>
                      <a:pt x="406" y="179"/>
                    </a:lnTo>
                    <a:lnTo>
                      <a:pt x="414" y="179"/>
                    </a:lnTo>
                    <a:lnTo>
                      <a:pt x="422" y="180"/>
                    </a:lnTo>
                    <a:lnTo>
                      <a:pt x="428" y="181"/>
                    </a:lnTo>
                    <a:lnTo>
                      <a:pt x="435" y="181"/>
                    </a:lnTo>
                    <a:lnTo>
                      <a:pt x="441" y="183"/>
                    </a:lnTo>
                    <a:lnTo>
                      <a:pt x="448" y="183"/>
                    </a:lnTo>
                    <a:lnTo>
                      <a:pt x="454" y="183"/>
                    </a:lnTo>
                    <a:lnTo>
                      <a:pt x="457" y="184"/>
                    </a:lnTo>
                    <a:lnTo>
                      <a:pt x="463" y="185"/>
                    </a:lnTo>
                    <a:lnTo>
                      <a:pt x="466" y="185"/>
                    </a:lnTo>
                    <a:lnTo>
                      <a:pt x="471" y="185"/>
                    </a:lnTo>
                    <a:lnTo>
                      <a:pt x="474" y="185"/>
                    </a:lnTo>
                    <a:lnTo>
                      <a:pt x="476" y="184"/>
                    </a:lnTo>
                    <a:lnTo>
                      <a:pt x="479" y="185"/>
                    </a:lnTo>
                    <a:lnTo>
                      <a:pt x="480" y="185"/>
                    </a:lnTo>
                    <a:lnTo>
                      <a:pt x="482" y="184"/>
                    </a:lnTo>
                    <a:lnTo>
                      <a:pt x="483" y="184"/>
                    </a:lnTo>
                    <a:lnTo>
                      <a:pt x="474" y="180"/>
                    </a:lnTo>
                    <a:lnTo>
                      <a:pt x="467" y="175"/>
                    </a:lnTo>
                    <a:lnTo>
                      <a:pt x="461" y="170"/>
                    </a:lnTo>
                    <a:lnTo>
                      <a:pt x="453" y="167"/>
                    </a:lnTo>
                    <a:lnTo>
                      <a:pt x="447" y="162"/>
                    </a:lnTo>
                    <a:lnTo>
                      <a:pt x="440" y="158"/>
                    </a:lnTo>
                    <a:lnTo>
                      <a:pt x="433" y="154"/>
                    </a:lnTo>
                    <a:lnTo>
                      <a:pt x="428" y="151"/>
                    </a:lnTo>
                    <a:lnTo>
                      <a:pt x="423" y="147"/>
                    </a:lnTo>
                    <a:lnTo>
                      <a:pt x="418" y="144"/>
                    </a:lnTo>
                    <a:lnTo>
                      <a:pt x="414" y="143"/>
                    </a:lnTo>
                    <a:lnTo>
                      <a:pt x="409" y="140"/>
                    </a:lnTo>
                    <a:lnTo>
                      <a:pt x="404" y="137"/>
                    </a:lnTo>
                    <a:lnTo>
                      <a:pt x="402" y="134"/>
                    </a:lnTo>
                    <a:lnTo>
                      <a:pt x="398" y="132"/>
                    </a:lnTo>
                    <a:lnTo>
                      <a:pt x="395" y="130"/>
                    </a:lnTo>
                    <a:lnTo>
                      <a:pt x="392" y="130"/>
                    </a:lnTo>
                    <a:lnTo>
                      <a:pt x="390" y="128"/>
                    </a:lnTo>
                    <a:lnTo>
                      <a:pt x="385" y="126"/>
                    </a:lnTo>
                    <a:lnTo>
                      <a:pt x="384" y="125"/>
                    </a:lnTo>
                    <a:lnTo>
                      <a:pt x="382" y="123"/>
                    </a:lnTo>
                    <a:lnTo>
                      <a:pt x="380" y="123"/>
                    </a:lnTo>
                    <a:lnTo>
                      <a:pt x="379" y="122"/>
                    </a:lnTo>
                    <a:lnTo>
                      <a:pt x="379" y="121"/>
                    </a:lnTo>
                    <a:lnTo>
                      <a:pt x="376" y="121"/>
                    </a:lnTo>
                    <a:lnTo>
                      <a:pt x="374" y="120"/>
                    </a:lnTo>
                    <a:lnTo>
                      <a:pt x="374" y="119"/>
                    </a:lnTo>
                    <a:lnTo>
                      <a:pt x="373" y="118"/>
                    </a:lnTo>
                    <a:lnTo>
                      <a:pt x="369" y="116"/>
                    </a:lnTo>
                    <a:lnTo>
                      <a:pt x="367" y="115"/>
                    </a:lnTo>
                    <a:lnTo>
                      <a:pt x="365" y="113"/>
                    </a:lnTo>
                    <a:lnTo>
                      <a:pt x="362" y="110"/>
                    </a:lnTo>
                    <a:lnTo>
                      <a:pt x="360" y="109"/>
                    </a:lnTo>
                    <a:lnTo>
                      <a:pt x="357" y="107"/>
                    </a:lnTo>
                    <a:lnTo>
                      <a:pt x="354" y="104"/>
                    </a:lnTo>
                    <a:lnTo>
                      <a:pt x="351" y="104"/>
                    </a:lnTo>
                    <a:lnTo>
                      <a:pt x="351" y="102"/>
                    </a:lnTo>
                    <a:lnTo>
                      <a:pt x="346" y="101"/>
                    </a:lnTo>
                    <a:lnTo>
                      <a:pt x="346" y="100"/>
                    </a:lnTo>
                    <a:lnTo>
                      <a:pt x="343" y="98"/>
                    </a:lnTo>
                    <a:lnTo>
                      <a:pt x="341" y="96"/>
                    </a:lnTo>
                    <a:lnTo>
                      <a:pt x="339" y="96"/>
                    </a:lnTo>
                    <a:lnTo>
                      <a:pt x="336" y="95"/>
                    </a:lnTo>
                    <a:lnTo>
                      <a:pt x="334" y="95"/>
                    </a:lnTo>
                    <a:lnTo>
                      <a:pt x="332" y="94"/>
                    </a:lnTo>
                    <a:lnTo>
                      <a:pt x="329" y="93"/>
                    </a:lnTo>
                    <a:lnTo>
                      <a:pt x="328" y="93"/>
                    </a:lnTo>
                    <a:lnTo>
                      <a:pt x="327" y="92"/>
                    </a:lnTo>
                    <a:lnTo>
                      <a:pt x="323" y="92"/>
                    </a:lnTo>
                    <a:lnTo>
                      <a:pt x="323" y="92"/>
                    </a:lnTo>
                    <a:lnTo>
                      <a:pt x="322" y="93"/>
                    </a:lnTo>
                    <a:lnTo>
                      <a:pt x="322" y="92"/>
                    </a:lnTo>
                    <a:lnTo>
                      <a:pt x="321" y="91"/>
                    </a:lnTo>
                    <a:lnTo>
                      <a:pt x="319" y="91"/>
                    </a:lnTo>
                    <a:lnTo>
                      <a:pt x="318" y="90"/>
                    </a:lnTo>
                    <a:lnTo>
                      <a:pt x="317" y="90"/>
                    </a:lnTo>
                    <a:lnTo>
                      <a:pt x="315" y="90"/>
                    </a:lnTo>
                    <a:lnTo>
                      <a:pt x="311" y="88"/>
                    </a:lnTo>
                    <a:lnTo>
                      <a:pt x="307" y="88"/>
                    </a:lnTo>
                    <a:lnTo>
                      <a:pt x="302" y="88"/>
                    </a:lnTo>
                    <a:lnTo>
                      <a:pt x="298" y="87"/>
                    </a:lnTo>
                    <a:lnTo>
                      <a:pt x="294" y="85"/>
                    </a:lnTo>
                    <a:lnTo>
                      <a:pt x="291" y="86"/>
                    </a:lnTo>
                    <a:lnTo>
                      <a:pt x="287" y="87"/>
                    </a:lnTo>
                    <a:lnTo>
                      <a:pt x="283" y="86"/>
                    </a:lnTo>
                    <a:lnTo>
                      <a:pt x="279" y="85"/>
                    </a:lnTo>
                    <a:lnTo>
                      <a:pt x="275" y="85"/>
                    </a:lnTo>
                    <a:lnTo>
                      <a:pt x="272" y="86"/>
                    </a:lnTo>
                    <a:lnTo>
                      <a:pt x="268" y="85"/>
                    </a:lnTo>
                    <a:lnTo>
                      <a:pt x="265" y="85"/>
                    </a:lnTo>
                    <a:lnTo>
                      <a:pt x="262" y="85"/>
                    </a:lnTo>
                    <a:lnTo>
                      <a:pt x="259" y="85"/>
                    </a:lnTo>
                    <a:lnTo>
                      <a:pt x="257" y="85"/>
                    </a:lnTo>
                    <a:lnTo>
                      <a:pt x="252" y="85"/>
                    </a:lnTo>
                    <a:lnTo>
                      <a:pt x="251" y="85"/>
                    </a:lnTo>
                    <a:lnTo>
                      <a:pt x="248" y="85"/>
                    </a:lnTo>
                    <a:lnTo>
                      <a:pt x="245" y="85"/>
                    </a:lnTo>
                    <a:lnTo>
                      <a:pt x="245" y="85"/>
                    </a:lnTo>
                    <a:lnTo>
                      <a:pt x="243" y="85"/>
                    </a:lnTo>
                    <a:lnTo>
                      <a:pt x="240" y="86"/>
                    </a:lnTo>
                    <a:lnTo>
                      <a:pt x="238" y="86"/>
                    </a:lnTo>
                    <a:lnTo>
                      <a:pt x="237" y="85"/>
                    </a:lnTo>
                    <a:lnTo>
                      <a:pt x="236" y="86"/>
                    </a:lnTo>
                    <a:lnTo>
                      <a:pt x="234" y="86"/>
                    </a:lnTo>
                    <a:lnTo>
                      <a:pt x="233" y="85"/>
                    </a:lnTo>
                    <a:lnTo>
                      <a:pt x="232" y="86"/>
                    </a:lnTo>
                    <a:lnTo>
                      <a:pt x="180" y="88"/>
                    </a:lnTo>
                    <a:lnTo>
                      <a:pt x="172" y="89"/>
                    </a:lnTo>
                    <a:lnTo>
                      <a:pt x="166" y="87"/>
                    </a:lnTo>
                    <a:lnTo>
                      <a:pt x="159" y="87"/>
                    </a:lnTo>
                    <a:lnTo>
                      <a:pt x="153" y="86"/>
                    </a:lnTo>
                    <a:lnTo>
                      <a:pt x="145" y="83"/>
                    </a:lnTo>
                    <a:lnTo>
                      <a:pt x="141" y="83"/>
                    </a:lnTo>
                    <a:lnTo>
                      <a:pt x="135" y="82"/>
                    </a:lnTo>
                    <a:lnTo>
                      <a:pt x="130" y="81"/>
                    </a:lnTo>
                    <a:lnTo>
                      <a:pt x="124" y="80"/>
                    </a:lnTo>
                    <a:lnTo>
                      <a:pt x="119" y="79"/>
                    </a:lnTo>
                    <a:lnTo>
                      <a:pt x="114" y="78"/>
                    </a:lnTo>
                    <a:lnTo>
                      <a:pt x="110" y="77"/>
                    </a:lnTo>
                    <a:lnTo>
                      <a:pt x="106" y="76"/>
                    </a:lnTo>
                    <a:lnTo>
                      <a:pt x="101" y="75"/>
                    </a:lnTo>
                    <a:lnTo>
                      <a:pt x="97" y="74"/>
                    </a:lnTo>
                    <a:lnTo>
                      <a:pt x="95" y="74"/>
                    </a:lnTo>
                    <a:lnTo>
                      <a:pt x="90" y="74"/>
                    </a:lnTo>
                    <a:lnTo>
                      <a:pt x="87" y="72"/>
                    </a:lnTo>
                    <a:lnTo>
                      <a:pt x="85" y="73"/>
                    </a:lnTo>
                    <a:lnTo>
                      <a:pt x="81" y="72"/>
                    </a:lnTo>
                    <a:lnTo>
                      <a:pt x="79" y="71"/>
                    </a:lnTo>
                    <a:lnTo>
                      <a:pt x="77" y="71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72" y="70"/>
                    </a:lnTo>
                    <a:lnTo>
                      <a:pt x="69" y="70"/>
                    </a:lnTo>
                    <a:lnTo>
                      <a:pt x="68" y="69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50" y="63"/>
                    </a:lnTo>
                    <a:lnTo>
                      <a:pt x="21" y="0"/>
                    </a:lnTo>
                    <a:lnTo>
                      <a:pt x="4" y="1"/>
                    </a:lnTo>
                    <a:lnTo>
                      <a:pt x="11" y="63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58" name="Freeform 209"/>
              <p:cNvSpPr>
                <a:spLocks/>
              </p:cNvSpPr>
              <p:nvPr/>
            </p:nvSpPr>
            <p:spPr bwMode="auto">
              <a:xfrm>
                <a:off x="4936" y="955"/>
                <a:ext cx="486" cy="188"/>
              </a:xfrm>
              <a:custGeom>
                <a:avLst/>
                <a:gdLst>
                  <a:gd name="T0" fmla="*/ 4 w 486"/>
                  <a:gd name="T1" fmla="*/ 70 h 188"/>
                  <a:gd name="T2" fmla="*/ 1 w 486"/>
                  <a:gd name="T3" fmla="*/ 81 h 188"/>
                  <a:gd name="T4" fmla="*/ 1 w 486"/>
                  <a:gd name="T5" fmla="*/ 89 h 188"/>
                  <a:gd name="T6" fmla="*/ 1 w 486"/>
                  <a:gd name="T7" fmla="*/ 95 h 188"/>
                  <a:gd name="T8" fmla="*/ 25 w 486"/>
                  <a:gd name="T9" fmla="*/ 103 h 188"/>
                  <a:gd name="T10" fmla="*/ 46 w 486"/>
                  <a:gd name="T11" fmla="*/ 111 h 188"/>
                  <a:gd name="T12" fmla="*/ 63 w 486"/>
                  <a:gd name="T13" fmla="*/ 117 h 188"/>
                  <a:gd name="T14" fmla="*/ 78 w 486"/>
                  <a:gd name="T15" fmla="*/ 122 h 188"/>
                  <a:gd name="T16" fmla="*/ 90 w 486"/>
                  <a:gd name="T17" fmla="*/ 125 h 188"/>
                  <a:gd name="T18" fmla="*/ 99 w 486"/>
                  <a:gd name="T19" fmla="*/ 127 h 188"/>
                  <a:gd name="T20" fmla="*/ 105 w 486"/>
                  <a:gd name="T21" fmla="*/ 129 h 188"/>
                  <a:gd name="T22" fmla="*/ 163 w 486"/>
                  <a:gd name="T23" fmla="*/ 143 h 188"/>
                  <a:gd name="T24" fmla="*/ 189 w 486"/>
                  <a:gd name="T25" fmla="*/ 147 h 188"/>
                  <a:gd name="T26" fmla="*/ 211 w 486"/>
                  <a:gd name="T27" fmla="*/ 152 h 188"/>
                  <a:gd name="T28" fmla="*/ 227 w 486"/>
                  <a:gd name="T29" fmla="*/ 153 h 188"/>
                  <a:gd name="T30" fmla="*/ 238 w 486"/>
                  <a:gd name="T31" fmla="*/ 154 h 188"/>
                  <a:gd name="T32" fmla="*/ 247 w 486"/>
                  <a:gd name="T33" fmla="*/ 154 h 188"/>
                  <a:gd name="T34" fmla="*/ 250 w 486"/>
                  <a:gd name="T35" fmla="*/ 153 h 188"/>
                  <a:gd name="T36" fmla="*/ 279 w 486"/>
                  <a:gd name="T37" fmla="*/ 159 h 188"/>
                  <a:gd name="T38" fmla="*/ 327 w 486"/>
                  <a:gd name="T39" fmla="*/ 169 h 188"/>
                  <a:gd name="T40" fmla="*/ 371 w 486"/>
                  <a:gd name="T41" fmla="*/ 175 h 188"/>
                  <a:gd name="T42" fmla="*/ 407 w 486"/>
                  <a:gd name="T43" fmla="*/ 181 h 188"/>
                  <a:gd name="T44" fmla="*/ 437 w 486"/>
                  <a:gd name="T45" fmla="*/ 184 h 188"/>
                  <a:gd name="T46" fmla="*/ 461 w 486"/>
                  <a:gd name="T47" fmla="*/ 186 h 188"/>
                  <a:gd name="T48" fmla="*/ 476 w 486"/>
                  <a:gd name="T49" fmla="*/ 187 h 188"/>
                  <a:gd name="T50" fmla="*/ 484 w 486"/>
                  <a:gd name="T51" fmla="*/ 187 h 188"/>
                  <a:gd name="T52" fmla="*/ 462 w 486"/>
                  <a:gd name="T53" fmla="*/ 173 h 188"/>
                  <a:gd name="T54" fmla="*/ 435 w 486"/>
                  <a:gd name="T55" fmla="*/ 156 h 188"/>
                  <a:gd name="T56" fmla="*/ 416 w 486"/>
                  <a:gd name="T57" fmla="*/ 144 h 188"/>
                  <a:gd name="T58" fmla="*/ 400 w 486"/>
                  <a:gd name="T59" fmla="*/ 134 h 188"/>
                  <a:gd name="T60" fmla="*/ 389 w 486"/>
                  <a:gd name="T61" fmla="*/ 127 h 188"/>
                  <a:gd name="T62" fmla="*/ 381 w 486"/>
                  <a:gd name="T63" fmla="*/ 123 h 188"/>
                  <a:gd name="T64" fmla="*/ 374 w 486"/>
                  <a:gd name="T65" fmla="*/ 120 h 188"/>
                  <a:gd name="T66" fmla="*/ 366 w 486"/>
                  <a:gd name="T67" fmla="*/ 113 h 188"/>
                  <a:gd name="T68" fmla="*/ 356 w 486"/>
                  <a:gd name="T69" fmla="*/ 105 h 188"/>
                  <a:gd name="T70" fmla="*/ 346 w 486"/>
                  <a:gd name="T71" fmla="*/ 100 h 188"/>
                  <a:gd name="T72" fmla="*/ 337 w 486"/>
                  <a:gd name="T73" fmla="*/ 95 h 188"/>
                  <a:gd name="T74" fmla="*/ 329 w 486"/>
                  <a:gd name="T75" fmla="*/ 93 h 188"/>
                  <a:gd name="T76" fmla="*/ 324 w 486"/>
                  <a:gd name="T77" fmla="*/ 90 h 188"/>
                  <a:gd name="T78" fmla="*/ 319 w 486"/>
                  <a:gd name="T79" fmla="*/ 90 h 188"/>
                  <a:gd name="T80" fmla="*/ 303 w 486"/>
                  <a:gd name="T81" fmla="*/ 88 h 188"/>
                  <a:gd name="T82" fmla="*/ 288 w 486"/>
                  <a:gd name="T83" fmla="*/ 86 h 188"/>
                  <a:gd name="T84" fmla="*/ 273 w 486"/>
                  <a:gd name="T85" fmla="*/ 86 h 188"/>
                  <a:gd name="T86" fmla="*/ 259 w 486"/>
                  <a:gd name="T87" fmla="*/ 85 h 188"/>
                  <a:gd name="T88" fmla="*/ 249 w 486"/>
                  <a:gd name="T89" fmla="*/ 85 h 188"/>
                  <a:gd name="T90" fmla="*/ 240 w 486"/>
                  <a:gd name="T91" fmla="*/ 86 h 188"/>
                  <a:gd name="T92" fmla="*/ 234 w 486"/>
                  <a:gd name="T93" fmla="*/ 86 h 188"/>
                  <a:gd name="T94" fmla="*/ 172 w 486"/>
                  <a:gd name="T95" fmla="*/ 90 h 188"/>
                  <a:gd name="T96" fmla="*/ 146 w 486"/>
                  <a:gd name="T97" fmla="*/ 85 h 188"/>
                  <a:gd name="T98" fmla="*/ 124 w 486"/>
                  <a:gd name="T99" fmla="*/ 81 h 188"/>
                  <a:gd name="T100" fmla="*/ 106 w 486"/>
                  <a:gd name="T101" fmla="*/ 78 h 188"/>
                  <a:gd name="T102" fmla="*/ 90 w 486"/>
                  <a:gd name="T103" fmla="*/ 74 h 188"/>
                  <a:gd name="T104" fmla="*/ 78 w 486"/>
                  <a:gd name="T105" fmla="*/ 72 h 188"/>
                  <a:gd name="T106" fmla="*/ 70 w 486"/>
                  <a:gd name="T107" fmla="*/ 71 h 188"/>
                  <a:gd name="T108" fmla="*/ 66 w 486"/>
                  <a:gd name="T109" fmla="*/ 70 h 188"/>
                  <a:gd name="T110" fmla="*/ 4 w 486"/>
                  <a:gd name="T111" fmla="*/ 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6" h="188">
                    <a:moveTo>
                      <a:pt x="11" y="64"/>
                    </a:moveTo>
                    <a:lnTo>
                      <a:pt x="8" y="67"/>
                    </a:lnTo>
                    <a:lnTo>
                      <a:pt x="5" y="68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1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1" y="88"/>
                    </a:lnTo>
                    <a:lnTo>
                      <a:pt x="1" y="89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1" y="93"/>
                    </a:lnTo>
                    <a:lnTo>
                      <a:pt x="1" y="95"/>
                    </a:lnTo>
                    <a:lnTo>
                      <a:pt x="8" y="96"/>
                    </a:lnTo>
                    <a:lnTo>
                      <a:pt x="13" y="98"/>
                    </a:lnTo>
                    <a:lnTo>
                      <a:pt x="18" y="100"/>
                    </a:lnTo>
                    <a:lnTo>
                      <a:pt x="25" y="103"/>
                    </a:lnTo>
                    <a:lnTo>
                      <a:pt x="31" y="105"/>
                    </a:lnTo>
                    <a:lnTo>
                      <a:pt x="35" y="106"/>
                    </a:lnTo>
                    <a:lnTo>
                      <a:pt x="40" y="109"/>
                    </a:lnTo>
                    <a:lnTo>
                      <a:pt x="46" y="111"/>
                    </a:lnTo>
                    <a:lnTo>
                      <a:pt x="49" y="112"/>
                    </a:lnTo>
                    <a:lnTo>
                      <a:pt x="53" y="114"/>
                    </a:lnTo>
                    <a:lnTo>
                      <a:pt x="60" y="116"/>
                    </a:lnTo>
                    <a:lnTo>
                      <a:pt x="63" y="117"/>
                    </a:lnTo>
                    <a:lnTo>
                      <a:pt x="67" y="118"/>
                    </a:lnTo>
                    <a:lnTo>
                      <a:pt x="71" y="120"/>
                    </a:lnTo>
                    <a:lnTo>
                      <a:pt x="75" y="120"/>
                    </a:lnTo>
                    <a:lnTo>
                      <a:pt x="78" y="122"/>
                    </a:lnTo>
                    <a:lnTo>
                      <a:pt x="81" y="123"/>
                    </a:lnTo>
                    <a:lnTo>
                      <a:pt x="84" y="123"/>
                    </a:lnTo>
                    <a:lnTo>
                      <a:pt x="89" y="125"/>
                    </a:lnTo>
                    <a:lnTo>
                      <a:pt x="90" y="125"/>
                    </a:lnTo>
                    <a:lnTo>
                      <a:pt x="92" y="126"/>
                    </a:lnTo>
                    <a:lnTo>
                      <a:pt x="95" y="127"/>
                    </a:lnTo>
                    <a:lnTo>
                      <a:pt x="98" y="127"/>
                    </a:lnTo>
                    <a:lnTo>
                      <a:pt x="99" y="127"/>
                    </a:lnTo>
                    <a:lnTo>
                      <a:pt x="101" y="128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5" y="129"/>
                    </a:lnTo>
                    <a:lnTo>
                      <a:pt x="106" y="128"/>
                    </a:lnTo>
                    <a:lnTo>
                      <a:pt x="139" y="151"/>
                    </a:lnTo>
                    <a:lnTo>
                      <a:pt x="153" y="141"/>
                    </a:lnTo>
                    <a:lnTo>
                      <a:pt x="163" y="143"/>
                    </a:lnTo>
                    <a:lnTo>
                      <a:pt x="170" y="145"/>
                    </a:lnTo>
                    <a:lnTo>
                      <a:pt x="177" y="147"/>
                    </a:lnTo>
                    <a:lnTo>
                      <a:pt x="183" y="148"/>
                    </a:lnTo>
                    <a:lnTo>
                      <a:pt x="189" y="147"/>
                    </a:lnTo>
                    <a:lnTo>
                      <a:pt x="196" y="149"/>
                    </a:lnTo>
                    <a:lnTo>
                      <a:pt x="202" y="151"/>
                    </a:lnTo>
                    <a:lnTo>
                      <a:pt x="205" y="151"/>
                    </a:lnTo>
                    <a:lnTo>
                      <a:pt x="211" y="152"/>
                    </a:lnTo>
                    <a:lnTo>
                      <a:pt x="215" y="152"/>
                    </a:lnTo>
                    <a:lnTo>
                      <a:pt x="220" y="153"/>
                    </a:lnTo>
                    <a:lnTo>
                      <a:pt x="225" y="153"/>
                    </a:lnTo>
                    <a:lnTo>
                      <a:pt x="227" y="153"/>
                    </a:lnTo>
                    <a:lnTo>
                      <a:pt x="231" y="154"/>
                    </a:lnTo>
                    <a:lnTo>
                      <a:pt x="233" y="154"/>
                    </a:lnTo>
                    <a:lnTo>
                      <a:pt x="236" y="154"/>
                    </a:lnTo>
                    <a:lnTo>
                      <a:pt x="238" y="154"/>
                    </a:lnTo>
                    <a:lnTo>
                      <a:pt x="241" y="155"/>
                    </a:lnTo>
                    <a:lnTo>
                      <a:pt x="243" y="154"/>
                    </a:lnTo>
                    <a:lnTo>
                      <a:pt x="245" y="154"/>
                    </a:lnTo>
                    <a:lnTo>
                      <a:pt x="247" y="154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9" y="153"/>
                    </a:lnTo>
                    <a:lnTo>
                      <a:pt x="250" y="153"/>
                    </a:lnTo>
                    <a:lnTo>
                      <a:pt x="252" y="153"/>
                    </a:lnTo>
                    <a:lnTo>
                      <a:pt x="254" y="153"/>
                    </a:lnTo>
                    <a:lnTo>
                      <a:pt x="266" y="157"/>
                    </a:lnTo>
                    <a:lnTo>
                      <a:pt x="279" y="159"/>
                    </a:lnTo>
                    <a:lnTo>
                      <a:pt x="292" y="162"/>
                    </a:lnTo>
                    <a:lnTo>
                      <a:pt x="305" y="164"/>
                    </a:lnTo>
                    <a:lnTo>
                      <a:pt x="317" y="166"/>
                    </a:lnTo>
                    <a:lnTo>
                      <a:pt x="327" y="169"/>
                    </a:lnTo>
                    <a:lnTo>
                      <a:pt x="340" y="169"/>
                    </a:lnTo>
                    <a:lnTo>
                      <a:pt x="350" y="172"/>
                    </a:lnTo>
                    <a:lnTo>
                      <a:pt x="361" y="174"/>
                    </a:lnTo>
                    <a:lnTo>
                      <a:pt x="371" y="175"/>
                    </a:lnTo>
                    <a:lnTo>
                      <a:pt x="381" y="176"/>
                    </a:lnTo>
                    <a:lnTo>
                      <a:pt x="390" y="179"/>
                    </a:lnTo>
                    <a:lnTo>
                      <a:pt x="400" y="181"/>
                    </a:lnTo>
                    <a:lnTo>
                      <a:pt x="407" y="181"/>
                    </a:lnTo>
                    <a:lnTo>
                      <a:pt x="416" y="183"/>
                    </a:lnTo>
                    <a:lnTo>
                      <a:pt x="423" y="182"/>
                    </a:lnTo>
                    <a:lnTo>
                      <a:pt x="430" y="183"/>
                    </a:lnTo>
                    <a:lnTo>
                      <a:pt x="437" y="184"/>
                    </a:lnTo>
                    <a:lnTo>
                      <a:pt x="444" y="183"/>
                    </a:lnTo>
                    <a:lnTo>
                      <a:pt x="449" y="185"/>
                    </a:lnTo>
                    <a:lnTo>
                      <a:pt x="456" y="186"/>
                    </a:lnTo>
                    <a:lnTo>
                      <a:pt x="461" y="186"/>
                    </a:lnTo>
                    <a:lnTo>
                      <a:pt x="464" y="186"/>
                    </a:lnTo>
                    <a:lnTo>
                      <a:pt x="470" y="186"/>
                    </a:lnTo>
                    <a:lnTo>
                      <a:pt x="472" y="187"/>
                    </a:lnTo>
                    <a:lnTo>
                      <a:pt x="476" y="187"/>
                    </a:lnTo>
                    <a:lnTo>
                      <a:pt x="478" y="186"/>
                    </a:lnTo>
                    <a:lnTo>
                      <a:pt x="480" y="187"/>
                    </a:lnTo>
                    <a:lnTo>
                      <a:pt x="483" y="187"/>
                    </a:lnTo>
                    <a:lnTo>
                      <a:pt x="484" y="187"/>
                    </a:lnTo>
                    <a:lnTo>
                      <a:pt x="485" y="187"/>
                    </a:lnTo>
                    <a:lnTo>
                      <a:pt x="477" y="181"/>
                    </a:lnTo>
                    <a:lnTo>
                      <a:pt x="469" y="176"/>
                    </a:lnTo>
                    <a:lnTo>
                      <a:pt x="462" y="173"/>
                    </a:lnTo>
                    <a:lnTo>
                      <a:pt x="454" y="168"/>
                    </a:lnTo>
                    <a:lnTo>
                      <a:pt x="448" y="164"/>
                    </a:lnTo>
                    <a:lnTo>
                      <a:pt x="441" y="160"/>
                    </a:lnTo>
                    <a:lnTo>
                      <a:pt x="435" y="156"/>
                    </a:lnTo>
                    <a:lnTo>
                      <a:pt x="430" y="151"/>
                    </a:lnTo>
                    <a:lnTo>
                      <a:pt x="425" y="148"/>
                    </a:lnTo>
                    <a:lnTo>
                      <a:pt x="419" y="146"/>
                    </a:lnTo>
                    <a:lnTo>
                      <a:pt x="416" y="144"/>
                    </a:lnTo>
                    <a:lnTo>
                      <a:pt x="411" y="140"/>
                    </a:lnTo>
                    <a:lnTo>
                      <a:pt x="408" y="139"/>
                    </a:lnTo>
                    <a:lnTo>
                      <a:pt x="403" y="136"/>
                    </a:lnTo>
                    <a:lnTo>
                      <a:pt x="400" y="134"/>
                    </a:lnTo>
                    <a:lnTo>
                      <a:pt x="395" y="132"/>
                    </a:lnTo>
                    <a:lnTo>
                      <a:pt x="394" y="131"/>
                    </a:lnTo>
                    <a:lnTo>
                      <a:pt x="390" y="130"/>
                    </a:lnTo>
                    <a:lnTo>
                      <a:pt x="389" y="127"/>
                    </a:lnTo>
                    <a:lnTo>
                      <a:pt x="385" y="125"/>
                    </a:lnTo>
                    <a:lnTo>
                      <a:pt x="384" y="125"/>
                    </a:lnTo>
                    <a:lnTo>
                      <a:pt x="383" y="125"/>
                    </a:lnTo>
                    <a:lnTo>
                      <a:pt x="381" y="123"/>
                    </a:lnTo>
                    <a:lnTo>
                      <a:pt x="379" y="123"/>
                    </a:lnTo>
                    <a:lnTo>
                      <a:pt x="377" y="122"/>
                    </a:lnTo>
                    <a:lnTo>
                      <a:pt x="376" y="121"/>
                    </a:lnTo>
                    <a:lnTo>
                      <a:pt x="374" y="120"/>
                    </a:lnTo>
                    <a:lnTo>
                      <a:pt x="374" y="119"/>
                    </a:lnTo>
                    <a:lnTo>
                      <a:pt x="370" y="118"/>
                    </a:lnTo>
                    <a:lnTo>
                      <a:pt x="369" y="115"/>
                    </a:lnTo>
                    <a:lnTo>
                      <a:pt x="366" y="113"/>
                    </a:lnTo>
                    <a:lnTo>
                      <a:pt x="364" y="111"/>
                    </a:lnTo>
                    <a:lnTo>
                      <a:pt x="360" y="109"/>
                    </a:lnTo>
                    <a:lnTo>
                      <a:pt x="359" y="107"/>
                    </a:lnTo>
                    <a:lnTo>
                      <a:pt x="356" y="105"/>
                    </a:lnTo>
                    <a:lnTo>
                      <a:pt x="353" y="104"/>
                    </a:lnTo>
                    <a:lnTo>
                      <a:pt x="351" y="102"/>
                    </a:lnTo>
                    <a:lnTo>
                      <a:pt x="348" y="101"/>
                    </a:lnTo>
                    <a:lnTo>
                      <a:pt x="346" y="100"/>
                    </a:lnTo>
                    <a:lnTo>
                      <a:pt x="343" y="98"/>
                    </a:lnTo>
                    <a:lnTo>
                      <a:pt x="343" y="97"/>
                    </a:lnTo>
                    <a:lnTo>
                      <a:pt x="339" y="97"/>
                    </a:lnTo>
                    <a:lnTo>
                      <a:pt x="337" y="95"/>
                    </a:lnTo>
                    <a:lnTo>
                      <a:pt x="335" y="94"/>
                    </a:lnTo>
                    <a:lnTo>
                      <a:pt x="334" y="94"/>
                    </a:lnTo>
                    <a:lnTo>
                      <a:pt x="330" y="94"/>
                    </a:lnTo>
                    <a:lnTo>
                      <a:pt x="329" y="93"/>
                    </a:lnTo>
                    <a:lnTo>
                      <a:pt x="328" y="93"/>
                    </a:lnTo>
                    <a:lnTo>
                      <a:pt x="327" y="93"/>
                    </a:lnTo>
                    <a:lnTo>
                      <a:pt x="325" y="93"/>
                    </a:lnTo>
                    <a:lnTo>
                      <a:pt x="324" y="90"/>
                    </a:lnTo>
                    <a:lnTo>
                      <a:pt x="323" y="90"/>
                    </a:lnTo>
                    <a:lnTo>
                      <a:pt x="322" y="90"/>
                    </a:lnTo>
                    <a:lnTo>
                      <a:pt x="320" y="90"/>
                    </a:lnTo>
                    <a:lnTo>
                      <a:pt x="319" y="90"/>
                    </a:lnTo>
                    <a:lnTo>
                      <a:pt x="318" y="90"/>
                    </a:lnTo>
                    <a:lnTo>
                      <a:pt x="313" y="90"/>
                    </a:lnTo>
                    <a:lnTo>
                      <a:pt x="308" y="90"/>
                    </a:lnTo>
                    <a:lnTo>
                      <a:pt x="303" y="88"/>
                    </a:lnTo>
                    <a:lnTo>
                      <a:pt x="300" y="88"/>
                    </a:lnTo>
                    <a:lnTo>
                      <a:pt x="295" y="86"/>
                    </a:lnTo>
                    <a:lnTo>
                      <a:pt x="292" y="87"/>
                    </a:lnTo>
                    <a:lnTo>
                      <a:pt x="288" y="86"/>
                    </a:lnTo>
                    <a:lnTo>
                      <a:pt x="284" y="86"/>
                    </a:lnTo>
                    <a:lnTo>
                      <a:pt x="280" y="85"/>
                    </a:lnTo>
                    <a:lnTo>
                      <a:pt x="277" y="86"/>
                    </a:lnTo>
                    <a:lnTo>
                      <a:pt x="273" y="86"/>
                    </a:lnTo>
                    <a:lnTo>
                      <a:pt x="269" y="86"/>
                    </a:lnTo>
                    <a:lnTo>
                      <a:pt x="266" y="85"/>
                    </a:lnTo>
                    <a:lnTo>
                      <a:pt x="263" y="85"/>
                    </a:lnTo>
                    <a:lnTo>
                      <a:pt x="259" y="85"/>
                    </a:lnTo>
                    <a:lnTo>
                      <a:pt x="257" y="87"/>
                    </a:lnTo>
                    <a:lnTo>
                      <a:pt x="254" y="86"/>
                    </a:lnTo>
                    <a:lnTo>
                      <a:pt x="252" y="85"/>
                    </a:lnTo>
                    <a:lnTo>
                      <a:pt x="249" y="85"/>
                    </a:lnTo>
                    <a:lnTo>
                      <a:pt x="247" y="86"/>
                    </a:lnTo>
                    <a:lnTo>
                      <a:pt x="245" y="86"/>
                    </a:lnTo>
                    <a:lnTo>
                      <a:pt x="242" y="86"/>
                    </a:lnTo>
                    <a:lnTo>
                      <a:pt x="240" y="86"/>
                    </a:lnTo>
                    <a:lnTo>
                      <a:pt x="240" y="86"/>
                    </a:lnTo>
                    <a:lnTo>
                      <a:pt x="237" y="85"/>
                    </a:lnTo>
                    <a:lnTo>
                      <a:pt x="236" y="86"/>
                    </a:lnTo>
                    <a:lnTo>
                      <a:pt x="234" y="86"/>
                    </a:lnTo>
                    <a:lnTo>
                      <a:pt x="233" y="86"/>
                    </a:lnTo>
                    <a:lnTo>
                      <a:pt x="233" y="87"/>
                    </a:lnTo>
                    <a:lnTo>
                      <a:pt x="180" y="90"/>
                    </a:lnTo>
                    <a:lnTo>
                      <a:pt x="172" y="90"/>
                    </a:lnTo>
                    <a:lnTo>
                      <a:pt x="166" y="88"/>
                    </a:lnTo>
                    <a:lnTo>
                      <a:pt x="160" y="87"/>
                    </a:lnTo>
                    <a:lnTo>
                      <a:pt x="153" y="86"/>
                    </a:lnTo>
                    <a:lnTo>
                      <a:pt x="146" y="85"/>
                    </a:lnTo>
                    <a:lnTo>
                      <a:pt x="141" y="85"/>
                    </a:lnTo>
                    <a:lnTo>
                      <a:pt x="136" y="83"/>
                    </a:lnTo>
                    <a:lnTo>
                      <a:pt x="130" y="82"/>
                    </a:lnTo>
                    <a:lnTo>
                      <a:pt x="124" y="81"/>
                    </a:lnTo>
                    <a:lnTo>
                      <a:pt x="120" y="80"/>
                    </a:lnTo>
                    <a:lnTo>
                      <a:pt x="115" y="79"/>
                    </a:lnTo>
                    <a:lnTo>
                      <a:pt x="110" y="79"/>
                    </a:lnTo>
                    <a:lnTo>
                      <a:pt x="106" y="78"/>
                    </a:lnTo>
                    <a:lnTo>
                      <a:pt x="101" y="76"/>
                    </a:lnTo>
                    <a:lnTo>
                      <a:pt x="98" y="76"/>
                    </a:lnTo>
                    <a:lnTo>
                      <a:pt x="93" y="76"/>
                    </a:lnTo>
                    <a:lnTo>
                      <a:pt x="90" y="74"/>
                    </a:lnTo>
                    <a:lnTo>
                      <a:pt x="87" y="74"/>
                    </a:lnTo>
                    <a:lnTo>
                      <a:pt x="84" y="73"/>
                    </a:lnTo>
                    <a:lnTo>
                      <a:pt x="81" y="73"/>
                    </a:lnTo>
                    <a:lnTo>
                      <a:pt x="78" y="72"/>
                    </a:lnTo>
                    <a:lnTo>
                      <a:pt x="76" y="71"/>
                    </a:lnTo>
                    <a:lnTo>
                      <a:pt x="74" y="71"/>
                    </a:lnTo>
                    <a:lnTo>
                      <a:pt x="72" y="70"/>
                    </a:lnTo>
                    <a:lnTo>
                      <a:pt x="70" y="71"/>
                    </a:lnTo>
                    <a:lnTo>
                      <a:pt x="69" y="70"/>
                    </a:lnTo>
                    <a:lnTo>
                      <a:pt x="69" y="71"/>
                    </a:lnTo>
                    <a:lnTo>
                      <a:pt x="67" y="69"/>
                    </a:lnTo>
                    <a:lnTo>
                      <a:pt x="66" y="70"/>
                    </a:lnTo>
                    <a:lnTo>
                      <a:pt x="64" y="69"/>
                    </a:lnTo>
                    <a:lnTo>
                      <a:pt x="50" y="64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11" y="6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59" name="Freeform 210"/>
              <p:cNvSpPr>
                <a:spLocks/>
              </p:cNvSpPr>
              <p:nvPr/>
            </p:nvSpPr>
            <p:spPr bwMode="auto">
              <a:xfrm>
                <a:off x="4939" y="1034"/>
                <a:ext cx="79" cy="43"/>
              </a:xfrm>
              <a:custGeom>
                <a:avLst/>
                <a:gdLst>
                  <a:gd name="T0" fmla="*/ 77 w 79"/>
                  <a:gd name="T1" fmla="*/ 29 h 43"/>
                  <a:gd name="T2" fmla="*/ 78 w 79"/>
                  <a:gd name="T3" fmla="*/ 42 h 43"/>
                  <a:gd name="T4" fmla="*/ 72 w 79"/>
                  <a:gd name="T5" fmla="*/ 40 h 43"/>
                  <a:gd name="T6" fmla="*/ 67 w 79"/>
                  <a:gd name="T7" fmla="*/ 39 h 43"/>
                  <a:gd name="T8" fmla="*/ 61 w 79"/>
                  <a:gd name="T9" fmla="*/ 37 h 43"/>
                  <a:gd name="T10" fmla="*/ 57 w 79"/>
                  <a:gd name="T11" fmla="*/ 35 h 43"/>
                  <a:gd name="T12" fmla="*/ 51 w 79"/>
                  <a:gd name="T13" fmla="*/ 34 h 43"/>
                  <a:gd name="T14" fmla="*/ 48 w 79"/>
                  <a:gd name="T15" fmla="*/ 33 h 43"/>
                  <a:gd name="T16" fmla="*/ 44 w 79"/>
                  <a:gd name="T17" fmla="*/ 32 h 43"/>
                  <a:gd name="T18" fmla="*/ 39 w 79"/>
                  <a:gd name="T19" fmla="*/ 30 h 43"/>
                  <a:gd name="T20" fmla="*/ 36 w 79"/>
                  <a:gd name="T21" fmla="*/ 29 h 43"/>
                  <a:gd name="T22" fmla="*/ 32 w 79"/>
                  <a:gd name="T23" fmla="*/ 27 h 43"/>
                  <a:gd name="T24" fmla="*/ 29 w 79"/>
                  <a:gd name="T25" fmla="*/ 26 h 43"/>
                  <a:gd name="T26" fmla="*/ 26 w 79"/>
                  <a:gd name="T27" fmla="*/ 25 h 43"/>
                  <a:gd name="T28" fmla="*/ 23 w 79"/>
                  <a:gd name="T29" fmla="*/ 24 h 43"/>
                  <a:gd name="T30" fmla="*/ 20 w 79"/>
                  <a:gd name="T31" fmla="*/ 22 h 43"/>
                  <a:gd name="T32" fmla="*/ 18 w 79"/>
                  <a:gd name="T33" fmla="*/ 22 h 43"/>
                  <a:gd name="T34" fmla="*/ 15 w 79"/>
                  <a:gd name="T35" fmla="*/ 21 h 43"/>
                  <a:gd name="T36" fmla="*/ 14 w 79"/>
                  <a:gd name="T37" fmla="*/ 20 h 43"/>
                  <a:gd name="T38" fmla="*/ 12 w 79"/>
                  <a:gd name="T39" fmla="*/ 20 h 43"/>
                  <a:gd name="T40" fmla="*/ 11 w 79"/>
                  <a:gd name="T41" fmla="*/ 20 h 43"/>
                  <a:gd name="T42" fmla="*/ 9 w 79"/>
                  <a:gd name="T43" fmla="*/ 19 h 43"/>
                  <a:gd name="T44" fmla="*/ 8 w 79"/>
                  <a:gd name="T45" fmla="*/ 18 h 43"/>
                  <a:gd name="T46" fmla="*/ 8 w 79"/>
                  <a:gd name="T47" fmla="*/ 18 h 43"/>
                  <a:gd name="T48" fmla="*/ 6 w 79"/>
                  <a:gd name="T49" fmla="*/ 17 h 43"/>
                  <a:gd name="T50" fmla="*/ 4 w 79"/>
                  <a:gd name="T51" fmla="*/ 16 h 43"/>
                  <a:gd name="T52" fmla="*/ 4 w 79"/>
                  <a:gd name="T53" fmla="*/ 16 h 43"/>
                  <a:gd name="T54" fmla="*/ 3 w 79"/>
                  <a:gd name="T55" fmla="*/ 15 h 43"/>
                  <a:gd name="T56" fmla="*/ 1 w 79"/>
                  <a:gd name="T57" fmla="*/ 15 h 43"/>
                  <a:gd name="T58" fmla="*/ 2 w 79"/>
                  <a:gd name="T59" fmla="*/ 15 h 43"/>
                  <a:gd name="T60" fmla="*/ 0 w 79"/>
                  <a:gd name="T61" fmla="*/ 9 h 43"/>
                  <a:gd name="T62" fmla="*/ 1 w 79"/>
                  <a:gd name="T63" fmla="*/ 0 h 43"/>
                  <a:gd name="T64" fmla="*/ 47 w 79"/>
                  <a:gd name="T65" fmla="*/ 6 h 43"/>
                  <a:gd name="T66" fmla="*/ 77 w 79"/>
                  <a:gd name="T67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" h="43">
                    <a:moveTo>
                      <a:pt x="77" y="29"/>
                    </a:moveTo>
                    <a:lnTo>
                      <a:pt x="78" y="42"/>
                    </a:lnTo>
                    <a:lnTo>
                      <a:pt x="72" y="40"/>
                    </a:lnTo>
                    <a:lnTo>
                      <a:pt x="67" y="39"/>
                    </a:lnTo>
                    <a:lnTo>
                      <a:pt x="61" y="37"/>
                    </a:lnTo>
                    <a:lnTo>
                      <a:pt x="57" y="35"/>
                    </a:lnTo>
                    <a:lnTo>
                      <a:pt x="51" y="34"/>
                    </a:lnTo>
                    <a:lnTo>
                      <a:pt x="48" y="33"/>
                    </a:lnTo>
                    <a:lnTo>
                      <a:pt x="44" y="32"/>
                    </a:lnTo>
                    <a:lnTo>
                      <a:pt x="39" y="30"/>
                    </a:lnTo>
                    <a:lnTo>
                      <a:pt x="36" y="29"/>
                    </a:lnTo>
                    <a:lnTo>
                      <a:pt x="32" y="27"/>
                    </a:lnTo>
                    <a:lnTo>
                      <a:pt x="29" y="26"/>
                    </a:lnTo>
                    <a:lnTo>
                      <a:pt x="26" y="25"/>
                    </a:lnTo>
                    <a:lnTo>
                      <a:pt x="23" y="24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5" y="21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47" y="6"/>
                    </a:lnTo>
                    <a:lnTo>
                      <a:pt x="77" y="29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60" name="Freeform 211"/>
              <p:cNvSpPr>
                <a:spLocks/>
              </p:cNvSpPr>
              <p:nvPr/>
            </p:nvSpPr>
            <p:spPr bwMode="auto">
              <a:xfrm>
                <a:off x="4937" y="1032"/>
                <a:ext cx="81" cy="46"/>
              </a:xfrm>
              <a:custGeom>
                <a:avLst/>
                <a:gdLst>
                  <a:gd name="T0" fmla="*/ 80 w 81"/>
                  <a:gd name="T1" fmla="*/ 32 h 46"/>
                  <a:gd name="T2" fmla="*/ 80 w 81"/>
                  <a:gd name="T3" fmla="*/ 45 h 46"/>
                  <a:gd name="T4" fmla="*/ 74 w 81"/>
                  <a:gd name="T5" fmla="*/ 44 h 46"/>
                  <a:gd name="T6" fmla="*/ 69 w 81"/>
                  <a:gd name="T7" fmla="*/ 43 h 46"/>
                  <a:gd name="T8" fmla="*/ 62 w 81"/>
                  <a:gd name="T9" fmla="*/ 41 h 46"/>
                  <a:gd name="T10" fmla="*/ 58 w 81"/>
                  <a:gd name="T11" fmla="*/ 39 h 46"/>
                  <a:gd name="T12" fmla="*/ 53 w 81"/>
                  <a:gd name="T13" fmla="*/ 37 h 46"/>
                  <a:gd name="T14" fmla="*/ 49 w 81"/>
                  <a:gd name="T15" fmla="*/ 35 h 46"/>
                  <a:gd name="T16" fmla="*/ 45 w 81"/>
                  <a:gd name="T17" fmla="*/ 34 h 46"/>
                  <a:gd name="T18" fmla="*/ 40 w 81"/>
                  <a:gd name="T19" fmla="*/ 32 h 46"/>
                  <a:gd name="T20" fmla="*/ 35 w 81"/>
                  <a:gd name="T21" fmla="*/ 32 h 46"/>
                  <a:gd name="T22" fmla="*/ 33 w 81"/>
                  <a:gd name="T23" fmla="*/ 30 h 46"/>
                  <a:gd name="T24" fmla="*/ 30 w 81"/>
                  <a:gd name="T25" fmla="*/ 30 h 46"/>
                  <a:gd name="T26" fmla="*/ 26 w 81"/>
                  <a:gd name="T27" fmla="*/ 28 h 46"/>
                  <a:gd name="T28" fmla="*/ 22 w 81"/>
                  <a:gd name="T29" fmla="*/ 27 h 46"/>
                  <a:gd name="T30" fmla="*/ 22 w 81"/>
                  <a:gd name="T31" fmla="*/ 25 h 46"/>
                  <a:gd name="T32" fmla="*/ 19 w 81"/>
                  <a:gd name="T33" fmla="*/ 25 h 46"/>
                  <a:gd name="T34" fmla="*/ 15 w 81"/>
                  <a:gd name="T35" fmla="*/ 23 h 46"/>
                  <a:gd name="T36" fmla="*/ 14 w 81"/>
                  <a:gd name="T37" fmla="*/ 23 h 46"/>
                  <a:gd name="T38" fmla="*/ 12 w 81"/>
                  <a:gd name="T39" fmla="*/ 22 h 46"/>
                  <a:gd name="T40" fmla="*/ 11 w 81"/>
                  <a:gd name="T41" fmla="*/ 22 h 46"/>
                  <a:gd name="T42" fmla="*/ 8 w 81"/>
                  <a:gd name="T43" fmla="*/ 21 h 46"/>
                  <a:gd name="T44" fmla="*/ 8 w 81"/>
                  <a:gd name="T45" fmla="*/ 20 h 46"/>
                  <a:gd name="T46" fmla="*/ 7 w 81"/>
                  <a:gd name="T47" fmla="*/ 20 h 46"/>
                  <a:gd name="T48" fmla="*/ 5 w 81"/>
                  <a:gd name="T49" fmla="*/ 18 h 46"/>
                  <a:gd name="T50" fmla="*/ 4 w 81"/>
                  <a:gd name="T51" fmla="*/ 18 h 46"/>
                  <a:gd name="T52" fmla="*/ 3 w 81"/>
                  <a:gd name="T53" fmla="*/ 18 h 46"/>
                  <a:gd name="T54" fmla="*/ 2 w 81"/>
                  <a:gd name="T55" fmla="*/ 17 h 46"/>
                  <a:gd name="T56" fmla="*/ 2 w 81"/>
                  <a:gd name="T57" fmla="*/ 17 h 46"/>
                  <a:gd name="T58" fmla="*/ 1 w 81"/>
                  <a:gd name="T59" fmla="*/ 17 h 46"/>
                  <a:gd name="T60" fmla="*/ 0 w 81"/>
                  <a:gd name="T61" fmla="*/ 11 h 46"/>
                  <a:gd name="T62" fmla="*/ 1 w 81"/>
                  <a:gd name="T63" fmla="*/ 0 h 46"/>
                  <a:gd name="T64" fmla="*/ 47 w 81"/>
                  <a:gd name="T65" fmla="*/ 7 h 46"/>
                  <a:gd name="T66" fmla="*/ 80 w 81"/>
                  <a:gd name="T67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46">
                    <a:moveTo>
                      <a:pt x="80" y="32"/>
                    </a:moveTo>
                    <a:lnTo>
                      <a:pt x="80" y="45"/>
                    </a:lnTo>
                    <a:lnTo>
                      <a:pt x="74" y="44"/>
                    </a:lnTo>
                    <a:lnTo>
                      <a:pt x="69" y="43"/>
                    </a:lnTo>
                    <a:lnTo>
                      <a:pt x="62" y="41"/>
                    </a:lnTo>
                    <a:lnTo>
                      <a:pt x="58" y="39"/>
                    </a:lnTo>
                    <a:lnTo>
                      <a:pt x="53" y="37"/>
                    </a:lnTo>
                    <a:lnTo>
                      <a:pt x="49" y="35"/>
                    </a:lnTo>
                    <a:lnTo>
                      <a:pt x="45" y="34"/>
                    </a:lnTo>
                    <a:lnTo>
                      <a:pt x="40" y="32"/>
                    </a:lnTo>
                    <a:lnTo>
                      <a:pt x="35" y="32"/>
                    </a:lnTo>
                    <a:lnTo>
                      <a:pt x="33" y="30"/>
                    </a:lnTo>
                    <a:lnTo>
                      <a:pt x="30" y="30"/>
                    </a:lnTo>
                    <a:lnTo>
                      <a:pt x="26" y="28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47" y="7"/>
                    </a:lnTo>
                    <a:lnTo>
                      <a:pt x="80" y="3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61" name="Freeform 212"/>
              <p:cNvSpPr>
                <a:spLocks/>
              </p:cNvSpPr>
              <p:nvPr/>
            </p:nvSpPr>
            <p:spPr bwMode="auto">
              <a:xfrm>
                <a:off x="5038" y="1082"/>
                <a:ext cx="152" cy="27"/>
              </a:xfrm>
              <a:custGeom>
                <a:avLst/>
                <a:gdLst>
                  <a:gd name="T0" fmla="*/ 151 w 152"/>
                  <a:gd name="T1" fmla="*/ 26 h 27"/>
                  <a:gd name="T2" fmla="*/ 143 w 152"/>
                  <a:gd name="T3" fmla="*/ 26 h 27"/>
                  <a:gd name="T4" fmla="*/ 135 w 152"/>
                  <a:gd name="T5" fmla="*/ 26 h 27"/>
                  <a:gd name="T6" fmla="*/ 126 w 152"/>
                  <a:gd name="T7" fmla="*/ 25 h 27"/>
                  <a:gd name="T8" fmla="*/ 119 w 152"/>
                  <a:gd name="T9" fmla="*/ 25 h 27"/>
                  <a:gd name="T10" fmla="*/ 111 w 152"/>
                  <a:gd name="T11" fmla="*/ 23 h 27"/>
                  <a:gd name="T12" fmla="*/ 103 w 152"/>
                  <a:gd name="T13" fmla="*/ 22 h 27"/>
                  <a:gd name="T14" fmla="*/ 99 w 152"/>
                  <a:gd name="T15" fmla="*/ 22 h 27"/>
                  <a:gd name="T16" fmla="*/ 90 w 152"/>
                  <a:gd name="T17" fmla="*/ 20 h 27"/>
                  <a:gd name="T18" fmla="*/ 84 w 152"/>
                  <a:gd name="T19" fmla="*/ 20 h 27"/>
                  <a:gd name="T20" fmla="*/ 78 w 152"/>
                  <a:gd name="T21" fmla="*/ 18 h 27"/>
                  <a:gd name="T22" fmla="*/ 71 w 152"/>
                  <a:gd name="T23" fmla="*/ 18 h 27"/>
                  <a:gd name="T24" fmla="*/ 64 w 152"/>
                  <a:gd name="T25" fmla="*/ 16 h 27"/>
                  <a:gd name="T26" fmla="*/ 58 w 152"/>
                  <a:gd name="T27" fmla="*/ 15 h 27"/>
                  <a:gd name="T28" fmla="*/ 52 w 152"/>
                  <a:gd name="T29" fmla="*/ 14 h 27"/>
                  <a:gd name="T30" fmla="*/ 48 w 152"/>
                  <a:gd name="T31" fmla="*/ 13 h 27"/>
                  <a:gd name="T32" fmla="*/ 42 w 152"/>
                  <a:gd name="T33" fmla="*/ 11 h 27"/>
                  <a:gd name="T34" fmla="*/ 36 w 152"/>
                  <a:gd name="T35" fmla="*/ 11 h 27"/>
                  <a:gd name="T36" fmla="*/ 33 w 152"/>
                  <a:gd name="T37" fmla="*/ 9 h 27"/>
                  <a:gd name="T38" fmla="*/ 28 w 152"/>
                  <a:gd name="T39" fmla="*/ 8 h 27"/>
                  <a:gd name="T40" fmla="*/ 25 w 152"/>
                  <a:gd name="T41" fmla="*/ 8 h 27"/>
                  <a:gd name="T42" fmla="*/ 20 w 152"/>
                  <a:gd name="T43" fmla="*/ 7 h 27"/>
                  <a:gd name="T44" fmla="*/ 17 w 152"/>
                  <a:gd name="T45" fmla="*/ 4 h 27"/>
                  <a:gd name="T46" fmla="*/ 14 w 152"/>
                  <a:gd name="T47" fmla="*/ 4 h 27"/>
                  <a:gd name="T48" fmla="*/ 10 w 152"/>
                  <a:gd name="T49" fmla="*/ 3 h 27"/>
                  <a:gd name="T50" fmla="*/ 8 w 152"/>
                  <a:gd name="T51" fmla="*/ 1 h 27"/>
                  <a:gd name="T52" fmla="*/ 6 w 152"/>
                  <a:gd name="T53" fmla="*/ 1 h 27"/>
                  <a:gd name="T54" fmla="*/ 3 w 152"/>
                  <a:gd name="T55" fmla="*/ 1 h 27"/>
                  <a:gd name="T56" fmla="*/ 2 w 152"/>
                  <a:gd name="T57" fmla="*/ 1 h 27"/>
                  <a:gd name="T58" fmla="*/ 1 w 152"/>
                  <a:gd name="T59" fmla="*/ 0 h 27"/>
                  <a:gd name="T60" fmla="*/ 1 w 152"/>
                  <a:gd name="T61" fmla="*/ 0 h 27"/>
                  <a:gd name="T62" fmla="*/ 0 w 152"/>
                  <a:gd name="T63" fmla="*/ 0 h 27"/>
                  <a:gd name="T64" fmla="*/ 151 w 152"/>
                  <a:gd name="T65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2" h="27">
                    <a:moveTo>
                      <a:pt x="151" y="26"/>
                    </a:moveTo>
                    <a:lnTo>
                      <a:pt x="143" y="26"/>
                    </a:lnTo>
                    <a:lnTo>
                      <a:pt x="135" y="26"/>
                    </a:lnTo>
                    <a:lnTo>
                      <a:pt x="126" y="25"/>
                    </a:lnTo>
                    <a:lnTo>
                      <a:pt x="119" y="25"/>
                    </a:lnTo>
                    <a:lnTo>
                      <a:pt x="111" y="23"/>
                    </a:lnTo>
                    <a:lnTo>
                      <a:pt x="103" y="22"/>
                    </a:lnTo>
                    <a:lnTo>
                      <a:pt x="99" y="22"/>
                    </a:lnTo>
                    <a:lnTo>
                      <a:pt x="90" y="20"/>
                    </a:lnTo>
                    <a:lnTo>
                      <a:pt x="84" y="20"/>
                    </a:lnTo>
                    <a:lnTo>
                      <a:pt x="78" y="18"/>
                    </a:lnTo>
                    <a:lnTo>
                      <a:pt x="71" y="18"/>
                    </a:lnTo>
                    <a:lnTo>
                      <a:pt x="64" y="16"/>
                    </a:lnTo>
                    <a:lnTo>
                      <a:pt x="58" y="15"/>
                    </a:lnTo>
                    <a:lnTo>
                      <a:pt x="52" y="14"/>
                    </a:lnTo>
                    <a:lnTo>
                      <a:pt x="48" y="13"/>
                    </a:lnTo>
                    <a:lnTo>
                      <a:pt x="42" y="11"/>
                    </a:lnTo>
                    <a:lnTo>
                      <a:pt x="36" y="11"/>
                    </a:lnTo>
                    <a:lnTo>
                      <a:pt x="33" y="9"/>
                    </a:lnTo>
                    <a:lnTo>
                      <a:pt x="28" y="8"/>
                    </a:lnTo>
                    <a:lnTo>
                      <a:pt x="25" y="8"/>
                    </a:lnTo>
                    <a:lnTo>
                      <a:pt x="20" y="7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51" y="26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62" name="Freeform 213"/>
              <p:cNvSpPr>
                <a:spLocks/>
              </p:cNvSpPr>
              <p:nvPr/>
            </p:nvSpPr>
            <p:spPr bwMode="auto">
              <a:xfrm>
                <a:off x="5050" y="1087"/>
                <a:ext cx="41" cy="17"/>
              </a:xfrm>
              <a:custGeom>
                <a:avLst/>
                <a:gdLst>
                  <a:gd name="T0" fmla="*/ 40 w 41"/>
                  <a:gd name="T1" fmla="*/ 10 h 17"/>
                  <a:gd name="T2" fmla="*/ 25 w 41"/>
                  <a:gd name="T3" fmla="*/ 16 h 17"/>
                  <a:gd name="T4" fmla="*/ 0 w 41"/>
                  <a:gd name="T5" fmla="*/ 0 h 17"/>
                  <a:gd name="T6" fmla="*/ 40 w 41"/>
                  <a:gd name="T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7">
                    <a:moveTo>
                      <a:pt x="40" y="10"/>
                    </a:moveTo>
                    <a:lnTo>
                      <a:pt x="25" y="16"/>
                    </a:lnTo>
                    <a:lnTo>
                      <a:pt x="0" y="0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63" name="Freeform 214"/>
              <p:cNvSpPr>
                <a:spLocks/>
              </p:cNvSpPr>
              <p:nvPr/>
            </p:nvSpPr>
            <p:spPr bwMode="auto">
              <a:xfrm>
                <a:off x="5314" y="113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9 w 17"/>
                  <a:gd name="T3" fmla="*/ 16 h 17"/>
                  <a:gd name="T4" fmla="*/ 16 w 17"/>
                  <a:gd name="T5" fmla="*/ 13 h 17"/>
                  <a:gd name="T6" fmla="*/ 13 w 17"/>
                  <a:gd name="T7" fmla="*/ 5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9" y="16"/>
                    </a:lnTo>
                    <a:lnTo>
                      <a:pt x="16" y="13"/>
                    </a:lnTo>
                    <a:lnTo>
                      <a:pt x="13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64" name="Freeform 215"/>
              <p:cNvSpPr>
                <a:spLocks/>
              </p:cNvSpPr>
              <p:nvPr/>
            </p:nvSpPr>
            <p:spPr bwMode="auto">
              <a:xfrm>
                <a:off x="5196" y="1039"/>
                <a:ext cx="115" cy="37"/>
              </a:xfrm>
              <a:custGeom>
                <a:avLst/>
                <a:gdLst>
                  <a:gd name="T0" fmla="*/ 103 w 115"/>
                  <a:gd name="T1" fmla="*/ 36 h 37"/>
                  <a:gd name="T2" fmla="*/ 92 w 115"/>
                  <a:gd name="T3" fmla="*/ 35 h 37"/>
                  <a:gd name="T4" fmla="*/ 89 w 115"/>
                  <a:gd name="T5" fmla="*/ 34 h 37"/>
                  <a:gd name="T6" fmla="*/ 87 w 115"/>
                  <a:gd name="T7" fmla="*/ 32 h 37"/>
                  <a:gd name="T8" fmla="*/ 82 w 115"/>
                  <a:gd name="T9" fmla="*/ 31 h 37"/>
                  <a:gd name="T10" fmla="*/ 78 w 115"/>
                  <a:gd name="T11" fmla="*/ 30 h 37"/>
                  <a:gd name="T12" fmla="*/ 72 w 115"/>
                  <a:gd name="T13" fmla="*/ 28 h 37"/>
                  <a:gd name="T14" fmla="*/ 67 w 115"/>
                  <a:gd name="T15" fmla="*/ 25 h 37"/>
                  <a:gd name="T16" fmla="*/ 61 w 115"/>
                  <a:gd name="T17" fmla="*/ 22 h 37"/>
                  <a:gd name="T18" fmla="*/ 53 w 115"/>
                  <a:gd name="T19" fmla="*/ 20 h 37"/>
                  <a:gd name="T20" fmla="*/ 45 w 115"/>
                  <a:gd name="T21" fmla="*/ 18 h 37"/>
                  <a:gd name="T22" fmla="*/ 38 w 115"/>
                  <a:gd name="T23" fmla="*/ 17 h 37"/>
                  <a:gd name="T24" fmla="*/ 30 w 115"/>
                  <a:gd name="T25" fmla="*/ 13 h 37"/>
                  <a:gd name="T26" fmla="*/ 22 w 115"/>
                  <a:gd name="T27" fmla="*/ 11 h 37"/>
                  <a:gd name="T28" fmla="*/ 13 w 115"/>
                  <a:gd name="T29" fmla="*/ 8 h 37"/>
                  <a:gd name="T30" fmla="*/ 6 w 115"/>
                  <a:gd name="T31" fmla="*/ 7 h 37"/>
                  <a:gd name="T32" fmla="*/ 0 w 115"/>
                  <a:gd name="T33" fmla="*/ 2 h 37"/>
                  <a:gd name="T34" fmla="*/ 2 w 115"/>
                  <a:gd name="T35" fmla="*/ 1 h 37"/>
                  <a:gd name="T36" fmla="*/ 5 w 115"/>
                  <a:gd name="T37" fmla="*/ 1 h 37"/>
                  <a:gd name="T38" fmla="*/ 11 w 115"/>
                  <a:gd name="T39" fmla="*/ 1 h 37"/>
                  <a:gd name="T40" fmla="*/ 17 w 115"/>
                  <a:gd name="T41" fmla="*/ 0 h 37"/>
                  <a:gd name="T42" fmla="*/ 25 w 115"/>
                  <a:gd name="T43" fmla="*/ 1 h 37"/>
                  <a:gd name="T44" fmla="*/ 34 w 115"/>
                  <a:gd name="T45" fmla="*/ 2 h 37"/>
                  <a:gd name="T46" fmla="*/ 44 w 115"/>
                  <a:gd name="T47" fmla="*/ 4 h 37"/>
                  <a:gd name="T48" fmla="*/ 52 w 115"/>
                  <a:gd name="T49" fmla="*/ 6 h 37"/>
                  <a:gd name="T50" fmla="*/ 57 w 115"/>
                  <a:gd name="T51" fmla="*/ 6 h 37"/>
                  <a:gd name="T52" fmla="*/ 63 w 115"/>
                  <a:gd name="T53" fmla="*/ 8 h 37"/>
                  <a:gd name="T54" fmla="*/ 66 w 115"/>
                  <a:gd name="T55" fmla="*/ 8 h 37"/>
                  <a:gd name="T56" fmla="*/ 70 w 115"/>
                  <a:gd name="T57" fmla="*/ 10 h 37"/>
                  <a:gd name="T58" fmla="*/ 76 w 115"/>
                  <a:gd name="T59" fmla="*/ 11 h 37"/>
                  <a:gd name="T60" fmla="*/ 79 w 115"/>
                  <a:gd name="T61" fmla="*/ 12 h 37"/>
                  <a:gd name="T62" fmla="*/ 83 w 115"/>
                  <a:gd name="T63" fmla="*/ 13 h 37"/>
                  <a:gd name="T64" fmla="*/ 87 w 115"/>
                  <a:gd name="T65" fmla="*/ 16 h 37"/>
                  <a:gd name="T66" fmla="*/ 90 w 115"/>
                  <a:gd name="T67" fmla="*/ 18 h 37"/>
                  <a:gd name="T68" fmla="*/ 94 w 115"/>
                  <a:gd name="T69" fmla="*/ 20 h 37"/>
                  <a:gd name="T70" fmla="*/ 99 w 115"/>
                  <a:gd name="T71" fmla="*/ 22 h 37"/>
                  <a:gd name="T72" fmla="*/ 101 w 115"/>
                  <a:gd name="T73" fmla="*/ 25 h 37"/>
                  <a:gd name="T74" fmla="*/ 105 w 115"/>
                  <a:gd name="T75" fmla="*/ 28 h 37"/>
                  <a:gd name="T76" fmla="*/ 108 w 115"/>
                  <a:gd name="T77" fmla="*/ 29 h 37"/>
                  <a:gd name="T78" fmla="*/ 112 w 115"/>
                  <a:gd name="T79" fmla="*/ 33 h 37"/>
                  <a:gd name="T80" fmla="*/ 108 w 115"/>
                  <a:gd name="T81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5" h="37">
                    <a:moveTo>
                      <a:pt x="108" y="32"/>
                    </a:moveTo>
                    <a:lnTo>
                      <a:pt x="103" y="36"/>
                    </a:lnTo>
                    <a:lnTo>
                      <a:pt x="92" y="35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89" y="34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4" y="31"/>
                    </a:lnTo>
                    <a:lnTo>
                      <a:pt x="82" y="31"/>
                    </a:lnTo>
                    <a:lnTo>
                      <a:pt x="80" y="30"/>
                    </a:lnTo>
                    <a:lnTo>
                      <a:pt x="78" y="30"/>
                    </a:lnTo>
                    <a:lnTo>
                      <a:pt x="75" y="29"/>
                    </a:lnTo>
                    <a:lnTo>
                      <a:pt x="72" y="28"/>
                    </a:lnTo>
                    <a:lnTo>
                      <a:pt x="70" y="27"/>
                    </a:lnTo>
                    <a:lnTo>
                      <a:pt x="67" y="25"/>
                    </a:lnTo>
                    <a:lnTo>
                      <a:pt x="63" y="25"/>
                    </a:lnTo>
                    <a:lnTo>
                      <a:pt x="61" y="22"/>
                    </a:lnTo>
                    <a:lnTo>
                      <a:pt x="57" y="23"/>
                    </a:lnTo>
                    <a:lnTo>
                      <a:pt x="53" y="20"/>
                    </a:lnTo>
                    <a:lnTo>
                      <a:pt x="50" y="20"/>
                    </a:lnTo>
                    <a:lnTo>
                      <a:pt x="45" y="18"/>
                    </a:lnTo>
                    <a:lnTo>
                      <a:pt x="41" y="18"/>
                    </a:lnTo>
                    <a:lnTo>
                      <a:pt x="38" y="17"/>
                    </a:lnTo>
                    <a:lnTo>
                      <a:pt x="34" y="16"/>
                    </a:lnTo>
                    <a:lnTo>
                      <a:pt x="30" y="13"/>
                    </a:lnTo>
                    <a:lnTo>
                      <a:pt x="26" y="12"/>
                    </a:lnTo>
                    <a:lnTo>
                      <a:pt x="22" y="11"/>
                    </a:lnTo>
                    <a:lnTo>
                      <a:pt x="18" y="10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5" y="1"/>
                    </a:lnTo>
                    <a:lnTo>
                      <a:pt x="30" y="1"/>
                    </a:lnTo>
                    <a:lnTo>
                      <a:pt x="34" y="2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9" y="5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7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4" y="9"/>
                    </a:lnTo>
                    <a:lnTo>
                      <a:pt x="66" y="8"/>
                    </a:lnTo>
                    <a:lnTo>
                      <a:pt x="68" y="9"/>
                    </a:lnTo>
                    <a:lnTo>
                      <a:pt x="70" y="10"/>
                    </a:lnTo>
                    <a:lnTo>
                      <a:pt x="72" y="11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9" y="12"/>
                    </a:lnTo>
                    <a:lnTo>
                      <a:pt x="81" y="13"/>
                    </a:lnTo>
                    <a:lnTo>
                      <a:pt x="83" y="13"/>
                    </a:lnTo>
                    <a:lnTo>
                      <a:pt x="85" y="14"/>
                    </a:lnTo>
                    <a:lnTo>
                      <a:pt x="87" y="16"/>
                    </a:lnTo>
                    <a:lnTo>
                      <a:pt x="89" y="16"/>
                    </a:lnTo>
                    <a:lnTo>
                      <a:pt x="90" y="18"/>
                    </a:lnTo>
                    <a:lnTo>
                      <a:pt x="92" y="19"/>
                    </a:lnTo>
                    <a:lnTo>
                      <a:pt x="94" y="20"/>
                    </a:lnTo>
                    <a:lnTo>
                      <a:pt x="96" y="20"/>
                    </a:lnTo>
                    <a:lnTo>
                      <a:pt x="99" y="22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2" y="25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08" y="29"/>
                    </a:lnTo>
                    <a:lnTo>
                      <a:pt x="110" y="30"/>
                    </a:lnTo>
                    <a:lnTo>
                      <a:pt x="112" y="33"/>
                    </a:lnTo>
                    <a:lnTo>
                      <a:pt x="114" y="34"/>
                    </a:lnTo>
                    <a:lnTo>
                      <a:pt x="108" y="32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65" name="Freeform 216"/>
              <p:cNvSpPr>
                <a:spLocks/>
              </p:cNvSpPr>
              <p:nvPr/>
            </p:nvSpPr>
            <p:spPr bwMode="auto">
              <a:xfrm>
                <a:off x="5193" y="1038"/>
                <a:ext cx="118" cy="39"/>
              </a:xfrm>
              <a:custGeom>
                <a:avLst/>
                <a:gdLst>
                  <a:gd name="T0" fmla="*/ 105 w 118"/>
                  <a:gd name="T1" fmla="*/ 38 h 39"/>
                  <a:gd name="T2" fmla="*/ 93 w 118"/>
                  <a:gd name="T3" fmla="*/ 37 h 39"/>
                  <a:gd name="T4" fmla="*/ 91 w 118"/>
                  <a:gd name="T5" fmla="*/ 35 h 39"/>
                  <a:gd name="T6" fmla="*/ 88 w 118"/>
                  <a:gd name="T7" fmla="*/ 34 h 39"/>
                  <a:gd name="T8" fmla="*/ 85 w 118"/>
                  <a:gd name="T9" fmla="*/ 33 h 39"/>
                  <a:gd name="T10" fmla="*/ 80 w 118"/>
                  <a:gd name="T11" fmla="*/ 32 h 39"/>
                  <a:gd name="T12" fmla="*/ 75 w 118"/>
                  <a:gd name="T13" fmla="*/ 30 h 39"/>
                  <a:gd name="T14" fmla="*/ 68 w 118"/>
                  <a:gd name="T15" fmla="*/ 27 h 39"/>
                  <a:gd name="T16" fmla="*/ 61 w 118"/>
                  <a:gd name="T17" fmla="*/ 25 h 39"/>
                  <a:gd name="T18" fmla="*/ 55 w 118"/>
                  <a:gd name="T19" fmla="*/ 23 h 39"/>
                  <a:gd name="T20" fmla="*/ 47 w 118"/>
                  <a:gd name="T21" fmla="*/ 20 h 39"/>
                  <a:gd name="T22" fmla="*/ 40 w 118"/>
                  <a:gd name="T23" fmla="*/ 18 h 39"/>
                  <a:gd name="T24" fmla="*/ 31 w 118"/>
                  <a:gd name="T25" fmla="*/ 14 h 39"/>
                  <a:gd name="T26" fmla="*/ 23 w 118"/>
                  <a:gd name="T27" fmla="*/ 13 h 39"/>
                  <a:gd name="T28" fmla="*/ 15 w 118"/>
                  <a:gd name="T29" fmla="*/ 11 h 39"/>
                  <a:gd name="T30" fmla="*/ 7 w 118"/>
                  <a:gd name="T31" fmla="*/ 8 h 39"/>
                  <a:gd name="T32" fmla="*/ 0 w 118"/>
                  <a:gd name="T33" fmla="*/ 3 h 39"/>
                  <a:gd name="T34" fmla="*/ 1 w 118"/>
                  <a:gd name="T35" fmla="*/ 1 h 39"/>
                  <a:gd name="T36" fmla="*/ 5 w 118"/>
                  <a:gd name="T37" fmla="*/ 1 h 39"/>
                  <a:gd name="T38" fmla="*/ 8 w 118"/>
                  <a:gd name="T39" fmla="*/ 1 h 39"/>
                  <a:gd name="T40" fmla="*/ 14 w 118"/>
                  <a:gd name="T41" fmla="*/ 1 h 39"/>
                  <a:gd name="T42" fmla="*/ 22 w 118"/>
                  <a:gd name="T43" fmla="*/ 1 h 39"/>
                  <a:gd name="T44" fmla="*/ 32 w 118"/>
                  <a:gd name="T45" fmla="*/ 2 h 39"/>
                  <a:gd name="T46" fmla="*/ 40 w 118"/>
                  <a:gd name="T47" fmla="*/ 3 h 39"/>
                  <a:gd name="T48" fmla="*/ 52 w 118"/>
                  <a:gd name="T49" fmla="*/ 6 h 39"/>
                  <a:gd name="T50" fmla="*/ 56 w 118"/>
                  <a:gd name="T51" fmla="*/ 6 h 39"/>
                  <a:gd name="T52" fmla="*/ 61 w 118"/>
                  <a:gd name="T53" fmla="*/ 7 h 39"/>
                  <a:gd name="T54" fmla="*/ 67 w 118"/>
                  <a:gd name="T55" fmla="*/ 8 h 39"/>
                  <a:gd name="T56" fmla="*/ 71 w 118"/>
                  <a:gd name="T57" fmla="*/ 10 h 39"/>
                  <a:gd name="T58" fmla="*/ 75 w 118"/>
                  <a:gd name="T59" fmla="*/ 11 h 39"/>
                  <a:gd name="T60" fmla="*/ 79 w 118"/>
                  <a:gd name="T61" fmla="*/ 12 h 39"/>
                  <a:gd name="T62" fmla="*/ 84 w 118"/>
                  <a:gd name="T63" fmla="*/ 13 h 39"/>
                  <a:gd name="T64" fmla="*/ 86 w 118"/>
                  <a:gd name="T65" fmla="*/ 15 h 39"/>
                  <a:gd name="T66" fmla="*/ 91 w 118"/>
                  <a:gd name="T67" fmla="*/ 18 h 39"/>
                  <a:gd name="T68" fmla="*/ 94 w 118"/>
                  <a:gd name="T69" fmla="*/ 19 h 39"/>
                  <a:gd name="T70" fmla="*/ 98 w 118"/>
                  <a:gd name="T71" fmla="*/ 21 h 39"/>
                  <a:gd name="T72" fmla="*/ 102 w 118"/>
                  <a:gd name="T73" fmla="*/ 24 h 39"/>
                  <a:gd name="T74" fmla="*/ 105 w 118"/>
                  <a:gd name="T75" fmla="*/ 27 h 39"/>
                  <a:gd name="T76" fmla="*/ 109 w 118"/>
                  <a:gd name="T77" fmla="*/ 30 h 39"/>
                  <a:gd name="T78" fmla="*/ 112 w 118"/>
                  <a:gd name="T79" fmla="*/ 33 h 39"/>
                  <a:gd name="T80" fmla="*/ 117 w 118"/>
                  <a:gd name="T81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8" h="39">
                    <a:moveTo>
                      <a:pt x="109" y="36"/>
                    </a:moveTo>
                    <a:lnTo>
                      <a:pt x="105" y="38"/>
                    </a:lnTo>
                    <a:lnTo>
                      <a:pt x="95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5" y="33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78" y="30"/>
                    </a:lnTo>
                    <a:lnTo>
                      <a:pt x="75" y="30"/>
                    </a:lnTo>
                    <a:lnTo>
                      <a:pt x="70" y="28"/>
                    </a:lnTo>
                    <a:lnTo>
                      <a:pt x="68" y="27"/>
                    </a:lnTo>
                    <a:lnTo>
                      <a:pt x="64" y="27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5" y="23"/>
                    </a:lnTo>
                    <a:lnTo>
                      <a:pt x="52" y="23"/>
                    </a:lnTo>
                    <a:lnTo>
                      <a:pt x="47" y="20"/>
                    </a:lnTo>
                    <a:lnTo>
                      <a:pt x="44" y="20"/>
                    </a:lnTo>
                    <a:lnTo>
                      <a:pt x="40" y="18"/>
                    </a:lnTo>
                    <a:lnTo>
                      <a:pt x="35" y="17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3" y="13"/>
                    </a:lnTo>
                    <a:lnTo>
                      <a:pt x="20" y="11"/>
                    </a:lnTo>
                    <a:lnTo>
                      <a:pt x="15" y="11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7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9" y="12"/>
                    </a:lnTo>
                    <a:lnTo>
                      <a:pt x="81" y="11"/>
                    </a:lnTo>
                    <a:lnTo>
                      <a:pt x="84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9" y="15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4" y="19"/>
                    </a:lnTo>
                    <a:lnTo>
                      <a:pt x="95" y="20"/>
                    </a:lnTo>
                    <a:lnTo>
                      <a:pt x="98" y="21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2" y="25"/>
                    </a:lnTo>
                    <a:lnTo>
                      <a:pt x="105" y="27"/>
                    </a:lnTo>
                    <a:lnTo>
                      <a:pt x="107" y="30"/>
                    </a:lnTo>
                    <a:lnTo>
                      <a:pt x="109" y="30"/>
                    </a:lnTo>
                    <a:lnTo>
                      <a:pt x="112" y="32"/>
                    </a:lnTo>
                    <a:lnTo>
                      <a:pt x="112" y="33"/>
                    </a:lnTo>
                    <a:lnTo>
                      <a:pt x="115" y="35"/>
                    </a:lnTo>
                    <a:lnTo>
                      <a:pt x="117" y="3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66" name="Freeform 217"/>
              <p:cNvSpPr>
                <a:spLocks/>
              </p:cNvSpPr>
              <p:nvPr/>
            </p:nvSpPr>
            <p:spPr bwMode="auto">
              <a:xfrm>
                <a:off x="5279" y="1061"/>
                <a:ext cx="28" cy="17"/>
              </a:xfrm>
              <a:custGeom>
                <a:avLst/>
                <a:gdLst>
                  <a:gd name="T0" fmla="*/ 20 w 28"/>
                  <a:gd name="T1" fmla="*/ 16 h 17"/>
                  <a:gd name="T2" fmla="*/ 10 w 28"/>
                  <a:gd name="T3" fmla="*/ 14 h 17"/>
                  <a:gd name="T4" fmla="*/ 0 w 28"/>
                  <a:gd name="T5" fmla="*/ 9 h 17"/>
                  <a:gd name="T6" fmla="*/ 4 w 28"/>
                  <a:gd name="T7" fmla="*/ 5 h 17"/>
                  <a:gd name="T8" fmla="*/ 6 w 28"/>
                  <a:gd name="T9" fmla="*/ 4 h 17"/>
                  <a:gd name="T10" fmla="*/ 6 w 28"/>
                  <a:gd name="T11" fmla="*/ 3 h 17"/>
                  <a:gd name="T12" fmla="*/ 8 w 28"/>
                  <a:gd name="T13" fmla="*/ 4 h 17"/>
                  <a:gd name="T14" fmla="*/ 9 w 28"/>
                  <a:gd name="T15" fmla="*/ 3 h 17"/>
                  <a:gd name="T16" fmla="*/ 11 w 28"/>
                  <a:gd name="T17" fmla="*/ 0 h 17"/>
                  <a:gd name="T18" fmla="*/ 16 w 28"/>
                  <a:gd name="T19" fmla="*/ 2 h 17"/>
                  <a:gd name="T20" fmla="*/ 16 w 28"/>
                  <a:gd name="T21" fmla="*/ 5 h 17"/>
                  <a:gd name="T22" fmla="*/ 27 w 28"/>
                  <a:gd name="T23" fmla="*/ 13 h 17"/>
                  <a:gd name="T24" fmla="*/ 25 w 28"/>
                  <a:gd name="T25" fmla="*/ 12 h 17"/>
                  <a:gd name="T26" fmla="*/ 20 w 28"/>
                  <a:gd name="T2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7">
                    <a:moveTo>
                      <a:pt x="20" y="16"/>
                    </a:moveTo>
                    <a:lnTo>
                      <a:pt x="10" y="14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27" y="13"/>
                    </a:lnTo>
                    <a:lnTo>
                      <a:pt x="25" y="12"/>
                    </a:lnTo>
                    <a:lnTo>
                      <a:pt x="20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67" name="Freeform 218"/>
              <p:cNvSpPr>
                <a:spLocks/>
              </p:cNvSpPr>
              <p:nvPr/>
            </p:nvSpPr>
            <p:spPr bwMode="auto">
              <a:xfrm>
                <a:off x="5272" y="1055"/>
                <a:ext cx="17" cy="17"/>
              </a:xfrm>
              <a:custGeom>
                <a:avLst/>
                <a:gdLst>
                  <a:gd name="T0" fmla="*/ 14 w 17"/>
                  <a:gd name="T1" fmla="*/ 0 h 17"/>
                  <a:gd name="T2" fmla="*/ 11 w 17"/>
                  <a:gd name="T3" fmla="*/ 2 h 17"/>
                  <a:gd name="T4" fmla="*/ 8 w 17"/>
                  <a:gd name="T5" fmla="*/ 4 h 17"/>
                  <a:gd name="T6" fmla="*/ 4 w 17"/>
                  <a:gd name="T7" fmla="*/ 5 h 17"/>
                  <a:gd name="T8" fmla="*/ 4 w 17"/>
                  <a:gd name="T9" fmla="*/ 8 h 17"/>
                  <a:gd name="T10" fmla="*/ 1 w 17"/>
                  <a:gd name="T11" fmla="*/ 9 h 17"/>
                  <a:gd name="T12" fmla="*/ 0 w 17"/>
                  <a:gd name="T13" fmla="*/ 12 h 17"/>
                  <a:gd name="T14" fmla="*/ 1 w 17"/>
                  <a:gd name="T15" fmla="*/ 14 h 17"/>
                  <a:gd name="T16" fmla="*/ 2 w 17"/>
                  <a:gd name="T17" fmla="*/ 16 h 17"/>
                  <a:gd name="T18" fmla="*/ 3 w 17"/>
                  <a:gd name="T19" fmla="*/ 10 h 17"/>
                  <a:gd name="T20" fmla="*/ 7 w 17"/>
                  <a:gd name="T21" fmla="*/ 9 h 17"/>
                  <a:gd name="T22" fmla="*/ 9 w 17"/>
                  <a:gd name="T23" fmla="*/ 6 h 17"/>
                  <a:gd name="T24" fmla="*/ 11 w 17"/>
                  <a:gd name="T25" fmla="*/ 4 h 17"/>
                  <a:gd name="T26" fmla="*/ 13 w 17"/>
                  <a:gd name="T27" fmla="*/ 2 h 17"/>
                  <a:gd name="T28" fmla="*/ 14 w 17"/>
                  <a:gd name="T29" fmla="*/ 2 h 17"/>
                  <a:gd name="T30" fmla="*/ 14 w 17"/>
                  <a:gd name="T31" fmla="*/ 1 h 17"/>
                  <a:gd name="T32" fmla="*/ 16 w 17"/>
                  <a:gd name="T33" fmla="*/ 2 h 17"/>
                  <a:gd name="T34" fmla="*/ 14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14" y="0"/>
                    </a:moveTo>
                    <a:lnTo>
                      <a:pt x="11" y="2"/>
                    </a:lnTo>
                    <a:lnTo>
                      <a:pt x="8" y="4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3" y="10"/>
                    </a:lnTo>
                    <a:lnTo>
                      <a:pt x="7" y="9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68" name="Freeform 219"/>
              <p:cNvSpPr>
                <a:spLocks/>
              </p:cNvSpPr>
              <p:nvPr/>
            </p:nvSpPr>
            <p:spPr bwMode="auto">
              <a:xfrm>
                <a:off x="5248" y="1045"/>
                <a:ext cx="17" cy="17"/>
              </a:xfrm>
              <a:custGeom>
                <a:avLst/>
                <a:gdLst>
                  <a:gd name="T0" fmla="*/ 16 w 17"/>
                  <a:gd name="T1" fmla="*/ 1 h 17"/>
                  <a:gd name="T2" fmla="*/ 12 w 17"/>
                  <a:gd name="T3" fmla="*/ 2 h 17"/>
                  <a:gd name="T4" fmla="*/ 9 w 17"/>
                  <a:gd name="T5" fmla="*/ 6 h 17"/>
                  <a:gd name="T6" fmla="*/ 6 w 17"/>
                  <a:gd name="T7" fmla="*/ 9 h 17"/>
                  <a:gd name="T8" fmla="*/ 3 w 17"/>
                  <a:gd name="T9" fmla="*/ 10 h 17"/>
                  <a:gd name="T10" fmla="*/ 3 w 17"/>
                  <a:gd name="T11" fmla="*/ 12 h 17"/>
                  <a:gd name="T12" fmla="*/ 3 w 17"/>
                  <a:gd name="T13" fmla="*/ 14 h 17"/>
                  <a:gd name="T14" fmla="*/ 3 w 17"/>
                  <a:gd name="T15" fmla="*/ 16 h 17"/>
                  <a:gd name="T16" fmla="*/ 0 w 17"/>
                  <a:gd name="T17" fmla="*/ 16 h 17"/>
                  <a:gd name="T18" fmla="*/ 3 w 17"/>
                  <a:gd name="T19" fmla="*/ 12 h 17"/>
                  <a:gd name="T20" fmla="*/ 6 w 17"/>
                  <a:gd name="T21" fmla="*/ 9 h 17"/>
                  <a:gd name="T22" fmla="*/ 6 w 17"/>
                  <a:gd name="T23" fmla="*/ 6 h 17"/>
                  <a:gd name="T24" fmla="*/ 9 w 17"/>
                  <a:gd name="T25" fmla="*/ 4 h 17"/>
                  <a:gd name="T26" fmla="*/ 12 w 17"/>
                  <a:gd name="T27" fmla="*/ 1 h 17"/>
                  <a:gd name="T28" fmla="*/ 12 w 17"/>
                  <a:gd name="T29" fmla="*/ 0 h 17"/>
                  <a:gd name="T30" fmla="*/ 16 w 17"/>
                  <a:gd name="T31" fmla="*/ 1 h 17"/>
                  <a:gd name="T32" fmla="*/ 16 w 17"/>
                  <a:gd name="T3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16" y="1"/>
                    </a:moveTo>
                    <a:lnTo>
                      <a:pt x="12" y="2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69" name="Freeform 220"/>
              <p:cNvSpPr>
                <a:spLocks/>
              </p:cNvSpPr>
              <p:nvPr/>
            </p:nvSpPr>
            <p:spPr bwMode="auto">
              <a:xfrm>
                <a:off x="5251" y="1054"/>
                <a:ext cx="23" cy="17"/>
              </a:xfrm>
              <a:custGeom>
                <a:avLst/>
                <a:gdLst>
                  <a:gd name="T0" fmla="*/ 17 w 23"/>
                  <a:gd name="T1" fmla="*/ 16 h 17"/>
                  <a:gd name="T2" fmla="*/ 18 w 23"/>
                  <a:gd name="T3" fmla="*/ 2 h 17"/>
                  <a:gd name="T4" fmla="*/ 22 w 23"/>
                  <a:gd name="T5" fmla="*/ 1 h 17"/>
                  <a:gd name="T6" fmla="*/ 22 w 23"/>
                  <a:gd name="T7" fmla="*/ 1 h 17"/>
                  <a:gd name="T8" fmla="*/ 11 w 23"/>
                  <a:gd name="T9" fmla="*/ 0 h 17"/>
                  <a:gd name="T10" fmla="*/ 10 w 23"/>
                  <a:gd name="T11" fmla="*/ 5 h 17"/>
                  <a:gd name="T12" fmla="*/ 6 w 23"/>
                  <a:gd name="T13" fmla="*/ 1 h 17"/>
                  <a:gd name="T14" fmla="*/ 3 w 23"/>
                  <a:gd name="T15" fmla="*/ 0 h 17"/>
                  <a:gd name="T16" fmla="*/ 4 w 23"/>
                  <a:gd name="T17" fmla="*/ 2 h 17"/>
                  <a:gd name="T18" fmla="*/ 1 w 23"/>
                  <a:gd name="T19" fmla="*/ 0 h 17"/>
                  <a:gd name="T20" fmla="*/ 0 w 23"/>
                  <a:gd name="T21" fmla="*/ 1 h 17"/>
                  <a:gd name="T22" fmla="*/ 1 w 23"/>
                  <a:gd name="T23" fmla="*/ 4 h 17"/>
                  <a:gd name="T24" fmla="*/ 0 w 23"/>
                  <a:gd name="T25" fmla="*/ 5 h 17"/>
                  <a:gd name="T26" fmla="*/ 1 w 23"/>
                  <a:gd name="T27" fmla="*/ 8 h 17"/>
                  <a:gd name="T28" fmla="*/ 17 w 23"/>
                  <a:gd name="T2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7">
                    <a:moveTo>
                      <a:pt x="17" y="16"/>
                    </a:moveTo>
                    <a:lnTo>
                      <a:pt x="18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1" y="0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70" name="Freeform 221"/>
              <p:cNvSpPr>
                <a:spLocks/>
              </p:cNvSpPr>
              <p:nvPr/>
            </p:nvSpPr>
            <p:spPr bwMode="auto">
              <a:xfrm>
                <a:off x="5198" y="1044"/>
                <a:ext cx="42" cy="17"/>
              </a:xfrm>
              <a:custGeom>
                <a:avLst/>
                <a:gdLst>
                  <a:gd name="T0" fmla="*/ 37 w 42"/>
                  <a:gd name="T1" fmla="*/ 16 h 17"/>
                  <a:gd name="T2" fmla="*/ 41 w 42"/>
                  <a:gd name="T3" fmla="*/ 0 h 17"/>
                  <a:gd name="T4" fmla="*/ 28 w 42"/>
                  <a:gd name="T5" fmla="*/ 0 h 17"/>
                  <a:gd name="T6" fmla="*/ 28 w 42"/>
                  <a:gd name="T7" fmla="*/ 5 h 17"/>
                  <a:gd name="T8" fmla="*/ 24 w 42"/>
                  <a:gd name="T9" fmla="*/ 10 h 17"/>
                  <a:gd name="T10" fmla="*/ 17 w 42"/>
                  <a:gd name="T11" fmla="*/ 0 h 17"/>
                  <a:gd name="T12" fmla="*/ 2 w 42"/>
                  <a:gd name="T13" fmla="*/ 0 h 17"/>
                  <a:gd name="T14" fmla="*/ 0 w 42"/>
                  <a:gd name="T15" fmla="*/ 0 h 17"/>
                  <a:gd name="T16" fmla="*/ 24 w 42"/>
                  <a:gd name="T17" fmla="*/ 10 h 17"/>
                  <a:gd name="T18" fmla="*/ 37 w 42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17">
                    <a:moveTo>
                      <a:pt x="37" y="16"/>
                    </a:moveTo>
                    <a:lnTo>
                      <a:pt x="41" y="0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4" y="10"/>
                    </a:lnTo>
                    <a:lnTo>
                      <a:pt x="1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37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71" name="Freeform 222"/>
              <p:cNvSpPr>
                <a:spLocks/>
              </p:cNvSpPr>
              <p:nvPr/>
            </p:nvSpPr>
            <p:spPr bwMode="auto">
              <a:xfrm>
                <a:off x="5167" y="1042"/>
                <a:ext cx="198" cy="64"/>
              </a:xfrm>
              <a:custGeom>
                <a:avLst/>
                <a:gdLst>
                  <a:gd name="T0" fmla="*/ 139 w 198"/>
                  <a:gd name="T1" fmla="*/ 46 h 64"/>
                  <a:gd name="T2" fmla="*/ 141 w 198"/>
                  <a:gd name="T3" fmla="*/ 46 h 64"/>
                  <a:gd name="T4" fmla="*/ 143 w 198"/>
                  <a:gd name="T5" fmla="*/ 47 h 64"/>
                  <a:gd name="T6" fmla="*/ 145 w 198"/>
                  <a:gd name="T7" fmla="*/ 49 h 64"/>
                  <a:gd name="T8" fmla="*/ 149 w 198"/>
                  <a:gd name="T9" fmla="*/ 49 h 64"/>
                  <a:gd name="T10" fmla="*/ 150 w 198"/>
                  <a:gd name="T11" fmla="*/ 50 h 64"/>
                  <a:gd name="T12" fmla="*/ 155 w 198"/>
                  <a:gd name="T13" fmla="*/ 52 h 64"/>
                  <a:gd name="T14" fmla="*/ 160 w 198"/>
                  <a:gd name="T15" fmla="*/ 55 h 64"/>
                  <a:gd name="T16" fmla="*/ 163 w 198"/>
                  <a:gd name="T17" fmla="*/ 56 h 64"/>
                  <a:gd name="T18" fmla="*/ 168 w 198"/>
                  <a:gd name="T19" fmla="*/ 57 h 64"/>
                  <a:gd name="T20" fmla="*/ 174 w 198"/>
                  <a:gd name="T21" fmla="*/ 58 h 64"/>
                  <a:gd name="T22" fmla="*/ 178 w 198"/>
                  <a:gd name="T23" fmla="*/ 60 h 64"/>
                  <a:gd name="T24" fmla="*/ 184 w 198"/>
                  <a:gd name="T25" fmla="*/ 61 h 64"/>
                  <a:gd name="T26" fmla="*/ 189 w 198"/>
                  <a:gd name="T27" fmla="*/ 62 h 64"/>
                  <a:gd name="T28" fmla="*/ 193 w 198"/>
                  <a:gd name="T29" fmla="*/ 62 h 64"/>
                  <a:gd name="T30" fmla="*/ 195 w 198"/>
                  <a:gd name="T31" fmla="*/ 60 h 64"/>
                  <a:gd name="T32" fmla="*/ 193 w 198"/>
                  <a:gd name="T33" fmla="*/ 60 h 64"/>
                  <a:gd name="T34" fmla="*/ 191 w 198"/>
                  <a:gd name="T35" fmla="*/ 59 h 64"/>
                  <a:gd name="T36" fmla="*/ 189 w 198"/>
                  <a:gd name="T37" fmla="*/ 57 h 64"/>
                  <a:gd name="T38" fmla="*/ 188 w 198"/>
                  <a:gd name="T39" fmla="*/ 57 h 64"/>
                  <a:gd name="T40" fmla="*/ 185 w 198"/>
                  <a:gd name="T41" fmla="*/ 55 h 64"/>
                  <a:gd name="T42" fmla="*/ 180 w 198"/>
                  <a:gd name="T43" fmla="*/ 53 h 64"/>
                  <a:gd name="T44" fmla="*/ 178 w 198"/>
                  <a:gd name="T45" fmla="*/ 50 h 64"/>
                  <a:gd name="T46" fmla="*/ 173 w 198"/>
                  <a:gd name="T47" fmla="*/ 48 h 64"/>
                  <a:gd name="T48" fmla="*/ 170 w 198"/>
                  <a:gd name="T49" fmla="*/ 46 h 64"/>
                  <a:gd name="T50" fmla="*/ 163 w 198"/>
                  <a:gd name="T51" fmla="*/ 43 h 64"/>
                  <a:gd name="T52" fmla="*/ 161 w 198"/>
                  <a:gd name="T53" fmla="*/ 40 h 64"/>
                  <a:gd name="T54" fmla="*/ 155 w 198"/>
                  <a:gd name="T55" fmla="*/ 39 h 64"/>
                  <a:gd name="T56" fmla="*/ 149 w 198"/>
                  <a:gd name="T57" fmla="*/ 35 h 64"/>
                  <a:gd name="T58" fmla="*/ 144 w 198"/>
                  <a:gd name="T59" fmla="*/ 32 h 64"/>
                  <a:gd name="T60" fmla="*/ 133 w 198"/>
                  <a:gd name="T61" fmla="*/ 34 h 64"/>
                  <a:gd name="T62" fmla="*/ 128 w 198"/>
                  <a:gd name="T63" fmla="*/ 34 h 64"/>
                  <a:gd name="T64" fmla="*/ 128 w 198"/>
                  <a:gd name="T65" fmla="*/ 34 h 64"/>
                  <a:gd name="T66" fmla="*/ 123 w 198"/>
                  <a:gd name="T67" fmla="*/ 33 h 64"/>
                  <a:gd name="T68" fmla="*/ 122 w 198"/>
                  <a:gd name="T69" fmla="*/ 33 h 64"/>
                  <a:gd name="T70" fmla="*/ 118 w 198"/>
                  <a:gd name="T71" fmla="*/ 32 h 64"/>
                  <a:gd name="T72" fmla="*/ 116 w 198"/>
                  <a:gd name="T73" fmla="*/ 31 h 64"/>
                  <a:gd name="T74" fmla="*/ 114 w 198"/>
                  <a:gd name="T75" fmla="*/ 31 h 64"/>
                  <a:gd name="T76" fmla="*/ 110 w 198"/>
                  <a:gd name="T77" fmla="*/ 29 h 64"/>
                  <a:gd name="T78" fmla="*/ 104 w 198"/>
                  <a:gd name="T79" fmla="*/ 26 h 64"/>
                  <a:gd name="T80" fmla="*/ 100 w 198"/>
                  <a:gd name="T81" fmla="*/ 25 h 64"/>
                  <a:gd name="T82" fmla="*/ 93 w 198"/>
                  <a:gd name="T83" fmla="*/ 22 h 64"/>
                  <a:gd name="T84" fmla="*/ 87 w 198"/>
                  <a:gd name="T85" fmla="*/ 20 h 64"/>
                  <a:gd name="T86" fmla="*/ 81 w 198"/>
                  <a:gd name="T87" fmla="*/ 19 h 64"/>
                  <a:gd name="T88" fmla="*/ 74 w 198"/>
                  <a:gd name="T89" fmla="*/ 16 h 64"/>
                  <a:gd name="T90" fmla="*/ 66 w 198"/>
                  <a:gd name="T91" fmla="*/ 14 h 64"/>
                  <a:gd name="T92" fmla="*/ 60 w 198"/>
                  <a:gd name="T93" fmla="*/ 12 h 64"/>
                  <a:gd name="T94" fmla="*/ 56 w 198"/>
                  <a:gd name="T95" fmla="*/ 10 h 64"/>
                  <a:gd name="T96" fmla="*/ 49 w 198"/>
                  <a:gd name="T97" fmla="*/ 8 h 64"/>
                  <a:gd name="T98" fmla="*/ 45 w 198"/>
                  <a:gd name="T99" fmla="*/ 8 h 64"/>
                  <a:gd name="T100" fmla="*/ 40 w 198"/>
                  <a:gd name="T101" fmla="*/ 7 h 64"/>
                  <a:gd name="T102" fmla="*/ 36 w 198"/>
                  <a:gd name="T103" fmla="*/ 6 h 64"/>
                  <a:gd name="T104" fmla="*/ 34 w 198"/>
                  <a:gd name="T105" fmla="*/ 5 h 64"/>
                  <a:gd name="T106" fmla="*/ 31 w 198"/>
                  <a:gd name="T107" fmla="*/ 4 h 64"/>
                  <a:gd name="T108" fmla="*/ 0 w 198"/>
                  <a:gd name="T10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8" h="64">
                    <a:moveTo>
                      <a:pt x="0" y="1"/>
                    </a:moveTo>
                    <a:lnTo>
                      <a:pt x="139" y="46"/>
                    </a:lnTo>
                    <a:lnTo>
                      <a:pt x="139" y="46"/>
                    </a:lnTo>
                    <a:lnTo>
                      <a:pt x="141" y="46"/>
                    </a:lnTo>
                    <a:lnTo>
                      <a:pt x="142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5" y="49"/>
                    </a:lnTo>
                    <a:lnTo>
                      <a:pt x="147" y="49"/>
                    </a:lnTo>
                    <a:lnTo>
                      <a:pt x="149" y="49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54" y="52"/>
                    </a:lnTo>
                    <a:lnTo>
                      <a:pt x="155" y="52"/>
                    </a:lnTo>
                    <a:lnTo>
                      <a:pt x="158" y="53"/>
                    </a:lnTo>
                    <a:lnTo>
                      <a:pt x="160" y="55"/>
                    </a:lnTo>
                    <a:lnTo>
                      <a:pt x="161" y="55"/>
                    </a:lnTo>
                    <a:lnTo>
                      <a:pt x="163" y="56"/>
                    </a:lnTo>
                    <a:lnTo>
                      <a:pt x="165" y="57"/>
                    </a:lnTo>
                    <a:lnTo>
                      <a:pt x="168" y="57"/>
                    </a:lnTo>
                    <a:lnTo>
                      <a:pt x="171" y="59"/>
                    </a:lnTo>
                    <a:lnTo>
                      <a:pt x="174" y="58"/>
                    </a:lnTo>
                    <a:lnTo>
                      <a:pt x="175" y="59"/>
                    </a:lnTo>
                    <a:lnTo>
                      <a:pt x="178" y="60"/>
                    </a:lnTo>
                    <a:lnTo>
                      <a:pt x="180" y="60"/>
                    </a:lnTo>
                    <a:lnTo>
                      <a:pt x="184" y="61"/>
                    </a:lnTo>
                    <a:lnTo>
                      <a:pt x="186" y="61"/>
                    </a:lnTo>
                    <a:lnTo>
                      <a:pt x="189" y="62"/>
                    </a:lnTo>
                    <a:lnTo>
                      <a:pt x="191" y="63"/>
                    </a:lnTo>
                    <a:lnTo>
                      <a:pt x="193" y="62"/>
                    </a:lnTo>
                    <a:lnTo>
                      <a:pt x="197" y="62"/>
                    </a:lnTo>
                    <a:lnTo>
                      <a:pt x="195" y="60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3" y="60"/>
                    </a:lnTo>
                    <a:lnTo>
                      <a:pt x="191" y="59"/>
                    </a:lnTo>
                    <a:lnTo>
                      <a:pt x="191" y="57"/>
                    </a:lnTo>
                    <a:lnTo>
                      <a:pt x="189" y="57"/>
                    </a:lnTo>
                    <a:lnTo>
                      <a:pt x="189" y="56"/>
                    </a:lnTo>
                    <a:lnTo>
                      <a:pt x="188" y="57"/>
                    </a:lnTo>
                    <a:lnTo>
                      <a:pt x="185" y="55"/>
                    </a:lnTo>
                    <a:lnTo>
                      <a:pt x="185" y="55"/>
                    </a:lnTo>
                    <a:lnTo>
                      <a:pt x="182" y="53"/>
                    </a:lnTo>
                    <a:lnTo>
                      <a:pt x="180" y="53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5" y="48"/>
                    </a:lnTo>
                    <a:lnTo>
                      <a:pt x="173" y="48"/>
                    </a:lnTo>
                    <a:lnTo>
                      <a:pt x="171" y="46"/>
                    </a:lnTo>
                    <a:lnTo>
                      <a:pt x="170" y="46"/>
                    </a:lnTo>
                    <a:lnTo>
                      <a:pt x="166" y="44"/>
                    </a:lnTo>
                    <a:lnTo>
                      <a:pt x="163" y="43"/>
                    </a:lnTo>
                    <a:lnTo>
                      <a:pt x="162" y="41"/>
                    </a:lnTo>
                    <a:lnTo>
                      <a:pt x="161" y="40"/>
                    </a:lnTo>
                    <a:lnTo>
                      <a:pt x="156" y="38"/>
                    </a:lnTo>
                    <a:lnTo>
                      <a:pt x="155" y="39"/>
                    </a:lnTo>
                    <a:lnTo>
                      <a:pt x="151" y="36"/>
                    </a:lnTo>
                    <a:lnTo>
                      <a:pt x="149" y="35"/>
                    </a:lnTo>
                    <a:lnTo>
                      <a:pt x="146" y="34"/>
                    </a:lnTo>
                    <a:lnTo>
                      <a:pt x="144" y="32"/>
                    </a:lnTo>
                    <a:lnTo>
                      <a:pt x="137" y="32"/>
                    </a:lnTo>
                    <a:lnTo>
                      <a:pt x="133" y="34"/>
                    </a:lnTo>
                    <a:lnTo>
                      <a:pt x="131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5" y="34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2" y="33"/>
                    </a:lnTo>
                    <a:lnTo>
                      <a:pt x="121" y="32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16" y="31"/>
                    </a:lnTo>
                    <a:lnTo>
                      <a:pt x="116" y="31"/>
                    </a:lnTo>
                    <a:lnTo>
                      <a:pt x="114" y="31"/>
                    </a:lnTo>
                    <a:lnTo>
                      <a:pt x="112" y="29"/>
                    </a:lnTo>
                    <a:lnTo>
                      <a:pt x="110" y="29"/>
                    </a:lnTo>
                    <a:lnTo>
                      <a:pt x="107" y="27"/>
                    </a:lnTo>
                    <a:lnTo>
                      <a:pt x="104" y="26"/>
                    </a:lnTo>
                    <a:lnTo>
                      <a:pt x="103" y="26"/>
                    </a:lnTo>
                    <a:lnTo>
                      <a:pt x="100" y="25"/>
                    </a:lnTo>
                    <a:lnTo>
                      <a:pt x="96" y="24"/>
                    </a:lnTo>
                    <a:lnTo>
                      <a:pt x="93" y="22"/>
                    </a:lnTo>
                    <a:lnTo>
                      <a:pt x="90" y="21"/>
                    </a:lnTo>
                    <a:lnTo>
                      <a:pt x="87" y="20"/>
                    </a:lnTo>
                    <a:lnTo>
                      <a:pt x="84" y="20"/>
                    </a:lnTo>
                    <a:lnTo>
                      <a:pt x="81" y="19"/>
                    </a:lnTo>
                    <a:lnTo>
                      <a:pt x="78" y="18"/>
                    </a:lnTo>
                    <a:lnTo>
                      <a:pt x="74" y="16"/>
                    </a:lnTo>
                    <a:lnTo>
                      <a:pt x="69" y="16"/>
                    </a:lnTo>
                    <a:lnTo>
                      <a:pt x="66" y="14"/>
                    </a:lnTo>
                    <a:lnTo>
                      <a:pt x="64" y="13"/>
                    </a:lnTo>
                    <a:lnTo>
                      <a:pt x="60" y="12"/>
                    </a:lnTo>
                    <a:lnTo>
                      <a:pt x="57" y="12"/>
                    </a:lnTo>
                    <a:lnTo>
                      <a:pt x="56" y="10"/>
                    </a:lnTo>
                    <a:lnTo>
                      <a:pt x="53" y="10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40" y="7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4"/>
                    </a:lnTo>
                    <a:lnTo>
                      <a:pt x="3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72" name="Freeform 223"/>
              <p:cNvSpPr>
                <a:spLocks/>
              </p:cNvSpPr>
              <p:nvPr/>
            </p:nvSpPr>
            <p:spPr bwMode="auto">
              <a:xfrm>
                <a:off x="5163" y="1041"/>
                <a:ext cx="202" cy="67"/>
              </a:xfrm>
              <a:custGeom>
                <a:avLst/>
                <a:gdLst>
                  <a:gd name="T0" fmla="*/ 142 w 202"/>
                  <a:gd name="T1" fmla="*/ 50 h 67"/>
                  <a:gd name="T2" fmla="*/ 145 w 202"/>
                  <a:gd name="T3" fmla="*/ 49 h 67"/>
                  <a:gd name="T4" fmla="*/ 146 w 202"/>
                  <a:gd name="T5" fmla="*/ 51 h 67"/>
                  <a:gd name="T6" fmla="*/ 150 w 202"/>
                  <a:gd name="T7" fmla="*/ 52 h 67"/>
                  <a:gd name="T8" fmla="*/ 153 w 202"/>
                  <a:gd name="T9" fmla="*/ 53 h 67"/>
                  <a:gd name="T10" fmla="*/ 155 w 202"/>
                  <a:gd name="T11" fmla="*/ 55 h 67"/>
                  <a:gd name="T12" fmla="*/ 157 w 202"/>
                  <a:gd name="T13" fmla="*/ 57 h 67"/>
                  <a:gd name="T14" fmla="*/ 163 w 202"/>
                  <a:gd name="T15" fmla="*/ 57 h 67"/>
                  <a:gd name="T16" fmla="*/ 167 w 202"/>
                  <a:gd name="T17" fmla="*/ 59 h 67"/>
                  <a:gd name="T18" fmla="*/ 172 w 202"/>
                  <a:gd name="T19" fmla="*/ 62 h 67"/>
                  <a:gd name="T20" fmla="*/ 176 w 202"/>
                  <a:gd name="T21" fmla="*/ 62 h 67"/>
                  <a:gd name="T22" fmla="*/ 182 w 202"/>
                  <a:gd name="T23" fmla="*/ 65 h 67"/>
                  <a:gd name="T24" fmla="*/ 188 w 202"/>
                  <a:gd name="T25" fmla="*/ 66 h 67"/>
                  <a:gd name="T26" fmla="*/ 193 w 202"/>
                  <a:gd name="T27" fmla="*/ 65 h 67"/>
                  <a:gd name="T28" fmla="*/ 197 w 202"/>
                  <a:gd name="T29" fmla="*/ 65 h 67"/>
                  <a:gd name="T30" fmla="*/ 198 w 202"/>
                  <a:gd name="T31" fmla="*/ 65 h 67"/>
                  <a:gd name="T32" fmla="*/ 197 w 202"/>
                  <a:gd name="T33" fmla="*/ 64 h 67"/>
                  <a:gd name="T34" fmla="*/ 195 w 202"/>
                  <a:gd name="T35" fmla="*/ 62 h 67"/>
                  <a:gd name="T36" fmla="*/ 192 w 202"/>
                  <a:gd name="T37" fmla="*/ 60 h 67"/>
                  <a:gd name="T38" fmla="*/ 190 w 202"/>
                  <a:gd name="T39" fmla="*/ 58 h 67"/>
                  <a:gd name="T40" fmla="*/ 186 w 202"/>
                  <a:gd name="T41" fmla="*/ 56 h 67"/>
                  <a:gd name="T42" fmla="*/ 183 w 202"/>
                  <a:gd name="T43" fmla="*/ 55 h 67"/>
                  <a:gd name="T44" fmla="*/ 179 w 202"/>
                  <a:gd name="T45" fmla="*/ 51 h 67"/>
                  <a:gd name="T46" fmla="*/ 174 w 202"/>
                  <a:gd name="T47" fmla="*/ 50 h 67"/>
                  <a:gd name="T48" fmla="*/ 170 w 202"/>
                  <a:gd name="T49" fmla="*/ 46 h 67"/>
                  <a:gd name="T50" fmla="*/ 165 w 202"/>
                  <a:gd name="T51" fmla="*/ 44 h 67"/>
                  <a:gd name="T52" fmla="*/ 160 w 202"/>
                  <a:gd name="T53" fmla="*/ 40 h 67"/>
                  <a:gd name="T54" fmla="*/ 155 w 202"/>
                  <a:gd name="T55" fmla="*/ 38 h 67"/>
                  <a:gd name="T56" fmla="*/ 149 w 202"/>
                  <a:gd name="T57" fmla="*/ 35 h 67"/>
                  <a:gd name="T58" fmla="*/ 140 w 202"/>
                  <a:gd name="T59" fmla="*/ 33 h 67"/>
                  <a:gd name="T60" fmla="*/ 133 w 202"/>
                  <a:gd name="T61" fmla="*/ 35 h 67"/>
                  <a:gd name="T62" fmla="*/ 130 w 202"/>
                  <a:gd name="T63" fmla="*/ 34 h 67"/>
                  <a:gd name="T64" fmla="*/ 128 w 202"/>
                  <a:gd name="T65" fmla="*/ 36 h 67"/>
                  <a:gd name="T66" fmla="*/ 125 w 202"/>
                  <a:gd name="T67" fmla="*/ 35 h 67"/>
                  <a:gd name="T68" fmla="*/ 124 w 202"/>
                  <a:gd name="T69" fmla="*/ 35 h 67"/>
                  <a:gd name="T70" fmla="*/ 121 w 202"/>
                  <a:gd name="T71" fmla="*/ 33 h 67"/>
                  <a:gd name="T72" fmla="*/ 118 w 202"/>
                  <a:gd name="T73" fmla="*/ 32 h 67"/>
                  <a:gd name="T74" fmla="*/ 114 w 202"/>
                  <a:gd name="T75" fmla="*/ 30 h 67"/>
                  <a:gd name="T76" fmla="*/ 110 w 202"/>
                  <a:gd name="T77" fmla="*/ 28 h 67"/>
                  <a:gd name="T78" fmla="*/ 105 w 202"/>
                  <a:gd name="T79" fmla="*/ 27 h 67"/>
                  <a:gd name="T80" fmla="*/ 98 w 202"/>
                  <a:gd name="T81" fmla="*/ 24 h 67"/>
                  <a:gd name="T82" fmla="*/ 91 w 202"/>
                  <a:gd name="T83" fmla="*/ 23 h 67"/>
                  <a:gd name="T84" fmla="*/ 86 w 202"/>
                  <a:gd name="T85" fmla="*/ 21 h 67"/>
                  <a:gd name="T86" fmla="*/ 79 w 202"/>
                  <a:gd name="T87" fmla="*/ 18 h 67"/>
                  <a:gd name="T88" fmla="*/ 72 w 202"/>
                  <a:gd name="T89" fmla="*/ 16 h 67"/>
                  <a:gd name="T90" fmla="*/ 65 w 202"/>
                  <a:gd name="T91" fmla="*/ 14 h 67"/>
                  <a:gd name="T92" fmla="*/ 59 w 202"/>
                  <a:gd name="T93" fmla="*/ 11 h 67"/>
                  <a:gd name="T94" fmla="*/ 53 w 202"/>
                  <a:gd name="T95" fmla="*/ 10 h 67"/>
                  <a:gd name="T96" fmla="*/ 48 w 202"/>
                  <a:gd name="T97" fmla="*/ 8 h 67"/>
                  <a:gd name="T98" fmla="*/ 42 w 202"/>
                  <a:gd name="T99" fmla="*/ 7 h 67"/>
                  <a:gd name="T100" fmla="*/ 39 w 202"/>
                  <a:gd name="T101" fmla="*/ 6 h 67"/>
                  <a:gd name="T102" fmla="*/ 35 w 202"/>
                  <a:gd name="T103" fmla="*/ 4 h 67"/>
                  <a:gd name="T104" fmla="*/ 32 w 202"/>
                  <a:gd name="T105" fmla="*/ 4 h 67"/>
                  <a:gd name="T106" fmla="*/ 30 w 202"/>
                  <a:gd name="T10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2" h="67">
                    <a:moveTo>
                      <a:pt x="0" y="1"/>
                    </a:moveTo>
                    <a:lnTo>
                      <a:pt x="142" y="50"/>
                    </a:lnTo>
                    <a:lnTo>
                      <a:pt x="143" y="49"/>
                    </a:lnTo>
                    <a:lnTo>
                      <a:pt x="145" y="49"/>
                    </a:lnTo>
                    <a:lnTo>
                      <a:pt x="146" y="50"/>
                    </a:lnTo>
                    <a:lnTo>
                      <a:pt x="146" y="51"/>
                    </a:lnTo>
                    <a:lnTo>
                      <a:pt x="148" y="51"/>
                    </a:lnTo>
                    <a:lnTo>
                      <a:pt x="150" y="52"/>
                    </a:lnTo>
                    <a:lnTo>
                      <a:pt x="149" y="53"/>
                    </a:lnTo>
                    <a:lnTo>
                      <a:pt x="153" y="53"/>
                    </a:lnTo>
                    <a:lnTo>
                      <a:pt x="153" y="55"/>
                    </a:lnTo>
                    <a:lnTo>
                      <a:pt x="155" y="55"/>
                    </a:lnTo>
                    <a:lnTo>
                      <a:pt x="157" y="55"/>
                    </a:lnTo>
                    <a:lnTo>
                      <a:pt x="157" y="57"/>
                    </a:lnTo>
                    <a:lnTo>
                      <a:pt x="161" y="57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7" y="59"/>
                    </a:lnTo>
                    <a:lnTo>
                      <a:pt x="169" y="60"/>
                    </a:lnTo>
                    <a:lnTo>
                      <a:pt x="172" y="62"/>
                    </a:lnTo>
                    <a:lnTo>
                      <a:pt x="174" y="62"/>
                    </a:lnTo>
                    <a:lnTo>
                      <a:pt x="176" y="62"/>
                    </a:lnTo>
                    <a:lnTo>
                      <a:pt x="179" y="64"/>
                    </a:lnTo>
                    <a:lnTo>
                      <a:pt x="182" y="65"/>
                    </a:lnTo>
                    <a:lnTo>
                      <a:pt x="183" y="65"/>
                    </a:lnTo>
                    <a:lnTo>
                      <a:pt x="188" y="66"/>
                    </a:lnTo>
                    <a:lnTo>
                      <a:pt x="190" y="64"/>
                    </a:lnTo>
                    <a:lnTo>
                      <a:pt x="193" y="65"/>
                    </a:lnTo>
                    <a:lnTo>
                      <a:pt x="195" y="65"/>
                    </a:lnTo>
                    <a:lnTo>
                      <a:pt x="197" y="65"/>
                    </a:lnTo>
                    <a:lnTo>
                      <a:pt x="201" y="65"/>
                    </a:lnTo>
                    <a:lnTo>
                      <a:pt x="198" y="65"/>
                    </a:lnTo>
                    <a:lnTo>
                      <a:pt x="198" y="65"/>
                    </a:lnTo>
                    <a:lnTo>
                      <a:pt x="197" y="64"/>
                    </a:lnTo>
                    <a:lnTo>
                      <a:pt x="197" y="62"/>
                    </a:lnTo>
                    <a:lnTo>
                      <a:pt x="195" y="62"/>
                    </a:lnTo>
                    <a:lnTo>
                      <a:pt x="194" y="60"/>
                    </a:lnTo>
                    <a:lnTo>
                      <a:pt x="192" y="60"/>
                    </a:lnTo>
                    <a:lnTo>
                      <a:pt x="192" y="59"/>
                    </a:lnTo>
                    <a:lnTo>
                      <a:pt x="190" y="58"/>
                    </a:lnTo>
                    <a:lnTo>
                      <a:pt x="188" y="57"/>
                    </a:lnTo>
                    <a:lnTo>
                      <a:pt x="186" y="56"/>
                    </a:lnTo>
                    <a:lnTo>
                      <a:pt x="185" y="55"/>
                    </a:lnTo>
                    <a:lnTo>
                      <a:pt x="183" y="55"/>
                    </a:lnTo>
                    <a:lnTo>
                      <a:pt x="181" y="53"/>
                    </a:lnTo>
                    <a:lnTo>
                      <a:pt x="179" y="51"/>
                    </a:lnTo>
                    <a:lnTo>
                      <a:pt x="176" y="50"/>
                    </a:lnTo>
                    <a:lnTo>
                      <a:pt x="174" y="50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9" y="45"/>
                    </a:lnTo>
                    <a:lnTo>
                      <a:pt x="165" y="44"/>
                    </a:lnTo>
                    <a:lnTo>
                      <a:pt x="163" y="42"/>
                    </a:lnTo>
                    <a:lnTo>
                      <a:pt x="160" y="40"/>
                    </a:lnTo>
                    <a:lnTo>
                      <a:pt x="157" y="40"/>
                    </a:lnTo>
                    <a:lnTo>
                      <a:pt x="155" y="38"/>
                    </a:lnTo>
                    <a:lnTo>
                      <a:pt x="153" y="37"/>
                    </a:lnTo>
                    <a:lnTo>
                      <a:pt x="149" y="35"/>
                    </a:lnTo>
                    <a:lnTo>
                      <a:pt x="148" y="33"/>
                    </a:lnTo>
                    <a:lnTo>
                      <a:pt x="140" y="33"/>
                    </a:lnTo>
                    <a:lnTo>
                      <a:pt x="136" y="35"/>
                    </a:lnTo>
                    <a:lnTo>
                      <a:pt x="133" y="35"/>
                    </a:lnTo>
                    <a:lnTo>
                      <a:pt x="132" y="35"/>
                    </a:lnTo>
                    <a:lnTo>
                      <a:pt x="130" y="34"/>
                    </a:lnTo>
                    <a:lnTo>
                      <a:pt x="129" y="35"/>
                    </a:lnTo>
                    <a:lnTo>
                      <a:pt x="128" y="36"/>
                    </a:lnTo>
                    <a:lnTo>
                      <a:pt x="127" y="35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4" y="35"/>
                    </a:lnTo>
                    <a:lnTo>
                      <a:pt x="123" y="33"/>
                    </a:lnTo>
                    <a:lnTo>
                      <a:pt x="121" y="33"/>
                    </a:lnTo>
                    <a:lnTo>
                      <a:pt x="119" y="33"/>
                    </a:lnTo>
                    <a:lnTo>
                      <a:pt x="118" y="32"/>
                    </a:lnTo>
                    <a:lnTo>
                      <a:pt x="116" y="31"/>
                    </a:lnTo>
                    <a:lnTo>
                      <a:pt x="114" y="30"/>
                    </a:lnTo>
                    <a:lnTo>
                      <a:pt x="112" y="31"/>
                    </a:lnTo>
                    <a:lnTo>
                      <a:pt x="110" y="28"/>
                    </a:lnTo>
                    <a:lnTo>
                      <a:pt x="108" y="28"/>
                    </a:lnTo>
                    <a:lnTo>
                      <a:pt x="105" y="27"/>
                    </a:lnTo>
                    <a:lnTo>
                      <a:pt x="101" y="26"/>
                    </a:lnTo>
                    <a:lnTo>
                      <a:pt x="98" y="24"/>
                    </a:lnTo>
                    <a:lnTo>
                      <a:pt x="95" y="23"/>
                    </a:lnTo>
                    <a:lnTo>
                      <a:pt x="91" y="23"/>
                    </a:lnTo>
                    <a:lnTo>
                      <a:pt x="89" y="21"/>
                    </a:lnTo>
                    <a:lnTo>
                      <a:pt x="86" y="21"/>
                    </a:lnTo>
                    <a:lnTo>
                      <a:pt x="82" y="18"/>
                    </a:lnTo>
                    <a:lnTo>
                      <a:pt x="79" y="18"/>
                    </a:lnTo>
                    <a:lnTo>
                      <a:pt x="76" y="17"/>
                    </a:lnTo>
                    <a:lnTo>
                      <a:pt x="72" y="16"/>
                    </a:lnTo>
                    <a:lnTo>
                      <a:pt x="70" y="15"/>
                    </a:lnTo>
                    <a:lnTo>
                      <a:pt x="65" y="14"/>
                    </a:lnTo>
                    <a:lnTo>
                      <a:pt x="63" y="13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3" y="10"/>
                    </a:lnTo>
                    <a:lnTo>
                      <a:pt x="50" y="9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2" y="7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0" y="1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73" name="Freeform 224"/>
              <p:cNvSpPr>
                <a:spLocks/>
              </p:cNvSpPr>
              <p:nvPr/>
            </p:nvSpPr>
            <p:spPr bwMode="auto">
              <a:xfrm>
                <a:off x="5158" y="1097"/>
                <a:ext cx="262" cy="47"/>
              </a:xfrm>
              <a:custGeom>
                <a:avLst/>
                <a:gdLst>
                  <a:gd name="T0" fmla="*/ 6 w 262"/>
                  <a:gd name="T1" fmla="*/ 4 h 47"/>
                  <a:gd name="T2" fmla="*/ 22 w 262"/>
                  <a:gd name="T3" fmla="*/ 6 h 47"/>
                  <a:gd name="T4" fmla="*/ 34 w 262"/>
                  <a:gd name="T5" fmla="*/ 9 h 47"/>
                  <a:gd name="T6" fmla="*/ 88 w 262"/>
                  <a:gd name="T7" fmla="*/ 20 h 47"/>
                  <a:gd name="T8" fmla="*/ 144 w 262"/>
                  <a:gd name="T9" fmla="*/ 30 h 47"/>
                  <a:gd name="T10" fmla="*/ 190 w 262"/>
                  <a:gd name="T11" fmla="*/ 39 h 47"/>
                  <a:gd name="T12" fmla="*/ 224 w 262"/>
                  <a:gd name="T13" fmla="*/ 42 h 47"/>
                  <a:gd name="T14" fmla="*/ 248 w 262"/>
                  <a:gd name="T15" fmla="*/ 45 h 47"/>
                  <a:gd name="T16" fmla="*/ 260 w 262"/>
                  <a:gd name="T17" fmla="*/ 46 h 47"/>
                  <a:gd name="T18" fmla="*/ 258 w 262"/>
                  <a:gd name="T19" fmla="*/ 45 h 47"/>
                  <a:gd name="T20" fmla="*/ 252 w 262"/>
                  <a:gd name="T21" fmla="*/ 42 h 47"/>
                  <a:gd name="T22" fmla="*/ 248 w 262"/>
                  <a:gd name="T23" fmla="*/ 40 h 47"/>
                  <a:gd name="T24" fmla="*/ 242 w 262"/>
                  <a:gd name="T25" fmla="*/ 38 h 47"/>
                  <a:gd name="T26" fmla="*/ 237 w 262"/>
                  <a:gd name="T27" fmla="*/ 38 h 47"/>
                  <a:gd name="T28" fmla="*/ 232 w 262"/>
                  <a:gd name="T29" fmla="*/ 39 h 47"/>
                  <a:gd name="T30" fmla="*/ 229 w 262"/>
                  <a:gd name="T31" fmla="*/ 38 h 47"/>
                  <a:gd name="T32" fmla="*/ 223 w 262"/>
                  <a:gd name="T33" fmla="*/ 39 h 47"/>
                  <a:gd name="T34" fmla="*/ 216 w 262"/>
                  <a:gd name="T35" fmla="*/ 38 h 47"/>
                  <a:gd name="T36" fmla="*/ 209 w 262"/>
                  <a:gd name="T37" fmla="*/ 33 h 47"/>
                  <a:gd name="T38" fmla="*/ 202 w 262"/>
                  <a:gd name="T39" fmla="*/ 30 h 47"/>
                  <a:gd name="T40" fmla="*/ 197 w 262"/>
                  <a:gd name="T41" fmla="*/ 28 h 47"/>
                  <a:gd name="T42" fmla="*/ 192 w 262"/>
                  <a:gd name="T43" fmla="*/ 28 h 47"/>
                  <a:gd name="T44" fmla="*/ 185 w 262"/>
                  <a:gd name="T45" fmla="*/ 28 h 47"/>
                  <a:gd name="T46" fmla="*/ 181 w 262"/>
                  <a:gd name="T47" fmla="*/ 28 h 47"/>
                  <a:gd name="T48" fmla="*/ 175 w 262"/>
                  <a:gd name="T49" fmla="*/ 30 h 47"/>
                  <a:gd name="T50" fmla="*/ 168 w 262"/>
                  <a:gd name="T51" fmla="*/ 31 h 47"/>
                  <a:gd name="T52" fmla="*/ 160 w 262"/>
                  <a:gd name="T53" fmla="*/ 30 h 47"/>
                  <a:gd name="T54" fmla="*/ 154 w 262"/>
                  <a:gd name="T55" fmla="*/ 26 h 47"/>
                  <a:gd name="T56" fmla="*/ 149 w 262"/>
                  <a:gd name="T57" fmla="*/ 24 h 47"/>
                  <a:gd name="T58" fmla="*/ 143 w 262"/>
                  <a:gd name="T59" fmla="*/ 22 h 47"/>
                  <a:gd name="T60" fmla="*/ 136 w 262"/>
                  <a:gd name="T61" fmla="*/ 21 h 47"/>
                  <a:gd name="T62" fmla="*/ 131 w 262"/>
                  <a:gd name="T63" fmla="*/ 21 h 47"/>
                  <a:gd name="T64" fmla="*/ 125 w 262"/>
                  <a:gd name="T65" fmla="*/ 19 h 47"/>
                  <a:gd name="T66" fmla="*/ 120 w 262"/>
                  <a:gd name="T67" fmla="*/ 20 h 47"/>
                  <a:gd name="T68" fmla="*/ 115 w 262"/>
                  <a:gd name="T69" fmla="*/ 19 h 47"/>
                  <a:gd name="T70" fmla="*/ 110 w 262"/>
                  <a:gd name="T71" fmla="*/ 19 h 47"/>
                  <a:gd name="T72" fmla="*/ 103 w 262"/>
                  <a:gd name="T73" fmla="*/ 16 h 47"/>
                  <a:gd name="T74" fmla="*/ 94 w 262"/>
                  <a:gd name="T75" fmla="*/ 16 h 47"/>
                  <a:gd name="T76" fmla="*/ 87 w 262"/>
                  <a:gd name="T77" fmla="*/ 11 h 47"/>
                  <a:gd name="T78" fmla="*/ 77 w 262"/>
                  <a:gd name="T79" fmla="*/ 11 h 47"/>
                  <a:gd name="T80" fmla="*/ 71 w 262"/>
                  <a:gd name="T81" fmla="*/ 7 h 47"/>
                  <a:gd name="T82" fmla="*/ 65 w 262"/>
                  <a:gd name="T83" fmla="*/ 5 h 47"/>
                  <a:gd name="T84" fmla="*/ 59 w 262"/>
                  <a:gd name="T85" fmla="*/ 4 h 47"/>
                  <a:gd name="T86" fmla="*/ 52 w 262"/>
                  <a:gd name="T87" fmla="*/ 4 h 47"/>
                  <a:gd name="T88" fmla="*/ 46 w 262"/>
                  <a:gd name="T89" fmla="*/ 4 h 47"/>
                  <a:gd name="T90" fmla="*/ 41 w 262"/>
                  <a:gd name="T91" fmla="*/ 4 h 47"/>
                  <a:gd name="T92" fmla="*/ 36 w 262"/>
                  <a:gd name="T93" fmla="*/ 2 h 47"/>
                  <a:gd name="T94" fmla="*/ 30 w 262"/>
                  <a:gd name="T95" fmla="*/ 0 h 47"/>
                  <a:gd name="T96" fmla="*/ 22 w 262"/>
                  <a:gd name="T97" fmla="*/ 0 h 47"/>
                  <a:gd name="T98" fmla="*/ 18 w 262"/>
                  <a:gd name="T99" fmla="*/ 2 h 47"/>
                  <a:gd name="T100" fmla="*/ 13 w 262"/>
                  <a:gd name="T10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2" h="47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7" y="7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49" y="12"/>
                    </a:lnTo>
                    <a:lnTo>
                      <a:pt x="62" y="15"/>
                    </a:lnTo>
                    <a:lnTo>
                      <a:pt x="74" y="17"/>
                    </a:lnTo>
                    <a:lnTo>
                      <a:pt x="88" y="20"/>
                    </a:lnTo>
                    <a:lnTo>
                      <a:pt x="100" y="22"/>
                    </a:lnTo>
                    <a:lnTo>
                      <a:pt x="112" y="25"/>
                    </a:lnTo>
                    <a:lnTo>
                      <a:pt x="122" y="27"/>
                    </a:lnTo>
                    <a:lnTo>
                      <a:pt x="134" y="29"/>
                    </a:lnTo>
                    <a:lnTo>
                      <a:pt x="144" y="30"/>
                    </a:lnTo>
                    <a:lnTo>
                      <a:pt x="154" y="33"/>
                    </a:lnTo>
                    <a:lnTo>
                      <a:pt x="164" y="35"/>
                    </a:lnTo>
                    <a:lnTo>
                      <a:pt x="172" y="35"/>
                    </a:lnTo>
                    <a:lnTo>
                      <a:pt x="180" y="37"/>
                    </a:lnTo>
                    <a:lnTo>
                      <a:pt x="190" y="39"/>
                    </a:lnTo>
                    <a:lnTo>
                      <a:pt x="197" y="40"/>
                    </a:lnTo>
                    <a:lnTo>
                      <a:pt x="205" y="40"/>
                    </a:lnTo>
                    <a:lnTo>
                      <a:pt x="211" y="41"/>
                    </a:lnTo>
                    <a:lnTo>
                      <a:pt x="218" y="42"/>
                    </a:lnTo>
                    <a:lnTo>
                      <a:pt x="224" y="42"/>
                    </a:lnTo>
                    <a:lnTo>
                      <a:pt x="230" y="42"/>
                    </a:lnTo>
                    <a:lnTo>
                      <a:pt x="235" y="44"/>
                    </a:lnTo>
                    <a:lnTo>
                      <a:pt x="240" y="44"/>
                    </a:lnTo>
                    <a:lnTo>
                      <a:pt x="244" y="45"/>
                    </a:lnTo>
                    <a:lnTo>
                      <a:pt x="248" y="45"/>
                    </a:lnTo>
                    <a:lnTo>
                      <a:pt x="250" y="45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8" y="45"/>
                    </a:lnTo>
                    <a:lnTo>
                      <a:pt x="260" y="46"/>
                    </a:lnTo>
                    <a:lnTo>
                      <a:pt x="261" y="46"/>
                    </a:lnTo>
                    <a:lnTo>
                      <a:pt x="261" y="45"/>
                    </a:lnTo>
                    <a:lnTo>
                      <a:pt x="260" y="46"/>
                    </a:lnTo>
                    <a:lnTo>
                      <a:pt x="259" y="45"/>
                    </a:lnTo>
                    <a:lnTo>
                      <a:pt x="258" y="45"/>
                    </a:lnTo>
                    <a:lnTo>
                      <a:pt x="258" y="45"/>
                    </a:lnTo>
                    <a:lnTo>
                      <a:pt x="255" y="43"/>
                    </a:lnTo>
                    <a:lnTo>
                      <a:pt x="255" y="44"/>
                    </a:lnTo>
                    <a:lnTo>
                      <a:pt x="254" y="43"/>
                    </a:lnTo>
                    <a:lnTo>
                      <a:pt x="252" y="42"/>
                    </a:lnTo>
                    <a:lnTo>
                      <a:pt x="251" y="42"/>
                    </a:lnTo>
                    <a:lnTo>
                      <a:pt x="251" y="42"/>
                    </a:lnTo>
                    <a:lnTo>
                      <a:pt x="250" y="42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6" y="40"/>
                    </a:lnTo>
                    <a:lnTo>
                      <a:pt x="246" y="40"/>
                    </a:lnTo>
                    <a:lnTo>
                      <a:pt x="244" y="38"/>
                    </a:lnTo>
                    <a:lnTo>
                      <a:pt x="244" y="38"/>
                    </a:lnTo>
                    <a:lnTo>
                      <a:pt x="242" y="38"/>
                    </a:lnTo>
                    <a:lnTo>
                      <a:pt x="241" y="38"/>
                    </a:lnTo>
                    <a:lnTo>
                      <a:pt x="239" y="38"/>
                    </a:lnTo>
                    <a:lnTo>
                      <a:pt x="239" y="38"/>
                    </a:lnTo>
                    <a:lnTo>
                      <a:pt x="237" y="38"/>
                    </a:lnTo>
                    <a:lnTo>
                      <a:pt x="237" y="38"/>
                    </a:lnTo>
                    <a:lnTo>
                      <a:pt x="236" y="38"/>
                    </a:lnTo>
                    <a:lnTo>
                      <a:pt x="234" y="39"/>
                    </a:lnTo>
                    <a:lnTo>
                      <a:pt x="233" y="39"/>
                    </a:lnTo>
                    <a:lnTo>
                      <a:pt x="232" y="38"/>
                    </a:lnTo>
                    <a:lnTo>
                      <a:pt x="232" y="39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29" y="38"/>
                    </a:lnTo>
                    <a:lnTo>
                      <a:pt x="227" y="40"/>
                    </a:lnTo>
                    <a:lnTo>
                      <a:pt x="226" y="40"/>
                    </a:lnTo>
                    <a:lnTo>
                      <a:pt x="224" y="40"/>
                    </a:lnTo>
                    <a:lnTo>
                      <a:pt x="224" y="40"/>
                    </a:lnTo>
                    <a:lnTo>
                      <a:pt x="223" y="39"/>
                    </a:lnTo>
                    <a:lnTo>
                      <a:pt x="222" y="38"/>
                    </a:lnTo>
                    <a:lnTo>
                      <a:pt x="219" y="39"/>
                    </a:lnTo>
                    <a:lnTo>
                      <a:pt x="218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4" y="35"/>
                    </a:lnTo>
                    <a:lnTo>
                      <a:pt x="212" y="35"/>
                    </a:lnTo>
                    <a:lnTo>
                      <a:pt x="212" y="35"/>
                    </a:lnTo>
                    <a:lnTo>
                      <a:pt x="211" y="35"/>
                    </a:lnTo>
                    <a:lnTo>
                      <a:pt x="209" y="33"/>
                    </a:lnTo>
                    <a:lnTo>
                      <a:pt x="208" y="33"/>
                    </a:lnTo>
                    <a:lnTo>
                      <a:pt x="206" y="32"/>
                    </a:lnTo>
                    <a:lnTo>
                      <a:pt x="204" y="31"/>
                    </a:lnTo>
                    <a:lnTo>
                      <a:pt x="204" y="31"/>
                    </a:lnTo>
                    <a:lnTo>
                      <a:pt x="202" y="30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199" y="29"/>
                    </a:lnTo>
                    <a:lnTo>
                      <a:pt x="198" y="29"/>
                    </a:lnTo>
                    <a:lnTo>
                      <a:pt x="197" y="28"/>
                    </a:lnTo>
                    <a:lnTo>
                      <a:pt x="197" y="28"/>
                    </a:lnTo>
                    <a:lnTo>
                      <a:pt x="195" y="29"/>
                    </a:lnTo>
                    <a:lnTo>
                      <a:pt x="194" y="28"/>
                    </a:lnTo>
                    <a:lnTo>
                      <a:pt x="193" y="29"/>
                    </a:lnTo>
                    <a:lnTo>
                      <a:pt x="192" y="28"/>
                    </a:lnTo>
                    <a:lnTo>
                      <a:pt x="192" y="28"/>
                    </a:lnTo>
                    <a:lnTo>
                      <a:pt x="190" y="29"/>
                    </a:lnTo>
                    <a:lnTo>
                      <a:pt x="188" y="28"/>
                    </a:lnTo>
                    <a:lnTo>
                      <a:pt x="187" y="28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3" y="28"/>
                    </a:lnTo>
                    <a:lnTo>
                      <a:pt x="182" y="28"/>
                    </a:lnTo>
                    <a:lnTo>
                      <a:pt x="181" y="28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6" y="30"/>
                    </a:lnTo>
                    <a:lnTo>
                      <a:pt x="175" y="30"/>
                    </a:lnTo>
                    <a:lnTo>
                      <a:pt x="172" y="30"/>
                    </a:lnTo>
                    <a:lnTo>
                      <a:pt x="171" y="31"/>
                    </a:lnTo>
                    <a:lnTo>
                      <a:pt x="169" y="31"/>
                    </a:lnTo>
                    <a:lnTo>
                      <a:pt x="169" y="32"/>
                    </a:lnTo>
                    <a:lnTo>
                      <a:pt x="168" y="31"/>
                    </a:lnTo>
                    <a:lnTo>
                      <a:pt x="166" y="31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62" y="30"/>
                    </a:lnTo>
                    <a:lnTo>
                      <a:pt x="160" y="30"/>
                    </a:lnTo>
                    <a:lnTo>
                      <a:pt x="159" y="28"/>
                    </a:lnTo>
                    <a:lnTo>
                      <a:pt x="157" y="28"/>
                    </a:lnTo>
                    <a:lnTo>
                      <a:pt x="156" y="28"/>
                    </a:lnTo>
                    <a:lnTo>
                      <a:pt x="155" y="26"/>
                    </a:lnTo>
                    <a:lnTo>
                      <a:pt x="154" y="26"/>
                    </a:lnTo>
                    <a:lnTo>
                      <a:pt x="153" y="25"/>
                    </a:lnTo>
                    <a:lnTo>
                      <a:pt x="151" y="25"/>
                    </a:lnTo>
                    <a:lnTo>
                      <a:pt x="151" y="25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3" y="22"/>
                    </a:lnTo>
                    <a:lnTo>
                      <a:pt x="142" y="21"/>
                    </a:lnTo>
                    <a:lnTo>
                      <a:pt x="139" y="21"/>
                    </a:lnTo>
                    <a:lnTo>
                      <a:pt x="139" y="21"/>
                    </a:lnTo>
                    <a:lnTo>
                      <a:pt x="138" y="21"/>
                    </a:lnTo>
                    <a:lnTo>
                      <a:pt x="136" y="21"/>
                    </a:lnTo>
                    <a:lnTo>
                      <a:pt x="136" y="21"/>
                    </a:lnTo>
                    <a:lnTo>
                      <a:pt x="134" y="21"/>
                    </a:lnTo>
                    <a:lnTo>
                      <a:pt x="134" y="20"/>
                    </a:lnTo>
                    <a:lnTo>
                      <a:pt x="133" y="21"/>
                    </a:lnTo>
                    <a:lnTo>
                      <a:pt x="131" y="21"/>
                    </a:lnTo>
                    <a:lnTo>
                      <a:pt x="131" y="20"/>
                    </a:lnTo>
                    <a:lnTo>
                      <a:pt x="129" y="20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25" y="19"/>
                    </a:lnTo>
                    <a:lnTo>
                      <a:pt x="125" y="20"/>
                    </a:lnTo>
                    <a:lnTo>
                      <a:pt x="124" y="19"/>
                    </a:lnTo>
                    <a:lnTo>
                      <a:pt x="122" y="18"/>
                    </a:lnTo>
                    <a:lnTo>
                      <a:pt x="121" y="18"/>
                    </a:lnTo>
                    <a:lnTo>
                      <a:pt x="120" y="20"/>
                    </a:lnTo>
                    <a:lnTo>
                      <a:pt x="119" y="20"/>
                    </a:lnTo>
                    <a:lnTo>
                      <a:pt x="118" y="19"/>
                    </a:lnTo>
                    <a:lnTo>
                      <a:pt x="117" y="21"/>
                    </a:lnTo>
                    <a:lnTo>
                      <a:pt x="116" y="20"/>
                    </a:lnTo>
                    <a:lnTo>
                      <a:pt x="115" y="19"/>
                    </a:lnTo>
                    <a:lnTo>
                      <a:pt x="114" y="21"/>
                    </a:lnTo>
                    <a:lnTo>
                      <a:pt x="112" y="19"/>
                    </a:lnTo>
                    <a:lnTo>
                      <a:pt x="111" y="19"/>
                    </a:lnTo>
                    <a:lnTo>
                      <a:pt x="111" y="19"/>
                    </a:lnTo>
                    <a:lnTo>
                      <a:pt x="110" y="19"/>
                    </a:lnTo>
                    <a:lnTo>
                      <a:pt x="107" y="18"/>
                    </a:lnTo>
                    <a:lnTo>
                      <a:pt x="107" y="18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3" y="16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7" y="16"/>
                    </a:lnTo>
                    <a:lnTo>
                      <a:pt x="94" y="16"/>
                    </a:lnTo>
                    <a:lnTo>
                      <a:pt x="93" y="15"/>
                    </a:lnTo>
                    <a:lnTo>
                      <a:pt x="91" y="14"/>
                    </a:lnTo>
                    <a:lnTo>
                      <a:pt x="89" y="13"/>
                    </a:lnTo>
                    <a:lnTo>
                      <a:pt x="88" y="11"/>
                    </a:lnTo>
                    <a:lnTo>
                      <a:pt x="87" y="11"/>
                    </a:lnTo>
                    <a:lnTo>
                      <a:pt x="85" y="13"/>
                    </a:lnTo>
                    <a:lnTo>
                      <a:pt x="82" y="13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4" y="11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62" y="4"/>
                    </a:lnTo>
                    <a:lnTo>
                      <a:pt x="62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4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74" name="Freeform 225"/>
              <p:cNvSpPr>
                <a:spLocks/>
              </p:cNvSpPr>
              <p:nvPr/>
            </p:nvSpPr>
            <p:spPr bwMode="auto">
              <a:xfrm>
                <a:off x="5317" y="111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3 w 17"/>
                  <a:gd name="T3" fmla="*/ 13 h 17"/>
                  <a:gd name="T4" fmla="*/ 16 w 17"/>
                  <a:gd name="T5" fmla="*/ 16 h 17"/>
                  <a:gd name="T6" fmla="*/ 16 w 17"/>
                  <a:gd name="T7" fmla="*/ 0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3" y="13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75" name="Freeform 226"/>
              <p:cNvSpPr>
                <a:spLocks/>
              </p:cNvSpPr>
              <p:nvPr/>
            </p:nvSpPr>
            <p:spPr bwMode="auto">
              <a:xfrm>
                <a:off x="5314" y="1118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2 w 17"/>
                  <a:gd name="T3" fmla="*/ 12 h 17"/>
                  <a:gd name="T4" fmla="*/ 14 w 17"/>
                  <a:gd name="T5" fmla="*/ 16 h 17"/>
                  <a:gd name="T6" fmla="*/ 16 w 17"/>
                  <a:gd name="T7" fmla="*/ 1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2" y="12"/>
                    </a:lnTo>
                    <a:lnTo>
                      <a:pt x="14" y="16"/>
                    </a:lnTo>
                    <a:lnTo>
                      <a:pt x="16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76" name="Freeform 227"/>
              <p:cNvSpPr>
                <a:spLocks/>
              </p:cNvSpPr>
              <p:nvPr/>
            </p:nvSpPr>
            <p:spPr bwMode="auto">
              <a:xfrm>
                <a:off x="5318" y="112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6 w 17"/>
                  <a:gd name="T3" fmla="*/ 8 h 17"/>
                  <a:gd name="T4" fmla="*/ 6 w 17"/>
                  <a:gd name="T5" fmla="*/ 8 h 17"/>
                  <a:gd name="T6" fmla="*/ 12 w 17"/>
                  <a:gd name="T7" fmla="*/ 8 h 17"/>
                  <a:gd name="T8" fmla="*/ 12 w 17"/>
                  <a:gd name="T9" fmla="*/ 8 h 17"/>
                  <a:gd name="T10" fmla="*/ 12 w 17"/>
                  <a:gd name="T11" fmla="*/ 16 h 17"/>
                  <a:gd name="T12" fmla="*/ 12 w 17"/>
                  <a:gd name="T13" fmla="*/ 16 h 17"/>
                  <a:gd name="T14" fmla="*/ 16 w 17"/>
                  <a:gd name="T15" fmla="*/ 16 h 17"/>
                  <a:gd name="T16" fmla="*/ 12 w 17"/>
                  <a:gd name="T17" fmla="*/ 8 h 17"/>
                  <a:gd name="T18" fmla="*/ 12 w 17"/>
                  <a:gd name="T19" fmla="*/ 8 h 17"/>
                  <a:gd name="T20" fmla="*/ 9 w 17"/>
                  <a:gd name="T21" fmla="*/ 8 h 17"/>
                  <a:gd name="T22" fmla="*/ 6 w 17"/>
                  <a:gd name="T23" fmla="*/ 8 h 17"/>
                  <a:gd name="T24" fmla="*/ 6 w 17"/>
                  <a:gd name="T25" fmla="*/ 8 h 17"/>
                  <a:gd name="T26" fmla="*/ 3 w 17"/>
                  <a:gd name="T27" fmla="*/ 8 h 17"/>
                  <a:gd name="T28" fmla="*/ 0 w 17"/>
                  <a:gd name="T2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77" name="Freeform 228"/>
              <p:cNvSpPr>
                <a:spLocks/>
              </p:cNvSpPr>
              <p:nvPr/>
            </p:nvSpPr>
            <p:spPr bwMode="auto">
              <a:xfrm>
                <a:off x="5315" y="112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2 w 17"/>
                  <a:gd name="T3" fmla="*/ 0 h 17"/>
                  <a:gd name="T4" fmla="*/ 8 w 17"/>
                  <a:gd name="T5" fmla="*/ 4 h 17"/>
                  <a:gd name="T6" fmla="*/ 10 w 17"/>
                  <a:gd name="T7" fmla="*/ 4 h 17"/>
                  <a:gd name="T8" fmla="*/ 14 w 17"/>
                  <a:gd name="T9" fmla="*/ 4 h 17"/>
                  <a:gd name="T10" fmla="*/ 14 w 17"/>
                  <a:gd name="T11" fmla="*/ 8 h 17"/>
                  <a:gd name="T12" fmla="*/ 16 w 17"/>
                  <a:gd name="T13" fmla="*/ 8 h 17"/>
                  <a:gd name="T14" fmla="*/ 12 w 17"/>
                  <a:gd name="T15" fmla="*/ 8 h 17"/>
                  <a:gd name="T16" fmla="*/ 10 w 17"/>
                  <a:gd name="T17" fmla="*/ 16 h 17"/>
                  <a:gd name="T18" fmla="*/ 8 w 17"/>
                  <a:gd name="T19" fmla="*/ 12 h 17"/>
                  <a:gd name="T20" fmla="*/ 6 w 17"/>
                  <a:gd name="T21" fmla="*/ 12 h 17"/>
                  <a:gd name="T22" fmla="*/ 2 w 17"/>
                  <a:gd name="T23" fmla="*/ 16 h 17"/>
                  <a:gd name="T24" fmla="*/ 0 w 17"/>
                  <a:gd name="T25" fmla="*/ 12 h 17"/>
                  <a:gd name="T26" fmla="*/ 0 w 17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2" y="0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78" name="Freeform 229"/>
              <p:cNvSpPr>
                <a:spLocks/>
              </p:cNvSpPr>
              <p:nvPr/>
            </p:nvSpPr>
            <p:spPr bwMode="auto">
              <a:xfrm>
                <a:off x="5253" y="110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16 w 17"/>
                  <a:gd name="T5" fmla="*/ 16 h 17"/>
                  <a:gd name="T6" fmla="*/ 16 w 17"/>
                  <a:gd name="T7" fmla="*/ 16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79" name="Freeform 230"/>
              <p:cNvSpPr>
                <a:spLocks/>
              </p:cNvSpPr>
              <p:nvPr/>
            </p:nvSpPr>
            <p:spPr bwMode="auto">
              <a:xfrm>
                <a:off x="5265" y="1097"/>
                <a:ext cx="17" cy="17"/>
              </a:xfrm>
              <a:custGeom>
                <a:avLst/>
                <a:gdLst>
                  <a:gd name="T0" fmla="*/ 5 w 17"/>
                  <a:gd name="T1" fmla="*/ 12 h 17"/>
                  <a:gd name="T2" fmla="*/ 0 w 17"/>
                  <a:gd name="T3" fmla="*/ 0 h 17"/>
                  <a:gd name="T4" fmla="*/ 10 w 17"/>
                  <a:gd name="T5" fmla="*/ 0 h 17"/>
                  <a:gd name="T6" fmla="*/ 16 w 17"/>
                  <a:gd name="T7" fmla="*/ 16 h 17"/>
                  <a:gd name="T8" fmla="*/ 5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6" y="16"/>
                    </a:lnTo>
                    <a:lnTo>
                      <a:pt x="5" y="12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80" name="Freeform 231"/>
              <p:cNvSpPr>
                <a:spLocks/>
              </p:cNvSpPr>
              <p:nvPr/>
            </p:nvSpPr>
            <p:spPr bwMode="auto">
              <a:xfrm>
                <a:off x="5282" y="1095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  <a:gd name="T6" fmla="*/ 16 w 17"/>
                  <a:gd name="T7" fmla="*/ 0 h 1"/>
                  <a:gd name="T8" fmla="*/ 0 w 1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81" name="Line 232"/>
              <p:cNvSpPr>
                <a:spLocks noChangeShapeType="1"/>
              </p:cNvSpPr>
              <p:nvPr/>
            </p:nvSpPr>
            <p:spPr bwMode="auto">
              <a:xfrm>
                <a:off x="5326" y="1116"/>
                <a:ext cx="0" cy="1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82" name="Freeform 233"/>
              <p:cNvSpPr>
                <a:spLocks/>
              </p:cNvSpPr>
              <p:nvPr/>
            </p:nvSpPr>
            <p:spPr bwMode="auto">
              <a:xfrm>
                <a:off x="5290" y="1114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0 h 17"/>
                  <a:gd name="T4" fmla="*/ 0 w 17"/>
                  <a:gd name="T5" fmla="*/ 0 h 17"/>
                  <a:gd name="T6" fmla="*/ 8 w 17"/>
                  <a:gd name="T7" fmla="*/ 16 h 17"/>
                  <a:gd name="T8" fmla="*/ 16 w 1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83" name="Freeform 234"/>
              <p:cNvSpPr>
                <a:spLocks/>
              </p:cNvSpPr>
              <p:nvPr/>
            </p:nvSpPr>
            <p:spPr bwMode="auto">
              <a:xfrm>
                <a:off x="5283" y="111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0 h 17"/>
                  <a:gd name="T4" fmla="*/ 0 w 17"/>
                  <a:gd name="T5" fmla="*/ 16 h 17"/>
                  <a:gd name="T6" fmla="*/ 0 w 17"/>
                  <a:gd name="T7" fmla="*/ 5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0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84" name="Freeform 235"/>
              <p:cNvSpPr>
                <a:spLocks/>
              </p:cNvSpPr>
              <p:nvPr/>
            </p:nvSpPr>
            <p:spPr bwMode="auto">
              <a:xfrm>
                <a:off x="5279" y="1114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6 h 17"/>
                  <a:gd name="T4" fmla="*/ 0 w 1"/>
                  <a:gd name="T5" fmla="*/ 16 h 17"/>
                  <a:gd name="T6" fmla="*/ 0 w 1"/>
                  <a:gd name="T7" fmla="*/ 0 h 17"/>
                  <a:gd name="T8" fmla="*/ 0 w 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85" name="Freeform 236"/>
              <p:cNvSpPr>
                <a:spLocks/>
              </p:cNvSpPr>
              <p:nvPr/>
            </p:nvSpPr>
            <p:spPr bwMode="auto">
              <a:xfrm>
                <a:off x="5290" y="1123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8 h 17"/>
                  <a:gd name="T4" fmla="*/ 16 w 17"/>
                  <a:gd name="T5" fmla="*/ 16 h 17"/>
                  <a:gd name="T6" fmla="*/ 0 w 17"/>
                  <a:gd name="T7" fmla="*/ 8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86" name="Freeform 237"/>
              <p:cNvSpPr>
                <a:spLocks/>
              </p:cNvSpPr>
              <p:nvPr/>
            </p:nvSpPr>
            <p:spPr bwMode="auto">
              <a:xfrm>
                <a:off x="5283" y="112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5 w 17"/>
                  <a:gd name="T5" fmla="*/ 16 h 17"/>
                  <a:gd name="T6" fmla="*/ 0 w 17"/>
                  <a:gd name="T7" fmla="*/ 0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5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87" name="Freeform 238"/>
              <p:cNvSpPr>
                <a:spLocks/>
              </p:cNvSpPr>
              <p:nvPr/>
            </p:nvSpPr>
            <p:spPr bwMode="auto">
              <a:xfrm>
                <a:off x="5278" y="112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16 h 17"/>
                  <a:gd name="T4" fmla="*/ 0 w 17"/>
                  <a:gd name="T5" fmla="*/ 16 h 17"/>
                  <a:gd name="T6" fmla="*/ 16 w 17"/>
                  <a:gd name="T7" fmla="*/ 0 h 17"/>
                  <a:gd name="T8" fmla="*/ 16 w 1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88" name="Freeform 239"/>
              <p:cNvSpPr>
                <a:spLocks/>
              </p:cNvSpPr>
              <p:nvPr/>
            </p:nvSpPr>
            <p:spPr bwMode="auto">
              <a:xfrm>
                <a:off x="5251" y="1114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4 w 17"/>
                  <a:gd name="T3" fmla="*/ 12 h 17"/>
                  <a:gd name="T4" fmla="*/ 12 w 17"/>
                  <a:gd name="T5" fmla="*/ 8 h 17"/>
                  <a:gd name="T6" fmla="*/ 12 w 17"/>
                  <a:gd name="T7" fmla="*/ 12 h 17"/>
                  <a:gd name="T8" fmla="*/ 11 w 17"/>
                  <a:gd name="T9" fmla="*/ 12 h 17"/>
                  <a:gd name="T10" fmla="*/ 11 w 17"/>
                  <a:gd name="T11" fmla="*/ 16 h 17"/>
                  <a:gd name="T12" fmla="*/ 8 w 17"/>
                  <a:gd name="T13" fmla="*/ 16 h 17"/>
                  <a:gd name="T14" fmla="*/ 6 w 17"/>
                  <a:gd name="T15" fmla="*/ 12 h 17"/>
                  <a:gd name="T16" fmla="*/ 6 w 17"/>
                  <a:gd name="T17" fmla="*/ 8 h 17"/>
                  <a:gd name="T18" fmla="*/ 6 w 17"/>
                  <a:gd name="T19" fmla="*/ 8 h 17"/>
                  <a:gd name="T20" fmla="*/ 3 w 17"/>
                  <a:gd name="T21" fmla="*/ 8 h 17"/>
                  <a:gd name="T22" fmla="*/ 2 w 17"/>
                  <a:gd name="T23" fmla="*/ 4 h 17"/>
                  <a:gd name="T24" fmla="*/ 1 w 17"/>
                  <a:gd name="T25" fmla="*/ 4 h 17"/>
                  <a:gd name="T26" fmla="*/ 0 w 17"/>
                  <a:gd name="T27" fmla="*/ 4 h 17"/>
                  <a:gd name="T28" fmla="*/ 0 w 17"/>
                  <a:gd name="T29" fmla="*/ 0 h 17"/>
                  <a:gd name="T30" fmla="*/ 16 w 17"/>
                  <a:gd name="T3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7">
                    <a:moveTo>
                      <a:pt x="16" y="8"/>
                    </a:moveTo>
                    <a:lnTo>
                      <a:pt x="14" y="12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89" name="Freeform 240"/>
              <p:cNvSpPr>
                <a:spLocks/>
              </p:cNvSpPr>
              <p:nvPr/>
            </p:nvSpPr>
            <p:spPr bwMode="auto">
              <a:xfrm>
                <a:off x="5280" y="1118"/>
                <a:ext cx="37" cy="17"/>
              </a:xfrm>
              <a:custGeom>
                <a:avLst/>
                <a:gdLst>
                  <a:gd name="T0" fmla="*/ 36 w 37"/>
                  <a:gd name="T1" fmla="*/ 16 h 17"/>
                  <a:gd name="T2" fmla="*/ 35 w 37"/>
                  <a:gd name="T3" fmla="*/ 16 h 17"/>
                  <a:gd name="T4" fmla="*/ 34 w 37"/>
                  <a:gd name="T5" fmla="*/ 14 h 17"/>
                  <a:gd name="T6" fmla="*/ 31 w 37"/>
                  <a:gd name="T7" fmla="*/ 14 h 17"/>
                  <a:gd name="T8" fmla="*/ 28 w 37"/>
                  <a:gd name="T9" fmla="*/ 14 h 17"/>
                  <a:gd name="T10" fmla="*/ 26 w 37"/>
                  <a:gd name="T11" fmla="*/ 14 h 17"/>
                  <a:gd name="T12" fmla="*/ 22 w 37"/>
                  <a:gd name="T13" fmla="*/ 10 h 17"/>
                  <a:gd name="T14" fmla="*/ 20 w 37"/>
                  <a:gd name="T15" fmla="*/ 10 h 17"/>
                  <a:gd name="T16" fmla="*/ 17 w 37"/>
                  <a:gd name="T17" fmla="*/ 8 h 17"/>
                  <a:gd name="T18" fmla="*/ 13 w 37"/>
                  <a:gd name="T19" fmla="*/ 8 h 17"/>
                  <a:gd name="T20" fmla="*/ 10 w 37"/>
                  <a:gd name="T21" fmla="*/ 7 h 17"/>
                  <a:gd name="T22" fmla="*/ 8 w 37"/>
                  <a:gd name="T23" fmla="*/ 5 h 17"/>
                  <a:gd name="T24" fmla="*/ 6 w 37"/>
                  <a:gd name="T25" fmla="*/ 3 h 17"/>
                  <a:gd name="T26" fmla="*/ 4 w 37"/>
                  <a:gd name="T27" fmla="*/ 1 h 17"/>
                  <a:gd name="T28" fmla="*/ 3 w 37"/>
                  <a:gd name="T29" fmla="*/ 1 h 17"/>
                  <a:gd name="T30" fmla="*/ 0 w 37"/>
                  <a:gd name="T31" fmla="*/ 0 h 17"/>
                  <a:gd name="T32" fmla="*/ 36 w 37"/>
                  <a:gd name="T3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17">
                    <a:moveTo>
                      <a:pt x="36" y="16"/>
                    </a:moveTo>
                    <a:lnTo>
                      <a:pt x="35" y="16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6" y="16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90" name="Freeform 241"/>
              <p:cNvSpPr>
                <a:spLocks/>
              </p:cNvSpPr>
              <p:nvPr/>
            </p:nvSpPr>
            <p:spPr bwMode="auto">
              <a:xfrm>
                <a:off x="5281" y="1116"/>
                <a:ext cx="36" cy="17"/>
              </a:xfrm>
              <a:custGeom>
                <a:avLst/>
                <a:gdLst>
                  <a:gd name="T0" fmla="*/ 0 w 36"/>
                  <a:gd name="T1" fmla="*/ 1 h 17"/>
                  <a:gd name="T2" fmla="*/ 2 w 36"/>
                  <a:gd name="T3" fmla="*/ 0 h 17"/>
                  <a:gd name="T4" fmla="*/ 6 w 36"/>
                  <a:gd name="T5" fmla="*/ 0 h 17"/>
                  <a:gd name="T6" fmla="*/ 8 w 36"/>
                  <a:gd name="T7" fmla="*/ 0 h 17"/>
                  <a:gd name="T8" fmla="*/ 11 w 36"/>
                  <a:gd name="T9" fmla="*/ 0 h 17"/>
                  <a:gd name="T10" fmla="*/ 15 w 36"/>
                  <a:gd name="T11" fmla="*/ 0 h 17"/>
                  <a:gd name="T12" fmla="*/ 18 w 36"/>
                  <a:gd name="T13" fmla="*/ 3 h 17"/>
                  <a:gd name="T14" fmla="*/ 20 w 36"/>
                  <a:gd name="T15" fmla="*/ 3 h 17"/>
                  <a:gd name="T16" fmla="*/ 22 w 36"/>
                  <a:gd name="T17" fmla="*/ 3 h 17"/>
                  <a:gd name="T18" fmla="*/ 25 w 36"/>
                  <a:gd name="T19" fmla="*/ 3 h 17"/>
                  <a:gd name="T20" fmla="*/ 27 w 36"/>
                  <a:gd name="T21" fmla="*/ 3 h 17"/>
                  <a:gd name="T22" fmla="*/ 28 w 36"/>
                  <a:gd name="T23" fmla="*/ 5 h 17"/>
                  <a:gd name="T24" fmla="*/ 31 w 36"/>
                  <a:gd name="T25" fmla="*/ 5 h 17"/>
                  <a:gd name="T26" fmla="*/ 32 w 36"/>
                  <a:gd name="T27" fmla="*/ 7 h 17"/>
                  <a:gd name="T28" fmla="*/ 33 w 36"/>
                  <a:gd name="T29" fmla="*/ 7 h 17"/>
                  <a:gd name="T30" fmla="*/ 34 w 36"/>
                  <a:gd name="T31" fmla="*/ 7 h 17"/>
                  <a:gd name="T32" fmla="*/ 35 w 36"/>
                  <a:gd name="T33" fmla="*/ 16 h 17"/>
                  <a:gd name="T34" fmla="*/ 32 w 36"/>
                  <a:gd name="T35" fmla="*/ 14 h 17"/>
                  <a:gd name="T36" fmla="*/ 28 w 36"/>
                  <a:gd name="T37" fmla="*/ 14 h 17"/>
                  <a:gd name="T38" fmla="*/ 25 w 36"/>
                  <a:gd name="T39" fmla="*/ 12 h 17"/>
                  <a:gd name="T40" fmla="*/ 22 w 36"/>
                  <a:gd name="T41" fmla="*/ 14 h 17"/>
                  <a:gd name="T42" fmla="*/ 20 w 36"/>
                  <a:gd name="T43" fmla="*/ 12 h 17"/>
                  <a:gd name="T44" fmla="*/ 17 w 36"/>
                  <a:gd name="T45" fmla="*/ 12 h 17"/>
                  <a:gd name="T46" fmla="*/ 13 w 36"/>
                  <a:gd name="T47" fmla="*/ 10 h 17"/>
                  <a:gd name="T48" fmla="*/ 11 w 36"/>
                  <a:gd name="T49" fmla="*/ 8 h 17"/>
                  <a:gd name="T50" fmla="*/ 8 w 36"/>
                  <a:gd name="T51" fmla="*/ 7 h 17"/>
                  <a:gd name="T52" fmla="*/ 7 w 36"/>
                  <a:gd name="T53" fmla="*/ 5 h 17"/>
                  <a:gd name="T54" fmla="*/ 6 w 36"/>
                  <a:gd name="T55" fmla="*/ 3 h 17"/>
                  <a:gd name="T56" fmla="*/ 3 w 36"/>
                  <a:gd name="T57" fmla="*/ 3 h 17"/>
                  <a:gd name="T58" fmla="*/ 2 w 36"/>
                  <a:gd name="T59" fmla="*/ 1 h 17"/>
                  <a:gd name="T60" fmla="*/ 0 w 36"/>
                  <a:gd name="T61" fmla="*/ 1 h 17"/>
                  <a:gd name="T62" fmla="*/ 0 w 36"/>
                  <a:gd name="T6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17">
                    <a:moveTo>
                      <a:pt x="0" y="1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16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91" name="Freeform 242"/>
              <p:cNvSpPr>
                <a:spLocks/>
              </p:cNvSpPr>
              <p:nvPr/>
            </p:nvSpPr>
            <p:spPr bwMode="auto">
              <a:xfrm>
                <a:off x="5277" y="1117"/>
                <a:ext cx="40" cy="17"/>
              </a:xfrm>
              <a:custGeom>
                <a:avLst/>
                <a:gdLst>
                  <a:gd name="T0" fmla="*/ 0 w 40"/>
                  <a:gd name="T1" fmla="*/ 3 h 17"/>
                  <a:gd name="T2" fmla="*/ 4 w 40"/>
                  <a:gd name="T3" fmla="*/ 0 h 17"/>
                  <a:gd name="T4" fmla="*/ 7 w 40"/>
                  <a:gd name="T5" fmla="*/ 1 h 17"/>
                  <a:gd name="T6" fmla="*/ 11 w 40"/>
                  <a:gd name="T7" fmla="*/ 1 h 17"/>
                  <a:gd name="T8" fmla="*/ 13 w 40"/>
                  <a:gd name="T9" fmla="*/ 0 h 17"/>
                  <a:gd name="T10" fmla="*/ 17 w 40"/>
                  <a:gd name="T11" fmla="*/ 0 h 17"/>
                  <a:gd name="T12" fmla="*/ 20 w 40"/>
                  <a:gd name="T13" fmla="*/ 0 h 17"/>
                  <a:gd name="T14" fmla="*/ 23 w 40"/>
                  <a:gd name="T15" fmla="*/ 1 h 17"/>
                  <a:gd name="T16" fmla="*/ 26 w 40"/>
                  <a:gd name="T17" fmla="*/ 1 h 17"/>
                  <a:gd name="T18" fmla="*/ 28 w 40"/>
                  <a:gd name="T19" fmla="*/ 1 h 17"/>
                  <a:gd name="T20" fmla="*/ 31 w 40"/>
                  <a:gd name="T21" fmla="*/ 1 h 17"/>
                  <a:gd name="T22" fmla="*/ 32 w 40"/>
                  <a:gd name="T23" fmla="*/ 3 h 17"/>
                  <a:gd name="T24" fmla="*/ 34 w 40"/>
                  <a:gd name="T25" fmla="*/ 3 h 17"/>
                  <a:gd name="T26" fmla="*/ 35 w 40"/>
                  <a:gd name="T27" fmla="*/ 4 h 17"/>
                  <a:gd name="T28" fmla="*/ 36 w 40"/>
                  <a:gd name="T29" fmla="*/ 4 h 17"/>
                  <a:gd name="T30" fmla="*/ 38 w 40"/>
                  <a:gd name="T31" fmla="*/ 4 h 17"/>
                  <a:gd name="T32" fmla="*/ 39 w 40"/>
                  <a:gd name="T33" fmla="*/ 14 h 17"/>
                  <a:gd name="T34" fmla="*/ 35 w 40"/>
                  <a:gd name="T35" fmla="*/ 16 h 17"/>
                  <a:gd name="T36" fmla="*/ 31 w 40"/>
                  <a:gd name="T37" fmla="*/ 14 h 17"/>
                  <a:gd name="T38" fmla="*/ 28 w 40"/>
                  <a:gd name="T39" fmla="*/ 14 h 17"/>
                  <a:gd name="T40" fmla="*/ 24 w 40"/>
                  <a:gd name="T41" fmla="*/ 14 h 17"/>
                  <a:gd name="T42" fmla="*/ 21 w 40"/>
                  <a:gd name="T43" fmla="*/ 11 h 17"/>
                  <a:gd name="T44" fmla="*/ 18 w 40"/>
                  <a:gd name="T45" fmla="*/ 12 h 17"/>
                  <a:gd name="T46" fmla="*/ 15 w 40"/>
                  <a:gd name="T47" fmla="*/ 11 h 17"/>
                  <a:gd name="T48" fmla="*/ 11 w 40"/>
                  <a:gd name="T49" fmla="*/ 9 h 17"/>
                  <a:gd name="T50" fmla="*/ 9 w 40"/>
                  <a:gd name="T51" fmla="*/ 8 h 17"/>
                  <a:gd name="T52" fmla="*/ 8 w 40"/>
                  <a:gd name="T53" fmla="*/ 6 h 17"/>
                  <a:gd name="T54" fmla="*/ 5 w 40"/>
                  <a:gd name="T55" fmla="*/ 6 h 17"/>
                  <a:gd name="T56" fmla="*/ 4 w 40"/>
                  <a:gd name="T57" fmla="*/ 4 h 17"/>
                  <a:gd name="T58" fmla="*/ 2 w 40"/>
                  <a:gd name="T59" fmla="*/ 4 h 17"/>
                  <a:gd name="T60" fmla="*/ 1 w 40"/>
                  <a:gd name="T61" fmla="*/ 3 h 17"/>
                  <a:gd name="T62" fmla="*/ 0 w 40"/>
                  <a:gd name="T6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17">
                    <a:moveTo>
                      <a:pt x="0" y="3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9" y="14"/>
                    </a:lnTo>
                    <a:lnTo>
                      <a:pt x="35" y="16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5" y="11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92" name="Freeform 243"/>
              <p:cNvSpPr>
                <a:spLocks/>
              </p:cNvSpPr>
              <p:nvPr/>
            </p:nvSpPr>
            <p:spPr bwMode="auto">
              <a:xfrm>
                <a:off x="5290" y="1119"/>
                <a:ext cx="25" cy="17"/>
              </a:xfrm>
              <a:custGeom>
                <a:avLst/>
                <a:gdLst>
                  <a:gd name="T0" fmla="*/ 24 w 25"/>
                  <a:gd name="T1" fmla="*/ 16 h 17"/>
                  <a:gd name="T2" fmla="*/ 22 w 25"/>
                  <a:gd name="T3" fmla="*/ 10 h 17"/>
                  <a:gd name="T4" fmla="*/ 20 w 25"/>
                  <a:gd name="T5" fmla="*/ 10 h 17"/>
                  <a:gd name="T6" fmla="*/ 18 w 25"/>
                  <a:gd name="T7" fmla="*/ 10 h 17"/>
                  <a:gd name="T8" fmla="*/ 16 w 25"/>
                  <a:gd name="T9" fmla="*/ 5 h 17"/>
                  <a:gd name="T10" fmla="*/ 14 w 25"/>
                  <a:gd name="T11" fmla="*/ 5 h 17"/>
                  <a:gd name="T12" fmla="*/ 12 w 25"/>
                  <a:gd name="T13" fmla="*/ 5 h 17"/>
                  <a:gd name="T14" fmla="*/ 11 w 25"/>
                  <a:gd name="T15" fmla="*/ 0 h 17"/>
                  <a:gd name="T16" fmla="*/ 8 w 25"/>
                  <a:gd name="T17" fmla="*/ 0 h 17"/>
                  <a:gd name="T18" fmla="*/ 5 w 25"/>
                  <a:gd name="T19" fmla="*/ 0 h 17"/>
                  <a:gd name="T20" fmla="*/ 5 w 25"/>
                  <a:gd name="T21" fmla="*/ 5 h 17"/>
                  <a:gd name="T22" fmla="*/ 5 w 25"/>
                  <a:gd name="T23" fmla="*/ 0 h 17"/>
                  <a:gd name="T24" fmla="*/ 3 w 25"/>
                  <a:gd name="T25" fmla="*/ 0 h 17"/>
                  <a:gd name="T26" fmla="*/ 2 w 25"/>
                  <a:gd name="T27" fmla="*/ 0 h 17"/>
                  <a:gd name="T28" fmla="*/ 1 w 25"/>
                  <a:gd name="T29" fmla="*/ 5 h 17"/>
                  <a:gd name="T30" fmla="*/ 0 w 25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7">
                    <a:moveTo>
                      <a:pt x="24" y="16"/>
                    </a:move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93" name="Freeform 244"/>
              <p:cNvSpPr>
                <a:spLocks/>
              </p:cNvSpPr>
              <p:nvPr/>
            </p:nvSpPr>
            <p:spPr bwMode="auto">
              <a:xfrm>
                <a:off x="5251" y="1111"/>
                <a:ext cx="17" cy="17"/>
              </a:xfrm>
              <a:custGeom>
                <a:avLst/>
                <a:gdLst>
                  <a:gd name="T0" fmla="*/ 16 w 17"/>
                  <a:gd name="T1" fmla="*/ 12 h 17"/>
                  <a:gd name="T2" fmla="*/ 14 w 17"/>
                  <a:gd name="T3" fmla="*/ 12 h 17"/>
                  <a:gd name="T4" fmla="*/ 12 w 17"/>
                  <a:gd name="T5" fmla="*/ 12 h 17"/>
                  <a:gd name="T6" fmla="*/ 12 w 17"/>
                  <a:gd name="T7" fmla="*/ 16 h 17"/>
                  <a:gd name="T8" fmla="*/ 9 w 17"/>
                  <a:gd name="T9" fmla="*/ 16 h 17"/>
                  <a:gd name="T10" fmla="*/ 8 w 17"/>
                  <a:gd name="T11" fmla="*/ 16 h 17"/>
                  <a:gd name="T12" fmla="*/ 6 w 17"/>
                  <a:gd name="T13" fmla="*/ 12 h 17"/>
                  <a:gd name="T14" fmla="*/ 6 w 17"/>
                  <a:gd name="T15" fmla="*/ 12 h 17"/>
                  <a:gd name="T16" fmla="*/ 5 w 17"/>
                  <a:gd name="T17" fmla="*/ 16 h 17"/>
                  <a:gd name="T18" fmla="*/ 2 w 17"/>
                  <a:gd name="T19" fmla="*/ 12 h 17"/>
                  <a:gd name="T20" fmla="*/ 1 w 17"/>
                  <a:gd name="T21" fmla="*/ 12 h 17"/>
                  <a:gd name="T22" fmla="*/ 2 w 17"/>
                  <a:gd name="T23" fmla="*/ 9 h 17"/>
                  <a:gd name="T24" fmla="*/ 0 w 17"/>
                  <a:gd name="T25" fmla="*/ 3 h 17"/>
                  <a:gd name="T26" fmla="*/ 2 w 17"/>
                  <a:gd name="T27" fmla="*/ 3 h 17"/>
                  <a:gd name="T28" fmla="*/ 4 w 17"/>
                  <a:gd name="T29" fmla="*/ 3 h 17"/>
                  <a:gd name="T30" fmla="*/ 5 w 17"/>
                  <a:gd name="T31" fmla="*/ 3 h 17"/>
                  <a:gd name="T32" fmla="*/ 6 w 17"/>
                  <a:gd name="T33" fmla="*/ 0 h 17"/>
                  <a:gd name="T34" fmla="*/ 6 w 17"/>
                  <a:gd name="T35" fmla="*/ 0 h 17"/>
                  <a:gd name="T36" fmla="*/ 9 w 17"/>
                  <a:gd name="T37" fmla="*/ 3 h 17"/>
                  <a:gd name="T38" fmla="*/ 9 w 17"/>
                  <a:gd name="T39" fmla="*/ 3 h 17"/>
                  <a:gd name="T40" fmla="*/ 12 w 17"/>
                  <a:gd name="T41" fmla="*/ 3 h 17"/>
                  <a:gd name="T42" fmla="*/ 12 w 17"/>
                  <a:gd name="T43" fmla="*/ 3 h 17"/>
                  <a:gd name="T44" fmla="*/ 13 w 17"/>
                  <a:gd name="T45" fmla="*/ 9 h 17"/>
                  <a:gd name="T46" fmla="*/ 13 w 17"/>
                  <a:gd name="T47" fmla="*/ 9 h 17"/>
                  <a:gd name="T48" fmla="*/ 14 w 17"/>
                  <a:gd name="T49" fmla="*/ 12 h 17"/>
                  <a:gd name="T50" fmla="*/ 16 w 17"/>
                  <a:gd name="T5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17">
                    <a:moveTo>
                      <a:pt x="16" y="12"/>
                    </a:moveTo>
                    <a:lnTo>
                      <a:pt x="14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12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94" name="Freeform 245"/>
              <p:cNvSpPr>
                <a:spLocks/>
              </p:cNvSpPr>
              <p:nvPr/>
            </p:nvSpPr>
            <p:spPr bwMode="auto">
              <a:xfrm>
                <a:off x="5247" y="1111"/>
                <a:ext cx="18" cy="17"/>
              </a:xfrm>
              <a:custGeom>
                <a:avLst/>
                <a:gdLst>
                  <a:gd name="T0" fmla="*/ 17 w 18"/>
                  <a:gd name="T1" fmla="*/ 10 h 17"/>
                  <a:gd name="T2" fmla="*/ 15 w 18"/>
                  <a:gd name="T3" fmla="*/ 14 h 17"/>
                  <a:gd name="T4" fmla="*/ 13 w 18"/>
                  <a:gd name="T5" fmla="*/ 14 h 17"/>
                  <a:gd name="T6" fmla="*/ 12 w 18"/>
                  <a:gd name="T7" fmla="*/ 16 h 17"/>
                  <a:gd name="T8" fmla="*/ 11 w 18"/>
                  <a:gd name="T9" fmla="*/ 14 h 17"/>
                  <a:gd name="T10" fmla="*/ 9 w 18"/>
                  <a:gd name="T11" fmla="*/ 14 h 17"/>
                  <a:gd name="T12" fmla="*/ 8 w 18"/>
                  <a:gd name="T13" fmla="*/ 14 h 17"/>
                  <a:gd name="T14" fmla="*/ 6 w 18"/>
                  <a:gd name="T15" fmla="*/ 12 h 17"/>
                  <a:gd name="T16" fmla="*/ 6 w 18"/>
                  <a:gd name="T17" fmla="*/ 10 h 17"/>
                  <a:gd name="T18" fmla="*/ 6 w 18"/>
                  <a:gd name="T19" fmla="*/ 10 h 17"/>
                  <a:gd name="T20" fmla="*/ 3 w 18"/>
                  <a:gd name="T21" fmla="*/ 10 h 17"/>
                  <a:gd name="T22" fmla="*/ 2 w 18"/>
                  <a:gd name="T23" fmla="*/ 8 h 17"/>
                  <a:gd name="T24" fmla="*/ 1 w 18"/>
                  <a:gd name="T25" fmla="*/ 8 h 17"/>
                  <a:gd name="T26" fmla="*/ 0 w 18"/>
                  <a:gd name="T27" fmla="*/ 6 h 17"/>
                  <a:gd name="T28" fmla="*/ 1 w 18"/>
                  <a:gd name="T29" fmla="*/ 2 h 17"/>
                  <a:gd name="T30" fmla="*/ 4 w 18"/>
                  <a:gd name="T31" fmla="*/ 2 h 17"/>
                  <a:gd name="T32" fmla="*/ 6 w 18"/>
                  <a:gd name="T33" fmla="*/ 0 h 17"/>
                  <a:gd name="T34" fmla="*/ 6 w 18"/>
                  <a:gd name="T35" fmla="*/ 0 h 17"/>
                  <a:gd name="T36" fmla="*/ 9 w 18"/>
                  <a:gd name="T37" fmla="*/ 0 h 17"/>
                  <a:gd name="T38" fmla="*/ 9 w 18"/>
                  <a:gd name="T39" fmla="*/ 2 h 17"/>
                  <a:gd name="T40" fmla="*/ 10 w 18"/>
                  <a:gd name="T41" fmla="*/ 2 h 17"/>
                  <a:gd name="T42" fmla="*/ 11 w 18"/>
                  <a:gd name="T43" fmla="*/ 4 h 17"/>
                  <a:gd name="T44" fmla="*/ 12 w 18"/>
                  <a:gd name="T45" fmla="*/ 4 h 17"/>
                  <a:gd name="T46" fmla="*/ 13 w 18"/>
                  <a:gd name="T47" fmla="*/ 6 h 17"/>
                  <a:gd name="T48" fmla="*/ 14 w 18"/>
                  <a:gd name="T49" fmla="*/ 6 h 17"/>
                  <a:gd name="T50" fmla="*/ 15 w 18"/>
                  <a:gd name="T51" fmla="*/ 6 h 17"/>
                  <a:gd name="T52" fmla="*/ 16 w 18"/>
                  <a:gd name="T53" fmla="*/ 8 h 17"/>
                  <a:gd name="T54" fmla="*/ 17 w 18"/>
                  <a:gd name="T5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" h="17">
                    <a:moveTo>
                      <a:pt x="17" y="10"/>
                    </a:moveTo>
                    <a:lnTo>
                      <a:pt x="15" y="14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7" y="1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95" name="Freeform 246"/>
              <p:cNvSpPr>
                <a:spLocks/>
              </p:cNvSpPr>
              <p:nvPr/>
            </p:nvSpPr>
            <p:spPr bwMode="auto">
              <a:xfrm>
                <a:off x="5230" y="1071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10 w 17"/>
                  <a:gd name="T5" fmla="*/ 0 h 1"/>
                  <a:gd name="T6" fmla="*/ 16 w 17"/>
                  <a:gd name="T7" fmla="*/ 0 h 1"/>
                  <a:gd name="T8" fmla="*/ 0 w 1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96" name="Freeform 247"/>
              <p:cNvSpPr>
                <a:spLocks/>
              </p:cNvSpPr>
              <p:nvPr/>
            </p:nvSpPr>
            <p:spPr bwMode="auto">
              <a:xfrm>
                <a:off x="5319" y="1102"/>
                <a:ext cx="17" cy="17"/>
              </a:xfrm>
              <a:custGeom>
                <a:avLst/>
                <a:gdLst>
                  <a:gd name="T0" fmla="*/ 16 w 17"/>
                  <a:gd name="T1" fmla="*/ 5 h 17"/>
                  <a:gd name="T2" fmla="*/ 12 w 17"/>
                  <a:gd name="T3" fmla="*/ 2 h 17"/>
                  <a:gd name="T4" fmla="*/ 3 w 17"/>
                  <a:gd name="T5" fmla="*/ 0 h 17"/>
                  <a:gd name="T6" fmla="*/ 0 w 17"/>
                  <a:gd name="T7" fmla="*/ 1 h 17"/>
                  <a:gd name="T8" fmla="*/ 3 w 17"/>
                  <a:gd name="T9" fmla="*/ 8 h 17"/>
                  <a:gd name="T10" fmla="*/ 11 w 17"/>
                  <a:gd name="T11" fmla="*/ 8 h 17"/>
                  <a:gd name="T12" fmla="*/ 12 w 17"/>
                  <a:gd name="T13" fmla="*/ 14 h 17"/>
                  <a:gd name="T14" fmla="*/ 4 w 17"/>
                  <a:gd name="T15" fmla="*/ 11 h 17"/>
                  <a:gd name="T16" fmla="*/ 6 w 17"/>
                  <a:gd name="T17" fmla="*/ 14 h 17"/>
                  <a:gd name="T18" fmla="*/ 16 w 17"/>
                  <a:gd name="T19" fmla="*/ 16 h 17"/>
                  <a:gd name="T20" fmla="*/ 14 w 17"/>
                  <a:gd name="T21" fmla="*/ 8 h 17"/>
                  <a:gd name="T22" fmla="*/ 4 w 17"/>
                  <a:gd name="T23" fmla="*/ 8 h 17"/>
                  <a:gd name="T24" fmla="*/ 4 w 17"/>
                  <a:gd name="T25" fmla="*/ 1 h 17"/>
                  <a:gd name="T26" fmla="*/ 11 w 17"/>
                  <a:gd name="T27" fmla="*/ 4 h 17"/>
                  <a:gd name="T28" fmla="*/ 14 w 17"/>
                  <a:gd name="T29" fmla="*/ 5 h 17"/>
                  <a:gd name="T30" fmla="*/ 16 w 17"/>
                  <a:gd name="T3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7">
                    <a:moveTo>
                      <a:pt x="16" y="5"/>
                    </a:moveTo>
                    <a:lnTo>
                      <a:pt x="12" y="2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8"/>
                    </a:lnTo>
                    <a:lnTo>
                      <a:pt x="11" y="8"/>
                    </a:lnTo>
                    <a:lnTo>
                      <a:pt x="12" y="14"/>
                    </a:lnTo>
                    <a:lnTo>
                      <a:pt x="4" y="11"/>
                    </a:lnTo>
                    <a:lnTo>
                      <a:pt x="6" y="14"/>
                    </a:lnTo>
                    <a:lnTo>
                      <a:pt x="16" y="16"/>
                    </a:lnTo>
                    <a:lnTo>
                      <a:pt x="14" y="8"/>
                    </a:lnTo>
                    <a:lnTo>
                      <a:pt x="4" y="8"/>
                    </a:lnTo>
                    <a:lnTo>
                      <a:pt x="4" y="1"/>
                    </a:lnTo>
                    <a:lnTo>
                      <a:pt x="11" y="4"/>
                    </a:lnTo>
                    <a:lnTo>
                      <a:pt x="14" y="5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97" name="Freeform 248"/>
              <p:cNvSpPr>
                <a:spLocks/>
              </p:cNvSpPr>
              <p:nvPr/>
            </p:nvSpPr>
            <p:spPr bwMode="auto">
              <a:xfrm>
                <a:off x="5306" y="1099"/>
                <a:ext cx="17" cy="17"/>
              </a:xfrm>
              <a:custGeom>
                <a:avLst/>
                <a:gdLst>
                  <a:gd name="T0" fmla="*/ 10 w 17"/>
                  <a:gd name="T1" fmla="*/ 1 h 17"/>
                  <a:gd name="T2" fmla="*/ 16 w 17"/>
                  <a:gd name="T3" fmla="*/ 16 h 17"/>
                  <a:gd name="T4" fmla="*/ 5 w 17"/>
                  <a:gd name="T5" fmla="*/ 14 h 17"/>
                  <a:gd name="T6" fmla="*/ 0 w 17"/>
                  <a:gd name="T7" fmla="*/ 0 h 17"/>
                  <a:gd name="T8" fmla="*/ 10 w 1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1"/>
                    </a:moveTo>
                    <a:lnTo>
                      <a:pt x="16" y="16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98" name="Freeform 249"/>
              <p:cNvSpPr>
                <a:spLocks/>
              </p:cNvSpPr>
              <p:nvPr/>
            </p:nvSpPr>
            <p:spPr bwMode="auto">
              <a:xfrm>
                <a:off x="5295" y="1096"/>
                <a:ext cx="17" cy="17"/>
              </a:xfrm>
              <a:custGeom>
                <a:avLst/>
                <a:gdLst>
                  <a:gd name="T0" fmla="*/ 11 w 17"/>
                  <a:gd name="T1" fmla="*/ 2 h 17"/>
                  <a:gd name="T2" fmla="*/ 13 w 17"/>
                  <a:gd name="T3" fmla="*/ 8 h 17"/>
                  <a:gd name="T4" fmla="*/ 13 w 17"/>
                  <a:gd name="T5" fmla="*/ 8 h 17"/>
                  <a:gd name="T6" fmla="*/ 5 w 17"/>
                  <a:gd name="T7" fmla="*/ 8 h 17"/>
                  <a:gd name="T8" fmla="*/ 8 w 17"/>
                  <a:gd name="T9" fmla="*/ 14 h 17"/>
                  <a:gd name="T10" fmla="*/ 13 w 17"/>
                  <a:gd name="T11" fmla="*/ 14 h 17"/>
                  <a:gd name="T12" fmla="*/ 14 w 17"/>
                  <a:gd name="T13" fmla="*/ 13 h 17"/>
                  <a:gd name="T14" fmla="*/ 16 w 17"/>
                  <a:gd name="T15" fmla="*/ 14 h 17"/>
                  <a:gd name="T16" fmla="*/ 14 w 17"/>
                  <a:gd name="T17" fmla="*/ 16 h 17"/>
                  <a:gd name="T18" fmla="*/ 5 w 17"/>
                  <a:gd name="T19" fmla="*/ 14 h 17"/>
                  <a:gd name="T20" fmla="*/ 2 w 17"/>
                  <a:gd name="T21" fmla="*/ 4 h 17"/>
                  <a:gd name="T22" fmla="*/ 11 w 17"/>
                  <a:gd name="T23" fmla="*/ 7 h 17"/>
                  <a:gd name="T24" fmla="*/ 10 w 17"/>
                  <a:gd name="T25" fmla="*/ 4 h 17"/>
                  <a:gd name="T26" fmla="*/ 2 w 17"/>
                  <a:gd name="T27" fmla="*/ 1 h 17"/>
                  <a:gd name="T28" fmla="*/ 0 w 17"/>
                  <a:gd name="T29" fmla="*/ 0 h 17"/>
                  <a:gd name="T30" fmla="*/ 11 w 17"/>
                  <a:gd name="T3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7">
                    <a:moveTo>
                      <a:pt x="11" y="2"/>
                    </a:moveTo>
                    <a:lnTo>
                      <a:pt x="13" y="8"/>
                    </a:lnTo>
                    <a:lnTo>
                      <a:pt x="13" y="8"/>
                    </a:lnTo>
                    <a:lnTo>
                      <a:pt x="5" y="8"/>
                    </a:lnTo>
                    <a:lnTo>
                      <a:pt x="8" y="14"/>
                    </a:lnTo>
                    <a:lnTo>
                      <a:pt x="13" y="14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5" y="14"/>
                    </a:lnTo>
                    <a:lnTo>
                      <a:pt x="2" y="4"/>
                    </a:lnTo>
                    <a:lnTo>
                      <a:pt x="11" y="7"/>
                    </a:lnTo>
                    <a:lnTo>
                      <a:pt x="10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1" y="2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99" name="Freeform 250"/>
              <p:cNvSpPr>
                <a:spLocks/>
              </p:cNvSpPr>
              <p:nvPr/>
            </p:nvSpPr>
            <p:spPr bwMode="auto">
              <a:xfrm>
                <a:off x="5309" y="1100"/>
                <a:ext cx="17" cy="17"/>
              </a:xfrm>
              <a:custGeom>
                <a:avLst/>
                <a:gdLst>
                  <a:gd name="T0" fmla="*/ 13 w 17"/>
                  <a:gd name="T1" fmla="*/ 1 h 17"/>
                  <a:gd name="T2" fmla="*/ 16 w 17"/>
                  <a:gd name="T3" fmla="*/ 16 h 17"/>
                  <a:gd name="T4" fmla="*/ 5 w 17"/>
                  <a:gd name="T5" fmla="*/ 12 h 17"/>
                  <a:gd name="T6" fmla="*/ 0 w 17"/>
                  <a:gd name="T7" fmla="*/ 0 h 17"/>
                  <a:gd name="T8" fmla="*/ 13 w 1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1"/>
                    </a:moveTo>
                    <a:lnTo>
                      <a:pt x="16" y="16"/>
                    </a:lnTo>
                    <a:lnTo>
                      <a:pt x="5" y="12"/>
                    </a:lnTo>
                    <a:lnTo>
                      <a:pt x="0" y="0"/>
                    </a:lnTo>
                    <a:lnTo>
                      <a:pt x="13" y="1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00" name="Freeform 251"/>
              <p:cNvSpPr>
                <a:spLocks/>
              </p:cNvSpPr>
              <p:nvPr/>
            </p:nvSpPr>
            <p:spPr bwMode="auto">
              <a:xfrm>
                <a:off x="5223" y="1080"/>
                <a:ext cx="22" cy="20"/>
              </a:xfrm>
              <a:custGeom>
                <a:avLst/>
                <a:gdLst>
                  <a:gd name="T0" fmla="*/ 11 w 22"/>
                  <a:gd name="T1" fmla="*/ 19 h 20"/>
                  <a:gd name="T2" fmla="*/ 9 w 22"/>
                  <a:gd name="T3" fmla="*/ 19 h 20"/>
                  <a:gd name="T4" fmla="*/ 9 w 22"/>
                  <a:gd name="T5" fmla="*/ 18 h 20"/>
                  <a:gd name="T6" fmla="*/ 9 w 22"/>
                  <a:gd name="T7" fmla="*/ 18 h 20"/>
                  <a:gd name="T8" fmla="*/ 6 w 22"/>
                  <a:gd name="T9" fmla="*/ 18 h 20"/>
                  <a:gd name="T10" fmla="*/ 6 w 22"/>
                  <a:gd name="T11" fmla="*/ 18 h 20"/>
                  <a:gd name="T12" fmla="*/ 5 w 22"/>
                  <a:gd name="T13" fmla="*/ 16 h 20"/>
                  <a:gd name="T14" fmla="*/ 4 w 22"/>
                  <a:gd name="T15" fmla="*/ 15 h 20"/>
                  <a:gd name="T16" fmla="*/ 3 w 22"/>
                  <a:gd name="T17" fmla="*/ 15 h 20"/>
                  <a:gd name="T18" fmla="*/ 3 w 22"/>
                  <a:gd name="T19" fmla="*/ 14 h 20"/>
                  <a:gd name="T20" fmla="*/ 3 w 22"/>
                  <a:gd name="T21" fmla="*/ 13 h 20"/>
                  <a:gd name="T22" fmla="*/ 1 w 22"/>
                  <a:gd name="T23" fmla="*/ 13 h 20"/>
                  <a:gd name="T24" fmla="*/ 1 w 22"/>
                  <a:gd name="T25" fmla="*/ 11 h 20"/>
                  <a:gd name="T26" fmla="*/ 1 w 22"/>
                  <a:gd name="T27" fmla="*/ 9 h 20"/>
                  <a:gd name="T28" fmla="*/ 1 w 22"/>
                  <a:gd name="T29" fmla="*/ 8 h 20"/>
                  <a:gd name="T30" fmla="*/ 0 w 22"/>
                  <a:gd name="T31" fmla="*/ 8 h 20"/>
                  <a:gd name="T32" fmla="*/ 0 w 22"/>
                  <a:gd name="T33" fmla="*/ 6 h 20"/>
                  <a:gd name="T34" fmla="*/ 1 w 22"/>
                  <a:gd name="T35" fmla="*/ 4 h 20"/>
                  <a:gd name="T36" fmla="*/ 3 w 22"/>
                  <a:gd name="T37" fmla="*/ 3 h 20"/>
                  <a:gd name="T38" fmla="*/ 4 w 22"/>
                  <a:gd name="T39" fmla="*/ 2 h 20"/>
                  <a:gd name="T40" fmla="*/ 5 w 22"/>
                  <a:gd name="T41" fmla="*/ 1 h 20"/>
                  <a:gd name="T42" fmla="*/ 6 w 22"/>
                  <a:gd name="T43" fmla="*/ 0 h 20"/>
                  <a:gd name="T44" fmla="*/ 8 w 22"/>
                  <a:gd name="T45" fmla="*/ 1 h 20"/>
                  <a:gd name="T46" fmla="*/ 11 w 22"/>
                  <a:gd name="T47" fmla="*/ 1 h 20"/>
                  <a:gd name="T48" fmla="*/ 11 w 22"/>
                  <a:gd name="T49" fmla="*/ 1 h 20"/>
                  <a:gd name="T50" fmla="*/ 12 w 22"/>
                  <a:gd name="T51" fmla="*/ 1 h 20"/>
                  <a:gd name="T52" fmla="*/ 13 w 22"/>
                  <a:gd name="T53" fmla="*/ 2 h 20"/>
                  <a:gd name="T54" fmla="*/ 15 w 22"/>
                  <a:gd name="T55" fmla="*/ 1 h 20"/>
                  <a:gd name="T56" fmla="*/ 15 w 22"/>
                  <a:gd name="T57" fmla="*/ 3 h 20"/>
                  <a:gd name="T58" fmla="*/ 16 w 22"/>
                  <a:gd name="T59" fmla="*/ 4 h 20"/>
                  <a:gd name="T60" fmla="*/ 18 w 22"/>
                  <a:gd name="T61" fmla="*/ 4 h 20"/>
                  <a:gd name="T62" fmla="*/ 19 w 22"/>
                  <a:gd name="T63" fmla="*/ 5 h 20"/>
                  <a:gd name="T64" fmla="*/ 18 w 22"/>
                  <a:gd name="T65" fmla="*/ 6 h 20"/>
                  <a:gd name="T66" fmla="*/ 19 w 22"/>
                  <a:gd name="T67" fmla="*/ 6 h 20"/>
                  <a:gd name="T68" fmla="*/ 20 w 22"/>
                  <a:gd name="T69" fmla="*/ 8 h 20"/>
                  <a:gd name="T70" fmla="*/ 20 w 22"/>
                  <a:gd name="T71" fmla="*/ 10 h 20"/>
                  <a:gd name="T72" fmla="*/ 21 w 22"/>
                  <a:gd name="T73" fmla="*/ 10 h 20"/>
                  <a:gd name="T74" fmla="*/ 20 w 22"/>
                  <a:gd name="T75" fmla="*/ 11 h 20"/>
                  <a:gd name="T76" fmla="*/ 20 w 22"/>
                  <a:gd name="T77" fmla="*/ 11 h 20"/>
                  <a:gd name="T78" fmla="*/ 20 w 22"/>
                  <a:gd name="T79" fmla="*/ 13 h 20"/>
                  <a:gd name="T80" fmla="*/ 20 w 22"/>
                  <a:gd name="T81" fmla="*/ 15 h 20"/>
                  <a:gd name="T82" fmla="*/ 20 w 22"/>
                  <a:gd name="T83" fmla="*/ 17 h 20"/>
                  <a:gd name="T84" fmla="*/ 18 w 22"/>
                  <a:gd name="T85" fmla="*/ 17 h 20"/>
                  <a:gd name="T86" fmla="*/ 17 w 22"/>
                  <a:gd name="T87" fmla="*/ 18 h 20"/>
                  <a:gd name="T88" fmla="*/ 14 w 22"/>
                  <a:gd name="T89" fmla="*/ 19 h 20"/>
                  <a:gd name="T90" fmla="*/ 12 w 22"/>
                  <a:gd name="T91" fmla="*/ 19 h 20"/>
                  <a:gd name="T92" fmla="*/ 11 w 22"/>
                  <a:gd name="T9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" h="20">
                    <a:moveTo>
                      <a:pt x="11" y="19"/>
                    </a:moveTo>
                    <a:lnTo>
                      <a:pt x="9" y="1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18" y="17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01" name="Freeform 252"/>
              <p:cNvSpPr>
                <a:spLocks/>
              </p:cNvSpPr>
              <p:nvPr/>
            </p:nvSpPr>
            <p:spPr bwMode="auto">
              <a:xfrm>
                <a:off x="5212" y="1082"/>
                <a:ext cx="17" cy="17"/>
              </a:xfrm>
              <a:custGeom>
                <a:avLst/>
                <a:gdLst>
                  <a:gd name="T0" fmla="*/ 0 w 17"/>
                  <a:gd name="T1" fmla="*/ 13 h 17"/>
                  <a:gd name="T2" fmla="*/ 0 w 17"/>
                  <a:gd name="T3" fmla="*/ 0 h 17"/>
                  <a:gd name="T4" fmla="*/ 14 w 17"/>
                  <a:gd name="T5" fmla="*/ 6 h 17"/>
                  <a:gd name="T6" fmla="*/ 16 w 17"/>
                  <a:gd name="T7" fmla="*/ 16 h 17"/>
                  <a:gd name="T8" fmla="*/ 0 w 17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3"/>
                    </a:moveTo>
                    <a:lnTo>
                      <a:pt x="0" y="0"/>
                    </a:lnTo>
                    <a:lnTo>
                      <a:pt x="14" y="6"/>
                    </a:lnTo>
                    <a:lnTo>
                      <a:pt x="16" y="1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02" name="Freeform 253"/>
              <p:cNvSpPr>
                <a:spLocks/>
              </p:cNvSpPr>
              <p:nvPr/>
            </p:nvSpPr>
            <p:spPr bwMode="auto">
              <a:xfrm>
                <a:off x="5209" y="1082"/>
                <a:ext cx="17" cy="17"/>
              </a:xfrm>
              <a:custGeom>
                <a:avLst/>
                <a:gdLst>
                  <a:gd name="T0" fmla="*/ 0 w 17"/>
                  <a:gd name="T1" fmla="*/ 10 h 17"/>
                  <a:gd name="T2" fmla="*/ 1 w 17"/>
                  <a:gd name="T3" fmla="*/ 0 h 17"/>
                  <a:gd name="T4" fmla="*/ 16 w 17"/>
                  <a:gd name="T5" fmla="*/ 6 h 17"/>
                  <a:gd name="T6" fmla="*/ 16 w 17"/>
                  <a:gd name="T7" fmla="*/ 16 h 17"/>
                  <a:gd name="T8" fmla="*/ 0 w 17"/>
                  <a:gd name="T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0"/>
                    </a:moveTo>
                    <a:lnTo>
                      <a:pt x="1" y="0"/>
                    </a:lnTo>
                    <a:lnTo>
                      <a:pt x="16" y="6"/>
                    </a:lnTo>
                    <a:lnTo>
                      <a:pt x="16" y="16"/>
                    </a:lnTo>
                    <a:lnTo>
                      <a:pt x="0" y="1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03" name="Line 254"/>
              <p:cNvSpPr>
                <a:spLocks noChangeShapeType="1"/>
              </p:cNvSpPr>
              <p:nvPr/>
            </p:nvSpPr>
            <p:spPr bwMode="auto">
              <a:xfrm flipH="1" flipV="1">
                <a:off x="5212" y="1088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04" name="Freeform 255"/>
              <p:cNvSpPr>
                <a:spLocks/>
              </p:cNvSpPr>
              <p:nvPr/>
            </p:nvSpPr>
            <p:spPr bwMode="auto">
              <a:xfrm>
                <a:off x="5245" y="1090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1 w 17"/>
                  <a:gd name="T3" fmla="*/ 0 h 17"/>
                  <a:gd name="T4" fmla="*/ 16 w 17"/>
                  <a:gd name="T5" fmla="*/ 3 h 17"/>
                  <a:gd name="T6" fmla="*/ 16 w 17"/>
                  <a:gd name="T7" fmla="*/ 16 h 17"/>
                  <a:gd name="T8" fmla="*/ 0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2"/>
                    </a:moveTo>
                    <a:lnTo>
                      <a:pt x="1" y="0"/>
                    </a:lnTo>
                    <a:lnTo>
                      <a:pt x="16" y="3"/>
                    </a:lnTo>
                    <a:lnTo>
                      <a:pt x="16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05" name="Freeform 256"/>
              <p:cNvSpPr>
                <a:spLocks/>
              </p:cNvSpPr>
              <p:nvPr/>
            </p:nvSpPr>
            <p:spPr bwMode="auto">
              <a:xfrm>
                <a:off x="5244" y="1089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0 w 17"/>
                  <a:gd name="T3" fmla="*/ 0 h 17"/>
                  <a:gd name="T4" fmla="*/ 16 w 17"/>
                  <a:gd name="T5" fmla="*/ 6 h 17"/>
                  <a:gd name="T6" fmla="*/ 16 w 17"/>
                  <a:gd name="T7" fmla="*/ 16 h 17"/>
                  <a:gd name="T8" fmla="*/ 0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2"/>
                    </a:moveTo>
                    <a:lnTo>
                      <a:pt x="0" y="0"/>
                    </a:lnTo>
                    <a:lnTo>
                      <a:pt x="16" y="6"/>
                    </a:lnTo>
                    <a:lnTo>
                      <a:pt x="16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06" name="Line 257"/>
              <p:cNvSpPr>
                <a:spLocks noChangeShapeType="1"/>
              </p:cNvSpPr>
              <p:nvPr/>
            </p:nvSpPr>
            <p:spPr bwMode="auto">
              <a:xfrm flipH="1" flipV="1">
                <a:off x="5244" y="1094"/>
                <a:ext cx="12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07" name="Freeform 258"/>
              <p:cNvSpPr>
                <a:spLocks/>
              </p:cNvSpPr>
              <p:nvPr/>
            </p:nvSpPr>
            <p:spPr bwMode="auto">
              <a:xfrm>
                <a:off x="5225" y="1081"/>
                <a:ext cx="17" cy="17"/>
              </a:xfrm>
              <a:custGeom>
                <a:avLst/>
                <a:gdLst>
                  <a:gd name="T0" fmla="*/ 13 w 17"/>
                  <a:gd name="T1" fmla="*/ 16 h 17"/>
                  <a:gd name="T2" fmla="*/ 11 w 17"/>
                  <a:gd name="T3" fmla="*/ 9 h 17"/>
                  <a:gd name="T4" fmla="*/ 16 w 17"/>
                  <a:gd name="T5" fmla="*/ 7 h 17"/>
                  <a:gd name="T6" fmla="*/ 10 w 17"/>
                  <a:gd name="T7" fmla="*/ 6 h 17"/>
                  <a:gd name="T8" fmla="*/ 8 w 17"/>
                  <a:gd name="T9" fmla="*/ 0 h 17"/>
                  <a:gd name="T10" fmla="*/ 7 w 17"/>
                  <a:gd name="T11" fmla="*/ 6 h 17"/>
                  <a:gd name="T12" fmla="*/ 0 w 17"/>
                  <a:gd name="T13" fmla="*/ 4 h 17"/>
                  <a:gd name="T14" fmla="*/ 5 w 17"/>
                  <a:gd name="T15" fmla="*/ 8 h 17"/>
                  <a:gd name="T16" fmla="*/ 3 w 17"/>
                  <a:gd name="T17" fmla="*/ 14 h 17"/>
                  <a:gd name="T18" fmla="*/ 8 w 17"/>
                  <a:gd name="T19" fmla="*/ 11 h 17"/>
                  <a:gd name="T20" fmla="*/ 13 w 17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3" y="16"/>
                    </a:moveTo>
                    <a:lnTo>
                      <a:pt x="11" y="9"/>
                    </a:lnTo>
                    <a:lnTo>
                      <a:pt x="16" y="7"/>
                    </a:lnTo>
                    <a:lnTo>
                      <a:pt x="10" y="6"/>
                    </a:lnTo>
                    <a:lnTo>
                      <a:pt x="8" y="0"/>
                    </a:lnTo>
                    <a:lnTo>
                      <a:pt x="7" y="6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3" y="14"/>
                    </a:lnTo>
                    <a:lnTo>
                      <a:pt x="8" y="11"/>
                    </a:lnTo>
                    <a:lnTo>
                      <a:pt x="13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08" name="Freeform 259"/>
              <p:cNvSpPr>
                <a:spLocks/>
              </p:cNvSpPr>
              <p:nvPr/>
            </p:nvSpPr>
            <p:spPr bwMode="auto">
              <a:xfrm>
                <a:off x="5223" y="1081"/>
                <a:ext cx="19" cy="20"/>
              </a:xfrm>
              <a:custGeom>
                <a:avLst/>
                <a:gdLst>
                  <a:gd name="T0" fmla="*/ 14 w 19"/>
                  <a:gd name="T1" fmla="*/ 19 h 20"/>
                  <a:gd name="T2" fmla="*/ 13 w 19"/>
                  <a:gd name="T3" fmla="*/ 12 h 20"/>
                  <a:gd name="T4" fmla="*/ 18 w 19"/>
                  <a:gd name="T5" fmla="*/ 9 h 20"/>
                  <a:gd name="T6" fmla="*/ 10 w 19"/>
                  <a:gd name="T7" fmla="*/ 7 h 20"/>
                  <a:gd name="T8" fmla="*/ 8 w 19"/>
                  <a:gd name="T9" fmla="*/ 0 h 20"/>
                  <a:gd name="T10" fmla="*/ 7 w 19"/>
                  <a:gd name="T11" fmla="*/ 7 h 20"/>
                  <a:gd name="T12" fmla="*/ 0 w 19"/>
                  <a:gd name="T13" fmla="*/ 5 h 20"/>
                  <a:gd name="T14" fmla="*/ 6 w 19"/>
                  <a:gd name="T15" fmla="*/ 10 h 20"/>
                  <a:gd name="T16" fmla="*/ 4 w 19"/>
                  <a:gd name="T17" fmla="*/ 17 h 20"/>
                  <a:gd name="T18" fmla="*/ 10 w 19"/>
                  <a:gd name="T19" fmla="*/ 12 h 20"/>
                  <a:gd name="T20" fmla="*/ 14 w 19"/>
                  <a:gd name="T2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0">
                    <a:moveTo>
                      <a:pt x="14" y="19"/>
                    </a:moveTo>
                    <a:lnTo>
                      <a:pt x="13" y="12"/>
                    </a:lnTo>
                    <a:lnTo>
                      <a:pt x="18" y="9"/>
                    </a:lnTo>
                    <a:lnTo>
                      <a:pt x="10" y="7"/>
                    </a:lnTo>
                    <a:lnTo>
                      <a:pt x="8" y="0"/>
                    </a:lnTo>
                    <a:lnTo>
                      <a:pt x="7" y="7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4" y="17"/>
                    </a:lnTo>
                    <a:lnTo>
                      <a:pt x="10" y="12"/>
                    </a:lnTo>
                    <a:lnTo>
                      <a:pt x="14" y="19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09" name="Freeform 260"/>
              <p:cNvSpPr>
                <a:spLocks/>
              </p:cNvSpPr>
              <p:nvPr/>
            </p:nvSpPr>
            <p:spPr bwMode="auto">
              <a:xfrm>
                <a:off x="5251" y="1078"/>
                <a:ext cx="1" cy="17"/>
              </a:xfrm>
              <a:custGeom>
                <a:avLst/>
                <a:gdLst>
                  <a:gd name="T0" fmla="*/ 0 w 1"/>
                  <a:gd name="T1" fmla="*/ 10 h 17"/>
                  <a:gd name="T2" fmla="*/ 0 w 1"/>
                  <a:gd name="T3" fmla="*/ 16 h 17"/>
                  <a:gd name="T4" fmla="*/ 0 w 1"/>
                  <a:gd name="T5" fmla="*/ 0 h 17"/>
                  <a:gd name="T6" fmla="*/ 0 w 1"/>
                  <a:gd name="T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7">
                    <a:moveTo>
                      <a:pt x="0" y="10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10" name="Freeform 261"/>
              <p:cNvSpPr>
                <a:spLocks/>
              </p:cNvSpPr>
              <p:nvPr/>
            </p:nvSpPr>
            <p:spPr bwMode="auto">
              <a:xfrm>
                <a:off x="5136" y="1064"/>
                <a:ext cx="62" cy="39"/>
              </a:xfrm>
              <a:custGeom>
                <a:avLst/>
                <a:gdLst>
                  <a:gd name="T0" fmla="*/ 29 w 62"/>
                  <a:gd name="T1" fmla="*/ 1 h 39"/>
                  <a:gd name="T2" fmla="*/ 43 w 62"/>
                  <a:gd name="T3" fmla="*/ 0 h 39"/>
                  <a:gd name="T4" fmla="*/ 61 w 62"/>
                  <a:gd name="T5" fmla="*/ 12 h 39"/>
                  <a:gd name="T6" fmla="*/ 49 w 62"/>
                  <a:gd name="T7" fmla="*/ 13 h 39"/>
                  <a:gd name="T8" fmla="*/ 4 w 62"/>
                  <a:gd name="T9" fmla="*/ 32 h 39"/>
                  <a:gd name="T10" fmla="*/ 0 w 62"/>
                  <a:gd name="T11" fmla="*/ 38 h 39"/>
                  <a:gd name="T12" fmla="*/ 6 w 62"/>
                  <a:gd name="T13" fmla="*/ 5 h 39"/>
                  <a:gd name="T14" fmla="*/ 29 w 62"/>
                  <a:gd name="T1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39">
                    <a:moveTo>
                      <a:pt x="29" y="1"/>
                    </a:moveTo>
                    <a:lnTo>
                      <a:pt x="43" y="0"/>
                    </a:lnTo>
                    <a:lnTo>
                      <a:pt x="61" y="12"/>
                    </a:lnTo>
                    <a:lnTo>
                      <a:pt x="49" y="13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6" y="5"/>
                    </a:lnTo>
                    <a:lnTo>
                      <a:pt x="29" y="1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11" name="Freeform 262"/>
              <p:cNvSpPr>
                <a:spLocks/>
              </p:cNvSpPr>
              <p:nvPr/>
            </p:nvSpPr>
            <p:spPr bwMode="auto">
              <a:xfrm>
                <a:off x="5132" y="1064"/>
                <a:ext cx="66" cy="41"/>
              </a:xfrm>
              <a:custGeom>
                <a:avLst/>
                <a:gdLst>
                  <a:gd name="T0" fmla="*/ 31 w 66"/>
                  <a:gd name="T1" fmla="*/ 2 h 41"/>
                  <a:gd name="T2" fmla="*/ 45 w 66"/>
                  <a:gd name="T3" fmla="*/ 0 h 41"/>
                  <a:gd name="T4" fmla="*/ 65 w 66"/>
                  <a:gd name="T5" fmla="*/ 12 h 41"/>
                  <a:gd name="T6" fmla="*/ 52 w 66"/>
                  <a:gd name="T7" fmla="*/ 13 h 41"/>
                  <a:gd name="T8" fmla="*/ 6 w 66"/>
                  <a:gd name="T9" fmla="*/ 34 h 41"/>
                  <a:gd name="T10" fmla="*/ 0 w 66"/>
                  <a:gd name="T11" fmla="*/ 40 h 41"/>
                  <a:gd name="T12" fmla="*/ 7 w 66"/>
                  <a:gd name="T13" fmla="*/ 5 h 41"/>
                  <a:gd name="T14" fmla="*/ 31 w 66"/>
                  <a:gd name="T15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1">
                    <a:moveTo>
                      <a:pt x="31" y="2"/>
                    </a:moveTo>
                    <a:lnTo>
                      <a:pt x="45" y="0"/>
                    </a:lnTo>
                    <a:lnTo>
                      <a:pt x="65" y="12"/>
                    </a:lnTo>
                    <a:lnTo>
                      <a:pt x="52" y="13"/>
                    </a:lnTo>
                    <a:lnTo>
                      <a:pt x="6" y="34"/>
                    </a:lnTo>
                    <a:lnTo>
                      <a:pt x="0" y="40"/>
                    </a:lnTo>
                    <a:lnTo>
                      <a:pt x="7" y="5"/>
                    </a:lnTo>
                    <a:lnTo>
                      <a:pt x="31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12" name="Freeform 263"/>
              <p:cNvSpPr>
                <a:spLocks/>
              </p:cNvSpPr>
              <p:nvPr/>
            </p:nvSpPr>
            <p:spPr bwMode="auto">
              <a:xfrm>
                <a:off x="5137" y="1075"/>
                <a:ext cx="48" cy="28"/>
              </a:xfrm>
              <a:custGeom>
                <a:avLst/>
                <a:gdLst>
                  <a:gd name="T0" fmla="*/ 47 w 48"/>
                  <a:gd name="T1" fmla="*/ 2 h 28"/>
                  <a:gd name="T2" fmla="*/ 3 w 48"/>
                  <a:gd name="T3" fmla="*/ 0 h 28"/>
                  <a:gd name="T4" fmla="*/ 0 w 48"/>
                  <a:gd name="T5" fmla="*/ 27 h 28"/>
                  <a:gd name="T6" fmla="*/ 3 w 48"/>
                  <a:gd name="T7" fmla="*/ 21 h 28"/>
                  <a:gd name="T8" fmla="*/ 47 w 48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47" y="2"/>
                    </a:moveTo>
                    <a:lnTo>
                      <a:pt x="3" y="0"/>
                    </a:lnTo>
                    <a:lnTo>
                      <a:pt x="0" y="27"/>
                    </a:lnTo>
                    <a:lnTo>
                      <a:pt x="3" y="21"/>
                    </a:lnTo>
                    <a:lnTo>
                      <a:pt x="47" y="2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13" name="Freeform 264"/>
              <p:cNvSpPr>
                <a:spLocks/>
              </p:cNvSpPr>
              <p:nvPr/>
            </p:nvSpPr>
            <p:spPr bwMode="auto">
              <a:xfrm>
                <a:off x="5132" y="1075"/>
                <a:ext cx="53" cy="30"/>
              </a:xfrm>
              <a:custGeom>
                <a:avLst/>
                <a:gdLst>
                  <a:gd name="T0" fmla="*/ 52 w 53"/>
                  <a:gd name="T1" fmla="*/ 2 h 30"/>
                  <a:gd name="T2" fmla="*/ 6 w 53"/>
                  <a:gd name="T3" fmla="*/ 0 h 30"/>
                  <a:gd name="T4" fmla="*/ 0 w 53"/>
                  <a:gd name="T5" fmla="*/ 29 h 30"/>
                  <a:gd name="T6" fmla="*/ 6 w 53"/>
                  <a:gd name="T7" fmla="*/ 23 h 30"/>
                  <a:gd name="T8" fmla="*/ 52 w 53"/>
                  <a:gd name="T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0">
                    <a:moveTo>
                      <a:pt x="52" y="2"/>
                    </a:moveTo>
                    <a:lnTo>
                      <a:pt x="6" y="0"/>
                    </a:lnTo>
                    <a:lnTo>
                      <a:pt x="0" y="29"/>
                    </a:lnTo>
                    <a:lnTo>
                      <a:pt x="6" y="23"/>
                    </a:lnTo>
                    <a:lnTo>
                      <a:pt x="52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14" name="Freeform 265"/>
              <p:cNvSpPr>
                <a:spLocks/>
              </p:cNvSpPr>
              <p:nvPr/>
            </p:nvSpPr>
            <p:spPr bwMode="auto">
              <a:xfrm>
                <a:off x="5116" y="1077"/>
                <a:ext cx="22" cy="25"/>
              </a:xfrm>
              <a:custGeom>
                <a:avLst/>
                <a:gdLst>
                  <a:gd name="T0" fmla="*/ 17 w 22"/>
                  <a:gd name="T1" fmla="*/ 24 h 25"/>
                  <a:gd name="T2" fmla="*/ 21 w 22"/>
                  <a:gd name="T3" fmla="*/ 0 h 25"/>
                  <a:gd name="T4" fmla="*/ 1 w 22"/>
                  <a:gd name="T5" fmla="*/ 9 h 25"/>
                  <a:gd name="T6" fmla="*/ 0 w 22"/>
                  <a:gd name="T7" fmla="*/ 18 h 25"/>
                  <a:gd name="T8" fmla="*/ 17 w 22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7" y="24"/>
                    </a:moveTo>
                    <a:lnTo>
                      <a:pt x="21" y="0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17" y="24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15" name="Freeform 266"/>
              <p:cNvSpPr>
                <a:spLocks/>
              </p:cNvSpPr>
              <p:nvPr/>
            </p:nvSpPr>
            <p:spPr bwMode="auto">
              <a:xfrm>
                <a:off x="5034" y="1065"/>
                <a:ext cx="132" cy="32"/>
              </a:xfrm>
              <a:custGeom>
                <a:avLst/>
                <a:gdLst>
                  <a:gd name="T0" fmla="*/ 80 w 132"/>
                  <a:gd name="T1" fmla="*/ 30 h 32"/>
                  <a:gd name="T2" fmla="*/ 81 w 132"/>
                  <a:gd name="T3" fmla="*/ 20 h 32"/>
                  <a:gd name="T4" fmla="*/ 131 w 132"/>
                  <a:gd name="T5" fmla="*/ 0 h 32"/>
                  <a:gd name="T6" fmla="*/ 65 w 132"/>
                  <a:gd name="T7" fmla="*/ 1 h 32"/>
                  <a:gd name="T8" fmla="*/ 66 w 132"/>
                  <a:gd name="T9" fmla="*/ 6 h 32"/>
                  <a:gd name="T10" fmla="*/ 0 w 132"/>
                  <a:gd name="T11" fmla="*/ 6 h 32"/>
                  <a:gd name="T12" fmla="*/ 4 w 132"/>
                  <a:gd name="T13" fmla="*/ 16 h 32"/>
                  <a:gd name="T14" fmla="*/ 8 w 132"/>
                  <a:gd name="T15" fmla="*/ 17 h 32"/>
                  <a:gd name="T16" fmla="*/ 13 w 132"/>
                  <a:gd name="T17" fmla="*/ 19 h 32"/>
                  <a:gd name="T18" fmla="*/ 18 w 132"/>
                  <a:gd name="T19" fmla="*/ 21 h 32"/>
                  <a:gd name="T20" fmla="*/ 22 w 132"/>
                  <a:gd name="T21" fmla="*/ 22 h 32"/>
                  <a:gd name="T22" fmla="*/ 26 w 132"/>
                  <a:gd name="T23" fmla="*/ 23 h 32"/>
                  <a:gd name="T24" fmla="*/ 32 w 132"/>
                  <a:gd name="T25" fmla="*/ 24 h 32"/>
                  <a:gd name="T26" fmla="*/ 34 w 132"/>
                  <a:gd name="T27" fmla="*/ 24 h 32"/>
                  <a:gd name="T28" fmla="*/ 38 w 132"/>
                  <a:gd name="T29" fmla="*/ 25 h 32"/>
                  <a:gd name="T30" fmla="*/ 41 w 132"/>
                  <a:gd name="T31" fmla="*/ 25 h 32"/>
                  <a:gd name="T32" fmla="*/ 44 w 132"/>
                  <a:gd name="T33" fmla="*/ 27 h 32"/>
                  <a:gd name="T34" fmla="*/ 48 w 132"/>
                  <a:gd name="T35" fmla="*/ 27 h 32"/>
                  <a:gd name="T36" fmla="*/ 50 w 132"/>
                  <a:gd name="T37" fmla="*/ 28 h 32"/>
                  <a:gd name="T38" fmla="*/ 54 w 132"/>
                  <a:gd name="T39" fmla="*/ 28 h 32"/>
                  <a:gd name="T40" fmla="*/ 56 w 132"/>
                  <a:gd name="T41" fmla="*/ 30 h 32"/>
                  <a:gd name="T42" fmla="*/ 59 w 132"/>
                  <a:gd name="T43" fmla="*/ 29 h 32"/>
                  <a:gd name="T44" fmla="*/ 62 w 132"/>
                  <a:gd name="T45" fmla="*/ 30 h 32"/>
                  <a:gd name="T46" fmla="*/ 64 w 132"/>
                  <a:gd name="T47" fmla="*/ 30 h 32"/>
                  <a:gd name="T48" fmla="*/ 66 w 132"/>
                  <a:gd name="T49" fmla="*/ 30 h 32"/>
                  <a:gd name="T50" fmla="*/ 68 w 132"/>
                  <a:gd name="T51" fmla="*/ 30 h 32"/>
                  <a:gd name="T52" fmla="*/ 71 w 132"/>
                  <a:gd name="T53" fmla="*/ 30 h 32"/>
                  <a:gd name="T54" fmla="*/ 72 w 132"/>
                  <a:gd name="T55" fmla="*/ 30 h 32"/>
                  <a:gd name="T56" fmla="*/ 73 w 132"/>
                  <a:gd name="T57" fmla="*/ 30 h 32"/>
                  <a:gd name="T58" fmla="*/ 74 w 132"/>
                  <a:gd name="T59" fmla="*/ 30 h 32"/>
                  <a:gd name="T60" fmla="*/ 76 w 132"/>
                  <a:gd name="T61" fmla="*/ 30 h 32"/>
                  <a:gd name="T62" fmla="*/ 77 w 132"/>
                  <a:gd name="T63" fmla="*/ 30 h 32"/>
                  <a:gd name="T64" fmla="*/ 78 w 132"/>
                  <a:gd name="T65" fmla="*/ 30 h 32"/>
                  <a:gd name="T66" fmla="*/ 79 w 132"/>
                  <a:gd name="T67" fmla="*/ 31 h 32"/>
                  <a:gd name="T68" fmla="*/ 81 w 132"/>
                  <a:gd name="T69" fmla="*/ 30 h 32"/>
                  <a:gd name="T70" fmla="*/ 80 w 132"/>
                  <a:gd name="T71" fmla="*/ 30 h 32"/>
                  <a:gd name="T72" fmla="*/ 80 w 132"/>
                  <a:gd name="T7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2" h="32">
                    <a:moveTo>
                      <a:pt x="80" y="30"/>
                    </a:moveTo>
                    <a:lnTo>
                      <a:pt x="81" y="20"/>
                    </a:lnTo>
                    <a:lnTo>
                      <a:pt x="131" y="0"/>
                    </a:lnTo>
                    <a:lnTo>
                      <a:pt x="65" y="1"/>
                    </a:lnTo>
                    <a:lnTo>
                      <a:pt x="66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8" y="17"/>
                    </a:lnTo>
                    <a:lnTo>
                      <a:pt x="13" y="19"/>
                    </a:lnTo>
                    <a:lnTo>
                      <a:pt x="18" y="21"/>
                    </a:lnTo>
                    <a:lnTo>
                      <a:pt x="22" y="22"/>
                    </a:lnTo>
                    <a:lnTo>
                      <a:pt x="26" y="23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8" y="25"/>
                    </a:lnTo>
                    <a:lnTo>
                      <a:pt x="41" y="25"/>
                    </a:lnTo>
                    <a:lnTo>
                      <a:pt x="44" y="27"/>
                    </a:lnTo>
                    <a:lnTo>
                      <a:pt x="48" y="27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0"/>
                    </a:lnTo>
                    <a:lnTo>
                      <a:pt x="59" y="29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3" y="30"/>
                    </a:lnTo>
                    <a:lnTo>
                      <a:pt x="74" y="30"/>
                    </a:lnTo>
                    <a:lnTo>
                      <a:pt x="76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80" y="30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16" name="Freeform 267"/>
              <p:cNvSpPr>
                <a:spLocks/>
              </p:cNvSpPr>
              <p:nvPr/>
            </p:nvSpPr>
            <p:spPr bwMode="auto">
              <a:xfrm>
                <a:off x="5030" y="1064"/>
                <a:ext cx="136" cy="35"/>
              </a:xfrm>
              <a:custGeom>
                <a:avLst/>
                <a:gdLst>
                  <a:gd name="T0" fmla="*/ 84 w 136"/>
                  <a:gd name="T1" fmla="*/ 33 h 35"/>
                  <a:gd name="T2" fmla="*/ 85 w 136"/>
                  <a:gd name="T3" fmla="*/ 23 h 35"/>
                  <a:gd name="T4" fmla="*/ 135 w 136"/>
                  <a:gd name="T5" fmla="*/ 0 h 35"/>
                  <a:gd name="T6" fmla="*/ 68 w 136"/>
                  <a:gd name="T7" fmla="*/ 1 h 35"/>
                  <a:gd name="T8" fmla="*/ 68 w 136"/>
                  <a:gd name="T9" fmla="*/ 9 h 35"/>
                  <a:gd name="T10" fmla="*/ 0 w 136"/>
                  <a:gd name="T11" fmla="*/ 8 h 35"/>
                  <a:gd name="T12" fmla="*/ 4 w 136"/>
                  <a:gd name="T13" fmla="*/ 18 h 35"/>
                  <a:gd name="T14" fmla="*/ 10 w 136"/>
                  <a:gd name="T15" fmla="*/ 20 h 35"/>
                  <a:gd name="T16" fmla="*/ 14 w 136"/>
                  <a:gd name="T17" fmla="*/ 21 h 35"/>
                  <a:gd name="T18" fmla="*/ 20 w 136"/>
                  <a:gd name="T19" fmla="*/ 24 h 35"/>
                  <a:gd name="T20" fmla="*/ 23 w 136"/>
                  <a:gd name="T21" fmla="*/ 25 h 35"/>
                  <a:gd name="T22" fmla="*/ 27 w 136"/>
                  <a:gd name="T23" fmla="*/ 26 h 35"/>
                  <a:gd name="T24" fmla="*/ 32 w 136"/>
                  <a:gd name="T25" fmla="*/ 27 h 35"/>
                  <a:gd name="T26" fmla="*/ 35 w 136"/>
                  <a:gd name="T27" fmla="*/ 28 h 35"/>
                  <a:gd name="T28" fmla="*/ 39 w 136"/>
                  <a:gd name="T29" fmla="*/ 28 h 35"/>
                  <a:gd name="T30" fmla="*/ 43 w 136"/>
                  <a:gd name="T31" fmla="*/ 30 h 35"/>
                  <a:gd name="T32" fmla="*/ 46 w 136"/>
                  <a:gd name="T33" fmla="*/ 30 h 35"/>
                  <a:gd name="T34" fmla="*/ 50 w 136"/>
                  <a:gd name="T35" fmla="*/ 31 h 35"/>
                  <a:gd name="T36" fmla="*/ 52 w 136"/>
                  <a:gd name="T37" fmla="*/ 32 h 35"/>
                  <a:gd name="T38" fmla="*/ 56 w 136"/>
                  <a:gd name="T39" fmla="*/ 32 h 35"/>
                  <a:gd name="T40" fmla="*/ 60 w 136"/>
                  <a:gd name="T41" fmla="*/ 33 h 35"/>
                  <a:gd name="T42" fmla="*/ 61 w 136"/>
                  <a:gd name="T43" fmla="*/ 33 h 35"/>
                  <a:gd name="T44" fmla="*/ 64 w 136"/>
                  <a:gd name="T45" fmla="*/ 34 h 35"/>
                  <a:gd name="T46" fmla="*/ 66 w 136"/>
                  <a:gd name="T47" fmla="*/ 32 h 35"/>
                  <a:gd name="T48" fmla="*/ 69 w 136"/>
                  <a:gd name="T49" fmla="*/ 33 h 35"/>
                  <a:gd name="T50" fmla="*/ 71 w 136"/>
                  <a:gd name="T51" fmla="*/ 33 h 35"/>
                  <a:gd name="T52" fmla="*/ 71 w 136"/>
                  <a:gd name="T53" fmla="*/ 33 h 35"/>
                  <a:gd name="T54" fmla="*/ 74 w 136"/>
                  <a:gd name="T55" fmla="*/ 33 h 35"/>
                  <a:gd name="T56" fmla="*/ 75 w 136"/>
                  <a:gd name="T57" fmla="*/ 33 h 35"/>
                  <a:gd name="T58" fmla="*/ 78 w 136"/>
                  <a:gd name="T59" fmla="*/ 33 h 35"/>
                  <a:gd name="T60" fmla="*/ 79 w 136"/>
                  <a:gd name="T61" fmla="*/ 33 h 35"/>
                  <a:gd name="T62" fmla="*/ 80 w 136"/>
                  <a:gd name="T63" fmla="*/ 33 h 35"/>
                  <a:gd name="T64" fmla="*/ 81 w 136"/>
                  <a:gd name="T65" fmla="*/ 33 h 35"/>
                  <a:gd name="T66" fmla="*/ 82 w 136"/>
                  <a:gd name="T67" fmla="*/ 33 h 35"/>
                  <a:gd name="T68" fmla="*/ 84 w 136"/>
                  <a:gd name="T6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6" h="35">
                    <a:moveTo>
                      <a:pt x="84" y="33"/>
                    </a:moveTo>
                    <a:lnTo>
                      <a:pt x="85" y="23"/>
                    </a:lnTo>
                    <a:lnTo>
                      <a:pt x="135" y="0"/>
                    </a:lnTo>
                    <a:lnTo>
                      <a:pt x="68" y="1"/>
                    </a:lnTo>
                    <a:lnTo>
                      <a:pt x="68" y="9"/>
                    </a:lnTo>
                    <a:lnTo>
                      <a:pt x="0" y="8"/>
                    </a:lnTo>
                    <a:lnTo>
                      <a:pt x="4" y="18"/>
                    </a:lnTo>
                    <a:lnTo>
                      <a:pt x="10" y="20"/>
                    </a:lnTo>
                    <a:lnTo>
                      <a:pt x="14" y="21"/>
                    </a:lnTo>
                    <a:lnTo>
                      <a:pt x="20" y="24"/>
                    </a:lnTo>
                    <a:lnTo>
                      <a:pt x="23" y="25"/>
                    </a:lnTo>
                    <a:lnTo>
                      <a:pt x="27" y="26"/>
                    </a:lnTo>
                    <a:lnTo>
                      <a:pt x="32" y="27"/>
                    </a:lnTo>
                    <a:lnTo>
                      <a:pt x="35" y="28"/>
                    </a:lnTo>
                    <a:lnTo>
                      <a:pt x="39" y="28"/>
                    </a:lnTo>
                    <a:lnTo>
                      <a:pt x="43" y="30"/>
                    </a:lnTo>
                    <a:lnTo>
                      <a:pt x="46" y="30"/>
                    </a:lnTo>
                    <a:lnTo>
                      <a:pt x="50" y="31"/>
                    </a:lnTo>
                    <a:lnTo>
                      <a:pt x="52" y="32"/>
                    </a:lnTo>
                    <a:lnTo>
                      <a:pt x="56" y="32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4" y="34"/>
                    </a:lnTo>
                    <a:lnTo>
                      <a:pt x="66" y="32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8" y="33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4" y="3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17" name="Freeform 268"/>
              <p:cNvSpPr>
                <a:spLocks/>
              </p:cNvSpPr>
              <p:nvPr/>
            </p:nvSpPr>
            <p:spPr bwMode="auto">
              <a:xfrm>
                <a:off x="5041" y="1080"/>
                <a:ext cx="73" cy="17"/>
              </a:xfrm>
              <a:custGeom>
                <a:avLst/>
                <a:gdLst>
                  <a:gd name="T0" fmla="*/ 71 w 73"/>
                  <a:gd name="T1" fmla="*/ 8 h 17"/>
                  <a:gd name="T2" fmla="*/ 66 w 73"/>
                  <a:gd name="T3" fmla="*/ 5 h 17"/>
                  <a:gd name="T4" fmla="*/ 64 w 73"/>
                  <a:gd name="T5" fmla="*/ 6 h 17"/>
                  <a:gd name="T6" fmla="*/ 60 w 73"/>
                  <a:gd name="T7" fmla="*/ 7 h 17"/>
                  <a:gd name="T8" fmla="*/ 57 w 73"/>
                  <a:gd name="T9" fmla="*/ 7 h 17"/>
                  <a:gd name="T10" fmla="*/ 55 w 73"/>
                  <a:gd name="T11" fmla="*/ 7 h 17"/>
                  <a:gd name="T12" fmla="*/ 50 w 73"/>
                  <a:gd name="T13" fmla="*/ 6 h 17"/>
                  <a:gd name="T14" fmla="*/ 47 w 73"/>
                  <a:gd name="T15" fmla="*/ 7 h 17"/>
                  <a:gd name="T16" fmla="*/ 45 w 73"/>
                  <a:gd name="T17" fmla="*/ 8 h 17"/>
                  <a:gd name="T18" fmla="*/ 43 w 73"/>
                  <a:gd name="T19" fmla="*/ 7 h 17"/>
                  <a:gd name="T20" fmla="*/ 39 w 73"/>
                  <a:gd name="T21" fmla="*/ 6 h 17"/>
                  <a:gd name="T22" fmla="*/ 38 w 73"/>
                  <a:gd name="T23" fmla="*/ 5 h 17"/>
                  <a:gd name="T24" fmla="*/ 36 w 73"/>
                  <a:gd name="T25" fmla="*/ 5 h 17"/>
                  <a:gd name="T26" fmla="*/ 33 w 73"/>
                  <a:gd name="T27" fmla="*/ 4 h 17"/>
                  <a:gd name="T28" fmla="*/ 30 w 73"/>
                  <a:gd name="T29" fmla="*/ 4 h 17"/>
                  <a:gd name="T30" fmla="*/ 28 w 73"/>
                  <a:gd name="T31" fmla="*/ 4 h 17"/>
                  <a:gd name="T32" fmla="*/ 24 w 73"/>
                  <a:gd name="T33" fmla="*/ 3 h 17"/>
                  <a:gd name="T34" fmla="*/ 23 w 73"/>
                  <a:gd name="T35" fmla="*/ 5 h 17"/>
                  <a:gd name="T36" fmla="*/ 20 w 73"/>
                  <a:gd name="T37" fmla="*/ 3 h 17"/>
                  <a:gd name="T38" fmla="*/ 17 w 73"/>
                  <a:gd name="T39" fmla="*/ 3 h 17"/>
                  <a:gd name="T40" fmla="*/ 15 w 73"/>
                  <a:gd name="T41" fmla="*/ 3 h 17"/>
                  <a:gd name="T42" fmla="*/ 13 w 73"/>
                  <a:gd name="T43" fmla="*/ 1 h 17"/>
                  <a:gd name="T44" fmla="*/ 10 w 73"/>
                  <a:gd name="T45" fmla="*/ 1 h 17"/>
                  <a:gd name="T46" fmla="*/ 8 w 73"/>
                  <a:gd name="T47" fmla="*/ 1 h 17"/>
                  <a:gd name="T48" fmla="*/ 3 w 73"/>
                  <a:gd name="T49" fmla="*/ 1 h 17"/>
                  <a:gd name="T50" fmla="*/ 1 w 73"/>
                  <a:gd name="T51" fmla="*/ 1 h 17"/>
                  <a:gd name="T52" fmla="*/ 0 w 73"/>
                  <a:gd name="T53" fmla="*/ 1 h 17"/>
                  <a:gd name="T54" fmla="*/ 8 w 73"/>
                  <a:gd name="T55" fmla="*/ 4 h 17"/>
                  <a:gd name="T56" fmla="*/ 16 w 73"/>
                  <a:gd name="T57" fmla="*/ 6 h 17"/>
                  <a:gd name="T58" fmla="*/ 24 w 73"/>
                  <a:gd name="T59" fmla="*/ 8 h 17"/>
                  <a:gd name="T60" fmla="*/ 31 w 73"/>
                  <a:gd name="T61" fmla="*/ 10 h 17"/>
                  <a:gd name="T62" fmla="*/ 37 w 73"/>
                  <a:gd name="T63" fmla="*/ 12 h 17"/>
                  <a:gd name="T64" fmla="*/ 43 w 73"/>
                  <a:gd name="T65" fmla="*/ 13 h 17"/>
                  <a:gd name="T66" fmla="*/ 48 w 73"/>
                  <a:gd name="T67" fmla="*/ 13 h 17"/>
                  <a:gd name="T68" fmla="*/ 53 w 73"/>
                  <a:gd name="T69" fmla="*/ 14 h 17"/>
                  <a:gd name="T70" fmla="*/ 57 w 73"/>
                  <a:gd name="T71" fmla="*/ 14 h 17"/>
                  <a:gd name="T72" fmla="*/ 62 w 73"/>
                  <a:gd name="T73" fmla="*/ 14 h 17"/>
                  <a:gd name="T74" fmla="*/ 64 w 73"/>
                  <a:gd name="T75" fmla="*/ 16 h 17"/>
                  <a:gd name="T76" fmla="*/ 67 w 73"/>
                  <a:gd name="T77" fmla="*/ 16 h 17"/>
                  <a:gd name="T78" fmla="*/ 69 w 73"/>
                  <a:gd name="T79" fmla="*/ 14 h 17"/>
                  <a:gd name="T80" fmla="*/ 71 w 73"/>
                  <a:gd name="T81" fmla="*/ 16 h 17"/>
                  <a:gd name="T82" fmla="*/ 71 w 73"/>
                  <a:gd name="T8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17">
                    <a:moveTo>
                      <a:pt x="72" y="8"/>
                    </a:moveTo>
                    <a:lnTo>
                      <a:pt x="71" y="8"/>
                    </a:lnTo>
                    <a:lnTo>
                      <a:pt x="69" y="7"/>
                    </a:lnTo>
                    <a:lnTo>
                      <a:pt x="66" y="5"/>
                    </a:lnTo>
                    <a:lnTo>
                      <a:pt x="65" y="6"/>
                    </a:lnTo>
                    <a:lnTo>
                      <a:pt x="64" y="6"/>
                    </a:lnTo>
                    <a:lnTo>
                      <a:pt x="62" y="5"/>
                    </a:lnTo>
                    <a:lnTo>
                      <a:pt x="60" y="7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2" y="7"/>
                    </a:lnTo>
                    <a:lnTo>
                      <a:pt x="50" y="6"/>
                    </a:lnTo>
                    <a:lnTo>
                      <a:pt x="48" y="7"/>
                    </a:lnTo>
                    <a:lnTo>
                      <a:pt x="47" y="7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39" y="6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5"/>
                    </a:lnTo>
                    <a:lnTo>
                      <a:pt x="16" y="6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7" y="9"/>
                    </a:lnTo>
                    <a:lnTo>
                      <a:pt x="31" y="10"/>
                    </a:lnTo>
                    <a:lnTo>
                      <a:pt x="34" y="10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3" y="13"/>
                    </a:lnTo>
                    <a:lnTo>
                      <a:pt x="46" y="13"/>
                    </a:lnTo>
                    <a:lnTo>
                      <a:pt x="48" y="13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9" y="16"/>
                    </a:lnTo>
                    <a:lnTo>
                      <a:pt x="62" y="14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2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18" name="Freeform 269"/>
              <p:cNvSpPr>
                <a:spLocks/>
              </p:cNvSpPr>
              <p:nvPr/>
            </p:nvSpPr>
            <p:spPr bwMode="auto">
              <a:xfrm>
                <a:off x="5104" y="1076"/>
                <a:ext cx="34" cy="17"/>
              </a:xfrm>
              <a:custGeom>
                <a:avLst/>
                <a:gdLst>
                  <a:gd name="T0" fmla="*/ 33 w 34"/>
                  <a:gd name="T1" fmla="*/ 0 h 17"/>
                  <a:gd name="T2" fmla="*/ 0 w 34"/>
                  <a:gd name="T3" fmla="*/ 0 h 17"/>
                  <a:gd name="T4" fmla="*/ 14 w 34"/>
                  <a:gd name="T5" fmla="*/ 16 h 17"/>
                  <a:gd name="T6" fmla="*/ 17 w 34"/>
                  <a:gd name="T7" fmla="*/ 16 h 17"/>
                  <a:gd name="T8" fmla="*/ 8 w 34"/>
                  <a:gd name="T9" fmla="*/ 2 h 17"/>
                  <a:gd name="T10" fmla="*/ 32 w 34"/>
                  <a:gd name="T11" fmla="*/ 2 h 17"/>
                  <a:gd name="T12" fmla="*/ 33 w 34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7">
                    <a:moveTo>
                      <a:pt x="33" y="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8" y="2"/>
                    </a:lnTo>
                    <a:lnTo>
                      <a:pt x="32" y="2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19" name="Freeform 270"/>
              <p:cNvSpPr>
                <a:spLocks/>
              </p:cNvSpPr>
              <p:nvPr/>
            </p:nvSpPr>
            <p:spPr bwMode="auto">
              <a:xfrm>
                <a:off x="5117" y="1078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16 h 17"/>
                  <a:gd name="T4" fmla="*/ 0 w 17"/>
                  <a:gd name="T5" fmla="*/ 8 h 17"/>
                  <a:gd name="T6" fmla="*/ 4 w 17"/>
                  <a:gd name="T7" fmla="*/ 0 h 17"/>
                  <a:gd name="T8" fmla="*/ 16 w 17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8"/>
                    </a:moveTo>
                    <a:lnTo>
                      <a:pt x="16" y="16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20" name="Freeform 271"/>
              <p:cNvSpPr>
                <a:spLocks/>
              </p:cNvSpPr>
              <p:nvPr/>
            </p:nvSpPr>
            <p:spPr bwMode="auto">
              <a:xfrm>
                <a:off x="5115" y="1078"/>
                <a:ext cx="17" cy="17"/>
              </a:xfrm>
              <a:custGeom>
                <a:avLst/>
                <a:gdLst>
                  <a:gd name="T0" fmla="*/ 16 w 17"/>
                  <a:gd name="T1" fmla="*/ 3 h 17"/>
                  <a:gd name="T2" fmla="*/ 16 w 17"/>
                  <a:gd name="T3" fmla="*/ 16 h 17"/>
                  <a:gd name="T4" fmla="*/ 0 w 17"/>
                  <a:gd name="T5" fmla="*/ 12 h 17"/>
                  <a:gd name="T6" fmla="*/ 0 w 17"/>
                  <a:gd name="T7" fmla="*/ 0 h 17"/>
                  <a:gd name="T8" fmla="*/ 16 w 17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3"/>
                    </a:moveTo>
                    <a:lnTo>
                      <a:pt x="16" y="1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6" y="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21" name="Freeform 272"/>
              <p:cNvSpPr>
                <a:spLocks/>
              </p:cNvSpPr>
              <p:nvPr/>
            </p:nvSpPr>
            <p:spPr bwMode="auto">
              <a:xfrm>
                <a:off x="5056" y="1062"/>
                <a:ext cx="42" cy="17"/>
              </a:xfrm>
              <a:custGeom>
                <a:avLst/>
                <a:gdLst>
                  <a:gd name="T0" fmla="*/ 41 w 42"/>
                  <a:gd name="T1" fmla="*/ 7 h 17"/>
                  <a:gd name="T2" fmla="*/ 0 w 42"/>
                  <a:gd name="T3" fmla="*/ 0 h 17"/>
                  <a:gd name="T4" fmla="*/ 1 w 42"/>
                  <a:gd name="T5" fmla="*/ 16 h 17"/>
                  <a:gd name="T6" fmla="*/ 41 w 42"/>
                  <a:gd name="T7" fmla="*/ 16 h 17"/>
                  <a:gd name="T8" fmla="*/ 41 w 42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7">
                    <a:moveTo>
                      <a:pt x="41" y="7"/>
                    </a:moveTo>
                    <a:lnTo>
                      <a:pt x="0" y="0"/>
                    </a:lnTo>
                    <a:lnTo>
                      <a:pt x="1" y="16"/>
                    </a:lnTo>
                    <a:lnTo>
                      <a:pt x="41" y="16"/>
                    </a:lnTo>
                    <a:lnTo>
                      <a:pt x="41" y="7"/>
                    </a:lnTo>
                  </a:path>
                </a:pathLst>
              </a:custGeom>
              <a:solidFill>
                <a:srgbClr val="A6A6A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22" name="Freeform 273"/>
              <p:cNvSpPr>
                <a:spLocks/>
              </p:cNvSpPr>
              <p:nvPr/>
            </p:nvSpPr>
            <p:spPr bwMode="auto">
              <a:xfrm>
                <a:off x="5051" y="1063"/>
                <a:ext cx="48" cy="17"/>
              </a:xfrm>
              <a:custGeom>
                <a:avLst/>
                <a:gdLst>
                  <a:gd name="T0" fmla="*/ 47 w 48"/>
                  <a:gd name="T1" fmla="*/ 3 h 17"/>
                  <a:gd name="T2" fmla="*/ 0 w 48"/>
                  <a:gd name="T3" fmla="*/ 0 h 17"/>
                  <a:gd name="T4" fmla="*/ 2 w 48"/>
                  <a:gd name="T5" fmla="*/ 14 h 17"/>
                  <a:gd name="T6" fmla="*/ 46 w 48"/>
                  <a:gd name="T7" fmla="*/ 16 h 17"/>
                  <a:gd name="T8" fmla="*/ 47 w 48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7">
                    <a:moveTo>
                      <a:pt x="47" y="3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46" y="16"/>
                    </a:lnTo>
                    <a:lnTo>
                      <a:pt x="47" y="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23" name="Freeform 274"/>
              <p:cNvSpPr>
                <a:spLocks/>
              </p:cNvSpPr>
              <p:nvPr/>
            </p:nvSpPr>
            <p:spPr bwMode="auto">
              <a:xfrm>
                <a:off x="5053" y="1065"/>
                <a:ext cx="47" cy="17"/>
              </a:xfrm>
              <a:custGeom>
                <a:avLst/>
                <a:gdLst>
                  <a:gd name="T0" fmla="*/ 45 w 47"/>
                  <a:gd name="T1" fmla="*/ 0 h 17"/>
                  <a:gd name="T2" fmla="*/ 46 w 47"/>
                  <a:gd name="T3" fmla="*/ 13 h 17"/>
                  <a:gd name="T4" fmla="*/ 0 w 47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7">
                    <a:moveTo>
                      <a:pt x="45" y="0"/>
                    </a:moveTo>
                    <a:lnTo>
                      <a:pt x="46" y="13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24" name="Freeform 275"/>
              <p:cNvSpPr>
                <a:spLocks/>
              </p:cNvSpPr>
              <p:nvPr/>
            </p:nvSpPr>
            <p:spPr bwMode="auto">
              <a:xfrm>
                <a:off x="5047" y="1046"/>
                <a:ext cx="131" cy="20"/>
              </a:xfrm>
              <a:custGeom>
                <a:avLst/>
                <a:gdLst>
                  <a:gd name="T0" fmla="*/ 130 w 131"/>
                  <a:gd name="T1" fmla="*/ 18 h 20"/>
                  <a:gd name="T2" fmla="*/ 68 w 131"/>
                  <a:gd name="T3" fmla="*/ 19 h 20"/>
                  <a:gd name="T4" fmla="*/ 14 w 131"/>
                  <a:gd name="T5" fmla="*/ 8 h 20"/>
                  <a:gd name="T6" fmla="*/ 0 w 131"/>
                  <a:gd name="T7" fmla="*/ 0 h 20"/>
                  <a:gd name="T8" fmla="*/ 12 w 131"/>
                  <a:gd name="T9" fmla="*/ 0 h 20"/>
                  <a:gd name="T10" fmla="*/ 56 w 131"/>
                  <a:gd name="T11" fmla="*/ 6 h 20"/>
                  <a:gd name="T12" fmla="*/ 130 w 131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0">
                    <a:moveTo>
                      <a:pt x="130" y="18"/>
                    </a:moveTo>
                    <a:lnTo>
                      <a:pt x="68" y="19"/>
                    </a:lnTo>
                    <a:lnTo>
                      <a:pt x="14" y="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6" y="6"/>
                    </a:lnTo>
                    <a:lnTo>
                      <a:pt x="130" y="18"/>
                    </a:lnTo>
                  </a:path>
                </a:pathLst>
              </a:custGeom>
              <a:solidFill>
                <a:srgbClr val="CCCCCC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25" name="Freeform 276"/>
              <p:cNvSpPr>
                <a:spLocks/>
              </p:cNvSpPr>
              <p:nvPr/>
            </p:nvSpPr>
            <p:spPr bwMode="auto">
              <a:xfrm>
                <a:off x="5043" y="1045"/>
                <a:ext cx="137" cy="23"/>
              </a:xfrm>
              <a:custGeom>
                <a:avLst/>
                <a:gdLst>
                  <a:gd name="T0" fmla="*/ 136 w 137"/>
                  <a:gd name="T1" fmla="*/ 18 h 23"/>
                  <a:gd name="T2" fmla="*/ 71 w 137"/>
                  <a:gd name="T3" fmla="*/ 22 h 23"/>
                  <a:gd name="T4" fmla="*/ 16 w 137"/>
                  <a:gd name="T5" fmla="*/ 9 h 23"/>
                  <a:gd name="T6" fmla="*/ 0 w 137"/>
                  <a:gd name="T7" fmla="*/ 3 h 23"/>
                  <a:gd name="T8" fmla="*/ 13 w 137"/>
                  <a:gd name="T9" fmla="*/ 0 h 23"/>
                  <a:gd name="T10" fmla="*/ 59 w 137"/>
                  <a:gd name="T11" fmla="*/ 7 h 23"/>
                  <a:gd name="T12" fmla="*/ 136 w 137"/>
                  <a:gd name="T13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3">
                    <a:moveTo>
                      <a:pt x="136" y="18"/>
                    </a:moveTo>
                    <a:lnTo>
                      <a:pt x="71" y="22"/>
                    </a:lnTo>
                    <a:lnTo>
                      <a:pt x="16" y="9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59" y="7"/>
                    </a:lnTo>
                    <a:lnTo>
                      <a:pt x="136" y="18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26" name="Freeform 277"/>
              <p:cNvSpPr>
                <a:spLocks/>
              </p:cNvSpPr>
              <p:nvPr/>
            </p:nvSpPr>
            <p:spPr bwMode="auto">
              <a:xfrm>
                <a:off x="5084" y="1053"/>
                <a:ext cx="70" cy="17"/>
              </a:xfrm>
              <a:custGeom>
                <a:avLst/>
                <a:gdLst>
                  <a:gd name="T0" fmla="*/ 1 w 70"/>
                  <a:gd name="T1" fmla="*/ 9 h 17"/>
                  <a:gd name="T2" fmla="*/ 0 w 70"/>
                  <a:gd name="T3" fmla="*/ 0 h 17"/>
                  <a:gd name="T4" fmla="*/ 68 w 70"/>
                  <a:gd name="T5" fmla="*/ 10 h 17"/>
                  <a:gd name="T6" fmla="*/ 69 w 7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17">
                    <a:moveTo>
                      <a:pt x="1" y="9"/>
                    </a:moveTo>
                    <a:lnTo>
                      <a:pt x="0" y="0"/>
                    </a:lnTo>
                    <a:lnTo>
                      <a:pt x="68" y="10"/>
                    </a:lnTo>
                    <a:lnTo>
                      <a:pt x="69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27" name="Line 278"/>
              <p:cNvSpPr>
                <a:spLocks noChangeShapeType="1"/>
              </p:cNvSpPr>
              <p:nvPr/>
            </p:nvSpPr>
            <p:spPr bwMode="auto">
              <a:xfrm>
                <a:off x="5088" y="1060"/>
                <a:ext cx="65" cy="6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28" name="Freeform 279"/>
              <p:cNvSpPr>
                <a:spLocks/>
              </p:cNvSpPr>
              <p:nvPr/>
            </p:nvSpPr>
            <p:spPr bwMode="auto">
              <a:xfrm>
                <a:off x="5122" y="1060"/>
                <a:ext cx="17" cy="17"/>
              </a:xfrm>
              <a:custGeom>
                <a:avLst/>
                <a:gdLst>
                  <a:gd name="T0" fmla="*/ 0 w 17"/>
                  <a:gd name="T1" fmla="*/ 8 h 17"/>
                  <a:gd name="T2" fmla="*/ 0 w 17"/>
                  <a:gd name="T3" fmla="*/ 0 h 17"/>
                  <a:gd name="T4" fmla="*/ 16 w 17"/>
                  <a:gd name="T5" fmla="*/ 8 h 17"/>
                  <a:gd name="T6" fmla="*/ 16 w 17"/>
                  <a:gd name="T7" fmla="*/ 16 h 17"/>
                  <a:gd name="T8" fmla="*/ 0 w 17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8"/>
                    </a:moveTo>
                    <a:lnTo>
                      <a:pt x="0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29" name="Freeform 280"/>
              <p:cNvSpPr>
                <a:spLocks/>
              </p:cNvSpPr>
              <p:nvPr/>
            </p:nvSpPr>
            <p:spPr bwMode="auto">
              <a:xfrm>
                <a:off x="5050" y="1045"/>
                <a:ext cx="20" cy="17"/>
              </a:xfrm>
              <a:custGeom>
                <a:avLst/>
                <a:gdLst>
                  <a:gd name="T0" fmla="*/ 10 w 20"/>
                  <a:gd name="T1" fmla="*/ 14 h 17"/>
                  <a:gd name="T2" fmla="*/ 7 w 20"/>
                  <a:gd name="T3" fmla="*/ 12 h 17"/>
                  <a:gd name="T4" fmla="*/ 7 w 20"/>
                  <a:gd name="T5" fmla="*/ 12 h 17"/>
                  <a:gd name="T6" fmla="*/ 4 w 20"/>
                  <a:gd name="T7" fmla="*/ 11 h 17"/>
                  <a:gd name="T8" fmla="*/ 3 w 20"/>
                  <a:gd name="T9" fmla="*/ 9 h 17"/>
                  <a:gd name="T10" fmla="*/ 1 w 20"/>
                  <a:gd name="T11" fmla="*/ 8 h 17"/>
                  <a:gd name="T12" fmla="*/ 0 w 20"/>
                  <a:gd name="T13" fmla="*/ 6 h 17"/>
                  <a:gd name="T14" fmla="*/ 1 w 20"/>
                  <a:gd name="T15" fmla="*/ 6 h 17"/>
                  <a:gd name="T16" fmla="*/ 0 w 20"/>
                  <a:gd name="T17" fmla="*/ 4 h 17"/>
                  <a:gd name="T18" fmla="*/ 1 w 20"/>
                  <a:gd name="T19" fmla="*/ 1 h 17"/>
                  <a:gd name="T20" fmla="*/ 3 w 20"/>
                  <a:gd name="T21" fmla="*/ 3 h 17"/>
                  <a:gd name="T22" fmla="*/ 4 w 20"/>
                  <a:gd name="T23" fmla="*/ 1 h 17"/>
                  <a:gd name="T24" fmla="*/ 5 w 20"/>
                  <a:gd name="T25" fmla="*/ 1 h 17"/>
                  <a:gd name="T26" fmla="*/ 7 w 20"/>
                  <a:gd name="T27" fmla="*/ 1 h 17"/>
                  <a:gd name="T28" fmla="*/ 8 w 20"/>
                  <a:gd name="T29" fmla="*/ 0 h 17"/>
                  <a:gd name="T30" fmla="*/ 11 w 20"/>
                  <a:gd name="T31" fmla="*/ 1 h 17"/>
                  <a:gd name="T32" fmla="*/ 12 w 20"/>
                  <a:gd name="T33" fmla="*/ 3 h 17"/>
                  <a:gd name="T34" fmla="*/ 14 w 20"/>
                  <a:gd name="T35" fmla="*/ 4 h 17"/>
                  <a:gd name="T36" fmla="*/ 15 w 20"/>
                  <a:gd name="T37" fmla="*/ 6 h 17"/>
                  <a:gd name="T38" fmla="*/ 15 w 20"/>
                  <a:gd name="T39" fmla="*/ 4 h 17"/>
                  <a:gd name="T40" fmla="*/ 18 w 20"/>
                  <a:gd name="T41" fmla="*/ 8 h 17"/>
                  <a:gd name="T42" fmla="*/ 19 w 20"/>
                  <a:gd name="T43" fmla="*/ 9 h 17"/>
                  <a:gd name="T44" fmla="*/ 19 w 20"/>
                  <a:gd name="T45" fmla="*/ 9 h 17"/>
                  <a:gd name="T46" fmla="*/ 19 w 20"/>
                  <a:gd name="T47" fmla="*/ 12 h 17"/>
                  <a:gd name="T48" fmla="*/ 18 w 20"/>
                  <a:gd name="T49" fmla="*/ 12 h 17"/>
                  <a:gd name="T50" fmla="*/ 17 w 20"/>
                  <a:gd name="T51" fmla="*/ 12 h 17"/>
                  <a:gd name="T52" fmla="*/ 15 w 20"/>
                  <a:gd name="T53" fmla="*/ 14 h 17"/>
                  <a:gd name="T54" fmla="*/ 15 w 20"/>
                  <a:gd name="T55" fmla="*/ 16 h 17"/>
                  <a:gd name="T56" fmla="*/ 12 w 20"/>
                  <a:gd name="T57" fmla="*/ 14 h 17"/>
                  <a:gd name="T58" fmla="*/ 10 w 20"/>
                  <a:gd name="T59" fmla="*/ 16 h 17"/>
                  <a:gd name="T60" fmla="*/ 10 w 20"/>
                  <a:gd name="T6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17">
                    <a:moveTo>
                      <a:pt x="10" y="14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10" y="1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30" name="Freeform 281"/>
              <p:cNvSpPr>
                <a:spLocks/>
              </p:cNvSpPr>
              <p:nvPr/>
            </p:nvSpPr>
            <p:spPr bwMode="auto">
              <a:xfrm>
                <a:off x="4912" y="1025"/>
                <a:ext cx="146" cy="29"/>
              </a:xfrm>
              <a:custGeom>
                <a:avLst/>
                <a:gdLst>
                  <a:gd name="T0" fmla="*/ 145 w 146"/>
                  <a:gd name="T1" fmla="*/ 22 h 29"/>
                  <a:gd name="T2" fmla="*/ 0 w 146"/>
                  <a:gd name="T3" fmla="*/ 0 h 29"/>
                  <a:gd name="T4" fmla="*/ 144 w 146"/>
                  <a:gd name="T5" fmla="*/ 28 h 29"/>
                  <a:gd name="T6" fmla="*/ 132 w 146"/>
                  <a:gd name="T7" fmla="*/ 22 h 29"/>
                  <a:gd name="T8" fmla="*/ 145 w 146"/>
                  <a:gd name="T9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9">
                    <a:moveTo>
                      <a:pt x="145" y="22"/>
                    </a:moveTo>
                    <a:lnTo>
                      <a:pt x="0" y="0"/>
                    </a:lnTo>
                    <a:lnTo>
                      <a:pt x="144" y="28"/>
                    </a:lnTo>
                    <a:lnTo>
                      <a:pt x="132" y="22"/>
                    </a:lnTo>
                    <a:lnTo>
                      <a:pt x="145" y="22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31" name="Freeform 282"/>
              <p:cNvSpPr>
                <a:spLocks/>
              </p:cNvSpPr>
              <p:nvPr/>
            </p:nvSpPr>
            <p:spPr bwMode="auto">
              <a:xfrm>
                <a:off x="4909" y="1027"/>
                <a:ext cx="148" cy="28"/>
              </a:xfrm>
              <a:custGeom>
                <a:avLst/>
                <a:gdLst>
                  <a:gd name="T0" fmla="*/ 147 w 148"/>
                  <a:gd name="T1" fmla="*/ 18 h 28"/>
                  <a:gd name="T2" fmla="*/ 0 w 148"/>
                  <a:gd name="T3" fmla="*/ 0 h 28"/>
                  <a:gd name="T4" fmla="*/ 146 w 148"/>
                  <a:gd name="T5" fmla="*/ 27 h 28"/>
                  <a:gd name="T6" fmla="*/ 134 w 148"/>
                  <a:gd name="T7" fmla="*/ 20 h 28"/>
                  <a:gd name="T8" fmla="*/ 147 w 148"/>
                  <a:gd name="T9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8">
                    <a:moveTo>
                      <a:pt x="147" y="18"/>
                    </a:moveTo>
                    <a:lnTo>
                      <a:pt x="0" y="0"/>
                    </a:lnTo>
                    <a:lnTo>
                      <a:pt x="146" y="27"/>
                    </a:lnTo>
                    <a:lnTo>
                      <a:pt x="134" y="20"/>
                    </a:lnTo>
                    <a:lnTo>
                      <a:pt x="147" y="18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32" name="Line 283"/>
              <p:cNvSpPr>
                <a:spLocks noChangeShapeType="1"/>
              </p:cNvSpPr>
              <p:nvPr/>
            </p:nvSpPr>
            <p:spPr bwMode="auto">
              <a:xfrm flipH="1" flipV="1">
                <a:off x="4915" y="1030"/>
                <a:ext cx="128" cy="2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33" name="Freeform 284"/>
              <p:cNvSpPr>
                <a:spLocks/>
              </p:cNvSpPr>
              <p:nvPr/>
            </p:nvSpPr>
            <p:spPr bwMode="auto">
              <a:xfrm>
                <a:off x="5036" y="1051"/>
                <a:ext cx="72" cy="17"/>
              </a:xfrm>
              <a:custGeom>
                <a:avLst/>
                <a:gdLst>
                  <a:gd name="T0" fmla="*/ 71 w 72"/>
                  <a:gd name="T1" fmla="*/ 16 h 17"/>
                  <a:gd name="T2" fmla="*/ 5 w 72"/>
                  <a:gd name="T3" fmla="*/ 11 h 17"/>
                  <a:gd name="T4" fmla="*/ 0 w 72"/>
                  <a:gd name="T5" fmla="*/ 0 h 17"/>
                  <a:gd name="T6" fmla="*/ 71 w 72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7">
                    <a:moveTo>
                      <a:pt x="71" y="16"/>
                    </a:moveTo>
                    <a:lnTo>
                      <a:pt x="5" y="11"/>
                    </a:lnTo>
                    <a:lnTo>
                      <a:pt x="0" y="0"/>
                    </a:lnTo>
                    <a:lnTo>
                      <a:pt x="71" y="16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34" name="Freeform 285"/>
              <p:cNvSpPr>
                <a:spLocks/>
              </p:cNvSpPr>
              <p:nvPr/>
            </p:nvSpPr>
            <p:spPr bwMode="auto">
              <a:xfrm>
                <a:off x="5028" y="1050"/>
                <a:ext cx="20" cy="17"/>
              </a:xfrm>
              <a:custGeom>
                <a:avLst/>
                <a:gdLst>
                  <a:gd name="T0" fmla="*/ 18 w 20"/>
                  <a:gd name="T1" fmla="*/ 3 h 17"/>
                  <a:gd name="T2" fmla="*/ 19 w 20"/>
                  <a:gd name="T3" fmla="*/ 13 h 17"/>
                  <a:gd name="T4" fmla="*/ 16 w 20"/>
                  <a:gd name="T5" fmla="*/ 14 h 17"/>
                  <a:gd name="T6" fmla="*/ 13 w 20"/>
                  <a:gd name="T7" fmla="*/ 16 h 17"/>
                  <a:gd name="T8" fmla="*/ 0 w 20"/>
                  <a:gd name="T9" fmla="*/ 11 h 17"/>
                  <a:gd name="T10" fmla="*/ 1 w 20"/>
                  <a:gd name="T11" fmla="*/ 0 h 17"/>
                  <a:gd name="T12" fmla="*/ 18 w 20"/>
                  <a:gd name="T1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3"/>
                    </a:moveTo>
                    <a:lnTo>
                      <a:pt x="19" y="13"/>
                    </a:lnTo>
                    <a:lnTo>
                      <a:pt x="16" y="14"/>
                    </a:lnTo>
                    <a:lnTo>
                      <a:pt x="13" y="16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18" y="3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35" name="Freeform 286"/>
              <p:cNvSpPr>
                <a:spLocks/>
              </p:cNvSpPr>
              <p:nvPr/>
            </p:nvSpPr>
            <p:spPr bwMode="auto">
              <a:xfrm>
                <a:off x="5023" y="1048"/>
                <a:ext cx="26" cy="21"/>
              </a:xfrm>
              <a:custGeom>
                <a:avLst/>
                <a:gdLst>
                  <a:gd name="T0" fmla="*/ 23 w 26"/>
                  <a:gd name="T1" fmla="*/ 5 h 21"/>
                  <a:gd name="T2" fmla="*/ 25 w 26"/>
                  <a:gd name="T3" fmla="*/ 18 h 21"/>
                  <a:gd name="T4" fmla="*/ 21 w 26"/>
                  <a:gd name="T5" fmla="*/ 19 h 21"/>
                  <a:gd name="T6" fmla="*/ 19 w 26"/>
                  <a:gd name="T7" fmla="*/ 20 h 21"/>
                  <a:gd name="T8" fmla="*/ 0 w 26"/>
                  <a:gd name="T9" fmla="*/ 16 h 21"/>
                  <a:gd name="T10" fmla="*/ 3 w 26"/>
                  <a:gd name="T11" fmla="*/ 0 h 21"/>
                  <a:gd name="T12" fmla="*/ 23 w 26"/>
                  <a:gd name="T1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1">
                    <a:moveTo>
                      <a:pt x="23" y="5"/>
                    </a:moveTo>
                    <a:lnTo>
                      <a:pt x="25" y="18"/>
                    </a:lnTo>
                    <a:lnTo>
                      <a:pt x="21" y="19"/>
                    </a:lnTo>
                    <a:lnTo>
                      <a:pt x="19" y="20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23" y="5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36" name="Freeform 287"/>
              <p:cNvSpPr>
                <a:spLocks/>
              </p:cNvSpPr>
              <p:nvPr/>
            </p:nvSpPr>
            <p:spPr bwMode="auto">
              <a:xfrm>
                <a:off x="4975" y="1041"/>
                <a:ext cx="55" cy="24"/>
              </a:xfrm>
              <a:custGeom>
                <a:avLst/>
                <a:gdLst>
                  <a:gd name="T0" fmla="*/ 53 w 55"/>
                  <a:gd name="T1" fmla="*/ 8 h 24"/>
                  <a:gd name="T2" fmla="*/ 54 w 55"/>
                  <a:gd name="T3" fmla="*/ 17 h 24"/>
                  <a:gd name="T4" fmla="*/ 47 w 55"/>
                  <a:gd name="T5" fmla="*/ 23 h 24"/>
                  <a:gd name="T6" fmla="*/ 32 w 55"/>
                  <a:gd name="T7" fmla="*/ 19 h 24"/>
                  <a:gd name="T8" fmla="*/ 29 w 55"/>
                  <a:gd name="T9" fmla="*/ 21 h 24"/>
                  <a:gd name="T10" fmla="*/ 4 w 55"/>
                  <a:gd name="T11" fmla="*/ 13 h 24"/>
                  <a:gd name="T12" fmla="*/ 6 w 55"/>
                  <a:gd name="T13" fmla="*/ 11 h 24"/>
                  <a:gd name="T14" fmla="*/ 0 w 55"/>
                  <a:gd name="T15" fmla="*/ 6 h 24"/>
                  <a:gd name="T16" fmla="*/ 8 w 55"/>
                  <a:gd name="T17" fmla="*/ 0 h 24"/>
                  <a:gd name="T18" fmla="*/ 53 w 55"/>
                  <a:gd name="T1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24">
                    <a:moveTo>
                      <a:pt x="53" y="8"/>
                    </a:moveTo>
                    <a:lnTo>
                      <a:pt x="54" y="17"/>
                    </a:lnTo>
                    <a:lnTo>
                      <a:pt x="47" y="23"/>
                    </a:lnTo>
                    <a:lnTo>
                      <a:pt x="32" y="19"/>
                    </a:lnTo>
                    <a:lnTo>
                      <a:pt x="29" y="21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53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37" name="Freeform 288"/>
              <p:cNvSpPr>
                <a:spLocks/>
              </p:cNvSpPr>
              <p:nvPr/>
            </p:nvSpPr>
            <p:spPr bwMode="auto">
              <a:xfrm>
                <a:off x="4973" y="1041"/>
                <a:ext cx="58" cy="26"/>
              </a:xfrm>
              <a:custGeom>
                <a:avLst/>
                <a:gdLst>
                  <a:gd name="T0" fmla="*/ 56 w 58"/>
                  <a:gd name="T1" fmla="*/ 9 h 26"/>
                  <a:gd name="T2" fmla="*/ 57 w 58"/>
                  <a:gd name="T3" fmla="*/ 19 h 26"/>
                  <a:gd name="T4" fmla="*/ 48 w 58"/>
                  <a:gd name="T5" fmla="*/ 25 h 26"/>
                  <a:gd name="T6" fmla="*/ 34 w 58"/>
                  <a:gd name="T7" fmla="*/ 22 h 26"/>
                  <a:gd name="T8" fmla="*/ 30 w 58"/>
                  <a:gd name="T9" fmla="*/ 23 h 26"/>
                  <a:gd name="T10" fmla="*/ 3 w 58"/>
                  <a:gd name="T11" fmla="*/ 14 h 26"/>
                  <a:gd name="T12" fmla="*/ 6 w 58"/>
                  <a:gd name="T13" fmla="*/ 10 h 26"/>
                  <a:gd name="T14" fmla="*/ 0 w 58"/>
                  <a:gd name="T15" fmla="*/ 6 h 26"/>
                  <a:gd name="T16" fmla="*/ 9 w 58"/>
                  <a:gd name="T17" fmla="*/ 0 h 26"/>
                  <a:gd name="T18" fmla="*/ 56 w 58"/>
                  <a:gd name="T1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26">
                    <a:moveTo>
                      <a:pt x="56" y="9"/>
                    </a:moveTo>
                    <a:lnTo>
                      <a:pt x="57" y="19"/>
                    </a:lnTo>
                    <a:lnTo>
                      <a:pt x="48" y="25"/>
                    </a:lnTo>
                    <a:lnTo>
                      <a:pt x="34" y="22"/>
                    </a:lnTo>
                    <a:lnTo>
                      <a:pt x="30" y="23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56" y="9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38" name="Freeform 289"/>
              <p:cNvSpPr>
                <a:spLocks/>
              </p:cNvSpPr>
              <p:nvPr/>
            </p:nvSpPr>
            <p:spPr bwMode="auto">
              <a:xfrm>
                <a:off x="4939" y="1041"/>
                <a:ext cx="26" cy="17"/>
              </a:xfrm>
              <a:custGeom>
                <a:avLst/>
                <a:gdLst>
                  <a:gd name="T0" fmla="*/ 25 w 26"/>
                  <a:gd name="T1" fmla="*/ 1 h 17"/>
                  <a:gd name="T2" fmla="*/ 17 w 26"/>
                  <a:gd name="T3" fmla="*/ 16 h 17"/>
                  <a:gd name="T4" fmla="*/ 15 w 26"/>
                  <a:gd name="T5" fmla="*/ 16 h 17"/>
                  <a:gd name="T6" fmla="*/ 13 w 26"/>
                  <a:gd name="T7" fmla="*/ 14 h 17"/>
                  <a:gd name="T8" fmla="*/ 11 w 26"/>
                  <a:gd name="T9" fmla="*/ 13 h 17"/>
                  <a:gd name="T10" fmla="*/ 10 w 26"/>
                  <a:gd name="T11" fmla="*/ 12 h 17"/>
                  <a:gd name="T12" fmla="*/ 8 w 26"/>
                  <a:gd name="T13" fmla="*/ 12 h 17"/>
                  <a:gd name="T14" fmla="*/ 8 w 26"/>
                  <a:gd name="T15" fmla="*/ 11 h 17"/>
                  <a:gd name="T16" fmla="*/ 6 w 26"/>
                  <a:gd name="T17" fmla="*/ 10 h 17"/>
                  <a:gd name="T18" fmla="*/ 6 w 26"/>
                  <a:gd name="T19" fmla="*/ 10 h 17"/>
                  <a:gd name="T20" fmla="*/ 4 w 26"/>
                  <a:gd name="T21" fmla="*/ 9 h 17"/>
                  <a:gd name="T22" fmla="*/ 3 w 26"/>
                  <a:gd name="T23" fmla="*/ 8 h 17"/>
                  <a:gd name="T24" fmla="*/ 3 w 26"/>
                  <a:gd name="T25" fmla="*/ 9 h 17"/>
                  <a:gd name="T26" fmla="*/ 2 w 26"/>
                  <a:gd name="T27" fmla="*/ 9 h 17"/>
                  <a:gd name="T28" fmla="*/ 2 w 26"/>
                  <a:gd name="T29" fmla="*/ 8 h 17"/>
                  <a:gd name="T30" fmla="*/ 3 w 26"/>
                  <a:gd name="T31" fmla="*/ 6 h 17"/>
                  <a:gd name="T32" fmla="*/ 1 w 26"/>
                  <a:gd name="T33" fmla="*/ 4 h 17"/>
                  <a:gd name="T34" fmla="*/ 1 w 26"/>
                  <a:gd name="T35" fmla="*/ 2 h 17"/>
                  <a:gd name="T36" fmla="*/ 0 w 26"/>
                  <a:gd name="T37" fmla="*/ 1 h 17"/>
                  <a:gd name="T38" fmla="*/ 0 w 26"/>
                  <a:gd name="T39" fmla="*/ 1 h 17"/>
                  <a:gd name="T40" fmla="*/ 1 w 26"/>
                  <a:gd name="T41" fmla="*/ 0 h 17"/>
                  <a:gd name="T42" fmla="*/ 25 w 26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17">
                    <a:moveTo>
                      <a:pt x="25" y="1"/>
                    </a:moveTo>
                    <a:lnTo>
                      <a:pt x="17" y="16"/>
                    </a:lnTo>
                    <a:lnTo>
                      <a:pt x="15" y="16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5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39" name="Freeform 290"/>
              <p:cNvSpPr>
                <a:spLocks/>
              </p:cNvSpPr>
              <p:nvPr/>
            </p:nvSpPr>
            <p:spPr bwMode="auto">
              <a:xfrm>
                <a:off x="4895" y="1029"/>
                <a:ext cx="70" cy="17"/>
              </a:xfrm>
              <a:custGeom>
                <a:avLst/>
                <a:gdLst>
                  <a:gd name="T0" fmla="*/ 69 w 70"/>
                  <a:gd name="T1" fmla="*/ 14 h 17"/>
                  <a:gd name="T2" fmla="*/ 0 w 70"/>
                  <a:gd name="T3" fmla="*/ 0 h 17"/>
                  <a:gd name="T4" fmla="*/ 63 w 70"/>
                  <a:gd name="T5" fmla="*/ 16 h 17"/>
                  <a:gd name="T6" fmla="*/ 69 w 70"/>
                  <a:gd name="T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17">
                    <a:moveTo>
                      <a:pt x="69" y="14"/>
                    </a:moveTo>
                    <a:lnTo>
                      <a:pt x="0" y="0"/>
                    </a:lnTo>
                    <a:lnTo>
                      <a:pt x="63" y="16"/>
                    </a:lnTo>
                    <a:lnTo>
                      <a:pt x="69" y="14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40" name="Freeform 291"/>
              <p:cNvSpPr>
                <a:spLocks/>
              </p:cNvSpPr>
              <p:nvPr/>
            </p:nvSpPr>
            <p:spPr bwMode="auto">
              <a:xfrm>
                <a:off x="4892" y="1032"/>
                <a:ext cx="73" cy="17"/>
              </a:xfrm>
              <a:custGeom>
                <a:avLst/>
                <a:gdLst>
                  <a:gd name="T0" fmla="*/ 72 w 73"/>
                  <a:gd name="T1" fmla="*/ 11 h 17"/>
                  <a:gd name="T2" fmla="*/ 0 w 73"/>
                  <a:gd name="T3" fmla="*/ 0 h 17"/>
                  <a:gd name="T4" fmla="*/ 66 w 73"/>
                  <a:gd name="T5" fmla="*/ 16 h 17"/>
                  <a:gd name="T6" fmla="*/ 72 w 73"/>
                  <a:gd name="T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7">
                    <a:moveTo>
                      <a:pt x="72" y="11"/>
                    </a:moveTo>
                    <a:lnTo>
                      <a:pt x="0" y="0"/>
                    </a:lnTo>
                    <a:lnTo>
                      <a:pt x="66" y="16"/>
                    </a:lnTo>
                    <a:lnTo>
                      <a:pt x="72" y="11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41" name="Freeform 292"/>
              <p:cNvSpPr>
                <a:spLocks/>
              </p:cNvSpPr>
              <p:nvPr/>
            </p:nvSpPr>
            <p:spPr bwMode="auto">
              <a:xfrm>
                <a:off x="5107" y="1043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  <a:gd name="T6" fmla="*/ 16 w 17"/>
                  <a:gd name="T7" fmla="*/ 0 h 1"/>
                  <a:gd name="T8" fmla="*/ 0 w 1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42" name="Freeform 293"/>
              <p:cNvSpPr>
                <a:spLocks/>
              </p:cNvSpPr>
              <p:nvPr/>
            </p:nvSpPr>
            <p:spPr bwMode="auto">
              <a:xfrm>
                <a:off x="5086" y="103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43" name="Line 294"/>
              <p:cNvSpPr>
                <a:spLocks noChangeShapeType="1"/>
              </p:cNvSpPr>
              <p:nvPr/>
            </p:nvSpPr>
            <p:spPr bwMode="auto">
              <a:xfrm flipH="1" flipV="1">
                <a:off x="5053" y="1051"/>
                <a:ext cx="15" cy="3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44" name="Line 295"/>
              <p:cNvSpPr>
                <a:spLocks noChangeShapeType="1"/>
              </p:cNvSpPr>
              <p:nvPr/>
            </p:nvSpPr>
            <p:spPr bwMode="auto">
              <a:xfrm flipH="1">
                <a:off x="5076" y="1043"/>
                <a:ext cx="18" cy="5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45" name="Freeform 296"/>
              <p:cNvSpPr>
                <a:spLocks/>
              </p:cNvSpPr>
              <p:nvPr/>
            </p:nvSpPr>
            <p:spPr bwMode="auto">
              <a:xfrm>
                <a:off x="5189" y="1055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0 w 17"/>
                  <a:gd name="T3" fmla="*/ 3 h 17"/>
                  <a:gd name="T4" fmla="*/ 8 w 17"/>
                  <a:gd name="T5" fmla="*/ 6 h 17"/>
                  <a:gd name="T6" fmla="*/ 5 w 17"/>
                  <a:gd name="T7" fmla="*/ 9 h 17"/>
                  <a:gd name="T8" fmla="*/ 3 w 17"/>
                  <a:gd name="T9" fmla="*/ 11 h 17"/>
                  <a:gd name="T10" fmla="*/ 3 w 17"/>
                  <a:gd name="T11" fmla="*/ 14 h 17"/>
                  <a:gd name="T12" fmla="*/ 0 w 17"/>
                  <a:gd name="T13" fmla="*/ 15 h 17"/>
                  <a:gd name="T14" fmla="*/ 0 w 17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0" y="3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46" name="Freeform 297"/>
              <p:cNvSpPr>
                <a:spLocks/>
              </p:cNvSpPr>
              <p:nvPr/>
            </p:nvSpPr>
            <p:spPr bwMode="auto">
              <a:xfrm>
                <a:off x="5193" y="1065"/>
                <a:ext cx="83" cy="54"/>
              </a:xfrm>
              <a:custGeom>
                <a:avLst/>
                <a:gdLst>
                  <a:gd name="T0" fmla="*/ 0 w 83"/>
                  <a:gd name="T1" fmla="*/ 0 h 54"/>
                  <a:gd name="T2" fmla="*/ 82 w 83"/>
                  <a:gd name="T3" fmla="*/ 27 h 54"/>
                  <a:gd name="T4" fmla="*/ 78 w 83"/>
                  <a:gd name="T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4">
                    <a:moveTo>
                      <a:pt x="0" y="0"/>
                    </a:moveTo>
                    <a:lnTo>
                      <a:pt x="82" y="27"/>
                    </a:lnTo>
                    <a:lnTo>
                      <a:pt x="78" y="5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47" name="Freeform 298"/>
              <p:cNvSpPr>
                <a:spLocks/>
              </p:cNvSpPr>
              <p:nvPr/>
            </p:nvSpPr>
            <p:spPr bwMode="auto">
              <a:xfrm>
                <a:off x="5272" y="1083"/>
                <a:ext cx="17" cy="17"/>
              </a:xfrm>
              <a:custGeom>
                <a:avLst/>
                <a:gdLst>
                  <a:gd name="T0" fmla="*/ 14 w 17"/>
                  <a:gd name="T1" fmla="*/ 0 h 17"/>
                  <a:gd name="T2" fmla="*/ 1 w 17"/>
                  <a:gd name="T3" fmla="*/ 12 h 17"/>
                  <a:gd name="T4" fmla="*/ 1 w 17"/>
                  <a:gd name="T5" fmla="*/ 9 h 17"/>
                  <a:gd name="T6" fmla="*/ 0 w 17"/>
                  <a:gd name="T7" fmla="*/ 14 h 17"/>
                  <a:gd name="T8" fmla="*/ 4 w 17"/>
                  <a:gd name="T9" fmla="*/ 16 h 17"/>
                  <a:gd name="T10" fmla="*/ 3 w 17"/>
                  <a:gd name="T11" fmla="*/ 14 h 17"/>
                  <a:gd name="T12" fmla="*/ 16 w 17"/>
                  <a:gd name="T13" fmla="*/ 3 h 17"/>
                  <a:gd name="T14" fmla="*/ 14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4" y="0"/>
                    </a:moveTo>
                    <a:lnTo>
                      <a:pt x="1" y="12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16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999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48" name="Freeform 299"/>
              <p:cNvSpPr>
                <a:spLocks/>
              </p:cNvSpPr>
              <p:nvPr/>
            </p:nvSpPr>
            <p:spPr bwMode="auto">
              <a:xfrm>
                <a:off x="5214" y="1071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0 w 17"/>
                  <a:gd name="T5" fmla="*/ 0 h 17"/>
                  <a:gd name="T6" fmla="*/ 16 w 17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49" name="Line 300"/>
              <p:cNvSpPr>
                <a:spLocks noChangeShapeType="1"/>
              </p:cNvSpPr>
              <p:nvPr/>
            </p:nvSpPr>
            <p:spPr bwMode="auto">
              <a:xfrm>
                <a:off x="5189" y="1077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50" name="Freeform 301"/>
              <p:cNvSpPr>
                <a:spLocks/>
              </p:cNvSpPr>
              <p:nvPr/>
            </p:nvSpPr>
            <p:spPr bwMode="auto">
              <a:xfrm>
                <a:off x="5335" y="1103"/>
                <a:ext cx="17" cy="24"/>
              </a:xfrm>
              <a:custGeom>
                <a:avLst/>
                <a:gdLst>
                  <a:gd name="T0" fmla="*/ 16 w 17"/>
                  <a:gd name="T1" fmla="*/ 0 h 24"/>
                  <a:gd name="T2" fmla="*/ 16 w 17"/>
                  <a:gd name="T3" fmla="*/ 5 h 24"/>
                  <a:gd name="T4" fmla="*/ 8 w 17"/>
                  <a:gd name="T5" fmla="*/ 8 h 24"/>
                  <a:gd name="T6" fmla="*/ 8 w 17"/>
                  <a:gd name="T7" fmla="*/ 13 h 24"/>
                  <a:gd name="T8" fmla="*/ 8 w 17"/>
                  <a:gd name="T9" fmla="*/ 16 h 24"/>
                  <a:gd name="T10" fmla="*/ 8 w 17"/>
                  <a:gd name="T11" fmla="*/ 20 h 24"/>
                  <a:gd name="T12" fmla="*/ 0 w 17"/>
                  <a:gd name="T13" fmla="*/ 21 h 24"/>
                  <a:gd name="T14" fmla="*/ 8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16" y="0"/>
                    </a:moveTo>
                    <a:lnTo>
                      <a:pt x="16" y="5"/>
                    </a:lnTo>
                    <a:lnTo>
                      <a:pt x="8" y="8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8" y="2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51" name="Line 302"/>
              <p:cNvSpPr>
                <a:spLocks noChangeShapeType="1"/>
              </p:cNvSpPr>
              <p:nvPr/>
            </p:nvSpPr>
            <p:spPr bwMode="auto">
              <a:xfrm flipH="1">
                <a:off x="5262" y="1077"/>
                <a:ext cx="4" cy="8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52" name="Freeform 303"/>
              <p:cNvSpPr>
                <a:spLocks/>
              </p:cNvSpPr>
              <p:nvPr/>
            </p:nvSpPr>
            <p:spPr bwMode="auto">
              <a:xfrm>
                <a:off x="5228" y="1099"/>
                <a:ext cx="17" cy="20"/>
              </a:xfrm>
              <a:custGeom>
                <a:avLst/>
                <a:gdLst>
                  <a:gd name="T0" fmla="*/ 8 w 17"/>
                  <a:gd name="T1" fmla="*/ 0 h 20"/>
                  <a:gd name="T2" fmla="*/ 8 w 17"/>
                  <a:gd name="T3" fmla="*/ 4 h 20"/>
                  <a:gd name="T4" fmla="*/ 8 w 17"/>
                  <a:gd name="T5" fmla="*/ 6 h 20"/>
                  <a:gd name="T6" fmla="*/ 8 w 17"/>
                  <a:gd name="T7" fmla="*/ 10 h 20"/>
                  <a:gd name="T8" fmla="*/ 0 w 17"/>
                  <a:gd name="T9" fmla="*/ 13 h 20"/>
                  <a:gd name="T10" fmla="*/ 16 w 17"/>
                  <a:gd name="T11" fmla="*/ 14 h 20"/>
                  <a:gd name="T12" fmla="*/ 8 w 17"/>
                  <a:gd name="T13" fmla="*/ 15 h 20"/>
                  <a:gd name="T14" fmla="*/ 16 w 17"/>
                  <a:gd name="T15" fmla="*/ 18 h 20"/>
                  <a:gd name="T16" fmla="*/ 16 w 17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0">
                    <a:moveTo>
                      <a:pt x="8" y="0"/>
                    </a:moveTo>
                    <a:lnTo>
                      <a:pt x="8" y="4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0" y="13"/>
                    </a:lnTo>
                    <a:lnTo>
                      <a:pt x="16" y="14"/>
                    </a:lnTo>
                    <a:lnTo>
                      <a:pt x="8" y="15"/>
                    </a:lnTo>
                    <a:lnTo>
                      <a:pt x="16" y="18"/>
                    </a:lnTo>
                    <a:lnTo>
                      <a:pt x="16" y="19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53" name="Line 304"/>
              <p:cNvSpPr>
                <a:spLocks noChangeShapeType="1"/>
              </p:cNvSpPr>
              <p:nvPr/>
            </p:nvSpPr>
            <p:spPr bwMode="auto">
              <a:xfrm>
                <a:off x="5249" y="1117"/>
                <a:ext cx="2" cy="4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54" name="Freeform 305"/>
              <p:cNvSpPr>
                <a:spLocks/>
              </p:cNvSpPr>
              <p:nvPr/>
            </p:nvSpPr>
            <p:spPr bwMode="auto">
              <a:xfrm>
                <a:off x="5243" y="109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16 w 17"/>
                  <a:gd name="T5" fmla="*/ 16 h 17"/>
                  <a:gd name="T6" fmla="*/ 16 w 17"/>
                  <a:gd name="T7" fmla="*/ 16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55" name="Freeform 306"/>
              <p:cNvSpPr>
                <a:spLocks/>
              </p:cNvSpPr>
              <p:nvPr/>
            </p:nvSpPr>
            <p:spPr bwMode="auto">
              <a:xfrm>
                <a:off x="5240" y="1095"/>
                <a:ext cx="17" cy="17"/>
              </a:xfrm>
              <a:custGeom>
                <a:avLst/>
                <a:gdLst>
                  <a:gd name="T0" fmla="*/ 0 w 17"/>
                  <a:gd name="T1" fmla="*/ 5 h 17"/>
                  <a:gd name="T2" fmla="*/ 0 w 17"/>
                  <a:gd name="T3" fmla="*/ 0 h 17"/>
                  <a:gd name="T4" fmla="*/ 16 w 17"/>
                  <a:gd name="T5" fmla="*/ 5 h 17"/>
                  <a:gd name="T6" fmla="*/ 16 w 17"/>
                  <a:gd name="T7" fmla="*/ 16 h 17"/>
                  <a:gd name="T8" fmla="*/ 0 w 17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5"/>
                    </a:moveTo>
                    <a:lnTo>
                      <a:pt x="0" y="0"/>
                    </a:lnTo>
                    <a:lnTo>
                      <a:pt x="16" y="5"/>
                    </a:lnTo>
                    <a:lnTo>
                      <a:pt x="16" y="16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56" name="Line 307"/>
              <p:cNvSpPr>
                <a:spLocks noChangeShapeType="1"/>
              </p:cNvSpPr>
              <p:nvPr/>
            </p:nvSpPr>
            <p:spPr bwMode="auto">
              <a:xfrm flipH="1">
                <a:off x="5261" y="1097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57" name="Line 308"/>
              <p:cNvSpPr>
                <a:spLocks noChangeShapeType="1"/>
              </p:cNvSpPr>
              <p:nvPr/>
            </p:nvSpPr>
            <p:spPr bwMode="auto">
              <a:xfrm flipH="1">
                <a:off x="4991" y="1029"/>
                <a:ext cx="37" cy="1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58" name="Line 309"/>
              <p:cNvSpPr>
                <a:spLocks noChangeShapeType="1"/>
              </p:cNvSpPr>
              <p:nvPr/>
            </p:nvSpPr>
            <p:spPr bwMode="auto">
              <a:xfrm flipH="1" flipV="1">
                <a:off x="5007" y="1036"/>
                <a:ext cx="73" cy="1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59" name="Freeform 310"/>
              <p:cNvSpPr>
                <a:spLocks/>
              </p:cNvSpPr>
              <p:nvPr/>
            </p:nvSpPr>
            <p:spPr bwMode="auto">
              <a:xfrm>
                <a:off x="5021" y="1033"/>
                <a:ext cx="46" cy="17"/>
              </a:xfrm>
              <a:custGeom>
                <a:avLst/>
                <a:gdLst>
                  <a:gd name="T0" fmla="*/ 40 w 46"/>
                  <a:gd name="T1" fmla="*/ 16 h 17"/>
                  <a:gd name="T2" fmla="*/ 45 w 46"/>
                  <a:gd name="T3" fmla="*/ 11 h 17"/>
                  <a:gd name="T4" fmla="*/ 8 w 46"/>
                  <a:gd name="T5" fmla="*/ 0 h 17"/>
                  <a:gd name="T6" fmla="*/ 0 w 46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7">
                    <a:moveTo>
                      <a:pt x="40" y="16"/>
                    </a:moveTo>
                    <a:lnTo>
                      <a:pt x="45" y="11"/>
                    </a:lnTo>
                    <a:lnTo>
                      <a:pt x="8" y="0"/>
                    </a:lnTo>
                    <a:lnTo>
                      <a:pt x="0" y="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60" name="Freeform 311"/>
              <p:cNvSpPr>
                <a:spLocks/>
              </p:cNvSpPr>
              <p:nvPr/>
            </p:nvSpPr>
            <p:spPr bwMode="auto">
              <a:xfrm>
                <a:off x="4978" y="1055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4 h 17"/>
                  <a:gd name="T4" fmla="*/ 16 w 17"/>
                  <a:gd name="T5" fmla="*/ 16 h 17"/>
                  <a:gd name="T6" fmla="*/ 10 w 17"/>
                  <a:gd name="T7" fmla="*/ 13 h 17"/>
                  <a:gd name="T8" fmla="*/ 10 w 17"/>
                  <a:gd name="T9" fmla="*/ 11 h 17"/>
                  <a:gd name="T10" fmla="*/ 10 w 17"/>
                  <a:gd name="T11" fmla="*/ 9 h 17"/>
                  <a:gd name="T12" fmla="*/ 0 w 17"/>
                  <a:gd name="T13" fmla="*/ 13 h 17"/>
                  <a:gd name="T14" fmla="*/ 0 w 17"/>
                  <a:gd name="T15" fmla="*/ 11 h 17"/>
                  <a:gd name="T16" fmla="*/ 10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0" y="0"/>
                    </a:moveTo>
                    <a:lnTo>
                      <a:pt x="10" y="4"/>
                    </a:lnTo>
                    <a:lnTo>
                      <a:pt x="16" y="16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61" name="Freeform 312"/>
              <p:cNvSpPr>
                <a:spLocks/>
              </p:cNvSpPr>
              <p:nvPr/>
            </p:nvSpPr>
            <p:spPr bwMode="auto">
              <a:xfrm>
                <a:off x="4976" y="1055"/>
                <a:ext cx="17" cy="17"/>
              </a:xfrm>
              <a:custGeom>
                <a:avLst/>
                <a:gdLst>
                  <a:gd name="T0" fmla="*/ 9 w 17"/>
                  <a:gd name="T1" fmla="*/ 1 h 17"/>
                  <a:gd name="T2" fmla="*/ 9 w 17"/>
                  <a:gd name="T3" fmla="*/ 0 h 17"/>
                  <a:gd name="T4" fmla="*/ 16 w 17"/>
                  <a:gd name="T5" fmla="*/ 16 h 17"/>
                  <a:gd name="T6" fmla="*/ 13 w 17"/>
                  <a:gd name="T7" fmla="*/ 16 h 17"/>
                  <a:gd name="T8" fmla="*/ 11 w 17"/>
                  <a:gd name="T9" fmla="*/ 10 h 17"/>
                  <a:gd name="T10" fmla="*/ 4 w 17"/>
                  <a:gd name="T11" fmla="*/ 8 h 17"/>
                  <a:gd name="T12" fmla="*/ 0 w 17"/>
                  <a:gd name="T13" fmla="*/ 12 h 17"/>
                  <a:gd name="T14" fmla="*/ 9 w 17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9" y="1"/>
                    </a:moveTo>
                    <a:lnTo>
                      <a:pt x="9" y="0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1" y="10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9" y="1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62" name="Freeform 313"/>
              <p:cNvSpPr>
                <a:spLocks/>
              </p:cNvSpPr>
              <p:nvPr/>
            </p:nvSpPr>
            <p:spPr bwMode="auto">
              <a:xfrm>
                <a:off x="4980" y="1057"/>
                <a:ext cx="17" cy="17"/>
              </a:xfrm>
              <a:custGeom>
                <a:avLst/>
                <a:gdLst>
                  <a:gd name="T0" fmla="*/ 0 w 17"/>
                  <a:gd name="T1" fmla="*/ 8 h 17"/>
                  <a:gd name="T2" fmla="*/ 16 w 17"/>
                  <a:gd name="T3" fmla="*/ 16 h 17"/>
                  <a:gd name="T4" fmla="*/ 8 w 17"/>
                  <a:gd name="T5" fmla="*/ 0 h 17"/>
                  <a:gd name="T6" fmla="*/ 0 w 17"/>
                  <a:gd name="T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8"/>
                    </a:moveTo>
                    <a:lnTo>
                      <a:pt x="16" y="16"/>
                    </a:lnTo>
                    <a:lnTo>
                      <a:pt x="8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63" name="Freeform 314"/>
              <p:cNvSpPr>
                <a:spLocks/>
              </p:cNvSpPr>
              <p:nvPr/>
            </p:nvSpPr>
            <p:spPr bwMode="auto">
              <a:xfrm>
                <a:off x="4987" y="1058"/>
                <a:ext cx="17" cy="17"/>
              </a:xfrm>
              <a:custGeom>
                <a:avLst/>
                <a:gdLst>
                  <a:gd name="T0" fmla="*/ 8 w 17"/>
                  <a:gd name="T1" fmla="*/ 2 h 17"/>
                  <a:gd name="T2" fmla="*/ 0 w 17"/>
                  <a:gd name="T3" fmla="*/ 13 h 17"/>
                  <a:gd name="T4" fmla="*/ 0 w 17"/>
                  <a:gd name="T5" fmla="*/ 13 h 17"/>
                  <a:gd name="T6" fmla="*/ 0 w 17"/>
                  <a:gd name="T7" fmla="*/ 0 h 17"/>
                  <a:gd name="T8" fmla="*/ 0 w 17"/>
                  <a:gd name="T9" fmla="*/ 10 h 17"/>
                  <a:gd name="T10" fmla="*/ 0 w 17"/>
                  <a:gd name="T11" fmla="*/ 10 h 17"/>
                  <a:gd name="T12" fmla="*/ 8 w 17"/>
                  <a:gd name="T13" fmla="*/ 0 h 17"/>
                  <a:gd name="T14" fmla="*/ 16 w 17"/>
                  <a:gd name="T15" fmla="*/ 2 h 17"/>
                  <a:gd name="T16" fmla="*/ 16 w 17"/>
                  <a:gd name="T17" fmla="*/ 16 h 17"/>
                  <a:gd name="T18" fmla="*/ 8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8" y="2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16" y="16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64" name="Freeform 315"/>
              <p:cNvSpPr>
                <a:spLocks/>
              </p:cNvSpPr>
              <p:nvPr/>
            </p:nvSpPr>
            <p:spPr bwMode="auto">
              <a:xfrm>
                <a:off x="4984" y="1055"/>
                <a:ext cx="17" cy="17"/>
              </a:xfrm>
              <a:custGeom>
                <a:avLst/>
                <a:gdLst>
                  <a:gd name="T0" fmla="*/ 11 w 17"/>
                  <a:gd name="T1" fmla="*/ 6 h 17"/>
                  <a:gd name="T2" fmla="*/ 2 w 17"/>
                  <a:gd name="T3" fmla="*/ 14 h 17"/>
                  <a:gd name="T4" fmla="*/ 0 w 17"/>
                  <a:gd name="T5" fmla="*/ 14 h 17"/>
                  <a:gd name="T6" fmla="*/ 2 w 17"/>
                  <a:gd name="T7" fmla="*/ 1 h 17"/>
                  <a:gd name="T8" fmla="*/ 4 w 17"/>
                  <a:gd name="T9" fmla="*/ 0 h 17"/>
                  <a:gd name="T10" fmla="*/ 2 w 17"/>
                  <a:gd name="T11" fmla="*/ 11 h 17"/>
                  <a:gd name="T12" fmla="*/ 9 w 17"/>
                  <a:gd name="T13" fmla="*/ 3 h 17"/>
                  <a:gd name="T14" fmla="*/ 16 w 17"/>
                  <a:gd name="T15" fmla="*/ 3 h 17"/>
                  <a:gd name="T16" fmla="*/ 13 w 17"/>
                  <a:gd name="T17" fmla="*/ 16 h 17"/>
                  <a:gd name="T18" fmla="*/ 9 w 17"/>
                  <a:gd name="T19" fmla="*/ 16 h 17"/>
                  <a:gd name="T20" fmla="*/ 11 w 1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1" y="6"/>
                    </a:moveTo>
                    <a:lnTo>
                      <a:pt x="2" y="14"/>
                    </a:lnTo>
                    <a:lnTo>
                      <a:pt x="0" y="1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2" y="11"/>
                    </a:lnTo>
                    <a:lnTo>
                      <a:pt x="9" y="3"/>
                    </a:lnTo>
                    <a:lnTo>
                      <a:pt x="16" y="3"/>
                    </a:lnTo>
                    <a:lnTo>
                      <a:pt x="13" y="16"/>
                    </a:lnTo>
                    <a:lnTo>
                      <a:pt x="9" y="16"/>
                    </a:lnTo>
                    <a:lnTo>
                      <a:pt x="11" y="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65" name="Freeform 316"/>
              <p:cNvSpPr>
                <a:spLocks/>
              </p:cNvSpPr>
              <p:nvPr/>
            </p:nvSpPr>
            <p:spPr bwMode="auto">
              <a:xfrm>
                <a:off x="4972" y="105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0 w 17"/>
                  <a:gd name="T3" fmla="*/ 2 h 17"/>
                  <a:gd name="T4" fmla="*/ 10 w 17"/>
                  <a:gd name="T5" fmla="*/ 13 h 17"/>
                  <a:gd name="T6" fmla="*/ 16 w 17"/>
                  <a:gd name="T7" fmla="*/ 2 h 17"/>
                  <a:gd name="T8" fmla="*/ 16 w 17"/>
                  <a:gd name="T9" fmla="*/ 5 h 17"/>
                  <a:gd name="T10" fmla="*/ 10 w 17"/>
                  <a:gd name="T11" fmla="*/ 13 h 17"/>
                  <a:gd name="T12" fmla="*/ 0 w 17"/>
                  <a:gd name="T13" fmla="*/ 16 h 17"/>
                  <a:gd name="T14" fmla="*/ 5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0" y="2"/>
                    </a:lnTo>
                    <a:lnTo>
                      <a:pt x="10" y="13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66" name="Freeform 317"/>
              <p:cNvSpPr>
                <a:spLocks/>
              </p:cNvSpPr>
              <p:nvPr/>
            </p:nvSpPr>
            <p:spPr bwMode="auto">
              <a:xfrm>
                <a:off x="4971" y="105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4 w 17"/>
                  <a:gd name="T5" fmla="*/ 14 h 17"/>
                  <a:gd name="T6" fmla="*/ 12 w 17"/>
                  <a:gd name="T7" fmla="*/ 4 h 17"/>
                  <a:gd name="T8" fmla="*/ 16 w 17"/>
                  <a:gd name="T9" fmla="*/ 2 h 17"/>
                  <a:gd name="T10" fmla="*/ 4 w 17"/>
                  <a:gd name="T11" fmla="*/ 16 h 17"/>
                  <a:gd name="T12" fmla="*/ 4 w 17"/>
                  <a:gd name="T13" fmla="*/ 14 h 17"/>
                  <a:gd name="T14" fmla="*/ 0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4" y="1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67" name="Freeform 318"/>
              <p:cNvSpPr>
                <a:spLocks/>
              </p:cNvSpPr>
              <p:nvPr/>
            </p:nvSpPr>
            <p:spPr bwMode="auto">
              <a:xfrm>
                <a:off x="4964" y="105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4 w 17"/>
                  <a:gd name="T3" fmla="*/ 0 h 17"/>
                  <a:gd name="T4" fmla="*/ 8 w 17"/>
                  <a:gd name="T5" fmla="*/ 10 h 17"/>
                  <a:gd name="T6" fmla="*/ 12 w 17"/>
                  <a:gd name="T7" fmla="*/ 2 h 17"/>
                  <a:gd name="T8" fmla="*/ 16 w 17"/>
                  <a:gd name="T9" fmla="*/ 5 h 17"/>
                  <a:gd name="T10" fmla="*/ 8 w 17"/>
                  <a:gd name="T11" fmla="*/ 10 h 17"/>
                  <a:gd name="T12" fmla="*/ 8 w 17"/>
                  <a:gd name="T13" fmla="*/ 16 h 17"/>
                  <a:gd name="T14" fmla="*/ 4 w 17"/>
                  <a:gd name="T15" fmla="*/ 16 h 17"/>
                  <a:gd name="T16" fmla="*/ 4 w 17"/>
                  <a:gd name="T17" fmla="*/ 8 h 17"/>
                  <a:gd name="T18" fmla="*/ 0 w 17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4" y="0"/>
                    </a:lnTo>
                    <a:lnTo>
                      <a:pt x="8" y="1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8" y="10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68" name="Freeform 319"/>
              <p:cNvSpPr>
                <a:spLocks/>
              </p:cNvSpPr>
              <p:nvPr/>
            </p:nvSpPr>
            <p:spPr bwMode="auto">
              <a:xfrm>
                <a:off x="4963" y="1050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2 h 17"/>
                  <a:gd name="T4" fmla="*/ 5 w 17"/>
                  <a:gd name="T5" fmla="*/ 9 h 17"/>
                  <a:gd name="T6" fmla="*/ 13 w 17"/>
                  <a:gd name="T7" fmla="*/ 2 h 17"/>
                  <a:gd name="T8" fmla="*/ 16 w 17"/>
                  <a:gd name="T9" fmla="*/ 2 h 17"/>
                  <a:gd name="T10" fmla="*/ 8 w 17"/>
                  <a:gd name="T11" fmla="*/ 11 h 17"/>
                  <a:gd name="T12" fmla="*/ 8 w 17"/>
                  <a:gd name="T13" fmla="*/ 16 h 17"/>
                  <a:gd name="T14" fmla="*/ 5 w 17"/>
                  <a:gd name="T15" fmla="*/ 16 h 17"/>
                  <a:gd name="T16" fmla="*/ 5 w 17"/>
                  <a:gd name="T17" fmla="*/ 11 h 17"/>
                  <a:gd name="T18" fmla="*/ 0 w 17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5" y="2"/>
                    </a:lnTo>
                    <a:lnTo>
                      <a:pt x="5" y="9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8" y="11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69" name="Freeform 320"/>
              <p:cNvSpPr>
                <a:spLocks/>
              </p:cNvSpPr>
              <p:nvPr/>
            </p:nvSpPr>
            <p:spPr bwMode="auto">
              <a:xfrm>
                <a:off x="4975" y="1048"/>
                <a:ext cx="55" cy="17"/>
              </a:xfrm>
              <a:custGeom>
                <a:avLst/>
                <a:gdLst>
                  <a:gd name="T0" fmla="*/ 54 w 55"/>
                  <a:gd name="T1" fmla="*/ 11 h 17"/>
                  <a:gd name="T2" fmla="*/ 0 w 55"/>
                  <a:gd name="T3" fmla="*/ 0 h 17"/>
                  <a:gd name="T4" fmla="*/ 6 w 55"/>
                  <a:gd name="T5" fmla="*/ 5 h 17"/>
                  <a:gd name="T6" fmla="*/ 3 w 55"/>
                  <a:gd name="T7" fmla="*/ 7 h 17"/>
                  <a:gd name="T8" fmla="*/ 28 w 55"/>
                  <a:gd name="T9" fmla="*/ 13 h 17"/>
                  <a:gd name="T10" fmla="*/ 32 w 55"/>
                  <a:gd name="T11" fmla="*/ 13 h 17"/>
                  <a:gd name="T12" fmla="*/ 47 w 55"/>
                  <a:gd name="T13" fmla="*/ 16 h 17"/>
                  <a:gd name="T14" fmla="*/ 54 w 55"/>
                  <a:gd name="T1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4" y="11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3" y="7"/>
                    </a:lnTo>
                    <a:lnTo>
                      <a:pt x="28" y="13"/>
                    </a:lnTo>
                    <a:lnTo>
                      <a:pt x="32" y="13"/>
                    </a:lnTo>
                    <a:lnTo>
                      <a:pt x="47" y="16"/>
                    </a:lnTo>
                    <a:lnTo>
                      <a:pt x="54" y="11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70" name="Freeform 321"/>
              <p:cNvSpPr>
                <a:spLocks/>
              </p:cNvSpPr>
              <p:nvPr/>
            </p:nvSpPr>
            <p:spPr bwMode="auto">
              <a:xfrm>
                <a:off x="4973" y="1047"/>
                <a:ext cx="58" cy="20"/>
              </a:xfrm>
              <a:custGeom>
                <a:avLst/>
                <a:gdLst>
                  <a:gd name="T0" fmla="*/ 57 w 58"/>
                  <a:gd name="T1" fmla="*/ 13 h 20"/>
                  <a:gd name="T2" fmla="*/ 0 w 58"/>
                  <a:gd name="T3" fmla="*/ 0 h 20"/>
                  <a:gd name="T4" fmla="*/ 6 w 58"/>
                  <a:gd name="T5" fmla="*/ 4 h 20"/>
                  <a:gd name="T6" fmla="*/ 3 w 58"/>
                  <a:gd name="T7" fmla="*/ 8 h 20"/>
                  <a:gd name="T8" fmla="*/ 30 w 58"/>
                  <a:gd name="T9" fmla="*/ 17 h 20"/>
                  <a:gd name="T10" fmla="*/ 34 w 58"/>
                  <a:gd name="T11" fmla="*/ 16 h 20"/>
                  <a:gd name="T12" fmla="*/ 48 w 58"/>
                  <a:gd name="T13" fmla="*/ 19 h 20"/>
                  <a:gd name="T14" fmla="*/ 57 w 58"/>
                  <a:gd name="T1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0">
                    <a:moveTo>
                      <a:pt x="57" y="13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30" y="17"/>
                    </a:lnTo>
                    <a:lnTo>
                      <a:pt x="34" y="16"/>
                    </a:lnTo>
                    <a:lnTo>
                      <a:pt x="48" y="19"/>
                    </a:lnTo>
                    <a:lnTo>
                      <a:pt x="57" y="1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71" name="Freeform 322"/>
              <p:cNvSpPr>
                <a:spLocks/>
              </p:cNvSpPr>
              <p:nvPr/>
            </p:nvSpPr>
            <p:spPr bwMode="auto">
              <a:xfrm>
                <a:off x="4984" y="1047"/>
                <a:ext cx="30" cy="17"/>
              </a:xfrm>
              <a:custGeom>
                <a:avLst/>
                <a:gdLst>
                  <a:gd name="T0" fmla="*/ 28 w 30"/>
                  <a:gd name="T1" fmla="*/ 12 h 17"/>
                  <a:gd name="T2" fmla="*/ 29 w 30"/>
                  <a:gd name="T3" fmla="*/ 14 h 17"/>
                  <a:gd name="T4" fmla="*/ 26 w 30"/>
                  <a:gd name="T5" fmla="*/ 16 h 17"/>
                  <a:gd name="T6" fmla="*/ 0 w 30"/>
                  <a:gd name="T7" fmla="*/ 2 h 17"/>
                  <a:gd name="T8" fmla="*/ 1 w 30"/>
                  <a:gd name="T9" fmla="*/ 2 h 17"/>
                  <a:gd name="T10" fmla="*/ 1 w 30"/>
                  <a:gd name="T11" fmla="*/ 0 h 17"/>
                  <a:gd name="T12" fmla="*/ 28 w 30"/>
                  <a:gd name="T1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7">
                    <a:moveTo>
                      <a:pt x="28" y="12"/>
                    </a:moveTo>
                    <a:lnTo>
                      <a:pt x="29" y="14"/>
                    </a:lnTo>
                    <a:lnTo>
                      <a:pt x="26" y="16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8" y="12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72" name="Freeform 323"/>
              <p:cNvSpPr>
                <a:spLocks/>
              </p:cNvSpPr>
              <p:nvPr/>
            </p:nvSpPr>
            <p:spPr bwMode="auto">
              <a:xfrm>
                <a:off x="4947" y="1018"/>
                <a:ext cx="54" cy="17"/>
              </a:xfrm>
              <a:custGeom>
                <a:avLst/>
                <a:gdLst>
                  <a:gd name="T0" fmla="*/ 53 w 54"/>
                  <a:gd name="T1" fmla="*/ 16 h 17"/>
                  <a:gd name="T2" fmla="*/ 50 w 54"/>
                  <a:gd name="T3" fmla="*/ 13 h 17"/>
                  <a:gd name="T4" fmla="*/ 47 w 54"/>
                  <a:gd name="T5" fmla="*/ 13 h 17"/>
                  <a:gd name="T6" fmla="*/ 45 w 54"/>
                  <a:gd name="T7" fmla="*/ 10 h 17"/>
                  <a:gd name="T8" fmla="*/ 41 w 54"/>
                  <a:gd name="T9" fmla="*/ 8 h 17"/>
                  <a:gd name="T10" fmla="*/ 39 w 54"/>
                  <a:gd name="T11" fmla="*/ 10 h 17"/>
                  <a:gd name="T12" fmla="*/ 35 w 54"/>
                  <a:gd name="T13" fmla="*/ 10 h 17"/>
                  <a:gd name="T14" fmla="*/ 33 w 54"/>
                  <a:gd name="T15" fmla="*/ 8 h 17"/>
                  <a:gd name="T16" fmla="*/ 30 w 54"/>
                  <a:gd name="T17" fmla="*/ 5 h 17"/>
                  <a:gd name="T18" fmla="*/ 29 w 54"/>
                  <a:gd name="T19" fmla="*/ 8 h 17"/>
                  <a:gd name="T20" fmla="*/ 26 w 54"/>
                  <a:gd name="T21" fmla="*/ 5 h 17"/>
                  <a:gd name="T22" fmla="*/ 24 w 54"/>
                  <a:gd name="T23" fmla="*/ 5 h 17"/>
                  <a:gd name="T24" fmla="*/ 21 w 54"/>
                  <a:gd name="T25" fmla="*/ 5 h 17"/>
                  <a:gd name="T26" fmla="*/ 19 w 54"/>
                  <a:gd name="T27" fmla="*/ 8 h 17"/>
                  <a:gd name="T28" fmla="*/ 17 w 54"/>
                  <a:gd name="T29" fmla="*/ 5 h 17"/>
                  <a:gd name="T30" fmla="*/ 16 w 54"/>
                  <a:gd name="T31" fmla="*/ 2 h 17"/>
                  <a:gd name="T32" fmla="*/ 15 w 54"/>
                  <a:gd name="T33" fmla="*/ 2 h 17"/>
                  <a:gd name="T34" fmla="*/ 11 w 54"/>
                  <a:gd name="T35" fmla="*/ 2 h 17"/>
                  <a:gd name="T36" fmla="*/ 10 w 54"/>
                  <a:gd name="T37" fmla="*/ 2 h 17"/>
                  <a:gd name="T38" fmla="*/ 8 w 54"/>
                  <a:gd name="T39" fmla="*/ 0 h 17"/>
                  <a:gd name="T40" fmla="*/ 7 w 54"/>
                  <a:gd name="T41" fmla="*/ 5 h 17"/>
                  <a:gd name="T42" fmla="*/ 6 w 54"/>
                  <a:gd name="T43" fmla="*/ 2 h 17"/>
                  <a:gd name="T44" fmla="*/ 5 w 54"/>
                  <a:gd name="T45" fmla="*/ 2 h 17"/>
                  <a:gd name="T46" fmla="*/ 4 w 54"/>
                  <a:gd name="T47" fmla="*/ 2 h 17"/>
                  <a:gd name="T48" fmla="*/ 4 w 54"/>
                  <a:gd name="T49" fmla="*/ 2 h 17"/>
                  <a:gd name="T50" fmla="*/ 1 w 54"/>
                  <a:gd name="T51" fmla="*/ 2 h 17"/>
                  <a:gd name="T52" fmla="*/ 1 w 54"/>
                  <a:gd name="T53" fmla="*/ 2 h 17"/>
                  <a:gd name="T54" fmla="*/ 0 w 54"/>
                  <a:gd name="T55" fmla="*/ 0 h 17"/>
                  <a:gd name="T56" fmla="*/ 11 w 54"/>
                  <a:gd name="T5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4" h="17">
                    <a:moveTo>
                      <a:pt x="53" y="16"/>
                    </a:moveTo>
                    <a:lnTo>
                      <a:pt x="50" y="13"/>
                    </a:lnTo>
                    <a:lnTo>
                      <a:pt x="47" y="13"/>
                    </a:lnTo>
                    <a:lnTo>
                      <a:pt x="45" y="10"/>
                    </a:lnTo>
                    <a:lnTo>
                      <a:pt x="41" y="8"/>
                    </a:lnTo>
                    <a:lnTo>
                      <a:pt x="39" y="10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0" y="5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7" y="5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5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1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73" name="Freeform 324"/>
              <p:cNvSpPr>
                <a:spLocks/>
              </p:cNvSpPr>
              <p:nvPr/>
            </p:nvSpPr>
            <p:spPr bwMode="auto">
              <a:xfrm>
                <a:off x="4942" y="1019"/>
                <a:ext cx="18" cy="17"/>
              </a:xfrm>
              <a:custGeom>
                <a:avLst/>
                <a:gdLst>
                  <a:gd name="T0" fmla="*/ 10 w 18"/>
                  <a:gd name="T1" fmla="*/ 16 h 17"/>
                  <a:gd name="T2" fmla="*/ 11 w 18"/>
                  <a:gd name="T3" fmla="*/ 14 h 17"/>
                  <a:gd name="T4" fmla="*/ 12 w 18"/>
                  <a:gd name="T5" fmla="*/ 9 h 17"/>
                  <a:gd name="T6" fmla="*/ 13 w 18"/>
                  <a:gd name="T7" fmla="*/ 8 h 17"/>
                  <a:gd name="T8" fmla="*/ 15 w 18"/>
                  <a:gd name="T9" fmla="*/ 4 h 17"/>
                  <a:gd name="T10" fmla="*/ 16 w 18"/>
                  <a:gd name="T11" fmla="*/ 3 h 17"/>
                  <a:gd name="T12" fmla="*/ 16 w 18"/>
                  <a:gd name="T13" fmla="*/ 1 h 17"/>
                  <a:gd name="T14" fmla="*/ 17 w 18"/>
                  <a:gd name="T15" fmla="*/ 1 h 17"/>
                  <a:gd name="T16" fmla="*/ 7 w 18"/>
                  <a:gd name="T17" fmla="*/ 0 h 17"/>
                  <a:gd name="T18" fmla="*/ 6 w 18"/>
                  <a:gd name="T19" fmla="*/ 1 h 17"/>
                  <a:gd name="T20" fmla="*/ 4 w 18"/>
                  <a:gd name="T21" fmla="*/ 6 h 17"/>
                  <a:gd name="T22" fmla="*/ 2 w 18"/>
                  <a:gd name="T23" fmla="*/ 8 h 17"/>
                  <a:gd name="T24" fmla="*/ 2 w 18"/>
                  <a:gd name="T25" fmla="*/ 9 h 17"/>
                  <a:gd name="T26" fmla="*/ 0 w 18"/>
                  <a:gd name="T27" fmla="*/ 14 h 17"/>
                  <a:gd name="T28" fmla="*/ 0 w 18"/>
                  <a:gd name="T29" fmla="*/ 14 h 17"/>
                  <a:gd name="T30" fmla="*/ 0 w 18"/>
                  <a:gd name="T31" fmla="*/ 14 h 17"/>
                  <a:gd name="T32" fmla="*/ 10 w 18"/>
                  <a:gd name="T3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7">
                    <a:moveTo>
                      <a:pt x="10" y="16"/>
                    </a:moveTo>
                    <a:lnTo>
                      <a:pt x="11" y="14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74" name="Freeform 325"/>
              <p:cNvSpPr>
                <a:spLocks/>
              </p:cNvSpPr>
              <p:nvPr/>
            </p:nvSpPr>
            <p:spPr bwMode="auto">
              <a:xfrm>
                <a:off x="4938" y="1018"/>
                <a:ext cx="22" cy="17"/>
              </a:xfrm>
              <a:custGeom>
                <a:avLst/>
                <a:gdLst>
                  <a:gd name="T0" fmla="*/ 13 w 22"/>
                  <a:gd name="T1" fmla="*/ 16 h 17"/>
                  <a:gd name="T2" fmla="*/ 13 w 22"/>
                  <a:gd name="T3" fmla="*/ 12 h 17"/>
                  <a:gd name="T4" fmla="*/ 15 w 22"/>
                  <a:gd name="T5" fmla="*/ 10 h 17"/>
                  <a:gd name="T6" fmla="*/ 16 w 22"/>
                  <a:gd name="T7" fmla="*/ 8 h 17"/>
                  <a:gd name="T8" fmla="*/ 18 w 22"/>
                  <a:gd name="T9" fmla="*/ 5 h 17"/>
                  <a:gd name="T10" fmla="*/ 20 w 22"/>
                  <a:gd name="T11" fmla="*/ 3 h 17"/>
                  <a:gd name="T12" fmla="*/ 21 w 22"/>
                  <a:gd name="T13" fmla="*/ 3 h 17"/>
                  <a:gd name="T14" fmla="*/ 21 w 22"/>
                  <a:gd name="T15" fmla="*/ 1 h 17"/>
                  <a:gd name="T16" fmla="*/ 9 w 22"/>
                  <a:gd name="T17" fmla="*/ 0 h 17"/>
                  <a:gd name="T18" fmla="*/ 5 w 22"/>
                  <a:gd name="T19" fmla="*/ 3 h 17"/>
                  <a:gd name="T20" fmla="*/ 4 w 22"/>
                  <a:gd name="T21" fmla="*/ 6 h 17"/>
                  <a:gd name="T22" fmla="*/ 2 w 22"/>
                  <a:gd name="T23" fmla="*/ 6 h 17"/>
                  <a:gd name="T24" fmla="*/ 1 w 22"/>
                  <a:gd name="T25" fmla="*/ 9 h 17"/>
                  <a:gd name="T26" fmla="*/ 2 w 22"/>
                  <a:gd name="T27" fmla="*/ 12 h 17"/>
                  <a:gd name="T28" fmla="*/ 0 w 22"/>
                  <a:gd name="T29" fmla="*/ 12 h 17"/>
                  <a:gd name="T30" fmla="*/ 1 w 22"/>
                  <a:gd name="T31" fmla="*/ 13 h 17"/>
                  <a:gd name="T32" fmla="*/ 13 w 22"/>
                  <a:gd name="T3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17">
                    <a:moveTo>
                      <a:pt x="13" y="16"/>
                    </a:moveTo>
                    <a:lnTo>
                      <a:pt x="13" y="12"/>
                    </a:lnTo>
                    <a:lnTo>
                      <a:pt x="15" y="10"/>
                    </a:lnTo>
                    <a:lnTo>
                      <a:pt x="16" y="8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3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75" name="Freeform 326"/>
              <p:cNvSpPr>
                <a:spLocks/>
              </p:cNvSpPr>
              <p:nvPr/>
            </p:nvSpPr>
            <p:spPr bwMode="auto">
              <a:xfrm>
                <a:off x="4940" y="1033"/>
                <a:ext cx="17" cy="17"/>
              </a:xfrm>
              <a:custGeom>
                <a:avLst/>
                <a:gdLst>
                  <a:gd name="T0" fmla="*/ 16 w 17"/>
                  <a:gd name="T1" fmla="*/ 6 h 17"/>
                  <a:gd name="T2" fmla="*/ 16 w 17"/>
                  <a:gd name="T3" fmla="*/ 9 h 17"/>
                  <a:gd name="T4" fmla="*/ 16 w 17"/>
                  <a:gd name="T5" fmla="*/ 12 h 17"/>
                  <a:gd name="T6" fmla="*/ 16 w 17"/>
                  <a:gd name="T7" fmla="*/ 12 h 17"/>
                  <a:gd name="T8" fmla="*/ 16 w 17"/>
                  <a:gd name="T9" fmla="*/ 16 h 17"/>
                  <a:gd name="T10" fmla="*/ 0 w 17"/>
                  <a:gd name="T11" fmla="*/ 9 h 17"/>
                  <a:gd name="T12" fmla="*/ 0 w 17"/>
                  <a:gd name="T13" fmla="*/ 9 h 17"/>
                  <a:gd name="T14" fmla="*/ 0 w 17"/>
                  <a:gd name="T15" fmla="*/ 3 h 17"/>
                  <a:gd name="T16" fmla="*/ 0 w 17"/>
                  <a:gd name="T17" fmla="*/ 0 h 17"/>
                  <a:gd name="T18" fmla="*/ 16 w 17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lnTo>
                      <a:pt x="16" y="9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76" name="Freeform 327"/>
              <p:cNvSpPr>
                <a:spLocks/>
              </p:cNvSpPr>
              <p:nvPr/>
            </p:nvSpPr>
            <p:spPr bwMode="auto">
              <a:xfrm>
                <a:off x="4937" y="1033"/>
                <a:ext cx="17" cy="17"/>
              </a:xfrm>
              <a:custGeom>
                <a:avLst/>
                <a:gdLst>
                  <a:gd name="T0" fmla="*/ 16 w 17"/>
                  <a:gd name="T1" fmla="*/ 4 h 17"/>
                  <a:gd name="T2" fmla="*/ 14 w 17"/>
                  <a:gd name="T3" fmla="*/ 8 h 17"/>
                  <a:gd name="T4" fmla="*/ 14 w 17"/>
                  <a:gd name="T5" fmla="*/ 14 h 17"/>
                  <a:gd name="T6" fmla="*/ 16 w 17"/>
                  <a:gd name="T7" fmla="*/ 16 h 17"/>
                  <a:gd name="T8" fmla="*/ 16 w 17"/>
                  <a:gd name="T9" fmla="*/ 16 h 17"/>
                  <a:gd name="T10" fmla="*/ 0 w 17"/>
                  <a:gd name="T11" fmla="*/ 12 h 17"/>
                  <a:gd name="T12" fmla="*/ 0 w 17"/>
                  <a:gd name="T13" fmla="*/ 6 h 17"/>
                  <a:gd name="T14" fmla="*/ 0 w 17"/>
                  <a:gd name="T15" fmla="*/ 4 h 17"/>
                  <a:gd name="T16" fmla="*/ 0 w 17"/>
                  <a:gd name="T17" fmla="*/ 2 h 17"/>
                  <a:gd name="T18" fmla="*/ 1 w 17"/>
                  <a:gd name="T19" fmla="*/ 0 h 17"/>
                  <a:gd name="T20" fmla="*/ 16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6" y="4"/>
                    </a:moveTo>
                    <a:lnTo>
                      <a:pt x="14" y="8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6" y="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77" name="Line 328"/>
              <p:cNvSpPr>
                <a:spLocks noChangeShapeType="1"/>
              </p:cNvSpPr>
              <p:nvPr/>
            </p:nvSpPr>
            <p:spPr bwMode="auto">
              <a:xfrm flipH="1" flipV="1">
                <a:off x="4947" y="1022"/>
                <a:ext cx="11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78" name="Freeform 329"/>
              <p:cNvSpPr>
                <a:spLocks/>
              </p:cNvSpPr>
              <p:nvPr/>
            </p:nvSpPr>
            <p:spPr bwMode="auto">
              <a:xfrm>
                <a:off x="4946" y="1021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0 w 17"/>
                  <a:gd name="T3" fmla="*/ 0 h 17"/>
                  <a:gd name="T4" fmla="*/ 16 w 17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0" y="0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79" name="Line 330"/>
              <p:cNvSpPr>
                <a:spLocks noChangeShapeType="1"/>
              </p:cNvSpPr>
              <p:nvPr/>
            </p:nvSpPr>
            <p:spPr bwMode="auto">
              <a:xfrm flipH="1">
                <a:off x="4945" y="1024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80" name="Freeform 331"/>
              <p:cNvSpPr>
                <a:spLocks/>
              </p:cNvSpPr>
              <p:nvPr/>
            </p:nvSpPr>
            <p:spPr bwMode="auto">
              <a:xfrm>
                <a:off x="4945" y="1024"/>
                <a:ext cx="17" cy="1"/>
              </a:xfrm>
              <a:custGeom>
                <a:avLst/>
                <a:gdLst>
                  <a:gd name="T0" fmla="*/ 16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81" name="Line 332"/>
              <p:cNvSpPr>
                <a:spLocks noChangeShapeType="1"/>
              </p:cNvSpPr>
              <p:nvPr/>
            </p:nvSpPr>
            <p:spPr bwMode="auto">
              <a:xfrm flipH="1" flipV="1">
                <a:off x="4943" y="1027"/>
                <a:ext cx="11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82" name="Freeform 333"/>
              <p:cNvSpPr>
                <a:spLocks/>
              </p:cNvSpPr>
              <p:nvPr/>
            </p:nvSpPr>
            <p:spPr bwMode="auto">
              <a:xfrm>
                <a:off x="4942" y="1029"/>
                <a:ext cx="17" cy="1"/>
              </a:xfrm>
              <a:custGeom>
                <a:avLst/>
                <a:gdLst>
                  <a:gd name="T0" fmla="*/ 16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83" name="Line 334"/>
              <p:cNvSpPr>
                <a:spLocks noChangeShapeType="1"/>
              </p:cNvSpPr>
              <p:nvPr/>
            </p:nvSpPr>
            <p:spPr bwMode="auto">
              <a:xfrm flipH="1" flipV="1">
                <a:off x="4943" y="103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84" name="Freeform 335"/>
              <p:cNvSpPr>
                <a:spLocks/>
              </p:cNvSpPr>
              <p:nvPr/>
            </p:nvSpPr>
            <p:spPr bwMode="auto">
              <a:xfrm>
                <a:off x="4940" y="1036"/>
                <a:ext cx="17" cy="1"/>
              </a:xfrm>
              <a:custGeom>
                <a:avLst/>
                <a:gdLst>
                  <a:gd name="T0" fmla="*/ 16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85" name="Line 336"/>
              <p:cNvSpPr>
                <a:spLocks noChangeShapeType="1"/>
              </p:cNvSpPr>
              <p:nvPr/>
            </p:nvSpPr>
            <p:spPr bwMode="auto">
              <a:xfrm flipH="1" flipV="1">
                <a:off x="4940" y="1037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86" name="Freeform 337"/>
              <p:cNvSpPr>
                <a:spLocks/>
              </p:cNvSpPr>
              <p:nvPr/>
            </p:nvSpPr>
            <p:spPr bwMode="auto">
              <a:xfrm>
                <a:off x="4947" y="971"/>
                <a:ext cx="36" cy="46"/>
              </a:xfrm>
              <a:custGeom>
                <a:avLst/>
                <a:gdLst>
                  <a:gd name="T0" fmla="*/ 35 w 36"/>
                  <a:gd name="T1" fmla="*/ 45 h 46"/>
                  <a:gd name="T2" fmla="*/ 16 w 36"/>
                  <a:gd name="T3" fmla="*/ 0 h 46"/>
                  <a:gd name="T4" fmla="*/ 0 w 36"/>
                  <a:gd name="T5" fmla="*/ 0 h 46"/>
                  <a:gd name="T6" fmla="*/ 5 w 36"/>
                  <a:gd name="T7" fmla="*/ 44 h 46"/>
                  <a:gd name="T8" fmla="*/ 35 w 36"/>
                  <a:gd name="T9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6">
                    <a:moveTo>
                      <a:pt x="35" y="45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5" y="44"/>
                    </a:lnTo>
                    <a:lnTo>
                      <a:pt x="35" y="45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87" name="Line 338"/>
              <p:cNvSpPr>
                <a:spLocks noChangeShapeType="1"/>
              </p:cNvSpPr>
              <p:nvPr/>
            </p:nvSpPr>
            <p:spPr bwMode="auto">
              <a:xfrm flipH="1" flipV="1">
                <a:off x="4950" y="1019"/>
                <a:ext cx="34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88" name="Line 339"/>
              <p:cNvSpPr>
                <a:spLocks noChangeShapeType="1"/>
              </p:cNvSpPr>
              <p:nvPr/>
            </p:nvSpPr>
            <p:spPr bwMode="auto">
              <a:xfrm flipH="1" flipV="1">
                <a:off x="4951" y="1015"/>
                <a:ext cx="31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89" name="Freeform 340"/>
              <p:cNvSpPr>
                <a:spLocks/>
              </p:cNvSpPr>
              <p:nvPr/>
            </p:nvSpPr>
            <p:spPr bwMode="auto">
              <a:xfrm>
                <a:off x="4945" y="958"/>
                <a:ext cx="17" cy="17"/>
              </a:xfrm>
              <a:custGeom>
                <a:avLst/>
                <a:gdLst>
                  <a:gd name="T0" fmla="*/ 16 w 17"/>
                  <a:gd name="T1" fmla="*/ 14 h 17"/>
                  <a:gd name="T2" fmla="*/ 10 w 17"/>
                  <a:gd name="T3" fmla="*/ 0 h 17"/>
                  <a:gd name="T4" fmla="*/ 0 w 17"/>
                  <a:gd name="T5" fmla="*/ 0 h 17"/>
                  <a:gd name="T6" fmla="*/ 1 w 17"/>
                  <a:gd name="T7" fmla="*/ 16 h 17"/>
                  <a:gd name="T8" fmla="*/ 16 w 1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4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1" y="16"/>
                    </a:lnTo>
                    <a:lnTo>
                      <a:pt x="16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90" name="Line 341"/>
              <p:cNvSpPr>
                <a:spLocks noChangeShapeType="1"/>
              </p:cNvSpPr>
              <p:nvPr/>
            </p:nvSpPr>
            <p:spPr bwMode="auto">
              <a:xfrm flipH="1">
                <a:off x="4945" y="968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91" name="Line 342"/>
              <p:cNvSpPr>
                <a:spLocks noChangeShapeType="1"/>
              </p:cNvSpPr>
              <p:nvPr/>
            </p:nvSpPr>
            <p:spPr bwMode="auto">
              <a:xfrm flipH="1">
                <a:off x="4946" y="964"/>
                <a:ext cx="11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92" name="Freeform 343"/>
              <p:cNvSpPr>
                <a:spLocks/>
              </p:cNvSpPr>
              <p:nvPr/>
            </p:nvSpPr>
            <p:spPr bwMode="auto">
              <a:xfrm>
                <a:off x="4966" y="991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6 w 17"/>
                  <a:gd name="T3" fmla="*/ 1 h 17"/>
                  <a:gd name="T4" fmla="*/ 0 w 17"/>
                  <a:gd name="T5" fmla="*/ 0 h 17"/>
                  <a:gd name="T6" fmla="*/ 2 w 17"/>
                  <a:gd name="T7" fmla="*/ 14 h 17"/>
                  <a:gd name="T8" fmla="*/ 6 w 17"/>
                  <a:gd name="T9" fmla="*/ 14 h 17"/>
                  <a:gd name="T10" fmla="*/ 4 w 17"/>
                  <a:gd name="T11" fmla="*/ 10 h 17"/>
                  <a:gd name="T12" fmla="*/ 9 w 17"/>
                  <a:gd name="T13" fmla="*/ 12 h 17"/>
                  <a:gd name="T14" fmla="*/ 13 w 17"/>
                  <a:gd name="T15" fmla="*/ 16 h 17"/>
                  <a:gd name="T16" fmla="*/ 16 w 17"/>
                  <a:gd name="T1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9" y="12"/>
                    </a:lnTo>
                    <a:lnTo>
                      <a:pt x="13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93" name="Freeform 344"/>
              <p:cNvSpPr>
                <a:spLocks/>
              </p:cNvSpPr>
              <p:nvPr/>
            </p:nvSpPr>
            <p:spPr bwMode="auto">
              <a:xfrm>
                <a:off x="4963" y="991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4 w 17"/>
                  <a:gd name="T3" fmla="*/ 1 h 17"/>
                  <a:gd name="T4" fmla="*/ 0 w 17"/>
                  <a:gd name="T5" fmla="*/ 0 h 17"/>
                  <a:gd name="T6" fmla="*/ 1 w 17"/>
                  <a:gd name="T7" fmla="*/ 14 h 17"/>
                  <a:gd name="T8" fmla="*/ 5 w 17"/>
                  <a:gd name="T9" fmla="*/ 14 h 17"/>
                  <a:gd name="T10" fmla="*/ 5 w 17"/>
                  <a:gd name="T11" fmla="*/ 12 h 17"/>
                  <a:gd name="T12" fmla="*/ 8 w 17"/>
                  <a:gd name="T13" fmla="*/ 12 h 17"/>
                  <a:gd name="T14" fmla="*/ 11 w 17"/>
                  <a:gd name="T15" fmla="*/ 16 h 17"/>
                  <a:gd name="T16" fmla="*/ 16 w 17"/>
                  <a:gd name="T1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1" y="16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94" name="Freeform 345"/>
              <p:cNvSpPr>
                <a:spLocks/>
              </p:cNvSpPr>
              <p:nvPr/>
            </p:nvSpPr>
            <p:spPr bwMode="auto">
              <a:xfrm>
                <a:off x="4968" y="996"/>
                <a:ext cx="1" cy="17"/>
              </a:xfrm>
              <a:custGeom>
                <a:avLst/>
                <a:gdLst>
                  <a:gd name="T0" fmla="*/ 0 w 1"/>
                  <a:gd name="T1" fmla="*/ 16 h 17"/>
                  <a:gd name="T2" fmla="*/ 0 w 1"/>
                  <a:gd name="T3" fmla="*/ 0 h 17"/>
                  <a:gd name="T4" fmla="*/ 0 w 1"/>
                  <a:gd name="T5" fmla="*/ 16 h 17"/>
                  <a:gd name="T6" fmla="*/ 0 w 1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7">
                    <a:moveTo>
                      <a:pt x="0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95" name="Freeform 346"/>
              <p:cNvSpPr>
                <a:spLocks/>
              </p:cNvSpPr>
              <p:nvPr/>
            </p:nvSpPr>
            <p:spPr bwMode="auto">
              <a:xfrm>
                <a:off x="4952" y="979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1 h 17"/>
                  <a:gd name="T4" fmla="*/ 1 w 17"/>
                  <a:gd name="T5" fmla="*/ 0 h 17"/>
                  <a:gd name="T6" fmla="*/ 0 w 17"/>
                  <a:gd name="T7" fmla="*/ 1 h 17"/>
                  <a:gd name="T8" fmla="*/ 3 w 17"/>
                  <a:gd name="T9" fmla="*/ 12 h 17"/>
                  <a:gd name="T10" fmla="*/ 5 w 17"/>
                  <a:gd name="T11" fmla="*/ 14 h 17"/>
                  <a:gd name="T12" fmla="*/ 16 w 17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96" name="Freeform 347"/>
              <p:cNvSpPr>
                <a:spLocks/>
              </p:cNvSpPr>
              <p:nvPr/>
            </p:nvSpPr>
            <p:spPr bwMode="auto">
              <a:xfrm>
                <a:off x="4948" y="978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9 w 17"/>
                  <a:gd name="T3" fmla="*/ 1 h 17"/>
                  <a:gd name="T4" fmla="*/ 1 w 17"/>
                  <a:gd name="T5" fmla="*/ 0 h 17"/>
                  <a:gd name="T6" fmla="*/ 0 w 17"/>
                  <a:gd name="T7" fmla="*/ 1 h 17"/>
                  <a:gd name="T8" fmla="*/ 3 w 17"/>
                  <a:gd name="T9" fmla="*/ 12 h 17"/>
                  <a:gd name="T10" fmla="*/ 7 w 17"/>
                  <a:gd name="T11" fmla="*/ 15 h 17"/>
                  <a:gd name="T12" fmla="*/ 16 w 17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9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97" name="Freeform 348"/>
              <p:cNvSpPr>
                <a:spLocks/>
              </p:cNvSpPr>
              <p:nvPr/>
            </p:nvSpPr>
            <p:spPr bwMode="auto">
              <a:xfrm>
                <a:off x="4954" y="980"/>
                <a:ext cx="17" cy="17"/>
              </a:xfrm>
              <a:custGeom>
                <a:avLst/>
                <a:gdLst>
                  <a:gd name="T0" fmla="*/ 6 w 17"/>
                  <a:gd name="T1" fmla="*/ 14 h 17"/>
                  <a:gd name="T2" fmla="*/ 0 w 17"/>
                  <a:gd name="T3" fmla="*/ 0 h 17"/>
                  <a:gd name="T4" fmla="*/ 6 w 17"/>
                  <a:gd name="T5" fmla="*/ 0 h 17"/>
                  <a:gd name="T6" fmla="*/ 16 w 17"/>
                  <a:gd name="T7" fmla="*/ 16 h 17"/>
                  <a:gd name="T8" fmla="*/ 6 w 1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14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6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98" name="Freeform 349"/>
              <p:cNvSpPr>
                <a:spLocks/>
              </p:cNvSpPr>
              <p:nvPr/>
            </p:nvSpPr>
            <p:spPr bwMode="auto">
              <a:xfrm>
                <a:off x="4951" y="999"/>
                <a:ext cx="17" cy="17"/>
              </a:xfrm>
              <a:custGeom>
                <a:avLst/>
                <a:gdLst>
                  <a:gd name="T0" fmla="*/ 8 w 17"/>
                  <a:gd name="T1" fmla="*/ 8 h 17"/>
                  <a:gd name="T2" fmla="*/ 0 w 17"/>
                  <a:gd name="T3" fmla="*/ 16 h 17"/>
                  <a:gd name="T4" fmla="*/ 8 w 17"/>
                  <a:gd name="T5" fmla="*/ 8 h 17"/>
                  <a:gd name="T6" fmla="*/ 16 w 17"/>
                  <a:gd name="T7" fmla="*/ 0 h 17"/>
                  <a:gd name="T8" fmla="*/ 8 w 17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8" y="8"/>
                    </a:move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599" name="Freeform 350"/>
              <p:cNvSpPr>
                <a:spLocks/>
              </p:cNvSpPr>
              <p:nvPr/>
            </p:nvSpPr>
            <p:spPr bwMode="auto">
              <a:xfrm>
                <a:off x="4952" y="1001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8 w 17"/>
                  <a:gd name="T3" fmla="*/ 1 h 17"/>
                  <a:gd name="T4" fmla="*/ 16 w 17"/>
                  <a:gd name="T5" fmla="*/ 7 h 17"/>
                  <a:gd name="T6" fmla="*/ 0 w 17"/>
                  <a:gd name="T7" fmla="*/ 10 h 17"/>
                  <a:gd name="T8" fmla="*/ 0 w 17"/>
                  <a:gd name="T9" fmla="*/ 10 h 17"/>
                  <a:gd name="T10" fmla="*/ 0 w 17"/>
                  <a:gd name="T11" fmla="*/ 14 h 17"/>
                  <a:gd name="T12" fmla="*/ 0 w 17"/>
                  <a:gd name="T13" fmla="*/ 14 h 17"/>
                  <a:gd name="T14" fmla="*/ 8 w 17"/>
                  <a:gd name="T15" fmla="*/ 16 h 17"/>
                  <a:gd name="T16" fmla="*/ 0 w 17"/>
                  <a:gd name="T17" fmla="*/ 14 h 17"/>
                  <a:gd name="T18" fmla="*/ 8 w 17"/>
                  <a:gd name="T19" fmla="*/ 10 h 17"/>
                  <a:gd name="T20" fmla="*/ 16 w 17"/>
                  <a:gd name="T21" fmla="*/ 7 h 17"/>
                  <a:gd name="T22" fmla="*/ 16 w 17"/>
                  <a:gd name="T23" fmla="*/ 3 h 17"/>
                  <a:gd name="T24" fmla="*/ 8 w 17"/>
                  <a:gd name="T25" fmla="*/ 1 h 17"/>
                  <a:gd name="T26" fmla="*/ 16 w 17"/>
                  <a:gd name="T27" fmla="*/ 1 h 17"/>
                  <a:gd name="T28" fmla="*/ 8 w 17"/>
                  <a:gd name="T2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8" y="1"/>
                    </a:lnTo>
                    <a:lnTo>
                      <a:pt x="16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16"/>
                    </a:lnTo>
                    <a:lnTo>
                      <a:pt x="0" y="14"/>
                    </a:lnTo>
                    <a:lnTo>
                      <a:pt x="8" y="10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00" name="Freeform 351"/>
              <p:cNvSpPr>
                <a:spLocks/>
              </p:cNvSpPr>
              <p:nvPr/>
            </p:nvSpPr>
            <p:spPr bwMode="auto">
              <a:xfrm>
                <a:off x="4949" y="976"/>
                <a:ext cx="17" cy="23"/>
              </a:xfrm>
              <a:custGeom>
                <a:avLst/>
                <a:gdLst>
                  <a:gd name="T0" fmla="*/ 16 w 17"/>
                  <a:gd name="T1" fmla="*/ 21 h 23"/>
                  <a:gd name="T2" fmla="*/ 0 w 17"/>
                  <a:gd name="T3" fmla="*/ 0 h 23"/>
                  <a:gd name="T4" fmla="*/ 0 w 17"/>
                  <a:gd name="T5" fmla="*/ 22 h 23"/>
                  <a:gd name="T6" fmla="*/ 16 w 17"/>
                  <a:gd name="T7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3">
                    <a:moveTo>
                      <a:pt x="16" y="21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01" name="Freeform 352"/>
              <p:cNvSpPr>
                <a:spLocks/>
              </p:cNvSpPr>
              <p:nvPr/>
            </p:nvSpPr>
            <p:spPr bwMode="auto">
              <a:xfrm>
                <a:off x="4952" y="1027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2 h 17"/>
                  <a:gd name="T4" fmla="*/ 31 w 58"/>
                  <a:gd name="T5" fmla="*/ 2 h 17"/>
                  <a:gd name="T6" fmla="*/ 29 w 58"/>
                  <a:gd name="T7" fmla="*/ 0 h 17"/>
                  <a:gd name="T8" fmla="*/ 28 w 58"/>
                  <a:gd name="T9" fmla="*/ 4 h 17"/>
                  <a:gd name="T10" fmla="*/ 0 w 58"/>
                  <a:gd name="T1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17">
                    <a:moveTo>
                      <a:pt x="57" y="16"/>
                    </a:moveTo>
                    <a:lnTo>
                      <a:pt x="30" y="2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8" y="4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02" name="Line 353"/>
              <p:cNvSpPr>
                <a:spLocks noChangeShapeType="1"/>
              </p:cNvSpPr>
              <p:nvPr/>
            </p:nvSpPr>
            <p:spPr bwMode="auto">
              <a:xfrm>
                <a:off x="4963" y="1050"/>
                <a:ext cx="12" cy="3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03" name="Freeform 354"/>
              <p:cNvSpPr>
                <a:spLocks/>
              </p:cNvSpPr>
              <p:nvPr/>
            </p:nvSpPr>
            <p:spPr bwMode="auto">
              <a:xfrm>
                <a:off x="4991" y="1025"/>
                <a:ext cx="17" cy="17"/>
              </a:xfrm>
              <a:custGeom>
                <a:avLst/>
                <a:gdLst>
                  <a:gd name="T0" fmla="*/ 16 w 17"/>
                  <a:gd name="T1" fmla="*/ 3 h 17"/>
                  <a:gd name="T2" fmla="*/ 14 w 17"/>
                  <a:gd name="T3" fmla="*/ 0 h 17"/>
                  <a:gd name="T4" fmla="*/ 12 w 17"/>
                  <a:gd name="T5" fmla="*/ 0 h 17"/>
                  <a:gd name="T6" fmla="*/ 11 w 17"/>
                  <a:gd name="T7" fmla="*/ 3 h 17"/>
                  <a:gd name="T8" fmla="*/ 9 w 17"/>
                  <a:gd name="T9" fmla="*/ 9 h 17"/>
                  <a:gd name="T10" fmla="*/ 6 w 17"/>
                  <a:gd name="T11" fmla="*/ 9 h 17"/>
                  <a:gd name="T12" fmla="*/ 6 w 17"/>
                  <a:gd name="T13" fmla="*/ 6 h 17"/>
                  <a:gd name="T14" fmla="*/ 3 w 17"/>
                  <a:gd name="T15" fmla="*/ 12 h 17"/>
                  <a:gd name="T16" fmla="*/ 3 w 17"/>
                  <a:gd name="T17" fmla="*/ 12 h 17"/>
                  <a:gd name="T18" fmla="*/ 2 w 17"/>
                  <a:gd name="T19" fmla="*/ 16 h 17"/>
                  <a:gd name="T20" fmla="*/ 2 w 17"/>
                  <a:gd name="T21" fmla="*/ 16 h 17"/>
                  <a:gd name="T22" fmla="*/ 0 w 17"/>
                  <a:gd name="T2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7">
                    <a:moveTo>
                      <a:pt x="16" y="3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1" y="3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04" name="Freeform 355"/>
              <p:cNvSpPr>
                <a:spLocks/>
              </p:cNvSpPr>
              <p:nvPr/>
            </p:nvSpPr>
            <p:spPr bwMode="auto">
              <a:xfrm>
                <a:off x="5154" y="1043"/>
                <a:ext cx="17" cy="18"/>
              </a:xfrm>
              <a:custGeom>
                <a:avLst/>
                <a:gdLst>
                  <a:gd name="T0" fmla="*/ 16 w 17"/>
                  <a:gd name="T1" fmla="*/ 0 h 18"/>
                  <a:gd name="T2" fmla="*/ 12 w 17"/>
                  <a:gd name="T3" fmla="*/ 2 h 18"/>
                  <a:gd name="T4" fmla="*/ 10 w 17"/>
                  <a:gd name="T5" fmla="*/ 5 h 18"/>
                  <a:gd name="T6" fmla="*/ 5 w 17"/>
                  <a:gd name="T7" fmla="*/ 9 h 18"/>
                  <a:gd name="T8" fmla="*/ 2 w 17"/>
                  <a:gd name="T9" fmla="*/ 11 h 18"/>
                  <a:gd name="T10" fmla="*/ 1 w 17"/>
                  <a:gd name="T11" fmla="*/ 13 h 18"/>
                  <a:gd name="T12" fmla="*/ 0 w 17"/>
                  <a:gd name="T13" fmla="*/ 15 h 18"/>
                  <a:gd name="T14" fmla="*/ 0 w 17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8">
                    <a:moveTo>
                      <a:pt x="16" y="0"/>
                    </a:moveTo>
                    <a:lnTo>
                      <a:pt x="12" y="2"/>
                    </a:lnTo>
                    <a:lnTo>
                      <a:pt x="10" y="5"/>
                    </a:lnTo>
                    <a:lnTo>
                      <a:pt x="5" y="9"/>
                    </a:lnTo>
                    <a:lnTo>
                      <a:pt x="2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05" name="Line 356"/>
              <p:cNvSpPr>
                <a:spLocks noChangeShapeType="1"/>
              </p:cNvSpPr>
              <p:nvPr/>
            </p:nvSpPr>
            <p:spPr bwMode="auto">
              <a:xfrm flipH="1">
                <a:off x="5109" y="1045"/>
                <a:ext cx="7" cy="5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06" name="Freeform 357"/>
              <p:cNvSpPr>
                <a:spLocks/>
              </p:cNvSpPr>
              <p:nvPr/>
            </p:nvSpPr>
            <p:spPr bwMode="auto">
              <a:xfrm>
                <a:off x="5284" y="1058"/>
                <a:ext cx="20" cy="17"/>
              </a:xfrm>
              <a:custGeom>
                <a:avLst/>
                <a:gdLst>
                  <a:gd name="T0" fmla="*/ 1 w 20"/>
                  <a:gd name="T1" fmla="*/ 1 h 17"/>
                  <a:gd name="T2" fmla="*/ 18 w 20"/>
                  <a:gd name="T3" fmla="*/ 16 h 17"/>
                  <a:gd name="T4" fmla="*/ 19 w 20"/>
                  <a:gd name="T5" fmla="*/ 14 h 17"/>
                  <a:gd name="T6" fmla="*/ 0 w 20"/>
                  <a:gd name="T7" fmla="*/ 0 h 17"/>
                  <a:gd name="T8" fmla="*/ 1 w 20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1" y="1"/>
                    </a:moveTo>
                    <a:lnTo>
                      <a:pt x="18" y="16"/>
                    </a:lnTo>
                    <a:lnTo>
                      <a:pt x="19" y="14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07" name="Freeform 358"/>
              <p:cNvSpPr>
                <a:spLocks/>
              </p:cNvSpPr>
              <p:nvPr/>
            </p:nvSpPr>
            <p:spPr bwMode="auto">
              <a:xfrm>
                <a:off x="5281" y="1057"/>
                <a:ext cx="24" cy="20"/>
              </a:xfrm>
              <a:custGeom>
                <a:avLst/>
                <a:gdLst>
                  <a:gd name="T0" fmla="*/ 0 w 24"/>
                  <a:gd name="T1" fmla="*/ 2 h 20"/>
                  <a:gd name="T2" fmla="*/ 20 w 24"/>
                  <a:gd name="T3" fmla="*/ 19 h 20"/>
                  <a:gd name="T4" fmla="*/ 23 w 24"/>
                  <a:gd name="T5" fmla="*/ 18 h 20"/>
                  <a:gd name="T6" fmla="*/ 2 w 24"/>
                  <a:gd name="T7" fmla="*/ 0 h 20"/>
                  <a:gd name="T8" fmla="*/ 0 w 24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"/>
                    </a:moveTo>
                    <a:lnTo>
                      <a:pt x="20" y="19"/>
                    </a:lnTo>
                    <a:lnTo>
                      <a:pt x="23" y="18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08" name="Freeform 359"/>
              <p:cNvSpPr>
                <a:spLocks/>
              </p:cNvSpPr>
              <p:nvPr/>
            </p:nvSpPr>
            <p:spPr bwMode="auto">
              <a:xfrm>
                <a:off x="5150" y="1100"/>
                <a:ext cx="271" cy="44"/>
              </a:xfrm>
              <a:custGeom>
                <a:avLst/>
                <a:gdLst>
                  <a:gd name="T0" fmla="*/ 0 w 271"/>
                  <a:gd name="T1" fmla="*/ 0 h 44"/>
                  <a:gd name="T2" fmla="*/ 1 w 271"/>
                  <a:gd name="T3" fmla="*/ 1 h 44"/>
                  <a:gd name="T4" fmla="*/ 3 w 271"/>
                  <a:gd name="T5" fmla="*/ 1 h 44"/>
                  <a:gd name="T6" fmla="*/ 6 w 271"/>
                  <a:gd name="T7" fmla="*/ 2 h 44"/>
                  <a:gd name="T8" fmla="*/ 10 w 271"/>
                  <a:gd name="T9" fmla="*/ 3 h 44"/>
                  <a:gd name="T10" fmla="*/ 16 w 271"/>
                  <a:gd name="T11" fmla="*/ 4 h 44"/>
                  <a:gd name="T12" fmla="*/ 22 w 271"/>
                  <a:gd name="T13" fmla="*/ 5 h 44"/>
                  <a:gd name="T14" fmla="*/ 29 w 271"/>
                  <a:gd name="T15" fmla="*/ 7 h 44"/>
                  <a:gd name="T16" fmla="*/ 37 w 271"/>
                  <a:gd name="T17" fmla="*/ 8 h 44"/>
                  <a:gd name="T18" fmla="*/ 46 w 271"/>
                  <a:gd name="T19" fmla="*/ 10 h 44"/>
                  <a:gd name="T20" fmla="*/ 56 w 271"/>
                  <a:gd name="T21" fmla="*/ 12 h 44"/>
                  <a:gd name="T22" fmla="*/ 64 w 271"/>
                  <a:gd name="T23" fmla="*/ 14 h 44"/>
                  <a:gd name="T24" fmla="*/ 75 w 271"/>
                  <a:gd name="T25" fmla="*/ 16 h 44"/>
                  <a:gd name="T26" fmla="*/ 85 w 271"/>
                  <a:gd name="T27" fmla="*/ 18 h 44"/>
                  <a:gd name="T28" fmla="*/ 98 w 271"/>
                  <a:gd name="T29" fmla="*/ 18 h 44"/>
                  <a:gd name="T30" fmla="*/ 108 w 271"/>
                  <a:gd name="T31" fmla="*/ 21 h 44"/>
                  <a:gd name="T32" fmla="*/ 120 w 271"/>
                  <a:gd name="T33" fmla="*/ 24 h 44"/>
                  <a:gd name="T34" fmla="*/ 133 w 271"/>
                  <a:gd name="T35" fmla="*/ 25 h 44"/>
                  <a:gd name="T36" fmla="*/ 143 w 271"/>
                  <a:gd name="T37" fmla="*/ 27 h 44"/>
                  <a:gd name="T38" fmla="*/ 155 w 271"/>
                  <a:gd name="T39" fmla="*/ 29 h 44"/>
                  <a:gd name="T40" fmla="*/ 167 w 271"/>
                  <a:gd name="T41" fmla="*/ 31 h 44"/>
                  <a:gd name="T42" fmla="*/ 178 w 271"/>
                  <a:gd name="T43" fmla="*/ 33 h 44"/>
                  <a:gd name="T44" fmla="*/ 190 w 271"/>
                  <a:gd name="T45" fmla="*/ 35 h 44"/>
                  <a:gd name="T46" fmla="*/ 200 w 271"/>
                  <a:gd name="T47" fmla="*/ 37 h 44"/>
                  <a:gd name="T48" fmla="*/ 211 w 271"/>
                  <a:gd name="T49" fmla="*/ 37 h 44"/>
                  <a:gd name="T50" fmla="*/ 220 w 271"/>
                  <a:gd name="T51" fmla="*/ 39 h 44"/>
                  <a:gd name="T52" fmla="*/ 230 w 271"/>
                  <a:gd name="T53" fmla="*/ 39 h 44"/>
                  <a:gd name="T54" fmla="*/ 239 w 271"/>
                  <a:gd name="T55" fmla="*/ 41 h 44"/>
                  <a:gd name="T56" fmla="*/ 247 w 271"/>
                  <a:gd name="T57" fmla="*/ 42 h 44"/>
                  <a:gd name="T58" fmla="*/ 254 w 271"/>
                  <a:gd name="T59" fmla="*/ 42 h 44"/>
                  <a:gd name="T60" fmla="*/ 259 w 271"/>
                  <a:gd name="T61" fmla="*/ 43 h 44"/>
                  <a:gd name="T62" fmla="*/ 265 w 271"/>
                  <a:gd name="T63" fmla="*/ 43 h 44"/>
                  <a:gd name="T64" fmla="*/ 270 w 271"/>
                  <a:gd name="T6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44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10" y="3"/>
                    </a:lnTo>
                    <a:lnTo>
                      <a:pt x="16" y="4"/>
                    </a:lnTo>
                    <a:lnTo>
                      <a:pt x="22" y="5"/>
                    </a:lnTo>
                    <a:lnTo>
                      <a:pt x="29" y="7"/>
                    </a:lnTo>
                    <a:lnTo>
                      <a:pt x="37" y="8"/>
                    </a:lnTo>
                    <a:lnTo>
                      <a:pt x="46" y="10"/>
                    </a:lnTo>
                    <a:lnTo>
                      <a:pt x="56" y="12"/>
                    </a:lnTo>
                    <a:lnTo>
                      <a:pt x="64" y="14"/>
                    </a:lnTo>
                    <a:lnTo>
                      <a:pt x="75" y="16"/>
                    </a:lnTo>
                    <a:lnTo>
                      <a:pt x="85" y="18"/>
                    </a:lnTo>
                    <a:lnTo>
                      <a:pt x="98" y="18"/>
                    </a:lnTo>
                    <a:lnTo>
                      <a:pt x="108" y="21"/>
                    </a:lnTo>
                    <a:lnTo>
                      <a:pt x="120" y="24"/>
                    </a:lnTo>
                    <a:lnTo>
                      <a:pt x="133" y="25"/>
                    </a:lnTo>
                    <a:lnTo>
                      <a:pt x="143" y="27"/>
                    </a:lnTo>
                    <a:lnTo>
                      <a:pt x="155" y="29"/>
                    </a:lnTo>
                    <a:lnTo>
                      <a:pt x="167" y="31"/>
                    </a:lnTo>
                    <a:lnTo>
                      <a:pt x="178" y="33"/>
                    </a:lnTo>
                    <a:lnTo>
                      <a:pt x="190" y="35"/>
                    </a:lnTo>
                    <a:lnTo>
                      <a:pt x="200" y="37"/>
                    </a:lnTo>
                    <a:lnTo>
                      <a:pt x="211" y="37"/>
                    </a:lnTo>
                    <a:lnTo>
                      <a:pt x="220" y="39"/>
                    </a:lnTo>
                    <a:lnTo>
                      <a:pt x="230" y="39"/>
                    </a:lnTo>
                    <a:lnTo>
                      <a:pt x="239" y="41"/>
                    </a:lnTo>
                    <a:lnTo>
                      <a:pt x="247" y="42"/>
                    </a:lnTo>
                    <a:lnTo>
                      <a:pt x="254" y="42"/>
                    </a:lnTo>
                    <a:lnTo>
                      <a:pt x="259" y="43"/>
                    </a:lnTo>
                    <a:lnTo>
                      <a:pt x="265" y="43"/>
                    </a:lnTo>
                    <a:lnTo>
                      <a:pt x="270" y="4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1223" name="Group 360"/>
            <p:cNvGrpSpPr>
              <a:grpSpLocks/>
            </p:cNvGrpSpPr>
            <p:nvPr/>
          </p:nvGrpSpPr>
          <p:grpSpPr bwMode="auto">
            <a:xfrm>
              <a:off x="3299" y="1693"/>
              <a:ext cx="243" cy="97"/>
              <a:chOff x="4892" y="955"/>
              <a:chExt cx="530" cy="193"/>
            </a:xfrm>
          </p:grpSpPr>
          <p:sp>
            <p:nvSpPr>
              <p:cNvPr id="1291" name="Freeform 361"/>
              <p:cNvSpPr>
                <a:spLocks/>
              </p:cNvSpPr>
              <p:nvPr/>
            </p:nvSpPr>
            <p:spPr bwMode="auto">
              <a:xfrm>
                <a:off x="4965" y="1061"/>
                <a:ext cx="44" cy="22"/>
              </a:xfrm>
              <a:custGeom>
                <a:avLst/>
                <a:gdLst>
                  <a:gd name="T0" fmla="*/ 0 w 44"/>
                  <a:gd name="T1" fmla="*/ 0 h 22"/>
                  <a:gd name="T2" fmla="*/ 1 w 44"/>
                  <a:gd name="T3" fmla="*/ 3 h 22"/>
                  <a:gd name="T4" fmla="*/ 36 w 44"/>
                  <a:gd name="T5" fmla="*/ 21 h 22"/>
                  <a:gd name="T6" fmla="*/ 43 w 44"/>
                  <a:gd name="T7" fmla="*/ 12 h 22"/>
                  <a:gd name="T8" fmla="*/ 0 w 44"/>
                  <a:gd name="T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22">
                    <a:moveTo>
                      <a:pt x="0" y="0"/>
                    </a:moveTo>
                    <a:lnTo>
                      <a:pt x="1" y="3"/>
                    </a:lnTo>
                    <a:lnTo>
                      <a:pt x="36" y="21"/>
                    </a:lnTo>
                    <a:lnTo>
                      <a:pt x="43" y="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CCCCC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92" name="Freeform 362"/>
              <p:cNvSpPr>
                <a:spLocks/>
              </p:cNvSpPr>
              <p:nvPr/>
            </p:nvSpPr>
            <p:spPr bwMode="auto">
              <a:xfrm>
                <a:off x="4963" y="1060"/>
                <a:ext cx="47" cy="26"/>
              </a:xfrm>
              <a:custGeom>
                <a:avLst/>
                <a:gdLst>
                  <a:gd name="T0" fmla="*/ 0 w 47"/>
                  <a:gd name="T1" fmla="*/ 0 h 26"/>
                  <a:gd name="T2" fmla="*/ 1 w 47"/>
                  <a:gd name="T3" fmla="*/ 5 h 26"/>
                  <a:gd name="T4" fmla="*/ 38 w 47"/>
                  <a:gd name="T5" fmla="*/ 25 h 26"/>
                  <a:gd name="T6" fmla="*/ 46 w 47"/>
                  <a:gd name="T7" fmla="*/ 14 h 26"/>
                  <a:gd name="T8" fmla="*/ 0 w 47"/>
                  <a:gd name="T9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26">
                    <a:moveTo>
                      <a:pt x="0" y="0"/>
                    </a:moveTo>
                    <a:lnTo>
                      <a:pt x="1" y="5"/>
                    </a:lnTo>
                    <a:lnTo>
                      <a:pt x="38" y="25"/>
                    </a:lnTo>
                    <a:lnTo>
                      <a:pt x="46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93" name="Freeform 363"/>
              <p:cNvSpPr>
                <a:spLocks/>
              </p:cNvSpPr>
              <p:nvPr/>
            </p:nvSpPr>
            <p:spPr bwMode="auto">
              <a:xfrm>
                <a:off x="5023" y="986"/>
                <a:ext cx="35" cy="49"/>
              </a:xfrm>
              <a:custGeom>
                <a:avLst/>
                <a:gdLst>
                  <a:gd name="T0" fmla="*/ 34 w 35"/>
                  <a:gd name="T1" fmla="*/ 48 h 49"/>
                  <a:gd name="T2" fmla="*/ 15 w 35"/>
                  <a:gd name="T3" fmla="*/ 0 h 49"/>
                  <a:gd name="T4" fmla="*/ 1 w 35"/>
                  <a:gd name="T5" fmla="*/ 1 h 49"/>
                  <a:gd name="T6" fmla="*/ 0 w 35"/>
                  <a:gd name="T7" fmla="*/ 41 h 49"/>
                  <a:gd name="T8" fmla="*/ 34 w 35"/>
                  <a:gd name="T9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49">
                    <a:moveTo>
                      <a:pt x="34" y="48"/>
                    </a:moveTo>
                    <a:lnTo>
                      <a:pt x="15" y="0"/>
                    </a:lnTo>
                    <a:lnTo>
                      <a:pt x="1" y="1"/>
                    </a:lnTo>
                    <a:lnTo>
                      <a:pt x="0" y="41"/>
                    </a:lnTo>
                    <a:lnTo>
                      <a:pt x="34" y="48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94" name="Freeform 364"/>
              <p:cNvSpPr>
                <a:spLocks/>
              </p:cNvSpPr>
              <p:nvPr/>
            </p:nvSpPr>
            <p:spPr bwMode="auto">
              <a:xfrm>
                <a:off x="5020" y="984"/>
                <a:ext cx="38" cy="53"/>
              </a:xfrm>
              <a:custGeom>
                <a:avLst/>
                <a:gdLst>
                  <a:gd name="T0" fmla="*/ 37 w 38"/>
                  <a:gd name="T1" fmla="*/ 52 h 53"/>
                  <a:gd name="T2" fmla="*/ 15 w 38"/>
                  <a:gd name="T3" fmla="*/ 0 h 53"/>
                  <a:gd name="T4" fmla="*/ 1 w 38"/>
                  <a:gd name="T5" fmla="*/ 1 h 53"/>
                  <a:gd name="T6" fmla="*/ 0 w 38"/>
                  <a:gd name="T7" fmla="*/ 44 h 53"/>
                  <a:gd name="T8" fmla="*/ 37 w 38"/>
                  <a:gd name="T9" fmla="*/ 5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53">
                    <a:moveTo>
                      <a:pt x="37" y="52"/>
                    </a:moveTo>
                    <a:lnTo>
                      <a:pt x="15" y="0"/>
                    </a:lnTo>
                    <a:lnTo>
                      <a:pt x="1" y="1"/>
                    </a:lnTo>
                    <a:lnTo>
                      <a:pt x="0" y="44"/>
                    </a:lnTo>
                    <a:lnTo>
                      <a:pt x="37" y="5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95" name="Freeform 365"/>
              <p:cNvSpPr>
                <a:spLocks/>
              </p:cNvSpPr>
              <p:nvPr/>
            </p:nvSpPr>
            <p:spPr bwMode="auto">
              <a:xfrm>
                <a:off x="5023" y="987"/>
                <a:ext cx="17" cy="17"/>
              </a:xfrm>
              <a:custGeom>
                <a:avLst/>
                <a:gdLst>
                  <a:gd name="T0" fmla="*/ 16 w 17"/>
                  <a:gd name="T1" fmla="*/ 13 h 17"/>
                  <a:gd name="T2" fmla="*/ 0 w 17"/>
                  <a:gd name="T3" fmla="*/ 16 h 17"/>
                  <a:gd name="T4" fmla="*/ 0 w 17"/>
                  <a:gd name="T5" fmla="*/ 0 h 17"/>
                  <a:gd name="T6" fmla="*/ 14 w 17"/>
                  <a:gd name="T7" fmla="*/ 0 h 17"/>
                  <a:gd name="T8" fmla="*/ 16 w 17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3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6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96" name="Line 366"/>
              <p:cNvSpPr>
                <a:spLocks noChangeShapeType="1"/>
              </p:cNvSpPr>
              <p:nvPr/>
            </p:nvSpPr>
            <p:spPr bwMode="auto">
              <a:xfrm flipH="1">
                <a:off x="5024" y="993"/>
                <a:ext cx="14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97" name="Line 367"/>
              <p:cNvSpPr>
                <a:spLocks noChangeShapeType="1"/>
              </p:cNvSpPr>
              <p:nvPr/>
            </p:nvSpPr>
            <p:spPr bwMode="auto">
              <a:xfrm flipH="1">
                <a:off x="5023" y="989"/>
                <a:ext cx="13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98" name="Freeform 368"/>
              <p:cNvSpPr>
                <a:spLocks/>
              </p:cNvSpPr>
              <p:nvPr/>
            </p:nvSpPr>
            <p:spPr bwMode="auto">
              <a:xfrm>
                <a:off x="4938" y="955"/>
                <a:ext cx="484" cy="186"/>
              </a:xfrm>
              <a:custGeom>
                <a:avLst/>
                <a:gdLst>
                  <a:gd name="T0" fmla="*/ 4 w 484"/>
                  <a:gd name="T1" fmla="*/ 69 h 186"/>
                  <a:gd name="T2" fmla="*/ 1 w 484"/>
                  <a:gd name="T3" fmla="*/ 80 h 186"/>
                  <a:gd name="T4" fmla="*/ 1 w 484"/>
                  <a:gd name="T5" fmla="*/ 88 h 186"/>
                  <a:gd name="T6" fmla="*/ 10 w 484"/>
                  <a:gd name="T7" fmla="*/ 95 h 186"/>
                  <a:gd name="T8" fmla="*/ 30 w 484"/>
                  <a:gd name="T9" fmla="*/ 103 h 186"/>
                  <a:gd name="T10" fmla="*/ 50 w 484"/>
                  <a:gd name="T11" fmla="*/ 110 h 186"/>
                  <a:gd name="T12" fmla="*/ 67 w 484"/>
                  <a:gd name="T13" fmla="*/ 117 h 186"/>
                  <a:gd name="T14" fmla="*/ 81 w 484"/>
                  <a:gd name="T15" fmla="*/ 121 h 186"/>
                  <a:gd name="T16" fmla="*/ 92 w 484"/>
                  <a:gd name="T17" fmla="*/ 124 h 186"/>
                  <a:gd name="T18" fmla="*/ 102 w 484"/>
                  <a:gd name="T19" fmla="*/ 125 h 186"/>
                  <a:gd name="T20" fmla="*/ 107 w 484"/>
                  <a:gd name="T21" fmla="*/ 127 h 186"/>
                  <a:gd name="T22" fmla="*/ 169 w 484"/>
                  <a:gd name="T23" fmla="*/ 142 h 186"/>
                  <a:gd name="T24" fmla="*/ 195 w 484"/>
                  <a:gd name="T25" fmla="*/ 146 h 186"/>
                  <a:gd name="T26" fmla="*/ 215 w 484"/>
                  <a:gd name="T27" fmla="*/ 151 h 186"/>
                  <a:gd name="T28" fmla="*/ 231 w 484"/>
                  <a:gd name="T29" fmla="*/ 153 h 186"/>
                  <a:gd name="T30" fmla="*/ 240 w 484"/>
                  <a:gd name="T31" fmla="*/ 152 h 186"/>
                  <a:gd name="T32" fmla="*/ 247 w 484"/>
                  <a:gd name="T33" fmla="*/ 151 h 186"/>
                  <a:gd name="T34" fmla="*/ 251 w 484"/>
                  <a:gd name="T35" fmla="*/ 151 h 186"/>
                  <a:gd name="T36" fmla="*/ 291 w 484"/>
                  <a:gd name="T37" fmla="*/ 159 h 186"/>
                  <a:gd name="T38" fmla="*/ 340 w 484"/>
                  <a:gd name="T39" fmla="*/ 168 h 186"/>
                  <a:gd name="T40" fmla="*/ 380 w 484"/>
                  <a:gd name="T41" fmla="*/ 174 h 186"/>
                  <a:gd name="T42" fmla="*/ 414 w 484"/>
                  <a:gd name="T43" fmla="*/ 179 h 186"/>
                  <a:gd name="T44" fmla="*/ 441 w 484"/>
                  <a:gd name="T45" fmla="*/ 183 h 186"/>
                  <a:gd name="T46" fmla="*/ 463 w 484"/>
                  <a:gd name="T47" fmla="*/ 185 h 186"/>
                  <a:gd name="T48" fmla="*/ 476 w 484"/>
                  <a:gd name="T49" fmla="*/ 184 h 186"/>
                  <a:gd name="T50" fmla="*/ 483 w 484"/>
                  <a:gd name="T51" fmla="*/ 184 h 186"/>
                  <a:gd name="T52" fmla="*/ 453 w 484"/>
                  <a:gd name="T53" fmla="*/ 167 h 186"/>
                  <a:gd name="T54" fmla="*/ 428 w 484"/>
                  <a:gd name="T55" fmla="*/ 151 h 186"/>
                  <a:gd name="T56" fmla="*/ 409 w 484"/>
                  <a:gd name="T57" fmla="*/ 140 h 186"/>
                  <a:gd name="T58" fmla="*/ 395 w 484"/>
                  <a:gd name="T59" fmla="*/ 130 h 186"/>
                  <a:gd name="T60" fmla="*/ 384 w 484"/>
                  <a:gd name="T61" fmla="*/ 125 h 186"/>
                  <a:gd name="T62" fmla="*/ 379 w 484"/>
                  <a:gd name="T63" fmla="*/ 121 h 186"/>
                  <a:gd name="T64" fmla="*/ 373 w 484"/>
                  <a:gd name="T65" fmla="*/ 118 h 186"/>
                  <a:gd name="T66" fmla="*/ 362 w 484"/>
                  <a:gd name="T67" fmla="*/ 110 h 186"/>
                  <a:gd name="T68" fmla="*/ 351 w 484"/>
                  <a:gd name="T69" fmla="*/ 104 h 186"/>
                  <a:gd name="T70" fmla="*/ 343 w 484"/>
                  <a:gd name="T71" fmla="*/ 98 h 186"/>
                  <a:gd name="T72" fmla="*/ 334 w 484"/>
                  <a:gd name="T73" fmla="*/ 95 h 186"/>
                  <a:gd name="T74" fmla="*/ 327 w 484"/>
                  <a:gd name="T75" fmla="*/ 92 h 186"/>
                  <a:gd name="T76" fmla="*/ 322 w 484"/>
                  <a:gd name="T77" fmla="*/ 92 h 186"/>
                  <a:gd name="T78" fmla="*/ 317 w 484"/>
                  <a:gd name="T79" fmla="*/ 90 h 186"/>
                  <a:gd name="T80" fmla="*/ 302 w 484"/>
                  <a:gd name="T81" fmla="*/ 88 h 186"/>
                  <a:gd name="T82" fmla="*/ 287 w 484"/>
                  <a:gd name="T83" fmla="*/ 87 h 186"/>
                  <a:gd name="T84" fmla="*/ 272 w 484"/>
                  <a:gd name="T85" fmla="*/ 86 h 186"/>
                  <a:gd name="T86" fmla="*/ 259 w 484"/>
                  <a:gd name="T87" fmla="*/ 85 h 186"/>
                  <a:gd name="T88" fmla="*/ 248 w 484"/>
                  <a:gd name="T89" fmla="*/ 85 h 186"/>
                  <a:gd name="T90" fmla="*/ 240 w 484"/>
                  <a:gd name="T91" fmla="*/ 86 h 186"/>
                  <a:gd name="T92" fmla="*/ 234 w 484"/>
                  <a:gd name="T93" fmla="*/ 86 h 186"/>
                  <a:gd name="T94" fmla="*/ 172 w 484"/>
                  <a:gd name="T95" fmla="*/ 89 h 186"/>
                  <a:gd name="T96" fmla="*/ 145 w 484"/>
                  <a:gd name="T97" fmla="*/ 83 h 186"/>
                  <a:gd name="T98" fmla="*/ 124 w 484"/>
                  <a:gd name="T99" fmla="*/ 80 h 186"/>
                  <a:gd name="T100" fmla="*/ 106 w 484"/>
                  <a:gd name="T101" fmla="*/ 76 h 186"/>
                  <a:gd name="T102" fmla="*/ 90 w 484"/>
                  <a:gd name="T103" fmla="*/ 74 h 186"/>
                  <a:gd name="T104" fmla="*/ 79 w 484"/>
                  <a:gd name="T105" fmla="*/ 71 h 186"/>
                  <a:gd name="T106" fmla="*/ 72 w 484"/>
                  <a:gd name="T107" fmla="*/ 70 h 186"/>
                  <a:gd name="T108" fmla="*/ 66 w 484"/>
                  <a:gd name="T109" fmla="*/ 69 h 186"/>
                  <a:gd name="T110" fmla="*/ 11 w 484"/>
                  <a:gd name="T111" fmla="*/ 6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4" h="186">
                    <a:moveTo>
                      <a:pt x="11" y="63"/>
                    </a:moveTo>
                    <a:lnTo>
                      <a:pt x="8" y="65"/>
                    </a:lnTo>
                    <a:lnTo>
                      <a:pt x="7" y="68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2" y="74"/>
                    </a:lnTo>
                    <a:lnTo>
                      <a:pt x="1" y="76"/>
                    </a:lnTo>
                    <a:lnTo>
                      <a:pt x="1" y="80"/>
                    </a:lnTo>
                    <a:lnTo>
                      <a:pt x="1" y="81"/>
                    </a:lnTo>
                    <a:lnTo>
                      <a:pt x="0" y="85"/>
                    </a:lnTo>
                    <a:lnTo>
                      <a:pt x="1" y="86"/>
                    </a:lnTo>
                    <a:lnTo>
                      <a:pt x="1" y="88"/>
                    </a:lnTo>
                    <a:lnTo>
                      <a:pt x="1" y="88"/>
                    </a:lnTo>
                    <a:lnTo>
                      <a:pt x="3" y="91"/>
                    </a:lnTo>
                    <a:lnTo>
                      <a:pt x="3" y="92"/>
                    </a:lnTo>
                    <a:lnTo>
                      <a:pt x="10" y="95"/>
                    </a:lnTo>
                    <a:lnTo>
                      <a:pt x="14" y="97"/>
                    </a:lnTo>
                    <a:lnTo>
                      <a:pt x="20" y="100"/>
                    </a:lnTo>
                    <a:lnTo>
                      <a:pt x="25" y="102"/>
                    </a:lnTo>
                    <a:lnTo>
                      <a:pt x="30" y="103"/>
                    </a:lnTo>
                    <a:lnTo>
                      <a:pt x="36" y="105"/>
                    </a:lnTo>
                    <a:lnTo>
                      <a:pt x="40" y="107"/>
                    </a:lnTo>
                    <a:lnTo>
                      <a:pt x="46" y="109"/>
                    </a:lnTo>
                    <a:lnTo>
                      <a:pt x="50" y="110"/>
                    </a:lnTo>
                    <a:lnTo>
                      <a:pt x="54" y="112"/>
                    </a:lnTo>
                    <a:lnTo>
                      <a:pt x="60" y="114"/>
                    </a:lnTo>
                    <a:lnTo>
                      <a:pt x="63" y="115"/>
                    </a:lnTo>
                    <a:lnTo>
                      <a:pt x="67" y="117"/>
                    </a:lnTo>
                    <a:lnTo>
                      <a:pt x="72" y="117"/>
                    </a:lnTo>
                    <a:lnTo>
                      <a:pt x="75" y="119"/>
                    </a:lnTo>
                    <a:lnTo>
                      <a:pt x="79" y="121"/>
                    </a:lnTo>
                    <a:lnTo>
                      <a:pt x="81" y="121"/>
                    </a:lnTo>
                    <a:lnTo>
                      <a:pt x="85" y="121"/>
                    </a:lnTo>
                    <a:lnTo>
                      <a:pt x="88" y="123"/>
                    </a:lnTo>
                    <a:lnTo>
                      <a:pt x="90" y="123"/>
                    </a:lnTo>
                    <a:lnTo>
                      <a:pt x="92" y="124"/>
                    </a:lnTo>
                    <a:lnTo>
                      <a:pt x="95" y="125"/>
                    </a:lnTo>
                    <a:lnTo>
                      <a:pt x="98" y="125"/>
                    </a:lnTo>
                    <a:lnTo>
                      <a:pt x="100" y="125"/>
                    </a:lnTo>
                    <a:lnTo>
                      <a:pt x="102" y="125"/>
                    </a:lnTo>
                    <a:lnTo>
                      <a:pt x="102" y="127"/>
                    </a:lnTo>
                    <a:lnTo>
                      <a:pt x="104" y="127"/>
                    </a:lnTo>
                    <a:lnTo>
                      <a:pt x="105" y="126"/>
                    </a:lnTo>
                    <a:lnTo>
                      <a:pt x="107" y="127"/>
                    </a:lnTo>
                    <a:lnTo>
                      <a:pt x="138" y="148"/>
                    </a:lnTo>
                    <a:lnTo>
                      <a:pt x="153" y="139"/>
                    </a:lnTo>
                    <a:lnTo>
                      <a:pt x="161" y="141"/>
                    </a:lnTo>
                    <a:lnTo>
                      <a:pt x="169" y="142"/>
                    </a:lnTo>
                    <a:lnTo>
                      <a:pt x="175" y="144"/>
                    </a:lnTo>
                    <a:lnTo>
                      <a:pt x="184" y="145"/>
                    </a:lnTo>
                    <a:lnTo>
                      <a:pt x="189" y="145"/>
                    </a:lnTo>
                    <a:lnTo>
                      <a:pt x="195" y="146"/>
                    </a:lnTo>
                    <a:lnTo>
                      <a:pt x="199" y="148"/>
                    </a:lnTo>
                    <a:lnTo>
                      <a:pt x="205" y="149"/>
                    </a:lnTo>
                    <a:lnTo>
                      <a:pt x="212" y="149"/>
                    </a:lnTo>
                    <a:lnTo>
                      <a:pt x="215" y="151"/>
                    </a:lnTo>
                    <a:lnTo>
                      <a:pt x="219" y="150"/>
                    </a:lnTo>
                    <a:lnTo>
                      <a:pt x="223" y="151"/>
                    </a:lnTo>
                    <a:lnTo>
                      <a:pt x="226" y="151"/>
                    </a:lnTo>
                    <a:lnTo>
                      <a:pt x="231" y="153"/>
                    </a:lnTo>
                    <a:lnTo>
                      <a:pt x="233" y="151"/>
                    </a:lnTo>
                    <a:lnTo>
                      <a:pt x="236" y="151"/>
                    </a:lnTo>
                    <a:lnTo>
                      <a:pt x="238" y="151"/>
                    </a:lnTo>
                    <a:lnTo>
                      <a:pt x="240" y="152"/>
                    </a:lnTo>
                    <a:lnTo>
                      <a:pt x="243" y="151"/>
                    </a:lnTo>
                    <a:lnTo>
                      <a:pt x="244" y="152"/>
                    </a:lnTo>
                    <a:lnTo>
                      <a:pt x="246" y="151"/>
                    </a:lnTo>
                    <a:lnTo>
                      <a:pt x="247" y="151"/>
                    </a:lnTo>
                    <a:lnTo>
                      <a:pt x="247" y="151"/>
                    </a:lnTo>
                    <a:lnTo>
                      <a:pt x="249" y="151"/>
                    </a:lnTo>
                    <a:lnTo>
                      <a:pt x="250" y="151"/>
                    </a:lnTo>
                    <a:lnTo>
                      <a:pt x="251" y="151"/>
                    </a:lnTo>
                    <a:lnTo>
                      <a:pt x="252" y="151"/>
                    </a:lnTo>
                    <a:lnTo>
                      <a:pt x="266" y="153"/>
                    </a:lnTo>
                    <a:lnTo>
                      <a:pt x="278" y="157"/>
                    </a:lnTo>
                    <a:lnTo>
                      <a:pt x="291" y="159"/>
                    </a:lnTo>
                    <a:lnTo>
                      <a:pt x="304" y="163"/>
                    </a:lnTo>
                    <a:lnTo>
                      <a:pt x="316" y="163"/>
                    </a:lnTo>
                    <a:lnTo>
                      <a:pt x="327" y="166"/>
                    </a:lnTo>
                    <a:lnTo>
                      <a:pt x="340" y="168"/>
                    </a:lnTo>
                    <a:lnTo>
                      <a:pt x="349" y="170"/>
                    </a:lnTo>
                    <a:lnTo>
                      <a:pt x="360" y="171"/>
                    </a:lnTo>
                    <a:lnTo>
                      <a:pt x="369" y="174"/>
                    </a:lnTo>
                    <a:lnTo>
                      <a:pt x="380" y="174"/>
                    </a:lnTo>
                    <a:lnTo>
                      <a:pt x="388" y="177"/>
                    </a:lnTo>
                    <a:lnTo>
                      <a:pt x="396" y="177"/>
                    </a:lnTo>
                    <a:lnTo>
                      <a:pt x="406" y="179"/>
                    </a:lnTo>
                    <a:lnTo>
                      <a:pt x="414" y="179"/>
                    </a:lnTo>
                    <a:lnTo>
                      <a:pt x="422" y="180"/>
                    </a:lnTo>
                    <a:lnTo>
                      <a:pt x="428" y="181"/>
                    </a:lnTo>
                    <a:lnTo>
                      <a:pt x="435" y="181"/>
                    </a:lnTo>
                    <a:lnTo>
                      <a:pt x="441" y="183"/>
                    </a:lnTo>
                    <a:lnTo>
                      <a:pt x="448" y="183"/>
                    </a:lnTo>
                    <a:lnTo>
                      <a:pt x="454" y="183"/>
                    </a:lnTo>
                    <a:lnTo>
                      <a:pt x="457" y="184"/>
                    </a:lnTo>
                    <a:lnTo>
                      <a:pt x="463" y="185"/>
                    </a:lnTo>
                    <a:lnTo>
                      <a:pt x="466" y="185"/>
                    </a:lnTo>
                    <a:lnTo>
                      <a:pt x="471" y="185"/>
                    </a:lnTo>
                    <a:lnTo>
                      <a:pt x="474" y="185"/>
                    </a:lnTo>
                    <a:lnTo>
                      <a:pt x="476" y="184"/>
                    </a:lnTo>
                    <a:lnTo>
                      <a:pt x="479" y="185"/>
                    </a:lnTo>
                    <a:lnTo>
                      <a:pt x="480" y="185"/>
                    </a:lnTo>
                    <a:lnTo>
                      <a:pt x="482" y="184"/>
                    </a:lnTo>
                    <a:lnTo>
                      <a:pt x="483" y="184"/>
                    </a:lnTo>
                    <a:lnTo>
                      <a:pt x="474" y="180"/>
                    </a:lnTo>
                    <a:lnTo>
                      <a:pt x="467" y="175"/>
                    </a:lnTo>
                    <a:lnTo>
                      <a:pt x="461" y="170"/>
                    </a:lnTo>
                    <a:lnTo>
                      <a:pt x="453" y="167"/>
                    </a:lnTo>
                    <a:lnTo>
                      <a:pt x="447" y="162"/>
                    </a:lnTo>
                    <a:lnTo>
                      <a:pt x="440" y="158"/>
                    </a:lnTo>
                    <a:lnTo>
                      <a:pt x="433" y="154"/>
                    </a:lnTo>
                    <a:lnTo>
                      <a:pt x="428" y="151"/>
                    </a:lnTo>
                    <a:lnTo>
                      <a:pt x="423" y="147"/>
                    </a:lnTo>
                    <a:lnTo>
                      <a:pt x="418" y="144"/>
                    </a:lnTo>
                    <a:lnTo>
                      <a:pt x="414" y="143"/>
                    </a:lnTo>
                    <a:lnTo>
                      <a:pt x="409" y="140"/>
                    </a:lnTo>
                    <a:lnTo>
                      <a:pt x="404" y="137"/>
                    </a:lnTo>
                    <a:lnTo>
                      <a:pt x="402" y="134"/>
                    </a:lnTo>
                    <a:lnTo>
                      <a:pt x="398" y="132"/>
                    </a:lnTo>
                    <a:lnTo>
                      <a:pt x="395" y="130"/>
                    </a:lnTo>
                    <a:lnTo>
                      <a:pt x="392" y="130"/>
                    </a:lnTo>
                    <a:lnTo>
                      <a:pt x="390" y="128"/>
                    </a:lnTo>
                    <a:lnTo>
                      <a:pt x="385" y="126"/>
                    </a:lnTo>
                    <a:lnTo>
                      <a:pt x="384" y="125"/>
                    </a:lnTo>
                    <a:lnTo>
                      <a:pt x="382" y="123"/>
                    </a:lnTo>
                    <a:lnTo>
                      <a:pt x="380" y="123"/>
                    </a:lnTo>
                    <a:lnTo>
                      <a:pt x="379" y="122"/>
                    </a:lnTo>
                    <a:lnTo>
                      <a:pt x="379" y="121"/>
                    </a:lnTo>
                    <a:lnTo>
                      <a:pt x="376" y="121"/>
                    </a:lnTo>
                    <a:lnTo>
                      <a:pt x="374" y="120"/>
                    </a:lnTo>
                    <a:lnTo>
                      <a:pt x="374" y="119"/>
                    </a:lnTo>
                    <a:lnTo>
                      <a:pt x="373" y="118"/>
                    </a:lnTo>
                    <a:lnTo>
                      <a:pt x="369" y="116"/>
                    </a:lnTo>
                    <a:lnTo>
                      <a:pt x="367" y="115"/>
                    </a:lnTo>
                    <a:lnTo>
                      <a:pt x="365" y="113"/>
                    </a:lnTo>
                    <a:lnTo>
                      <a:pt x="362" y="110"/>
                    </a:lnTo>
                    <a:lnTo>
                      <a:pt x="360" y="109"/>
                    </a:lnTo>
                    <a:lnTo>
                      <a:pt x="357" y="107"/>
                    </a:lnTo>
                    <a:lnTo>
                      <a:pt x="354" y="104"/>
                    </a:lnTo>
                    <a:lnTo>
                      <a:pt x="351" y="104"/>
                    </a:lnTo>
                    <a:lnTo>
                      <a:pt x="351" y="102"/>
                    </a:lnTo>
                    <a:lnTo>
                      <a:pt x="346" y="101"/>
                    </a:lnTo>
                    <a:lnTo>
                      <a:pt x="346" y="100"/>
                    </a:lnTo>
                    <a:lnTo>
                      <a:pt x="343" y="98"/>
                    </a:lnTo>
                    <a:lnTo>
                      <a:pt x="341" y="96"/>
                    </a:lnTo>
                    <a:lnTo>
                      <a:pt x="339" y="96"/>
                    </a:lnTo>
                    <a:lnTo>
                      <a:pt x="336" y="95"/>
                    </a:lnTo>
                    <a:lnTo>
                      <a:pt x="334" y="95"/>
                    </a:lnTo>
                    <a:lnTo>
                      <a:pt x="332" y="94"/>
                    </a:lnTo>
                    <a:lnTo>
                      <a:pt x="329" y="93"/>
                    </a:lnTo>
                    <a:lnTo>
                      <a:pt x="328" y="93"/>
                    </a:lnTo>
                    <a:lnTo>
                      <a:pt x="327" y="92"/>
                    </a:lnTo>
                    <a:lnTo>
                      <a:pt x="323" y="92"/>
                    </a:lnTo>
                    <a:lnTo>
                      <a:pt x="323" y="92"/>
                    </a:lnTo>
                    <a:lnTo>
                      <a:pt x="322" y="93"/>
                    </a:lnTo>
                    <a:lnTo>
                      <a:pt x="322" y="92"/>
                    </a:lnTo>
                    <a:lnTo>
                      <a:pt x="321" y="91"/>
                    </a:lnTo>
                    <a:lnTo>
                      <a:pt x="319" y="91"/>
                    </a:lnTo>
                    <a:lnTo>
                      <a:pt x="318" y="90"/>
                    </a:lnTo>
                    <a:lnTo>
                      <a:pt x="317" y="90"/>
                    </a:lnTo>
                    <a:lnTo>
                      <a:pt x="315" y="90"/>
                    </a:lnTo>
                    <a:lnTo>
                      <a:pt x="311" y="88"/>
                    </a:lnTo>
                    <a:lnTo>
                      <a:pt x="307" y="88"/>
                    </a:lnTo>
                    <a:lnTo>
                      <a:pt x="302" y="88"/>
                    </a:lnTo>
                    <a:lnTo>
                      <a:pt x="298" y="87"/>
                    </a:lnTo>
                    <a:lnTo>
                      <a:pt x="294" y="85"/>
                    </a:lnTo>
                    <a:lnTo>
                      <a:pt x="291" y="86"/>
                    </a:lnTo>
                    <a:lnTo>
                      <a:pt x="287" y="87"/>
                    </a:lnTo>
                    <a:lnTo>
                      <a:pt x="283" y="86"/>
                    </a:lnTo>
                    <a:lnTo>
                      <a:pt x="279" y="85"/>
                    </a:lnTo>
                    <a:lnTo>
                      <a:pt x="275" y="85"/>
                    </a:lnTo>
                    <a:lnTo>
                      <a:pt x="272" y="86"/>
                    </a:lnTo>
                    <a:lnTo>
                      <a:pt x="268" y="85"/>
                    </a:lnTo>
                    <a:lnTo>
                      <a:pt x="265" y="85"/>
                    </a:lnTo>
                    <a:lnTo>
                      <a:pt x="262" y="85"/>
                    </a:lnTo>
                    <a:lnTo>
                      <a:pt x="259" y="85"/>
                    </a:lnTo>
                    <a:lnTo>
                      <a:pt x="257" y="85"/>
                    </a:lnTo>
                    <a:lnTo>
                      <a:pt x="252" y="85"/>
                    </a:lnTo>
                    <a:lnTo>
                      <a:pt x="251" y="85"/>
                    </a:lnTo>
                    <a:lnTo>
                      <a:pt x="248" y="85"/>
                    </a:lnTo>
                    <a:lnTo>
                      <a:pt x="245" y="85"/>
                    </a:lnTo>
                    <a:lnTo>
                      <a:pt x="245" y="85"/>
                    </a:lnTo>
                    <a:lnTo>
                      <a:pt x="243" y="85"/>
                    </a:lnTo>
                    <a:lnTo>
                      <a:pt x="240" y="86"/>
                    </a:lnTo>
                    <a:lnTo>
                      <a:pt x="238" y="86"/>
                    </a:lnTo>
                    <a:lnTo>
                      <a:pt x="237" y="85"/>
                    </a:lnTo>
                    <a:lnTo>
                      <a:pt x="236" y="86"/>
                    </a:lnTo>
                    <a:lnTo>
                      <a:pt x="234" y="86"/>
                    </a:lnTo>
                    <a:lnTo>
                      <a:pt x="233" y="85"/>
                    </a:lnTo>
                    <a:lnTo>
                      <a:pt x="232" y="86"/>
                    </a:lnTo>
                    <a:lnTo>
                      <a:pt x="180" y="88"/>
                    </a:lnTo>
                    <a:lnTo>
                      <a:pt x="172" y="89"/>
                    </a:lnTo>
                    <a:lnTo>
                      <a:pt x="166" y="87"/>
                    </a:lnTo>
                    <a:lnTo>
                      <a:pt x="159" y="87"/>
                    </a:lnTo>
                    <a:lnTo>
                      <a:pt x="153" y="86"/>
                    </a:lnTo>
                    <a:lnTo>
                      <a:pt x="145" y="83"/>
                    </a:lnTo>
                    <a:lnTo>
                      <a:pt x="141" y="83"/>
                    </a:lnTo>
                    <a:lnTo>
                      <a:pt x="135" y="82"/>
                    </a:lnTo>
                    <a:lnTo>
                      <a:pt x="130" y="81"/>
                    </a:lnTo>
                    <a:lnTo>
                      <a:pt x="124" y="80"/>
                    </a:lnTo>
                    <a:lnTo>
                      <a:pt x="119" y="79"/>
                    </a:lnTo>
                    <a:lnTo>
                      <a:pt x="114" y="78"/>
                    </a:lnTo>
                    <a:lnTo>
                      <a:pt x="110" y="77"/>
                    </a:lnTo>
                    <a:lnTo>
                      <a:pt x="106" y="76"/>
                    </a:lnTo>
                    <a:lnTo>
                      <a:pt x="101" y="75"/>
                    </a:lnTo>
                    <a:lnTo>
                      <a:pt x="97" y="74"/>
                    </a:lnTo>
                    <a:lnTo>
                      <a:pt x="95" y="74"/>
                    </a:lnTo>
                    <a:lnTo>
                      <a:pt x="90" y="74"/>
                    </a:lnTo>
                    <a:lnTo>
                      <a:pt x="87" y="72"/>
                    </a:lnTo>
                    <a:lnTo>
                      <a:pt x="85" y="73"/>
                    </a:lnTo>
                    <a:lnTo>
                      <a:pt x="81" y="72"/>
                    </a:lnTo>
                    <a:lnTo>
                      <a:pt x="79" y="71"/>
                    </a:lnTo>
                    <a:lnTo>
                      <a:pt x="77" y="71"/>
                    </a:lnTo>
                    <a:lnTo>
                      <a:pt x="74" y="70"/>
                    </a:lnTo>
                    <a:lnTo>
                      <a:pt x="73" y="70"/>
                    </a:lnTo>
                    <a:lnTo>
                      <a:pt x="72" y="70"/>
                    </a:lnTo>
                    <a:lnTo>
                      <a:pt x="69" y="70"/>
                    </a:lnTo>
                    <a:lnTo>
                      <a:pt x="68" y="69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50" y="63"/>
                    </a:lnTo>
                    <a:lnTo>
                      <a:pt x="21" y="0"/>
                    </a:lnTo>
                    <a:lnTo>
                      <a:pt x="4" y="1"/>
                    </a:lnTo>
                    <a:lnTo>
                      <a:pt x="11" y="63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299" name="Freeform 369"/>
              <p:cNvSpPr>
                <a:spLocks/>
              </p:cNvSpPr>
              <p:nvPr/>
            </p:nvSpPr>
            <p:spPr bwMode="auto">
              <a:xfrm>
                <a:off x="4936" y="955"/>
                <a:ext cx="486" cy="188"/>
              </a:xfrm>
              <a:custGeom>
                <a:avLst/>
                <a:gdLst>
                  <a:gd name="T0" fmla="*/ 4 w 486"/>
                  <a:gd name="T1" fmla="*/ 70 h 188"/>
                  <a:gd name="T2" fmla="*/ 1 w 486"/>
                  <a:gd name="T3" fmla="*/ 81 h 188"/>
                  <a:gd name="T4" fmla="*/ 1 w 486"/>
                  <a:gd name="T5" fmla="*/ 89 h 188"/>
                  <a:gd name="T6" fmla="*/ 1 w 486"/>
                  <a:gd name="T7" fmla="*/ 95 h 188"/>
                  <a:gd name="T8" fmla="*/ 25 w 486"/>
                  <a:gd name="T9" fmla="*/ 103 h 188"/>
                  <a:gd name="T10" fmla="*/ 46 w 486"/>
                  <a:gd name="T11" fmla="*/ 111 h 188"/>
                  <a:gd name="T12" fmla="*/ 63 w 486"/>
                  <a:gd name="T13" fmla="*/ 117 h 188"/>
                  <a:gd name="T14" fmla="*/ 78 w 486"/>
                  <a:gd name="T15" fmla="*/ 122 h 188"/>
                  <a:gd name="T16" fmla="*/ 90 w 486"/>
                  <a:gd name="T17" fmla="*/ 125 h 188"/>
                  <a:gd name="T18" fmla="*/ 99 w 486"/>
                  <a:gd name="T19" fmla="*/ 127 h 188"/>
                  <a:gd name="T20" fmla="*/ 105 w 486"/>
                  <a:gd name="T21" fmla="*/ 129 h 188"/>
                  <a:gd name="T22" fmla="*/ 163 w 486"/>
                  <a:gd name="T23" fmla="*/ 143 h 188"/>
                  <a:gd name="T24" fmla="*/ 189 w 486"/>
                  <a:gd name="T25" fmla="*/ 147 h 188"/>
                  <a:gd name="T26" fmla="*/ 211 w 486"/>
                  <a:gd name="T27" fmla="*/ 152 h 188"/>
                  <a:gd name="T28" fmla="*/ 227 w 486"/>
                  <a:gd name="T29" fmla="*/ 153 h 188"/>
                  <a:gd name="T30" fmla="*/ 238 w 486"/>
                  <a:gd name="T31" fmla="*/ 154 h 188"/>
                  <a:gd name="T32" fmla="*/ 247 w 486"/>
                  <a:gd name="T33" fmla="*/ 154 h 188"/>
                  <a:gd name="T34" fmla="*/ 250 w 486"/>
                  <a:gd name="T35" fmla="*/ 153 h 188"/>
                  <a:gd name="T36" fmla="*/ 279 w 486"/>
                  <a:gd name="T37" fmla="*/ 159 h 188"/>
                  <a:gd name="T38" fmla="*/ 327 w 486"/>
                  <a:gd name="T39" fmla="*/ 169 h 188"/>
                  <a:gd name="T40" fmla="*/ 371 w 486"/>
                  <a:gd name="T41" fmla="*/ 175 h 188"/>
                  <a:gd name="T42" fmla="*/ 407 w 486"/>
                  <a:gd name="T43" fmla="*/ 181 h 188"/>
                  <a:gd name="T44" fmla="*/ 437 w 486"/>
                  <a:gd name="T45" fmla="*/ 184 h 188"/>
                  <a:gd name="T46" fmla="*/ 461 w 486"/>
                  <a:gd name="T47" fmla="*/ 186 h 188"/>
                  <a:gd name="T48" fmla="*/ 476 w 486"/>
                  <a:gd name="T49" fmla="*/ 187 h 188"/>
                  <a:gd name="T50" fmla="*/ 484 w 486"/>
                  <a:gd name="T51" fmla="*/ 187 h 188"/>
                  <a:gd name="T52" fmla="*/ 462 w 486"/>
                  <a:gd name="T53" fmla="*/ 173 h 188"/>
                  <a:gd name="T54" fmla="*/ 435 w 486"/>
                  <a:gd name="T55" fmla="*/ 156 h 188"/>
                  <a:gd name="T56" fmla="*/ 416 w 486"/>
                  <a:gd name="T57" fmla="*/ 144 h 188"/>
                  <a:gd name="T58" fmla="*/ 400 w 486"/>
                  <a:gd name="T59" fmla="*/ 134 h 188"/>
                  <a:gd name="T60" fmla="*/ 389 w 486"/>
                  <a:gd name="T61" fmla="*/ 127 h 188"/>
                  <a:gd name="T62" fmla="*/ 381 w 486"/>
                  <a:gd name="T63" fmla="*/ 123 h 188"/>
                  <a:gd name="T64" fmla="*/ 374 w 486"/>
                  <a:gd name="T65" fmla="*/ 120 h 188"/>
                  <a:gd name="T66" fmla="*/ 366 w 486"/>
                  <a:gd name="T67" fmla="*/ 113 h 188"/>
                  <a:gd name="T68" fmla="*/ 356 w 486"/>
                  <a:gd name="T69" fmla="*/ 105 h 188"/>
                  <a:gd name="T70" fmla="*/ 346 w 486"/>
                  <a:gd name="T71" fmla="*/ 100 h 188"/>
                  <a:gd name="T72" fmla="*/ 337 w 486"/>
                  <a:gd name="T73" fmla="*/ 95 h 188"/>
                  <a:gd name="T74" fmla="*/ 329 w 486"/>
                  <a:gd name="T75" fmla="*/ 93 h 188"/>
                  <a:gd name="T76" fmla="*/ 324 w 486"/>
                  <a:gd name="T77" fmla="*/ 90 h 188"/>
                  <a:gd name="T78" fmla="*/ 319 w 486"/>
                  <a:gd name="T79" fmla="*/ 90 h 188"/>
                  <a:gd name="T80" fmla="*/ 303 w 486"/>
                  <a:gd name="T81" fmla="*/ 88 h 188"/>
                  <a:gd name="T82" fmla="*/ 288 w 486"/>
                  <a:gd name="T83" fmla="*/ 86 h 188"/>
                  <a:gd name="T84" fmla="*/ 273 w 486"/>
                  <a:gd name="T85" fmla="*/ 86 h 188"/>
                  <a:gd name="T86" fmla="*/ 259 w 486"/>
                  <a:gd name="T87" fmla="*/ 85 h 188"/>
                  <a:gd name="T88" fmla="*/ 249 w 486"/>
                  <a:gd name="T89" fmla="*/ 85 h 188"/>
                  <a:gd name="T90" fmla="*/ 240 w 486"/>
                  <a:gd name="T91" fmla="*/ 86 h 188"/>
                  <a:gd name="T92" fmla="*/ 234 w 486"/>
                  <a:gd name="T93" fmla="*/ 86 h 188"/>
                  <a:gd name="T94" fmla="*/ 172 w 486"/>
                  <a:gd name="T95" fmla="*/ 90 h 188"/>
                  <a:gd name="T96" fmla="*/ 146 w 486"/>
                  <a:gd name="T97" fmla="*/ 85 h 188"/>
                  <a:gd name="T98" fmla="*/ 124 w 486"/>
                  <a:gd name="T99" fmla="*/ 81 h 188"/>
                  <a:gd name="T100" fmla="*/ 106 w 486"/>
                  <a:gd name="T101" fmla="*/ 78 h 188"/>
                  <a:gd name="T102" fmla="*/ 90 w 486"/>
                  <a:gd name="T103" fmla="*/ 74 h 188"/>
                  <a:gd name="T104" fmla="*/ 78 w 486"/>
                  <a:gd name="T105" fmla="*/ 72 h 188"/>
                  <a:gd name="T106" fmla="*/ 70 w 486"/>
                  <a:gd name="T107" fmla="*/ 71 h 188"/>
                  <a:gd name="T108" fmla="*/ 66 w 486"/>
                  <a:gd name="T109" fmla="*/ 70 h 188"/>
                  <a:gd name="T110" fmla="*/ 4 w 486"/>
                  <a:gd name="T111" fmla="*/ 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86" h="188">
                    <a:moveTo>
                      <a:pt x="11" y="64"/>
                    </a:moveTo>
                    <a:lnTo>
                      <a:pt x="8" y="67"/>
                    </a:lnTo>
                    <a:lnTo>
                      <a:pt x="5" y="68"/>
                    </a:lnTo>
                    <a:lnTo>
                      <a:pt x="4" y="70"/>
                    </a:lnTo>
                    <a:lnTo>
                      <a:pt x="4" y="74"/>
                    </a:lnTo>
                    <a:lnTo>
                      <a:pt x="2" y="76"/>
                    </a:lnTo>
                    <a:lnTo>
                      <a:pt x="2" y="78"/>
                    </a:lnTo>
                    <a:lnTo>
                      <a:pt x="1" y="81"/>
                    </a:lnTo>
                    <a:lnTo>
                      <a:pt x="0" y="83"/>
                    </a:lnTo>
                    <a:lnTo>
                      <a:pt x="1" y="85"/>
                    </a:lnTo>
                    <a:lnTo>
                      <a:pt x="1" y="88"/>
                    </a:lnTo>
                    <a:lnTo>
                      <a:pt x="1" y="89"/>
                    </a:lnTo>
                    <a:lnTo>
                      <a:pt x="1" y="91"/>
                    </a:lnTo>
                    <a:lnTo>
                      <a:pt x="1" y="92"/>
                    </a:lnTo>
                    <a:lnTo>
                      <a:pt x="1" y="93"/>
                    </a:lnTo>
                    <a:lnTo>
                      <a:pt x="1" y="95"/>
                    </a:lnTo>
                    <a:lnTo>
                      <a:pt x="8" y="96"/>
                    </a:lnTo>
                    <a:lnTo>
                      <a:pt x="13" y="98"/>
                    </a:lnTo>
                    <a:lnTo>
                      <a:pt x="18" y="100"/>
                    </a:lnTo>
                    <a:lnTo>
                      <a:pt x="25" y="103"/>
                    </a:lnTo>
                    <a:lnTo>
                      <a:pt x="31" y="105"/>
                    </a:lnTo>
                    <a:lnTo>
                      <a:pt x="35" y="106"/>
                    </a:lnTo>
                    <a:lnTo>
                      <a:pt x="40" y="109"/>
                    </a:lnTo>
                    <a:lnTo>
                      <a:pt x="46" y="111"/>
                    </a:lnTo>
                    <a:lnTo>
                      <a:pt x="49" y="112"/>
                    </a:lnTo>
                    <a:lnTo>
                      <a:pt x="53" y="114"/>
                    </a:lnTo>
                    <a:lnTo>
                      <a:pt x="60" y="116"/>
                    </a:lnTo>
                    <a:lnTo>
                      <a:pt x="63" y="117"/>
                    </a:lnTo>
                    <a:lnTo>
                      <a:pt x="67" y="118"/>
                    </a:lnTo>
                    <a:lnTo>
                      <a:pt x="71" y="120"/>
                    </a:lnTo>
                    <a:lnTo>
                      <a:pt x="75" y="120"/>
                    </a:lnTo>
                    <a:lnTo>
                      <a:pt x="78" y="122"/>
                    </a:lnTo>
                    <a:lnTo>
                      <a:pt x="81" y="123"/>
                    </a:lnTo>
                    <a:lnTo>
                      <a:pt x="84" y="123"/>
                    </a:lnTo>
                    <a:lnTo>
                      <a:pt x="89" y="125"/>
                    </a:lnTo>
                    <a:lnTo>
                      <a:pt x="90" y="125"/>
                    </a:lnTo>
                    <a:lnTo>
                      <a:pt x="92" y="126"/>
                    </a:lnTo>
                    <a:lnTo>
                      <a:pt x="95" y="127"/>
                    </a:lnTo>
                    <a:lnTo>
                      <a:pt x="98" y="127"/>
                    </a:lnTo>
                    <a:lnTo>
                      <a:pt x="99" y="127"/>
                    </a:lnTo>
                    <a:lnTo>
                      <a:pt x="101" y="128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5" y="129"/>
                    </a:lnTo>
                    <a:lnTo>
                      <a:pt x="106" y="128"/>
                    </a:lnTo>
                    <a:lnTo>
                      <a:pt x="139" y="151"/>
                    </a:lnTo>
                    <a:lnTo>
                      <a:pt x="153" y="141"/>
                    </a:lnTo>
                    <a:lnTo>
                      <a:pt x="163" y="143"/>
                    </a:lnTo>
                    <a:lnTo>
                      <a:pt x="170" y="145"/>
                    </a:lnTo>
                    <a:lnTo>
                      <a:pt x="177" y="147"/>
                    </a:lnTo>
                    <a:lnTo>
                      <a:pt x="183" y="148"/>
                    </a:lnTo>
                    <a:lnTo>
                      <a:pt x="189" y="147"/>
                    </a:lnTo>
                    <a:lnTo>
                      <a:pt x="196" y="149"/>
                    </a:lnTo>
                    <a:lnTo>
                      <a:pt x="202" y="151"/>
                    </a:lnTo>
                    <a:lnTo>
                      <a:pt x="205" y="151"/>
                    </a:lnTo>
                    <a:lnTo>
                      <a:pt x="211" y="152"/>
                    </a:lnTo>
                    <a:lnTo>
                      <a:pt x="215" y="152"/>
                    </a:lnTo>
                    <a:lnTo>
                      <a:pt x="220" y="153"/>
                    </a:lnTo>
                    <a:lnTo>
                      <a:pt x="225" y="153"/>
                    </a:lnTo>
                    <a:lnTo>
                      <a:pt x="227" y="153"/>
                    </a:lnTo>
                    <a:lnTo>
                      <a:pt x="231" y="154"/>
                    </a:lnTo>
                    <a:lnTo>
                      <a:pt x="233" y="154"/>
                    </a:lnTo>
                    <a:lnTo>
                      <a:pt x="236" y="154"/>
                    </a:lnTo>
                    <a:lnTo>
                      <a:pt x="238" y="154"/>
                    </a:lnTo>
                    <a:lnTo>
                      <a:pt x="241" y="155"/>
                    </a:lnTo>
                    <a:lnTo>
                      <a:pt x="243" y="154"/>
                    </a:lnTo>
                    <a:lnTo>
                      <a:pt x="245" y="154"/>
                    </a:lnTo>
                    <a:lnTo>
                      <a:pt x="247" y="154"/>
                    </a:lnTo>
                    <a:lnTo>
                      <a:pt x="248" y="155"/>
                    </a:lnTo>
                    <a:lnTo>
                      <a:pt x="248" y="155"/>
                    </a:lnTo>
                    <a:lnTo>
                      <a:pt x="249" y="153"/>
                    </a:lnTo>
                    <a:lnTo>
                      <a:pt x="250" y="153"/>
                    </a:lnTo>
                    <a:lnTo>
                      <a:pt x="252" y="153"/>
                    </a:lnTo>
                    <a:lnTo>
                      <a:pt x="254" y="153"/>
                    </a:lnTo>
                    <a:lnTo>
                      <a:pt x="266" y="157"/>
                    </a:lnTo>
                    <a:lnTo>
                      <a:pt x="279" y="159"/>
                    </a:lnTo>
                    <a:lnTo>
                      <a:pt x="292" y="162"/>
                    </a:lnTo>
                    <a:lnTo>
                      <a:pt x="305" y="164"/>
                    </a:lnTo>
                    <a:lnTo>
                      <a:pt x="317" y="166"/>
                    </a:lnTo>
                    <a:lnTo>
                      <a:pt x="327" y="169"/>
                    </a:lnTo>
                    <a:lnTo>
                      <a:pt x="340" y="169"/>
                    </a:lnTo>
                    <a:lnTo>
                      <a:pt x="350" y="172"/>
                    </a:lnTo>
                    <a:lnTo>
                      <a:pt x="361" y="174"/>
                    </a:lnTo>
                    <a:lnTo>
                      <a:pt x="371" y="175"/>
                    </a:lnTo>
                    <a:lnTo>
                      <a:pt x="381" y="176"/>
                    </a:lnTo>
                    <a:lnTo>
                      <a:pt x="390" y="179"/>
                    </a:lnTo>
                    <a:lnTo>
                      <a:pt x="400" y="181"/>
                    </a:lnTo>
                    <a:lnTo>
                      <a:pt x="407" y="181"/>
                    </a:lnTo>
                    <a:lnTo>
                      <a:pt x="416" y="183"/>
                    </a:lnTo>
                    <a:lnTo>
                      <a:pt x="423" y="182"/>
                    </a:lnTo>
                    <a:lnTo>
                      <a:pt x="430" y="183"/>
                    </a:lnTo>
                    <a:lnTo>
                      <a:pt x="437" y="184"/>
                    </a:lnTo>
                    <a:lnTo>
                      <a:pt x="444" y="183"/>
                    </a:lnTo>
                    <a:lnTo>
                      <a:pt x="449" y="185"/>
                    </a:lnTo>
                    <a:lnTo>
                      <a:pt x="456" y="186"/>
                    </a:lnTo>
                    <a:lnTo>
                      <a:pt x="461" y="186"/>
                    </a:lnTo>
                    <a:lnTo>
                      <a:pt x="464" y="186"/>
                    </a:lnTo>
                    <a:lnTo>
                      <a:pt x="470" y="186"/>
                    </a:lnTo>
                    <a:lnTo>
                      <a:pt x="472" y="187"/>
                    </a:lnTo>
                    <a:lnTo>
                      <a:pt x="476" y="187"/>
                    </a:lnTo>
                    <a:lnTo>
                      <a:pt x="478" y="186"/>
                    </a:lnTo>
                    <a:lnTo>
                      <a:pt x="480" y="187"/>
                    </a:lnTo>
                    <a:lnTo>
                      <a:pt x="483" y="187"/>
                    </a:lnTo>
                    <a:lnTo>
                      <a:pt x="484" y="187"/>
                    </a:lnTo>
                    <a:lnTo>
                      <a:pt x="485" y="187"/>
                    </a:lnTo>
                    <a:lnTo>
                      <a:pt x="477" y="181"/>
                    </a:lnTo>
                    <a:lnTo>
                      <a:pt x="469" y="176"/>
                    </a:lnTo>
                    <a:lnTo>
                      <a:pt x="462" y="173"/>
                    </a:lnTo>
                    <a:lnTo>
                      <a:pt x="454" y="168"/>
                    </a:lnTo>
                    <a:lnTo>
                      <a:pt x="448" y="164"/>
                    </a:lnTo>
                    <a:lnTo>
                      <a:pt x="441" y="160"/>
                    </a:lnTo>
                    <a:lnTo>
                      <a:pt x="435" y="156"/>
                    </a:lnTo>
                    <a:lnTo>
                      <a:pt x="430" y="151"/>
                    </a:lnTo>
                    <a:lnTo>
                      <a:pt x="425" y="148"/>
                    </a:lnTo>
                    <a:lnTo>
                      <a:pt x="419" y="146"/>
                    </a:lnTo>
                    <a:lnTo>
                      <a:pt x="416" y="144"/>
                    </a:lnTo>
                    <a:lnTo>
                      <a:pt x="411" y="140"/>
                    </a:lnTo>
                    <a:lnTo>
                      <a:pt x="408" y="139"/>
                    </a:lnTo>
                    <a:lnTo>
                      <a:pt x="403" y="136"/>
                    </a:lnTo>
                    <a:lnTo>
                      <a:pt x="400" y="134"/>
                    </a:lnTo>
                    <a:lnTo>
                      <a:pt x="395" y="132"/>
                    </a:lnTo>
                    <a:lnTo>
                      <a:pt x="394" y="131"/>
                    </a:lnTo>
                    <a:lnTo>
                      <a:pt x="390" y="130"/>
                    </a:lnTo>
                    <a:lnTo>
                      <a:pt x="389" y="127"/>
                    </a:lnTo>
                    <a:lnTo>
                      <a:pt x="385" y="125"/>
                    </a:lnTo>
                    <a:lnTo>
                      <a:pt x="384" y="125"/>
                    </a:lnTo>
                    <a:lnTo>
                      <a:pt x="383" y="125"/>
                    </a:lnTo>
                    <a:lnTo>
                      <a:pt x="381" y="123"/>
                    </a:lnTo>
                    <a:lnTo>
                      <a:pt x="379" y="123"/>
                    </a:lnTo>
                    <a:lnTo>
                      <a:pt x="377" y="122"/>
                    </a:lnTo>
                    <a:lnTo>
                      <a:pt x="376" y="121"/>
                    </a:lnTo>
                    <a:lnTo>
                      <a:pt x="374" y="120"/>
                    </a:lnTo>
                    <a:lnTo>
                      <a:pt x="374" y="119"/>
                    </a:lnTo>
                    <a:lnTo>
                      <a:pt x="370" y="118"/>
                    </a:lnTo>
                    <a:lnTo>
                      <a:pt x="369" y="115"/>
                    </a:lnTo>
                    <a:lnTo>
                      <a:pt x="366" y="113"/>
                    </a:lnTo>
                    <a:lnTo>
                      <a:pt x="364" y="111"/>
                    </a:lnTo>
                    <a:lnTo>
                      <a:pt x="360" y="109"/>
                    </a:lnTo>
                    <a:lnTo>
                      <a:pt x="359" y="107"/>
                    </a:lnTo>
                    <a:lnTo>
                      <a:pt x="356" y="105"/>
                    </a:lnTo>
                    <a:lnTo>
                      <a:pt x="353" y="104"/>
                    </a:lnTo>
                    <a:lnTo>
                      <a:pt x="351" y="102"/>
                    </a:lnTo>
                    <a:lnTo>
                      <a:pt x="348" y="101"/>
                    </a:lnTo>
                    <a:lnTo>
                      <a:pt x="346" y="100"/>
                    </a:lnTo>
                    <a:lnTo>
                      <a:pt x="343" y="98"/>
                    </a:lnTo>
                    <a:lnTo>
                      <a:pt x="343" y="97"/>
                    </a:lnTo>
                    <a:lnTo>
                      <a:pt x="339" y="97"/>
                    </a:lnTo>
                    <a:lnTo>
                      <a:pt x="337" y="95"/>
                    </a:lnTo>
                    <a:lnTo>
                      <a:pt x="335" y="94"/>
                    </a:lnTo>
                    <a:lnTo>
                      <a:pt x="334" y="94"/>
                    </a:lnTo>
                    <a:lnTo>
                      <a:pt x="330" y="94"/>
                    </a:lnTo>
                    <a:lnTo>
                      <a:pt x="329" y="93"/>
                    </a:lnTo>
                    <a:lnTo>
                      <a:pt x="328" y="93"/>
                    </a:lnTo>
                    <a:lnTo>
                      <a:pt x="327" y="93"/>
                    </a:lnTo>
                    <a:lnTo>
                      <a:pt x="325" y="93"/>
                    </a:lnTo>
                    <a:lnTo>
                      <a:pt x="324" y="90"/>
                    </a:lnTo>
                    <a:lnTo>
                      <a:pt x="323" y="90"/>
                    </a:lnTo>
                    <a:lnTo>
                      <a:pt x="322" y="90"/>
                    </a:lnTo>
                    <a:lnTo>
                      <a:pt x="320" y="90"/>
                    </a:lnTo>
                    <a:lnTo>
                      <a:pt x="319" y="90"/>
                    </a:lnTo>
                    <a:lnTo>
                      <a:pt x="318" y="90"/>
                    </a:lnTo>
                    <a:lnTo>
                      <a:pt x="313" y="90"/>
                    </a:lnTo>
                    <a:lnTo>
                      <a:pt x="308" y="90"/>
                    </a:lnTo>
                    <a:lnTo>
                      <a:pt x="303" y="88"/>
                    </a:lnTo>
                    <a:lnTo>
                      <a:pt x="300" y="88"/>
                    </a:lnTo>
                    <a:lnTo>
                      <a:pt x="295" y="86"/>
                    </a:lnTo>
                    <a:lnTo>
                      <a:pt x="292" y="87"/>
                    </a:lnTo>
                    <a:lnTo>
                      <a:pt x="288" y="86"/>
                    </a:lnTo>
                    <a:lnTo>
                      <a:pt x="284" y="86"/>
                    </a:lnTo>
                    <a:lnTo>
                      <a:pt x="280" y="85"/>
                    </a:lnTo>
                    <a:lnTo>
                      <a:pt x="277" y="86"/>
                    </a:lnTo>
                    <a:lnTo>
                      <a:pt x="273" y="86"/>
                    </a:lnTo>
                    <a:lnTo>
                      <a:pt x="269" y="86"/>
                    </a:lnTo>
                    <a:lnTo>
                      <a:pt x="266" y="85"/>
                    </a:lnTo>
                    <a:lnTo>
                      <a:pt x="263" y="85"/>
                    </a:lnTo>
                    <a:lnTo>
                      <a:pt x="259" y="85"/>
                    </a:lnTo>
                    <a:lnTo>
                      <a:pt x="257" y="87"/>
                    </a:lnTo>
                    <a:lnTo>
                      <a:pt x="254" y="86"/>
                    </a:lnTo>
                    <a:lnTo>
                      <a:pt x="252" y="85"/>
                    </a:lnTo>
                    <a:lnTo>
                      <a:pt x="249" y="85"/>
                    </a:lnTo>
                    <a:lnTo>
                      <a:pt x="247" y="86"/>
                    </a:lnTo>
                    <a:lnTo>
                      <a:pt x="245" y="86"/>
                    </a:lnTo>
                    <a:lnTo>
                      <a:pt x="242" y="86"/>
                    </a:lnTo>
                    <a:lnTo>
                      <a:pt x="240" y="86"/>
                    </a:lnTo>
                    <a:lnTo>
                      <a:pt x="240" y="86"/>
                    </a:lnTo>
                    <a:lnTo>
                      <a:pt x="237" y="85"/>
                    </a:lnTo>
                    <a:lnTo>
                      <a:pt x="236" y="86"/>
                    </a:lnTo>
                    <a:lnTo>
                      <a:pt x="234" y="86"/>
                    </a:lnTo>
                    <a:lnTo>
                      <a:pt x="233" y="86"/>
                    </a:lnTo>
                    <a:lnTo>
                      <a:pt x="233" y="87"/>
                    </a:lnTo>
                    <a:lnTo>
                      <a:pt x="180" y="90"/>
                    </a:lnTo>
                    <a:lnTo>
                      <a:pt x="172" y="90"/>
                    </a:lnTo>
                    <a:lnTo>
                      <a:pt x="166" y="88"/>
                    </a:lnTo>
                    <a:lnTo>
                      <a:pt x="160" y="87"/>
                    </a:lnTo>
                    <a:lnTo>
                      <a:pt x="153" y="86"/>
                    </a:lnTo>
                    <a:lnTo>
                      <a:pt x="146" y="85"/>
                    </a:lnTo>
                    <a:lnTo>
                      <a:pt x="141" y="85"/>
                    </a:lnTo>
                    <a:lnTo>
                      <a:pt x="136" y="83"/>
                    </a:lnTo>
                    <a:lnTo>
                      <a:pt x="130" y="82"/>
                    </a:lnTo>
                    <a:lnTo>
                      <a:pt x="124" y="81"/>
                    </a:lnTo>
                    <a:lnTo>
                      <a:pt x="120" y="80"/>
                    </a:lnTo>
                    <a:lnTo>
                      <a:pt x="115" y="79"/>
                    </a:lnTo>
                    <a:lnTo>
                      <a:pt x="110" y="79"/>
                    </a:lnTo>
                    <a:lnTo>
                      <a:pt x="106" y="78"/>
                    </a:lnTo>
                    <a:lnTo>
                      <a:pt x="101" y="76"/>
                    </a:lnTo>
                    <a:lnTo>
                      <a:pt x="98" y="76"/>
                    </a:lnTo>
                    <a:lnTo>
                      <a:pt x="93" y="76"/>
                    </a:lnTo>
                    <a:lnTo>
                      <a:pt x="90" y="74"/>
                    </a:lnTo>
                    <a:lnTo>
                      <a:pt x="87" y="74"/>
                    </a:lnTo>
                    <a:lnTo>
                      <a:pt x="84" y="73"/>
                    </a:lnTo>
                    <a:lnTo>
                      <a:pt x="81" y="73"/>
                    </a:lnTo>
                    <a:lnTo>
                      <a:pt x="78" y="72"/>
                    </a:lnTo>
                    <a:lnTo>
                      <a:pt x="76" y="71"/>
                    </a:lnTo>
                    <a:lnTo>
                      <a:pt x="74" y="71"/>
                    </a:lnTo>
                    <a:lnTo>
                      <a:pt x="72" y="70"/>
                    </a:lnTo>
                    <a:lnTo>
                      <a:pt x="70" y="71"/>
                    </a:lnTo>
                    <a:lnTo>
                      <a:pt x="69" y="70"/>
                    </a:lnTo>
                    <a:lnTo>
                      <a:pt x="69" y="71"/>
                    </a:lnTo>
                    <a:lnTo>
                      <a:pt x="67" y="69"/>
                    </a:lnTo>
                    <a:lnTo>
                      <a:pt x="66" y="70"/>
                    </a:lnTo>
                    <a:lnTo>
                      <a:pt x="64" y="69"/>
                    </a:lnTo>
                    <a:lnTo>
                      <a:pt x="50" y="64"/>
                    </a:lnTo>
                    <a:lnTo>
                      <a:pt x="20" y="0"/>
                    </a:lnTo>
                    <a:lnTo>
                      <a:pt x="4" y="1"/>
                    </a:lnTo>
                    <a:lnTo>
                      <a:pt x="11" y="6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00" name="Freeform 370"/>
              <p:cNvSpPr>
                <a:spLocks/>
              </p:cNvSpPr>
              <p:nvPr/>
            </p:nvSpPr>
            <p:spPr bwMode="auto">
              <a:xfrm>
                <a:off x="4939" y="1034"/>
                <a:ext cx="79" cy="43"/>
              </a:xfrm>
              <a:custGeom>
                <a:avLst/>
                <a:gdLst>
                  <a:gd name="T0" fmla="*/ 77 w 79"/>
                  <a:gd name="T1" fmla="*/ 29 h 43"/>
                  <a:gd name="T2" fmla="*/ 78 w 79"/>
                  <a:gd name="T3" fmla="*/ 42 h 43"/>
                  <a:gd name="T4" fmla="*/ 72 w 79"/>
                  <a:gd name="T5" fmla="*/ 40 h 43"/>
                  <a:gd name="T6" fmla="*/ 67 w 79"/>
                  <a:gd name="T7" fmla="*/ 39 h 43"/>
                  <a:gd name="T8" fmla="*/ 61 w 79"/>
                  <a:gd name="T9" fmla="*/ 37 h 43"/>
                  <a:gd name="T10" fmla="*/ 57 w 79"/>
                  <a:gd name="T11" fmla="*/ 35 h 43"/>
                  <a:gd name="T12" fmla="*/ 51 w 79"/>
                  <a:gd name="T13" fmla="*/ 34 h 43"/>
                  <a:gd name="T14" fmla="*/ 48 w 79"/>
                  <a:gd name="T15" fmla="*/ 33 h 43"/>
                  <a:gd name="T16" fmla="*/ 44 w 79"/>
                  <a:gd name="T17" fmla="*/ 32 h 43"/>
                  <a:gd name="T18" fmla="*/ 39 w 79"/>
                  <a:gd name="T19" fmla="*/ 30 h 43"/>
                  <a:gd name="T20" fmla="*/ 36 w 79"/>
                  <a:gd name="T21" fmla="*/ 29 h 43"/>
                  <a:gd name="T22" fmla="*/ 32 w 79"/>
                  <a:gd name="T23" fmla="*/ 27 h 43"/>
                  <a:gd name="T24" fmla="*/ 29 w 79"/>
                  <a:gd name="T25" fmla="*/ 26 h 43"/>
                  <a:gd name="T26" fmla="*/ 26 w 79"/>
                  <a:gd name="T27" fmla="*/ 25 h 43"/>
                  <a:gd name="T28" fmla="*/ 23 w 79"/>
                  <a:gd name="T29" fmla="*/ 24 h 43"/>
                  <a:gd name="T30" fmla="*/ 20 w 79"/>
                  <a:gd name="T31" fmla="*/ 22 h 43"/>
                  <a:gd name="T32" fmla="*/ 18 w 79"/>
                  <a:gd name="T33" fmla="*/ 22 h 43"/>
                  <a:gd name="T34" fmla="*/ 15 w 79"/>
                  <a:gd name="T35" fmla="*/ 21 h 43"/>
                  <a:gd name="T36" fmla="*/ 14 w 79"/>
                  <a:gd name="T37" fmla="*/ 20 h 43"/>
                  <a:gd name="T38" fmla="*/ 12 w 79"/>
                  <a:gd name="T39" fmla="*/ 20 h 43"/>
                  <a:gd name="T40" fmla="*/ 11 w 79"/>
                  <a:gd name="T41" fmla="*/ 20 h 43"/>
                  <a:gd name="T42" fmla="*/ 9 w 79"/>
                  <a:gd name="T43" fmla="*/ 19 h 43"/>
                  <a:gd name="T44" fmla="*/ 8 w 79"/>
                  <a:gd name="T45" fmla="*/ 18 h 43"/>
                  <a:gd name="T46" fmla="*/ 8 w 79"/>
                  <a:gd name="T47" fmla="*/ 18 h 43"/>
                  <a:gd name="T48" fmla="*/ 6 w 79"/>
                  <a:gd name="T49" fmla="*/ 17 h 43"/>
                  <a:gd name="T50" fmla="*/ 4 w 79"/>
                  <a:gd name="T51" fmla="*/ 16 h 43"/>
                  <a:gd name="T52" fmla="*/ 4 w 79"/>
                  <a:gd name="T53" fmla="*/ 16 h 43"/>
                  <a:gd name="T54" fmla="*/ 3 w 79"/>
                  <a:gd name="T55" fmla="*/ 15 h 43"/>
                  <a:gd name="T56" fmla="*/ 1 w 79"/>
                  <a:gd name="T57" fmla="*/ 15 h 43"/>
                  <a:gd name="T58" fmla="*/ 2 w 79"/>
                  <a:gd name="T59" fmla="*/ 15 h 43"/>
                  <a:gd name="T60" fmla="*/ 0 w 79"/>
                  <a:gd name="T61" fmla="*/ 9 h 43"/>
                  <a:gd name="T62" fmla="*/ 1 w 79"/>
                  <a:gd name="T63" fmla="*/ 0 h 43"/>
                  <a:gd name="T64" fmla="*/ 47 w 79"/>
                  <a:gd name="T65" fmla="*/ 6 h 43"/>
                  <a:gd name="T66" fmla="*/ 77 w 79"/>
                  <a:gd name="T67" fmla="*/ 2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9" h="43">
                    <a:moveTo>
                      <a:pt x="77" y="29"/>
                    </a:moveTo>
                    <a:lnTo>
                      <a:pt x="78" y="42"/>
                    </a:lnTo>
                    <a:lnTo>
                      <a:pt x="72" y="40"/>
                    </a:lnTo>
                    <a:lnTo>
                      <a:pt x="67" y="39"/>
                    </a:lnTo>
                    <a:lnTo>
                      <a:pt x="61" y="37"/>
                    </a:lnTo>
                    <a:lnTo>
                      <a:pt x="57" y="35"/>
                    </a:lnTo>
                    <a:lnTo>
                      <a:pt x="51" y="34"/>
                    </a:lnTo>
                    <a:lnTo>
                      <a:pt x="48" y="33"/>
                    </a:lnTo>
                    <a:lnTo>
                      <a:pt x="44" y="32"/>
                    </a:lnTo>
                    <a:lnTo>
                      <a:pt x="39" y="30"/>
                    </a:lnTo>
                    <a:lnTo>
                      <a:pt x="36" y="29"/>
                    </a:lnTo>
                    <a:lnTo>
                      <a:pt x="32" y="27"/>
                    </a:lnTo>
                    <a:lnTo>
                      <a:pt x="29" y="26"/>
                    </a:lnTo>
                    <a:lnTo>
                      <a:pt x="26" y="25"/>
                    </a:lnTo>
                    <a:lnTo>
                      <a:pt x="23" y="24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5" y="21"/>
                    </a:lnTo>
                    <a:lnTo>
                      <a:pt x="14" y="20"/>
                    </a:lnTo>
                    <a:lnTo>
                      <a:pt x="12" y="20"/>
                    </a:lnTo>
                    <a:lnTo>
                      <a:pt x="11" y="20"/>
                    </a:lnTo>
                    <a:lnTo>
                      <a:pt x="9" y="19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6" y="17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0" y="9"/>
                    </a:lnTo>
                    <a:lnTo>
                      <a:pt x="1" y="0"/>
                    </a:lnTo>
                    <a:lnTo>
                      <a:pt x="47" y="6"/>
                    </a:lnTo>
                    <a:lnTo>
                      <a:pt x="77" y="29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01" name="Freeform 371"/>
              <p:cNvSpPr>
                <a:spLocks/>
              </p:cNvSpPr>
              <p:nvPr/>
            </p:nvSpPr>
            <p:spPr bwMode="auto">
              <a:xfrm>
                <a:off x="4937" y="1032"/>
                <a:ext cx="81" cy="46"/>
              </a:xfrm>
              <a:custGeom>
                <a:avLst/>
                <a:gdLst>
                  <a:gd name="T0" fmla="*/ 80 w 81"/>
                  <a:gd name="T1" fmla="*/ 32 h 46"/>
                  <a:gd name="T2" fmla="*/ 80 w 81"/>
                  <a:gd name="T3" fmla="*/ 45 h 46"/>
                  <a:gd name="T4" fmla="*/ 74 w 81"/>
                  <a:gd name="T5" fmla="*/ 44 h 46"/>
                  <a:gd name="T6" fmla="*/ 69 w 81"/>
                  <a:gd name="T7" fmla="*/ 43 h 46"/>
                  <a:gd name="T8" fmla="*/ 62 w 81"/>
                  <a:gd name="T9" fmla="*/ 41 h 46"/>
                  <a:gd name="T10" fmla="*/ 58 w 81"/>
                  <a:gd name="T11" fmla="*/ 39 h 46"/>
                  <a:gd name="T12" fmla="*/ 53 w 81"/>
                  <a:gd name="T13" fmla="*/ 37 h 46"/>
                  <a:gd name="T14" fmla="*/ 49 w 81"/>
                  <a:gd name="T15" fmla="*/ 35 h 46"/>
                  <a:gd name="T16" fmla="*/ 45 w 81"/>
                  <a:gd name="T17" fmla="*/ 34 h 46"/>
                  <a:gd name="T18" fmla="*/ 40 w 81"/>
                  <a:gd name="T19" fmla="*/ 32 h 46"/>
                  <a:gd name="T20" fmla="*/ 35 w 81"/>
                  <a:gd name="T21" fmla="*/ 32 h 46"/>
                  <a:gd name="T22" fmla="*/ 33 w 81"/>
                  <a:gd name="T23" fmla="*/ 30 h 46"/>
                  <a:gd name="T24" fmla="*/ 30 w 81"/>
                  <a:gd name="T25" fmla="*/ 30 h 46"/>
                  <a:gd name="T26" fmla="*/ 26 w 81"/>
                  <a:gd name="T27" fmla="*/ 28 h 46"/>
                  <a:gd name="T28" fmla="*/ 22 w 81"/>
                  <a:gd name="T29" fmla="*/ 27 h 46"/>
                  <a:gd name="T30" fmla="*/ 22 w 81"/>
                  <a:gd name="T31" fmla="*/ 25 h 46"/>
                  <a:gd name="T32" fmla="*/ 19 w 81"/>
                  <a:gd name="T33" fmla="*/ 25 h 46"/>
                  <a:gd name="T34" fmla="*/ 15 w 81"/>
                  <a:gd name="T35" fmla="*/ 23 h 46"/>
                  <a:gd name="T36" fmla="*/ 14 w 81"/>
                  <a:gd name="T37" fmla="*/ 23 h 46"/>
                  <a:gd name="T38" fmla="*/ 12 w 81"/>
                  <a:gd name="T39" fmla="*/ 22 h 46"/>
                  <a:gd name="T40" fmla="*/ 11 w 81"/>
                  <a:gd name="T41" fmla="*/ 22 h 46"/>
                  <a:gd name="T42" fmla="*/ 8 w 81"/>
                  <a:gd name="T43" fmla="*/ 21 h 46"/>
                  <a:gd name="T44" fmla="*/ 8 w 81"/>
                  <a:gd name="T45" fmla="*/ 20 h 46"/>
                  <a:gd name="T46" fmla="*/ 7 w 81"/>
                  <a:gd name="T47" fmla="*/ 20 h 46"/>
                  <a:gd name="T48" fmla="*/ 5 w 81"/>
                  <a:gd name="T49" fmla="*/ 18 h 46"/>
                  <a:gd name="T50" fmla="*/ 4 w 81"/>
                  <a:gd name="T51" fmla="*/ 18 h 46"/>
                  <a:gd name="T52" fmla="*/ 3 w 81"/>
                  <a:gd name="T53" fmla="*/ 18 h 46"/>
                  <a:gd name="T54" fmla="*/ 2 w 81"/>
                  <a:gd name="T55" fmla="*/ 17 h 46"/>
                  <a:gd name="T56" fmla="*/ 2 w 81"/>
                  <a:gd name="T57" fmla="*/ 17 h 46"/>
                  <a:gd name="T58" fmla="*/ 1 w 81"/>
                  <a:gd name="T59" fmla="*/ 17 h 46"/>
                  <a:gd name="T60" fmla="*/ 0 w 81"/>
                  <a:gd name="T61" fmla="*/ 11 h 46"/>
                  <a:gd name="T62" fmla="*/ 1 w 81"/>
                  <a:gd name="T63" fmla="*/ 0 h 46"/>
                  <a:gd name="T64" fmla="*/ 47 w 81"/>
                  <a:gd name="T65" fmla="*/ 7 h 46"/>
                  <a:gd name="T66" fmla="*/ 80 w 81"/>
                  <a:gd name="T67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46">
                    <a:moveTo>
                      <a:pt x="80" y="32"/>
                    </a:moveTo>
                    <a:lnTo>
                      <a:pt x="80" y="45"/>
                    </a:lnTo>
                    <a:lnTo>
                      <a:pt x="74" y="44"/>
                    </a:lnTo>
                    <a:lnTo>
                      <a:pt x="69" y="43"/>
                    </a:lnTo>
                    <a:lnTo>
                      <a:pt x="62" y="41"/>
                    </a:lnTo>
                    <a:lnTo>
                      <a:pt x="58" y="39"/>
                    </a:lnTo>
                    <a:lnTo>
                      <a:pt x="53" y="37"/>
                    </a:lnTo>
                    <a:lnTo>
                      <a:pt x="49" y="35"/>
                    </a:lnTo>
                    <a:lnTo>
                      <a:pt x="45" y="34"/>
                    </a:lnTo>
                    <a:lnTo>
                      <a:pt x="40" y="32"/>
                    </a:lnTo>
                    <a:lnTo>
                      <a:pt x="35" y="32"/>
                    </a:lnTo>
                    <a:lnTo>
                      <a:pt x="33" y="30"/>
                    </a:lnTo>
                    <a:lnTo>
                      <a:pt x="30" y="30"/>
                    </a:lnTo>
                    <a:lnTo>
                      <a:pt x="26" y="28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19" y="25"/>
                    </a:lnTo>
                    <a:lnTo>
                      <a:pt x="15" y="23"/>
                    </a:lnTo>
                    <a:lnTo>
                      <a:pt x="14" y="23"/>
                    </a:lnTo>
                    <a:lnTo>
                      <a:pt x="12" y="22"/>
                    </a:lnTo>
                    <a:lnTo>
                      <a:pt x="11" y="22"/>
                    </a:lnTo>
                    <a:lnTo>
                      <a:pt x="8" y="21"/>
                    </a:lnTo>
                    <a:lnTo>
                      <a:pt x="8" y="20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4" y="18"/>
                    </a:lnTo>
                    <a:lnTo>
                      <a:pt x="3" y="18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47" y="7"/>
                    </a:lnTo>
                    <a:lnTo>
                      <a:pt x="80" y="3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02" name="Freeform 372"/>
              <p:cNvSpPr>
                <a:spLocks/>
              </p:cNvSpPr>
              <p:nvPr/>
            </p:nvSpPr>
            <p:spPr bwMode="auto">
              <a:xfrm>
                <a:off x="5038" y="1082"/>
                <a:ext cx="152" cy="27"/>
              </a:xfrm>
              <a:custGeom>
                <a:avLst/>
                <a:gdLst>
                  <a:gd name="T0" fmla="*/ 151 w 152"/>
                  <a:gd name="T1" fmla="*/ 26 h 27"/>
                  <a:gd name="T2" fmla="*/ 143 w 152"/>
                  <a:gd name="T3" fmla="*/ 26 h 27"/>
                  <a:gd name="T4" fmla="*/ 135 w 152"/>
                  <a:gd name="T5" fmla="*/ 26 h 27"/>
                  <a:gd name="T6" fmla="*/ 126 w 152"/>
                  <a:gd name="T7" fmla="*/ 25 h 27"/>
                  <a:gd name="T8" fmla="*/ 119 w 152"/>
                  <a:gd name="T9" fmla="*/ 25 h 27"/>
                  <a:gd name="T10" fmla="*/ 111 w 152"/>
                  <a:gd name="T11" fmla="*/ 23 h 27"/>
                  <a:gd name="T12" fmla="*/ 103 w 152"/>
                  <a:gd name="T13" fmla="*/ 22 h 27"/>
                  <a:gd name="T14" fmla="*/ 99 w 152"/>
                  <a:gd name="T15" fmla="*/ 22 h 27"/>
                  <a:gd name="T16" fmla="*/ 90 w 152"/>
                  <a:gd name="T17" fmla="*/ 20 h 27"/>
                  <a:gd name="T18" fmla="*/ 84 w 152"/>
                  <a:gd name="T19" fmla="*/ 20 h 27"/>
                  <a:gd name="T20" fmla="*/ 78 w 152"/>
                  <a:gd name="T21" fmla="*/ 18 h 27"/>
                  <a:gd name="T22" fmla="*/ 71 w 152"/>
                  <a:gd name="T23" fmla="*/ 18 h 27"/>
                  <a:gd name="T24" fmla="*/ 64 w 152"/>
                  <a:gd name="T25" fmla="*/ 16 h 27"/>
                  <a:gd name="T26" fmla="*/ 58 w 152"/>
                  <a:gd name="T27" fmla="*/ 15 h 27"/>
                  <a:gd name="T28" fmla="*/ 52 w 152"/>
                  <a:gd name="T29" fmla="*/ 14 h 27"/>
                  <a:gd name="T30" fmla="*/ 48 w 152"/>
                  <a:gd name="T31" fmla="*/ 13 h 27"/>
                  <a:gd name="T32" fmla="*/ 42 w 152"/>
                  <a:gd name="T33" fmla="*/ 11 h 27"/>
                  <a:gd name="T34" fmla="*/ 36 w 152"/>
                  <a:gd name="T35" fmla="*/ 11 h 27"/>
                  <a:gd name="T36" fmla="*/ 33 w 152"/>
                  <a:gd name="T37" fmla="*/ 9 h 27"/>
                  <a:gd name="T38" fmla="*/ 28 w 152"/>
                  <a:gd name="T39" fmla="*/ 8 h 27"/>
                  <a:gd name="T40" fmla="*/ 25 w 152"/>
                  <a:gd name="T41" fmla="*/ 8 h 27"/>
                  <a:gd name="T42" fmla="*/ 20 w 152"/>
                  <a:gd name="T43" fmla="*/ 7 h 27"/>
                  <a:gd name="T44" fmla="*/ 17 w 152"/>
                  <a:gd name="T45" fmla="*/ 4 h 27"/>
                  <a:gd name="T46" fmla="*/ 14 w 152"/>
                  <a:gd name="T47" fmla="*/ 4 h 27"/>
                  <a:gd name="T48" fmla="*/ 10 w 152"/>
                  <a:gd name="T49" fmla="*/ 3 h 27"/>
                  <a:gd name="T50" fmla="*/ 8 w 152"/>
                  <a:gd name="T51" fmla="*/ 1 h 27"/>
                  <a:gd name="T52" fmla="*/ 6 w 152"/>
                  <a:gd name="T53" fmla="*/ 1 h 27"/>
                  <a:gd name="T54" fmla="*/ 3 w 152"/>
                  <a:gd name="T55" fmla="*/ 1 h 27"/>
                  <a:gd name="T56" fmla="*/ 2 w 152"/>
                  <a:gd name="T57" fmla="*/ 1 h 27"/>
                  <a:gd name="T58" fmla="*/ 1 w 152"/>
                  <a:gd name="T59" fmla="*/ 0 h 27"/>
                  <a:gd name="T60" fmla="*/ 1 w 152"/>
                  <a:gd name="T61" fmla="*/ 0 h 27"/>
                  <a:gd name="T62" fmla="*/ 0 w 152"/>
                  <a:gd name="T63" fmla="*/ 0 h 27"/>
                  <a:gd name="T64" fmla="*/ 151 w 152"/>
                  <a:gd name="T65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52" h="27">
                    <a:moveTo>
                      <a:pt x="151" y="26"/>
                    </a:moveTo>
                    <a:lnTo>
                      <a:pt x="143" y="26"/>
                    </a:lnTo>
                    <a:lnTo>
                      <a:pt x="135" y="26"/>
                    </a:lnTo>
                    <a:lnTo>
                      <a:pt x="126" y="25"/>
                    </a:lnTo>
                    <a:lnTo>
                      <a:pt x="119" y="25"/>
                    </a:lnTo>
                    <a:lnTo>
                      <a:pt x="111" y="23"/>
                    </a:lnTo>
                    <a:lnTo>
                      <a:pt x="103" y="22"/>
                    </a:lnTo>
                    <a:lnTo>
                      <a:pt x="99" y="22"/>
                    </a:lnTo>
                    <a:lnTo>
                      <a:pt x="90" y="20"/>
                    </a:lnTo>
                    <a:lnTo>
                      <a:pt x="84" y="20"/>
                    </a:lnTo>
                    <a:lnTo>
                      <a:pt x="78" y="18"/>
                    </a:lnTo>
                    <a:lnTo>
                      <a:pt x="71" y="18"/>
                    </a:lnTo>
                    <a:lnTo>
                      <a:pt x="64" y="16"/>
                    </a:lnTo>
                    <a:lnTo>
                      <a:pt x="58" y="15"/>
                    </a:lnTo>
                    <a:lnTo>
                      <a:pt x="52" y="14"/>
                    </a:lnTo>
                    <a:lnTo>
                      <a:pt x="48" y="13"/>
                    </a:lnTo>
                    <a:lnTo>
                      <a:pt x="42" y="11"/>
                    </a:lnTo>
                    <a:lnTo>
                      <a:pt x="36" y="11"/>
                    </a:lnTo>
                    <a:lnTo>
                      <a:pt x="33" y="9"/>
                    </a:lnTo>
                    <a:lnTo>
                      <a:pt x="28" y="8"/>
                    </a:lnTo>
                    <a:lnTo>
                      <a:pt x="25" y="8"/>
                    </a:lnTo>
                    <a:lnTo>
                      <a:pt x="20" y="7"/>
                    </a:lnTo>
                    <a:lnTo>
                      <a:pt x="17" y="4"/>
                    </a:lnTo>
                    <a:lnTo>
                      <a:pt x="14" y="4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51" y="26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03" name="Freeform 373"/>
              <p:cNvSpPr>
                <a:spLocks/>
              </p:cNvSpPr>
              <p:nvPr/>
            </p:nvSpPr>
            <p:spPr bwMode="auto">
              <a:xfrm>
                <a:off x="5050" y="1087"/>
                <a:ext cx="41" cy="17"/>
              </a:xfrm>
              <a:custGeom>
                <a:avLst/>
                <a:gdLst>
                  <a:gd name="T0" fmla="*/ 40 w 41"/>
                  <a:gd name="T1" fmla="*/ 10 h 17"/>
                  <a:gd name="T2" fmla="*/ 25 w 41"/>
                  <a:gd name="T3" fmla="*/ 16 h 17"/>
                  <a:gd name="T4" fmla="*/ 0 w 41"/>
                  <a:gd name="T5" fmla="*/ 0 h 17"/>
                  <a:gd name="T6" fmla="*/ 40 w 41"/>
                  <a:gd name="T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7">
                    <a:moveTo>
                      <a:pt x="40" y="10"/>
                    </a:moveTo>
                    <a:lnTo>
                      <a:pt x="25" y="16"/>
                    </a:lnTo>
                    <a:lnTo>
                      <a:pt x="0" y="0"/>
                    </a:lnTo>
                    <a:lnTo>
                      <a:pt x="40" y="10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04" name="Freeform 374"/>
              <p:cNvSpPr>
                <a:spLocks/>
              </p:cNvSpPr>
              <p:nvPr/>
            </p:nvSpPr>
            <p:spPr bwMode="auto">
              <a:xfrm>
                <a:off x="5314" y="113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9 w 17"/>
                  <a:gd name="T3" fmla="*/ 16 h 17"/>
                  <a:gd name="T4" fmla="*/ 16 w 17"/>
                  <a:gd name="T5" fmla="*/ 13 h 17"/>
                  <a:gd name="T6" fmla="*/ 13 w 17"/>
                  <a:gd name="T7" fmla="*/ 5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9" y="16"/>
                    </a:lnTo>
                    <a:lnTo>
                      <a:pt x="16" y="13"/>
                    </a:lnTo>
                    <a:lnTo>
                      <a:pt x="13" y="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05" name="Freeform 375"/>
              <p:cNvSpPr>
                <a:spLocks/>
              </p:cNvSpPr>
              <p:nvPr/>
            </p:nvSpPr>
            <p:spPr bwMode="auto">
              <a:xfrm>
                <a:off x="5196" y="1039"/>
                <a:ext cx="115" cy="37"/>
              </a:xfrm>
              <a:custGeom>
                <a:avLst/>
                <a:gdLst>
                  <a:gd name="T0" fmla="*/ 103 w 115"/>
                  <a:gd name="T1" fmla="*/ 36 h 37"/>
                  <a:gd name="T2" fmla="*/ 92 w 115"/>
                  <a:gd name="T3" fmla="*/ 35 h 37"/>
                  <a:gd name="T4" fmla="*/ 89 w 115"/>
                  <a:gd name="T5" fmla="*/ 34 h 37"/>
                  <a:gd name="T6" fmla="*/ 87 w 115"/>
                  <a:gd name="T7" fmla="*/ 32 h 37"/>
                  <a:gd name="T8" fmla="*/ 82 w 115"/>
                  <a:gd name="T9" fmla="*/ 31 h 37"/>
                  <a:gd name="T10" fmla="*/ 78 w 115"/>
                  <a:gd name="T11" fmla="*/ 30 h 37"/>
                  <a:gd name="T12" fmla="*/ 72 w 115"/>
                  <a:gd name="T13" fmla="*/ 28 h 37"/>
                  <a:gd name="T14" fmla="*/ 67 w 115"/>
                  <a:gd name="T15" fmla="*/ 25 h 37"/>
                  <a:gd name="T16" fmla="*/ 61 w 115"/>
                  <a:gd name="T17" fmla="*/ 22 h 37"/>
                  <a:gd name="T18" fmla="*/ 53 w 115"/>
                  <a:gd name="T19" fmla="*/ 20 h 37"/>
                  <a:gd name="T20" fmla="*/ 45 w 115"/>
                  <a:gd name="T21" fmla="*/ 18 h 37"/>
                  <a:gd name="T22" fmla="*/ 38 w 115"/>
                  <a:gd name="T23" fmla="*/ 17 h 37"/>
                  <a:gd name="T24" fmla="*/ 30 w 115"/>
                  <a:gd name="T25" fmla="*/ 13 h 37"/>
                  <a:gd name="T26" fmla="*/ 22 w 115"/>
                  <a:gd name="T27" fmla="*/ 11 h 37"/>
                  <a:gd name="T28" fmla="*/ 13 w 115"/>
                  <a:gd name="T29" fmla="*/ 8 h 37"/>
                  <a:gd name="T30" fmla="*/ 6 w 115"/>
                  <a:gd name="T31" fmla="*/ 7 h 37"/>
                  <a:gd name="T32" fmla="*/ 0 w 115"/>
                  <a:gd name="T33" fmla="*/ 2 h 37"/>
                  <a:gd name="T34" fmla="*/ 2 w 115"/>
                  <a:gd name="T35" fmla="*/ 1 h 37"/>
                  <a:gd name="T36" fmla="*/ 5 w 115"/>
                  <a:gd name="T37" fmla="*/ 1 h 37"/>
                  <a:gd name="T38" fmla="*/ 11 w 115"/>
                  <a:gd name="T39" fmla="*/ 1 h 37"/>
                  <a:gd name="T40" fmla="*/ 17 w 115"/>
                  <a:gd name="T41" fmla="*/ 0 h 37"/>
                  <a:gd name="T42" fmla="*/ 25 w 115"/>
                  <a:gd name="T43" fmla="*/ 1 h 37"/>
                  <a:gd name="T44" fmla="*/ 34 w 115"/>
                  <a:gd name="T45" fmla="*/ 2 h 37"/>
                  <a:gd name="T46" fmla="*/ 44 w 115"/>
                  <a:gd name="T47" fmla="*/ 4 h 37"/>
                  <a:gd name="T48" fmla="*/ 52 w 115"/>
                  <a:gd name="T49" fmla="*/ 6 h 37"/>
                  <a:gd name="T50" fmla="*/ 57 w 115"/>
                  <a:gd name="T51" fmla="*/ 6 h 37"/>
                  <a:gd name="T52" fmla="*/ 63 w 115"/>
                  <a:gd name="T53" fmla="*/ 8 h 37"/>
                  <a:gd name="T54" fmla="*/ 66 w 115"/>
                  <a:gd name="T55" fmla="*/ 8 h 37"/>
                  <a:gd name="T56" fmla="*/ 70 w 115"/>
                  <a:gd name="T57" fmla="*/ 10 h 37"/>
                  <a:gd name="T58" fmla="*/ 76 w 115"/>
                  <a:gd name="T59" fmla="*/ 11 h 37"/>
                  <a:gd name="T60" fmla="*/ 79 w 115"/>
                  <a:gd name="T61" fmla="*/ 12 h 37"/>
                  <a:gd name="T62" fmla="*/ 83 w 115"/>
                  <a:gd name="T63" fmla="*/ 13 h 37"/>
                  <a:gd name="T64" fmla="*/ 87 w 115"/>
                  <a:gd name="T65" fmla="*/ 16 h 37"/>
                  <a:gd name="T66" fmla="*/ 90 w 115"/>
                  <a:gd name="T67" fmla="*/ 18 h 37"/>
                  <a:gd name="T68" fmla="*/ 94 w 115"/>
                  <a:gd name="T69" fmla="*/ 20 h 37"/>
                  <a:gd name="T70" fmla="*/ 99 w 115"/>
                  <a:gd name="T71" fmla="*/ 22 h 37"/>
                  <a:gd name="T72" fmla="*/ 101 w 115"/>
                  <a:gd name="T73" fmla="*/ 25 h 37"/>
                  <a:gd name="T74" fmla="*/ 105 w 115"/>
                  <a:gd name="T75" fmla="*/ 28 h 37"/>
                  <a:gd name="T76" fmla="*/ 108 w 115"/>
                  <a:gd name="T77" fmla="*/ 29 h 37"/>
                  <a:gd name="T78" fmla="*/ 112 w 115"/>
                  <a:gd name="T79" fmla="*/ 33 h 37"/>
                  <a:gd name="T80" fmla="*/ 108 w 115"/>
                  <a:gd name="T81" fmla="*/ 3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5" h="37">
                    <a:moveTo>
                      <a:pt x="108" y="32"/>
                    </a:moveTo>
                    <a:lnTo>
                      <a:pt x="103" y="36"/>
                    </a:lnTo>
                    <a:lnTo>
                      <a:pt x="92" y="35"/>
                    </a:lnTo>
                    <a:lnTo>
                      <a:pt x="92" y="35"/>
                    </a:lnTo>
                    <a:lnTo>
                      <a:pt x="91" y="35"/>
                    </a:lnTo>
                    <a:lnTo>
                      <a:pt x="89" y="34"/>
                    </a:lnTo>
                    <a:lnTo>
                      <a:pt x="88" y="32"/>
                    </a:lnTo>
                    <a:lnTo>
                      <a:pt x="87" y="32"/>
                    </a:lnTo>
                    <a:lnTo>
                      <a:pt x="84" y="31"/>
                    </a:lnTo>
                    <a:lnTo>
                      <a:pt x="82" y="31"/>
                    </a:lnTo>
                    <a:lnTo>
                      <a:pt x="80" y="30"/>
                    </a:lnTo>
                    <a:lnTo>
                      <a:pt x="78" y="30"/>
                    </a:lnTo>
                    <a:lnTo>
                      <a:pt x="75" y="29"/>
                    </a:lnTo>
                    <a:lnTo>
                      <a:pt x="72" y="28"/>
                    </a:lnTo>
                    <a:lnTo>
                      <a:pt x="70" y="27"/>
                    </a:lnTo>
                    <a:lnTo>
                      <a:pt x="67" y="25"/>
                    </a:lnTo>
                    <a:lnTo>
                      <a:pt x="63" y="25"/>
                    </a:lnTo>
                    <a:lnTo>
                      <a:pt x="61" y="22"/>
                    </a:lnTo>
                    <a:lnTo>
                      <a:pt x="57" y="23"/>
                    </a:lnTo>
                    <a:lnTo>
                      <a:pt x="53" y="20"/>
                    </a:lnTo>
                    <a:lnTo>
                      <a:pt x="50" y="20"/>
                    </a:lnTo>
                    <a:lnTo>
                      <a:pt x="45" y="18"/>
                    </a:lnTo>
                    <a:lnTo>
                      <a:pt x="41" y="18"/>
                    </a:lnTo>
                    <a:lnTo>
                      <a:pt x="38" y="17"/>
                    </a:lnTo>
                    <a:lnTo>
                      <a:pt x="34" y="16"/>
                    </a:lnTo>
                    <a:lnTo>
                      <a:pt x="30" y="13"/>
                    </a:lnTo>
                    <a:lnTo>
                      <a:pt x="26" y="12"/>
                    </a:lnTo>
                    <a:lnTo>
                      <a:pt x="22" y="11"/>
                    </a:lnTo>
                    <a:lnTo>
                      <a:pt x="18" y="10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6" y="7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5" y="1"/>
                    </a:lnTo>
                    <a:lnTo>
                      <a:pt x="30" y="1"/>
                    </a:lnTo>
                    <a:lnTo>
                      <a:pt x="34" y="2"/>
                    </a:lnTo>
                    <a:lnTo>
                      <a:pt x="40" y="4"/>
                    </a:lnTo>
                    <a:lnTo>
                      <a:pt x="44" y="4"/>
                    </a:lnTo>
                    <a:lnTo>
                      <a:pt x="49" y="5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7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4" y="9"/>
                    </a:lnTo>
                    <a:lnTo>
                      <a:pt x="66" y="8"/>
                    </a:lnTo>
                    <a:lnTo>
                      <a:pt x="68" y="9"/>
                    </a:lnTo>
                    <a:lnTo>
                      <a:pt x="70" y="10"/>
                    </a:lnTo>
                    <a:lnTo>
                      <a:pt x="72" y="11"/>
                    </a:lnTo>
                    <a:lnTo>
                      <a:pt x="76" y="11"/>
                    </a:lnTo>
                    <a:lnTo>
                      <a:pt x="77" y="11"/>
                    </a:lnTo>
                    <a:lnTo>
                      <a:pt x="79" y="12"/>
                    </a:lnTo>
                    <a:lnTo>
                      <a:pt x="81" y="13"/>
                    </a:lnTo>
                    <a:lnTo>
                      <a:pt x="83" y="13"/>
                    </a:lnTo>
                    <a:lnTo>
                      <a:pt x="85" y="14"/>
                    </a:lnTo>
                    <a:lnTo>
                      <a:pt x="87" y="16"/>
                    </a:lnTo>
                    <a:lnTo>
                      <a:pt x="89" y="16"/>
                    </a:lnTo>
                    <a:lnTo>
                      <a:pt x="90" y="18"/>
                    </a:lnTo>
                    <a:lnTo>
                      <a:pt x="92" y="19"/>
                    </a:lnTo>
                    <a:lnTo>
                      <a:pt x="94" y="20"/>
                    </a:lnTo>
                    <a:lnTo>
                      <a:pt x="96" y="20"/>
                    </a:lnTo>
                    <a:lnTo>
                      <a:pt x="99" y="22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2" y="25"/>
                    </a:lnTo>
                    <a:lnTo>
                      <a:pt x="105" y="28"/>
                    </a:lnTo>
                    <a:lnTo>
                      <a:pt x="107" y="28"/>
                    </a:lnTo>
                    <a:lnTo>
                      <a:pt x="108" y="29"/>
                    </a:lnTo>
                    <a:lnTo>
                      <a:pt x="110" y="30"/>
                    </a:lnTo>
                    <a:lnTo>
                      <a:pt x="112" y="33"/>
                    </a:lnTo>
                    <a:lnTo>
                      <a:pt x="114" y="34"/>
                    </a:lnTo>
                    <a:lnTo>
                      <a:pt x="108" y="32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06" name="Freeform 376"/>
              <p:cNvSpPr>
                <a:spLocks/>
              </p:cNvSpPr>
              <p:nvPr/>
            </p:nvSpPr>
            <p:spPr bwMode="auto">
              <a:xfrm>
                <a:off x="5193" y="1038"/>
                <a:ext cx="118" cy="39"/>
              </a:xfrm>
              <a:custGeom>
                <a:avLst/>
                <a:gdLst>
                  <a:gd name="T0" fmla="*/ 105 w 118"/>
                  <a:gd name="T1" fmla="*/ 38 h 39"/>
                  <a:gd name="T2" fmla="*/ 93 w 118"/>
                  <a:gd name="T3" fmla="*/ 37 h 39"/>
                  <a:gd name="T4" fmla="*/ 91 w 118"/>
                  <a:gd name="T5" fmla="*/ 35 h 39"/>
                  <a:gd name="T6" fmla="*/ 88 w 118"/>
                  <a:gd name="T7" fmla="*/ 34 h 39"/>
                  <a:gd name="T8" fmla="*/ 85 w 118"/>
                  <a:gd name="T9" fmla="*/ 33 h 39"/>
                  <a:gd name="T10" fmla="*/ 80 w 118"/>
                  <a:gd name="T11" fmla="*/ 32 h 39"/>
                  <a:gd name="T12" fmla="*/ 75 w 118"/>
                  <a:gd name="T13" fmla="*/ 30 h 39"/>
                  <a:gd name="T14" fmla="*/ 68 w 118"/>
                  <a:gd name="T15" fmla="*/ 27 h 39"/>
                  <a:gd name="T16" fmla="*/ 61 w 118"/>
                  <a:gd name="T17" fmla="*/ 25 h 39"/>
                  <a:gd name="T18" fmla="*/ 55 w 118"/>
                  <a:gd name="T19" fmla="*/ 23 h 39"/>
                  <a:gd name="T20" fmla="*/ 47 w 118"/>
                  <a:gd name="T21" fmla="*/ 20 h 39"/>
                  <a:gd name="T22" fmla="*/ 40 w 118"/>
                  <a:gd name="T23" fmla="*/ 18 h 39"/>
                  <a:gd name="T24" fmla="*/ 31 w 118"/>
                  <a:gd name="T25" fmla="*/ 14 h 39"/>
                  <a:gd name="T26" fmla="*/ 23 w 118"/>
                  <a:gd name="T27" fmla="*/ 13 h 39"/>
                  <a:gd name="T28" fmla="*/ 15 w 118"/>
                  <a:gd name="T29" fmla="*/ 11 h 39"/>
                  <a:gd name="T30" fmla="*/ 7 w 118"/>
                  <a:gd name="T31" fmla="*/ 8 h 39"/>
                  <a:gd name="T32" fmla="*/ 0 w 118"/>
                  <a:gd name="T33" fmla="*/ 3 h 39"/>
                  <a:gd name="T34" fmla="*/ 1 w 118"/>
                  <a:gd name="T35" fmla="*/ 1 h 39"/>
                  <a:gd name="T36" fmla="*/ 5 w 118"/>
                  <a:gd name="T37" fmla="*/ 1 h 39"/>
                  <a:gd name="T38" fmla="*/ 8 w 118"/>
                  <a:gd name="T39" fmla="*/ 1 h 39"/>
                  <a:gd name="T40" fmla="*/ 14 w 118"/>
                  <a:gd name="T41" fmla="*/ 1 h 39"/>
                  <a:gd name="T42" fmla="*/ 22 w 118"/>
                  <a:gd name="T43" fmla="*/ 1 h 39"/>
                  <a:gd name="T44" fmla="*/ 32 w 118"/>
                  <a:gd name="T45" fmla="*/ 2 h 39"/>
                  <a:gd name="T46" fmla="*/ 40 w 118"/>
                  <a:gd name="T47" fmla="*/ 3 h 39"/>
                  <a:gd name="T48" fmla="*/ 52 w 118"/>
                  <a:gd name="T49" fmla="*/ 6 h 39"/>
                  <a:gd name="T50" fmla="*/ 56 w 118"/>
                  <a:gd name="T51" fmla="*/ 6 h 39"/>
                  <a:gd name="T52" fmla="*/ 61 w 118"/>
                  <a:gd name="T53" fmla="*/ 7 h 39"/>
                  <a:gd name="T54" fmla="*/ 67 w 118"/>
                  <a:gd name="T55" fmla="*/ 8 h 39"/>
                  <a:gd name="T56" fmla="*/ 71 w 118"/>
                  <a:gd name="T57" fmla="*/ 10 h 39"/>
                  <a:gd name="T58" fmla="*/ 75 w 118"/>
                  <a:gd name="T59" fmla="*/ 11 h 39"/>
                  <a:gd name="T60" fmla="*/ 79 w 118"/>
                  <a:gd name="T61" fmla="*/ 12 h 39"/>
                  <a:gd name="T62" fmla="*/ 84 w 118"/>
                  <a:gd name="T63" fmla="*/ 13 h 39"/>
                  <a:gd name="T64" fmla="*/ 86 w 118"/>
                  <a:gd name="T65" fmla="*/ 15 h 39"/>
                  <a:gd name="T66" fmla="*/ 91 w 118"/>
                  <a:gd name="T67" fmla="*/ 18 h 39"/>
                  <a:gd name="T68" fmla="*/ 94 w 118"/>
                  <a:gd name="T69" fmla="*/ 19 h 39"/>
                  <a:gd name="T70" fmla="*/ 98 w 118"/>
                  <a:gd name="T71" fmla="*/ 21 h 39"/>
                  <a:gd name="T72" fmla="*/ 102 w 118"/>
                  <a:gd name="T73" fmla="*/ 24 h 39"/>
                  <a:gd name="T74" fmla="*/ 105 w 118"/>
                  <a:gd name="T75" fmla="*/ 27 h 39"/>
                  <a:gd name="T76" fmla="*/ 109 w 118"/>
                  <a:gd name="T77" fmla="*/ 30 h 39"/>
                  <a:gd name="T78" fmla="*/ 112 w 118"/>
                  <a:gd name="T79" fmla="*/ 33 h 39"/>
                  <a:gd name="T80" fmla="*/ 117 w 118"/>
                  <a:gd name="T81" fmla="*/ 3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8" h="39">
                    <a:moveTo>
                      <a:pt x="109" y="36"/>
                    </a:moveTo>
                    <a:lnTo>
                      <a:pt x="105" y="38"/>
                    </a:lnTo>
                    <a:lnTo>
                      <a:pt x="95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1" y="35"/>
                    </a:lnTo>
                    <a:lnTo>
                      <a:pt x="90" y="35"/>
                    </a:lnTo>
                    <a:lnTo>
                      <a:pt x="88" y="34"/>
                    </a:lnTo>
                    <a:lnTo>
                      <a:pt x="86" y="34"/>
                    </a:lnTo>
                    <a:lnTo>
                      <a:pt x="85" y="33"/>
                    </a:lnTo>
                    <a:lnTo>
                      <a:pt x="82" y="32"/>
                    </a:lnTo>
                    <a:lnTo>
                      <a:pt x="80" y="32"/>
                    </a:lnTo>
                    <a:lnTo>
                      <a:pt x="78" y="30"/>
                    </a:lnTo>
                    <a:lnTo>
                      <a:pt x="75" y="30"/>
                    </a:lnTo>
                    <a:lnTo>
                      <a:pt x="70" y="28"/>
                    </a:lnTo>
                    <a:lnTo>
                      <a:pt x="68" y="27"/>
                    </a:lnTo>
                    <a:lnTo>
                      <a:pt x="64" y="27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5" y="23"/>
                    </a:lnTo>
                    <a:lnTo>
                      <a:pt x="52" y="23"/>
                    </a:lnTo>
                    <a:lnTo>
                      <a:pt x="47" y="20"/>
                    </a:lnTo>
                    <a:lnTo>
                      <a:pt x="44" y="20"/>
                    </a:lnTo>
                    <a:lnTo>
                      <a:pt x="40" y="18"/>
                    </a:lnTo>
                    <a:lnTo>
                      <a:pt x="35" y="17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3" y="13"/>
                    </a:lnTo>
                    <a:lnTo>
                      <a:pt x="20" y="11"/>
                    </a:lnTo>
                    <a:lnTo>
                      <a:pt x="15" y="11"/>
                    </a:lnTo>
                    <a:lnTo>
                      <a:pt x="10" y="8"/>
                    </a:lnTo>
                    <a:lnTo>
                      <a:pt x="7" y="8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2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22" y="1"/>
                    </a:lnTo>
                    <a:lnTo>
                      <a:pt x="27" y="1"/>
                    </a:lnTo>
                    <a:lnTo>
                      <a:pt x="32" y="2"/>
                    </a:lnTo>
                    <a:lnTo>
                      <a:pt x="35" y="1"/>
                    </a:lnTo>
                    <a:lnTo>
                      <a:pt x="40" y="3"/>
                    </a:lnTo>
                    <a:lnTo>
                      <a:pt x="47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9" y="6"/>
                    </a:lnTo>
                    <a:lnTo>
                      <a:pt x="61" y="7"/>
                    </a:lnTo>
                    <a:lnTo>
                      <a:pt x="63" y="8"/>
                    </a:lnTo>
                    <a:lnTo>
                      <a:pt x="67" y="8"/>
                    </a:lnTo>
                    <a:lnTo>
                      <a:pt x="68" y="9"/>
                    </a:lnTo>
                    <a:lnTo>
                      <a:pt x="71" y="10"/>
                    </a:lnTo>
                    <a:lnTo>
                      <a:pt x="72" y="10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9" y="12"/>
                    </a:lnTo>
                    <a:lnTo>
                      <a:pt x="81" y="11"/>
                    </a:lnTo>
                    <a:lnTo>
                      <a:pt x="84" y="13"/>
                    </a:lnTo>
                    <a:lnTo>
                      <a:pt x="86" y="14"/>
                    </a:lnTo>
                    <a:lnTo>
                      <a:pt x="86" y="15"/>
                    </a:lnTo>
                    <a:lnTo>
                      <a:pt x="89" y="15"/>
                    </a:lnTo>
                    <a:lnTo>
                      <a:pt x="91" y="18"/>
                    </a:lnTo>
                    <a:lnTo>
                      <a:pt x="92" y="18"/>
                    </a:lnTo>
                    <a:lnTo>
                      <a:pt x="94" y="19"/>
                    </a:lnTo>
                    <a:lnTo>
                      <a:pt x="95" y="20"/>
                    </a:lnTo>
                    <a:lnTo>
                      <a:pt x="98" y="21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2" y="25"/>
                    </a:lnTo>
                    <a:lnTo>
                      <a:pt x="105" y="27"/>
                    </a:lnTo>
                    <a:lnTo>
                      <a:pt x="107" y="30"/>
                    </a:lnTo>
                    <a:lnTo>
                      <a:pt x="109" y="30"/>
                    </a:lnTo>
                    <a:lnTo>
                      <a:pt x="112" y="32"/>
                    </a:lnTo>
                    <a:lnTo>
                      <a:pt x="112" y="33"/>
                    </a:lnTo>
                    <a:lnTo>
                      <a:pt x="115" y="35"/>
                    </a:lnTo>
                    <a:lnTo>
                      <a:pt x="117" y="3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07" name="Freeform 377"/>
              <p:cNvSpPr>
                <a:spLocks/>
              </p:cNvSpPr>
              <p:nvPr/>
            </p:nvSpPr>
            <p:spPr bwMode="auto">
              <a:xfrm>
                <a:off x="5279" y="1061"/>
                <a:ext cx="28" cy="17"/>
              </a:xfrm>
              <a:custGeom>
                <a:avLst/>
                <a:gdLst>
                  <a:gd name="T0" fmla="*/ 20 w 28"/>
                  <a:gd name="T1" fmla="*/ 16 h 17"/>
                  <a:gd name="T2" fmla="*/ 10 w 28"/>
                  <a:gd name="T3" fmla="*/ 14 h 17"/>
                  <a:gd name="T4" fmla="*/ 0 w 28"/>
                  <a:gd name="T5" fmla="*/ 9 h 17"/>
                  <a:gd name="T6" fmla="*/ 4 w 28"/>
                  <a:gd name="T7" fmla="*/ 5 h 17"/>
                  <a:gd name="T8" fmla="*/ 6 w 28"/>
                  <a:gd name="T9" fmla="*/ 4 h 17"/>
                  <a:gd name="T10" fmla="*/ 6 w 28"/>
                  <a:gd name="T11" fmla="*/ 3 h 17"/>
                  <a:gd name="T12" fmla="*/ 8 w 28"/>
                  <a:gd name="T13" fmla="*/ 4 h 17"/>
                  <a:gd name="T14" fmla="*/ 9 w 28"/>
                  <a:gd name="T15" fmla="*/ 3 h 17"/>
                  <a:gd name="T16" fmla="*/ 11 w 28"/>
                  <a:gd name="T17" fmla="*/ 0 h 17"/>
                  <a:gd name="T18" fmla="*/ 16 w 28"/>
                  <a:gd name="T19" fmla="*/ 2 h 17"/>
                  <a:gd name="T20" fmla="*/ 16 w 28"/>
                  <a:gd name="T21" fmla="*/ 5 h 17"/>
                  <a:gd name="T22" fmla="*/ 27 w 28"/>
                  <a:gd name="T23" fmla="*/ 13 h 17"/>
                  <a:gd name="T24" fmla="*/ 25 w 28"/>
                  <a:gd name="T25" fmla="*/ 12 h 17"/>
                  <a:gd name="T26" fmla="*/ 20 w 28"/>
                  <a:gd name="T2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" h="17">
                    <a:moveTo>
                      <a:pt x="20" y="16"/>
                    </a:moveTo>
                    <a:lnTo>
                      <a:pt x="10" y="14"/>
                    </a:lnTo>
                    <a:lnTo>
                      <a:pt x="0" y="9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8" y="4"/>
                    </a:lnTo>
                    <a:lnTo>
                      <a:pt x="9" y="3"/>
                    </a:lnTo>
                    <a:lnTo>
                      <a:pt x="11" y="0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27" y="13"/>
                    </a:lnTo>
                    <a:lnTo>
                      <a:pt x="25" y="12"/>
                    </a:lnTo>
                    <a:lnTo>
                      <a:pt x="20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08" name="Freeform 378"/>
              <p:cNvSpPr>
                <a:spLocks/>
              </p:cNvSpPr>
              <p:nvPr/>
            </p:nvSpPr>
            <p:spPr bwMode="auto">
              <a:xfrm>
                <a:off x="5272" y="1055"/>
                <a:ext cx="17" cy="17"/>
              </a:xfrm>
              <a:custGeom>
                <a:avLst/>
                <a:gdLst>
                  <a:gd name="T0" fmla="*/ 14 w 17"/>
                  <a:gd name="T1" fmla="*/ 0 h 17"/>
                  <a:gd name="T2" fmla="*/ 11 w 17"/>
                  <a:gd name="T3" fmla="*/ 2 h 17"/>
                  <a:gd name="T4" fmla="*/ 8 w 17"/>
                  <a:gd name="T5" fmla="*/ 4 h 17"/>
                  <a:gd name="T6" fmla="*/ 4 w 17"/>
                  <a:gd name="T7" fmla="*/ 5 h 17"/>
                  <a:gd name="T8" fmla="*/ 4 w 17"/>
                  <a:gd name="T9" fmla="*/ 8 h 17"/>
                  <a:gd name="T10" fmla="*/ 1 w 17"/>
                  <a:gd name="T11" fmla="*/ 9 h 17"/>
                  <a:gd name="T12" fmla="*/ 0 w 17"/>
                  <a:gd name="T13" fmla="*/ 12 h 17"/>
                  <a:gd name="T14" fmla="*/ 1 w 17"/>
                  <a:gd name="T15" fmla="*/ 14 h 17"/>
                  <a:gd name="T16" fmla="*/ 2 w 17"/>
                  <a:gd name="T17" fmla="*/ 16 h 17"/>
                  <a:gd name="T18" fmla="*/ 3 w 17"/>
                  <a:gd name="T19" fmla="*/ 10 h 17"/>
                  <a:gd name="T20" fmla="*/ 7 w 17"/>
                  <a:gd name="T21" fmla="*/ 9 h 17"/>
                  <a:gd name="T22" fmla="*/ 9 w 17"/>
                  <a:gd name="T23" fmla="*/ 6 h 17"/>
                  <a:gd name="T24" fmla="*/ 11 w 17"/>
                  <a:gd name="T25" fmla="*/ 4 h 17"/>
                  <a:gd name="T26" fmla="*/ 13 w 17"/>
                  <a:gd name="T27" fmla="*/ 2 h 17"/>
                  <a:gd name="T28" fmla="*/ 14 w 17"/>
                  <a:gd name="T29" fmla="*/ 2 h 17"/>
                  <a:gd name="T30" fmla="*/ 14 w 17"/>
                  <a:gd name="T31" fmla="*/ 1 h 17"/>
                  <a:gd name="T32" fmla="*/ 16 w 17"/>
                  <a:gd name="T33" fmla="*/ 2 h 17"/>
                  <a:gd name="T34" fmla="*/ 14 w 17"/>
                  <a:gd name="T3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" h="17">
                    <a:moveTo>
                      <a:pt x="14" y="0"/>
                    </a:moveTo>
                    <a:lnTo>
                      <a:pt x="11" y="2"/>
                    </a:lnTo>
                    <a:lnTo>
                      <a:pt x="8" y="4"/>
                    </a:lnTo>
                    <a:lnTo>
                      <a:pt x="4" y="5"/>
                    </a:lnTo>
                    <a:lnTo>
                      <a:pt x="4" y="8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1" y="14"/>
                    </a:lnTo>
                    <a:lnTo>
                      <a:pt x="2" y="16"/>
                    </a:lnTo>
                    <a:lnTo>
                      <a:pt x="3" y="10"/>
                    </a:lnTo>
                    <a:lnTo>
                      <a:pt x="7" y="9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4" y="1"/>
                    </a:lnTo>
                    <a:lnTo>
                      <a:pt x="16" y="2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09" name="Freeform 379"/>
              <p:cNvSpPr>
                <a:spLocks/>
              </p:cNvSpPr>
              <p:nvPr/>
            </p:nvSpPr>
            <p:spPr bwMode="auto">
              <a:xfrm>
                <a:off x="5248" y="1045"/>
                <a:ext cx="17" cy="17"/>
              </a:xfrm>
              <a:custGeom>
                <a:avLst/>
                <a:gdLst>
                  <a:gd name="T0" fmla="*/ 16 w 17"/>
                  <a:gd name="T1" fmla="*/ 1 h 17"/>
                  <a:gd name="T2" fmla="*/ 12 w 17"/>
                  <a:gd name="T3" fmla="*/ 2 h 17"/>
                  <a:gd name="T4" fmla="*/ 9 w 17"/>
                  <a:gd name="T5" fmla="*/ 6 h 17"/>
                  <a:gd name="T6" fmla="*/ 6 w 17"/>
                  <a:gd name="T7" fmla="*/ 9 h 17"/>
                  <a:gd name="T8" fmla="*/ 3 w 17"/>
                  <a:gd name="T9" fmla="*/ 10 h 17"/>
                  <a:gd name="T10" fmla="*/ 3 w 17"/>
                  <a:gd name="T11" fmla="*/ 12 h 17"/>
                  <a:gd name="T12" fmla="*/ 3 w 17"/>
                  <a:gd name="T13" fmla="*/ 14 h 17"/>
                  <a:gd name="T14" fmla="*/ 3 w 17"/>
                  <a:gd name="T15" fmla="*/ 16 h 17"/>
                  <a:gd name="T16" fmla="*/ 0 w 17"/>
                  <a:gd name="T17" fmla="*/ 16 h 17"/>
                  <a:gd name="T18" fmla="*/ 3 w 17"/>
                  <a:gd name="T19" fmla="*/ 12 h 17"/>
                  <a:gd name="T20" fmla="*/ 6 w 17"/>
                  <a:gd name="T21" fmla="*/ 9 h 17"/>
                  <a:gd name="T22" fmla="*/ 6 w 17"/>
                  <a:gd name="T23" fmla="*/ 6 h 17"/>
                  <a:gd name="T24" fmla="*/ 9 w 17"/>
                  <a:gd name="T25" fmla="*/ 4 h 17"/>
                  <a:gd name="T26" fmla="*/ 12 w 17"/>
                  <a:gd name="T27" fmla="*/ 1 h 17"/>
                  <a:gd name="T28" fmla="*/ 12 w 17"/>
                  <a:gd name="T29" fmla="*/ 0 h 17"/>
                  <a:gd name="T30" fmla="*/ 16 w 17"/>
                  <a:gd name="T31" fmla="*/ 1 h 17"/>
                  <a:gd name="T32" fmla="*/ 16 w 17"/>
                  <a:gd name="T3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7">
                    <a:moveTo>
                      <a:pt x="16" y="1"/>
                    </a:moveTo>
                    <a:lnTo>
                      <a:pt x="12" y="2"/>
                    </a:lnTo>
                    <a:lnTo>
                      <a:pt x="9" y="6"/>
                    </a:lnTo>
                    <a:lnTo>
                      <a:pt x="6" y="9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4"/>
                    </a:lnTo>
                    <a:lnTo>
                      <a:pt x="3" y="16"/>
                    </a:lnTo>
                    <a:lnTo>
                      <a:pt x="0" y="16"/>
                    </a:lnTo>
                    <a:lnTo>
                      <a:pt x="3" y="12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16" y="1"/>
                    </a:lnTo>
                    <a:lnTo>
                      <a:pt x="16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10" name="Freeform 380"/>
              <p:cNvSpPr>
                <a:spLocks/>
              </p:cNvSpPr>
              <p:nvPr/>
            </p:nvSpPr>
            <p:spPr bwMode="auto">
              <a:xfrm>
                <a:off x="5251" y="1054"/>
                <a:ext cx="23" cy="17"/>
              </a:xfrm>
              <a:custGeom>
                <a:avLst/>
                <a:gdLst>
                  <a:gd name="T0" fmla="*/ 17 w 23"/>
                  <a:gd name="T1" fmla="*/ 16 h 17"/>
                  <a:gd name="T2" fmla="*/ 18 w 23"/>
                  <a:gd name="T3" fmla="*/ 2 h 17"/>
                  <a:gd name="T4" fmla="*/ 22 w 23"/>
                  <a:gd name="T5" fmla="*/ 1 h 17"/>
                  <a:gd name="T6" fmla="*/ 22 w 23"/>
                  <a:gd name="T7" fmla="*/ 1 h 17"/>
                  <a:gd name="T8" fmla="*/ 11 w 23"/>
                  <a:gd name="T9" fmla="*/ 0 h 17"/>
                  <a:gd name="T10" fmla="*/ 10 w 23"/>
                  <a:gd name="T11" fmla="*/ 5 h 17"/>
                  <a:gd name="T12" fmla="*/ 6 w 23"/>
                  <a:gd name="T13" fmla="*/ 1 h 17"/>
                  <a:gd name="T14" fmla="*/ 3 w 23"/>
                  <a:gd name="T15" fmla="*/ 0 h 17"/>
                  <a:gd name="T16" fmla="*/ 4 w 23"/>
                  <a:gd name="T17" fmla="*/ 2 h 17"/>
                  <a:gd name="T18" fmla="*/ 1 w 23"/>
                  <a:gd name="T19" fmla="*/ 0 h 17"/>
                  <a:gd name="T20" fmla="*/ 0 w 23"/>
                  <a:gd name="T21" fmla="*/ 1 h 17"/>
                  <a:gd name="T22" fmla="*/ 1 w 23"/>
                  <a:gd name="T23" fmla="*/ 4 h 17"/>
                  <a:gd name="T24" fmla="*/ 0 w 23"/>
                  <a:gd name="T25" fmla="*/ 5 h 17"/>
                  <a:gd name="T26" fmla="*/ 1 w 23"/>
                  <a:gd name="T27" fmla="*/ 8 h 17"/>
                  <a:gd name="T28" fmla="*/ 17 w 23"/>
                  <a:gd name="T2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" h="17">
                    <a:moveTo>
                      <a:pt x="17" y="16"/>
                    </a:moveTo>
                    <a:lnTo>
                      <a:pt x="18" y="2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11" y="0"/>
                    </a:lnTo>
                    <a:lnTo>
                      <a:pt x="10" y="5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4"/>
                    </a:lnTo>
                    <a:lnTo>
                      <a:pt x="0" y="5"/>
                    </a:lnTo>
                    <a:lnTo>
                      <a:pt x="1" y="8"/>
                    </a:lnTo>
                    <a:lnTo>
                      <a:pt x="17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11" name="Freeform 381"/>
              <p:cNvSpPr>
                <a:spLocks/>
              </p:cNvSpPr>
              <p:nvPr/>
            </p:nvSpPr>
            <p:spPr bwMode="auto">
              <a:xfrm>
                <a:off x="5198" y="1044"/>
                <a:ext cx="42" cy="17"/>
              </a:xfrm>
              <a:custGeom>
                <a:avLst/>
                <a:gdLst>
                  <a:gd name="T0" fmla="*/ 37 w 42"/>
                  <a:gd name="T1" fmla="*/ 16 h 17"/>
                  <a:gd name="T2" fmla="*/ 41 w 42"/>
                  <a:gd name="T3" fmla="*/ 0 h 17"/>
                  <a:gd name="T4" fmla="*/ 28 w 42"/>
                  <a:gd name="T5" fmla="*/ 0 h 17"/>
                  <a:gd name="T6" fmla="*/ 28 w 42"/>
                  <a:gd name="T7" fmla="*/ 5 h 17"/>
                  <a:gd name="T8" fmla="*/ 24 w 42"/>
                  <a:gd name="T9" fmla="*/ 10 h 17"/>
                  <a:gd name="T10" fmla="*/ 17 w 42"/>
                  <a:gd name="T11" fmla="*/ 0 h 17"/>
                  <a:gd name="T12" fmla="*/ 2 w 42"/>
                  <a:gd name="T13" fmla="*/ 0 h 17"/>
                  <a:gd name="T14" fmla="*/ 0 w 42"/>
                  <a:gd name="T15" fmla="*/ 0 h 17"/>
                  <a:gd name="T16" fmla="*/ 24 w 42"/>
                  <a:gd name="T17" fmla="*/ 10 h 17"/>
                  <a:gd name="T18" fmla="*/ 37 w 42"/>
                  <a:gd name="T1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" h="17">
                    <a:moveTo>
                      <a:pt x="37" y="16"/>
                    </a:moveTo>
                    <a:lnTo>
                      <a:pt x="41" y="0"/>
                    </a:lnTo>
                    <a:lnTo>
                      <a:pt x="28" y="0"/>
                    </a:lnTo>
                    <a:lnTo>
                      <a:pt x="28" y="5"/>
                    </a:lnTo>
                    <a:lnTo>
                      <a:pt x="24" y="10"/>
                    </a:lnTo>
                    <a:lnTo>
                      <a:pt x="17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37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12" name="Freeform 382"/>
              <p:cNvSpPr>
                <a:spLocks/>
              </p:cNvSpPr>
              <p:nvPr/>
            </p:nvSpPr>
            <p:spPr bwMode="auto">
              <a:xfrm>
                <a:off x="5167" y="1042"/>
                <a:ext cx="198" cy="64"/>
              </a:xfrm>
              <a:custGeom>
                <a:avLst/>
                <a:gdLst>
                  <a:gd name="T0" fmla="*/ 139 w 198"/>
                  <a:gd name="T1" fmla="*/ 46 h 64"/>
                  <a:gd name="T2" fmla="*/ 141 w 198"/>
                  <a:gd name="T3" fmla="*/ 46 h 64"/>
                  <a:gd name="T4" fmla="*/ 143 w 198"/>
                  <a:gd name="T5" fmla="*/ 47 h 64"/>
                  <a:gd name="T6" fmla="*/ 145 w 198"/>
                  <a:gd name="T7" fmla="*/ 49 h 64"/>
                  <a:gd name="T8" fmla="*/ 149 w 198"/>
                  <a:gd name="T9" fmla="*/ 49 h 64"/>
                  <a:gd name="T10" fmla="*/ 150 w 198"/>
                  <a:gd name="T11" fmla="*/ 50 h 64"/>
                  <a:gd name="T12" fmla="*/ 155 w 198"/>
                  <a:gd name="T13" fmla="*/ 52 h 64"/>
                  <a:gd name="T14" fmla="*/ 160 w 198"/>
                  <a:gd name="T15" fmla="*/ 55 h 64"/>
                  <a:gd name="T16" fmla="*/ 163 w 198"/>
                  <a:gd name="T17" fmla="*/ 56 h 64"/>
                  <a:gd name="T18" fmla="*/ 168 w 198"/>
                  <a:gd name="T19" fmla="*/ 57 h 64"/>
                  <a:gd name="T20" fmla="*/ 174 w 198"/>
                  <a:gd name="T21" fmla="*/ 58 h 64"/>
                  <a:gd name="T22" fmla="*/ 178 w 198"/>
                  <a:gd name="T23" fmla="*/ 60 h 64"/>
                  <a:gd name="T24" fmla="*/ 184 w 198"/>
                  <a:gd name="T25" fmla="*/ 61 h 64"/>
                  <a:gd name="T26" fmla="*/ 189 w 198"/>
                  <a:gd name="T27" fmla="*/ 62 h 64"/>
                  <a:gd name="T28" fmla="*/ 193 w 198"/>
                  <a:gd name="T29" fmla="*/ 62 h 64"/>
                  <a:gd name="T30" fmla="*/ 195 w 198"/>
                  <a:gd name="T31" fmla="*/ 60 h 64"/>
                  <a:gd name="T32" fmla="*/ 193 w 198"/>
                  <a:gd name="T33" fmla="*/ 60 h 64"/>
                  <a:gd name="T34" fmla="*/ 191 w 198"/>
                  <a:gd name="T35" fmla="*/ 59 h 64"/>
                  <a:gd name="T36" fmla="*/ 189 w 198"/>
                  <a:gd name="T37" fmla="*/ 57 h 64"/>
                  <a:gd name="T38" fmla="*/ 188 w 198"/>
                  <a:gd name="T39" fmla="*/ 57 h 64"/>
                  <a:gd name="T40" fmla="*/ 185 w 198"/>
                  <a:gd name="T41" fmla="*/ 55 h 64"/>
                  <a:gd name="T42" fmla="*/ 180 w 198"/>
                  <a:gd name="T43" fmla="*/ 53 h 64"/>
                  <a:gd name="T44" fmla="*/ 178 w 198"/>
                  <a:gd name="T45" fmla="*/ 50 h 64"/>
                  <a:gd name="T46" fmla="*/ 173 w 198"/>
                  <a:gd name="T47" fmla="*/ 48 h 64"/>
                  <a:gd name="T48" fmla="*/ 170 w 198"/>
                  <a:gd name="T49" fmla="*/ 46 h 64"/>
                  <a:gd name="T50" fmla="*/ 163 w 198"/>
                  <a:gd name="T51" fmla="*/ 43 h 64"/>
                  <a:gd name="T52" fmla="*/ 161 w 198"/>
                  <a:gd name="T53" fmla="*/ 40 h 64"/>
                  <a:gd name="T54" fmla="*/ 155 w 198"/>
                  <a:gd name="T55" fmla="*/ 39 h 64"/>
                  <a:gd name="T56" fmla="*/ 149 w 198"/>
                  <a:gd name="T57" fmla="*/ 35 h 64"/>
                  <a:gd name="T58" fmla="*/ 144 w 198"/>
                  <a:gd name="T59" fmla="*/ 32 h 64"/>
                  <a:gd name="T60" fmla="*/ 133 w 198"/>
                  <a:gd name="T61" fmla="*/ 34 h 64"/>
                  <a:gd name="T62" fmla="*/ 128 w 198"/>
                  <a:gd name="T63" fmla="*/ 34 h 64"/>
                  <a:gd name="T64" fmla="*/ 128 w 198"/>
                  <a:gd name="T65" fmla="*/ 34 h 64"/>
                  <a:gd name="T66" fmla="*/ 123 w 198"/>
                  <a:gd name="T67" fmla="*/ 33 h 64"/>
                  <a:gd name="T68" fmla="*/ 122 w 198"/>
                  <a:gd name="T69" fmla="*/ 33 h 64"/>
                  <a:gd name="T70" fmla="*/ 118 w 198"/>
                  <a:gd name="T71" fmla="*/ 32 h 64"/>
                  <a:gd name="T72" fmla="*/ 116 w 198"/>
                  <a:gd name="T73" fmla="*/ 31 h 64"/>
                  <a:gd name="T74" fmla="*/ 114 w 198"/>
                  <a:gd name="T75" fmla="*/ 31 h 64"/>
                  <a:gd name="T76" fmla="*/ 110 w 198"/>
                  <a:gd name="T77" fmla="*/ 29 h 64"/>
                  <a:gd name="T78" fmla="*/ 104 w 198"/>
                  <a:gd name="T79" fmla="*/ 26 h 64"/>
                  <a:gd name="T80" fmla="*/ 100 w 198"/>
                  <a:gd name="T81" fmla="*/ 25 h 64"/>
                  <a:gd name="T82" fmla="*/ 93 w 198"/>
                  <a:gd name="T83" fmla="*/ 22 h 64"/>
                  <a:gd name="T84" fmla="*/ 87 w 198"/>
                  <a:gd name="T85" fmla="*/ 20 h 64"/>
                  <a:gd name="T86" fmla="*/ 81 w 198"/>
                  <a:gd name="T87" fmla="*/ 19 h 64"/>
                  <a:gd name="T88" fmla="*/ 74 w 198"/>
                  <a:gd name="T89" fmla="*/ 16 h 64"/>
                  <a:gd name="T90" fmla="*/ 66 w 198"/>
                  <a:gd name="T91" fmla="*/ 14 h 64"/>
                  <a:gd name="T92" fmla="*/ 60 w 198"/>
                  <a:gd name="T93" fmla="*/ 12 h 64"/>
                  <a:gd name="T94" fmla="*/ 56 w 198"/>
                  <a:gd name="T95" fmla="*/ 10 h 64"/>
                  <a:gd name="T96" fmla="*/ 49 w 198"/>
                  <a:gd name="T97" fmla="*/ 8 h 64"/>
                  <a:gd name="T98" fmla="*/ 45 w 198"/>
                  <a:gd name="T99" fmla="*/ 8 h 64"/>
                  <a:gd name="T100" fmla="*/ 40 w 198"/>
                  <a:gd name="T101" fmla="*/ 7 h 64"/>
                  <a:gd name="T102" fmla="*/ 36 w 198"/>
                  <a:gd name="T103" fmla="*/ 6 h 64"/>
                  <a:gd name="T104" fmla="*/ 34 w 198"/>
                  <a:gd name="T105" fmla="*/ 5 h 64"/>
                  <a:gd name="T106" fmla="*/ 31 w 198"/>
                  <a:gd name="T107" fmla="*/ 4 h 64"/>
                  <a:gd name="T108" fmla="*/ 0 w 198"/>
                  <a:gd name="T109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98" h="64">
                    <a:moveTo>
                      <a:pt x="0" y="1"/>
                    </a:moveTo>
                    <a:lnTo>
                      <a:pt x="139" y="46"/>
                    </a:lnTo>
                    <a:lnTo>
                      <a:pt x="139" y="46"/>
                    </a:lnTo>
                    <a:lnTo>
                      <a:pt x="141" y="46"/>
                    </a:lnTo>
                    <a:lnTo>
                      <a:pt x="142" y="48"/>
                    </a:lnTo>
                    <a:lnTo>
                      <a:pt x="143" y="47"/>
                    </a:lnTo>
                    <a:lnTo>
                      <a:pt x="144" y="47"/>
                    </a:lnTo>
                    <a:lnTo>
                      <a:pt x="145" y="49"/>
                    </a:lnTo>
                    <a:lnTo>
                      <a:pt x="147" y="49"/>
                    </a:lnTo>
                    <a:lnTo>
                      <a:pt x="149" y="49"/>
                    </a:lnTo>
                    <a:lnTo>
                      <a:pt x="150" y="50"/>
                    </a:lnTo>
                    <a:lnTo>
                      <a:pt x="150" y="50"/>
                    </a:lnTo>
                    <a:lnTo>
                      <a:pt x="154" y="52"/>
                    </a:lnTo>
                    <a:lnTo>
                      <a:pt x="155" y="52"/>
                    </a:lnTo>
                    <a:lnTo>
                      <a:pt x="158" y="53"/>
                    </a:lnTo>
                    <a:lnTo>
                      <a:pt x="160" y="55"/>
                    </a:lnTo>
                    <a:lnTo>
                      <a:pt x="161" y="55"/>
                    </a:lnTo>
                    <a:lnTo>
                      <a:pt x="163" y="56"/>
                    </a:lnTo>
                    <a:lnTo>
                      <a:pt x="165" y="57"/>
                    </a:lnTo>
                    <a:lnTo>
                      <a:pt x="168" y="57"/>
                    </a:lnTo>
                    <a:lnTo>
                      <a:pt x="171" y="59"/>
                    </a:lnTo>
                    <a:lnTo>
                      <a:pt x="174" y="58"/>
                    </a:lnTo>
                    <a:lnTo>
                      <a:pt x="175" y="59"/>
                    </a:lnTo>
                    <a:lnTo>
                      <a:pt x="178" y="60"/>
                    </a:lnTo>
                    <a:lnTo>
                      <a:pt x="180" y="60"/>
                    </a:lnTo>
                    <a:lnTo>
                      <a:pt x="184" y="61"/>
                    </a:lnTo>
                    <a:lnTo>
                      <a:pt x="186" y="61"/>
                    </a:lnTo>
                    <a:lnTo>
                      <a:pt x="189" y="62"/>
                    </a:lnTo>
                    <a:lnTo>
                      <a:pt x="191" y="63"/>
                    </a:lnTo>
                    <a:lnTo>
                      <a:pt x="193" y="62"/>
                    </a:lnTo>
                    <a:lnTo>
                      <a:pt x="197" y="62"/>
                    </a:lnTo>
                    <a:lnTo>
                      <a:pt x="195" y="60"/>
                    </a:lnTo>
                    <a:lnTo>
                      <a:pt x="194" y="60"/>
                    </a:lnTo>
                    <a:lnTo>
                      <a:pt x="193" y="60"/>
                    </a:lnTo>
                    <a:lnTo>
                      <a:pt x="193" y="60"/>
                    </a:lnTo>
                    <a:lnTo>
                      <a:pt x="191" y="59"/>
                    </a:lnTo>
                    <a:lnTo>
                      <a:pt x="191" y="57"/>
                    </a:lnTo>
                    <a:lnTo>
                      <a:pt x="189" y="57"/>
                    </a:lnTo>
                    <a:lnTo>
                      <a:pt x="189" y="56"/>
                    </a:lnTo>
                    <a:lnTo>
                      <a:pt x="188" y="57"/>
                    </a:lnTo>
                    <a:lnTo>
                      <a:pt x="185" y="55"/>
                    </a:lnTo>
                    <a:lnTo>
                      <a:pt x="185" y="55"/>
                    </a:lnTo>
                    <a:lnTo>
                      <a:pt x="182" y="53"/>
                    </a:lnTo>
                    <a:lnTo>
                      <a:pt x="180" y="53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5" y="48"/>
                    </a:lnTo>
                    <a:lnTo>
                      <a:pt x="173" y="48"/>
                    </a:lnTo>
                    <a:lnTo>
                      <a:pt x="171" y="46"/>
                    </a:lnTo>
                    <a:lnTo>
                      <a:pt x="170" y="46"/>
                    </a:lnTo>
                    <a:lnTo>
                      <a:pt x="166" y="44"/>
                    </a:lnTo>
                    <a:lnTo>
                      <a:pt x="163" y="43"/>
                    </a:lnTo>
                    <a:lnTo>
                      <a:pt x="162" y="41"/>
                    </a:lnTo>
                    <a:lnTo>
                      <a:pt x="161" y="40"/>
                    </a:lnTo>
                    <a:lnTo>
                      <a:pt x="156" y="38"/>
                    </a:lnTo>
                    <a:lnTo>
                      <a:pt x="155" y="39"/>
                    </a:lnTo>
                    <a:lnTo>
                      <a:pt x="151" y="36"/>
                    </a:lnTo>
                    <a:lnTo>
                      <a:pt x="149" y="35"/>
                    </a:lnTo>
                    <a:lnTo>
                      <a:pt x="146" y="34"/>
                    </a:lnTo>
                    <a:lnTo>
                      <a:pt x="144" y="32"/>
                    </a:lnTo>
                    <a:lnTo>
                      <a:pt x="137" y="32"/>
                    </a:lnTo>
                    <a:lnTo>
                      <a:pt x="133" y="34"/>
                    </a:lnTo>
                    <a:lnTo>
                      <a:pt x="131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5" y="34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2" y="33"/>
                    </a:lnTo>
                    <a:lnTo>
                      <a:pt x="121" y="32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16" y="31"/>
                    </a:lnTo>
                    <a:lnTo>
                      <a:pt x="116" y="31"/>
                    </a:lnTo>
                    <a:lnTo>
                      <a:pt x="114" y="31"/>
                    </a:lnTo>
                    <a:lnTo>
                      <a:pt x="112" y="29"/>
                    </a:lnTo>
                    <a:lnTo>
                      <a:pt x="110" y="29"/>
                    </a:lnTo>
                    <a:lnTo>
                      <a:pt x="107" y="27"/>
                    </a:lnTo>
                    <a:lnTo>
                      <a:pt x="104" y="26"/>
                    </a:lnTo>
                    <a:lnTo>
                      <a:pt x="103" y="26"/>
                    </a:lnTo>
                    <a:lnTo>
                      <a:pt x="100" y="25"/>
                    </a:lnTo>
                    <a:lnTo>
                      <a:pt x="96" y="24"/>
                    </a:lnTo>
                    <a:lnTo>
                      <a:pt x="93" y="22"/>
                    </a:lnTo>
                    <a:lnTo>
                      <a:pt x="90" y="21"/>
                    </a:lnTo>
                    <a:lnTo>
                      <a:pt x="87" y="20"/>
                    </a:lnTo>
                    <a:lnTo>
                      <a:pt x="84" y="20"/>
                    </a:lnTo>
                    <a:lnTo>
                      <a:pt x="81" y="19"/>
                    </a:lnTo>
                    <a:lnTo>
                      <a:pt x="78" y="18"/>
                    </a:lnTo>
                    <a:lnTo>
                      <a:pt x="74" y="16"/>
                    </a:lnTo>
                    <a:lnTo>
                      <a:pt x="69" y="16"/>
                    </a:lnTo>
                    <a:lnTo>
                      <a:pt x="66" y="14"/>
                    </a:lnTo>
                    <a:lnTo>
                      <a:pt x="64" y="13"/>
                    </a:lnTo>
                    <a:lnTo>
                      <a:pt x="60" y="12"/>
                    </a:lnTo>
                    <a:lnTo>
                      <a:pt x="57" y="12"/>
                    </a:lnTo>
                    <a:lnTo>
                      <a:pt x="56" y="10"/>
                    </a:lnTo>
                    <a:lnTo>
                      <a:pt x="53" y="10"/>
                    </a:lnTo>
                    <a:lnTo>
                      <a:pt x="49" y="8"/>
                    </a:lnTo>
                    <a:lnTo>
                      <a:pt x="47" y="8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40" y="7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5" y="6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4"/>
                    </a:lnTo>
                    <a:lnTo>
                      <a:pt x="3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13" name="Freeform 383"/>
              <p:cNvSpPr>
                <a:spLocks/>
              </p:cNvSpPr>
              <p:nvPr/>
            </p:nvSpPr>
            <p:spPr bwMode="auto">
              <a:xfrm>
                <a:off x="5163" y="1041"/>
                <a:ext cx="202" cy="67"/>
              </a:xfrm>
              <a:custGeom>
                <a:avLst/>
                <a:gdLst>
                  <a:gd name="T0" fmla="*/ 142 w 202"/>
                  <a:gd name="T1" fmla="*/ 50 h 67"/>
                  <a:gd name="T2" fmla="*/ 145 w 202"/>
                  <a:gd name="T3" fmla="*/ 49 h 67"/>
                  <a:gd name="T4" fmla="*/ 146 w 202"/>
                  <a:gd name="T5" fmla="*/ 51 h 67"/>
                  <a:gd name="T6" fmla="*/ 150 w 202"/>
                  <a:gd name="T7" fmla="*/ 52 h 67"/>
                  <a:gd name="T8" fmla="*/ 153 w 202"/>
                  <a:gd name="T9" fmla="*/ 53 h 67"/>
                  <a:gd name="T10" fmla="*/ 155 w 202"/>
                  <a:gd name="T11" fmla="*/ 55 h 67"/>
                  <a:gd name="T12" fmla="*/ 157 w 202"/>
                  <a:gd name="T13" fmla="*/ 57 h 67"/>
                  <a:gd name="T14" fmla="*/ 163 w 202"/>
                  <a:gd name="T15" fmla="*/ 57 h 67"/>
                  <a:gd name="T16" fmla="*/ 167 w 202"/>
                  <a:gd name="T17" fmla="*/ 59 h 67"/>
                  <a:gd name="T18" fmla="*/ 172 w 202"/>
                  <a:gd name="T19" fmla="*/ 62 h 67"/>
                  <a:gd name="T20" fmla="*/ 176 w 202"/>
                  <a:gd name="T21" fmla="*/ 62 h 67"/>
                  <a:gd name="T22" fmla="*/ 182 w 202"/>
                  <a:gd name="T23" fmla="*/ 65 h 67"/>
                  <a:gd name="T24" fmla="*/ 188 w 202"/>
                  <a:gd name="T25" fmla="*/ 66 h 67"/>
                  <a:gd name="T26" fmla="*/ 193 w 202"/>
                  <a:gd name="T27" fmla="*/ 65 h 67"/>
                  <a:gd name="T28" fmla="*/ 197 w 202"/>
                  <a:gd name="T29" fmla="*/ 65 h 67"/>
                  <a:gd name="T30" fmla="*/ 198 w 202"/>
                  <a:gd name="T31" fmla="*/ 65 h 67"/>
                  <a:gd name="T32" fmla="*/ 197 w 202"/>
                  <a:gd name="T33" fmla="*/ 64 h 67"/>
                  <a:gd name="T34" fmla="*/ 195 w 202"/>
                  <a:gd name="T35" fmla="*/ 62 h 67"/>
                  <a:gd name="T36" fmla="*/ 192 w 202"/>
                  <a:gd name="T37" fmla="*/ 60 h 67"/>
                  <a:gd name="T38" fmla="*/ 190 w 202"/>
                  <a:gd name="T39" fmla="*/ 58 h 67"/>
                  <a:gd name="T40" fmla="*/ 186 w 202"/>
                  <a:gd name="T41" fmla="*/ 56 h 67"/>
                  <a:gd name="T42" fmla="*/ 183 w 202"/>
                  <a:gd name="T43" fmla="*/ 55 h 67"/>
                  <a:gd name="T44" fmla="*/ 179 w 202"/>
                  <a:gd name="T45" fmla="*/ 51 h 67"/>
                  <a:gd name="T46" fmla="*/ 174 w 202"/>
                  <a:gd name="T47" fmla="*/ 50 h 67"/>
                  <a:gd name="T48" fmla="*/ 170 w 202"/>
                  <a:gd name="T49" fmla="*/ 46 h 67"/>
                  <a:gd name="T50" fmla="*/ 165 w 202"/>
                  <a:gd name="T51" fmla="*/ 44 h 67"/>
                  <a:gd name="T52" fmla="*/ 160 w 202"/>
                  <a:gd name="T53" fmla="*/ 40 h 67"/>
                  <a:gd name="T54" fmla="*/ 155 w 202"/>
                  <a:gd name="T55" fmla="*/ 38 h 67"/>
                  <a:gd name="T56" fmla="*/ 149 w 202"/>
                  <a:gd name="T57" fmla="*/ 35 h 67"/>
                  <a:gd name="T58" fmla="*/ 140 w 202"/>
                  <a:gd name="T59" fmla="*/ 33 h 67"/>
                  <a:gd name="T60" fmla="*/ 133 w 202"/>
                  <a:gd name="T61" fmla="*/ 35 h 67"/>
                  <a:gd name="T62" fmla="*/ 130 w 202"/>
                  <a:gd name="T63" fmla="*/ 34 h 67"/>
                  <a:gd name="T64" fmla="*/ 128 w 202"/>
                  <a:gd name="T65" fmla="*/ 36 h 67"/>
                  <a:gd name="T66" fmla="*/ 125 w 202"/>
                  <a:gd name="T67" fmla="*/ 35 h 67"/>
                  <a:gd name="T68" fmla="*/ 124 w 202"/>
                  <a:gd name="T69" fmla="*/ 35 h 67"/>
                  <a:gd name="T70" fmla="*/ 121 w 202"/>
                  <a:gd name="T71" fmla="*/ 33 h 67"/>
                  <a:gd name="T72" fmla="*/ 118 w 202"/>
                  <a:gd name="T73" fmla="*/ 32 h 67"/>
                  <a:gd name="T74" fmla="*/ 114 w 202"/>
                  <a:gd name="T75" fmla="*/ 30 h 67"/>
                  <a:gd name="T76" fmla="*/ 110 w 202"/>
                  <a:gd name="T77" fmla="*/ 28 h 67"/>
                  <a:gd name="T78" fmla="*/ 105 w 202"/>
                  <a:gd name="T79" fmla="*/ 27 h 67"/>
                  <a:gd name="T80" fmla="*/ 98 w 202"/>
                  <a:gd name="T81" fmla="*/ 24 h 67"/>
                  <a:gd name="T82" fmla="*/ 91 w 202"/>
                  <a:gd name="T83" fmla="*/ 23 h 67"/>
                  <a:gd name="T84" fmla="*/ 86 w 202"/>
                  <a:gd name="T85" fmla="*/ 21 h 67"/>
                  <a:gd name="T86" fmla="*/ 79 w 202"/>
                  <a:gd name="T87" fmla="*/ 18 h 67"/>
                  <a:gd name="T88" fmla="*/ 72 w 202"/>
                  <a:gd name="T89" fmla="*/ 16 h 67"/>
                  <a:gd name="T90" fmla="*/ 65 w 202"/>
                  <a:gd name="T91" fmla="*/ 14 h 67"/>
                  <a:gd name="T92" fmla="*/ 59 w 202"/>
                  <a:gd name="T93" fmla="*/ 11 h 67"/>
                  <a:gd name="T94" fmla="*/ 53 w 202"/>
                  <a:gd name="T95" fmla="*/ 10 h 67"/>
                  <a:gd name="T96" fmla="*/ 48 w 202"/>
                  <a:gd name="T97" fmla="*/ 8 h 67"/>
                  <a:gd name="T98" fmla="*/ 42 w 202"/>
                  <a:gd name="T99" fmla="*/ 7 h 67"/>
                  <a:gd name="T100" fmla="*/ 39 w 202"/>
                  <a:gd name="T101" fmla="*/ 6 h 67"/>
                  <a:gd name="T102" fmla="*/ 35 w 202"/>
                  <a:gd name="T103" fmla="*/ 4 h 67"/>
                  <a:gd name="T104" fmla="*/ 32 w 202"/>
                  <a:gd name="T105" fmla="*/ 4 h 67"/>
                  <a:gd name="T106" fmla="*/ 30 w 202"/>
                  <a:gd name="T10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2" h="67">
                    <a:moveTo>
                      <a:pt x="0" y="1"/>
                    </a:moveTo>
                    <a:lnTo>
                      <a:pt x="142" y="50"/>
                    </a:lnTo>
                    <a:lnTo>
                      <a:pt x="143" y="49"/>
                    </a:lnTo>
                    <a:lnTo>
                      <a:pt x="145" y="49"/>
                    </a:lnTo>
                    <a:lnTo>
                      <a:pt x="146" y="50"/>
                    </a:lnTo>
                    <a:lnTo>
                      <a:pt x="146" y="51"/>
                    </a:lnTo>
                    <a:lnTo>
                      <a:pt x="148" y="51"/>
                    </a:lnTo>
                    <a:lnTo>
                      <a:pt x="150" y="52"/>
                    </a:lnTo>
                    <a:lnTo>
                      <a:pt x="149" y="53"/>
                    </a:lnTo>
                    <a:lnTo>
                      <a:pt x="153" y="53"/>
                    </a:lnTo>
                    <a:lnTo>
                      <a:pt x="153" y="55"/>
                    </a:lnTo>
                    <a:lnTo>
                      <a:pt x="155" y="55"/>
                    </a:lnTo>
                    <a:lnTo>
                      <a:pt x="157" y="55"/>
                    </a:lnTo>
                    <a:lnTo>
                      <a:pt x="157" y="57"/>
                    </a:lnTo>
                    <a:lnTo>
                      <a:pt x="161" y="57"/>
                    </a:lnTo>
                    <a:lnTo>
                      <a:pt x="163" y="57"/>
                    </a:lnTo>
                    <a:lnTo>
                      <a:pt x="164" y="59"/>
                    </a:lnTo>
                    <a:lnTo>
                      <a:pt x="167" y="59"/>
                    </a:lnTo>
                    <a:lnTo>
                      <a:pt x="169" y="60"/>
                    </a:lnTo>
                    <a:lnTo>
                      <a:pt x="172" y="62"/>
                    </a:lnTo>
                    <a:lnTo>
                      <a:pt x="174" y="62"/>
                    </a:lnTo>
                    <a:lnTo>
                      <a:pt x="176" y="62"/>
                    </a:lnTo>
                    <a:lnTo>
                      <a:pt x="179" y="64"/>
                    </a:lnTo>
                    <a:lnTo>
                      <a:pt x="182" y="65"/>
                    </a:lnTo>
                    <a:lnTo>
                      <a:pt x="183" y="65"/>
                    </a:lnTo>
                    <a:lnTo>
                      <a:pt x="188" y="66"/>
                    </a:lnTo>
                    <a:lnTo>
                      <a:pt x="190" y="64"/>
                    </a:lnTo>
                    <a:lnTo>
                      <a:pt x="193" y="65"/>
                    </a:lnTo>
                    <a:lnTo>
                      <a:pt x="195" y="65"/>
                    </a:lnTo>
                    <a:lnTo>
                      <a:pt x="197" y="65"/>
                    </a:lnTo>
                    <a:lnTo>
                      <a:pt x="201" y="65"/>
                    </a:lnTo>
                    <a:lnTo>
                      <a:pt x="198" y="65"/>
                    </a:lnTo>
                    <a:lnTo>
                      <a:pt x="198" y="65"/>
                    </a:lnTo>
                    <a:lnTo>
                      <a:pt x="197" y="64"/>
                    </a:lnTo>
                    <a:lnTo>
                      <a:pt x="197" y="62"/>
                    </a:lnTo>
                    <a:lnTo>
                      <a:pt x="195" y="62"/>
                    </a:lnTo>
                    <a:lnTo>
                      <a:pt x="194" y="60"/>
                    </a:lnTo>
                    <a:lnTo>
                      <a:pt x="192" y="60"/>
                    </a:lnTo>
                    <a:lnTo>
                      <a:pt x="192" y="59"/>
                    </a:lnTo>
                    <a:lnTo>
                      <a:pt x="190" y="58"/>
                    </a:lnTo>
                    <a:lnTo>
                      <a:pt x="188" y="57"/>
                    </a:lnTo>
                    <a:lnTo>
                      <a:pt x="186" y="56"/>
                    </a:lnTo>
                    <a:lnTo>
                      <a:pt x="185" y="55"/>
                    </a:lnTo>
                    <a:lnTo>
                      <a:pt x="183" y="55"/>
                    </a:lnTo>
                    <a:lnTo>
                      <a:pt x="181" y="53"/>
                    </a:lnTo>
                    <a:lnTo>
                      <a:pt x="179" y="51"/>
                    </a:lnTo>
                    <a:lnTo>
                      <a:pt x="176" y="50"/>
                    </a:lnTo>
                    <a:lnTo>
                      <a:pt x="174" y="50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9" y="45"/>
                    </a:lnTo>
                    <a:lnTo>
                      <a:pt x="165" y="44"/>
                    </a:lnTo>
                    <a:lnTo>
                      <a:pt x="163" y="42"/>
                    </a:lnTo>
                    <a:lnTo>
                      <a:pt x="160" y="40"/>
                    </a:lnTo>
                    <a:lnTo>
                      <a:pt x="157" y="40"/>
                    </a:lnTo>
                    <a:lnTo>
                      <a:pt x="155" y="38"/>
                    </a:lnTo>
                    <a:lnTo>
                      <a:pt x="153" y="37"/>
                    </a:lnTo>
                    <a:lnTo>
                      <a:pt x="149" y="35"/>
                    </a:lnTo>
                    <a:lnTo>
                      <a:pt x="148" y="33"/>
                    </a:lnTo>
                    <a:lnTo>
                      <a:pt x="140" y="33"/>
                    </a:lnTo>
                    <a:lnTo>
                      <a:pt x="136" y="35"/>
                    </a:lnTo>
                    <a:lnTo>
                      <a:pt x="133" y="35"/>
                    </a:lnTo>
                    <a:lnTo>
                      <a:pt x="132" y="35"/>
                    </a:lnTo>
                    <a:lnTo>
                      <a:pt x="130" y="34"/>
                    </a:lnTo>
                    <a:lnTo>
                      <a:pt x="129" y="35"/>
                    </a:lnTo>
                    <a:lnTo>
                      <a:pt x="128" y="36"/>
                    </a:lnTo>
                    <a:lnTo>
                      <a:pt x="127" y="35"/>
                    </a:lnTo>
                    <a:lnTo>
                      <a:pt x="125" y="35"/>
                    </a:lnTo>
                    <a:lnTo>
                      <a:pt x="125" y="35"/>
                    </a:lnTo>
                    <a:lnTo>
                      <a:pt x="124" y="35"/>
                    </a:lnTo>
                    <a:lnTo>
                      <a:pt x="123" y="33"/>
                    </a:lnTo>
                    <a:lnTo>
                      <a:pt x="121" y="33"/>
                    </a:lnTo>
                    <a:lnTo>
                      <a:pt x="119" y="33"/>
                    </a:lnTo>
                    <a:lnTo>
                      <a:pt x="118" y="32"/>
                    </a:lnTo>
                    <a:lnTo>
                      <a:pt x="116" y="31"/>
                    </a:lnTo>
                    <a:lnTo>
                      <a:pt x="114" y="30"/>
                    </a:lnTo>
                    <a:lnTo>
                      <a:pt x="112" y="31"/>
                    </a:lnTo>
                    <a:lnTo>
                      <a:pt x="110" y="28"/>
                    </a:lnTo>
                    <a:lnTo>
                      <a:pt x="108" y="28"/>
                    </a:lnTo>
                    <a:lnTo>
                      <a:pt x="105" y="27"/>
                    </a:lnTo>
                    <a:lnTo>
                      <a:pt x="101" y="26"/>
                    </a:lnTo>
                    <a:lnTo>
                      <a:pt x="98" y="24"/>
                    </a:lnTo>
                    <a:lnTo>
                      <a:pt x="95" y="23"/>
                    </a:lnTo>
                    <a:lnTo>
                      <a:pt x="91" y="23"/>
                    </a:lnTo>
                    <a:lnTo>
                      <a:pt x="89" y="21"/>
                    </a:lnTo>
                    <a:lnTo>
                      <a:pt x="86" y="21"/>
                    </a:lnTo>
                    <a:lnTo>
                      <a:pt x="82" y="18"/>
                    </a:lnTo>
                    <a:lnTo>
                      <a:pt x="79" y="18"/>
                    </a:lnTo>
                    <a:lnTo>
                      <a:pt x="76" y="17"/>
                    </a:lnTo>
                    <a:lnTo>
                      <a:pt x="72" y="16"/>
                    </a:lnTo>
                    <a:lnTo>
                      <a:pt x="70" y="15"/>
                    </a:lnTo>
                    <a:lnTo>
                      <a:pt x="65" y="14"/>
                    </a:lnTo>
                    <a:lnTo>
                      <a:pt x="63" y="13"/>
                    </a:lnTo>
                    <a:lnTo>
                      <a:pt x="59" y="11"/>
                    </a:lnTo>
                    <a:lnTo>
                      <a:pt x="57" y="11"/>
                    </a:lnTo>
                    <a:lnTo>
                      <a:pt x="53" y="10"/>
                    </a:lnTo>
                    <a:lnTo>
                      <a:pt x="50" y="9"/>
                    </a:lnTo>
                    <a:lnTo>
                      <a:pt x="48" y="8"/>
                    </a:lnTo>
                    <a:lnTo>
                      <a:pt x="45" y="8"/>
                    </a:lnTo>
                    <a:lnTo>
                      <a:pt x="42" y="7"/>
                    </a:lnTo>
                    <a:lnTo>
                      <a:pt x="40" y="6"/>
                    </a:lnTo>
                    <a:lnTo>
                      <a:pt x="39" y="6"/>
                    </a:lnTo>
                    <a:lnTo>
                      <a:pt x="37" y="6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0" y="1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14" name="Freeform 384"/>
              <p:cNvSpPr>
                <a:spLocks/>
              </p:cNvSpPr>
              <p:nvPr/>
            </p:nvSpPr>
            <p:spPr bwMode="auto">
              <a:xfrm>
                <a:off x="5158" y="1097"/>
                <a:ext cx="262" cy="47"/>
              </a:xfrm>
              <a:custGeom>
                <a:avLst/>
                <a:gdLst>
                  <a:gd name="T0" fmla="*/ 6 w 262"/>
                  <a:gd name="T1" fmla="*/ 4 h 47"/>
                  <a:gd name="T2" fmla="*/ 22 w 262"/>
                  <a:gd name="T3" fmla="*/ 6 h 47"/>
                  <a:gd name="T4" fmla="*/ 34 w 262"/>
                  <a:gd name="T5" fmla="*/ 9 h 47"/>
                  <a:gd name="T6" fmla="*/ 88 w 262"/>
                  <a:gd name="T7" fmla="*/ 20 h 47"/>
                  <a:gd name="T8" fmla="*/ 144 w 262"/>
                  <a:gd name="T9" fmla="*/ 30 h 47"/>
                  <a:gd name="T10" fmla="*/ 190 w 262"/>
                  <a:gd name="T11" fmla="*/ 39 h 47"/>
                  <a:gd name="T12" fmla="*/ 224 w 262"/>
                  <a:gd name="T13" fmla="*/ 42 h 47"/>
                  <a:gd name="T14" fmla="*/ 248 w 262"/>
                  <a:gd name="T15" fmla="*/ 45 h 47"/>
                  <a:gd name="T16" fmla="*/ 260 w 262"/>
                  <a:gd name="T17" fmla="*/ 46 h 47"/>
                  <a:gd name="T18" fmla="*/ 258 w 262"/>
                  <a:gd name="T19" fmla="*/ 45 h 47"/>
                  <a:gd name="T20" fmla="*/ 252 w 262"/>
                  <a:gd name="T21" fmla="*/ 42 h 47"/>
                  <a:gd name="T22" fmla="*/ 248 w 262"/>
                  <a:gd name="T23" fmla="*/ 40 h 47"/>
                  <a:gd name="T24" fmla="*/ 242 w 262"/>
                  <a:gd name="T25" fmla="*/ 38 h 47"/>
                  <a:gd name="T26" fmla="*/ 237 w 262"/>
                  <a:gd name="T27" fmla="*/ 38 h 47"/>
                  <a:gd name="T28" fmla="*/ 232 w 262"/>
                  <a:gd name="T29" fmla="*/ 39 h 47"/>
                  <a:gd name="T30" fmla="*/ 229 w 262"/>
                  <a:gd name="T31" fmla="*/ 38 h 47"/>
                  <a:gd name="T32" fmla="*/ 223 w 262"/>
                  <a:gd name="T33" fmla="*/ 39 h 47"/>
                  <a:gd name="T34" fmla="*/ 216 w 262"/>
                  <a:gd name="T35" fmla="*/ 38 h 47"/>
                  <a:gd name="T36" fmla="*/ 209 w 262"/>
                  <a:gd name="T37" fmla="*/ 33 h 47"/>
                  <a:gd name="T38" fmla="*/ 202 w 262"/>
                  <a:gd name="T39" fmla="*/ 30 h 47"/>
                  <a:gd name="T40" fmla="*/ 197 w 262"/>
                  <a:gd name="T41" fmla="*/ 28 h 47"/>
                  <a:gd name="T42" fmla="*/ 192 w 262"/>
                  <a:gd name="T43" fmla="*/ 28 h 47"/>
                  <a:gd name="T44" fmla="*/ 185 w 262"/>
                  <a:gd name="T45" fmla="*/ 28 h 47"/>
                  <a:gd name="T46" fmla="*/ 181 w 262"/>
                  <a:gd name="T47" fmla="*/ 28 h 47"/>
                  <a:gd name="T48" fmla="*/ 175 w 262"/>
                  <a:gd name="T49" fmla="*/ 30 h 47"/>
                  <a:gd name="T50" fmla="*/ 168 w 262"/>
                  <a:gd name="T51" fmla="*/ 31 h 47"/>
                  <a:gd name="T52" fmla="*/ 160 w 262"/>
                  <a:gd name="T53" fmla="*/ 30 h 47"/>
                  <a:gd name="T54" fmla="*/ 154 w 262"/>
                  <a:gd name="T55" fmla="*/ 26 h 47"/>
                  <a:gd name="T56" fmla="*/ 149 w 262"/>
                  <a:gd name="T57" fmla="*/ 24 h 47"/>
                  <a:gd name="T58" fmla="*/ 143 w 262"/>
                  <a:gd name="T59" fmla="*/ 22 h 47"/>
                  <a:gd name="T60" fmla="*/ 136 w 262"/>
                  <a:gd name="T61" fmla="*/ 21 h 47"/>
                  <a:gd name="T62" fmla="*/ 131 w 262"/>
                  <a:gd name="T63" fmla="*/ 21 h 47"/>
                  <a:gd name="T64" fmla="*/ 125 w 262"/>
                  <a:gd name="T65" fmla="*/ 19 h 47"/>
                  <a:gd name="T66" fmla="*/ 120 w 262"/>
                  <a:gd name="T67" fmla="*/ 20 h 47"/>
                  <a:gd name="T68" fmla="*/ 115 w 262"/>
                  <a:gd name="T69" fmla="*/ 19 h 47"/>
                  <a:gd name="T70" fmla="*/ 110 w 262"/>
                  <a:gd name="T71" fmla="*/ 19 h 47"/>
                  <a:gd name="T72" fmla="*/ 103 w 262"/>
                  <a:gd name="T73" fmla="*/ 16 h 47"/>
                  <a:gd name="T74" fmla="*/ 94 w 262"/>
                  <a:gd name="T75" fmla="*/ 16 h 47"/>
                  <a:gd name="T76" fmla="*/ 87 w 262"/>
                  <a:gd name="T77" fmla="*/ 11 h 47"/>
                  <a:gd name="T78" fmla="*/ 77 w 262"/>
                  <a:gd name="T79" fmla="*/ 11 h 47"/>
                  <a:gd name="T80" fmla="*/ 71 w 262"/>
                  <a:gd name="T81" fmla="*/ 7 h 47"/>
                  <a:gd name="T82" fmla="*/ 65 w 262"/>
                  <a:gd name="T83" fmla="*/ 5 h 47"/>
                  <a:gd name="T84" fmla="*/ 59 w 262"/>
                  <a:gd name="T85" fmla="*/ 4 h 47"/>
                  <a:gd name="T86" fmla="*/ 52 w 262"/>
                  <a:gd name="T87" fmla="*/ 4 h 47"/>
                  <a:gd name="T88" fmla="*/ 46 w 262"/>
                  <a:gd name="T89" fmla="*/ 4 h 47"/>
                  <a:gd name="T90" fmla="*/ 41 w 262"/>
                  <a:gd name="T91" fmla="*/ 4 h 47"/>
                  <a:gd name="T92" fmla="*/ 36 w 262"/>
                  <a:gd name="T93" fmla="*/ 2 h 47"/>
                  <a:gd name="T94" fmla="*/ 30 w 262"/>
                  <a:gd name="T95" fmla="*/ 0 h 47"/>
                  <a:gd name="T96" fmla="*/ 22 w 262"/>
                  <a:gd name="T97" fmla="*/ 0 h 47"/>
                  <a:gd name="T98" fmla="*/ 18 w 262"/>
                  <a:gd name="T99" fmla="*/ 2 h 47"/>
                  <a:gd name="T100" fmla="*/ 13 w 262"/>
                  <a:gd name="T10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2" h="47">
                    <a:moveTo>
                      <a:pt x="0" y="2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10" y="4"/>
                    </a:lnTo>
                    <a:lnTo>
                      <a:pt x="15" y="5"/>
                    </a:lnTo>
                    <a:lnTo>
                      <a:pt x="15" y="4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4" y="6"/>
                    </a:lnTo>
                    <a:lnTo>
                      <a:pt x="27" y="7"/>
                    </a:lnTo>
                    <a:lnTo>
                      <a:pt x="30" y="8"/>
                    </a:lnTo>
                    <a:lnTo>
                      <a:pt x="31" y="8"/>
                    </a:lnTo>
                    <a:lnTo>
                      <a:pt x="34" y="9"/>
                    </a:lnTo>
                    <a:lnTo>
                      <a:pt x="35" y="8"/>
                    </a:lnTo>
                    <a:lnTo>
                      <a:pt x="49" y="12"/>
                    </a:lnTo>
                    <a:lnTo>
                      <a:pt x="62" y="15"/>
                    </a:lnTo>
                    <a:lnTo>
                      <a:pt x="74" y="17"/>
                    </a:lnTo>
                    <a:lnTo>
                      <a:pt x="88" y="20"/>
                    </a:lnTo>
                    <a:lnTo>
                      <a:pt x="100" y="22"/>
                    </a:lnTo>
                    <a:lnTo>
                      <a:pt x="112" y="25"/>
                    </a:lnTo>
                    <a:lnTo>
                      <a:pt x="122" y="27"/>
                    </a:lnTo>
                    <a:lnTo>
                      <a:pt x="134" y="29"/>
                    </a:lnTo>
                    <a:lnTo>
                      <a:pt x="144" y="30"/>
                    </a:lnTo>
                    <a:lnTo>
                      <a:pt x="154" y="33"/>
                    </a:lnTo>
                    <a:lnTo>
                      <a:pt x="164" y="35"/>
                    </a:lnTo>
                    <a:lnTo>
                      <a:pt x="172" y="35"/>
                    </a:lnTo>
                    <a:lnTo>
                      <a:pt x="180" y="37"/>
                    </a:lnTo>
                    <a:lnTo>
                      <a:pt x="190" y="39"/>
                    </a:lnTo>
                    <a:lnTo>
                      <a:pt x="197" y="40"/>
                    </a:lnTo>
                    <a:lnTo>
                      <a:pt x="205" y="40"/>
                    </a:lnTo>
                    <a:lnTo>
                      <a:pt x="211" y="41"/>
                    </a:lnTo>
                    <a:lnTo>
                      <a:pt x="218" y="42"/>
                    </a:lnTo>
                    <a:lnTo>
                      <a:pt x="224" y="42"/>
                    </a:lnTo>
                    <a:lnTo>
                      <a:pt x="230" y="42"/>
                    </a:lnTo>
                    <a:lnTo>
                      <a:pt x="235" y="44"/>
                    </a:lnTo>
                    <a:lnTo>
                      <a:pt x="240" y="44"/>
                    </a:lnTo>
                    <a:lnTo>
                      <a:pt x="244" y="45"/>
                    </a:lnTo>
                    <a:lnTo>
                      <a:pt x="248" y="45"/>
                    </a:lnTo>
                    <a:lnTo>
                      <a:pt x="250" y="45"/>
                    </a:lnTo>
                    <a:lnTo>
                      <a:pt x="254" y="46"/>
                    </a:lnTo>
                    <a:lnTo>
                      <a:pt x="255" y="46"/>
                    </a:lnTo>
                    <a:lnTo>
                      <a:pt x="258" y="45"/>
                    </a:lnTo>
                    <a:lnTo>
                      <a:pt x="260" y="46"/>
                    </a:lnTo>
                    <a:lnTo>
                      <a:pt x="261" y="46"/>
                    </a:lnTo>
                    <a:lnTo>
                      <a:pt x="261" y="45"/>
                    </a:lnTo>
                    <a:lnTo>
                      <a:pt x="260" y="46"/>
                    </a:lnTo>
                    <a:lnTo>
                      <a:pt x="259" y="45"/>
                    </a:lnTo>
                    <a:lnTo>
                      <a:pt x="258" y="45"/>
                    </a:lnTo>
                    <a:lnTo>
                      <a:pt x="258" y="45"/>
                    </a:lnTo>
                    <a:lnTo>
                      <a:pt x="255" y="43"/>
                    </a:lnTo>
                    <a:lnTo>
                      <a:pt x="255" y="44"/>
                    </a:lnTo>
                    <a:lnTo>
                      <a:pt x="254" y="43"/>
                    </a:lnTo>
                    <a:lnTo>
                      <a:pt x="252" y="42"/>
                    </a:lnTo>
                    <a:lnTo>
                      <a:pt x="251" y="42"/>
                    </a:lnTo>
                    <a:lnTo>
                      <a:pt x="251" y="42"/>
                    </a:lnTo>
                    <a:lnTo>
                      <a:pt x="250" y="42"/>
                    </a:lnTo>
                    <a:lnTo>
                      <a:pt x="248" y="40"/>
                    </a:lnTo>
                    <a:lnTo>
                      <a:pt x="248" y="40"/>
                    </a:lnTo>
                    <a:lnTo>
                      <a:pt x="246" y="40"/>
                    </a:lnTo>
                    <a:lnTo>
                      <a:pt x="246" y="40"/>
                    </a:lnTo>
                    <a:lnTo>
                      <a:pt x="244" y="38"/>
                    </a:lnTo>
                    <a:lnTo>
                      <a:pt x="244" y="38"/>
                    </a:lnTo>
                    <a:lnTo>
                      <a:pt x="242" y="38"/>
                    </a:lnTo>
                    <a:lnTo>
                      <a:pt x="241" y="38"/>
                    </a:lnTo>
                    <a:lnTo>
                      <a:pt x="239" y="38"/>
                    </a:lnTo>
                    <a:lnTo>
                      <a:pt x="239" y="38"/>
                    </a:lnTo>
                    <a:lnTo>
                      <a:pt x="237" y="38"/>
                    </a:lnTo>
                    <a:lnTo>
                      <a:pt x="237" y="38"/>
                    </a:lnTo>
                    <a:lnTo>
                      <a:pt x="236" y="38"/>
                    </a:lnTo>
                    <a:lnTo>
                      <a:pt x="234" y="39"/>
                    </a:lnTo>
                    <a:lnTo>
                      <a:pt x="233" y="39"/>
                    </a:lnTo>
                    <a:lnTo>
                      <a:pt x="232" y="38"/>
                    </a:lnTo>
                    <a:lnTo>
                      <a:pt x="232" y="39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30" y="38"/>
                    </a:lnTo>
                    <a:lnTo>
                      <a:pt x="229" y="38"/>
                    </a:lnTo>
                    <a:lnTo>
                      <a:pt x="227" y="40"/>
                    </a:lnTo>
                    <a:lnTo>
                      <a:pt x="226" y="40"/>
                    </a:lnTo>
                    <a:lnTo>
                      <a:pt x="224" y="40"/>
                    </a:lnTo>
                    <a:lnTo>
                      <a:pt x="224" y="40"/>
                    </a:lnTo>
                    <a:lnTo>
                      <a:pt x="223" y="39"/>
                    </a:lnTo>
                    <a:lnTo>
                      <a:pt x="222" y="38"/>
                    </a:lnTo>
                    <a:lnTo>
                      <a:pt x="219" y="39"/>
                    </a:lnTo>
                    <a:lnTo>
                      <a:pt x="218" y="38"/>
                    </a:lnTo>
                    <a:lnTo>
                      <a:pt x="216" y="38"/>
                    </a:lnTo>
                    <a:lnTo>
                      <a:pt x="216" y="38"/>
                    </a:lnTo>
                    <a:lnTo>
                      <a:pt x="214" y="35"/>
                    </a:lnTo>
                    <a:lnTo>
                      <a:pt x="212" y="35"/>
                    </a:lnTo>
                    <a:lnTo>
                      <a:pt x="212" y="35"/>
                    </a:lnTo>
                    <a:lnTo>
                      <a:pt x="211" y="35"/>
                    </a:lnTo>
                    <a:lnTo>
                      <a:pt x="209" y="33"/>
                    </a:lnTo>
                    <a:lnTo>
                      <a:pt x="208" y="33"/>
                    </a:lnTo>
                    <a:lnTo>
                      <a:pt x="206" y="32"/>
                    </a:lnTo>
                    <a:lnTo>
                      <a:pt x="204" y="31"/>
                    </a:lnTo>
                    <a:lnTo>
                      <a:pt x="204" y="31"/>
                    </a:lnTo>
                    <a:lnTo>
                      <a:pt x="202" y="30"/>
                    </a:lnTo>
                    <a:lnTo>
                      <a:pt x="201" y="29"/>
                    </a:lnTo>
                    <a:lnTo>
                      <a:pt x="201" y="29"/>
                    </a:lnTo>
                    <a:lnTo>
                      <a:pt x="199" y="29"/>
                    </a:lnTo>
                    <a:lnTo>
                      <a:pt x="198" y="29"/>
                    </a:lnTo>
                    <a:lnTo>
                      <a:pt x="197" y="28"/>
                    </a:lnTo>
                    <a:lnTo>
                      <a:pt x="197" y="28"/>
                    </a:lnTo>
                    <a:lnTo>
                      <a:pt x="195" y="29"/>
                    </a:lnTo>
                    <a:lnTo>
                      <a:pt x="194" y="28"/>
                    </a:lnTo>
                    <a:lnTo>
                      <a:pt x="193" y="29"/>
                    </a:lnTo>
                    <a:lnTo>
                      <a:pt x="192" y="28"/>
                    </a:lnTo>
                    <a:lnTo>
                      <a:pt x="192" y="28"/>
                    </a:lnTo>
                    <a:lnTo>
                      <a:pt x="190" y="29"/>
                    </a:lnTo>
                    <a:lnTo>
                      <a:pt x="188" y="28"/>
                    </a:lnTo>
                    <a:lnTo>
                      <a:pt x="187" y="28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3" y="28"/>
                    </a:lnTo>
                    <a:lnTo>
                      <a:pt x="182" y="28"/>
                    </a:lnTo>
                    <a:lnTo>
                      <a:pt x="181" y="28"/>
                    </a:lnTo>
                    <a:lnTo>
                      <a:pt x="180" y="30"/>
                    </a:lnTo>
                    <a:lnTo>
                      <a:pt x="178" y="30"/>
                    </a:lnTo>
                    <a:lnTo>
                      <a:pt x="177" y="30"/>
                    </a:lnTo>
                    <a:lnTo>
                      <a:pt x="176" y="30"/>
                    </a:lnTo>
                    <a:lnTo>
                      <a:pt x="175" y="30"/>
                    </a:lnTo>
                    <a:lnTo>
                      <a:pt x="172" y="30"/>
                    </a:lnTo>
                    <a:lnTo>
                      <a:pt x="171" y="31"/>
                    </a:lnTo>
                    <a:lnTo>
                      <a:pt x="169" y="31"/>
                    </a:lnTo>
                    <a:lnTo>
                      <a:pt x="169" y="32"/>
                    </a:lnTo>
                    <a:lnTo>
                      <a:pt x="168" y="31"/>
                    </a:lnTo>
                    <a:lnTo>
                      <a:pt x="166" y="31"/>
                    </a:lnTo>
                    <a:lnTo>
                      <a:pt x="164" y="30"/>
                    </a:lnTo>
                    <a:lnTo>
                      <a:pt x="163" y="30"/>
                    </a:lnTo>
                    <a:lnTo>
                      <a:pt x="162" y="30"/>
                    </a:lnTo>
                    <a:lnTo>
                      <a:pt x="160" y="30"/>
                    </a:lnTo>
                    <a:lnTo>
                      <a:pt x="159" y="28"/>
                    </a:lnTo>
                    <a:lnTo>
                      <a:pt x="157" y="28"/>
                    </a:lnTo>
                    <a:lnTo>
                      <a:pt x="156" y="28"/>
                    </a:lnTo>
                    <a:lnTo>
                      <a:pt x="155" y="26"/>
                    </a:lnTo>
                    <a:lnTo>
                      <a:pt x="154" y="26"/>
                    </a:lnTo>
                    <a:lnTo>
                      <a:pt x="153" y="25"/>
                    </a:lnTo>
                    <a:lnTo>
                      <a:pt x="151" y="25"/>
                    </a:lnTo>
                    <a:lnTo>
                      <a:pt x="151" y="25"/>
                    </a:lnTo>
                    <a:lnTo>
                      <a:pt x="150" y="24"/>
                    </a:lnTo>
                    <a:lnTo>
                      <a:pt x="149" y="24"/>
                    </a:lnTo>
                    <a:lnTo>
                      <a:pt x="147" y="24"/>
                    </a:lnTo>
                    <a:lnTo>
                      <a:pt x="146" y="23"/>
                    </a:lnTo>
                    <a:lnTo>
                      <a:pt x="146" y="23"/>
                    </a:lnTo>
                    <a:lnTo>
                      <a:pt x="144" y="23"/>
                    </a:lnTo>
                    <a:lnTo>
                      <a:pt x="143" y="22"/>
                    </a:lnTo>
                    <a:lnTo>
                      <a:pt x="142" y="21"/>
                    </a:lnTo>
                    <a:lnTo>
                      <a:pt x="139" y="21"/>
                    </a:lnTo>
                    <a:lnTo>
                      <a:pt x="139" y="21"/>
                    </a:lnTo>
                    <a:lnTo>
                      <a:pt x="138" y="21"/>
                    </a:lnTo>
                    <a:lnTo>
                      <a:pt x="136" y="21"/>
                    </a:lnTo>
                    <a:lnTo>
                      <a:pt x="136" y="21"/>
                    </a:lnTo>
                    <a:lnTo>
                      <a:pt x="134" y="21"/>
                    </a:lnTo>
                    <a:lnTo>
                      <a:pt x="134" y="20"/>
                    </a:lnTo>
                    <a:lnTo>
                      <a:pt x="133" y="21"/>
                    </a:lnTo>
                    <a:lnTo>
                      <a:pt x="131" y="21"/>
                    </a:lnTo>
                    <a:lnTo>
                      <a:pt x="131" y="20"/>
                    </a:lnTo>
                    <a:lnTo>
                      <a:pt x="129" y="20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25" y="19"/>
                    </a:lnTo>
                    <a:lnTo>
                      <a:pt x="125" y="20"/>
                    </a:lnTo>
                    <a:lnTo>
                      <a:pt x="124" y="19"/>
                    </a:lnTo>
                    <a:lnTo>
                      <a:pt x="122" y="18"/>
                    </a:lnTo>
                    <a:lnTo>
                      <a:pt x="121" y="18"/>
                    </a:lnTo>
                    <a:lnTo>
                      <a:pt x="120" y="20"/>
                    </a:lnTo>
                    <a:lnTo>
                      <a:pt x="119" y="20"/>
                    </a:lnTo>
                    <a:lnTo>
                      <a:pt x="118" y="19"/>
                    </a:lnTo>
                    <a:lnTo>
                      <a:pt x="117" y="21"/>
                    </a:lnTo>
                    <a:lnTo>
                      <a:pt x="116" y="20"/>
                    </a:lnTo>
                    <a:lnTo>
                      <a:pt x="115" y="19"/>
                    </a:lnTo>
                    <a:lnTo>
                      <a:pt x="114" y="21"/>
                    </a:lnTo>
                    <a:lnTo>
                      <a:pt x="112" y="19"/>
                    </a:lnTo>
                    <a:lnTo>
                      <a:pt x="111" y="19"/>
                    </a:lnTo>
                    <a:lnTo>
                      <a:pt x="111" y="19"/>
                    </a:lnTo>
                    <a:lnTo>
                      <a:pt x="110" y="19"/>
                    </a:lnTo>
                    <a:lnTo>
                      <a:pt x="107" y="18"/>
                    </a:lnTo>
                    <a:lnTo>
                      <a:pt x="107" y="18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3" y="16"/>
                    </a:lnTo>
                    <a:lnTo>
                      <a:pt x="100" y="16"/>
                    </a:lnTo>
                    <a:lnTo>
                      <a:pt x="99" y="16"/>
                    </a:lnTo>
                    <a:lnTo>
                      <a:pt x="97" y="16"/>
                    </a:lnTo>
                    <a:lnTo>
                      <a:pt x="97" y="16"/>
                    </a:lnTo>
                    <a:lnTo>
                      <a:pt x="94" y="16"/>
                    </a:lnTo>
                    <a:lnTo>
                      <a:pt x="93" y="15"/>
                    </a:lnTo>
                    <a:lnTo>
                      <a:pt x="91" y="14"/>
                    </a:lnTo>
                    <a:lnTo>
                      <a:pt x="89" y="13"/>
                    </a:lnTo>
                    <a:lnTo>
                      <a:pt x="88" y="11"/>
                    </a:lnTo>
                    <a:lnTo>
                      <a:pt x="87" y="11"/>
                    </a:lnTo>
                    <a:lnTo>
                      <a:pt x="85" y="13"/>
                    </a:lnTo>
                    <a:lnTo>
                      <a:pt x="82" y="13"/>
                    </a:lnTo>
                    <a:lnTo>
                      <a:pt x="80" y="12"/>
                    </a:lnTo>
                    <a:lnTo>
                      <a:pt x="78" y="11"/>
                    </a:lnTo>
                    <a:lnTo>
                      <a:pt x="77" y="11"/>
                    </a:lnTo>
                    <a:lnTo>
                      <a:pt x="74" y="11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0" y="6"/>
                    </a:lnTo>
                    <a:lnTo>
                      <a:pt x="69" y="6"/>
                    </a:lnTo>
                    <a:lnTo>
                      <a:pt x="67" y="5"/>
                    </a:lnTo>
                    <a:lnTo>
                      <a:pt x="66" y="6"/>
                    </a:lnTo>
                    <a:lnTo>
                      <a:pt x="65" y="5"/>
                    </a:lnTo>
                    <a:lnTo>
                      <a:pt x="63" y="5"/>
                    </a:lnTo>
                    <a:lnTo>
                      <a:pt x="62" y="4"/>
                    </a:lnTo>
                    <a:lnTo>
                      <a:pt x="62" y="5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58" y="4"/>
                    </a:lnTo>
                    <a:lnTo>
                      <a:pt x="55" y="4"/>
                    </a:lnTo>
                    <a:lnTo>
                      <a:pt x="54" y="4"/>
                    </a:lnTo>
                    <a:lnTo>
                      <a:pt x="53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4" y="4"/>
                    </a:lnTo>
                    <a:lnTo>
                      <a:pt x="43" y="4"/>
                    </a:lnTo>
                    <a:lnTo>
                      <a:pt x="41" y="4"/>
                    </a:lnTo>
                    <a:lnTo>
                      <a:pt x="40" y="3"/>
                    </a:lnTo>
                    <a:lnTo>
                      <a:pt x="39" y="4"/>
                    </a:lnTo>
                    <a:lnTo>
                      <a:pt x="38" y="3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4" y="3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1"/>
                    </a:lnTo>
                    <a:lnTo>
                      <a:pt x="22" y="1"/>
                    </a:lnTo>
                    <a:lnTo>
                      <a:pt x="21" y="1"/>
                    </a:lnTo>
                    <a:lnTo>
                      <a:pt x="19" y="1"/>
                    </a:lnTo>
                    <a:lnTo>
                      <a:pt x="18" y="2"/>
                    </a:lnTo>
                    <a:lnTo>
                      <a:pt x="17" y="2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10" y="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15" name="Freeform 385"/>
              <p:cNvSpPr>
                <a:spLocks/>
              </p:cNvSpPr>
              <p:nvPr/>
            </p:nvSpPr>
            <p:spPr bwMode="auto">
              <a:xfrm>
                <a:off x="5317" y="1119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3 w 17"/>
                  <a:gd name="T3" fmla="*/ 13 h 17"/>
                  <a:gd name="T4" fmla="*/ 16 w 17"/>
                  <a:gd name="T5" fmla="*/ 16 h 17"/>
                  <a:gd name="T6" fmla="*/ 16 w 17"/>
                  <a:gd name="T7" fmla="*/ 0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3" y="13"/>
                    </a:lnTo>
                    <a:lnTo>
                      <a:pt x="16" y="16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999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16" name="Freeform 386"/>
              <p:cNvSpPr>
                <a:spLocks/>
              </p:cNvSpPr>
              <p:nvPr/>
            </p:nvSpPr>
            <p:spPr bwMode="auto">
              <a:xfrm>
                <a:off x="5314" y="1118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2 w 17"/>
                  <a:gd name="T3" fmla="*/ 12 h 17"/>
                  <a:gd name="T4" fmla="*/ 14 w 17"/>
                  <a:gd name="T5" fmla="*/ 16 h 17"/>
                  <a:gd name="T6" fmla="*/ 16 w 17"/>
                  <a:gd name="T7" fmla="*/ 1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2" y="12"/>
                    </a:lnTo>
                    <a:lnTo>
                      <a:pt x="14" y="16"/>
                    </a:lnTo>
                    <a:lnTo>
                      <a:pt x="16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17" name="Freeform 387"/>
              <p:cNvSpPr>
                <a:spLocks/>
              </p:cNvSpPr>
              <p:nvPr/>
            </p:nvSpPr>
            <p:spPr bwMode="auto">
              <a:xfrm>
                <a:off x="5318" y="112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6 w 17"/>
                  <a:gd name="T3" fmla="*/ 8 h 17"/>
                  <a:gd name="T4" fmla="*/ 6 w 17"/>
                  <a:gd name="T5" fmla="*/ 8 h 17"/>
                  <a:gd name="T6" fmla="*/ 12 w 17"/>
                  <a:gd name="T7" fmla="*/ 8 h 17"/>
                  <a:gd name="T8" fmla="*/ 12 w 17"/>
                  <a:gd name="T9" fmla="*/ 8 h 17"/>
                  <a:gd name="T10" fmla="*/ 12 w 17"/>
                  <a:gd name="T11" fmla="*/ 16 h 17"/>
                  <a:gd name="T12" fmla="*/ 12 w 17"/>
                  <a:gd name="T13" fmla="*/ 16 h 17"/>
                  <a:gd name="T14" fmla="*/ 16 w 17"/>
                  <a:gd name="T15" fmla="*/ 16 h 17"/>
                  <a:gd name="T16" fmla="*/ 12 w 17"/>
                  <a:gd name="T17" fmla="*/ 8 h 17"/>
                  <a:gd name="T18" fmla="*/ 12 w 17"/>
                  <a:gd name="T19" fmla="*/ 8 h 17"/>
                  <a:gd name="T20" fmla="*/ 9 w 17"/>
                  <a:gd name="T21" fmla="*/ 8 h 17"/>
                  <a:gd name="T22" fmla="*/ 6 w 17"/>
                  <a:gd name="T23" fmla="*/ 8 h 17"/>
                  <a:gd name="T24" fmla="*/ 6 w 17"/>
                  <a:gd name="T25" fmla="*/ 8 h 17"/>
                  <a:gd name="T26" fmla="*/ 3 w 17"/>
                  <a:gd name="T27" fmla="*/ 8 h 17"/>
                  <a:gd name="T28" fmla="*/ 0 w 17"/>
                  <a:gd name="T2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6" y="8"/>
                    </a:lnTo>
                    <a:lnTo>
                      <a:pt x="6" y="8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9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18" name="Freeform 388"/>
              <p:cNvSpPr>
                <a:spLocks/>
              </p:cNvSpPr>
              <p:nvPr/>
            </p:nvSpPr>
            <p:spPr bwMode="auto">
              <a:xfrm>
                <a:off x="5315" y="112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2 w 17"/>
                  <a:gd name="T3" fmla="*/ 0 h 17"/>
                  <a:gd name="T4" fmla="*/ 8 w 17"/>
                  <a:gd name="T5" fmla="*/ 4 h 17"/>
                  <a:gd name="T6" fmla="*/ 10 w 17"/>
                  <a:gd name="T7" fmla="*/ 4 h 17"/>
                  <a:gd name="T8" fmla="*/ 14 w 17"/>
                  <a:gd name="T9" fmla="*/ 4 h 17"/>
                  <a:gd name="T10" fmla="*/ 14 w 17"/>
                  <a:gd name="T11" fmla="*/ 8 h 17"/>
                  <a:gd name="T12" fmla="*/ 16 w 17"/>
                  <a:gd name="T13" fmla="*/ 8 h 17"/>
                  <a:gd name="T14" fmla="*/ 12 w 17"/>
                  <a:gd name="T15" fmla="*/ 8 h 17"/>
                  <a:gd name="T16" fmla="*/ 10 w 17"/>
                  <a:gd name="T17" fmla="*/ 16 h 17"/>
                  <a:gd name="T18" fmla="*/ 8 w 17"/>
                  <a:gd name="T19" fmla="*/ 12 h 17"/>
                  <a:gd name="T20" fmla="*/ 6 w 17"/>
                  <a:gd name="T21" fmla="*/ 12 h 17"/>
                  <a:gd name="T22" fmla="*/ 2 w 17"/>
                  <a:gd name="T23" fmla="*/ 16 h 17"/>
                  <a:gd name="T24" fmla="*/ 0 w 17"/>
                  <a:gd name="T25" fmla="*/ 12 h 17"/>
                  <a:gd name="T26" fmla="*/ 0 w 17"/>
                  <a:gd name="T2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2" y="0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4" y="4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2" y="8"/>
                    </a:lnTo>
                    <a:lnTo>
                      <a:pt x="10" y="16"/>
                    </a:lnTo>
                    <a:lnTo>
                      <a:pt x="8" y="12"/>
                    </a:lnTo>
                    <a:lnTo>
                      <a:pt x="6" y="12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19" name="Freeform 389"/>
              <p:cNvSpPr>
                <a:spLocks/>
              </p:cNvSpPr>
              <p:nvPr/>
            </p:nvSpPr>
            <p:spPr bwMode="auto">
              <a:xfrm>
                <a:off x="5253" y="110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16 w 17"/>
                  <a:gd name="T5" fmla="*/ 16 h 17"/>
                  <a:gd name="T6" fmla="*/ 16 w 17"/>
                  <a:gd name="T7" fmla="*/ 16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20" name="Freeform 390"/>
              <p:cNvSpPr>
                <a:spLocks/>
              </p:cNvSpPr>
              <p:nvPr/>
            </p:nvSpPr>
            <p:spPr bwMode="auto">
              <a:xfrm>
                <a:off x="5265" y="1097"/>
                <a:ext cx="17" cy="17"/>
              </a:xfrm>
              <a:custGeom>
                <a:avLst/>
                <a:gdLst>
                  <a:gd name="T0" fmla="*/ 5 w 17"/>
                  <a:gd name="T1" fmla="*/ 12 h 17"/>
                  <a:gd name="T2" fmla="*/ 0 w 17"/>
                  <a:gd name="T3" fmla="*/ 0 h 17"/>
                  <a:gd name="T4" fmla="*/ 10 w 17"/>
                  <a:gd name="T5" fmla="*/ 0 h 17"/>
                  <a:gd name="T6" fmla="*/ 16 w 17"/>
                  <a:gd name="T7" fmla="*/ 16 h 17"/>
                  <a:gd name="T8" fmla="*/ 5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6" y="16"/>
                    </a:lnTo>
                    <a:lnTo>
                      <a:pt x="5" y="12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21" name="Freeform 391"/>
              <p:cNvSpPr>
                <a:spLocks/>
              </p:cNvSpPr>
              <p:nvPr/>
            </p:nvSpPr>
            <p:spPr bwMode="auto">
              <a:xfrm>
                <a:off x="5282" y="1095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  <a:gd name="T6" fmla="*/ 16 w 17"/>
                  <a:gd name="T7" fmla="*/ 0 h 1"/>
                  <a:gd name="T8" fmla="*/ 0 w 1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22" name="Line 392"/>
              <p:cNvSpPr>
                <a:spLocks noChangeShapeType="1"/>
              </p:cNvSpPr>
              <p:nvPr/>
            </p:nvSpPr>
            <p:spPr bwMode="auto">
              <a:xfrm>
                <a:off x="5326" y="1116"/>
                <a:ext cx="0" cy="1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23" name="Freeform 393"/>
              <p:cNvSpPr>
                <a:spLocks/>
              </p:cNvSpPr>
              <p:nvPr/>
            </p:nvSpPr>
            <p:spPr bwMode="auto">
              <a:xfrm>
                <a:off x="5290" y="1114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0 h 17"/>
                  <a:gd name="T4" fmla="*/ 0 w 17"/>
                  <a:gd name="T5" fmla="*/ 0 h 17"/>
                  <a:gd name="T6" fmla="*/ 8 w 17"/>
                  <a:gd name="T7" fmla="*/ 16 h 17"/>
                  <a:gd name="T8" fmla="*/ 16 w 1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8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24" name="Freeform 394"/>
              <p:cNvSpPr>
                <a:spLocks/>
              </p:cNvSpPr>
              <p:nvPr/>
            </p:nvSpPr>
            <p:spPr bwMode="auto">
              <a:xfrm>
                <a:off x="5283" y="111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0 h 17"/>
                  <a:gd name="T4" fmla="*/ 0 w 17"/>
                  <a:gd name="T5" fmla="*/ 16 h 17"/>
                  <a:gd name="T6" fmla="*/ 0 w 17"/>
                  <a:gd name="T7" fmla="*/ 5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0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25" name="Freeform 395"/>
              <p:cNvSpPr>
                <a:spLocks/>
              </p:cNvSpPr>
              <p:nvPr/>
            </p:nvSpPr>
            <p:spPr bwMode="auto">
              <a:xfrm>
                <a:off x="5279" y="1114"/>
                <a:ext cx="1" cy="17"/>
              </a:xfrm>
              <a:custGeom>
                <a:avLst/>
                <a:gdLst>
                  <a:gd name="T0" fmla="*/ 0 w 1"/>
                  <a:gd name="T1" fmla="*/ 0 h 17"/>
                  <a:gd name="T2" fmla="*/ 0 w 1"/>
                  <a:gd name="T3" fmla="*/ 16 h 17"/>
                  <a:gd name="T4" fmla="*/ 0 w 1"/>
                  <a:gd name="T5" fmla="*/ 16 h 17"/>
                  <a:gd name="T6" fmla="*/ 0 w 1"/>
                  <a:gd name="T7" fmla="*/ 0 h 17"/>
                  <a:gd name="T8" fmla="*/ 0 w 1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7">
                    <a:moveTo>
                      <a:pt x="0" y="0"/>
                    </a:moveTo>
                    <a:lnTo>
                      <a:pt x="0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26" name="Freeform 396"/>
              <p:cNvSpPr>
                <a:spLocks/>
              </p:cNvSpPr>
              <p:nvPr/>
            </p:nvSpPr>
            <p:spPr bwMode="auto">
              <a:xfrm>
                <a:off x="5290" y="1123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8 h 17"/>
                  <a:gd name="T4" fmla="*/ 16 w 17"/>
                  <a:gd name="T5" fmla="*/ 16 h 17"/>
                  <a:gd name="T6" fmla="*/ 0 w 17"/>
                  <a:gd name="T7" fmla="*/ 8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27" name="Freeform 397"/>
              <p:cNvSpPr>
                <a:spLocks/>
              </p:cNvSpPr>
              <p:nvPr/>
            </p:nvSpPr>
            <p:spPr bwMode="auto">
              <a:xfrm>
                <a:off x="5283" y="1122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5 w 17"/>
                  <a:gd name="T5" fmla="*/ 16 h 17"/>
                  <a:gd name="T6" fmla="*/ 0 w 17"/>
                  <a:gd name="T7" fmla="*/ 0 h 17"/>
                  <a:gd name="T8" fmla="*/ 16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5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28" name="Freeform 398"/>
              <p:cNvSpPr>
                <a:spLocks/>
              </p:cNvSpPr>
              <p:nvPr/>
            </p:nvSpPr>
            <p:spPr bwMode="auto">
              <a:xfrm>
                <a:off x="5278" y="1120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16 w 17"/>
                  <a:gd name="T3" fmla="*/ 16 h 17"/>
                  <a:gd name="T4" fmla="*/ 0 w 17"/>
                  <a:gd name="T5" fmla="*/ 16 h 17"/>
                  <a:gd name="T6" fmla="*/ 16 w 17"/>
                  <a:gd name="T7" fmla="*/ 0 h 17"/>
                  <a:gd name="T8" fmla="*/ 16 w 17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16" y="16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29" name="Freeform 399"/>
              <p:cNvSpPr>
                <a:spLocks/>
              </p:cNvSpPr>
              <p:nvPr/>
            </p:nvSpPr>
            <p:spPr bwMode="auto">
              <a:xfrm>
                <a:off x="5251" y="1114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4 w 17"/>
                  <a:gd name="T3" fmla="*/ 12 h 17"/>
                  <a:gd name="T4" fmla="*/ 12 w 17"/>
                  <a:gd name="T5" fmla="*/ 8 h 17"/>
                  <a:gd name="T6" fmla="*/ 12 w 17"/>
                  <a:gd name="T7" fmla="*/ 12 h 17"/>
                  <a:gd name="T8" fmla="*/ 11 w 17"/>
                  <a:gd name="T9" fmla="*/ 12 h 17"/>
                  <a:gd name="T10" fmla="*/ 11 w 17"/>
                  <a:gd name="T11" fmla="*/ 16 h 17"/>
                  <a:gd name="T12" fmla="*/ 8 w 17"/>
                  <a:gd name="T13" fmla="*/ 16 h 17"/>
                  <a:gd name="T14" fmla="*/ 6 w 17"/>
                  <a:gd name="T15" fmla="*/ 12 h 17"/>
                  <a:gd name="T16" fmla="*/ 6 w 17"/>
                  <a:gd name="T17" fmla="*/ 8 h 17"/>
                  <a:gd name="T18" fmla="*/ 6 w 17"/>
                  <a:gd name="T19" fmla="*/ 8 h 17"/>
                  <a:gd name="T20" fmla="*/ 3 w 17"/>
                  <a:gd name="T21" fmla="*/ 8 h 17"/>
                  <a:gd name="T22" fmla="*/ 2 w 17"/>
                  <a:gd name="T23" fmla="*/ 4 h 17"/>
                  <a:gd name="T24" fmla="*/ 1 w 17"/>
                  <a:gd name="T25" fmla="*/ 4 h 17"/>
                  <a:gd name="T26" fmla="*/ 0 w 17"/>
                  <a:gd name="T27" fmla="*/ 4 h 17"/>
                  <a:gd name="T28" fmla="*/ 0 w 17"/>
                  <a:gd name="T29" fmla="*/ 0 h 17"/>
                  <a:gd name="T30" fmla="*/ 16 w 17"/>
                  <a:gd name="T31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7">
                    <a:moveTo>
                      <a:pt x="16" y="8"/>
                    </a:moveTo>
                    <a:lnTo>
                      <a:pt x="14" y="12"/>
                    </a:lnTo>
                    <a:lnTo>
                      <a:pt x="12" y="8"/>
                    </a:lnTo>
                    <a:lnTo>
                      <a:pt x="12" y="12"/>
                    </a:lnTo>
                    <a:lnTo>
                      <a:pt x="11" y="12"/>
                    </a:lnTo>
                    <a:lnTo>
                      <a:pt x="11" y="16"/>
                    </a:lnTo>
                    <a:lnTo>
                      <a:pt x="8" y="16"/>
                    </a:lnTo>
                    <a:lnTo>
                      <a:pt x="6" y="12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3" y="8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30" name="Freeform 400"/>
              <p:cNvSpPr>
                <a:spLocks/>
              </p:cNvSpPr>
              <p:nvPr/>
            </p:nvSpPr>
            <p:spPr bwMode="auto">
              <a:xfrm>
                <a:off x="5280" y="1118"/>
                <a:ext cx="37" cy="17"/>
              </a:xfrm>
              <a:custGeom>
                <a:avLst/>
                <a:gdLst>
                  <a:gd name="T0" fmla="*/ 36 w 37"/>
                  <a:gd name="T1" fmla="*/ 16 h 17"/>
                  <a:gd name="T2" fmla="*/ 35 w 37"/>
                  <a:gd name="T3" fmla="*/ 16 h 17"/>
                  <a:gd name="T4" fmla="*/ 34 w 37"/>
                  <a:gd name="T5" fmla="*/ 14 h 17"/>
                  <a:gd name="T6" fmla="*/ 31 w 37"/>
                  <a:gd name="T7" fmla="*/ 14 h 17"/>
                  <a:gd name="T8" fmla="*/ 28 w 37"/>
                  <a:gd name="T9" fmla="*/ 14 h 17"/>
                  <a:gd name="T10" fmla="*/ 26 w 37"/>
                  <a:gd name="T11" fmla="*/ 14 h 17"/>
                  <a:gd name="T12" fmla="*/ 22 w 37"/>
                  <a:gd name="T13" fmla="*/ 10 h 17"/>
                  <a:gd name="T14" fmla="*/ 20 w 37"/>
                  <a:gd name="T15" fmla="*/ 10 h 17"/>
                  <a:gd name="T16" fmla="*/ 17 w 37"/>
                  <a:gd name="T17" fmla="*/ 8 h 17"/>
                  <a:gd name="T18" fmla="*/ 13 w 37"/>
                  <a:gd name="T19" fmla="*/ 8 h 17"/>
                  <a:gd name="T20" fmla="*/ 10 w 37"/>
                  <a:gd name="T21" fmla="*/ 7 h 17"/>
                  <a:gd name="T22" fmla="*/ 8 w 37"/>
                  <a:gd name="T23" fmla="*/ 5 h 17"/>
                  <a:gd name="T24" fmla="*/ 6 w 37"/>
                  <a:gd name="T25" fmla="*/ 3 h 17"/>
                  <a:gd name="T26" fmla="*/ 4 w 37"/>
                  <a:gd name="T27" fmla="*/ 1 h 17"/>
                  <a:gd name="T28" fmla="*/ 3 w 37"/>
                  <a:gd name="T29" fmla="*/ 1 h 17"/>
                  <a:gd name="T30" fmla="*/ 0 w 37"/>
                  <a:gd name="T31" fmla="*/ 0 h 17"/>
                  <a:gd name="T32" fmla="*/ 36 w 37"/>
                  <a:gd name="T3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17">
                    <a:moveTo>
                      <a:pt x="36" y="16"/>
                    </a:moveTo>
                    <a:lnTo>
                      <a:pt x="35" y="16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6" y="14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7" y="8"/>
                    </a:lnTo>
                    <a:lnTo>
                      <a:pt x="13" y="8"/>
                    </a:lnTo>
                    <a:lnTo>
                      <a:pt x="10" y="7"/>
                    </a:lnTo>
                    <a:lnTo>
                      <a:pt x="8" y="5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0" y="0"/>
                    </a:lnTo>
                    <a:lnTo>
                      <a:pt x="36" y="16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31" name="Freeform 401"/>
              <p:cNvSpPr>
                <a:spLocks/>
              </p:cNvSpPr>
              <p:nvPr/>
            </p:nvSpPr>
            <p:spPr bwMode="auto">
              <a:xfrm>
                <a:off x="5281" y="1116"/>
                <a:ext cx="36" cy="17"/>
              </a:xfrm>
              <a:custGeom>
                <a:avLst/>
                <a:gdLst>
                  <a:gd name="T0" fmla="*/ 0 w 36"/>
                  <a:gd name="T1" fmla="*/ 1 h 17"/>
                  <a:gd name="T2" fmla="*/ 2 w 36"/>
                  <a:gd name="T3" fmla="*/ 0 h 17"/>
                  <a:gd name="T4" fmla="*/ 6 w 36"/>
                  <a:gd name="T5" fmla="*/ 0 h 17"/>
                  <a:gd name="T6" fmla="*/ 8 w 36"/>
                  <a:gd name="T7" fmla="*/ 0 h 17"/>
                  <a:gd name="T8" fmla="*/ 11 w 36"/>
                  <a:gd name="T9" fmla="*/ 0 h 17"/>
                  <a:gd name="T10" fmla="*/ 15 w 36"/>
                  <a:gd name="T11" fmla="*/ 0 h 17"/>
                  <a:gd name="T12" fmla="*/ 18 w 36"/>
                  <a:gd name="T13" fmla="*/ 3 h 17"/>
                  <a:gd name="T14" fmla="*/ 20 w 36"/>
                  <a:gd name="T15" fmla="*/ 3 h 17"/>
                  <a:gd name="T16" fmla="*/ 22 w 36"/>
                  <a:gd name="T17" fmla="*/ 3 h 17"/>
                  <a:gd name="T18" fmla="*/ 25 w 36"/>
                  <a:gd name="T19" fmla="*/ 3 h 17"/>
                  <a:gd name="T20" fmla="*/ 27 w 36"/>
                  <a:gd name="T21" fmla="*/ 3 h 17"/>
                  <a:gd name="T22" fmla="*/ 28 w 36"/>
                  <a:gd name="T23" fmla="*/ 5 h 17"/>
                  <a:gd name="T24" fmla="*/ 31 w 36"/>
                  <a:gd name="T25" fmla="*/ 5 h 17"/>
                  <a:gd name="T26" fmla="*/ 32 w 36"/>
                  <a:gd name="T27" fmla="*/ 7 h 17"/>
                  <a:gd name="T28" fmla="*/ 33 w 36"/>
                  <a:gd name="T29" fmla="*/ 7 h 17"/>
                  <a:gd name="T30" fmla="*/ 34 w 36"/>
                  <a:gd name="T31" fmla="*/ 7 h 17"/>
                  <a:gd name="T32" fmla="*/ 35 w 36"/>
                  <a:gd name="T33" fmla="*/ 16 h 17"/>
                  <a:gd name="T34" fmla="*/ 32 w 36"/>
                  <a:gd name="T35" fmla="*/ 14 h 17"/>
                  <a:gd name="T36" fmla="*/ 28 w 36"/>
                  <a:gd name="T37" fmla="*/ 14 h 17"/>
                  <a:gd name="T38" fmla="*/ 25 w 36"/>
                  <a:gd name="T39" fmla="*/ 12 h 17"/>
                  <a:gd name="T40" fmla="*/ 22 w 36"/>
                  <a:gd name="T41" fmla="*/ 14 h 17"/>
                  <a:gd name="T42" fmla="*/ 20 w 36"/>
                  <a:gd name="T43" fmla="*/ 12 h 17"/>
                  <a:gd name="T44" fmla="*/ 17 w 36"/>
                  <a:gd name="T45" fmla="*/ 12 h 17"/>
                  <a:gd name="T46" fmla="*/ 13 w 36"/>
                  <a:gd name="T47" fmla="*/ 10 h 17"/>
                  <a:gd name="T48" fmla="*/ 11 w 36"/>
                  <a:gd name="T49" fmla="*/ 8 h 17"/>
                  <a:gd name="T50" fmla="*/ 8 w 36"/>
                  <a:gd name="T51" fmla="*/ 7 h 17"/>
                  <a:gd name="T52" fmla="*/ 7 w 36"/>
                  <a:gd name="T53" fmla="*/ 5 h 17"/>
                  <a:gd name="T54" fmla="*/ 6 w 36"/>
                  <a:gd name="T55" fmla="*/ 3 h 17"/>
                  <a:gd name="T56" fmla="*/ 3 w 36"/>
                  <a:gd name="T57" fmla="*/ 3 h 17"/>
                  <a:gd name="T58" fmla="*/ 2 w 36"/>
                  <a:gd name="T59" fmla="*/ 1 h 17"/>
                  <a:gd name="T60" fmla="*/ 0 w 36"/>
                  <a:gd name="T61" fmla="*/ 1 h 17"/>
                  <a:gd name="T62" fmla="*/ 0 w 36"/>
                  <a:gd name="T6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17">
                    <a:moveTo>
                      <a:pt x="0" y="1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8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5"/>
                    </a:lnTo>
                    <a:lnTo>
                      <a:pt x="31" y="5"/>
                    </a:lnTo>
                    <a:lnTo>
                      <a:pt x="32" y="7"/>
                    </a:lnTo>
                    <a:lnTo>
                      <a:pt x="33" y="7"/>
                    </a:lnTo>
                    <a:lnTo>
                      <a:pt x="34" y="7"/>
                    </a:lnTo>
                    <a:lnTo>
                      <a:pt x="35" y="16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5" y="12"/>
                    </a:lnTo>
                    <a:lnTo>
                      <a:pt x="22" y="14"/>
                    </a:lnTo>
                    <a:lnTo>
                      <a:pt x="20" y="12"/>
                    </a:lnTo>
                    <a:lnTo>
                      <a:pt x="17" y="12"/>
                    </a:lnTo>
                    <a:lnTo>
                      <a:pt x="13" y="10"/>
                    </a:lnTo>
                    <a:lnTo>
                      <a:pt x="11" y="8"/>
                    </a:lnTo>
                    <a:lnTo>
                      <a:pt x="8" y="7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32" name="Freeform 402"/>
              <p:cNvSpPr>
                <a:spLocks/>
              </p:cNvSpPr>
              <p:nvPr/>
            </p:nvSpPr>
            <p:spPr bwMode="auto">
              <a:xfrm>
                <a:off x="5277" y="1117"/>
                <a:ext cx="40" cy="17"/>
              </a:xfrm>
              <a:custGeom>
                <a:avLst/>
                <a:gdLst>
                  <a:gd name="T0" fmla="*/ 0 w 40"/>
                  <a:gd name="T1" fmla="*/ 3 h 17"/>
                  <a:gd name="T2" fmla="*/ 4 w 40"/>
                  <a:gd name="T3" fmla="*/ 0 h 17"/>
                  <a:gd name="T4" fmla="*/ 7 w 40"/>
                  <a:gd name="T5" fmla="*/ 1 h 17"/>
                  <a:gd name="T6" fmla="*/ 11 w 40"/>
                  <a:gd name="T7" fmla="*/ 1 h 17"/>
                  <a:gd name="T8" fmla="*/ 13 w 40"/>
                  <a:gd name="T9" fmla="*/ 0 h 17"/>
                  <a:gd name="T10" fmla="*/ 17 w 40"/>
                  <a:gd name="T11" fmla="*/ 0 h 17"/>
                  <a:gd name="T12" fmla="*/ 20 w 40"/>
                  <a:gd name="T13" fmla="*/ 0 h 17"/>
                  <a:gd name="T14" fmla="*/ 23 w 40"/>
                  <a:gd name="T15" fmla="*/ 1 h 17"/>
                  <a:gd name="T16" fmla="*/ 26 w 40"/>
                  <a:gd name="T17" fmla="*/ 1 h 17"/>
                  <a:gd name="T18" fmla="*/ 28 w 40"/>
                  <a:gd name="T19" fmla="*/ 1 h 17"/>
                  <a:gd name="T20" fmla="*/ 31 w 40"/>
                  <a:gd name="T21" fmla="*/ 1 h 17"/>
                  <a:gd name="T22" fmla="*/ 32 w 40"/>
                  <a:gd name="T23" fmla="*/ 3 h 17"/>
                  <a:gd name="T24" fmla="*/ 34 w 40"/>
                  <a:gd name="T25" fmla="*/ 3 h 17"/>
                  <a:gd name="T26" fmla="*/ 35 w 40"/>
                  <a:gd name="T27" fmla="*/ 4 h 17"/>
                  <a:gd name="T28" fmla="*/ 36 w 40"/>
                  <a:gd name="T29" fmla="*/ 4 h 17"/>
                  <a:gd name="T30" fmla="*/ 38 w 40"/>
                  <a:gd name="T31" fmla="*/ 4 h 17"/>
                  <a:gd name="T32" fmla="*/ 39 w 40"/>
                  <a:gd name="T33" fmla="*/ 14 h 17"/>
                  <a:gd name="T34" fmla="*/ 35 w 40"/>
                  <a:gd name="T35" fmla="*/ 16 h 17"/>
                  <a:gd name="T36" fmla="*/ 31 w 40"/>
                  <a:gd name="T37" fmla="*/ 14 h 17"/>
                  <a:gd name="T38" fmla="*/ 28 w 40"/>
                  <a:gd name="T39" fmla="*/ 14 h 17"/>
                  <a:gd name="T40" fmla="*/ 24 w 40"/>
                  <a:gd name="T41" fmla="*/ 14 h 17"/>
                  <a:gd name="T42" fmla="*/ 21 w 40"/>
                  <a:gd name="T43" fmla="*/ 11 h 17"/>
                  <a:gd name="T44" fmla="*/ 18 w 40"/>
                  <a:gd name="T45" fmla="*/ 12 h 17"/>
                  <a:gd name="T46" fmla="*/ 15 w 40"/>
                  <a:gd name="T47" fmla="*/ 11 h 17"/>
                  <a:gd name="T48" fmla="*/ 11 w 40"/>
                  <a:gd name="T49" fmla="*/ 9 h 17"/>
                  <a:gd name="T50" fmla="*/ 9 w 40"/>
                  <a:gd name="T51" fmla="*/ 8 h 17"/>
                  <a:gd name="T52" fmla="*/ 8 w 40"/>
                  <a:gd name="T53" fmla="*/ 6 h 17"/>
                  <a:gd name="T54" fmla="*/ 5 w 40"/>
                  <a:gd name="T55" fmla="*/ 6 h 17"/>
                  <a:gd name="T56" fmla="*/ 4 w 40"/>
                  <a:gd name="T57" fmla="*/ 4 h 17"/>
                  <a:gd name="T58" fmla="*/ 2 w 40"/>
                  <a:gd name="T59" fmla="*/ 4 h 17"/>
                  <a:gd name="T60" fmla="*/ 1 w 40"/>
                  <a:gd name="T61" fmla="*/ 3 h 17"/>
                  <a:gd name="T62" fmla="*/ 0 w 40"/>
                  <a:gd name="T6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" h="17">
                    <a:moveTo>
                      <a:pt x="0" y="3"/>
                    </a:moveTo>
                    <a:lnTo>
                      <a:pt x="4" y="0"/>
                    </a:lnTo>
                    <a:lnTo>
                      <a:pt x="7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9" y="14"/>
                    </a:lnTo>
                    <a:lnTo>
                      <a:pt x="35" y="16"/>
                    </a:lnTo>
                    <a:lnTo>
                      <a:pt x="31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5" y="11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33" name="Freeform 403"/>
              <p:cNvSpPr>
                <a:spLocks/>
              </p:cNvSpPr>
              <p:nvPr/>
            </p:nvSpPr>
            <p:spPr bwMode="auto">
              <a:xfrm>
                <a:off x="5290" y="1119"/>
                <a:ext cx="25" cy="17"/>
              </a:xfrm>
              <a:custGeom>
                <a:avLst/>
                <a:gdLst>
                  <a:gd name="T0" fmla="*/ 24 w 25"/>
                  <a:gd name="T1" fmla="*/ 16 h 17"/>
                  <a:gd name="T2" fmla="*/ 22 w 25"/>
                  <a:gd name="T3" fmla="*/ 10 h 17"/>
                  <a:gd name="T4" fmla="*/ 20 w 25"/>
                  <a:gd name="T5" fmla="*/ 10 h 17"/>
                  <a:gd name="T6" fmla="*/ 18 w 25"/>
                  <a:gd name="T7" fmla="*/ 10 h 17"/>
                  <a:gd name="T8" fmla="*/ 16 w 25"/>
                  <a:gd name="T9" fmla="*/ 5 h 17"/>
                  <a:gd name="T10" fmla="*/ 14 w 25"/>
                  <a:gd name="T11" fmla="*/ 5 h 17"/>
                  <a:gd name="T12" fmla="*/ 12 w 25"/>
                  <a:gd name="T13" fmla="*/ 5 h 17"/>
                  <a:gd name="T14" fmla="*/ 11 w 25"/>
                  <a:gd name="T15" fmla="*/ 0 h 17"/>
                  <a:gd name="T16" fmla="*/ 8 w 25"/>
                  <a:gd name="T17" fmla="*/ 0 h 17"/>
                  <a:gd name="T18" fmla="*/ 5 w 25"/>
                  <a:gd name="T19" fmla="*/ 0 h 17"/>
                  <a:gd name="T20" fmla="*/ 5 w 25"/>
                  <a:gd name="T21" fmla="*/ 5 h 17"/>
                  <a:gd name="T22" fmla="*/ 5 w 25"/>
                  <a:gd name="T23" fmla="*/ 0 h 17"/>
                  <a:gd name="T24" fmla="*/ 3 w 25"/>
                  <a:gd name="T25" fmla="*/ 0 h 17"/>
                  <a:gd name="T26" fmla="*/ 2 w 25"/>
                  <a:gd name="T27" fmla="*/ 0 h 17"/>
                  <a:gd name="T28" fmla="*/ 1 w 25"/>
                  <a:gd name="T29" fmla="*/ 5 h 17"/>
                  <a:gd name="T30" fmla="*/ 0 w 25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5" h="17">
                    <a:moveTo>
                      <a:pt x="24" y="16"/>
                    </a:move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5"/>
                    </a:lnTo>
                    <a:lnTo>
                      <a:pt x="14" y="5"/>
                    </a:lnTo>
                    <a:lnTo>
                      <a:pt x="12" y="5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5" y="5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5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34" name="Freeform 404"/>
              <p:cNvSpPr>
                <a:spLocks/>
              </p:cNvSpPr>
              <p:nvPr/>
            </p:nvSpPr>
            <p:spPr bwMode="auto">
              <a:xfrm>
                <a:off x="5251" y="1111"/>
                <a:ext cx="17" cy="17"/>
              </a:xfrm>
              <a:custGeom>
                <a:avLst/>
                <a:gdLst>
                  <a:gd name="T0" fmla="*/ 16 w 17"/>
                  <a:gd name="T1" fmla="*/ 12 h 17"/>
                  <a:gd name="T2" fmla="*/ 14 w 17"/>
                  <a:gd name="T3" fmla="*/ 12 h 17"/>
                  <a:gd name="T4" fmla="*/ 12 w 17"/>
                  <a:gd name="T5" fmla="*/ 12 h 17"/>
                  <a:gd name="T6" fmla="*/ 12 w 17"/>
                  <a:gd name="T7" fmla="*/ 16 h 17"/>
                  <a:gd name="T8" fmla="*/ 9 w 17"/>
                  <a:gd name="T9" fmla="*/ 16 h 17"/>
                  <a:gd name="T10" fmla="*/ 8 w 17"/>
                  <a:gd name="T11" fmla="*/ 16 h 17"/>
                  <a:gd name="T12" fmla="*/ 6 w 17"/>
                  <a:gd name="T13" fmla="*/ 12 h 17"/>
                  <a:gd name="T14" fmla="*/ 6 w 17"/>
                  <a:gd name="T15" fmla="*/ 12 h 17"/>
                  <a:gd name="T16" fmla="*/ 5 w 17"/>
                  <a:gd name="T17" fmla="*/ 16 h 17"/>
                  <a:gd name="T18" fmla="*/ 2 w 17"/>
                  <a:gd name="T19" fmla="*/ 12 h 17"/>
                  <a:gd name="T20" fmla="*/ 1 w 17"/>
                  <a:gd name="T21" fmla="*/ 12 h 17"/>
                  <a:gd name="T22" fmla="*/ 2 w 17"/>
                  <a:gd name="T23" fmla="*/ 9 h 17"/>
                  <a:gd name="T24" fmla="*/ 0 w 17"/>
                  <a:gd name="T25" fmla="*/ 3 h 17"/>
                  <a:gd name="T26" fmla="*/ 2 w 17"/>
                  <a:gd name="T27" fmla="*/ 3 h 17"/>
                  <a:gd name="T28" fmla="*/ 4 w 17"/>
                  <a:gd name="T29" fmla="*/ 3 h 17"/>
                  <a:gd name="T30" fmla="*/ 5 w 17"/>
                  <a:gd name="T31" fmla="*/ 3 h 17"/>
                  <a:gd name="T32" fmla="*/ 6 w 17"/>
                  <a:gd name="T33" fmla="*/ 0 h 17"/>
                  <a:gd name="T34" fmla="*/ 6 w 17"/>
                  <a:gd name="T35" fmla="*/ 0 h 17"/>
                  <a:gd name="T36" fmla="*/ 9 w 17"/>
                  <a:gd name="T37" fmla="*/ 3 h 17"/>
                  <a:gd name="T38" fmla="*/ 9 w 17"/>
                  <a:gd name="T39" fmla="*/ 3 h 17"/>
                  <a:gd name="T40" fmla="*/ 12 w 17"/>
                  <a:gd name="T41" fmla="*/ 3 h 17"/>
                  <a:gd name="T42" fmla="*/ 12 w 17"/>
                  <a:gd name="T43" fmla="*/ 3 h 17"/>
                  <a:gd name="T44" fmla="*/ 13 w 17"/>
                  <a:gd name="T45" fmla="*/ 9 h 17"/>
                  <a:gd name="T46" fmla="*/ 13 w 17"/>
                  <a:gd name="T47" fmla="*/ 9 h 17"/>
                  <a:gd name="T48" fmla="*/ 14 w 17"/>
                  <a:gd name="T49" fmla="*/ 12 h 17"/>
                  <a:gd name="T50" fmla="*/ 16 w 17"/>
                  <a:gd name="T51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" h="17">
                    <a:moveTo>
                      <a:pt x="16" y="12"/>
                    </a:moveTo>
                    <a:lnTo>
                      <a:pt x="14" y="12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0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3"/>
                    </a:lnTo>
                    <a:lnTo>
                      <a:pt x="9" y="3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4" y="12"/>
                    </a:lnTo>
                    <a:lnTo>
                      <a:pt x="16" y="12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35" name="Freeform 405"/>
              <p:cNvSpPr>
                <a:spLocks/>
              </p:cNvSpPr>
              <p:nvPr/>
            </p:nvSpPr>
            <p:spPr bwMode="auto">
              <a:xfrm>
                <a:off x="5247" y="1111"/>
                <a:ext cx="18" cy="17"/>
              </a:xfrm>
              <a:custGeom>
                <a:avLst/>
                <a:gdLst>
                  <a:gd name="T0" fmla="*/ 17 w 18"/>
                  <a:gd name="T1" fmla="*/ 10 h 17"/>
                  <a:gd name="T2" fmla="*/ 15 w 18"/>
                  <a:gd name="T3" fmla="*/ 14 h 17"/>
                  <a:gd name="T4" fmla="*/ 13 w 18"/>
                  <a:gd name="T5" fmla="*/ 14 h 17"/>
                  <a:gd name="T6" fmla="*/ 12 w 18"/>
                  <a:gd name="T7" fmla="*/ 16 h 17"/>
                  <a:gd name="T8" fmla="*/ 11 w 18"/>
                  <a:gd name="T9" fmla="*/ 14 h 17"/>
                  <a:gd name="T10" fmla="*/ 9 w 18"/>
                  <a:gd name="T11" fmla="*/ 14 h 17"/>
                  <a:gd name="T12" fmla="*/ 8 w 18"/>
                  <a:gd name="T13" fmla="*/ 14 h 17"/>
                  <a:gd name="T14" fmla="*/ 6 w 18"/>
                  <a:gd name="T15" fmla="*/ 12 h 17"/>
                  <a:gd name="T16" fmla="*/ 6 w 18"/>
                  <a:gd name="T17" fmla="*/ 10 h 17"/>
                  <a:gd name="T18" fmla="*/ 6 w 18"/>
                  <a:gd name="T19" fmla="*/ 10 h 17"/>
                  <a:gd name="T20" fmla="*/ 3 w 18"/>
                  <a:gd name="T21" fmla="*/ 10 h 17"/>
                  <a:gd name="T22" fmla="*/ 2 w 18"/>
                  <a:gd name="T23" fmla="*/ 8 h 17"/>
                  <a:gd name="T24" fmla="*/ 1 w 18"/>
                  <a:gd name="T25" fmla="*/ 8 h 17"/>
                  <a:gd name="T26" fmla="*/ 0 w 18"/>
                  <a:gd name="T27" fmla="*/ 6 h 17"/>
                  <a:gd name="T28" fmla="*/ 1 w 18"/>
                  <a:gd name="T29" fmla="*/ 2 h 17"/>
                  <a:gd name="T30" fmla="*/ 4 w 18"/>
                  <a:gd name="T31" fmla="*/ 2 h 17"/>
                  <a:gd name="T32" fmla="*/ 6 w 18"/>
                  <a:gd name="T33" fmla="*/ 0 h 17"/>
                  <a:gd name="T34" fmla="*/ 6 w 18"/>
                  <a:gd name="T35" fmla="*/ 0 h 17"/>
                  <a:gd name="T36" fmla="*/ 9 w 18"/>
                  <a:gd name="T37" fmla="*/ 0 h 17"/>
                  <a:gd name="T38" fmla="*/ 9 w 18"/>
                  <a:gd name="T39" fmla="*/ 2 h 17"/>
                  <a:gd name="T40" fmla="*/ 10 w 18"/>
                  <a:gd name="T41" fmla="*/ 2 h 17"/>
                  <a:gd name="T42" fmla="*/ 11 w 18"/>
                  <a:gd name="T43" fmla="*/ 4 h 17"/>
                  <a:gd name="T44" fmla="*/ 12 w 18"/>
                  <a:gd name="T45" fmla="*/ 4 h 17"/>
                  <a:gd name="T46" fmla="*/ 13 w 18"/>
                  <a:gd name="T47" fmla="*/ 6 h 17"/>
                  <a:gd name="T48" fmla="*/ 14 w 18"/>
                  <a:gd name="T49" fmla="*/ 6 h 17"/>
                  <a:gd name="T50" fmla="*/ 15 w 18"/>
                  <a:gd name="T51" fmla="*/ 6 h 17"/>
                  <a:gd name="T52" fmla="*/ 16 w 18"/>
                  <a:gd name="T53" fmla="*/ 8 h 17"/>
                  <a:gd name="T54" fmla="*/ 17 w 18"/>
                  <a:gd name="T55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8" h="17">
                    <a:moveTo>
                      <a:pt x="17" y="10"/>
                    </a:moveTo>
                    <a:lnTo>
                      <a:pt x="15" y="14"/>
                    </a:lnTo>
                    <a:lnTo>
                      <a:pt x="13" y="14"/>
                    </a:lnTo>
                    <a:lnTo>
                      <a:pt x="12" y="16"/>
                    </a:lnTo>
                    <a:lnTo>
                      <a:pt x="11" y="14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1" y="4"/>
                    </a:lnTo>
                    <a:lnTo>
                      <a:pt x="12" y="4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5" y="6"/>
                    </a:lnTo>
                    <a:lnTo>
                      <a:pt x="16" y="8"/>
                    </a:lnTo>
                    <a:lnTo>
                      <a:pt x="17" y="1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36" name="Freeform 406"/>
              <p:cNvSpPr>
                <a:spLocks/>
              </p:cNvSpPr>
              <p:nvPr/>
            </p:nvSpPr>
            <p:spPr bwMode="auto">
              <a:xfrm>
                <a:off x="5230" y="1071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10 w 17"/>
                  <a:gd name="T5" fmla="*/ 0 h 1"/>
                  <a:gd name="T6" fmla="*/ 16 w 17"/>
                  <a:gd name="T7" fmla="*/ 0 h 1"/>
                  <a:gd name="T8" fmla="*/ 0 w 1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37" name="Freeform 407"/>
              <p:cNvSpPr>
                <a:spLocks/>
              </p:cNvSpPr>
              <p:nvPr/>
            </p:nvSpPr>
            <p:spPr bwMode="auto">
              <a:xfrm>
                <a:off x="5319" y="1102"/>
                <a:ext cx="17" cy="17"/>
              </a:xfrm>
              <a:custGeom>
                <a:avLst/>
                <a:gdLst>
                  <a:gd name="T0" fmla="*/ 16 w 17"/>
                  <a:gd name="T1" fmla="*/ 5 h 17"/>
                  <a:gd name="T2" fmla="*/ 12 w 17"/>
                  <a:gd name="T3" fmla="*/ 2 h 17"/>
                  <a:gd name="T4" fmla="*/ 3 w 17"/>
                  <a:gd name="T5" fmla="*/ 0 h 17"/>
                  <a:gd name="T6" fmla="*/ 0 w 17"/>
                  <a:gd name="T7" fmla="*/ 1 h 17"/>
                  <a:gd name="T8" fmla="*/ 3 w 17"/>
                  <a:gd name="T9" fmla="*/ 8 h 17"/>
                  <a:gd name="T10" fmla="*/ 11 w 17"/>
                  <a:gd name="T11" fmla="*/ 8 h 17"/>
                  <a:gd name="T12" fmla="*/ 12 w 17"/>
                  <a:gd name="T13" fmla="*/ 14 h 17"/>
                  <a:gd name="T14" fmla="*/ 4 w 17"/>
                  <a:gd name="T15" fmla="*/ 11 h 17"/>
                  <a:gd name="T16" fmla="*/ 6 w 17"/>
                  <a:gd name="T17" fmla="*/ 14 h 17"/>
                  <a:gd name="T18" fmla="*/ 16 w 17"/>
                  <a:gd name="T19" fmla="*/ 16 h 17"/>
                  <a:gd name="T20" fmla="*/ 14 w 17"/>
                  <a:gd name="T21" fmla="*/ 8 h 17"/>
                  <a:gd name="T22" fmla="*/ 4 w 17"/>
                  <a:gd name="T23" fmla="*/ 8 h 17"/>
                  <a:gd name="T24" fmla="*/ 4 w 17"/>
                  <a:gd name="T25" fmla="*/ 1 h 17"/>
                  <a:gd name="T26" fmla="*/ 11 w 17"/>
                  <a:gd name="T27" fmla="*/ 4 h 17"/>
                  <a:gd name="T28" fmla="*/ 14 w 17"/>
                  <a:gd name="T29" fmla="*/ 5 h 17"/>
                  <a:gd name="T30" fmla="*/ 16 w 17"/>
                  <a:gd name="T31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7">
                    <a:moveTo>
                      <a:pt x="16" y="5"/>
                    </a:moveTo>
                    <a:lnTo>
                      <a:pt x="12" y="2"/>
                    </a:lnTo>
                    <a:lnTo>
                      <a:pt x="3" y="0"/>
                    </a:lnTo>
                    <a:lnTo>
                      <a:pt x="0" y="1"/>
                    </a:lnTo>
                    <a:lnTo>
                      <a:pt x="3" y="8"/>
                    </a:lnTo>
                    <a:lnTo>
                      <a:pt x="11" y="8"/>
                    </a:lnTo>
                    <a:lnTo>
                      <a:pt x="12" y="14"/>
                    </a:lnTo>
                    <a:lnTo>
                      <a:pt x="4" y="11"/>
                    </a:lnTo>
                    <a:lnTo>
                      <a:pt x="6" y="14"/>
                    </a:lnTo>
                    <a:lnTo>
                      <a:pt x="16" y="16"/>
                    </a:lnTo>
                    <a:lnTo>
                      <a:pt x="14" y="8"/>
                    </a:lnTo>
                    <a:lnTo>
                      <a:pt x="4" y="8"/>
                    </a:lnTo>
                    <a:lnTo>
                      <a:pt x="4" y="1"/>
                    </a:lnTo>
                    <a:lnTo>
                      <a:pt x="11" y="4"/>
                    </a:lnTo>
                    <a:lnTo>
                      <a:pt x="14" y="5"/>
                    </a:lnTo>
                    <a:lnTo>
                      <a:pt x="16" y="5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38" name="Freeform 408"/>
              <p:cNvSpPr>
                <a:spLocks/>
              </p:cNvSpPr>
              <p:nvPr/>
            </p:nvSpPr>
            <p:spPr bwMode="auto">
              <a:xfrm>
                <a:off x="5306" y="1099"/>
                <a:ext cx="17" cy="17"/>
              </a:xfrm>
              <a:custGeom>
                <a:avLst/>
                <a:gdLst>
                  <a:gd name="T0" fmla="*/ 10 w 17"/>
                  <a:gd name="T1" fmla="*/ 1 h 17"/>
                  <a:gd name="T2" fmla="*/ 16 w 17"/>
                  <a:gd name="T3" fmla="*/ 16 h 17"/>
                  <a:gd name="T4" fmla="*/ 5 w 17"/>
                  <a:gd name="T5" fmla="*/ 14 h 17"/>
                  <a:gd name="T6" fmla="*/ 0 w 17"/>
                  <a:gd name="T7" fmla="*/ 0 h 17"/>
                  <a:gd name="T8" fmla="*/ 10 w 1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0" y="1"/>
                    </a:moveTo>
                    <a:lnTo>
                      <a:pt x="16" y="16"/>
                    </a:lnTo>
                    <a:lnTo>
                      <a:pt x="5" y="14"/>
                    </a:lnTo>
                    <a:lnTo>
                      <a:pt x="0" y="0"/>
                    </a:lnTo>
                    <a:lnTo>
                      <a:pt x="10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39" name="Freeform 409"/>
              <p:cNvSpPr>
                <a:spLocks/>
              </p:cNvSpPr>
              <p:nvPr/>
            </p:nvSpPr>
            <p:spPr bwMode="auto">
              <a:xfrm>
                <a:off x="5295" y="1096"/>
                <a:ext cx="17" cy="17"/>
              </a:xfrm>
              <a:custGeom>
                <a:avLst/>
                <a:gdLst>
                  <a:gd name="T0" fmla="*/ 11 w 17"/>
                  <a:gd name="T1" fmla="*/ 2 h 17"/>
                  <a:gd name="T2" fmla="*/ 13 w 17"/>
                  <a:gd name="T3" fmla="*/ 8 h 17"/>
                  <a:gd name="T4" fmla="*/ 13 w 17"/>
                  <a:gd name="T5" fmla="*/ 8 h 17"/>
                  <a:gd name="T6" fmla="*/ 5 w 17"/>
                  <a:gd name="T7" fmla="*/ 8 h 17"/>
                  <a:gd name="T8" fmla="*/ 8 w 17"/>
                  <a:gd name="T9" fmla="*/ 14 h 17"/>
                  <a:gd name="T10" fmla="*/ 13 w 17"/>
                  <a:gd name="T11" fmla="*/ 14 h 17"/>
                  <a:gd name="T12" fmla="*/ 14 w 17"/>
                  <a:gd name="T13" fmla="*/ 13 h 17"/>
                  <a:gd name="T14" fmla="*/ 16 w 17"/>
                  <a:gd name="T15" fmla="*/ 14 h 17"/>
                  <a:gd name="T16" fmla="*/ 14 w 17"/>
                  <a:gd name="T17" fmla="*/ 16 h 17"/>
                  <a:gd name="T18" fmla="*/ 5 w 17"/>
                  <a:gd name="T19" fmla="*/ 14 h 17"/>
                  <a:gd name="T20" fmla="*/ 2 w 17"/>
                  <a:gd name="T21" fmla="*/ 4 h 17"/>
                  <a:gd name="T22" fmla="*/ 11 w 17"/>
                  <a:gd name="T23" fmla="*/ 7 h 17"/>
                  <a:gd name="T24" fmla="*/ 10 w 17"/>
                  <a:gd name="T25" fmla="*/ 4 h 17"/>
                  <a:gd name="T26" fmla="*/ 2 w 17"/>
                  <a:gd name="T27" fmla="*/ 1 h 17"/>
                  <a:gd name="T28" fmla="*/ 0 w 17"/>
                  <a:gd name="T29" fmla="*/ 0 h 17"/>
                  <a:gd name="T30" fmla="*/ 11 w 17"/>
                  <a:gd name="T3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" h="17">
                    <a:moveTo>
                      <a:pt x="11" y="2"/>
                    </a:moveTo>
                    <a:lnTo>
                      <a:pt x="13" y="8"/>
                    </a:lnTo>
                    <a:lnTo>
                      <a:pt x="13" y="8"/>
                    </a:lnTo>
                    <a:lnTo>
                      <a:pt x="5" y="8"/>
                    </a:lnTo>
                    <a:lnTo>
                      <a:pt x="8" y="14"/>
                    </a:lnTo>
                    <a:lnTo>
                      <a:pt x="13" y="14"/>
                    </a:lnTo>
                    <a:lnTo>
                      <a:pt x="14" y="13"/>
                    </a:lnTo>
                    <a:lnTo>
                      <a:pt x="16" y="14"/>
                    </a:lnTo>
                    <a:lnTo>
                      <a:pt x="14" y="16"/>
                    </a:lnTo>
                    <a:lnTo>
                      <a:pt x="5" y="14"/>
                    </a:lnTo>
                    <a:lnTo>
                      <a:pt x="2" y="4"/>
                    </a:lnTo>
                    <a:lnTo>
                      <a:pt x="11" y="7"/>
                    </a:lnTo>
                    <a:lnTo>
                      <a:pt x="10" y="4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1" y="2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40" name="Freeform 410"/>
              <p:cNvSpPr>
                <a:spLocks/>
              </p:cNvSpPr>
              <p:nvPr/>
            </p:nvSpPr>
            <p:spPr bwMode="auto">
              <a:xfrm>
                <a:off x="5309" y="1100"/>
                <a:ext cx="17" cy="17"/>
              </a:xfrm>
              <a:custGeom>
                <a:avLst/>
                <a:gdLst>
                  <a:gd name="T0" fmla="*/ 13 w 17"/>
                  <a:gd name="T1" fmla="*/ 1 h 17"/>
                  <a:gd name="T2" fmla="*/ 16 w 17"/>
                  <a:gd name="T3" fmla="*/ 16 h 17"/>
                  <a:gd name="T4" fmla="*/ 5 w 17"/>
                  <a:gd name="T5" fmla="*/ 12 h 17"/>
                  <a:gd name="T6" fmla="*/ 0 w 17"/>
                  <a:gd name="T7" fmla="*/ 0 h 17"/>
                  <a:gd name="T8" fmla="*/ 13 w 17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3" y="1"/>
                    </a:moveTo>
                    <a:lnTo>
                      <a:pt x="16" y="16"/>
                    </a:lnTo>
                    <a:lnTo>
                      <a:pt x="5" y="12"/>
                    </a:lnTo>
                    <a:lnTo>
                      <a:pt x="0" y="0"/>
                    </a:lnTo>
                    <a:lnTo>
                      <a:pt x="13" y="1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41" name="Freeform 411"/>
              <p:cNvSpPr>
                <a:spLocks/>
              </p:cNvSpPr>
              <p:nvPr/>
            </p:nvSpPr>
            <p:spPr bwMode="auto">
              <a:xfrm>
                <a:off x="5223" y="1080"/>
                <a:ext cx="22" cy="20"/>
              </a:xfrm>
              <a:custGeom>
                <a:avLst/>
                <a:gdLst>
                  <a:gd name="T0" fmla="*/ 11 w 22"/>
                  <a:gd name="T1" fmla="*/ 19 h 20"/>
                  <a:gd name="T2" fmla="*/ 9 w 22"/>
                  <a:gd name="T3" fmla="*/ 19 h 20"/>
                  <a:gd name="T4" fmla="*/ 9 w 22"/>
                  <a:gd name="T5" fmla="*/ 18 h 20"/>
                  <a:gd name="T6" fmla="*/ 9 w 22"/>
                  <a:gd name="T7" fmla="*/ 18 h 20"/>
                  <a:gd name="T8" fmla="*/ 6 w 22"/>
                  <a:gd name="T9" fmla="*/ 18 h 20"/>
                  <a:gd name="T10" fmla="*/ 6 w 22"/>
                  <a:gd name="T11" fmla="*/ 18 h 20"/>
                  <a:gd name="T12" fmla="*/ 5 w 22"/>
                  <a:gd name="T13" fmla="*/ 16 h 20"/>
                  <a:gd name="T14" fmla="*/ 4 w 22"/>
                  <a:gd name="T15" fmla="*/ 15 h 20"/>
                  <a:gd name="T16" fmla="*/ 3 w 22"/>
                  <a:gd name="T17" fmla="*/ 15 h 20"/>
                  <a:gd name="T18" fmla="*/ 3 w 22"/>
                  <a:gd name="T19" fmla="*/ 14 h 20"/>
                  <a:gd name="T20" fmla="*/ 3 w 22"/>
                  <a:gd name="T21" fmla="*/ 13 h 20"/>
                  <a:gd name="T22" fmla="*/ 1 w 22"/>
                  <a:gd name="T23" fmla="*/ 13 h 20"/>
                  <a:gd name="T24" fmla="*/ 1 w 22"/>
                  <a:gd name="T25" fmla="*/ 11 h 20"/>
                  <a:gd name="T26" fmla="*/ 1 w 22"/>
                  <a:gd name="T27" fmla="*/ 9 h 20"/>
                  <a:gd name="T28" fmla="*/ 1 w 22"/>
                  <a:gd name="T29" fmla="*/ 8 h 20"/>
                  <a:gd name="T30" fmla="*/ 0 w 22"/>
                  <a:gd name="T31" fmla="*/ 8 h 20"/>
                  <a:gd name="T32" fmla="*/ 0 w 22"/>
                  <a:gd name="T33" fmla="*/ 6 h 20"/>
                  <a:gd name="T34" fmla="*/ 1 w 22"/>
                  <a:gd name="T35" fmla="*/ 4 h 20"/>
                  <a:gd name="T36" fmla="*/ 3 w 22"/>
                  <a:gd name="T37" fmla="*/ 3 h 20"/>
                  <a:gd name="T38" fmla="*/ 4 w 22"/>
                  <a:gd name="T39" fmla="*/ 2 h 20"/>
                  <a:gd name="T40" fmla="*/ 5 w 22"/>
                  <a:gd name="T41" fmla="*/ 1 h 20"/>
                  <a:gd name="T42" fmla="*/ 6 w 22"/>
                  <a:gd name="T43" fmla="*/ 0 h 20"/>
                  <a:gd name="T44" fmla="*/ 8 w 22"/>
                  <a:gd name="T45" fmla="*/ 1 h 20"/>
                  <a:gd name="T46" fmla="*/ 11 w 22"/>
                  <a:gd name="T47" fmla="*/ 1 h 20"/>
                  <a:gd name="T48" fmla="*/ 11 w 22"/>
                  <a:gd name="T49" fmla="*/ 1 h 20"/>
                  <a:gd name="T50" fmla="*/ 12 w 22"/>
                  <a:gd name="T51" fmla="*/ 1 h 20"/>
                  <a:gd name="T52" fmla="*/ 13 w 22"/>
                  <a:gd name="T53" fmla="*/ 2 h 20"/>
                  <a:gd name="T54" fmla="*/ 15 w 22"/>
                  <a:gd name="T55" fmla="*/ 1 h 20"/>
                  <a:gd name="T56" fmla="*/ 15 w 22"/>
                  <a:gd name="T57" fmla="*/ 3 h 20"/>
                  <a:gd name="T58" fmla="*/ 16 w 22"/>
                  <a:gd name="T59" fmla="*/ 4 h 20"/>
                  <a:gd name="T60" fmla="*/ 18 w 22"/>
                  <a:gd name="T61" fmla="*/ 4 h 20"/>
                  <a:gd name="T62" fmla="*/ 19 w 22"/>
                  <a:gd name="T63" fmla="*/ 5 h 20"/>
                  <a:gd name="T64" fmla="*/ 18 w 22"/>
                  <a:gd name="T65" fmla="*/ 6 h 20"/>
                  <a:gd name="T66" fmla="*/ 19 w 22"/>
                  <a:gd name="T67" fmla="*/ 6 h 20"/>
                  <a:gd name="T68" fmla="*/ 20 w 22"/>
                  <a:gd name="T69" fmla="*/ 8 h 20"/>
                  <a:gd name="T70" fmla="*/ 20 w 22"/>
                  <a:gd name="T71" fmla="*/ 10 h 20"/>
                  <a:gd name="T72" fmla="*/ 21 w 22"/>
                  <a:gd name="T73" fmla="*/ 10 h 20"/>
                  <a:gd name="T74" fmla="*/ 20 w 22"/>
                  <a:gd name="T75" fmla="*/ 11 h 20"/>
                  <a:gd name="T76" fmla="*/ 20 w 22"/>
                  <a:gd name="T77" fmla="*/ 11 h 20"/>
                  <a:gd name="T78" fmla="*/ 20 w 22"/>
                  <a:gd name="T79" fmla="*/ 13 h 20"/>
                  <a:gd name="T80" fmla="*/ 20 w 22"/>
                  <a:gd name="T81" fmla="*/ 15 h 20"/>
                  <a:gd name="T82" fmla="*/ 20 w 22"/>
                  <a:gd name="T83" fmla="*/ 17 h 20"/>
                  <a:gd name="T84" fmla="*/ 18 w 22"/>
                  <a:gd name="T85" fmla="*/ 17 h 20"/>
                  <a:gd name="T86" fmla="*/ 17 w 22"/>
                  <a:gd name="T87" fmla="*/ 18 h 20"/>
                  <a:gd name="T88" fmla="*/ 14 w 22"/>
                  <a:gd name="T89" fmla="*/ 19 h 20"/>
                  <a:gd name="T90" fmla="*/ 12 w 22"/>
                  <a:gd name="T91" fmla="*/ 19 h 20"/>
                  <a:gd name="T92" fmla="*/ 11 w 22"/>
                  <a:gd name="T93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" h="20">
                    <a:moveTo>
                      <a:pt x="11" y="19"/>
                    </a:moveTo>
                    <a:lnTo>
                      <a:pt x="9" y="19"/>
                    </a:lnTo>
                    <a:lnTo>
                      <a:pt x="9" y="18"/>
                    </a:lnTo>
                    <a:lnTo>
                      <a:pt x="9" y="18"/>
                    </a:lnTo>
                    <a:lnTo>
                      <a:pt x="6" y="18"/>
                    </a:lnTo>
                    <a:lnTo>
                      <a:pt x="6" y="18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3" y="14"/>
                    </a:lnTo>
                    <a:lnTo>
                      <a:pt x="3" y="13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3" y="2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6" y="4"/>
                    </a:lnTo>
                    <a:lnTo>
                      <a:pt x="18" y="4"/>
                    </a:lnTo>
                    <a:lnTo>
                      <a:pt x="19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21" y="10"/>
                    </a:lnTo>
                    <a:lnTo>
                      <a:pt x="20" y="11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0" y="15"/>
                    </a:lnTo>
                    <a:lnTo>
                      <a:pt x="20" y="17"/>
                    </a:lnTo>
                    <a:lnTo>
                      <a:pt x="18" y="17"/>
                    </a:lnTo>
                    <a:lnTo>
                      <a:pt x="17" y="18"/>
                    </a:lnTo>
                    <a:lnTo>
                      <a:pt x="14" y="19"/>
                    </a:lnTo>
                    <a:lnTo>
                      <a:pt x="12" y="19"/>
                    </a:lnTo>
                    <a:lnTo>
                      <a:pt x="11" y="19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42" name="Freeform 412"/>
              <p:cNvSpPr>
                <a:spLocks/>
              </p:cNvSpPr>
              <p:nvPr/>
            </p:nvSpPr>
            <p:spPr bwMode="auto">
              <a:xfrm>
                <a:off x="5212" y="1082"/>
                <a:ext cx="17" cy="17"/>
              </a:xfrm>
              <a:custGeom>
                <a:avLst/>
                <a:gdLst>
                  <a:gd name="T0" fmla="*/ 0 w 17"/>
                  <a:gd name="T1" fmla="*/ 13 h 17"/>
                  <a:gd name="T2" fmla="*/ 0 w 17"/>
                  <a:gd name="T3" fmla="*/ 0 h 17"/>
                  <a:gd name="T4" fmla="*/ 14 w 17"/>
                  <a:gd name="T5" fmla="*/ 6 h 17"/>
                  <a:gd name="T6" fmla="*/ 16 w 17"/>
                  <a:gd name="T7" fmla="*/ 16 h 17"/>
                  <a:gd name="T8" fmla="*/ 0 w 17"/>
                  <a:gd name="T9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3"/>
                    </a:moveTo>
                    <a:lnTo>
                      <a:pt x="0" y="0"/>
                    </a:lnTo>
                    <a:lnTo>
                      <a:pt x="14" y="6"/>
                    </a:lnTo>
                    <a:lnTo>
                      <a:pt x="16" y="16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43" name="Freeform 413"/>
              <p:cNvSpPr>
                <a:spLocks/>
              </p:cNvSpPr>
              <p:nvPr/>
            </p:nvSpPr>
            <p:spPr bwMode="auto">
              <a:xfrm>
                <a:off x="5209" y="1082"/>
                <a:ext cx="17" cy="17"/>
              </a:xfrm>
              <a:custGeom>
                <a:avLst/>
                <a:gdLst>
                  <a:gd name="T0" fmla="*/ 0 w 17"/>
                  <a:gd name="T1" fmla="*/ 10 h 17"/>
                  <a:gd name="T2" fmla="*/ 1 w 17"/>
                  <a:gd name="T3" fmla="*/ 0 h 17"/>
                  <a:gd name="T4" fmla="*/ 16 w 17"/>
                  <a:gd name="T5" fmla="*/ 6 h 17"/>
                  <a:gd name="T6" fmla="*/ 16 w 17"/>
                  <a:gd name="T7" fmla="*/ 16 h 17"/>
                  <a:gd name="T8" fmla="*/ 0 w 17"/>
                  <a:gd name="T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0"/>
                    </a:moveTo>
                    <a:lnTo>
                      <a:pt x="1" y="0"/>
                    </a:lnTo>
                    <a:lnTo>
                      <a:pt x="16" y="6"/>
                    </a:lnTo>
                    <a:lnTo>
                      <a:pt x="16" y="16"/>
                    </a:lnTo>
                    <a:lnTo>
                      <a:pt x="0" y="1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44" name="Line 414"/>
              <p:cNvSpPr>
                <a:spLocks noChangeShapeType="1"/>
              </p:cNvSpPr>
              <p:nvPr/>
            </p:nvSpPr>
            <p:spPr bwMode="auto">
              <a:xfrm flipH="1" flipV="1">
                <a:off x="5212" y="1088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45" name="Freeform 415"/>
              <p:cNvSpPr>
                <a:spLocks/>
              </p:cNvSpPr>
              <p:nvPr/>
            </p:nvSpPr>
            <p:spPr bwMode="auto">
              <a:xfrm>
                <a:off x="5245" y="1090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1 w 17"/>
                  <a:gd name="T3" fmla="*/ 0 h 17"/>
                  <a:gd name="T4" fmla="*/ 16 w 17"/>
                  <a:gd name="T5" fmla="*/ 3 h 17"/>
                  <a:gd name="T6" fmla="*/ 16 w 17"/>
                  <a:gd name="T7" fmla="*/ 16 h 17"/>
                  <a:gd name="T8" fmla="*/ 0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2"/>
                    </a:moveTo>
                    <a:lnTo>
                      <a:pt x="1" y="0"/>
                    </a:lnTo>
                    <a:lnTo>
                      <a:pt x="16" y="3"/>
                    </a:lnTo>
                    <a:lnTo>
                      <a:pt x="16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46" name="Freeform 416"/>
              <p:cNvSpPr>
                <a:spLocks/>
              </p:cNvSpPr>
              <p:nvPr/>
            </p:nvSpPr>
            <p:spPr bwMode="auto">
              <a:xfrm>
                <a:off x="5244" y="1089"/>
                <a:ext cx="17" cy="17"/>
              </a:xfrm>
              <a:custGeom>
                <a:avLst/>
                <a:gdLst>
                  <a:gd name="T0" fmla="*/ 0 w 17"/>
                  <a:gd name="T1" fmla="*/ 12 h 17"/>
                  <a:gd name="T2" fmla="*/ 0 w 17"/>
                  <a:gd name="T3" fmla="*/ 0 h 17"/>
                  <a:gd name="T4" fmla="*/ 16 w 17"/>
                  <a:gd name="T5" fmla="*/ 6 h 17"/>
                  <a:gd name="T6" fmla="*/ 16 w 17"/>
                  <a:gd name="T7" fmla="*/ 16 h 17"/>
                  <a:gd name="T8" fmla="*/ 0 w 17"/>
                  <a:gd name="T9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12"/>
                    </a:moveTo>
                    <a:lnTo>
                      <a:pt x="0" y="0"/>
                    </a:lnTo>
                    <a:lnTo>
                      <a:pt x="16" y="6"/>
                    </a:lnTo>
                    <a:lnTo>
                      <a:pt x="16" y="16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47" name="Line 417"/>
              <p:cNvSpPr>
                <a:spLocks noChangeShapeType="1"/>
              </p:cNvSpPr>
              <p:nvPr/>
            </p:nvSpPr>
            <p:spPr bwMode="auto">
              <a:xfrm flipH="1" flipV="1">
                <a:off x="5244" y="1094"/>
                <a:ext cx="12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48" name="Freeform 418"/>
              <p:cNvSpPr>
                <a:spLocks/>
              </p:cNvSpPr>
              <p:nvPr/>
            </p:nvSpPr>
            <p:spPr bwMode="auto">
              <a:xfrm>
                <a:off x="5225" y="1081"/>
                <a:ext cx="17" cy="17"/>
              </a:xfrm>
              <a:custGeom>
                <a:avLst/>
                <a:gdLst>
                  <a:gd name="T0" fmla="*/ 13 w 17"/>
                  <a:gd name="T1" fmla="*/ 16 h 17"/>
                  <a:gd name="T2" fmla="*/ 11 w 17"/>
                  <a:gd name="T3" fmla="*/ 9 h 17"/>
                  <a:gd name="T4" fmla="*/ 16 w 17"/>
                  <a:gd name="T5" fmla="*/ 7 h 17"/>
                  <a:gd name="T6" fmla="*/ 10 w 17"/>
                  <a:gd name="T7" fmla="*/ 6 h 17"/>
                  <a:gd name="T8" fmla="*/ 8 w 17"/>
                  <a:gd name="T9" fmla="*/ 0 h 17"/>
                  <a:gd name="T10" fmla="*/ 7 w 17"/>
                  <a:gd name="T11" fmla="*/ 6 h 17"/>
                  <a:gd name="T12" fmla="*/ 0 w 17"/>
                  <a:gd name="T13" fmla="*/ 4 h 17"/>
                  <a:gd name="T14" fmla="*/ 5 w 17"/>
                  <a:gd name="T15" fmla="*/ 8 h 17"/>
                  <a:gd name="T16" fmla="*/ 3 w 17"/>
                  <a:gd name="T17" fmla="*/ 14 h 17"/>
                  <a:gd name="T18" fmla="*/ 8 w 17"/>
                  <a:gd name="T19" fmla="*/ 11 h 17"/>
                  <a:gd name="T20" fmla="*/ 13 w 17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3" y="16"/>
                    </a:moveTo>
                    <a:lnTo>
                      <a:pt x="11" y="9"/>
                    </a:lnTo>
                    <a:lnTo>
                      <a:pt x="16" y="7"/>
                    </a:lnTo>
                    <a:lnTo>
                      <a:pt x="10" y="6"/>
                    </a:lnTo>
                    <a:lnTo>
                      <a:pt x="8" y="0"/>
                    </a:lnTo>
                    <a:lnTo>
                      <a:pt x="7" y="6"/>
                    </a:lnTo>
                    <a:lnTo>
                      <a:pt x="0" y="4"/>
                    </a:lnTo>
                    <a:lnTo>
                      <a:pt x="5" y="8"/>
                    </a:lnTo>
                    <a:lnTo>
                      <a:pt x="3" y="14"/>
                    </a:lnTo>
                    <a:lnTo>
                      <a:pt x="8" y="11"/>
                    </a:lnTo>
                    <a:lnTo>
                      <a:pt x="13" y="16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49" name="Freeform 419"/>
              <p:cNvSpPr>
                <a:spLocks/>
              </p:cNvSpPr>
              <p:nvPr/>
            </p:nvSpPr>
            <p:spPr bwMode="auto">
              <a:xfrm>
                <a:off x="5223" y="1081"/>
                <a:ext cx="19" cy="20"/>
              </a:xfrm>
              <a:custGeom>
                <a:avLst/>
                <a:gdLst>
                  <a:gd name="T0" fmla="*/ 14 w 19"/>
                  <a:gd name="T1" fmla="*/ 19 h 20"/>
                  <a:gd name="T2" fmla="*/ 13 w 19"/>
                  <a:gd name="T3" fmla="*/ 12 h 20"/>
                  <a:gd name="T4" fmla="*/ 18 w 19"/>
                  <a:gd name="T5" fmla="*/ 9 h 20"/>
                  <a:gd name="T6" fmla="*/ 10 w 19"/>
                  <a:gd name="T7" fmla="*/ 7 h 20"/>
                  <a:gd name="T8" fmla="*/ 8 w 19"/>
                  <a:gd name="T9" fmla="*/ 0 h 20"/>
                  <a:gd name="T10" fmla="*/ 7 w 19"/>
                  <a:gd name="T11" fmla="*/ 7 h 20"/>
                  <a:gd name="T12" fmla="*/ 0 w 19"/>
                  <a:gd name="T13" fmla="*/ 5 h 20"/>
                  <a:gd name="T14" fmla="*/ 6 w 19"/>
                  <a:gd name="T15" fmla="*/ 10 h 20"/>
                  <a:gd name="T16" fmla="*/ 4 w 19"/>
                  <a:gd name="T17" fmla="*/ 17 h 20"/>
                  <a:gd name="T18" fmla="*/ 10 w 19"/>
                  <a:gd name="T19" fmla="*/ 12 h 20"/>
                  <a:gd name="T20" fmla="*/ 14 w 19"/>
                  <a:gd name="T21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" h="20">
                    <a:moveTo>
                      <a:pt x="14" y="19"/>
                    </a:moveTo>
                    <a:lnTo>
                      <a:pt x="13" y="12"/>
                    </a:lnTo>
                    <a:lnTo>
                      <a:pt x="18" y="9"/>
                    </a:lnTo>
                    <a:lnTo>
                      <a:pt x="10" y="7"/>
                    </a:lnTo>
                    <a:lnTo>
                      <a:pt x="8" y="0"/>
                    </a:lnTo>
                    <a:lnTo>
                      <a:pt x="7" y="7"/>
                    </a:lnTo>
                    <a:lnTo>
                      <a:pt x="0" y="5"/>
                    </a:lnTo>
                    <a:lnTo>
                      <a:pt x="6" y="10"/>
                    </a:lnTo>
                    <a:lnTo>
                      <a:pt x="4" y="17"/>
                    </a:lnTo>
                    <a:lnTo>
                      <a:pt x="10" y="12"/>
                    </a:lnTo>
                    <a:lnTo>
                      <a:pt x="14" y="19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50" name="Freeform 420"/>
              <p:cNvSpPr>
                <a:spLocks/>
              </p:cNvSpPr>
              <p:nvPr/>
            </p:nvSpPr>
            <p:spPr bwMode="auto">
              <a:xfrm>
                <a:off x="5251" y="1078"/>
                <a:ext cx="1" cy="17"/>
              </a:xfrm>
              <a:custGeom>
                <a:avLst/>
                <a:gdLst>
                  <a:gd name="T0" fmla="*/ 0 w 1"/>
                  <a:gd name="T1" fmla="*/ 10 h 17"/>
                  <a:gd name="T2" fmla="*/ 0 w 1"/>
                  <a:gd name="T3" fmla="*/ 16 h 17"/>
                  <a:gd name="T4" fmla="*/ 0 w 1"/>
                  <a:gd name="T5" fmla="*/ 0 h 17"/>
                  <a:gd name="T6" fmla="*/ 0 w 1"/>
                  <a:gd name="T7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7">
                    <a:moveTo>
                      <a:pt x="0" y="10"/>
                    </a:moveTo>
                    <a:lnTo>
                      <a:pt x="0" y="16"/>
                    </a:lnTo>
                    <a:lnTo>
                      <a:pt x="0" y="0"/>
                    </a:lnTo>
                    <a:lnTo>
                      <a:pt x="0" y="1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51" name="Freeform 421"/>
              <p:cNvSpPr>
                <a:spLocks/>
              </p:cNvSpPr>
              <p:nvPr/>
            </p:nvSpPr>
            <p:spPr bwMode="auto">
              <a:xfrm>
                <a:off x="5136" y="1064"/>
                <a:ext cx="62" cy="39"/>
              </a:xfrm>
              <a:custGeom>
                <a:avLst/>
                <a:gdLst>
                  <a:gd name="T0" fmla="*/ 29 w 62"/>
                  <a:gd name="T1" fmla="*/ 1 h 39"/>
                  <a:gd name="T2" fmla="*/ 43 w 62"/>
                  <a:gd name="T3" fmla="*/ 0 h 39"/>
                  <a:gd name="T4" fmla="*/ 61 w 62"/>
                  <a:gd name="T5" fmla="*/ 12 h 39"/>
                  <a:gd name="T6" fmla="*/ 49 w 62"/>
                  <a:gd name="T7" fmla="*/ 13 h 39"/>
                  <a:gd name="T8" fmla="*/ 4 w 62"/>
                  <a:gd name="T9" fmla="*/ 32 h 39"/>
                  <a:gd name="T10" fmla="*/ 0 w 62"/>
                  <a:gd name="T11" fmla="*/ 38 h 39"/>
                  <a:gd name="T12" fmla="*/ 6 w 62"/>
                  <a:gd name="T13" fmla="*/ 5 h 39"/>
                  <a:gd name="T14" fmla="*/ 29 w 62"/>
                  <a:gd name="T15" fmla="*/ 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39">
                    <a:moveTo>
                      <a:pt x="29" y="1"/>
                    </a:moveTo>
                    <a:lnTo>
                      <a:pt x="43" y="0"/>
                    </a:lnTo>
                    <a:lnTo>
                      <a:pt x="61" y="12"/>
                    </a:lnTo>
                    <a:lnTo>
                      <a:pt x="49" y="13"/>
                    </a:lnTo>
                    <a:lnTo>
                      <a:pt x="4" y="32"/>
                    </a:lnTo>
                    <a:lnTo>
                      <a:pt x="0" y="38"/>
                    </a:lnTo>
                    <a:lnTo>
                      <a:pt x="6" y="5"/>
                    </a:lnTo>
                    <a:lnTo>
                      <a:pt x="29" y="1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52" name="Freeform 422"/>
              <p:cNvSpPr>
                <a:spLocks/>
              </p:cNvSpPr>
              <p:nvPr/>
            </p:nvSpPr>
            <p:spPr bwMode="auto">
              <a:xfrm>
                <a:off x="5132" y="1064"/>
                <a:ext cx="66" cy="41"/>
              </a:xfrm>
              <a:custGeom>
                <a:avLst/>
                <a:gdLst>
                  <a:gd name="T0" fmla="*/ 31 w 66"/>
                  <a:gd name="T1" fmla="*/ 2 h 41"/>
                  <a:gd name="T2" fmla="*/ 45 w 66"/>
                  <a:gd name="T3" fmla="*/ 0 h 41"/>
                  <a:gd name="T4" fmla="*/ 65 w 66"/>
                  <a:gd name="T5" fmla="*/ 12 h 41"/>
                  <a:gd name="T6" fmla="*/ 52 w 66"/>
                  <a:gd name="T7" fmla="*/ 13 h 41"/>
                  <a:gd name="T8" fmla="*/ 6 w 66"/>
                  <a:gd name="T9" fmla="*/ 34 h 41"/>
                  <a:gd name="T10" fmla="*/ 0 w 66"/>
                  <a:gd name="T11" fmla="*/ 40 h 41"/>
                  <a:gd name="T12" fmla="*/ 7 w 66"/>
                  <a:gd name="T13" fmla="*/ 5 h 41"/>
                  <a:gd name="T14" fmla="*/ 31 w 66"/>
                  <a:gd name="T15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1">
                    <a:moveTo>
                      <a:pt x="31" y="2"/>
                    </a:moveTo>
                    <a:lnTo>
                      <a:pt x="45" y="0"/>
                    </a:lnTo>
                    <a:lnTo>
                      <a:pt x="65" y="12"/>
                    </a:lnTo>
                    <a:lnTo>
                      <a:pt x="52" y="13"/>
                    </a:lnTo>
                    <a:lnTo>
                      <a:pt x="6" y="34"/>
                    </a:lnTo>
                    <a:lnTo>
                      <a:pt x="0" y="40"/>
                    </a:lnTo>
                    <a:lnTo>
                      <a:pt x="7" y="5"/>
                    </a:lnTo>
                    <a:lnTo>
                      <a:pt x="31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53" name="Freeform 423"/>
              <p:cNvSpPr>
                <a:spLocks/>
              </p:cNvSpPr>
              <p:nvPr/>
            </p:nvSpPr>
            <p:spPr bwMode="auto">
              <a:xfrm>
                <a:off x="5137" y="1075"/>
                <a:ext cx="48" cy="28"/>
              </a:xfrm>
              <a:custGeom>
                <a:avLst/>
                <a:gdLst>
                  <a:gd name="T0" fmla="*/ 47 w 48"/>
                  <a:gd name="T1" fmla="*/ 2 h 28"/>
                  <a:gd name="T2" fmla="*/ 3 w 48"/>
                  <a:gd name="T3" fmla="*/ 0 h 28"/>
                  <a:gd name="T4" fmla="*/ 0 w 48"/>
                  <a:gd name="T5" fmla="*/ 27 h 28"/>
                  <a:gd name="T6" fmla="*/ 3 w 48"/>
                  <a:gd name="T7" fmla="*/ 21 h 28"/>
                  <a:gd name="T8" fmla="*/ 47 w 48"/>
                  <a:gd name="T9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28">
                    <a:moveTo>
                      <a:pt x="47" y="2"/>
                    </a:moveTo>
                    <a:lnTo>
                      <a:pt x="3" y="0"/>
                    </a:lnTo>
                    <a:lnTo>
                      <a:pt x="0" y="27"/>
                    </a:lnTo>
                    <a:lnTo>
                      <a:pt x="3" y="21"/>
                    </a:lnTo>
                    <a:lnTo>
                      <a:pt x="47" y="2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54" name="Freeform 424"/>
              <p:cNvSpPr>
                <a:spLocks/>
              </p:cNvSpPr>
              <p:nvPr/>
            </p:nvSpPr>
            <p:spPr bwMode="auto">
              <a:xfrm>
                <a:off x="5132" y="1075"/>
                <a:ext cx="53" cy="30"/>
              </a:xfrm>
              <a:custGeom>
                <a:avLst/>
                <a:gdLst>
                  <a:gd name="T0" fmla="*/ 52 w 53"/>
                  <a:gd name="T1" fmla="*/ 2 h 30"/>
                  <a:gd name="T2" fmla="*/ 6 w 53"/>
                  <a:gd name="T3" fmla="*/ 0 h 30"/>
                  <a:gd name="T4" fmla="*/ 0 w 53"/>
                  <a:gd name="T5" fmla="*/ 29 h 30"/>
                  <a:gd name="T6" fmla="*/ 6 w 53"/>
                  <a:gd name="T7" fmla="*/ 23 h 30"/>
                  <a:gd name="T8" fmla="*/ 52 w 53"/>
                  <a:gd name="T9" fmla="*/ 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30">
                    <a:moveTo>
                      <a:pt x="52" y="2"/>
                    </a:moveTo>
                    <a:lnTo>
                      <a:pt x="6" y="0"/>
                    </a:lnTo>
                    <a:lnTo>
                      <a:pt x="0" y="29"/>
                    </a:lnTo>
                    <a:lnTo>
                      <a:pt x="6" y="23"/>
                    </a:lnTo>
                    <a:lnTo>
                      <a:pt x="52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55" name="Freeform 425"/>
              <p:cNvSpPr>
                <a:spLocks/>
              </p:cNvSpPr>
              <p:nvPr/>
            </p:nvSpPr>
            <p:spPr bwMode="auto">
              <a:xfrm>
                <a:off x="5116" y="1077"/>
                <a:ext cx="22" cy="25"/>
              </a:xfrm>
              <a:custGeom>
                <a:avLst/>
                <a:gdLst>
                  <a:gd name="T0" fmla="*/ 17 w 22"/>
                  <a:gd name="T1" fmla="*/ 24 h 25"/>
                  <a:gd name="T2" fmla="*/ 21 w 22"/>
                  <a:gd name="T3" fmla="*/ 0 h 25"/>
                  <a:gd name="T4" fmla="*/ 1 w 22"/>
                  <a:gd name="T5" fmla="*/ 9 h 25"/>
                  <a:gd name="T6" fmla="*/ 0 w 22"/>
                  <a:gd name="T7" fmla="*/ 18 h 25"/>
                  <a:gd name="T8" fmla="*/ 17 w 22"/>
                  <a:gd name="T9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25">
                    <a:moveTo>
                      <a:pt x="17" y="24"/>
                    </a:moveTo>
                    <a:lnTo>
                      <a:pt x="21" y="0"/>
                    </a:lnTo>
                    <a:lnTo>
                      <a:pt x="1" y="9"/>
                    </a:lnTo>
                    <a:lnTo>
                      <a:pt x="0" y="18"/>
                    </a:lnTo>
                    <a:lnTo>
                      <a:pt x="17" y="24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56" name="Freeform 426"/>
              <p:cNvSpPr>
                <a:spLocks/>
              </p:cNvSpPr>
              <p:nvPr/>
            </p:nvSpPr>
            <p:spPr bwMode="auto">
              <a:xfrm>
                <a:off x="5034" y="1065"/>
                <a:ext cx="132" cy="32"/>
              </a:xfrm>
              <a:custGeom>
                <a:avLst/>
                <a:gdLst>
                  <a:gd name="T0" fmla="*/ 80 w 132"/>
                  <a:gd name="T1" fmla="*/ 30 h 32"/>
                  <a:gd name="T2" fmla="*/ 81 w 132"/>
                  <a:gd name="T3" fmla="*/ 20 h 32"/>
                  <a:gd name="T4" fmla="*/ 131 w 132"/>
                  <a:gd name="T5" fmla="*/ 0 h 32"/>
                  <a:gd name="T6" fmla="*/ 65 w 132"/>
                  <a:gd name="T7" fmla="*/ 1 h 32"/>
                  <a:gd name="T8" fmla="*/ 66 w 132"/>
                  <a:gd name="T9" fmla="*/ 6 h 32"/>
                  <a:gd name="T10" fmla="*/ 0 w 132"/>
                  <a:gd name="T11" fmla="*/ 6 h 32"/>
                  <a:gd name="T12" fmla="*/ 4 w 132"/>
                  <a:gd name="T13" fmla="*/ 16 h 32"/>
                  <a:gd name="T14" fmla="*/ 8 w 132"/>
                  <a:gd name="T15" fmla="*/ 17 h 32"/>
                  <a:gd name="T16" fmla="*/ 13 w 132"/>
                  <a:gd name="T17" fmla="*/ 19 h 32"/>
                  <a:gd name="T18" fmla="*/ 18 w 132"/>
                  <a:gd name="T19" fmla="*/ 21 h 32"/>
                  <a:gd name="T20" fmla="*/ 22 w 132"/>
                  <a:gd name="T21" fmla="*/ 22 h 32"/>
                  <a:gd name="T22" fmla="*/ 26 w 132"/>
                  <a:gd name="T23" fmla="*/ 23 h 32"/>
                  <a:gd name="T24" fmla="*/ 32 w 132"/>
                  <a:gd name="T25" fmla="*/ 24 h 32"/>
                  <a:gd name="T26" fmla="*/ 34 w 132"/>
                  <a:gd name="T27" fmla="*/ 24 h 32"/>
                  <a:gd name="T28" fmla="*/ 38 w 132"/>
                  <a:gd name="T29" fmla="*/ 25 h 32"/>
                  <a:gd name="T30" fmla="*/ 41 w 132"/>
                  <a:gd name="T31" fmla="*/ 25 h 32"/>
                  <a:gd name="T32" fmla="*/ 44 w 132"/>
                  <a:gd name="T33" fmla="*/ 27 h 32"/>
                  <a:gd name="T34" fmla="*/ 48 w 132"/>
                  <a:gd name="T35" fmla="*/ 27 h 32"/>
                  <a:gd name="T36" fmla="*/ 50 w 132"/>
                  <a:gd name="T37" fmla="*/ 28 h 32"/>
                  <a:gd name="T38" fmla="*/ 54 w 132"/>
                  <a:gd name="T39" fmla="*/ 28 h 32"/>
                  <a:gd name="T40" fmla="*/ 56 w 132"/>
                  <a:gd name="T41" fmla="*/ 30 h 32"/>
                  <a:gd name="T42" fmla="*/ 59 w 132"/>
                  <a:gd name="T43" fmla="*/ 29 h 32"/>
                  <a:gd name="T44" fmla="*/ 62 w 132"/>
                  <a:gd name="T45" fmla="*/ 30 h 32"/>
                  <a:gd name="T46" fmla="*/ 64 w 132"/>
                  <a:gd name="T47" fmla="*/ 30 h 32"/>
                  <a:gd name="T48" fmla="*/ 66 w 132"/>
                  <a:gd name="T49" fmla="*/ 30 h 32"/>
                  <a:gd name="T50" fmla="*/ 68 w 132"/>
                  <a:gd name="T51" fmla="*/ 30 h 32"/>
                  <a:gd name="T52" fmla="*/ 71 w 132"/>
                  <a:gd name="T53" fmla="*/ 30 h 32"/>
                  <a:gd name="T54" fmla="*/ 72 w 132"/>
                  <a:gd name="T55" fmla="*/ 30 h 32"/>
                  <a:gd name="T56" fmla="*/ 73 w 132"/>
                  <a:gd name="T57" fmla="*/ 30 h 32"/>
                  <a:gd name="T58" fmla="*/ 74 w 132"/>
                  <a:gd name="T59" fmla="*/ 30 h 32"/>
                  <a:gd name="T60" fmla="*/ 76 w 132"/>
                  <a:gd name="T61" fmla="*/ 30 h 32"/>
                  <a:gd name="T62" fmla="*/ 77 w 132"/>
                  <a:gd name="T63" fmla="*/ 30 h 32"/>
                  <a:gd name="T64" fmla="*/ 78 w 132"/>
                  <a:gd name="T65" fmla="*/ 30 h 32"/>
                  <a:gd name="T66" fmla="*/ 79 w 132"/>
                  <a:gd name="T67" fmla="*/ 31 h 32"/>
                  <a:gd name="T68" fmla="*/ 81 w 132"/>
                  <a:gd name="T69" fmla="*/ 30 h 32"/>
                  <a:gd name="T70" fmla="*/ 80 w 132"/>
                  <a:gd name="T71" fmla="*/ 30 h 32"/>
                  <a:gd name="T72" fmla="*/ 80 w 132"/>
                  <a:gd name="T73" fmla="*/ 3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2" h="32">
                    <a:moveTo>
                      <a:pt x="80" y="30"/>
                    </a:moveTo>
                    <a:lnTo>
                      <a:pt x="81" y="20"/>
                    </a:lnTo>
                    <a:lnTo>
                      <a:pt x="131" y="0"/>
                    </a:lnTo>
                    <a:lnTo>
                      <a:pt x="65" y="1"/>
                    </a:lnTo>
                    <a:lnTo>
                      <a:pt x="66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8" y="17"/>
                    </a:lnTo>
                    <a:lnTo>
                      <a:pt x="13" y="19"/>
                    </a:lnTo>
                    <a:lnTo>
                      <a:pt x="18" y="21"/>
                    </a:lnTo>
                    <a:lnTo>
                      <a:pt x="22" y="22"/>
                    </a:lnTo>
                    <a:lnTo>
                      <a:pt x="26" y="23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8" y="25"/>
                    </a:lnTo>
                    <a:lnTo>
                      <a:pt x="41" y="25"/>
                    </a:lnTo>
                    <a:lnTo>
                      <a:pt x="44" y="27"/>
                    </a:lnTo>
                    <a:lnTo>
                      <a:pt x="48" y="27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0"/>
                    </a:lnTo>
                    <a:lnTo>
                      <a:pt x="59" y="29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30"/>
                    </a:lnTo>
                    <a:lnTo>
                      <a:pt x="68" y="30"/>
                    </a:lnTo>
                    <a:lnTo>
                      <a:pt x="71" y="30"/>
                    </a:lnTo>
                    <a:lnTo>
                      <a:pt x="72" y="30"/>
                    </a:lnTo>
                    <a:lnTo>
                      <a:pt x="73" y="30"/>
                    </a:lnTo>
                    <a:lnTo>
                      <a:pt x="74" y="30"/>
                    </a:lnTo>
                    <a:lnTo>
                      <a:pt x="76" y="30"/>
                    </a:lnTo>
                    <a:lnTo>
                      <a:pt x="77" y="30"/>
                    </a:lnTo>
                    <a:lnTo>
                      <a:pt x="78" y="30"/>
                    </a:lnTo>
                    <a:lnTo>
                      <a:pt x="79" y="31"/>
                    </a:lnTo>
                    <a:lnTo>
                      <a:pt x="81" y="30"/>
                    </a:lnTo>
                    <a:lnTo>
                      <a:pt x="80" y="30"/>
                    </a:lnTo>
                    <a:lnTo>
                      <a:pt x="80" y="30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57" name="Freeform 427"/>
              <p:cNvSpPr>
                <a:spLocks/>
              </p:cNvSpPr>
              <p:nvPr/>
            </p:nvSpPr>
            <p:spPr bwMode="auto">
              <a:xfrm>
                <a:off x="5030" y="1064"/>
                <a:ext cx="136" cy="35"/>
              </a:xfrm>
              <a:custGeom>
                <a:avLst/>
                <a:gdLst>
                  <a:gd name="T0" fmla="*/ 84 w 136"/>
                  <a:gd name="T1" fmla="*/ 33 h 35"/>
                  <a:gd name="T2" fmla="*/ 85 w 136"/>
                  <a:gd name="T3" fmla="*/ 23 h 35"/>
                  <a:gd name="T4" fmla="*/ 135 w 136"/>
                  <a:gd name="T5" fmla="*/ 0 h 35"/>
                  <a:gd name="T6" fmla="*/ 68 w 136"/>
                  <a:gd name="T7" fmla="*/ 1 h 35"/>
                  <a:gd name="T8" fmla="*/ 68 w 136"/>
                  <a:gd name="T9" fmla="*/ 9 h 35"/>
                  <a:gd name="T10" fmla="*/ 0 w 136"/>
                  <a:gd name="T11" fmla="*/ 8 h 35"/>
                  <a:gd name="T12" fmla="*/ 4 w 136"/>
                  <a:gd name="T13" fmla="*/ 18 h 35"/>
                  <a:gd name="T14" fmla="*/ 10 w 136"/>
                  <a:gd name="T15" fmla="*/ 20 h 35"/>
                  <a:gd name="T16" fmla="*/ 14 w 136"/>
                  <a:gd name="T17" fmla="*/ 21 h 35"/>
                  <a:gd name="T18" fmla="*/ 20 w 136"/>
                  <a:gd name="T19" fmla="*/ 24 h 35"/>
                  <a:gd name="T20" fmla="*/ 23 w 136"/>
                  <a:gd name="T21" fmla="*/ 25 h 35"/>
                  <a:gd name="T22" fmla="*/ 27 w 136"/>
                  <a:gd name="T23" fmla="*/ 26 h 35"/>
                  <a:gd name="T24" fmla="*/ 32 w 136"/>
                  <a:gd name="T25" fmla="*/ 27 h 35"/>
                  <a:gd name="T26" fmla="*/ 35 w 136"/>
                  <a:gd name="T27" fmla="*/ 28 h 35"/>
                  <a:gd name="T28" fmla="*/ 39 w 136"/>
                  <a:gd name="T29" fmla="*/ 28 h 35"/>
                  <a:gd name="T30" fmla="*/ 43 w 136"/>
                  <a:gd name="T31" fmla="*/ 30 h 35"/>
                  <a:gd name="T32" fmla="*/ 46 w 136"/>
                  <a:gd name="T33" fmla="*/ 30 h 35"/>
                  <a:gd name="T34" fmla="*/ 50 w 136"/>
                  <a:gd name="T35" fmla="*/ 31 h 35"/>
                  <a:gd name="T36" fmla="*/ 52 w 136"/>
                  <a:gd name="T37" fmla="*/ 32 h 35"/>
                  <a:gd name="T38" fmla="*/ 56 w 136"/>
                  <a:gd name="T39" fmla="*/ 32 h 35"/>
                  <a:gd name="T40" fmla="*/ 60 w 136"/>
                  <a:gd name="T41" fmla="*/ 33 h 35"/>
                  <a:gd name="T42" fmla="*/ 61 w 136"/>
                  <a:gd name="T43" fmla="*/ 33 h 35"/>
                  <a:gd name="T44" fmla="*/ 64 w 136"/>
                  <a:gd name="T45" fmla="*/ 34 h 35"/>
                  <a:gd name="T46" fmla="*/ 66 w 136"/>
                  <a:gd name="T47" fmla="*/ 32 h 35"/>
                  <a:gd name="T48" fmla="*/ 69 w 136"/>
                  <a:gd name="T49" fmla="*/ 33 h 35"/>
                  <a:gd name="T50" fmla="*/ 71 w 136"/>
                  <a:gd name="T51" fmla="*/ 33 h 35"/>
                  <a:gd name="T52" fmla="*/ 71 w 136"/>
                  <a:gd name="T53" fmla="*/ 33 h 35"/>
                  <a:gd name="T54" fmla="*/ 74 w 136"/>
                  <a:gd name="T55" fmla="*/ 33 h 35"/>
                  <a:gd name="T56" fmla="*/ 75 w 136"/>
                  <a:gd name="T57" fmla="*/ 33 h 35"/>
                  <a:gd name="T58" fmla="*/ 78 w 136"/>
                  <a:gd name="T59" fmla="*/ 33 h 35"/>
                  <a:gd name="T60" fmla="*/ 79 w 136"/>
                  <a:gd name="T61" fmla="*/ 33 h 35"/>
                  <a:gd name="T62" fmla="*/ 80 w 136"/>
                  <a:gd name="T63" fmla="*/ 33 h 35"/>
                  <a:gd name="T64" fmla="*/ 81 w 136"/>
                  <a:gd name="T65" fmla="*/ 33 h 35"/>
                  <a:gd name="T66" fmla="*/ 82 w 136"/>
                  <a:gd name="T67" fmla="*/ 33 h 35"/>
                  <a:gd name="T68" fmla="*/ 84 w 136"/>
                  <a:gd name="T69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36" h="35">
                    <a:moveTo>
                      <a:pt x="84" y="33"/>
                    </a:moveTo>
                    <a:lnTo>
                      <a:pt x="85" y="23"/>
                    </a:lnTo>
                    <a:lnTo>
                      <a:pt x="135" y="0"/>
                    </a:lnTo>
                    <a:lnTo>
                      <a:pt x="68" y="1"/>
                    </a:lnTo>
                    <a:lnTo>
                      <a:pt x="68" y="9"/>
                    </a:lnTo>
                    <a:lnTo>
                      <a:pt x="0" y="8"/>
                    </a:lnTo>
                    <a:lnTo>
                      <a:pt x="4" y="18"/>
                    </a:lnTo>
                    <a:lnTo>
                      <a:pt x="10" y="20"/>
                    </a:lnTo>
                    <a:lnTo>
                      <a:pt x="14" y="21"/>
                    </a:lnTo>
                    <a:lnTo>
                      <a:pt x="20" y="24"/>
                    </a:lnTo>
                    <a:lnTo>
                      <a:pt x="23" y="25"/>
                    </a:lnTo>
                    <a:lnTo>
                      <a:pt x="27" y="26"/>
                    </a:lnTo>
                    <a:lnTo>
                      <a:pt x="32" y="27"/>
                    </a:lnTo>
                    <a:lnTo>
                      <a:pt x="35" y="28"/>
                    </a:lnTo>
                    <a:lnTo>
                      <a:pt x="39" y="28"/>
                    </a:lnTo>
                    <a:lnTo>
                      <a:pt x="43" y="30"/>
                    </a:lnTo>
                    <a:lnTo>
                      <a:pt x="46" y="30"/>
                    </a:lnTo>
                    <a:lnTo>
                      <a:pt x="50" y="31"/>
                    </a:lnTo>
                    <a:lnTo>
                      <a:pt x="52" y="32"/>
                    </a:lnTo>
                    <a:lnTo>
                      <a:pt x="56" y="32"/>
                    </a:lnTo>
                    <a:lnTo>
                      <a:pt x="60" y="33"/>
                    </a:lnTo>
                    <a:lnTo>
                      <a:pt x="61" y="33"/>
                    </a:lnTo>
                    <a:lnTo>
                      <a:pt x="64" y="34"/>
                    </a:lnTo>
                    <a:lnTo>
                      <a:pt x="66" y="32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1" y="33"/>
                    </a:lnTo>
                    <a:lnTo>
                      <a:pt x="74" y="33"/>
                    </a:lnTo>
                    <a:lnTo>
                      <a:pt x="75" y="33"/>
                    </a:lnTo>
                    <a:lnTo>
                      <a:pt x="78" y="33"/>
                    </a:lnTo>
                    <a:lnTo>
                      <a:pt x="79" y="33"/>
                    </a:lnTo>
                    <a:lnTo>
                      <a:pt x="80" y="33"/>
                    </a:lnTo>
                    <a:lnTo>
                      <a:pt x="81" y="33"/>
                    </a:lnTo>
                    <a:lnTo>
                      <a:pt x="82" y="33"/>
                    </a:lnTo>
                    <a:lnTo>
                      <a:pt x="84" y="3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58" name="Freeform 428"/>
              <p:cNvSpPr>
                <a:spLocks/>
              </p:cNvSpPr>
              <p:nvPr/>
            </p:nvSpPr>
            <p:spPr bwMode="auto">
              <a:xfrm>
                <a:off x="5041" y="1080"/>
                <a:ext cx="73" cy="17"/>
              </a:xfrm>
              <a:custGeom>
                <a:avLst/>
                <a:gdLst>
                  <a:gd name="T0" fmla="*/ 71 w 73"/>
                  <a:gd name="T1" fmla="*/ 8 h 17"/>
                  <a:gd name="T2" fmla="*/ 66 w 73"/>
                  <a:gd name="T3" fmla="*/ 5 h 17"/>
                  <a:gd name="T4" fmla="*/ 64 w 73"/>
                  <a:gd name="T5" fmla="*/ 6 h 17"/>
                  <a:gd name="T6" fmla="*/ 60 w 73"/>
                  <a:gd name="T7" fmla="*/ 7 h 17"/>
                  <a:gd name="T8" fmla="*/ 57 w 73"/>
                  <a:gd name="T9" fmla="*/ 7 h 17"/>
                  <a:gd name="T10" fmla="*/ 55 w 73"/>
                  <a:gd name="T11" fmla="*/ 7 h 17"/>
                  <a:gd name="T12" fmla="*/ 50 w 73"/>
                  <a:gd name="T13" fmla="*/ 6 h 17"/>
                  <a:gd name="T14" fmla="*/ 47 w 73"/>
                  <a:gd name="T15" fmla="*/ 7 h 17"/>
                  <a:gd name="T16" fmla="*/ 45 w 73"/>
                  <a:gd name="T17" fmla="*/ 8 h 17"/>
                  <a:gd name="T18" fmla="*/ 43 w 73"/>
                  <a:gd name="T19" fmla="*/ 7 h 17"/>
                  <a:gd name="T20" fmla="*/ 39 w 73"/>
                  <a:gd name="T21" fmla="*/ 6 h 17"/>
                  <a:gd name="T22" fmla="*/ 38 w 73"/>
                  <a:gd name="T23" fmla="*/ 5 h 17"/>
                  <a:gd name="T24" fmla="*/ 36 w 73"/>
                  <a:gd name="T25" fmla="*/ 5 h 17"/>
                  <a:gd name="T26" fmla="*/ 33 w 73"/>
                  <a:gd name="T27" fmla="*/ 4 h 17"/>
                  <a:gd name="T28" fmla="*/ 30 w 73"/>
                  <a:gd name="T29" fmla="*/ 4 h 17"/>
                  <a:gd name="T30" fmla="*/ 28 w 73"/>
                  <a:gd name="T31" fmla="*/ 4 h 17"/>
                  <a:gd name="T32" fmla="*/ 24 w 73"/>
                  <a:gd name="T33" fmla="*/ 3 h 17"/>
                  <a:gd name="T34" fmla="*/ 23 w 73"/>
                  <a:gd name="T35" fmla="*/ 5 h 17"/>
                  <a:gd name="T36" fmla="*/ 20 w 73"/>
                  <a:gd name="T37" fmla="*/ 3 h 17"/>
                  <a:gd name="T38" fmla="*/ 17 w 73"/>
                  <a:gd name="T39" fmla="*/ 3 h 17"/>
                  <a:gd name="T40" fmla="*/ 15 w 73"/>
                  <a:gd name="T41" fmla="*/ 3 h 17"/>
                  <a:gd name="T42" fmla="*/ 13 w 73"/>
                  <a:gd name="T43" fmla="*/ 1 h 17"/>
                  <a:gd name="T44" fmla="*/ 10 w 73"/>
                  <a:gd name="T45" fmla="*/ 1 h 17"/>
                  <a:gd name="T46" fmla="*/ 8 w 73"/>
                  <a:gd name="T47" fmla="*/ 1 h 17"/>
                  <a:gd name="T48" fmla="*/ 3 w 73"/>
                  <a:gd name="T49" fmla="*/ 1 h 17"/>
                  <a:gd name="T50" fmla="*/ 1 w 73"/>
                  <a:gd name="T51" fmla="*/ 1 h 17"/>
                  <a:gd name="T52" fmla="*/ 0 w 73"/>
                  <a:gd name="T53" fmla="*/ 1 h 17"/>
                  <a:gd name="T54" fmla="*/ 8 w 73"/>
                  <a:gd name="T55" fmla="*/ 4 h 17"/>
                  <a:gd name="T56" fmla="*/ 16 w 73"/>
                  <a:gd name="T57" fmla="*/ 6 h 17"/>
                  <a:gd name="T58" fmla="*/ 24 w 73"/>
                  <a:gd name="T59" fmla="*/ 8 h 17"/>
                  <a:gd name="T60" fmla="*/ 31 w 73"/>
                  <a:gd name="T61" fmla="*/ 10 h 17"/>
                  <a:gd name="T62" fmla="*/ 37 w 73"/>
                  <a:gd name="T63" fmla="*/ 12 h 17"/>
                  <a:gd name="T64" fmla="*/ 43 w 73"/>
                  <a:gd name="T65" fmla="*/ 13 h 17"/>
                  <a:gd name="T66" fmla="*/ 48 w 73"/>
                  <a:gd name="T67" fmla="*/ 13 h 17"/>
                  <a:gd name="T68" fmla="*/ 53 w 73"/>
                  <a:gd name="T69" fmla="*/ 14 h 17"/>
                  <a:gd name="T70" fmla="*/ 57 w 73"/>
                  <a:gd name="T71" fmla="*/ 14 h 17"/>
                  <a:gd name="T72" fmla="*/ 62 w 73"/>
                  <a:gd name="T73" fmla="*/ 14 h 17"/>
                  <a:gd name="T74" fmla="*/ 64 w 73"/>
                  <a:gd name="T75" fmla="*/ 16 h 17"/>
                  <a:gd name="T76" fmla="*/ 67 w 73"/>
                  <a:gd name="T77" fmla="*/ 16 h 17"/>
                  <a:gd name="T78" fmla="*/ 69 w 73"/>
                  <a:gd name="T79" fmla="*/ 14 h 17"/>
                  <a:gd name="T80" fmla="*/ 71 w 73"/>
                  <a:gd name="T81" fmla="*/ 16 h 17"/>
                  <a:gd name="T82" fmla="*/ 71 w 73"/>
                  <a:gd name="T8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3" h="17">
                    <a:moveTo>
                      <a:pt x="72" y="8"/>
                    </a:moveTo>
                    <a:lnTo>
                      <a:pt x="71" y="8"/>
                    </a:lnTo>
                    <a:lnTo>
                      <a:pt x="69" y="7"/>
                    </a:lnTo>
                    <a:lnTo>
                      <a:pt x="66" y="5"/>
                    </a:lnTo>
                    <a:lnTo>
                      <a:pt x="65" y="6"/>
                    </a:lnTo>
                    <a:lnTo>
                      <a:pt x="64" y="6"/>
                    </a:lnTo>
                    <a:lnTo>
                      <a:pt x="62" y="5"/>
                    </a:lnTo>
                    <a:lnTo>
                      <a:pt x="60" y="7"/>
                    </a:lnTo>
                    <a:lnTo>
                      <a:pt x="57" y="6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5" y="7"/>
                    </a:lnTo>
                    <a:lnTo>
                      <a:pt x="52" y="7"/>
                    </a:lnTo>
                    <a:lnTo>
                      <a:pt x="50" y="6"/>
                    </a:lnTo>
                    <a:lnTo>
                      <a:pt x="48" y="7"/>
                    </a:lnTo>
                    <a:lnTo>
                      <a:pt x="47" y="7"/>
                    </a:lnTo>
                    <a:lnTo>
                      <a:pt x="46" y="8"/>
                    </a:lnTo>
                    <a:lnTo>
                      <a:pt x="45" y="8"/>
                    </a:lnTo>
                    <a:lnTo>
                      <a:pt x="44" y="8"/>
                    </a:lnTo>
                    <a:lnTo>
                      <a:pt x="43" y="7"/>
                    </a:lnTo>
                    <a:lnTo>
                      <a:pt x="41" y="7"/>
                    </a:lnTo>
                    <a:lnTo>
                      <a:pt x="39" y="6"/>
                    </a:lnTo>
                    <a:lnTo>
                      <a:pt x="38" y="5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4" y="5"/>
                    </a:lnTo>
                    <a:lnTo>
                      <a:pt x="33" y="4"/>
                    </a:lnTo>
                    <a:lnTo>
                      <a:pt x="31" y="4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8" y="4"/>
                    </a:lnTo>
                    <a:lnTo>
                      <a:pt x="27" y="4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3" y="5"/>
                    </a:lnTo>
                    <a:lnTo>
                      <a:pt x="22" y="4"/>
                    </a:lnTo>
                    <a:lnTo>
                      <a:pt x="20" y="3"/>
                    </a:lnTo>
                    <a:lnTo>
                      <a:pt x="20" y="3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5"/>
                    </a:lnTo>
                    <a:lnTo>
                      <a:pt x="16" y="6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7" y="9"/>
                    </a:lnTo>
                    <a:lnTo>
                      <a:pt x="31" y="10"/>
                    </a:lnTo>
                    <a:lnTo>
                      <a:pt x="34" y="10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43" y="13"/>
                    </a:lnTo>
                    <a:lnTo>
                      <a:pt x="46" y="13"/>
                    </a:lnTo>
                    <a:lnTo>
                      <a:pt x="48" y="13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9" y="16"/>
                    </a:lnTo>
                    <a:lnTo>
                      <a:pt x="62" y="14"/>
                    </a:lnTo>
                    <a:lnTo>
                      <a:pt x="63" y="16"/>
                    </a:lnTo>
                    <a:lnTo>
                      <a:pt x="64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9" y="14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2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59" name="Freeform 429"/>
              <p:cNvSpPr>
                <a:spLocks/>
              </p:cNvSpPr>
              <p:nvPr/>
            </p:nvSpPr>
            <p:spPr bwMode="auto">
              <a:xfrm>
                <a:off x="5104" y="1076"/>
                <a:ext cx="34" cy="17"/>
              </a:xfrm>
              <a:custGeom>
                <a:avLst/>
                <a:gdLst>
                  <a:gd name="T0" fmla="*/ 33 w 34"/>
                  <a:gd name="T1" fmla="*/ 0 h 17"/>
                  <a:gd name="T2" fmla="*/ 0 w 34"/>
                  <a:gd name="T3" fmla="*/ 0 h 17"/>
                  <a:gd name="T4" fmla="*/ 14 w 34"/>
                  <a:gd name="T5" fmla="*/ 16 h 17"/>
                  <a:gd name="T6" fmla="*/ 17 w 34"/>
                  <a:gd name="T7" fmla="*/ 16 h 17"/>
                  <a:gd name="T8" fmla="*/ 8 w 34"/>
                  <a:gd name="T9" fmla="*/ 2 h 17"/>
                  <a:gd name="T10" fmla="*/ 32 w 34"/>
                  <a:gd name="T11" fmla="*/ 2 h 17"/>
                  <a:gd name="T12" fmla="*/ 33 w 34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7">
                    <a:moveTo>
                      <a:pt x="33" y="0"/>
                    </a:moveTo>
                    <a:lnTo>
                      <a:pt x="0" y="0"/>
                    </a:lnTo>
                    <a:lnTo>
                      <a:pt x="14" y="16"/>
                    </a:lnTo>
                    <a:lnTo>
                      <a:pt x="17" y="16"/>
                    </a:lnTo>
                    <a:lnTo>
                      <a:pt x="8" y="2"/>
                    </a:lnTo>
                    <a:lnTo>
                      <a:pt x="32" y="2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60" name="Freeform 430"/>
              <p:cNvSpPr>
                <a:spLocks/>
              </p:cNvSpPr>
              <p:nvPr/>
            </p:nvSpPr>
            <p:spPr bwMode="auto">
              <a:xfrm>
                <a:off x="5117" y="1078"/>
                <a:ext cx="17" cy="17"/>
              </a:xfrm>
              <a:custGeom>
                <a:avLst/>
                <a:gdLst>
                  <a:gd name="T0" fmla="*/ 16 w 17"/>
                  <a:gd name="T1" fmla="*/ 8 h 17"/>
                  <a:gd name="T2" fmla="*/ 16 w 17"/>
                  <a:gd name="T3" fmla="*/ 16 h 17"/>
                  <a:gd name="T4" fmla="*/ 0 w 17"/>
                  <a:gd name="T5" fmla="*/ 8 h 17"/>
                  <a:gd name="T6" fmla="*/ 4 w 17"/>
                  <a:gd name="T7" fmla="*/ 0 h 17"/>
                  <a:gd name="T8" fmla="*/ 16 w 17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8"/>
                    </a:moveTo>
                    <a:lnTo>
                      <a:pt x="16" y="16"/>
                    </a:lnTo>
                    <a:lnTo>
                      <a:pt x="0" y="8"/>
                    </a:lnTo>
                    <a:lnTo>
                      <a:pt x="4" y="0"/>
                    </a:lnTo>
                    <a:lnTo>
                      <a:pt x="16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61" name="Freeform 431"/>
              <p:cNvSpPr>
                <a:spLocks/>
              </p:cNvSpPr>
              <p:nvPr/>
            </p:nvSpPr>
            <p:spPr bwMode="auto">
              <a:xfrm>
                <a:off x="5115" y="1078"/>
                <a:ext cx="17" cy="17"/>
              </a:xfrm>
              <a:custGeom>
                <a:avLst/>
                <a:gdLst>
                  <a:gd name="T0" fmla="*/ 16 w 17"/>
                  <a:gd name="T1" fmla="*/ 3 h 17"/>
                  <a:gd name="T2" fmla="*/ 16 w 17"/>
                  <a:gd name="T3" fmla="*/ 16 h 17"/>
                  <a:gd name="T4" fmla="*/ 0 w 17"/>
                  <a:gd name="T5" fmla="*/ 12 h 17"/>
                  <a:gd name="T6" fmla="*/ 0 w 17"/>
                  <a:gd name="T7" fmla="*/ 0 h 17"/>
                  <a:gd name="T8" fmla="*/ 16 w 17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3"/>
                    </a:moveTo>
                    <a:lnTo>
                      <a:pt x="16" y="1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6" y="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62" name="Freeform 432"/>
              <p:cNvSpPr>
                <a:spLocks/>
              </p:cNvSpPr>
              <p:nvPr/>
            </p:nvSpPr>
            <p:spPr bwMode="auto">
              <a:xfrm>
                <a:off x="5056" y="1062"/>
                <a:ext cx="42" cy="17"/>
              </a:xfrm>
              <a:custGeom>
                <a:avLst/>
                <a:gdLst>
                  <a:gd name="T0" fmla="*/ 41 w 42"/>
                  <a:gd name="T1" fmla="*/ 7 h 17"/>
                  <a:gd name="T2" fmla="*/ 0 w 42"/>
                  <a:gd name="T3" fmla="*/ 0 h 17"/>
                  <a:gd name="T4" fmla="*/ 1 w 42"/>
                  <a:gd name="T5" fmla="*/ 16 h 17"/>
                  <a:gd name="T6" fmla="*/ 41 w 42"/>
                  <a:gd name="T7" fmla="*/ 16 h 17"/>
                  <a:gd name="T8" fmla="*/ 41 w 42"/>
                  <a:gd name="T9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17">
                    <a:moveTo>
                      <a:pt x="41" y="7"/>
                    </a:moveTo>
                    <a:lnTo>
                      <a:pt x="0" y="0"/>
                    </a:lnTo>
                    <a:lnTo>
                      <a:pt x="1" y="16"/>
                    </a:lnTo>
                    <a:lnTo>
                      <a:pt x="41" y="16"/>
                    </a:lnTo>
                    <a:lnTo>
                      <a:pt x="41" y="7"/>
                    </a:lnTo>
                  </a:path>
                </a:pathLst>
              </a:custGeom>
              <a:solidFill>
                <a:srgbClr val="A6A6A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63" name="Freeform 433"/>
              <p:cNvSpPr>
                <a:spLocks/>
              </p:cNvSpPr>
              <p:nvPr/>
            </p:nvSpPr>
            <p:spPr bwMode="auto">
              <a:xfrm>
                <a:off x="5051" y="1063"/>
                <a:ext cx="48" cy="17"/>
              </a:xfrm>
              <a:custGeom>
                <a:avLst/>
                <a:gdLst>
                  <a:gd name="T0" fmla="*/ 47 w 48"/>
                  <a:gd name="T1" fmla="*/ 3 h 17"/>
                  <a:gd name="T2" fmla="*/ 0 w 48"/>
                  <a:gd name="T3" fmla="*/ 0 h 17"/>
                  <a:gd name="T4" fmla="*/ 2 w 48"/>
                  <a:gd name="T5" fmla="*/ 14 h 17"/>
                  <a:gd name="T6" fmla="*/ 46 w 48"/>
                  <a:gd name="T7" fmla="*/ 16 h 17"/>
                  <a:gd name="T8" fmla="*/ 47 w 48"/>
                  <a:gd name="T9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17">
                    <a:moveTo>
                      <a:pt x="47" y="3"/>
                    </a:moveTo>
                    <a:lnTo>
                      <a:pt x="0" y="0"/>
                    </a:lnTo>
                    <a:lnTo>
                      <a:pt x="2" y="14"/>
                    </a:lnTo>
                    <a:lnTo>
                      <a:pt x="46" y="16"/>
                    </a:lnTo>
                    <a:lnTo>
                      <a:pt x="47" y="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64" name="Freeform 434"/>
              <p:cNvSpPr>
                <a:spLocks/>
              </p:cNvSpPr>
              <p:nvPr/>
            </p:nvSpPr>
            <p:spPr bwMode="auto">
              <a:xfrm>
                <a:off x="5053" y="1065"/>
                <a:ext cx="47" cy="17"/>
              </a:xfrm>
              <a:custGeom>
                <a:avLst/>
                <a:gdLst>
                  <a:gd name="T0" fmla="*/ 45 w 47"/>
                  <a:gd name="T1" fmla="*/ 0 h 17"/>
                  <a:gd name="T2" fmla="*/ 46 w 47"/>
                  <a:gd name="T3" fmla="*/ 13 h 17"/>
                  <a:gd name="T4" fmla="*/ 0 w 47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" h="17">
                    <a:moveTo>
                      <a:pt x="45" y="0"/>
                    </a:moveTo>
                    <a:lnTo>
                      <a:pt x="46" y="13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65" name="Freeform 435"/>
              <p:cNvSpPr>
                <a:spLocks/>
              </p:cNvSpPr>
              <p:nvPr/>
            </p:nvSpPr>
            <p:spPr bwMode="auto">
              <a:xfrm>
                <a:off x="5047" y="1046"/>
                <a:ext cx="131" cy="20"/>
              </a:xfrm>
              <a:custGeom>
                <a:avLst/>
                <a:gdLst>
                  <a:gd name="T0" fmla="*/ 130 w 131"/>
                  <a:gd name="T1" fmla="*/ 18 h 20"/>
                  <a:gd name="T2" fmla="*/ 68 w 131"/>
                  <a:gd name="T3" fmla="*/ 19 h 20"/>
                  <a:gd name="T4" fmla="*/ 14 w 131"/>
                  <a:gd name="T5" fmla="*/ 8 h 20"/>
                  <a:gd name="T6" fmla="*/ 0 w 131"/>
                  <a:gd name="T7" fmla="*/ 0 h 20"/>
                  <a:gd name="T8" fmla="*/ 12 w 131"/>
                  <a:gd name="T9" fmla="*/ 0 h 20"/>
                  <a:gd name="T10" fmla="*/ 56 w 131"/>
                  <a:gd name="T11" fmla="*/ 6 h 20"/>
                  <a:gd name="T12" fmla="*/ 130 w 131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1" h="20">
                    <a:moveTo>
                      <a:pt x="130" y="18"/>
                    </a:moveTo>
                    <a:lnTo>
                      <a:pt x="68" y="19"/>
                    </a:lnTo>
                    <a:lnTo>
                      <a:pt x="14" y="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6" y="6"/>
                    </a:lnTo>
                    <a:lnTo>
                      <a:pt x="130" y="18"/>
                    </a:lnTo>
                  </a:path>
                </a:pathLst>
              </a:custGeom>
              <a:solidFill>
                <a:srgbClr val="CCCCCC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66" name="Freeform 436"/>
              <p:cNvSpPr>
                <a:spLocks/>
              </p:cNvSpPr>
              <p:nvPr/>
            </p:nvSpPr>
            <p:spPr bwMode="auto">
              <a:xfrm>
                <a:off x="5043" y="1045"/>
                <a:ext cx="137" cy="23"/>
              </a:xfrm>
              <a:custGeom>
                <a:avLst/>
                <a:gdLst>
                  <a:gd name="T0" fmla="*/ 136 w 137"/>
                  <a:gd name="T1" fmla="*/ 18 h 23"/>
                  <a:gd name="T2" fmla="*/ 71 w 137"/>
                  <a:gd name="T3" fmla="*/ 22 h 23"/>
                  <a:gd name="T4" fmla="*/ 16 w 137"/>
                  <a:gd name="T5" fmla="*/ 9 h 23"/>
                  <a:gd name="T6" fmla="*/ 0 w 137"/>
                  <a:gd name="T7" fmla="*/ 3 h 23"/>
                  <a:gd name="T8" fmla="*/ 13 w 137"/>
                  <a:gd name="T9" fmla="*/ 0 h 23"/>
                  <a:gd name="T10" fmla="*/ 59 w 137"/>
                  <a:gd name="T11" fmla="*/ 7 h 23"/>
                  <a:gd name="T12" fmla="*/ 136 w 137"/>
                  <a:gd name="T13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" h="23">
                    <a:moveTo>
                      <a:pt x="136" y="18"/>
                    </a:moveTo>
                    <a:lnTo>
                      <a:pt x="71" y="22"/>
                    </a:lnTo>
                    <a:lnTo>
                      <a:pt x="16" y="9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59" y="7"/>
                    </a:lnTo>
                    <a:lnTo>
                      <a:pt x="136" y="18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67" name="Freeform 437"/>
              <p:cNvSpPr>
                <a:spLocks/>
              </p:cNvSpPr>
              <p:nvPr/>
            </p:nvSpPr>
            <p:spPr bwMode="auto">
              <a:xfrm>
                <a:off x="5084" y="1053"/>
                <a:ext cx="70" cy="17"/>
              </a:xfrm>
              <a:custGeom>
                <a:avLst/>
                <a:gdLst>
                  <a:gd name="T0" fmla="*/ 1 w 70"/>
                  <a:gd name="T1" fmla="*/ 9 h 17"/>
                  <a:gd name="T2" fmla="*/ 0 w 70"/>
                  <a:gd name="T3" fmla="*/ 0 h 17"/>
                  <a:gd name="T4" fmla="*/ 68 w 70"/>
                  <a:gd name="T5" fmla="*/ 10 h 17"/>
                  <a:gd name="T6" fmla="*/ 69 w 70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17">
                    <a:moveTo>
                      <a:pt x="1" y="9"/>
                    </a:moveTo>
                    <a:lnTo>
                      <a:pt x="0" y="0"/>
                    </a:lnTo>
                    <a:lnTo>
                      <a:pt x="68" y="10"/>
                    </a:lnTo>
                    <a:lnTo>
                      <a:pt x="69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68" name="Line 438"/>
              <p:cNvSpPr>
                <a:spLocks noChangeShapeType="1"/>
              </p:cNvSpPr>
              <p:nvPr/>
            </p:nvSpPr>
            <p:spPr bwMode="auto">
              <a:xfrm>
                <a:off x="5088" y="1060"/>
                <a:ext cx="65" cy="6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69" name="Freeform 439"/>
              <p:cNvSpPr>
                <a:spLocks/>
              </p:cNvSpPr>
              <p:nvPr/>
            </p:nvSpPr>
            <p:spPr bwMode="auto">
              <a:xfrm>
                <a:off x="5122" y="1060"/>
                <a:ext cx="17" cy="17"/>
              </a:xfrm>
              <a:custGeom>
                <a:avLst/>
                <a:gdLst>
                  <a:gd name="T0" fmla="*/ 0 w 17"/>
                  <a:gd name="T1" fmla="*/ 8 h 17"/>
                  <a:gd name="T2" fmla="*/ 0 w 17"/>
                  <a:gd name="T3" fmla="*/ 0 h 17"/>
                  <a:gd name="T4" fmla="*/ 16 w 17"/>
                  <a:gd name="T5" fmla="*/ 8 h 17"/>
                  <a:gd name="T6" fmla="*/ 16 w 17"/>
                  <a:gd name="T7" fmla="*/ 16 h 17"/>
                  <a:gd name="T8" fmla="*/ 0 w 17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8"/>
                    </a:moveTo>
                    <a:lnTo>
                      <a:pt x="0" y="0"/>
                    </a:lnTo>
                    <a:lnTo>
                      <a:pt x="16" y="8"/>
                    </a:lnTo>
                    <a:lnTo>
                      <a:pt x="16" y="16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70" name="Freeform 440"/>
              <p:cNvSpPr>
                <a:spLocks/>
              </p:cNvSpPr>
              <p:nvPr/>
            </p:nvSpPr>
            <p:spPr bwMode="auto">
              <a:xfrm>
                <a:off x="5050" y="1045"/>
                <a:ext cx="20" cy="17"/>
              </a:xfrm>
              <a:custGeom>
                <a:avLst/>
                <a:gdLst>
                  <a:gd name="T0" fmla="*/ 10 w 20"/>
                  <a:gd name="T1" fmla="*/ 14 h 17"/>
                  <a:gd name="T2" fmla="*/ 7 w 20"/>
                  <a:gd name="T3" fmla="*/ 12 h 17"/>
                  <a:gd name="T4" fmla="*/ 7 w 20"/>
                  <a:gd name="T5" fmla="*/ 12 h 17"/>
                  <a:gd name="T6" fmla="*/ 4 w 20"/>
                  <a:gd name="T7" fmla="*/ 11 h 17"/>
                  <a:gd name="T8" fmla="*/ 3 w 20"/>
                  <a:gd name="T9" fmla="*/ 9 h 17"/>
                  <a:gd name="T10" fmla="*/ 1 w 20"/>
                  <a:gd name="T11" fmla="*/ 8 h 17"/>
                  <a:gd name="T12" fmla="*/ 0 w 20"/>
                  <a:gd name="T13" fmla="*/ 6 h 17"/>
                  <a:gd name="T14" fmla="*/ 1 w 20"/>
                  <a:gd name="T15" fmla="*/ 6 h 17"/>
                  <a:gd name="T16" fmla="*/ 0 w 20"/>
                  <a:gd name="T17" fmla="*/ 4 h 17"/>
                  <a:gd name="T18" fmla="*/ 1 w 20"/>
                  <a:gd name="T19" fmla="*/ 1 h 17"/>
                  <a:gd name="T20" fmla="*/ 3 w 20"/>
                  <a:gd name="T21" fmla="*/ 3 h 17"/>
                  <a:gd name="T22" fmla="*/ 4 w 20"/>
                  <a:gd name="T23" fmla="*/ 1 h 17"/>
                  <a:gd name="T24" fmla="*/ 5 w 20"/>
                  <a:gd name="T25" fmla="*/ 1 h 17"/>
                  <a:gd name="T26" fmla="*/ 7 w 20"/>
                  <a:gd name="T27" fmla="*/ 1 h 17"/>
                  <a:gd name="T28" fmla="*/ 8 w 20"/>
                  <a:gd name="T29" fmla="*/ 0 h 17"/>
                  <a:gd name="T30" fmla="*/ 11 w 20"/>
                  <a:gd name="T31" fmla="*/ 1 h 17"/>
                  <a:gd name="T32" fmla="*/ 12 w 20"/>
                  <a:gd name="T33" fmla="*/ 3 h 17"/>
                  <a:gd name="T34" fmla="*/ 14 w 20"/>
                  <a:gd name="T35" fmla="*/ 4 h 17"/>
                  <a:gd name="T36" fmla="*/ 15 w 20"/>
                  <a:gd name="T37" fmla="*/ 6 h 17"/>
                  <a:gd name="T38" fmla="*/ 15 w 20"/>
                  <a:gd name="T39" fmla="*/ 4 h 17"/>
                  <a:gd name="T40" fmla="*/ 18 w 20"/>
                  <a:gd name="T41" fmla="*/ 8 h 17"/>
                  <a:gd name="T42" fmla="*/ 19 w 20"/>
                  <a:gd name="T43" fmla="*/ 9 h 17"/>
                  <a:gd name="T44" fmla="*/ 19 w 20"/>
                  <a:gd name="T45" fmla="*/ 9 h 17"/>
                  <a:gd name="T46" fmla="*/ 19 w 20"/>
                  <a:gd name="T47" fmla="*/ 12 h 17"/>
                  <a:gd name="T48" fmla="*/ 18 w 20"/>
                  <a:gd name="T49" fmla="*/ 12 h 17"/>
                  <a:gd name="T50" fmla="*/ 17 w 20"/>
                  <a:gd name="T51" fmla="*/ 12 h 17"/>
                  <a:gd name="T52" fmla="*/ 15 w 20"/>
                  <a:gd name="T53" fmla="*/ 14 h 17"/>
                  <a:gd name="T54" fmla="*/ 15 w 20"/>
                  <a:gd name="T55" fmla="*/ 16 h 17"/>
                  <a:gd name="T56" fmla="*/ 12 w 20"/>
                  <a:gd name="T57" fmla="*/ 14 h 17"/>
                  <a:gd name="T58" fmla="*/ 10 w 20"/>
                  <a:gd name="T59" fmla="*/ 16 h 17"/>
                  <a:gd name="T60" fmla="*/ 10 w 20"/>
                  <a:gd name="T61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" h="17">
                    <a:moveTo>
                      <a:pt x="10" y="14"/>
                    </a:moveTo>
                    <a:lnTo>
                      <a:pt x="7" y="12"/>
                    </a:lnTo>
                    <a:lnTo>
                      <a:pt x="7" y="12"/>
                    </a:lnTo>
                    <a:lnTo>
                      <a:pt x="4" y="11"/>
                    </a:lnTo>
                    <a:lnTo>
                      <a:pt x="3" y="9"/>
                    </a:lnTo>
                    <a:lnTo>
                      <a:pt x="1" y="8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2" y="3"/>
                    </a:lnTo>
                    <a:lnTo>
                      <a:pt x="14" y="4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8" y="8"/>
                    </a:lnTo>
                    <a:lnTo>
                      <a:pt x="19" y="9"/>
                    </a:lnTo>
                    <a:lnTo>
                      <a:pt x="19" y="9"/>
                    </a:lnTo>
                    <a:lnTo>
                      <a:pt x="19" y="12"/>
                    </a:lnTo>
                    <a:lnTo>
                      <a:pt x="18" y="12"/>
                    </a:lnTo>
                    <a:lnTo>
                      <a:pt x="17" y="12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2" y="14"/>
                    </a:lnTo>
                    <a:lnTo>
                      <a:pt x="10" y="16"/>
                    </a:lnTo>
                    <a:lnTo>
                      <a:pt x="10" y="1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71" name="Freeform 441"/>
              <p:cNvSpPr>
                <a:spLocks/>
              </p:cNvSpPr>
              <p:nvPr/>
            </p:nvSpPr>
            <p:spPr bwMode="auto">
              <a:xfrm>
                <a:off x="4912" y="1025"/>
                <a:ext cx="146" cy="29"/>
              </a:xfrm>
              <a:custGeom>
                <a:avLst/>
                <a:gdLst>
                  <a:gd name="T0" fmla="*/ 145 w 146"/>
                  <a:gd name="T1" fmla="*/ 22 h 29"/>
                  <a:gd name="T2" fmla="*/ 0 w 146"/>
                  <a:gd name="T3" fmla="*/ 0 h 29"/>
                  <a:gd name="T4" fmla="*/ 144 w 146"/>
                  <a:gd name="T5" fmla="*/ 28 h 29"/>
                  <a:gd name="T6" fmla="*/ 132 w 146"/>
                  <a:gd name="T7" fmla="*/ 22 h 29"/>
                  <a:gd name="T8" fmla="*/ 145 w 146"/>
                  <a:gd name="T9" fmla="*/ 22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" h="29">
                    <a:moveTo>
                      <a:pt x="145" y="22"/>
                    </a:moveTo>
                    <a:lnTo>
                      <a:pt x="0" y="0"/>
                    </a:lnTo>
                    <a:lnTo>
                      <a:pt x="144" y="28"/>
                    </a:lnTo>
                    <a:lnTo>
                      <a:pt x="132" y="22"/>
                    </a:lnTo>
                    <a:lnTo>
                      <a:pt x="145" y="22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72" name="Freeform 442"/>
              <p:cNvSpPr>
                <a:spLocks/>
              </p:cNvSpPr>
              <p:nvPr/>
            </p:nvSpPr>
            <p:spPr bwMode="auto">
              <a:xfrm>
                <a:off x="4909" y="1027"/>
                <a:ext cx="148" cy="28"/>
              </a:xfrm>
              <a:custGeom>
                <a:avLst/>
                <a:gdLst>
                  <a:gd name="T0" fmla="*/ 147 w 148"/>
                  <a:gd name="T1" fmla="*/ 18 h 28"/>
                  <a:gd name="T2" fmla="*/ 0 w 148"/>
                  <a:gd name="T3" fmla="*/ 0 h 28"/>
                  <a:gd name="T4" fmla="*/ 146 w 148"/>
                  <a:gd name="T5" fmla="*/ 27 h 28"/>
                  <a:gd name="T6" fmla="*/ 134 w 148"/>
                  <a:gd name="T7" fmla="*/ 20 h 28"/>
                  <a:gd name="T8" fmla="*/ 147 w 148"/>
                  <a:gd name="T9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28">
                    <a:moveTo>
                      <a:pt x="147" y="18"/>
                    </a:moveTo>
                    <a:lnTo>
                      <a:pt x="0" y="0"/>
                    </a:lnTo>
                    <a:lnTo>
                      <a:pt x="146" y="27"/>
                    </a:lnTo>
                    <a:lnTo>
                      <a:pt x="134" y="20"/>
                    </a:lnTo>
                    <a:lnTo>
                      <a:pt x="147" y="18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73" name="Line 443"/>
              <p:cNvSpPr>
                <a:spLocks noChangeShapeType="1"/>
              </p:cNvSpPr>
              <p:nvPr/>
            </p:nvSpPr>
            <p:spPr bwMode="auto">
              <a:xfrm flipH="1" flipV="1">
                <a:off x="4915" y="1030"/>
                <a:ext cx="128" cy="2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74" name="Freeform 444"/>
              <p:cNvSpPr>
                <a:spLocks/>
              </p:cNvSpPr>
              <p:nvPr/>
            </p:nvSpPr>
            <p:spPr bwMode="auto">
              <a:xfrm>
                <a:off x="5036" y="1051"/>
                <a:ext cx="72" cy="17"/>
              </a:xfrm>
              <a:custGeom>
                <a:avLst/>
                <a:gdLst>
                  <a:gd name="T0" fmla="*/ 71 w 72"/>
                  <a:gd name="T1" fmla="*/ 16 h 17"/>
                  <a:gd name="T2" fmla="*/ 5 w 72"/>
                  <a:gd name="T3" fmla="*/ 11 h 17"/>
                  <a:gd name="T4" fmla="*/ 0 w 72"/>
                  <a:gd name="T5" fmla="*/ 0 h 17"/>
                  <a:gd name="T6" fmla="*/ 71 w 72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2" h="17">
                    <a:moveTo>
                      <a:pt x="71" y="16"/>
                    </a:moveTo>
                    <a:lnTo>
                      <a:pt x="5" y="11"/>
                    </a:lnTo>
                    <a:lnTo>
                      <a:pt x="0" y="0"/>
                    </a:lnTo>
                    <a:lnTo>
                      <a:pt x="71" y="16"/>
                    </a:lnTo>
                  </a:path>
                </a:pathLst>
              </a:custGeom>
              <a:solidFill>
                <a:srgbClr val="66666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75" name="Freeform 445"/>
              <p:cNvSpPr>
                <a:spLocks/>
              </p:cNvSpPr>
              <p:nvPr/>
            </p:nvSpPr>
            <p:spPr bwMode="auto">
              <a:xfrm>
                <a:off x="5028" y="1050"/>
                <a:ext cx="20" cy="17"/>
              </a:xfrm>
              <a:custGeom>
                <a:avLst/>
                <a:gdLst>
                  <a:gd name="T0" fmla="*/ 18 w 20"/>
                  <a:gd name="T1" fmla="*/ 3 h 17"/>
                  <a:gd name="T2" fmla="*/ 19 w 20"/>
                  <a:gd name="T3" fmla="*/ 13 h 17"/>
                  <a:gd name="T4" fmla="*/ 16 w 20"/>
                  <a:gd name="T5" fmla="*/ 14 h 17"/>
                  <a:gd name="T6" fmla="*/ 13 w 20"/>
                  <a:gd name="T7" fmla="*/ 16 h 17"/>
                  <a:gd name="T8" fmla="*/ 0 w 20"/>
                  <a:gd name="T9" fmla="*/ 11 h 17"/>
                  <a:gd name="T10" fmla="*/ 1 w 20"/>
                  <a:gd name="T11" fmla="*/ 0 h 17"/>
                  <a:gd name="T12" fmla="*/ 18 w 20"/>
                  <a:gd name="T13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7">
                    <a:moveTo>
                      <a:pt x="18" y="3"/>
                    </a:moveTo>
                    <a:lnTo>
                      <a:pt x="19" y="13"/>
                    </a:lnTo>
                    <a:lnTo>
                      <a:pt x="16" y="14"/>
                    </a:lnTo>
                    <a:lnTo>
                      <a:pt x="13" y="16"/>
                    </a:lnTo>
                    <a:lnTo>
                      <a:pt x="0" y="11"/>
                    </a:lnTo>
                    <a:lnTo>
                      <a:pt x="1" y="0"/>
                    </a:lnTo>
                    <a:lnTo>
                      <a:pt x="18" y="3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76" name="Freeform 446"/>
              <p:cNvSpPr>
                <a:spLocks/>
              </p:cNvSpPr>
              <p:nvPr/>
            </p:nvSpPr>
            <p:spPr bwMode="auto">
              <a:xfrm>
                <a:off x="5023" y="1048"/>
                <a:ext cx="26" cy="21"/>
              </a:xfrm>
              <a:custGeom>
                <a:avLst/>
                <a:gdLst>
                  <a:gd name="T0" fmla="*/ 23 w 26"/>
                  <a:gd name="T1" fmla="*/ 5 h 21"/>
                  <a:gd name="T2" fmla="*/ 25 w 26"/>
                  <a:gd name="T3" fmla="*/ 18 h 21"/>
                  <a:gd name="T4" fmla="*/ 21 w 26"/>
                  <a:gd name="T5" fmla="*/ 19 h 21"/>
                  <a:gd name="T6" fmla="*/ 19 w 26"/>
                  <a:gd name="T7" fmla="*/ 20 h 21"/>
                  <a:gd name="T8" fmla="*/ 0 w 26"/>
                  <a:gd name="T9" fmla="*/ 16 h 21"/>
                  <a:gd name="T10" fmla="*/ 3 w 26"/>
                  <a:gd name="T11" fmla="*/ 0 h 21"/>
                  <a:gd name="T12" fmla="*/ 23 w 26"/>
                  <a:gd name="T13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1">
                    <a:moveTo>
                      <a:pt x="23" y="5"/>
                    </a:moveTo>
                    <a:lnTo>
                      <a:pt x="25" y="18"/>
                    </a:lnTo>
                    <a:lnTo>
                      <a:pt x="21" y="19"/>
                    </a:lnTo>
                    <a:lnTo>
                      <a:pt x="19" y="20"/>
                    </a:lnTo>
                    <a:lnTo>
                      <a:pt x="0" y="16"/>
                    </a:lnTo>
                    <a:lnTo>
                      <a:pt x="3" y="0"/>
                    </a:lnTo>
                    <a:lnTo>
                      <a:pt x="23" y="5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77" name="Freeform 447"/>
              <p:cNvSpPr>
                <a:spLocks/>
              </p:cNvSpPr>
              <p:nvPr/>
            </p:nvSpPr>
            <p:spPr bwMode="auto">
              <a:xfrm>
                <a:off x="4975" y="1041"/>
                <a:ext cx="55" cy="24"/>
              </a:xfrm>
              <a:custGeom>
                <a:avLst/>
                <a:gdLst>
                  <a:gd name="T0" fmla="*/ 53 w 55"/>
                  <a:gd name="T1" fmla="*/ 8 h 24"/>
                  <a:gd name="T2" fmla="*/ 54 w 55"/>
                  <a:gd name="T3" fmla="*/ 17 h 24"/>
                  <a:gd name="T4" fmla="*/ 47 w 55"/>
                  <a:gd name="T5" fmla="*/ 23 h 24"/>
                  <a:gd name="T6" fmla="*/ 32 w 55"/>
                  <a:gd name="T7" fmla="*/ 19 h 24"/>
                  <a:gd name="T8" fmla="*/ 29 w 55"/>
                  <a:gd name="T9" fmla="*/ 21 h 24"/>
                  <a:gd name="T10" fmla="*/ 4 w 55"/>
                  <a:gd name="T11" fmla="*/ 13 h 24"/>
                  <a:gd name="T12" fmla="*/ 6 w 55"/>
                  <a:gd name="T13" fmla="*/ 11 h 24"/>
                  <a:gd name="T14" fmla="*/ 0 w 55"/>
                  <a:gd name="T15" fmla="*/ 6 h 24"/>
                  <a:gd name="T16" fmla="*/ 8 w 55"/>
                  <a:gd name="T17" fmla="*/ 0 h 24"/>
                  <a:gd name="T18" fmla="*/ 53 w 55"/>
                  <a:gd name="T19" fmla="*/ 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24">
                    <a:moveTo>
                      <a:pt x="53" y="8"/>
                    </a:moveTo>
                    <a:lnTo>
                      <a:pt x="54" y="17"/>
                    </a:lnTo>
                    <a:lnTo>
                      <a:pt x="47" y="23"/>
                    </a:lnTo>
                    <a:lnTo>
                      <a:pt x="32" y="19"/>
                    </a:lnTo>
                    <a:lnTo>
                      <a:pt x="29" y="21"/>
                    </a:lnTo>
                    <a:lnTo>
                      <a:pt x="4" y="13"/>
                    </a:lnTo>
                    <a:lnTo>
                      <a:pt x="6" y="11"/>
                    </a:lnTo>
                    <a:lnTo>
                      <a:pt x="0" y="6"/>
                    </a:lnTo>
                    <a:lnTo>
                      <a:pt x="8" y="0"/>
                    </a:lnTo>
                    <a:lnTo>
                      <a:pt x="53" y="8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78" name="Freeform 448"/>
              <p:cNvSpPr>
                <a:spLocks/>
              </p:cNvSpPr>
              <p:nvPr/>
            </p:nvSpPr>
            <p:spPr bwMode="auto">
              <a:xfrm>
                <a:off x="4973" y="1041"/>
                <a:ext cx="58" cy="26"/>
              </a:xfrm>
              <a:custGeom>
                <a:avLst/>
                <a:gdLst>
                  <a:gd name="T0" fmla="*/ 56 w 58"/>
                  <a:gd name="T1" fmla="*/ 9 h 26"/>
                  <a:gd name="T2" fmla="*/ 57 w 58"/>
                  <a:gd name="T3" fmla="*/ 19 h 26"/>
                  <a:gd name="T4" fmla="*/ 48 w 58"/>
                  <a:gd name="T5" fmla="*/ 25 h 26"/>
                  <a:gd name="T6" fmla="*/ 34 w 58"/>
                  <a:gd name="T7" fmla="*/ 22 h 26"/>
                  <a:gd name="T8" fmla="*/ 30 w 58"/>
                  <a:gd name="T9" fmla="*/ 23 h 26"/>
                  <a:gd name="T10" fmla="*/ 3 w 58"/>
                  <a:gd name="T11" fmla="*/ 14 h 26"/>
                  <a:gd name="T12" fmla="*/ 6 w 58"/>
                  <a:gd name="T13" fmla="*/ 10 h 26"/>
                  <a:gd name="T14" fmla="*/ 0 w 58"/>
                  <a:gd name="T15" fmla="*/ 6 h 26"/>
                  <a:gd name="T16" fmla="*/ 9 w 58"/>
                  <a:gd name="T17" fmla="*/ 0 h 26"/>
                  <a:gd name="T18" fmla="*/ 56 w 58"/>
                  <a:gd name="T1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26">
                    <a:moveTo>
                      <a:pt x="56" y="9"/>
                    </a:moveTo>
                    <a:lnTo>
                      <a:pt x="57" y="19"/>
                    </a:lnTo>
                    <a:lnTo>
                      <a:pt x="48" y="25"/>
                    </a:lnTo>
                    <a:lnTo>
                      <a:pt x="34" y="22"/>
                    </a:lnTo>
                    <a:lnTo>
                      <a:pt x="30" y="23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9" y="0"/>
                    </a:lnTo>
                    <a:lnTo>
                      <a:pt x="56" y="9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79" name="Freeform 449"/>
              <p:cNvSpPr>
                <a:spLocks/>
              </p:cNvSpPr>
              <p:nvPr/>
            </p:nvSpPr>
            <p:spPr bwMode="auto">
              <a:xfrm>
                <a:off x="4939" y="1041"/>
                <a:ext cx="26" cy="17"/>
              </a:xfrm>
              <a:custGeom>
                <a:avLst/>
                <a:gdLst>
                  <a:gd name="T0" fmla="*/ 25 w 26"/>
                  <a:gd name="T1" fmla="*/ 1 h 17"/>
                  <a:gd name="T2" fmla="*/ 17 w 26"/>
                  <a:gd name="T3" fmla="*/ 16 h 17"/>
                  <a:gd name="T4" fmla="*/ 15 w 26"/>
                  <a:gd name="T5" fmla="*/ 16 h 17"/>
                  <a:gd name="T6" fmla="*/ 13 w 26"/>
                  <a:gd name="T7" fmla="*/ 14 h 17"/>
                  <a:gd name="T8" fmla="*/ 11 w 26"/>
                  <a:gd name="T9" fmla="*/ 13 h 17"/>
                  <a:gd name="T10" fmla="*/ 10 w 26"/>
                  <a:gd name="T11" fmla="*/ 12 h 17"/>
                  <a:gd name="T12" fmla="*/ 8 w 26"/>
                  <a:gd name="T13" fmla="*/ 12 h 17"/>
                  <a:gd name="T14" fmla="*/ 8 w 26"/>
                  <a:gd name="T15" fmla="*/ 11 h 17"/>
                  <a:gd name="T16" fmla="*/ 6 w 26"/>
                  <a:gd name="T17" fmla="*/ 10 h 17"/>
                  <a:gd name="T18" fmla="*/ 6 w 26"/>
                  <a:gd name="T19" fmla="*/ 10 h 17"/>
                  <a:gd name="T20" fmla="*/ 4 w 26"/>
                  <a:gd name="T21" fmla="*/ 9 h 17"/>
                  <a:gd name="T22" fmla="*/ 3 w 26"/>
                  <a:gd name="T23" fmla="*/ 8 h 17"/>
                  <a:gd name="T24" fmla="*/ 3 w 26"/>
                  <a:gd name="T25" fmla="*/ 9 h 17"/>
                  <a:gd name="T26" fmla="*/ 2 w 26"/>
                  <a:gd name="T27" fmla="*/ 9 h 17"/>
                  <a:gd name="T28" fmla="*/ 2 w 26"/>
                  <a:gd name="T29" fmla="*/ 8 h 17"/>
                  <a:gd name="T30" fmla="*/ 3 w 26"/>
                  <a:gd name="T31" fmla="*/ 6 h 17"/>
                  <a:gd name="T32" fmla="*/ 1 w 26"/>
                  <a:gd name="T33" fmla="*/ 4 h 17"/>
                  <a:gd name="T34" fmla="*/ 1 w 26"/>
                  <a:gd name="T35" fmla="*/ 2 h 17"/>
                  <a:gd name="T36" fmla="*/ 0 w 26"/>
                  <a:gd name="T37" fmla="*/ 1 h 17"/>
                  <a:gd name="T38" fmla="*/ 0 w 26"/>
                  <a:gd name="T39" fmla="*/ 1 h 17"/>
                  <a:gd name="T40" fmla="*/ 1 w 26"/>
                  <a:gd name="T41" fmla="*/ 0 h 17"/>
                  <a:gd name="T42" fmla="*/ 25 w 26"/>
                  <a:gd name="T43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17">
                    <a:moveTo>
                      <a:pt x="25" y="1"/>
                    </a:moveTo>
                    <a:lnTo>
                      <a:pt x="17" y="16"/>
                    </a:lnTo>
                    <a:lnTo>
                      <a:pt x="15" y="16"/>
                    </a:lnTo>
                    <a:lnTo>
                      <a:pt x="13" y="14"/>
                    </a:lnTo>
                    <a:lnTo>
                      <a:pt x="11" y="13"/>
                    </a:lnTo>
                    <a:lnTo>
                      <a:pt x="10" y="12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4" y="9"/>
                    </a:lnTo>
                    <a:lnTo>
                      <a:pt x="3" y="8"/>
                    </a:lnTo>
                    <a:lnTo>
                      <a:pt x="3" y="9"/>
                    </a:lnTo>
                    <a:lnTo>
                      <a:pt x="2" y="9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25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80" name="Freeform 450"/>
              <p:cNvSpPr>
                <a:spLocks/>
              </p:cNvSpPr>
              <p:nvPr/>
            </p:nvSpPr>
            <p:spPr bwMode="auto">
              <a:xfrm>
                <a:off x="4895" y="1029"/>
                <a:ext cx="70" cy="17"/>
              </a:xfrm>
              <a:custGeom>
                <a:avLst/>
                <a:gdLst>
                  <a:gd name="T0" fmla="*/ 69 w 70"/>
                  <a:gd name="T1" fmla="*/ 14 h 17"/>
                  <a:gd name="T2" fmla="*/ 0 w 70"/>
                  <a:gd name="T3" fmla="*/ 0 h 17"/>
                  <a:gd name="T4" fmla="*/ 63 w 70"/>
                  <a:gd name="T5" fmla="*/ 16 h 17"/>
                  <a:gd name="T6" fmla="*/ 69 w 70"/>
                  <a:gd name="T7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17">
                    <a:moveTo>
                      <a:pt x="69" y="14"/>
                    </a:moveTo>
                    <a:lnTo>
                      <a:pt x="0" y="0"/>
                    </a:lnTo>
                    <a:lnTo>
                      <a:pt x="63" y="16"/>
                    </a:lnTo>
                    <a:lnTo>
                      <a:pt x="69" y="14"/>
                    </a:lnTo>
                  </a:path>
                </a:pathLst>
              </a:custGeom>
              <a:solidFill>
                <a:srgbClr val="F3F3F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81" name="Freeform 451"/>
              <p:cNvSpPr>
                <a:spLocks/>
              </p:cNvSpPr>
              <p:nvPr/>
            </p:nvSpPr>
            <p:spPr bwMode="auto">
              <a:xfrm>
                <a:off x="4892" y="1032"/>
                <a:ext cx="73" cy="17"/>
              </a:xfrm>
              <a:custGeom>
                <a:avLst/>
                <a:gdLst>
                  <a:gd name="T0" fmla="*/ 72 w 73"/>
                  <a:gd name="T1" fmla="*/ 11 h 17"/>
                  <a:gd name="T2" fmla="*/ 0 w 73"/>
                  <a:gd name="T3" fmla="*/ 0 h 17"/>
                  <a:gd name="T4" fmla="*/ 66 w 73"/>
                  <a:gd name="T5" fmla="*/ 16 h 17"/>
                  <a:gd name="T6" fmla="*/ 72 w 73"/>
                  <a:gd name="T7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17">
                    <a:moveTo>
                      <a:pt x="72" y="11"/>
                    </a:moveTo>
                    <a:lnTo>
                      <a:pt x="0" y="0"/>
                    </a:lnTo>
                    <a:lnTo>
                      <a:pt x="66" y="16"/>
                    </a:lnTo>
                    <a:lnTo>
                      <a:pt x="72" y="11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82" name="Freeform 452"/>
              <p:cNvSpPr>
                <a:spLocks/>
              </p:cNvSpPr>
              <p:nvPr/>
            </p:nvSpPr>
            <p:spPr bwMode="auto">
              <a:xfrm>
                <a:off x="5107" y="1043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  <a:gd name="T6" fmla="*/ 16 w 17"/>
                  <a:gd name="T7" fmla="*/ 0 h 1"/>
                  <a:gd name="T8" fmla="*/ 0 w 17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">
                    <a:moveTo>
                      <a:pt x="0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83" name="Freeform 453"/>
              <p:cNvSpPr>
                <a:spLocks/>
              </p:cNvSpPr>
              <p:nvPr/>
            </p:nvSpPr>
            <p:spPr bwMode="auto">
              <a:xfrm>
                <a:off x="5086" y="1039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0 w 17"/>
                  <a:gd name="T3" fmla="*/ 0 h 17"/>
                  <a:gd name="T4" fmla="*/ 16 w 17"/>
                  <a:gd name="T5" fmla="*/ 0 h 17"/>
                  <a:gd name="T6" fmla="*/ 16 w 17"/>
                  <a:gd name="T7" fmla="*/ 16 h 17"/>
                  <a:gd name="T8" fmla="*/ 5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84" name="Line 454"/>
              <p:cNvSpPr>
                <a:spLocks noChangeShapeType="1"/>
              </p:cNvSpPr>
              <p:nvPr/>
            </p:nvSpPr>
            <p:spPr bwMode="auto">
              <a:xfrm flipH="1" flipV="1">
                <a:off x="5053" y="1051"/>
                <a:ext cx="15" cy="3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85" name="Line 455"/>
              <p:cNvSpPr>
                <a:spLocks noChangeShapeType="1"/>
              </p:cNvSpPr>
              <p:nvPr/>
            </p:nvSpPr>
            <p:spPr bwMode="auto">
              <a:xfrm flipH="1">
                <a:off x="5076" y="1043"/>
                <a:ext cx="18" cy="5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86" name="Freeform 456"/>
              <p:cNvSpPr>
                <a:spLocks/>
              </p:cNvSpPr>
              <p:nvPr/>
            </p:nvSpPr>
            <p:spPr bwMode="auto">
              <a:xfrm>
                <a:off x="5189" y="1055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0 w 17"/>
                  <a:gd name="T3" fmla="*/ 3 h 17"/>
                  <a:gd name="T4" fmla="*/ 8 w 17"/>
                  <a:gd name="T5" fmla="*/ 6 h 17"/>
                  <a:gd name="T6" fmla="*/ 5 w 17"/>
                  <a:gd name="T7" fmla="*/ 9 h 17"/>
                  <a:gd name="T8" fmla="*/ 3 w 17"/>
                  <a:gd name="T9" fmla="*/ 11 h 17"/>
                  <a:gd name="T10" fmla="*/ 3 w 17"/>
                  <a:gd name="T11" fmla="*/ 14 h 17"/>
                  <a:gd name="T12" fmla="*/ 0 w 17"/>
                  <a:gd name="T13" fmla="*/ 15 h 17"/>
                  <a:gd name="T14" fmla="*/ 0 w 17"/>
                  <a:gd name="T1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0" y="3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0" y="15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87" name="Freeform 457"/>
              <p:cNvSpPr>
                <a:spLocks/>
              </p:cNvSpPr>
              <p:nvPr/>
            </p:nvSpPr>
            <p:spPr bwMode="auto">
              <a:xfrm>
                <a:off x="5193" y="1065"/>
                <a:ext cx="83" cy="54"/>
              </a:xfrm>
              <a:custGeom>
                <a:avLst/>
                <a:gdLst>
                  <a:gd name="T0" fmla="*/ 0 w 83"/>
                  <a:gd name="T1" fmla="*/ 0 h 54"/>
                  <a:gd name="T2" fmla="*/ 82 w 83"/>
                  <a:gd name="T3" fmla="*/ 27 h 54"/>
                  <a:gd name="T4" fmla="*/ 78 w 83"/>
                  <a:gd name="T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3" h="54">
                    <a:moveTo>
                      <a:pt x="0" y="0"/>
                    </a:moveTo>
                    <a:lnTo>
                      <a:pt x="82" y="27"/>
                    </a:lnTo>
                    <a:lnTo>
                      <a:pt x="78" y="5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88" name="Freeform 458"/>
              <p:cNvSpPr>
                <a:spLocks/>
              </p:cNvSpPr>
              <p:nvPr/>
            </p:nvSpPr>
            <p:spPr bwMode="auto">
              <a:xfrm>
                <a:off x="5272" y="1083"/>
                <a:ext cx="17" cy="17"/>
              </a:xfrm>
              <a:custGeom>
                <a:avLst/>
                <a:gdLst>
                  <a:gd name="T0" fmla="*/ 14 w 17"/>
                  <a:gd name="T1" fmla="*/ 0 h 17"/>
                  <a:gd name="T2" fmla="*/ 1 w 17"/>
                  <a:gd name="T3" fmla="*/ 12 h 17"/>
                  <a:gd name="T4" fmla="*/ 1 w 17"/>
                  <a:gd name="T5" fmla="*/ 9 h 17"/>
                  <a:gd name="T6" fmla="*/ 0 w 17"/>
                  <a:gd name="T7" fmla="*/ 14 h 17"/>
                  <a:gd name="T8" fmla="*/ 4 w 17"/>
                  <a:gd name="T9" fmla="*/ 16 h 17"/>
                  <a:gd name="T10" fmla="*/ 3 w 17"/>
                  <a:gd name="T11" fmla="*/ 14 h 17"/>
                  <a:gd name="T12" fmla="*/ 16 w 17"/>
                  <a:gd name="T13" fmla="*/ 3 h 17"/>
                  <a:gd name="T14" fmla="*/ 14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14" y="0"/>
                    </a:moveTo>
                    <a:lnTo>
                      <a:pt x="1" y="12"/>
                    </a:lnTo>
                    <a:lnTo>
                      <a:pt x="1" y="9"/>
                    </a:lnTo>
                    <a:lnTo>
                      <a:pt x="0" y="14"/>
                    </a:lnTo>
                    <a:lnTo>
                      <a:pt x="4" y="16"/>
                    </a:lnTo>
                    <a:lnTo>
                      <a:pt x="3" y="14"/>
                    </a:lnTo>
                    <a:lnTo>
                      <a:pt x="16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99999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89" name="Freeform 459"/>
              <p:cNvSpPr>
                <a:spLocks/>
              </p:cNvSpPr>
              <p:nvPr/>
            </p:nvSpPr>
            <p:spPr bwMode="auto">
              <a:xfrm>
                <a:off x="5214" y="1071"/>
                <a:ext cx="17" cy="17"/>
              </a:xfrm>
              <a:custGeom>
                <a:avLst/>
                <a:gdLst>
                  <a:gd name="T0" fmla="*/ 16 w 17"/>
                  <a:gd name="T1" fmla="*/ 0 h 17"/>
                  <a:gd name="T2" fmla="*/ 16 w 17"/>
                  <a:gd name="T3" fmla="*/ 16 h 17"/>
                  <a:gd name="T4" fmla="*/ 0 w 17"/>
                  <a:gd name="T5" fmla="*/ 0 h 17"/>
                  <a:gd name="T6" fmla="*/ 16 w 17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16" y="0"/>
                    </a:moveTo>
                    <a:lnTo>
                      <a:pt x="16" y="16"/>
                    </a:ln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90" name="Line 460"/>
              <p:cNvSpPr>
                <a:spLocks noChangeShapeType="1"/>
              </p:cNvSpPr>
              <p:nvPr/>
            </p:nvSpPr>
            <p:spPr bwMode="auto">
              <a:xfrm>
                <a:off x="5189" y="1077"/>
                <a:ext cx="0" cy="2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91" name="Freeform 461"/>
              <p:cNvSpPr>
                <a:spLocks/>
              </p:cNvSpPr>
              <p:nvPr/>
            </p:nvSpPr>
            <p:spPr bwMode="auto">
              <a:xfrm>
                <a:off x="5335" y="1103"/>
                <a:ext cx="17" cy="24"/>
              </a:xfrm>
              <a:custGeom>
                <a:avLst/>
                <a:gdLst>
                  <a:gd name="T0" fmla="*/ 16 w 17"/>
                  <a:gd name="T1" fmla="*/ 0 h 24"/>
                  <a:gd name="T2" fmla="*/ 16 w 17"/>
                  <a:gd name="T3" fmla="*/ 5 h 24"/>
                  <a:gd name="T4" fmla="*/ 8 w 17"/>
                  <a:gd name="T5" fmla="*/ 8 h 24"/>
                  <a:gd name="T6" fmla="*/ 8 w 17"/>
                  <a:gd name="T7" fmla="*/ 13 h 24"/>
                  <a:gd name="T8" fmla="*/ 8 w 17"/>
                  <a:gd name="T9" fmla="*/ 16 h 24"/>
                  <a:gd name="T10" fmla="*/ 8 w 17"/>
                  <a:gd name="T11" fmla="*/ 20 h 24"/>
                  <a:gd name="T12" fmla="*/ 0 w 17"/>
                  <a:gd name="T13" fmla="*/ 21 h 24"/>
                  <a:gd name="T14" fmla="*/ 8 w 17"/>
                  <a:gd name="T15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24">
                    <a:moveTo>
                      <a:pt x="16" y="0"/>
                    </a:moveTo>
                    <a:lnTo>
                      <a:pt x="16" y="5"/>
                    </a:lnTo>
                    <a:lnTo>
                      <a:pt x="8" y="8"/>
                    </a:lnTo>
                    <a:lnTo>
                      <a:pt x="8" y="13"/>
                    </a:lnTo>
                    <a:lnTo>
                      <a:pt x="8" y="16"/>
                    </a:lnTo>
                    <a:lnTo>
                      <a:pt x="8" y="20"/>
                    </a:lnTo>
                    <a:lnTo>
                      <a:pt x="0" y="21"/>
                    </a:lnTo>
                    <a:lnTo>
                      <a:pt x="8" y="2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92" name="Line 462"/>
              <p:cNvSpPr>
                <a:spLocks noChangeShapeType="1"/>
              </p:cNvSpPr>
              <p:nvPr/>
            </p:nvSpPr>
            <p:spPr bwMode="auto">
              <a:xfrm flipH="1">
                <a:off x="5262" y="1077"/>
                <a:ext cx="4" cy="8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93" name="Freeform 463"/>
              <p:cNvSpPr>
                <a:spLocks/>
              </p:cNvSpPr>
              <p:nvPr/>
            </p:nvSpPr>
            <p:spPr bwMode="auto">
              <a:xfrm>
                <a:off x="5228" y="1099"/>
                <a:ext cx="17" cy="20"/>
              </a:xfrm>
              <a:custGeom>
                <a:avLst/>
                <a:gdLst>
                  <a:gd name="T0" fmla="*/ 8 w 17"/>
                  <a:gd name="T1" fmla="*/ 0 h 20"/>
                  <a:gd name="T2" fmla="*/ 8 w 17"/>
                  <a:gd name="T3" fmla="*/ 4 h 20"/>
                  <a:gd name="T4" fmla="*/ 8 w 17"/>
                  <a:gd name="T5" fmla="*/ 6 h 20"/>
                  <a:gd name="T6" fmla="*/ 8 w 17"/>
                  <a:gd name="T7" fmla="*/ 10 h 20"/>
                  <a:gd name="T8" fmla="*/ 0 w 17"/>
                  <a:gd name="T9" fmla="*/ 13 h 20"/>
                  <a:gd name="T10" fmla="*/ 16 w 17"/>
                  <a:gd name="T11" fmla="*/ 14 h 20"/>
                  <a:gd name="T12" fmla="*/ 8 w 17"/>
                  <a:gd name="T13" fmla="*/ 15 h 20"/>
                  <a:gd name="T14" fmla="*/ 16 w 17"/>
                  <a:gd name="T15" fmla="*/ 18 h 20"/>
                  <a:gd name="T16" fmla="*/ 16 w 17"/>
                  <a:gd name="T17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0">
                    <a:moveTo>
                      <a:pt x="8" y="0"/>
                    </a:moveTo>
                    <a:lnTo>
                      <a:pt x="8" y="4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0" y="13"/>
                    </a:lnTo>
                    <a:lnTo>
                      <a:pt x="16" y="14"/>
                    </a:lnTo>
                    <a:lnTo>
                      <a:pt x="8" y="15"/>
                    </a:lnTo>
                    <a:lnTo>
                      <a:pt x="16" y="18"/>
                    </a:lnTo>
                    <a:lnTo>
                      <a:pt x="16" y="19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94" name="Line 464"/>
              <p:cNvSpPr>
                <a:spLocks noChangeShapeType="1"/>
              </p:cNvSpPr>
              <p:nvPr/>
            </p:nvSpPr>
            <p:spPr bwMode="auto">
              <a:xfrm>
                <a:off x="5249" y="1117"/>
                <a:ext cx="2" cy="4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95" name="Freeform 465"/>
              <p:cNvSpPr>
                <a:spLocks/>
              </p:cNvSpPr>
              <p:nvPr/>
            </p:nvSpPr>
            <p:spPr bwMode="auto">
              <a:xfrm>
                <a:off x="5243" y="1095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16 w 17"/>
                  <a:gd name="T5" fmla="*/ 16 h 17"/>
                  <a:gd name="T6" fmla="*/ 16 w 17"/>
                  <a:gd name="T7" fmla="*/ 16 h 17"/>
                  <a:gd name="T8" fmla="*/ 0 w 17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96" name="Freeform 466"/>
              <p:cNvSpPr>
                <a:spLocks/>
              </p:cNvSpPr>
              <p:nvPr/>
            </p:nvSpPr>
            <p:spPr bwMode="auto">
              <a:xfrm>
                <a:off x="5240" y="1095"/>
                <a:ext cx="17" cy="17"/>
              </a:xfrm>
              <a:custGeom>
                <a:avLst/>
                <a:gdLst>
                  <a:gd name="T0" fmla="*/ 0 w 17"/>
                  <a:gd name="T1" fmla="*/ 5 h 17"/>
                  <a:gd name="T2" fmla="*/ 0 w 17"/>
                  <a:gd name="T3" fmla="*/ 0 h 17"/>
                  <a:gd name="T4" fmla="*/ 16 w 17"/>
                  <a:gd name="T5" fmla="*/ 5 h 17"/>
                  <a:gd name="T6" fmla="*/ 16 w 17"/>
                  <a:gd name="T7" fmla="*/ 16 h 17"/>
                  <a:gd name="T8" fmla="*/ 0 w 17"/>
                  <a:gd name="T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0" y="5"/>
                    </a:moveTo>
                    <a:lnTo>
                      <a:pt x="0" y="0"/>
                    </a:lnTo>
                    <a:lnTo>
                      <a:pt x="16" y="5"/>
                    </a:lnTo>
                    <a:lnTo>
                      <a:pt x="16" y="16"/>
                    </a:lnTo>
                    <a:lnTo>
                      <a:pt x="0" y="5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97" name="Line 467"/>
              <p:cNvSpPr>
                <a:spLocks noChangeShapeType="1"/>
              </p:cNvSpPr>
              <p:nvPr/>
            </p:nvSpPr>
            <p:spPr bwMode="auto">
              <a:xfrm flipH="1">
                <a:off x="5261" y="1097"/>
                <a:ext cx="4" cy="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98" name="Line 468"/>
              <p:cNvSpPr>
                <a:spLocks noChangeShapeType="1"/>
              </p:cNvSpPr>
              <p:nvPr/>
            </p:nvSpPr>
            <p:spPr bwMode="auto">
              <a:xfrm flipH="1">
                <a:off x="4991" y="1029"/>
                <a:ext cx="37" cy="1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399" name="Line 469"/>
              <p:cNvSpPr>
                <a:spLocks noChangeShapeType="1"/>
              </p:cNvSpPr>
              <p:nvPr/>
            </p:nvSpPr>
            <p:spPr bwMode="auto">
              <a:xfrm flipH="1" flipV="1">
                <a:off x="5007" y="1036"/>
                <a:ext cx="73" cy="1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00" name="Freeform 470"/>
              <p:cNvSpPr>
                <a:spLocks/>
              </p:cNvSpPr>
              <p:nvPr/>
            </p:nvSpPr>
            <p:spPr bwMode="auto">
              <a:xfrm>
                <a:off x="5021" y="1033"/>
                <a:ext cx="46" cy="17"/>
              </a:xfrm>
              <a:custGeom>
                <a:avLst/>
                <a:gdLst>
                  <a:gd name="T0" fmla="*/ 40 w 46"/>
                  <a:gd name="T1" fmla="*/ 16 h 17"/>
                  <a:gd name="T2" fmla="*/ 45 w 46"/>
                  <a:gd name="T3" fmla="*/ 11 h 17"/>
                  <a:gd name="T4" fmla="*/ 8 w 46"/>
                  <a:gd name="T5" fmla="*/ 0 h 17"/>
                  <a:gd name="T6" fmla="*/ 0 w 46"/>
                  <a:gd name="T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6" h="17">
                    <a:moveTo>
                      <a:pt x="40" y="16"/>
                    </a:moveTo>
                    <a:lnTo>
                      <a:pt x="45" y="11"/>
                    </a:lnTo>
                    <a:lnTo>
                      <a:pt x="8" y="0"/>
                    </a:lnTo>
                    <a:lnTo>
                      <a:pt x="0" y="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01" name="Freeform 471"/>
              <p:cNvSpPr>
                <a:spLocks/>
              </p:cNvSpPr>
              <p:nvPr/>
            </p:nvSpPr>
            <p:spPr bwMode="auto">
              <a:xfrm>
                <a:off x="4978" y="1055"/>
                <a:ext cx="17" cy="17"/>
              </a:xfrm>
              <a:custGeom>
                <a:avLst/>
                <a:gdLst>
                  <a:gd name="T0" fmla="*/ 10 w 17"/>
                  <a:gd name="T1" fmla="*/ 0 h 17"/>
                  <a:gd name="T2" fmla="*/ 10 w 17"/>
                  <a:gd name="T3" fmla="*/ 4 h 17"/>
                  <a:gd name="T4" fmla="*/ 16 w 17"/>
                  <a:gd name="T5" fmla="*/ 16 h 17"/>
                  <a:gd name="T6" fmla="*/ 10 w 17"/>
                  <a:gd name="T7" fmla="*/ 13 h 17"/>
                  <a:gd name="T8" fmla="*/ 10 w 17"/>
                  <a:gd name="T9" fmla="*/ 11 h 17"/>
                  <a:gd name="T10" fmla="*/ 10 w 17"/>
                  <a:gd name="T11" fmla="*/ 9 h 17"/>
                  <a:gd name="T12" fmla="*/ 0 w 17"/>
                  <a:gd name="T13" fmla="*/ 13 h 17"/>
                  <a:gd name="T14" fmla="*/ 0 w 17"/>
                  <a:gd name="T15" fmla="*/ 11 h 17"/>
                  <a:gd name="T16" fmla="*/ 10 w 17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0" y="0"/>
                    </a:moveTo>
                    <a:lnTo>
                      <a:pt x="10" y="4"/>
                    </a:lnTo>
                    <a:lnTo>
                      <a:pt x="16" y="16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02" name="Freeform 472"/>
              <p:cNvSpPr>
                <a:spLocks/>
              </p:cNvSpPr>
              <p:nvPr/>
            </p:nvSpPr>
            <p:spPr bwMode="auto">
              <a:xfrm>
                <a:off x="4976" y="1055"/>
                <a:ext cx="17" cy="17"/>
              </a:xfrm>
              <a:custGeom>
                <a:avLst/>
                <a:gdLst>
                  <a:gd name="T0" fmla="*/ 9 w 17"/>
                  <a:gd name="T1" fmla="*/ 1 h 17"/>
                  <a:gd name="T2" fmla="*/ 9 w 17"/>
                  <a:gd name="T3" fmla="*/ 0 h 17"/>
                  <a:gd name="T4" fmla="*/ 16 w 17"/>
                  <a:gd name="T5" fmla="*/ 16 h 17"/>
                  <a:gd name="T6" fmla="*/ 13 w 17"/>
                  <a:gd name="T7" fmla="*/ 16 h 17"/>
                  <a:gd name="T8" fmla="*/ 11 w 17"/>
                  <a:gd name="T9" fmla="*/ 10 h 17"/>
                  <a:gd name="T10" fmla="*/ 4 w 17"/>
                  <a:gd name="T11" fmla="*/ 8 h 17"/>
                  <a:gd name="T12" fmla="*/ 0 w 17"/>
                  <a:gd name="T13" fmla="*/ 12 h 17"/>
                  <a:gd name="T14" fmla="*/ 9 w 17"/>
                  <a:gd name="T1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9" y="1"/>
                    </a:moveTo>
                    <a:lnTo>
                      <a:pt x="9" y="0"/>
                    </a:lnTo>
                    <a:lnTo>
                      <a:pt x="16" y="16"/>
                    </a:lnTo>
                    <a:lnTo>
                      <a:pt x="13" y="16"/>
                    </a:lnTo>
                    <a:lnTo>
                      <a:pt x="11" y="10"/>
                    </a:lnTo>
                    <a:lnTo>
                      <a:pt x="4" y="8"/>
                    </a:lnTo>
                    <a:lnTo>
                      <a:pt x="0" y="12"/>
                    </a:lnTo>
                    <a:lnTo>
                      <a:pt x="9" y="1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03" name="Freeform 473"/>
              <p:cNvSpPr>
                <a:spLocks/>
              </p:cNvSpPr>
              <p:nvPr/>
            </p:nvSpPr>
            <p:spPr bwMode="auto">
              <a:xfrm>
                <a:off x="4980" y="1057"/>
                <a:ext cx="17" cy="17"/>
              </a:xfrm>
              <a:custGeom>
                <a:avLst/>
                <a:gdLst>
                  <a:gd name="T0" fmla="*/ 0 w 17"/>
                  <a:gd name="T1" fmla="*/ 8 h 17"/>
                  <a:gd name="T2" fmla="*/ 16 w 17"/>
                  <a:gd name="T3" fmla="*/ 16 h 17"/>
                  <a:gd name="T4" fmla="*/ 8 w 17"/>
                  <a:gd name="T5" fmla="*/ 0 h 17"/>
                  <a:gd name="T6" fmla="*/ 0 w 17"/>
                  <a:gd name="T7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7">
                    <a:moveTo>
                      <a:pt x="0" y="8"/>
                    </a:moveTo>
                    <a:lnTo>
                      <a:pt x="16" y="16"/>
                    </a:lnTo>
                    <a:lnTo>
                      <a:pt x="8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B3B3B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04" name="Freeform 474"/>
              <p:cNvSpPr>
                <a:spLocks/>
              </p:cNvSpPr>
              <p:nvPr/>
            </p:nvSpPr>
            <p:spPr bwMode="auto">
              <a:xfrm>
                <a:off x="4987" y="1058"/>
                <a:ext cx="17" cy="17"/>
              </a:xfrm>
              <a:custGeom>
                <a:avLst/>
                <a:gdLst>
                  <a:gd name="T0" fmla="*/ 8 w 17"/>
                  <a:gd name="T1" fmla="*/ 2 h 17"/>
                  <a:gd name="T2" fmla="*/ 0 w 17"/>
                  <a:gd name="T3" fmla="*/ 13 h 17"/>
                  <a:gd name="T4" fmla="*/ 0 w 17"/>
                  <a:gd name="T5" fmla="*/ 13 h 17"/>
                  <a:gd name="T6" fmla="*/ 0 w 17"/>
                  <a:gd name="T7" fmla="*/ 0 h 17"/>
                  <a:gd name="T8" fmla="*/ 0 w 17"/>
                  <a:gd name="T9" fmla="*/ 10 h 17"/>
                  <a:gd name="T10" fmla="*/ 0 w 17"/>
                  <a:gd name="T11" fmla="*/ 10 h 17"/>
                  <a:gd name="T12" fmla="*/ 8 w 17"/>
                  <a:gd name="T13" fmla="*/ 0 h 17"/>
                  <a:gd name="T14" fmla="*/ 16 w 17"/>
                  <a:gd name="T15" fmla="*/ 2 h 17"/>
                  <a:gd name="T16" fmla="*/ 16 w 17"/>
                  <a:gd name="T17" fmla="*/ 16 h 17"/>
                  <a:gd name="T18" fmla="*/ 8 w 17"/>
                  <a:gd name="T19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8" y="2"/>
                    </a:moveTo>
                    <a:lnTo>
                      <a:pt x="0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8" y="0"/>
                    </a:lnTo>
                    <a:lnTo>
                      <a:pt x="16" y="2"/>
                    </a:lnTo>
                    <a:lnTo>
                      <a:pt x="16" y="16"/>
                    </a:lnTo>
                    <a:lnTo>
                      <a:pt x="8" y="2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05" name="Freeform 475"/>
              <p:cNvSpPr>
                <a:spLocks/>
              </p:cNvSpPr>
              <p:nvPr/>
            </p:nvSpPr>
            <p:spPr bwMode="auto">
              <a:xfrm>
                <a:off x="4984" y="1055"/>
                <a:ext cx="17" cy="17"/>
              </a:xfrm>
              <a:custGeom>
                <a:avLst/>
                <a:gdLst>
                  <a:gd name="T0" fmla="*/ 11 w 17"/>
                  <a:gd name="T1" fmla="*/ 6 h 17"/>
                  <a:gd name="T2" fmla="*/ 2 w 17"/>
                  <a:gd name="T3" fmla="*/ 14 h 17"/>
                  <a:gd name="T4" fmla="*/ 0 w 17"/>
                  <a:gd name="T5" fmla="*/ 14 h 17"/>
                  <a:gd name="T6" fmla="*/ 2 w 17"/>
                  <a:gd name="T7" fmla="*/ 1 h 17"/>
                  <a:gd name="T8" fmla="*/ 4 w 17"/>
                  <a:gd name="T9" fmla="*/ 0 h 17"/>
                  <a:gd name="T10" fmla="*/ 2 w 17"/>
                  <a:gd name="T11" fmla="*/ 11 h 17"/>
                  <a:gd name="T12" fmla="*/ 9 w 17"/>
                  <a:gd name="T13" fmla="*/ 3 h 17"/>
                  <a:gd name="T14" fmla="*/ 16 w 17"/>
                  <a:gd name="T15" fmla="*/ 3 h 17"/>
                  <a:gd name="T16" fmla="*/ 13 w 17"/>
                  <a:gd name="T17" fmla="*/ 16 h 17"/>
                  <a:gd name="T18" fmla="*/ 9 w 17"/>
                  <a:gd name="T19" fmla="*/ 16 h 17"/>
                  <a:gd name="T20" fmla="*/ 11 w 17"/>
                  <a:gd name="T2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1" y="6"/>
                    </a:moveTo>
                    <a:lnTo>
                      <a:pt x="2" y="14"/>
                    </a:lnTo>
                    <a:lnTo>
                      <a:pt x="0" y="14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2" y="11"/>
                    </a:lnTo>
                    <a:lnTo>
                      <a:pt x="9" y="3"/>
                    </a:lnTo>
                    <a:lnTo>
                      <a:pt x="16" y="3"/>
                    </a:lnTo>
                    <a:lnTo>
                      <a:pt x="13" y="16"/>
                    </a:lnTo>
                    <a:lnTo>
                      <a:pt x="9" y="16"/>
                    </a:lnTo>
                    <a:lnTo>
                      <a:pt x="11" y="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06" name="Freeform 476"/>
              <p:cNvSpPr>
                <a:spLocks/>
              </p:cNvSpPr>
              <p:nvPr/>
            </p:nvSpPr>
            <p:spPr bwMode="auto">
              <a:xfrm>
                <a:off x="4972" y="1053"/>
                <a:ext cx="17" cy="17"/>
              </a:xfrm>
              <a:custGeom>
                <a:avLst/>
                <a:gdLst>
                  <a:gd name="T0" fmla="*/ 5 w 17"/>
                  <a:gd name="T1" fmla="*/ 0 h 17"/>
                  <a:gd name="T2" fmla="*/ 10 w 17"/>
                  <a:gd name="T3" fmla="*/ 2 h 17"/>
                  <a:gd name="T4" fmla="*/ 10 w 17"/>
                  <a:gd name="T5" fmla="*/ 13 h 17"/>
                  <a:gd name="T6" fmla="*/ 16 w 17"/>
                  <a:gd name="T7" fmla="*/ 2 h 17"/>
                  <a:gd name="T8" fmla="*/ 16 w 17"/>
                  <a:gd name="T9" fmla="*/ 5 h 17"/>
                  <a:gd name="T10" fmla="*/ 10 w 17"/>
                  <a:gd name="T11" fmla="*/ 13 h 17"/>
                  <a:gd name="T12" fmla="*/ 0 w 17"/>
                  <a:gd name="T13" fmla="*/ 16 h 17"/>
                  <a:gd name="T14" fmla="*/ 5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5" y="0"/>
                    </a:moveTo>
                    <a:lnTo>
                      <a:pt x="10" y="2"/>
                    </a:lnTo>
                    <a:lnTo>
                      <a:pt x="10" y="13"/>
                    </a:lnTo>
                    <a:lnTo>
                      <a:pt x="16" y="2"/>
                    </a:lnTo>
                    <a:lnTo>
                      <a:pt x="16" y="5"/>
                    </a:lnTo>
                    <a:lnTo>
                      <a:pt x="10" y="13"/>
                    </a:lnTo>
                    <a:lnTo>
                      <a:pt x="0" y="1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07" name="Freeform 477"/>
              <p:cNvSpPr>
                <a:spLocks/>
              </p:cNvSpPr>
              <p:nvPr/>
            </p:nvSpPr>
            <p:spPr bwMode="auto">
              <a:xfrm>
                <a:off x="4971" y="1053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0 w 17"/>
                  <a:gd name="T3" fmla="*/ 0 h 17"/>
                  <a:gd name="T4" fmla="*/ 4 w 17"/>
                  <a:gd name="T5" fmla="*/ 14 h 17"/>
                  <a:gd name="T6" fmla="*/ 12 w 17"/>
                  <a:gd name="T7" fmla="*/ 4 h 17"/>
                  <a:gd name="T8" fmla="*/ 16 w 17"/>
                  <a:gd name="T9" fmla="*/ 2 h 17"/>
                  <a:gd name="T10" fmla="*/ 4 w 17"/>
                  <a:gd name="T11" fmla="*/ 16 h 17"/>
                  <a:gd name="T12" fmla="*/ 4 w 17"/>
                  <a:gd name="T13" fmla="*/ 14 h 17"/>
                  <a:gd name="T14" fmla="*/ 0 w 17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0" y="0"/>
                    </a:lnTo>
                    <a:lnTo>
                      <a:pt x="4" y="14"/>
                    </a:lnTo>
                    <a:lnTo>
                      <a:pt x="12" y="4"/>
                    </a:lnTo>
                    <a:lnTo>
                      <a:pt x="16" y="2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08" name="Freeform 478"/>
              <p:cNvSpPr>
                <a:spLocks/>
              </p:cNvSpPr>
              <p:nvPr/>
            </p:nvSpPr>
            <p:spPr bwMode="auto">
              <a:xfrm>
                <a:off x="4964" y="1051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4 w 17"/>
                  <a:gd name="T3" fmla="*/ 0 h 17"/>
                  <a:gd name="T4" fmla="*/ 8 w 17"/>
                  <a:gd name="T5" fmla="*/ 10 h 17"/>
                  <a:gd name="T6" fmla="*/ 12 w 17"/>
                  <a:gd name="T7" fmla="*/ 2 h 17"/>
                  <a:gd name="T8" fmla="*/ 16 w 17"/>
                  <a:gd name="T9" fmla="*/ 5 h 17"/>
                  <a:gd name="T10" fmla="*/ 8 w 17"/>
                  <a:gd name="T11" fmla="*/ 10 h 17"/>
                  <a:gd name="T12" fmla="*/ 8 w 17"/>
                  <a:gd name="T13" fmla="*/ 16 h 17"/>
                  <a:gd name="T14" fmla="*/ 4 w 17"/>
                  <a:gd name="T15" fmla="*/ 16 h 17"/>
                  <a:gd name="T16" fmla="*/ 4 w 17"/>
                  <a:gd name="T17" fmla="*/ 8 h 17"/>
                  <a:gd name="T18" fmla="*/ 0 w 17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4" y="0"/>
                    </a:lnTo>
                    <a:lnTo>
                      <a:pt x="8" y="10"/>
                    </a:lnTo>
                    <a:lnTo>
                      <a:pt x="12" y="2"/>
                    </a:lnTo>
                    <a:lnTo>
                      <a:pt x="16" y="5"/>
                    </a:lnTo>
                    <a:lnTo>
                      <a:pt x="8" y="10"/>
                    </a:lnTo>
                    <a:lnTo>
                      <a:pt x="8" y="16"/>
                    </a:lnTo>
                    <a:lnTo>
                      <a:pt x="4" y="16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09" name="Freeform 479"/>
              <p:cNvSpPr>
                <a:spLocks/>
              </p:cNvSpPr>
              <p:nvPr/>
            </p:nvSpPr>
            <p:spPr bwMode="auto">
              <a:xfrm>
                <a:off x="4963" y="1050"/>
                <a:ext cx="17" cy="17"/>
              </a:xfrm>
              <a:custGeom>
                <a:avLst/>
                <a:gdLst>
                  <a:gd name="T0" fmla="*/ 0 w 17"/>
                  <a:gd name="T1" fmla="*/ 0 h 17"/>
                  <a:gd name="T2" fmla="*/ 5 w 17"/>
                  <a:gd name="T3" fmla="*/ 2 h 17"/>
                  <a:gd name="T4" fmla="*/ 5 w 17"/>
                  <a:gd name="T5" fmla="*/ 9 h 17"/>
                  <a:gd name="T6" fmla="*/ 13 w 17"/>
                  <a:gd name="T7" fmla="*/ 2 h 17"/>
                  <a:gd name="T8" fmla="*/ 16 w 17"/>
                  <a:gd name="T9" fmla="*/ 2 h 17"/>
                  <a:gd name="T10" fmla="*/ 8 w 17"/>
                  <a:gd name="T11" fmla="*/ 11 h 17"/>
                  <a:gd name="T12" fmla="*/ 8 w 17"/>
                  <a:gd name="T13" fmla="*/ 16 h 17"/>
                  <a:gd name="T14" fmla="*/ 5 w 17"/>
                  <a:gd name="T15" fmla="*/ 16 h 17"/>
                  <a:gd name="T16" fmla="*/ 5 w 17"/>
                  <a:gd name="T17" fmla="*/ 11 h 17"/>
                  <a:gd name="T18" fmla="*/ 0 w 17"/>
                  <a:gd name="T1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0" y="0"/>
                    </a:moveTo>
                    <a:lnTo>
                      <a:pt x="5" y="2"/>
                    </a:lnTo>
                    <a:lnTo>
                      <a:pt x="5" y="9"/>
                    </a:lnTo>
                    <a:lnTo>
                      <a:pt x="13" y="2"/>
                    </a:lnTo>
                    <a:lnTo>
                      <a:pt x="16" y="2"/>
                    </a:lnTo>
                    <a:lnTo>
                      <a:pt x="8" y="11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5" y="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10" name="Freeform 480"/>
              <p:cNvSpPr>
                <a:spLocks/>
              </p:cNvSpPr>
              <p:nvPr/>
            </p:nvSpPr>
            <p:spPr bwMode="auto">
              <a:xfrm>
                <a:off x="4975" y="1048"/>
                <a:ext cx="55" cy="17"/>
              </a:xfrm>
              <a:custGeom>
                <a:avLst/>
                <a:gdLst>
                  <a:gd name="T0" fmla="*/ 54 w 55"/>
                  <a:gd name="T1" fmla="*/ 11 h 17"/>
                  <a:gd name="T2" fmla="*/ 0 w 55"/>
                  <a:gd name="T3" fmla="*/ 0 h 17"/>
                  <a:gd name="T4" fmla="*/ 6 w 55"/>
                  <a:gd name="T5" fmla="*/ 5 h 17"/>
                  <a:gd name="T6" fmla="*/ 3 w 55"/>
                  <a:gd name="T7" fmla="*/ 7 h 17"/>
                  <a:gd name="T8" fmla="*/ 28 w 55"/>
                  <a:gd name="T9" fmla="*/ 13 h 17"/>
                  <a:gd name="T10" fmla="*/ 32 w 55"/>
                  <a:gd name="T11" fmla="*/ 13 h 17"/>
                  <a:gd name="T12" fmla="*/ 47 w 55"/>
                  <a:gd name="T13" fmla="*/ 16 h 17"/>
                  <a:gd name="T14" fmla="*/ 54 w 55"/>
                  <a:gd name="T1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4" y="11"/>
                    </a:moveTo>
                    <a:lnTo>
                      <a:pt x="0" y="0"/>
                    </a:lnTo>
                    <a:lnTo>
                      <a:pt x="6" y="5"/>
                    </a:lnTo>
                    <a:lnTo>
                      <a:pt x="3" y="7"/>
                    </a:lnTo>
                    <a:lnTo>
                      <a:pt x="28" y="13"/>
                    </a:lnTo>
                    <a:lnTo>
                      <a:pt x="32" y="13"/>
                    </a:lnTo>
                    <a:lnTo>
                      <a:pt x="47" y="16"/>
                    </a:lnTo>
                    <a:lnTo>
                      <a:pt x="54" y="11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11" name="Freeform 481"/>
              <p:cNvSpPr>
                <a:spLocks/>
              </p:cNvSpPr>
              <p:nvPr/>
            </p:nvSpPr>
            <p:spPr bwMode="auto">
              <a:xfrm>
                <a:off x="4973" y="1047"/>
                <a:ext cx="58" cy="20"/>
              </a:xfrm>
              <a:custGeom>
                <a:avLst/>
                <a:gdLst>
                  <a:gd name="T0" fmla="*/ 57 w 58"/>
                  <a:gd name="T1" fmla="*/ 13 h 20"/>
                  <a:gd name="T2" fmla="*/ 0 w 58"/>
                  <a:gd name="T3" fmla="*/ 0 h 20"/>
                  <a:gd name="T4" fmla="*/ 6 w 58"/>
                  <a:gd name="T5" fmla="*/ 4 h 20"/>
                  <a:gd name="T6" fmla="*/ 3 w 58"/>
                  <a:gd name="T7" fmla="*/ 8 h 20"/>
                  <a:gd name="T8" fmla="*/ 30 w 58"/>
                  <a:gd name="T9" fmla="*/ 17 h 20"/>
                  <a:gd name="T10" fmla="*/ 34 w 58"/>
                  <a:gd name="T11" fmla="*/ 16 h 20"/>
                  <a:gd name="T12" fmla="*/ 48 w 58"/>
                  <a:gd name="T13" fmla="*/ 19 h 20"/>
                  <a:gd name="T14" fmla="*/ 57 w 58"/>
                  <a:gd name="T15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20">
                    <a:moveTo>
                      <a:pt x="57" y="13"/>
                    </a:moveTo>
                    <a:lnTo>
                      <a:pt x="0" y="0"/>
                    </a:lnTo>
                    <a:lnTo>
                      <a:pt x="6" y="4"/>
                    </a:lnTo>
                    <a:lnTo>
                      <a:pt x="3" y="8"/>
                    </a:lnTo>
                    <a:lnTo>
                      <a:pt x="30" y="17"/>
                    </a:lnTo>
                    <a:lnTo>
                      <a:pt x="34" y="16"/>
                    </a:lnTo>
                    <a:lnTo>
                      <a:pt x="48" y="19"/>
                    </a:lnTo>
                    <a:lnTo>
                      <a:pt x="57" y="13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12" name="Freeform 482"/>
              <p:cNvSpPr>
                <a:spLocks/>
              </p:cNvSpPr>
              <p:nvPr/>
            </p:nvSpPr>
            <p:spPr bwMode="auto">
              <a:xfrm>
                <a:off x="4984" y="1047"/>
                <a:ext cx="30" cy="17"/>
              </a:xfrm>
              <a:custGeom>
                <a:avLst/>
                <a:gdLst>
                  <a:gd name="T0" fmla="*/ 28 w 30"/>
                  <a:gd name="T1" fmla="*/ 12 h 17"/>
                  <a:gd name="T2" fmla="*/ 29 w 30"/>
                  <a:gd name="T3" fmla="*/ 14 h 17"/>
                  <a:gd name="T4" fmla="*/ 26 w 30"/>
                  <a:gd name="T5" fmla="*/ 16 h 17"/>
                  <a:gd name="T6" fmla="*/ 0 w 30"/>
                  <a:gd name="T7" fmla="*/ 2 h 17"/>
                  <a:gd name="T8" fmla="*/ 1 w 30"/>
                  <a:gd name="T9" fmla="*/ 2 h 17"/>
                  <a:gd name="T10" fmla="*/ 1 w 30"/>
                  <a:gd name="T11" fmla="*/ 0 h 17"/>
                  <a:gd name="T12" fmla="*/ 28 w 30"/>
                  <a:gd name="T1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7">
                    <a:moveTo>
                      <a:pt x="28" y="12"/>
                    </a:moveTo>
                    <a:lnTo>
                      <a:pt x="29" y="14"/>
                    </a:lnTo>
                    <a:lnTo>
                      <a:pt x="26" y="16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28" y="12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13" name="Freeform 483"/>
              <p:cNvSpPr>
                <a:spLocks/>
              </p:cNvSpPr>
              <p:nvPr/>
            </p:nvSpPr>
            <p:spPr bwMode="auto">
              <a:xfrm>
                <a:off x="4947" y="1018"/>
                <a:ext cx="54" cy="17"/>
              </a:xfrm>
              <a:custGeom>
                <a:avLst/>
                <a:gdLst>
                  <a:gd name="T0" fmla="*/ 53 w 54"/>
                  <a:gd name="T1" fmla="*/ 16 h 17"/>
                  <a:gd name="T2" fmla="*/ 50 w 54"/>
                  <a:gd name="T3" fmla="*/ 13 h 17"/>
                  <a:gd name="T4" fmla="*/ 47 w 54"/>
                  <a:gd name="T5" fmla="*/ 13 h 17"/>
                  <a:gd name="T6" fmla="*/ 45 w 54"/>
                  <a:gd name="T7" fmla="*/ 10 h 17"/>
                  <a:gd name="T8" fmla="*/ 41 w 54"/>
                  <a:gd name="T9" fmla="*/ 8 h 17"/>
                  <a:gd name="T10" fmla="*/ 39 w 54"/>
                  <a:gd name="T11" fmla="*/ 10 h 17"/>
                  <a:gd name="T12" fmla="*/ 35 w 54"/>
                  <a:gd name="T13" fmla="*/ 10 h 17"/>
                  <a:gd name="T14" fmla="*/ 33 w 54"/>
                  <a:gd name="T15" fmla="*/ 8 h 17"/>
                  <a:gd name="T16" fmla="*/ 30 w 54"/>
                  <a:gd name="T17" fmla="*/ 5 h 17"/>
                  <a:gd name="T18" fmla="*/ 29 w 54"/>
                  <a:gd name="T19" fmla="*/ 8 h 17"/>
                  <a:gd name="T20" fmla="*/ 26 w 54"/>
                  <a:gd name="T21" fmla="*/ 5 h 17"/>
                  <a:gd name="T22" fmla="*/ 24 w 54"/>
                  <a:gd name="T23" fmla="*/ 5 h 17"/>
                  <a:gd name="T24" fmla="*/ 21 w 54"/>
                  <a:gd name="T25" fmla="*/ 5 h 17"/>
                  <a:gd name="T26" fmla="*/ 19 w 54"/>
                  <a:gd name="T27" fmla="*/ 8 h 17"/>
                  <a:gd name="T28" fmla="*/ 17 w 54"/>
                  <a:gd name="T29" fmla="*/ 5 h 17"/>
                  <a:gd name="T30" fmla="*/ 16 w 54"/>
                  <a:gd name="T31" fmla="*/ 2 h 17"/>
                  <a:gd name="T32" fmla="*/ 15 w 54"/>
                  <a:gd name="T33" fmla="*/ 2 h 17"/>
                  <a:gd name="T34" fmla="*/ 11 w 54"/>
                  <a:gd name="T35" fmla="*/ 2 h 17"/>
                  <a:gd name="T36" fmla="*/ 10 w 54"/>
                  <a:gd name="T37" fmla="*/ 2 h 17"/>
                  <a:gd name="T38" fmla="*/ 8 w 54"/>
                  <a:gd name="T39" fmla="*/ 0 h 17"/>
                  <a:gd name="T40" fmla="*/ 7 w 54"/>
                  <a:gd name="T41" fmla="*/ 5 h 17"/>
                  <a:gd name="T42" fmla="*/ 6 w 54"/>
                  <a:gd name="T43" fmla="*/ 2 h 17"/>
                  <a:gd name="T44" fmla="*/ 5 w 54"/>
                  <a:gd name="T45" fmla="*/ 2 h 17"/>
                  <a:gd name="T46" fmla="*/ 4 w 54"/>
                  <a:gd name="T47" fmla="*/ 2 h 17"/>
                  <a:gd name="T48" fmla="*/ 4 w 54"/>
                  <a:gd name="T49" fmla="*/ 2 h 17"/>
                  <a:gd name="T50" fmla="*/ 1 w 54"/>
                  <a:gd name="T51" fmla="*/ 2 h 17"/>
                  <a:gd name="T52" fmla="*/ 1 w 54"/>
                  <a:gd name="T53" fmla="*/ 2 h 17"/>
                  <a:gd name="T54" fmla="*/ 0 w 54"/>
                  <a:gd name="T55" fmla="*/ 0 h 17"/>
                  <a:gd name="T56" fmla="*/ 11 w 54"/>
                  <a:gd name="T57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4" h="17">
                    <a:moveTo>
                      <a:pt x="53" y="16"/>
                    </a:moveTo>
                    <a:lnTo>
                      <a:pt x="50" y="13"/>
                    </a:lnTo>
                    <a:lnTo>
                      <a:pt x="47" y="13"/>
                    </a:lnTo>
                    <a:lnTo>
                      <a:pt x="45" y="10"/>
                    </a:lnTo>
                    <a:lnTo>
                      <a:pt x="41" y="8"/>
                    </a:lnTo>
                    <a:lnTo>
                      <a:pt x="39" y="10"/>
                    </a:lnTo>
                    <a:lnTo>
                      <a:pt x="35" y="10"/>
                    </a:lnTo>
                    <a:lnTo>
                      <a:pt x="33" y="8"/>
                    </a:lnTo>
                    <a:lnTo>
                      <a:pt x="30" y="5"/>
                    </a:lnTo>
                    <a:lnTo>
                      <a:pt x="29" y="8"/>
                    </a:lnTo>
                    <a:lnTo>
                      <a:pt x="26" y="5"/>
                    </a:lnTo>
                    <a:lnTo>
                      <a:pt x="24" y="5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7" y="5"/>
                    </a:lnTo>
                    <a:lnTo>
                      <a:pt x="16" y="2"/>
                    </a:lnTo>
                    <a:lnTo>
                      <a:pt x="15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7" y="5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1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14" name="Freeform 484"/>
              <p:cNvSpPr>
                <a:spLocks/>
              </p:cNvSpPr>
              <p:nvPr/>
            </p:nvSpPr>
            <p:spPr bwMode="auto">
              <a:xfrm>
                <a:off x="4942" y="1019"/>
                <a:ext cx="18" cy="17"/>
              </a:xfrm>
              <a:custGeom>
                <a:avLst/>
                <a:gdLst>
                  <a:gd name="T0" fmla="*/ 10 w 18"/>
                  <a:gd name="T1" fmla="*/ 16 h 17"/>
                  <a:gd name="T2" fmla="*/ 11 w 18"/>
                  <a:gd name="T3" fmla="*/ 14 h 17"/>
                  <a:gd name="T4" fmla="*/ 12 w 18"/>
                  <a:gd name="T5" fmla="*/ 9 h 17"/>
                  <a:gd name="T6" fmla="*/ 13 w 18"/>
                  <a:gd name="T7" fmla="*/ 8 h 17"/>
                  <a:gd name="T8" fmla="*/ 15 w 18"/>
                  <a:gd name="T9" fmla="*/ 4 h 17"/>
                  <a:gd name="T10" fmla="*/ 16 w 18"/>
                  <a:gd name="T11" fmla="*/ 3 h 17"/>
                  <a:gd name="T12" fmla="*/ 16 w 18"/>
                  <a:gd name="T13" fmla="*/ 1 h 17"/>
                  <a:gd name="T14" fmla="*/ 17 w 18"/>
                  <a:gd name="T15" fmla="*/ 1 h 17"/>
                  <a:gd name="T16" fmla="*/ 7 w 18"/>
                  <a:gd name="T17" fmla="*/ 0 h 17"/>
                  <a:gd name="T18" fmla="*/ 6 w 18"/>
                  <a:gd name="T19" fmla="*/ 1 h 17"/>
                  <a:gd name="T20" fmla="*/ 4 w 18"/>
                  <a:gd name="T21" fmla="*/ 6 h 17"/>
                  <a:gd name="T22" fmla="*/ 2 w 18"/>
                  <a:gd name="T23" fmla="*/ 8 h 17"/>
                  <a:gd name="T24" fmla="*/ 2 w 18"/>
                  <a:gd name="T25" fmla="*/ 9 h 17"/>
                  <a:gd name="T26" fmla="*/ 0 w 18"/>
                  <a:gd name="T27" fmla="*/ 14 h 17"/>
                  <a:gd name="T28" fmla="*/ 0 w 18"/>
                  <a:gd name="T29" fmla="*/ 14 h 17"/>
                  <a:gd name="T30" fmla="*/ 0 w 18"/>
                  <a:gd name="T31" fmla="*/ 14 h 17"/>
                  <a:gd name="T32" fmla="*/ 10 w 18"/>
                  <a:gd name="T3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7">
                    <a:moveTo>
                      <a:pt x="10" y="16"/>
                    </a:moveTo>
                    <a:lnTo>
                      <a:pt x="11" y="14"/>
                    </a:lnTo>
                    <a:lnTo>
                      <a:pt x="12" y="9"/>
                    </a:lnTo>
                    <a:lnTo>
                      <a:pt x="13" y="8"/>
                    </a:lnTo>
                    <a:lnTo>
                      <a:pt x="15" y="4"/>
                    </a:lnTo>
                    <a:lnTo>
                      <a:pt x="16" y="3"/>
                    </a:lnTo>
                    <a:lnTo>
                      <a:pt x="16" y="1"/>
                    </a:lnTo>
                    <a:lnTo>
                      <a:pt x="17" y="1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15" name="Freeform 485"/>
              <p:cNvSpPr>
                <a:spLocks/>
              </p:cNvSpPr>
              <p:nvPr/>
            </p:nvSpPr>
            <p:spPr bwMode="auto">
              <a:xfrm>
                <a:off x="4938" y="1018"/>
                <a:ext cx="22" cy="17"/>
              </a:xfrm>
              <a:custGeom>
                <a:avLst/>
                <a:gdLst>
                  <a:gd name="T0" fmla="*/ 13 w 22"/>
                  <a:gd name="T1" fmla="*/ 16 h 17"/>
                  <a:gd name="T2" fmla="*/ 13 w 22"/>
                  <a:gd name="T3" fmla="*/ 12 h 17"/>
                  <a:gd name="T4" fmla="*/ 15 w 22"/>
                  <a:gd name="T5" fmla="*/ 10 h 17"/>
                  <a:gd name="T6" fmla="*/ 16 w 22"/>
                  <a:gd name="T7" fmla="*/ 8 h 17"/>
                  <a:gd name="T8" fmla="*/ 18 w 22"/>
                  <a:gd name="T9" fmla="*/ 5 h 17"/>
                  <a:gd name="T10" fmla="*/ 20 w 22"/>
                  <a:gd name="T11" fmla="*/ 3 h 17"/>
                  <a:gd name="T12" fmla="*/ 21 w 22"/>
                  <a:gd name="T13" fmla="*/ 3 h 17"/>
                  <a:gd name="T14" fmla="*/ 21 w 22"/>
                  <a:gd name="T15" fmla="*/ 1 h 17"/>
                  <a:gd name="T16" fmla="*/ 9 w 22"/>
                  <a:gd name="T17" fmla="*/ 0 h 17"/>
                  <a:gd name="T18" fmla="*/ 5 w 22"/>
                  <a:gd name="T19" fmla="*/ 3 h 17"/>
                  <a:gd name="T20" fmla="*/ 4 w 22"/>
                  <a:gd name="T21" fmla="*/ 6 h 17"/>
                  <a:gd name="T22" fmla="*/ 2 w 22"/>
                  <a:gd name="T23" fmla="*/ 6 h 17"/>
                  <a:gd name="T24" fmla="*/ 1 w 22"/>
                  <a:gd name="T25" fmla="*/ 9 h 17"/>
                  <a:gd name="T26" fmla="*/ 2 w 22"/>
                  <a:gd name="T27" fmla="*/ 12 h 17"/>
                  <a:gd name="T28" fmla="*/ 0 w 22"/>
                  <a:gd name="T29" fmla="*/ 12 h 17"/>
                  <a:gd name="T30" fmla="*/ 1 w 22"/>
                  <a:gd name="T31" fmla="*/ 13 h 17"/>
                  <a:gd name="T32" fmla="*/ 13 w 22"/>
                  <a:gd name="T3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" h="17">
                    <a:moveTo>
                      <a:pt x="13" y="16"/>
                    </a:moveTo>
                    <a:lnTo>
                      <a:pt x="13" y="12"/>
                    </a:lnTo>
                    <a:lnTo>
                      <a:pt x="15" y="10"/>
                    </a:lnTo>
                    <a:lnTo>
                      <a:pt x="16" y="8"/>
                    </a:lnTo>
                    <a:lnTo>
                      <a:pt x="18" y="5"/>
                    </a:lnTo>
                    <a:lnTo>
                      <a:pt x="20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9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1" y="13"/>
                    </a:lnTo>
                    <a:lnTo>
                      <a:pt x="13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16" name="Freeform 486"/>
              <p:cNvSpPr>
                <a:spLocks/>
              </p:cNvSpPr>
              <p:nvPr/>
            </p:nvSpPr>
            <p:spPr bwMode="auto">
              <a:xfrm>
                <a:off x="4940" y="1033"/>
                <a:ext cx="17" cy="17"/>
              </a:xfrm>
              <a:custGeom>
                <a:avLst/>
                <a:gdLst>
                  <a:gd name="T0" fmla="*/ 16 w 17"/>
                  <a:gd name="T1" fmla="*/ 6 h 17"/>
                  <a:gd name="T2" fmla="*/ 16 w 17"/>
                  <a:gd name="T3" fmla="*/ 9 h 17"/>
                  <a:gd name="T4" fmla="*/ 16 w 17"/>
                  <a:gd name="T5" fmla="*/ 12 h 17"/>
                  <a:gd name="T6" fmla="*/ 16 w 17"/>
                  <a:gd name="T7" fmla="*/ 12 h 17"/>
                  <a:gd name="T8" fmla="*/ 16 w 17"/>
                  <a:gd name="T9" fmla="*/ 16 h 17"/>
                  <a:gd name="T10" fmla="*/ 0 w 17"/>
                  <a:gd name="T11" fmla="*/ 9 h 17"/>
                  <a:gd name="T12" fmla="*/ 0 w 17"/>
                  <a:gd name="T13" fmla="*/ 9 h 17"/>
                  <a:gd name="T14" fmla="*/ 0 w 17"/>
                  <a:gd name="T15" fmla="*/ 3 h 17"/>
                  <a:gd name="T16" fmla="*/ 0 w 17"/>
                  <a:gd name="T17" fmla="*/ 0 h 17"/>
                  <a:gd name="T18" fmla="*/ 16 w 17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16" y="6"/>
                    </a:moveTo>
                    <a:lnTo>
                      <a:pt x="16" y="9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6" y="1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6" y="6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17" name="Freeform 487"/>
              <p:cNvSpPr>
                <a:spLocks/>
              </p:cNvSpPr>
              <p:nvPr/>
            </p:nvSpPr>
            <p:spPr bwMode="auto">
              <a:xfrm>
                <a:off x="4937" y="1033"/>
                <a:ext cx="17" cy="17"/>
              </a:xfrm>
              <a:custGeom>
                <a:avLst/>
                <a:gdLst>
                  <a:gd name="T0" fmla="*/ 16 w 17"/>
                  <a:gd name="T1" fmla="*/ 4 h 17"/>
                  <a:gd name="T2" fmla="*/ 14 w 17"/>
                  <a:gd name="T3" fmla="*/ 8 h 17"/>
                  <a:gd name="T4" fmla="*/ 14 w 17"/>
                  <a:gd name="T5" fmla="*/ 14 h 17"/>
                  <a:gd name="T6" fmla="*/ 16 w 17"/>
                  <a:gd name="T7" fmla="*/ 16 h 17"/>
                  <a:gd name="T8" fmla="*/ 16 w 17"/>
                  <a:gd name="T9" fmla="*/ 16 h 17"/>
                  <a:gd name="T10" fmla="*/ 0 w 17"/>
                  <a:gd name="T11" fmla="*/ 12 h 17"/>
                  <a:gd name="T12" fmla="*/ 0 w 17"/>
                  <a:gd name="T13" fmla="*/ 6 h 17"/>
                  <a:gd name="T14" fmla="*/ 0 w 17"/>
                  <a:gd name="T15" fmla="*/ 4 h 17"/>
                  <a:gd name="T16" fmla="*/ 0 w 17"/>
                  <a:gd name="T17" fmla="*/ 2 h 17"/>
                  <a:gd name="T18" fmla="*/ 1 w 17"/>
                  <a:gd name="T19" fmla="*/ 0 h 17"/>
                  <a:gd name="T20" fmla="*/ 16 w 17"/>
                  <a:gd name="T2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" h="17">
                    <a:moveTo>
                      <a:pt x="16" y="4"/>
                    </a:moveTo>
                    <a:lnTo>
                      <a:pt x="14" y="8"/>
                    </a:lnTo>
                    <a:lnTo>
                      <a:pt x="14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6" y="4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18" name="Line 488"/>
              <p:cNvSpPr>
                <a:spLocks noChangeShapeType="1"/>
              </p:cNvSpPr>
              <p:nvPr/>
            </p:nvSpPr>
            <p:spPr bwMode="auto">
              <a:xfrm flipH="1" flipV="1">
                <a:off x="4947" y="1022"/>
                <a:ext cx="11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19" name="Freeform 489"/>
              <p:cNvSpPr>
                <a:spLocks/>
              </p:cNvSpPr>
              <p:nvPr/>
            </p:nvSpPr>
            <p:spPr bwMode="auto">
              <a:xfrm>
                <a:off x="4946" y="1021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0 w 17"/>
                  <a:gd name="T3" fmla="*/ 0 h 17"/>
                  <a:gd name="T4" fmla="*/ 16 w 17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0" y="0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20" name="Line 490"/>
              <p:cNvSpPr>
                <a:spLocks noChangeShapeType="1"/>
              </p:cNvSpPr>
              <p:nvPr/>
            </p:nvSpPr>
            <p:spPr bwMode="auto">
              <a:xfrm flipH="1">
                <a:off x="4945" y="1024"/>
                <a:ext cx="10" cy="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21" name="Freeform 491"/>
              <p:cNvSpPr>
                <a:spLocks/>
              </p:cNvSpPr>
              <p:nvPr/>
            </p:nvSpPr>
            <p:spPr bwMode="auto">
              <a:xfrm>
                <a:off x="4945" y="1024"/>
                <a:ext cx="17" cy="1"/>
              </a:xfrm>
              <a:custGeom>
                <a:avLst/>
                <a:gdLst>
                  <a:gd name="T0" fmla="*/ 16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22" name="Line 492"/>
              <p:cNvSpPr>
                <a:spLocks noChangeShapeType="1"/>
              </p:cNvSpPr>
              <p:nvPr/>
            </p:nvSpPr>
            <p:spPr bwMode="auto">
              <a:xfrm flipH="1" flipV="1">
                <a:off x="4943" y="1027"/>
                <a:ext cx="11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23" name="Freeform 493"/>
              <p:cNvSpPr>
                <a:spLocks/>
              </p:cNvSpPr>
              <p:nvPr/>
            </p:nvSpPr>
            <p:spPr bwMode="auto">
              <a:xfrm>
                <a:off x="4942" y="1029"/>
                <a:ext cx="17" cy="1"/>
              </a:xfrm>
              <a:custGeom>
                <a:avLst/>
                <a:gdLst>
                  <a:gd name="T0" fmla="*/ 16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24" name="Line 494"/>
              <p:cNvSpPr>
                <a:spLocks noChangeShapeType="1"/>
              </p:cNvSpPr>
              <p:nvPr/>
            </p:nvSpPr>
            <p:spPr bwMode="auto">
              <a:xfrm flipH="1" flipV="1">
                <a:off x="4943" y="1030"/>
                <a:ext cx="8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25" name="Freeform 495"/>
              <p:cNvSpPr>
                <a:spLocks/>
              </p:cNvSpPr>
              <p:nvPr/>
            </p:nvSpPr>
            <p:spPr bwMode="auto">
              <a:xfrm>
                <a:off x="4940" y="1036"/>
                <a:ext cx="17" cy="1"/>
              </a:xfrm>
              <a:custGeom>
                <a:avLst/>
                <a:gdLst>
                  <a:gd name="T0" fmla="*/ 16 w 17"/>
                  <a:gd name="T1" fmla="*/ 0 h 1"/>
                  <a:gd name="T2" fmla="*/ 0 w 17"/>
                  <a:gd name="T3" fmla="*/ 0 h 1"/>
                  <a:gd name="T4" fmla="*/ 16 w 17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">
                    <a:moveTo>
                      <a:pt x="16" y="0"/>
                    </a:moveTo>
                    <a:lnTo>
                      <a:pt x="0" y="0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80808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26" name="Line 496"/>
              <p:cNvSpPr>
                <a:spLocks noChangeShapeType="1"/>
              </p:cNvSpPr>
              <p:nvPr/>
            </p:nvSpPr>
            <p:spPr bwMode="auto">
              <a:xfrm flipH="1" flipV="1">
                <a:off x="4940" y="1037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27" name="Freeform 497"/>
              <p:cNvSpPr>
                <a:spLocks/>
              </p:cNvSpPr>
              <p:nvPr/>
            </p:nvSpPr>
            <p:spPr bwMode="auto">
              <a:xfrm>
                <a:off x="4947" y="971"/>
                <a:ext cx="36" cy="46"/>
              </a:xfrm>
              <a:custGeom>
                <a:avLst/>
                <a:gdLst>
                  <a:gd name="T0" fmla="*/ 35 w 36"/>
                  <a:gd name="T1" fmla="*/ 45 h 46"/>
                  <a:gd name="T2" fmla="*/ 16 w 36"/>
                  <a:gd name="T3" fmla="*/ 0 h 46"/>
                  <a:gd name="T4" fmla="*/ 0 w 36"/>
                  <a:gd name="T5" fmla="*/ 0 h 46"/>
                  <a:gd name="T6" fmla="*/ 5 w 36"/>
                  <a:gd name="T7" fmla="*/ 44 h 46"/>
                  <a:gd name="T8" fmla="*/ 35 w 36"/>
                  <a:gd name="T9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46">
                    <a:moveTo>
                      <a:pt x="35" y="45"/>
                    </a:moveTo>
                    <a:lnTo>
                      <a:pt x="16" y="0"/>
                    </a:lnTo>
                    <a:lnTo>
                      <a:pt x="0" y="0"/>
                    </a:lnTo>
                    <a:lnTo>
                      <a:pt x="5" y="44"/>
                    </a:lnTo>
                    <a:lnTo>
                      <a:pt x="35" y="45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28" name="Line 498"/>
              <p:cNvSpPr>
                <a:spLocks noChangeShapeType="1"/>
              </p:cNvSpPr>
              <p:nvPr/>
            </p:nvSpPr>
            <p:spPr bwMode="auto">
              <a:xfrm flipH="1" flipV="1">
                <a:off x="4950" y="1019"/>
                <a:ext cx="34" cy="1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29" name="Line 499"/>
              <p:cNvSpPr>
                <a:spLocks noChangeShapeType="1"/>
              </p:cNvSpPr>
              <p:nvPr/>
            </p:nvSpPr>
            <p:spPr bwMode="auto">
              <a:xfrm flipH="1" flipV="1">
                <a:off x="4951" y="1015"/>
                <a:ext cx="31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30" name="Freeform 500"/>
              <p:cNvSpPr>
                <a:spLocks/>
              </p:cNvSpPr>
              <p:nvPr/>
            </p:nvSpPr>
            <p:spPr bwMode="auto">
              <a:xfrm>
                <a:off x="4945" y="958"/>
                <a:ext cx="17" cy="17"/>
              </a:xfrm>
              <a:custGeom>
                <a:avLst/>
                <a:gdLst>
                  <a:gd name="T0" fmla="*/ 16 w 17"/>
                  <a:gd name="T1" fmla="*/ 14 h 17"/>
                  <a:gd name="T2" fmla="*/ 10 w 17"/>
                  <a:gd name="T3" fmla="*/ 0 h 17"/>
                  <a:gd name="T4" fmla="*/ 0 w 17"/>
                  <a:gd name="T5" fmla="*/ 0 h 17"/>
                  <a:gd name="T6" fmla="*/ 1 w 17"/>
                  <a:gd name="T7" fmla="*/ 16 h 17"/>
                  <a:gd name="T8" fmla="*/ 16 w 1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16" y="14"/>
                    </a:moveTo>
                    <a:lnTo>
                      <a:pt x="10" y="0"/>
                    </a:lnTo>
                    <a:lnTo>
                      <a:pt x="0" y="0"/>
                    </a:lnTo>
                    <a:lnTo>
                      <a:pt x="1" y="16"/>
                    </a:lnTo>
                    <a:lnTo>
                      <a:pt x="16" y="14"/>
                    </a:lnTo>
                  </a:path>
                </a:pathLst>
              </a:custGeom>
              <a:solidFill>
                <a:srgbClr val="FFFFFF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31" name="Line 501"/>
              <p:cNvSpPr>
                <a:spLocks noChangeShapeType="1"/>
              </p:cNvSpPr>
              <p:nvPr/>
            </p:nvSpPr>
            <p:spPr bwMode="auto">
              <a:xfrm flipH="1">
                <a:off x="4945" y="968"/>
                <a:ext cx="14" cy="0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32" name="Line 502"/>
              <p:cNvSpPr>
                <a:spLocks noChangeShapeType="1"/>
              </p:cNvSpPr>
              <p:nvPr/>
            </p:nvSpPr>
            <p:spPr bwMode="auto">
              <a:xfrm flipH="1">
                <a:off x="4946" y="964"/>
                <a:ext cx="11" cy="2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33" name="Freeform 503"/>
              <p:cNvSpPr>
                <a:spLocks/>
              </p:cNvSpPr>
              <p:nvPr/>
            </p:nvSpPr>
            <p:spPr bwMode="auto">
              <a:xfrm>
                <a:off x="4966" y="991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6 w 17"/>
                  <a:gd name="T3" fmla="*/ 1 h 17"/>
                  <a:gd name="T4" fmla="*/ 0 w 17"/>
                  <a:gd name="T5" fmla="*/ 0 h 17"/>
                  <a:gd name="T6" fmla="*/ 2 w 17"/>
                  <a:gd name="T7" fmla="*/ 14 h 17"/>
                  <a:gd name="T8" fmla="*/ 6 w 17"/>
                  <a:gd name="T9" fmla="*/ 14 h 17"/>
                  <a:gd name="T10" fmla="*/ 4 w 17"/>
                  <a:gd name="T11" fmla="*/ 10 h 17"/>
                  <a:gd name="T12" fmla="*/ 9 w 17"/>
                  <a:gd name="T13" fmla="*/ 12 h 17"/>
                  <a:gd name="T14" fmla="*/ 13 w 17"/>
                  <a:gd name="T15" fmla="*/ 16 h 17"/>
                  <a:gd name="T16" fmla="*/ 16 w 17"/>
                  <a:gd name="T1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6" y="1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9" y="12"/>
                    </a:lnTo>
                    <a:lnTo>
                      <a:pt x="13" y="16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34" name="Freeform 504"/>
              <p:cNvSpPr>
                <a:spLocks/>
              </p:cNvSpPr>
              <p:nvPr/>
            </p:nvSpPr>
            <p:spPr bwMode="auto">
              <a:xfrm>
                <a:off x="4963" y="991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4 w 17"/>
                  <a:gd name="T3" fmla="*/ 1 h 17"/>
                  <a:gd name="T4" fmla="*/ 0 w 17"/>
                  <a:gd name="T5" fmla="*/ 0 h 17"/>
                  <a:gd name="T6" fmla="*/ 1 w 17"/>
                  <a:gd name="T7" fmla="*/ 14 h 17"/>
                  <a:gd name="T8" fmla="*/ 5 w 17"/>
                  <a:gd name="T9" fmla="*/ 14 h 17"/>
                  <a:gd name="T10" fmla="*/ 5 w 17"/>
                  <a:gd name="T11" fmla="*/ 12 h 17"/>
                  <a:gd name="T12" fmla="*/ 8 w 17"/>
                  <a:gd name="T13" fmla="*/ 12 h 17"/>
                  <a:gd name="T14" fmla="*/ 11 w 17"/>
                  <a:gd name="T15" fmla="*/ 16 h 17"/>
                  <a:gd name="T16" fmla="*/ 16 w 17"/>
                  <a:gd name="T1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4" y="1"/>
                    </a:lnTo>
                    <a:lnTo>
                      <a:pt x="0" y="0"/>
                    </a:lnTo>
                    <a:lnTo>
                      <a:pt x="1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8" y="12"/>
                    </a:lnTo>
                    <a:lnTo>
                      <a:pt x="11" y="16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35" name="Freeform 505"/>
              <p:cNvSpPr>
                <a:spLocks/>
              </p:cNvSpPr>
              <p:nvPr/>
            </p:nvSpPr>
            <p:spPr bwMode="auto">
              <a:xfrm>
                <a:off x="4968" y="996"/>
                <a:ext cx="1" cy="17"/>
              </a:xfrm>
              <a:custGeom>
                <a:avLst/>
                <a:gdLst>
                  <a:gd name="T0" fmla="*/ 0 w 1"/>
                  <a:gd name="T1" fmla="*/ 16 h 17"/>
                  <a:gd name="T2" fmla="*/ 0 w 1"/>
                  <a:gd name="T3" fmla="*/ 0 h 17"/>
                  <a:gd name="T4" fmla="*/ 0 w 1"/>
                  <a:gd name="T5" fmla="*/ 16 h 17"/>
                  <a:gd name="T6" fmla="*/ 0 w 1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7">
                    <a:moveTo>
                      <a:pt x="0" y="16"/>
                    </a:moveTo>
                    <a:lnTo>
                      <a:pt x="0" y="0"/>
                    </a:lnTo>
                    <a:lnTo>
                      <a:pt x="0" y="16"/>
                    </a:lnTo>
                    <a:lnTo>
                      <a:pt x="0" y="16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36" name="Freeform 506"/>
              <p:cNvSpPr>
                <a:spLocks/>
              </p:cNvSpPr>
              <p:nvPr/>
            </p:nvSpPr>
            <p:spPr bwMode="auto">
              <a:xfrm>
                <a:off x="4952" y="979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8 w 17"/>
                  <a:gd name="T3" fmla="*/ 1 h 17"/>
                  <a:gd name="T4" fmla="*/ 1 w 17"/>
                  <a:gd name="T5" fmla="*/ 0 h 17"/>
                  <a:gd name="T6" fmla="*/ 0 w 17"/>
                  <a:gd name="T7" fmla="*/ 1 h 17"/>
                  <a:gd name="T8" fmla="*/ 3 w 17"/>
                  <a:gd name="T9" fmla="*/ 12 h 17"/>
                  <a:gd name="T10" fmla="*/ 5 w 17"/>
                  <a:gd name="T11" fmla="*/ 14 h 17"/>
                  <a:gd name="T12" fmla="*/ 16 w 17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8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12"/>
                    </a:lnTo>
                    <a:lnTo>
                      <a:pt x="5" y="14"/>
                    </a:lnTo>
                    <a:lnTo>
                      <a:pt x="16" y="16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37" name="Freeform 507"/>
              <p:cNvSpPr>
                <a:spLocks/>
              </p:cNvSpPr>
              <p:nvPr/>
            </p:nvSpPr>
            <p:spPr bwMode="auto">
              <a:xfrm>
                <a:off x="4948" y="978"/>
                <a:ext cx="17" cy="17"/>
              </a:xfrm>
              <a:custGeom>
                <a:avLst/>
                <a:gdLst>
                  <a:gd name="T0" fmla="*/ 16 w 17"/>
                  <a:gd name="T1" fmla="*/ 16 h 17"/>
                  <a:gd name="T2" fmla="*/ 9 w 17"/>
                  <a:gd name="T3" fmla="*/ 1 h 17"/>
                  <a:gd name="T4" fmla="*/ 1 w 17"/>
                  <a:gd name="T5" fmla="*/ 0 h 17"/>
                  <a:gd name="T6" fmla="*/ 0 w 17"/>
                  <a:gd name="T7" fmla="*/ 1 h 17"/>
                  <a:gd name="T8" fmla="*/ 3 w 17"/>
                  <a:gd name="T9" fmla="*/ 12 h 17"/>
                  <a:gd name="T10" fmla="*/ 7 w 17"/>
                  <a:gd name="T11" fmla="*/ 15 h 17"/>
                  <a:gd name="T12" fmla="*/ 16 w 17"/>
                  <a:gd name="T1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17">
                    <a:moveTo>
                      <a:pt x="16" y="16"/>
                    </a:moveTo>
                    <a:lnTo>
                      <a:pt x="9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3" y="12"/>
                    </a:lnTo>
                    <a:lnTo>
                      <a:pt x="7" y="15"/>
                    </a:lnTo>
                    <a:lnTo>
                      <a:pt x="16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38" name="Freeform 508"/>
              <p:cNvSpPr>
                <a:spLocks/>
              </p:cNvSpPr>
              <p:nvPr/>
            </p:nvSpPr>
            <p:spPr bwMode="auto">
              <a:xfrm>
                <a:off x="4954" y="980"/>
                <a:ext cx="17" cy="17"/>
              </a:xfrm>
              <a:custGeom>
                <a:avLst/>
                <a:gdLst>
                  <a:gd name="T0" fmla="*/ 6 w 17"/>
                  <a:gd name="T1" fmla="*/ 14 h 17"/>
                  <a:gd name="T2" fmla="*/ 0 w 17"/>
                  <a:gd name="T3" fmla="*/ 0 h 17"/>
                  <a:gd name="T4" fmla="*/ 6 w 17"/>
                  <a:gd name="T5" fmla="*/ 0 h 17"/>
                  <a:gd name="T6" fmla="*/ 16 w 17"/>
                  <a:gd name="T7" fmla="*/ 16 h 17"/>
                  <a:gd name="T8" fmla="*/ 6 w 17"/>
                  <a:gd name="T9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6" y="14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6" y="16"/>
                    </a:lnTo>
                    <a:lnTo>
                      <a:pt x="6" y="14"/>
                    </a:lnTo>
                  </a:path>
                </a:pathLst>
              </a:custGeom>
              <a:solidFill>
                <a:srgbClr val="E6E6E6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39" name="Freeform 509"/>
              <p:cNvSpPr>
                <a:spLocks/>
              </p:cNvSpPr>
              <p:nvPr/>
            </p:nvSpPr>
            <p:spPr bwMode="auto">
              <a:xfrm>
                <a:off x="4951" y="999"/>
                <a:ext cx="17" cy="17"/>
              </a:xfrm>
              <a:custGeom>
                <a:avLst/>
                <a:gdLst>
                  <a:gd name="T0" fmla="*/ 8 w 17"/>
                  <a:gd name="T1" fmla="*/ 8 h 17"/>
                  <a:gd name="T2" fmla="*/ 0 w 17"/>
                  <a:gd name="T3" fmla="*/ 16 h 17"/>
                  <a:gd name="T4" fmla="*/ 8 w 17"/>
                  <a:gd name="T5" fmla="*/ 8 h 17"/>
                  <a:gd name="T6" fmla="*/ 16 w 17"/>
                  <a:gd name="T7" fmla="*/ 0 h 17"/>
                  <a:gd name="T8" fmla="*/ 8 w 17"/>
                  <a:gd name="T9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17">
                    <a:moveTo>
                      <a:pt x="8" y="8"/>
                    </a:moveTo>
                    <a:lnTo>
                      <a:pt x="0" y="16"/>
                    </a:lnTo>
                    <a:lnTo>
                      <a:pt x="8" y="8"/>
                    </a:lnTo>
                    <a:lnTo>
                      <a:pt x="16" y="0"/>
                    </a:lnTo>
                    <a:lnTo>
                      <a:pt x="8" y="8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40" name="Freeform 510"/>
              <p:cNvSpPr>
                <a:spLocks/>
              </p:cNvSpPr>
              <p:nvPr/>
            </p:nvSpPr>
            <p:spPr bwMode="auto">
              <a:xfrm>
                <a:off x="4952" y="1001"/>
                <a:ext cx="17" cy="17"/>
              </a:xfrm>
              <a:custGeom>
                <a:avLst/>
                <a:gdLst>
                  <a:gd name="T0" fmla="*/ 8 w 17"/>
                  <a:gd name="T1" fmla="*/ 0 h 17"/>
                  <a:gd name="T2" fmla="*/ 8 w 17"/>
                  <a:gd name="T3" fmla="*/ 1 h 17"/>
                  <a:gd name="T4" fmla="*/ 16 w 17"/>
                  <a:gd name="T5" fmla="*/ 7 h 17"/>
                  <a:gd name="T6" fmla="*/ 0 w 17"/>
                  <a:gd name="T7" fmla="*/ 10 h 17"/>
                  <a:gd name="T8" fmla="*/ 0 w 17"/>
                  <a:gd name="T9" fmla="*/ 10 h 17"/>
                  <a:gd name="T10" fmla="*/ 0 w 17"/>
                  <a:gd name="T11" fmla="*/ 14 h 17"/>
                  <a:gd name="T12" fmla="*/ 0 w 17"/>
                  <a:gd name="T13" fmla="*/ 14 h 17"/>
                  <a:gd name="T14" fmla="*/ 8 w 17"/>
                  <a:gd name="T15" fmla="*/ 16 h 17"/>
                  <a:gd name="T16" fmla="*/ 0 w 17"/>
                  <a:gd name="T17" fmla="*/ 14 h 17"/>
                  <a:gd name="T18" fmla="*/ 8 w 17"/>
                  <a:gd name="T19" fmla="*/ 10 h 17"/>
                  <a:gd name="T20" fmla="*/ 16 w 17"/>
                  <a:gd name="T21" fmla="*/ 7 h 17"/>
                  <a:gd name="T22" fmla="*/ 16 w 17"/>
                  <a:gd name="T23" fmla="*/ 3 h 17"/>
                  <a:gd name="T24" fmla="*/ 8 w 17"/>
                  <a:gd name="T25" fmla="*/ 1 h 17"/>
                  <a:gd name="T26" fmla="*/ 16 w 17"/>
                  <a:gd name="T27" fmla="*/ 1 h 17"/>
                  <a:gd name="T28" fmla="*/ 8 w 17"/>
                  <a:gd name="T2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" h="17">
                    <a:moveTo>
                      <a:pt x="8" y="0"/>
                    </a:moveTo>
                    <a:lnTo>
                      <a:pt x="8" y="1"/>
                    </a:lnTo>
                    <a:lnTo>
                      <a:pt x="16" y="7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8" y="16"/>
                    </a:lnTo>
                    <a:lnTo>
                      <a:pt x="0" y="14"/>
                    </a:lnTo>
                    <a:lnTo>
                      <a:pt x="8" y="10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8" y="1"/>
                    </a:lnTo>
                    <a:lnTo>
                      <a:pt x="16" y="1"/>
                    </a:lnTo>
                    <a:lnTo>
                      <a:pt x="8" y="0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41" name="Freeform 511"/>
              <p:cNvSpPr>
                <a:spLocks/>
              </p:cNvSpPr>
              <p:nvPr/>
            </p:nvSpPr>
            <p:spPr bwMode="auto">
              <a:xfrm>
                <a:off x="4949" y="976"/>
                <a:ext cx="17" cy="23"/>
              </a:xfrm>
              <a:custGeom>
                <a:avLst/>
                <a:gdLst>
                  <a:gd name="T0" fmla="*/ 16 w 17"/>
                  <a:gd name="T1" fmla="*/ 21 h 23"/>
                  <a:gd name="T2" fmla="*/ 0 w 17"/>
                  <a:gd name="T3" fmla="*/ 0 h 23"/>
                  <a:gd name="T4" fmla="*/ 0 w 17"/>
                  <a:gd name="T5" fmla="*/ 22 h 23"/>
                  <a:gd name="T6" fmla="*/ 16 w 17"/>
                  <a:gd name="T7" fmla="*/ 2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3">
                    <a:moveTo>
                      <a:pt x="16" y="21"/>
                    </a:moveTo>
                    <a:lnTo>
                      <a:pt x="0" y="0"/>
                    </a:lnTo>
                    <a:lnTo>
                      <a:pt x="0" y="22"/>
                    </a:lnTo>
                    <a:lnTo>
                      <a:pt x="16" y="21"/>
                    </a:lnTo>
                  </a:path>
                </a:pathLst>
              </a:custGeom>
              <a:solidFill>
                <a:srgbClr val="000000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42" name="Freeform 512"/>
              <p:cNvSpPr>
                <a:spLocks/>
              </p:cNvSpPr>
              <p:nvPr/>
            </p:nvSpPr>
            <p:spPr bwMode="auto">
              <a:xfrm>
                <a:off x="4952" y="1027"/>
                <a:ext cx="58" cy="17"/>
              </a:xfrm>
              <a:custGeom>
                <a:avLst/>
                <a:gdLst>
                  <a:gd name="T0" fmla="*/ 57 w 58"/>
                  <a:gd name="T1" fmla="*/ 16 h 17"/>
                  <a:gd name="T2" fmla="*/ 30 w 58"/>
                  <a:gd name="T3" fmla="*/ 2 h 17"/>
                  <a:gd name="T4" fmla="*/ 31 w 58"/>
                  <a:gd name="T5" fmla="*/ 2 h 17"/>
                  <a:gd name="T6" fmla="*/ 29 w 58"/>
                  <a:gd name="T7" fmla="*/ 0 h 17"/>
                  <a:gd name="T8" fmla="*/ 28 w 58"/>
                  <a:gd name="T9" fmla="*/ 4 h 17"/>
                  <a:gd name="T10" fmla="*/ 0 w 58"/>
                  <a:gd name="T11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17">
                    <a:moveTo>
                      <a:pt x="57" y="16"/>
                    </a:moveTo>
                    <a:lnTo>
                      <a:pt x="30" y="2"/>
                    </a:lnTo>
                    <a:lnTo>
                      <a:pt x="31" y="2"/>
                    </a:lnTo>
                    <a:lnTo>
                      <a:pt x="29" y="0"/>
                    </a:lnTo>
                    <a:lnTo>
                      <a:pt x="28" y="4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43" name="Line 513"/>
              <p:cNvSpPr>
                <a:spLocks noChangeShapeType="1"/>
              </p:cNvSpPr>
              <p:nvPr/>
            </p:nvSpPr>
            <p:spPr bwMode="auto">
              <a:xfrm>
                <a:off x="4963" y="1050"/>
                <a:ext cx="12" cy="3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44" name="Freeform 514"/>
              <p:cNvSpPr>
                <a:spLocks/>
              </p:cNvSpPr>
              <p:nvPr/>
            </p:nvSpPr>
            <p:spPr bwMode="auto">
              <a:xfrm>
                <a:off x="4991" y="1025"/>
                <a:ext cx="17" cy="17"/>
              </a:xfrm>
              <a:custGeom>
                <a:avLst/>
                <a:gdLst>
                  <a:gd name="T0" fmla="*/ 16 w 17"/>
                  <a:gd name="T1" fmla="*/ 3 h 17"/>
                  <a:gd name="T2" fmla="*/ 14 w 17"/>
                  <a:gd name="T3" fmla="*/ 0 h 17"/>
                  <a:gd name="T4" fmla="*/ 12 w 17"/>
                  <a:gd name="T5" fmla="*/ 0 h 17"/>
                  <a:gd name="T6" fmla="*/ 11 w 17"/>
                  <a:gd name="T7" fmla="*/ 3 h 17"/>
                  <a:gd name="T8" fmla="*/ 9 w 17"/>
                  <a:gd name="T9" fmla="*/ 9 h 17"/>
                  <a:gd name="T10" fmla="*/ 6 w 17"/>
                  <a:gd name="T11" fmla="*/ 9 h 17"/>
                  <a:gd name="T12" fmla="*/ 6 w 17"/>
                  <a:gd name="T13" fmla="*/ 6 h 17"/>
                  <a:gd name="T14" fmla="*/ 3 w 17"/>
                  <a:gd name="T15" fmla="*/ 12 h 17"/>
                  <a:gd name="T16" fmla="*/ 3 w 17"/>
                  <a:gd name="T17" fmla="*/ 12 h 17"/>
                  <a:gd name="T18" fmla="*/ 2 w 17"/>
                  <a:gd name="T19" fmla="*/ 16 h 17"/>
                  <a:gd name="T20" fmla="*/ 2 w 17"/>
                  <a:gd name="T21" fmla="*/ 16 h 17"/>
                  <a:gd name="T22" fmla="*/ 0 w 17"/>
                  <a:gd name="T23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" h="17">
                    <a:moveTo>
                      <a:pt x="16" y="3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1" y="3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6" y="6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0" y="16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45" name="Freeform 515"/>
              <p:cNvSpPr>
                <a:spLocks/>
              </p:cNvSpPr>
              <p:nvPr/>
            </p:nvSpPr>
            <p:spPr bwMode="auto">
              <a:xfrm>
                <a:off x="5154" y="1043"/>
                <a:ext cx="17" cy="18"/>
              </a:xfrm>
              <a:custGeom>
                <a:avLst/>
                <a:gdLst>
                  <a:gd name="T0" fmla="*/ 16 w 17"/>
                  <a:gd name="T1" fmla="*/ 0 h 18"/>
                  <a:gd name="T2" fmla="*/ 12 w 17"/>
                  <a:gd name="T3" fmla="*/ 2 h 18"/>
                  <a:gd name="T4" fmla="*/ 10 w 17"/>
                  <a:gd name="T5" fmla="*/ 5 h 18"/>
                  <a:gd name="T6" fmla="*/ 5 w 17"/>
                  <a:gd name="T7" fmla="*/ 9 h 18"/>
                  <a:gd name="T8" fmla="*/ 2 w 17"/>
                  <a:gd name="T9" fmla="*/ 11 h 18"/>
                  <a:gd name="T10" fmla="*/ 1 w 17"/>
                  <a:gd name="T11" fmla="*/ 13 h 18"/>
                  <a:gd name="T12" fmla="*/ 0 w 17"/>
                  <a:gd name="T13" fmla="*/ 15 h 18"/>
                  <a:gd name="T14" fmla="*/ 0 w 17"/>
                  <a:gd name="T15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8">
                    <a:moveTo>
                      <a:pt x="16" y="0"/>
                    </a:moveTo>
                    <a:lnTo>
                      <a:pt x="12" y="2"/>
                    </a:lnTo>
                    <a:lnTo>
                      <a:pt x="10" y="5"/>
                    </a:lnTo>
                    <a:lnTo>
                      <a:pt x="5" y="9"/>
                    </a:lnTo>
                    <a:lnTo>
                      <a:pt x="2" y="11"/>
                    </a:lnTo>
                    <a:lnTo>
                      <a:pt x="1" y="13"/>
                    </a:lnTo>
                    <a:lnTo>
                      <a:pt x="0" y="15"/>
                    </a:lnTo>
                    <a:lnTo>
                      <a:pt x="0" y="17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46" name="Line 516"/>
              <p:cNvSpPr>
                <a:spLocks noChangeShapeType="1"/>
              </p:cNvSpPr>
              <p:nvPr/>
            </p:nvSpPr>
            <p:spPr bwMode="auto">
              <a:xfrm flipH="1">
                <a:off x="5109" y="1045"/>
                <a:ext cx="7" cy="5"/>
              </a:xfrm>
              <a:prstGeom prst="line">
                <a:avLst/>
              </a:prstGeom>
              <a:noFill/>
              <a:ln w="12700">
                <a:solidFill>
                  <a:srgbClr val="FF9933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47" name="Freeform 517"/>
              <p:cNvSpPr>
                <a:spLocks/>
              </p:cNvSpPr>
              <p:nvPr/>
            </p:nvSpPr>
            <p:spPr bwMode="auto">
              <a:xfrm>
                <a:off x="5284" y="1058"/>
                <a:ext cx="20" cy="17"/>
              </a:xfrm>
              <a:custGeom>
                <a:avLst/>
                <a:gdLst>
                  <a:gd name="T0" fmla="*/ 1 w 20"/>
                  <a:gd name="T1" fmla="*/ 1 h 17"/>
                  <a:gd name="T2" fmla="*/ 18 w 20"/>
                  <a:gd name="T3" fmla="*/ 16 h 17"/>
                  <a:gd name="T4" fmla="*/ 19 w 20"/>
                  <a:gd name="T5" fmla="*/ 14 h 17"/>
                  <a:gd name="T6" fmla="*/ 0 w 20"/>
                  <a:gd name="T7" fmla="*/ 0 h 17"/>
                  <a:gd name="T8" fmla="*/ 1 w 20"/>
                  <a:gd name="T9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7">
                    <a:moveTo>
                      <a:pt x="1" y="1"/>
                    </a:moveTo>
                    <a:lnTo>
                      <a:pt x="18" y="16"/>
                    </a:lnTo>
                    <a:lnTo>
                      <a:pt x="19" y="14"/>
                    </a:lnTo>
                    <a:lnTo>
                      <a:pt x="0" y="0"/>
                    </a:lnTo>
                    <a:lnTo>
                      <a:pt x="1" y="1"/>
                    </a:lnTo>
                  </a:path>
                </a:pathLst>
              </a:custGeom>
              <a:solidFill>
                <a:srgbClr val="333333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48" name="Freeform 518"/>
              <p:cNvSpPr>
                <a:spLocks/>
              </p:cNvSpPr>
              <p:nvPr/>
            </p:nvSpPr>
            <p:spPr bwMode="auto">
              <a:xfrm>
                <a:off x="5281" y="1057"/>
                <a:ext cx="24" cy="20"/>
              </a:xfrm>
              <a:custGeom>
                <a:avLst/>
                <a:gdLst>
                  <a:gd name="T0" fmla="*/ 0 w 24"/>
                  <a:gd name="T1" fmla="*/ 2 h 20"/>
                  <a:gd name="T2" fmla="*/ 20 w 24"/>
                  <a:gd name="T3" fmla="*/ 19 h 20"/>
                  <a:gd name="T4" fmla="*/ 23 w 24"/>
                  <a:gd name="T5" fmla="*/ 18 h 20"/>
                  <a:gd name="T6" fmla="*/ 2 w 24"/>
                  <a:gd name="T7" fmla="*/ 0 h 20"/>
                  <a:gd name="T8" fmla="*/ 0 w 24"/>
                  <a:gd name="T9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2"/>
                    </a:moveTo>
                    <a:lnTo>
                      <a:pt x="20" y="19"/>
                    </a:lnTo>
                    <a:lnTo>
                      <a:pt x="23" y="18"/>
                    </a:lnTo>
                    <a:lnTo>
                      <a:pt x="2" y="0"/>
                    </a:lnTo>
                    <a:lnTo>
                      <a:pt x="0" y="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449" name="Freeform 519"/>
              <p:cNvSpPr>
                <a:spLocks/>
              </p:cNvSpPr>
              <p:nvPr/>
            </p:nvSpPr>
            <p:spPr bwMode="auto">
              <a:xfrm>
                <a:off x="5150" y="1100"/>
                <a:ext cx="271" cy="44"/>
              </a:xfrm>
              <a:custGeom>
                <a:avLst/>
                <a:gdLst>
                  <a:gd name="T0" fmla="*/ 0 w 271"/>
                  <a:gd name="T1" fmla="*/ 0 h 44"/>
                  <a:gd name="T2" fmla="*/ 1 w 271"/>
                  <a:gd name="T3" fmla="*/ 1 h 44"/>
                  <a:gd name="T4" fmla="*/ 3 w 271"/>
                  <a:gd name="T5" fmla="*/ 1 h 44"/>
                  <a:gd name="T6" fmla="*/ 6 w 271"/>
                  <a:gd name="T7" fmla="*/ 2 h 44"/>
                  <a:gd name="T8" fmla="*/ 10 w 271"/>
                  <a:gd name="T9" fmla="*/ 3 h 44"/>
                  <a:gd name="T10" fmla="*/ 16 w 271"/>
                  <a:gd name="T11" fmla="*/ 4 h 44"/>
                  <a:gd name="T12" fmla="*/ 22 w 271"/>
                  <a:gd name="T13" fmla="*/ 5 h 44"/>
                  <a:gd name="T14" fmla="*/ 29 w 271"/>
                  <a:gd name="T15" fmla="*/ 7 h 44"/>
                  <a:gd name="T16" fmla="*/ 37 w 271"/>
                  <a:gd name="T17" fmla="*/ 8 h 44"/>
                  <a:gd name="T18" fmla="*/ 46 w 271"/>
                  <a:gd name="T19" fmla="*/ 10 h 44"/>
                  <a:gd name="T20" fmla="*/ 56 w 271"/>
                  <a:gd name="T21" fmla="*/ 12 h 44"/>
                  <a:gd name="T22" fmla="*/ 64 w 271"/>
                  <a:gd name="T23" fmla="*/ 14 h 44"/>
                  <a:gd name="T24" fmla="*/ 75 w 271"/>
                  <a:gd name="T25" fmla="*/ 16 h 44"/>
                  <a:gd name="T26" fmla="*/ 85 w 271"/>
                  <a:gd name="T27" fmla="*/ 18 h 44"/>
                  <a:gd name="T28" fmla="*/ 98 w 271"/>
                  <a:gd name="T29" fmla="*/ 18 h 44"/>
                  <a:gd name="T30" fmla="*/ 108 w 271"/>
                  <a:gd name="T31" fmla="*/ 21 h 44"/>
                  <a:gd name="T32" fmla="*/ 120 w 271"/>
                  <a:gd name="T33" fmla="*/ 24 h 44"/>
                  <a:gd name="T34" fmla="*/ 133 w 271"/>
                  <a:gd name="T35" fmla="*/ 25 h 44"/>
                  <a:gd name="T36" fmla="*/ 143 w 271"/>
                  <a:gd name="T37" fmla="*/ 27 h 44"/>
                  <a:gd name="T38" fmla="*/ 155 w 271"/>
                  <a:gd name="T39" fmla="*/ 29 h 44"/>
                  <a:gd name="T40" fmla="*/ 167 w 271"/>
                  <a:gd name="T41" fmla="*/ 31 h 44"/>
                  <a:gd name="T42" fmla="*/ 178 w 271"/>
                  <a:gd name="T43" fmla="*/ 33 h 44"/>
                  <a:gd name="T44" fmla="*/ 190 w 271"/>
                  <a:gd name="T45" fmla="*/ 35 h 44"/>
                  <a:gd name="T46" fmla="*/ 200 w 271"/>
                  <a:gd name="T47" fmla="*/ 37 h 44"/>
                  <a:gd name="T48" fmla="*/ 211 w 271"/>
                  <a:gd name="T49" fmla="*/ 37 h 44"/>
                  <a:gd name="T50" fmla="*/ 220 w 271"/>
                  <a:gd name="T51" fmla="*/ 39 h 44"/>
                  <a:gd name="T52" fmla="*/ 230 w 271"/>
                  <a:gd name="T53" fmla="*/ 39 h 44"/>
                  <a:gd name="T54" fmla="*/ 239 w 271"/>
                  <a:gd name="T55" fmla="*/ 41 h 44"/>
                  <a:gd name="T56" fmla="*/ 247 w 271"/>
                  <a:gd name="T57" fmla="*/ 42 h 44"/>
                  <a:gd name="T58" fmla="*/ 254 w 271"/>
                  <a:gd name="T59" fmla="*/ 42 h 44"/>
                  <a:gd name="T60" fmla="*/ 259 w 271"/>
                  <a:gd name="T61" fmla="*/ 43 h 44"/>
                  <a:gd name="T62" fmla="*/ 265 w 271"/>
                  <a:gd name="T63" fmla="*/ 43 h 44"/>
                  <a:gd name="T64" fmla="*/ 270 w 271"/>
                  <a:gd name="T65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1" h="44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6" y="2"/>
                    </a:lnTo>
                    <a:lnTo>
                      <a:pt x="10" y="3"/>
                    </a:lnTo>
                    <a:lnTo>
                      <a:pt x="16" y="4"/>
                    </a:lnTo>
                    <a:lnTo>
                      <a:pt x="22" y="5"/>
                    </a:lnTo>
                    <a:lnTo>
                      <a:pt x="29" y="7"/>
                    </a:lnTo>
                    <a:lnTo>
                      <a:pt x="37" y="8"/>
                    </a:lnTo>
                    <a:lnTo>
                      <a:pt x="46" y="10"/>
                    </a:lnTo>
                    <a:lnTo>
                      <a:pt x="56" y="12"/>
                    </a:lnTo>
                    <a:lnTo>
                      <a:pt x="64" y="14"/>
                    </a:lnTo>
                    <a:lnTo>
                      <a:pt x="75" y="16"/>
                    </a:lnTo>
                    <a:lnTo>
                      <a:pt x="85" y="18"/>
                    </a:lnTo>
                    <a:lnTo>
                      <a:pt x="98" y="18"/>
                    </a:lnTo>
                    <a:lnTo>
                      <a:pt x="108" y="21"/>
                    </a:lnTo>
                    <a:lnTo>
                      <a:pt x="120" y="24"/>
                    </a:lnTo>
                    <a:lnTo>
                      <a:pt x="133" y="25"/>
                    </a:lnTo>
                    <a:lnTo>
                      <a:pt x="143" y="27"/>
                    </a:lnTo>
                    <a:lnTo>
                      <a:pt x="155" y="29"/>
                    </a:lnTo>
                    <a:lnTo>
                      <a:pt x="167" y="31"/>
                    </a:lnTo>
                    <a:lnTo>
                      <a:pt x="178" y="33"/>
                    </a:lnTo>
                    <a:lnTo>
                      <a:pt x="190" y="35"/>
                    </a:lnTo>
                    <a:lnTo>
                      <a:pt x="200" y="37"/>
                    </a:lnTo>
                    <a:lnTo>
                      <a:pt x="211" y="37"/>
                    </a:lnTo>
                    <a:lnTo>
                      <a:pt x="220" y="39"/>
                    </a:lnTo>
                    <a:lnTo>
                      <a:pt x="230" y="39"/>
                    </a:lnTo>
                    <a:lnTo>
                      <a:pt x="239" y="41"/>
                    </a:lnTo>
                    <a:lnTo>
                      <a:pt x="247" y="42"/>
                    </a:lnTo>
                    <a:lnTo>
                      <a:pt x="254" y="42"/>
                    </a:lnTo>
                    <a:lnTo>
                      <a:pt x="259" y="43"/>
                    </a:lnTo>
                    <a:lnTo>
                      <a:pt x="265" y="43"/>
                    </a:lnTo>
                    <a:lnTo>
                      <a:pt x="270" y="42"/>
                    </a:lnTo>
                  </a:path>
                </a:pathLst>
              </a:custGeom>
              <a:noFill/>
              <a:ln w="12700" cap="rnd" cmpd="sng">
                <a:solidFill>
                  <a:srgbClr val="FF99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1224" name="Text Box 520"/>
            <p:cNvSpPr txBox="1">
              <a:spLocks noChangeArrowheads="1"/>
            </p:cNvSpPr>
            <p:nvPr/>
          </p:nvSpPr>
          <p:spPr bwMode="auto">
            <a:xfrm>
              <a:off x="3293" y="2198"/>
              <a:ext cx="44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LAM/PAM</a:t>
              </a:r>
            </a:p>
          </p:txBody>
        </p:sp>
        <p:pic>
          <p:nvPicPr>
            <p:cNvPr id="1225" name="Picture 521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1494"/>
              <a:ext cx="511" cy="15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6" name="Picture 522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" y="1494"/>
              <a:ext cx="511" cy="1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xtLst/>
          </p:spPr>
        </p:pic>
        <p:pic>
          <p:nvPicPr>
            <p:cNvPr id="1227" name="Picture 523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2121"/>
              <a:ext cx="167" cy="8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8" name="Picture 524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" y="2121"/>
              <a:ext cx="167" cy="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" name="Text Box 525"/>
            <p:cNvSpPr txBox="1">
              <a:spLocks noChangeArrowheads="1"/>
            </p:cNvSpPr>
            <p:nvPr/>
          </p:nvSpPr>
          <p:spPr bwMode="auto">
            <a:xfrm>
              <a:off x="3024" y="1488"/>
              <a:ext cx="758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900" b="1" i="0" dirty="0">
                  <a:solidFill>
                    <a:schemeClr val="tx2"/>
                  </a:solidFill>
                </a:rPr>
                <a:t>Joint Air Support</a:t>
              </a:r>
            </a:p>
          </p:txBody>
        </p:sp>
        <p:sp>
          <p:nvSpPr>
            <p:cNvPr id="1230" name="Text Box 526"/>
            <p:cNvSpPr txBox="1">
              <a:spLocks noChangeArrowheads="1"/>
            </p:cNvSpPr>
            <p:nvPr/>
          </p:nvSpPr>
          <p:spPr bwMode="auto">
            <a:xfrm>
              <a:off x="2566" y="1628"/>
              <a:ext cx="32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JSTAR</a:t>
              </a:r>
            </a:p>
          </p:txBody>
        </p:sp>
        <p:sp>
          <p:nvSpPr>
            <p:cNvPr id="1231" name="Freeform 527"/>
            <p:cNvSpPr>
              <a:spLocks/>
            </p:cNvSpPr>
            <p:nvPr/>
          </p:nvSpPr>
          <p:spPr bwMode="auto">
            <a:xfrm>
              <a:off x="3294" y="3480"/>
              <a:ext cx="1322" cy="57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32" name="Freeform 528"/>
            <p:cNvSpPr>
              <a:spLocks/>
            </p:cNvSpPr>
            <p:nvPr/>
          </p:nvSpPr>
          <p:spPr bwMode="auto">
            <a:xfrm rot="-6147726">
              <a:off x="2144" y="2196"/>
              <a:ext cx="1043" cy="26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33" name="Freeform 529"/>
            <p:cNvSpPr>
              <a:spLocks/>
            </p:cNvSpPr>
            <p:nvPr/>
          </p:nvSpPr>
          <p:spPr bwMode="auto">
            <a:xfrm rot="-448768">
              <a:off x="3042" y="3219"/>
              <a:ext cx="1478" cy="15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34" name="Freeform 530"/>
            <p:cNvSpPr>
              <a:spLocks/>
            </p:cNvSpPr>
            <p:nvPr/>
          </p:nvSpPr>
          <p:spPr bwMode="auto">
            <a:xfrm rot="19475710" flipV="1">
              <a:off x="3971" y="2443"/>
              <a:ext cx="475" cy="27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35" name="Freeform 531"/>
            <p:cNvSpPr>
              <a:spLocks/>
            </p:cNvSpPr>
            <p:nvPr/>
          </p:nvSpPr>
          <p:spPr bwMode="auto">
            <a:xfrm rot="19991830" flipV="1">
              <a:off x="4506" y="2499"/>
              <a:ext cx="240" cy="30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36" name="Freeform 532"/>
            <p:cNvSpPr>
              <a:spLocks/>
            </p:cNvSpPr>
            <p:nvPr/>
          </p:nvSpPr>
          <p:spPr bwMode="auto">
            <a:xfrm rot="824268" flipV="1">
              <a:off x="4674" y="2692"/>
              <a:ext cx="307" cy="28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38" name="Freeform 534"/>
            <p:cNvSpPr>
              <a:spLocks/>
            </p:cNvSpPr>
            <p:nvPr/>
          </p:nvSpPr>
          <p:spPr bwMode="auto">
            <a:xfrm rot="21564218" flipV="1">
              <a:off x="4070" y="2585"/>
              <a:ext cx="241" cy="28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39" name="Freeform 535"/>
            <p:cNvSpPr>
              <a:spLocks/>
            </p:cNvSpPr>
            <p:nvPr/>
          </p:nvSpPr>
          <p:spPr bwMode="auto">
            <a:xfrm rot="911704" flipV="1">
              <a:off x="3369" y="2545"/>
              <a:ext cx="340" cy="28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40" name="Freeform 536"/>
            <p:cNvSpPr>
              <a:spLocks/>
            </p:cNvSpPr>
            <p:nvPr/>
          </p:nvSpPr>
          <p:spPr bwMode="auto">
            <a:xfrm rot="18387957" flipV="1">
              <a:off x="2927" y="2627"/>
              <a:ext cx="235" cy="40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41" name="Freeform 537"/>
            <p:cNvSpPr>
              <a:spLocks/>
            </p:cNvSpPr>
            <p:nvPr/>
          </p:nvSpPr>
          <p:spPr bwMode="auto">
            <a:xfrm rot="-44649177">
              <a:off x="2327" y="2904"/>
              <a:ext cx="485" cy="33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42" name="Freeform 538"/>
            <p:cNvSpPr>
              <a:spLocks/>
            </p:cNvSpPr>
            <p:nvPr/>
          </p:nvSpPr>
          <p:spPr bwMode="auto">
            <a:xfrm rot="2010970" flipV="1">
              <a:off x="2257" y="2681"/>
              <a:ext cx="570" cy="16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43" name="Freeform 539"/>
            <p:cNvSpPr>
              <a:spLocks/>
            </p:cNvSpPr>
            <p:nvPr/>
          </p:nvSpPr>
          <p:spPr bwMode="auto">
            <a:xfrm rot="20080884" flipV="1">
              <a:off x="3175" y="2726"/>
              <a:ext cx="524" cy="16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44" name="Freeform 540"/>
            <p:cNvSpPr>
              <a:spLocks/>
            </p:cNvSpPr>
            <p:nvPr/>
          </p:nvSpPr>
          <p:spPr bwMode="auto">
            <a:xfrm rot="-46592845">
              <a:off x="2668" y="3088"/>
              <a:ext cx="334" cy="22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45" name="Freeform 541"/>
            <p:cNvSpPr>
              <a:spLocks/>
            </p:cNvSpPr>
            <p:nvPr/>
          </p:nvSpPr>
          <p:spPr bwMode="auto">
            <a:xfrm rot="-46592845">
              <a:off x="1915" y="3217"/>
              <a:ext cx="341" cy="46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46" name="Freeform 542"/>
            <p:cNvSpPr>
              <a:spLocks/>
            </p:cNvSpPr>
            <p:nvPr/>
          </p:nvSpPr>
          <p:spPr bwMode="auto">
            <a:xfrm rot="20678159" flipV="1">
              <a:off x="2097" y="3382"/>
              <a:ext cx="134" cy="29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47" name="Freeform 543"/>
            <p:cNvSpPr>
              <a:spLocks/>
            </p:cNvSpPr>
            <p:nvPr/>
          </p:nvSpPr>
          <p:spPr bwMode="auto">
            <a:xfrm rot="2010970" flipV="1">
              <a:off x="2264" y="3127"/>
              <a:ext cx="135" cy="28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48" name="Freeform 544"/>
            <p:cNvSpPr>
              <a:spLocks/>
            </p:cNvSpPr>
            <p:nvPr/>
          </p:nvSpPr>
          <p:spPr bwMode="auto">
            <a:xfrm rot="2010970" flipV="1">
              <a:off x="2900" y="3411"/>
              <a:ext cx="134" cy="27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49" name="Freeform 545"/>
            <p:cNvSpPr>
              <a:spLocks/>
            </p:cNvSpPr>
            <p:nvPr/>
          </p:nvSpPr>
          <p:spPr bwMode="auto">
            <a:xfrm rot="21112958" flipV="1">
              <a:off x="2868" y="3467"/>
              <a:ext cx="133" cy="29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50" name="Freeform 546"/>
            <p:cNvSpPr>
              <a:spLocks/>
            </p:cNvSpPr>
            <p:nvPr/>
          </p:nvSpPr>
          <p:spPr bwMode="auto">
            <a:xfrm rot="21112958" flipV="1">
              <a:off x="2614" y="3467"/>
              <a:ext cx="133" cy="29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51" name="Freeform 547"/>
            <p:cNvSpPr>
              <a:spLocks/>
            </p:cNvSpPr>
            <p:nvPr/>
          </p:nvSpPr>
          <p:spPr bwMode="auto">
            <a:xfrm rot="21112958" flipV="1">
              <a:off x="4060" y="2634"/>
              <a:ext cx="50" cy="16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52" name="Freeform 548"/>
            <p:cNvSpPr>
              <a:spLocks/>
            </p:cNvSpPr>
            <p:nvPr/>
          </p:nvSpPr>
          <p:spPr bwMode="auto">
            <a:xfrm rot="-4781972">
              <a:off x="2617" y="2260"/>
              <a:ext cx="922" cy="23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53" name="Freeform 549"/>
            <p:cNvSpPr>
              <a:spLocks/>
            </p:cNvSpPr>
            <p:nvPr/>
          </p:nvSpPr>
          <p:spPr bwMode="auto">
            <a:xfrm rot="-43642701">
              <a:off x="1339" y="3068"/>
              <a:ext cx="688" cy="41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54" name="Freeform 550"/>
            <p:cNvSpPr>
              <a:spLocks/>
            </p:cNvSpPr>
            <p:nvPr/>
          </p:nvSpPr>
          <p:spPr bwMode="auto">
            <a:xfrm rot="-41857694">
              <a:off x="1022" y="3290"/>
              <a:ext cx="685" cy="41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graphicFrame>
          <p:nvGraphicFramePr>
            <p:cNvPr id="1257" name="Object 55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70" y="1440"/>
            <a:ext cx="166" cy="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" name="Microsoft ClipArt Gallery" r:id="rId28" imgW="5381280" imgH="6186240" progId="MS_ClipArt_Gallery">
                    <p:embed/>
                  </p:oleObj>
                </mc:Choice>
                <mc:Fallback>
                  <p:oleObj name="Microsoft ClipArt Gallery" r:id="rId28" imgW="5381280" imgH="6186240" progId="MS_ClipArt_Gallery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0" y="1440"/>
                          <a:ext cx="166" cy="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8" name="Freeform 554"/>
            <p:cNvSpPr>
              <a:spLocks/>
            </p:cNvSpPr>
            <p:nvPr/>
          </p:nvSpPr>
          <p:spPr bwMode="auto">
            <a:xfrm rot="14571550" flipH="1">
              <a:off x="1632" y="2075"/>
              <a:ext cx="1423" cy="140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59" name="Freeform 555"/>
            <p:cNvSpPr>
              <a:spLocks/>
            </p:cNvSpPr>
            <p:nvPr/>
          </p:nvSpPr>
          <p:spPr bwMode="auto">
            <a:xfrm rot="18609741" flipV="1">
              <a:off x="4717" y="2909"/>
              <a:ext cx="332" cy="39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60" name="Freeform 556"/>
            <p:cNvSpPr>
              <a:spLocks/>
            </p:cNvSpPr>
            <p:nvPr/>
          </p:nvSpPr>
          <p:spPr bwMode="auto">
            <a:xfrm rot="-21080171">
              <a:off x="3340" y="3006"/>
              <a:ext cx="1135" cy="16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61" name="Freeform 557"/>
            <p:cNvSpPr>
              <a:spLocks/>
            </p:cNvSpPr>
            <p:nvPr/>
          </p:nvSpPr>
          <p:spPr bwMode="auto">
            <a:xfrm rot="15532434" flipV="1">
              <a:off x="4585" y="3325"/>
              <a:ext cx="234" cy="22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62" name="Freeform 558"/>
            <p:cNvSpPr>
              <a:spLocks/>
            </p:cNvSpPr>
            <p:nvPr/>
          </p:nvSpPr>
          <p:spPr bwMode="auto">
            <a:xfrm rot="-22319857">
              <a:off x="896" y="1585"/>
              <a:ext cx="876" cy="41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63" name="Freeform 559"/>
            <p:cNvSpPr>
              <a:spLocks/>
            </p:cNvSpPr>
            <p:nvPr/>
          </p:nvSpPr>
          <p:spPr bwMode="auto">
            <a:xfrm rot="143936" flipV="1">
              <a:off x="959" y="2533"/>
              <a:ext cx="914" cy="61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64" name="Freeform 560"/>
            <p:cNvSpPr>
              <a:spLocks/>
            </p:cNvSpPr>
            <p:nvPr/>
          </p:nvSpPr>
          <p:spPr bwMode="auto">
            <a:xfrm rot="-23793567">
              <a:off x="717" y="1891"/>
              <a:ext cx="1038" cy="99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65" name="Freeform 561"/>
            <p:cNvSpPr>
              <a:spLocks/>
            </p:cNvSpPr>
            <p:nvPr/>
          </p:nvSpPr>
          <p:spPr bwMode="auto">
            <a:xfrm rot="143936" flipV="1">
              <a:off x="768" y="2770"/>
              <a:ext cx="1944" cy="47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67" name="Text Box 563"/>
            <p:cNvSpPr txBox="1">
              <a:spLocks noChangeArrowheads="1"/>
            </p:cNvSpPr>
            <p:nvPr/>
          </p:nvSpPr>
          <p:spPr bwMode="auto">
            <a:xfrm>
              <a:off x="4775" y="3066"/>
              <a:ext cx="367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Robotic</a:t>
              </a:r>
            </a:p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Sensor</a:t>
              </a:r>
            </a:p>
          </p:txBody>
        </p:sp>
        <p:sp>
          <p:nvSpPr>
            <p:cNvPr id="1268" name="Text Box 564"/>
            <p:cNvSpPr txBox="1">
              <a:spLocks noChangeArrowheads="1"/>
            </p:cNvSpPr>
            <p:nvPr/>
          </p:nvSpPr>
          <p:spPr bwMode="auto">
            <a:xfrm>
              <a:off x="4794" y="2720"/>
              <a:ext cx="308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MUGS</a:t>
              </a:r>
            </a:p>
          </p:txBody>
        </p:sp>
        <p:sp>
          <p:nvSpPr>
            <p:cNvPr id="1269" name="Freeform 565"/>
            <p:cNvSpPr>
              <a:spLocks/>
            </p:cNvSpPr>
            <p:nvPr/>
          </p:nvSpPr>
          <p:spPr bwMode="auto">
            <a:xfrm rot="3436882" flipV="1">
              <a:off x="4805" y="2568"/>
              <a:ext cx="238" cy="42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71" name="Freeform 567"/>
            <p:cNvSpPr>
              <a:spLocks/>
            </p:cNvSpPr>
            <p:nvPr/>
          </p:nvSpPr>
          <p:spPr bwMode="auto">
            <a:xfrm rot="2514690" flipV="1">
              <a:off x="481" y="2918"/>
              <a:ext cx="429" cy="124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72" name="Freeform 568"/>
            <p:cNvSpPr>
              <a:spLocks/>
            </p:cNvSpPr>
            <p:nvPr/>
          </p:nvSpPr>
          <p:spPr bwMode="auto">
            <a:xfrm rot="-1376808">
              <a:off x="2225" y="2325"/>
              <a:ext cx="1111" cy="21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1273" name="Picture 569" descr="uavbaav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" y="2180"/>
              <a:ext cx="25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74" name="Text Box 570"/>
            <p:cNvSpPr txBox="1">
              <a:spLocks noChangeArrowheads="1"/>
            </p:cNvSpPr>
            <p:nvPr/>
          </p:nvSpPr>
          <p:spPr bwMode="auto">
            <a:xfrm>
              <a:off x="2016" y="2313"/>
              <a:ext cx="25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>
                  <a:solidFill>
                    <a:schemeClr val="tx2"/>
                  </a:solidFill>
                </a:rPr>
                <a:t>UAV</a:t>
              </a:r>
            </a:p>
          </p:txBody>
        </p:sp>
        <p:sp>
          <p:nvSpPr>
            <p:cNvPr id="1275" name="Freeform 571"/>
            <p:cNvSpPr>
              <a:spLocks/>
            </p:cNvSpPr>
            <p:nvPr/>
          </p:nvSpPr>
          <p:spPr bwMode="auto">
            <a:xfrm rot="20223192" flipV="1">
              <a:off x="822" y="1968"/>
              <a:ext cx="1577" cy="70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76" name="Freeform 572"/>
            <p:cNvSpPr>
              <a:spLocks/>
            </p:cNvSpPr>
            <p:nvPr/>
          </p:nvSpPr>
          <p:spPr bwMode="auto">
            <a:xfrm rot="-4781972">
              <a:off x="3600" y="2294"/>
              <a:ext cx="483" cy="22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77" name="Freeform 573"/>
            <p:cNvSpPr>
              <a:spLocks/>
            </p:cNvSpPr>
            <p:nvPr/>
          </p:nvSpPr>
          <p:spPr bwMode="auto">
            <a:xfrm rot="-8178104">
              <a:off x="4026" y="2200"/>
              <a:ext cx="447" cy="18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80" name="Freeform 576"/>
            <p:cNvSpPr>
              <a:spLocks/>
            </p:cNvSpPr>
            <p:nvPr/>
          </p:nvSpPr>
          <p:spPr bwMode="auto">
            <a:xfrm rot="-8178104">
              <a:off x="3475" y="1857"/>
              <a:ext cx="448" cy="16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pic>
          <p:nvPicPr>
            <p:cNvPr id="1281" name="Picture 577" descr="uavbaav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0" y="1562"/>
              <a:ext cx="257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2" name="Text Box 578"/>
            <p:cNvSpPr txBox="1">
              <a:spLocks noChangeArrowheads="1"/>
            </p:cNvSpPr>
            <p:nvPr/>
          </p:nvSpPr>
          <p:spPr bwMode="auto">
            <a:xfrm>
              <a:off x="3925" y="1548"/>
              <a:ext cx="252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sz="800" b="1" i="0" dirty="0">
                  <a:solidFill>
                    <a:schemeClr val="tx2"/>
                  </a:solidFill>
                </a:rPr>
                <a:t>UAV</a:t>
              </a:r>
            </a:p>
          </p:txBody>
        </p:sp>
        <p:sp>
          <p:nvSpPr>
            <p:cNvPr id="1283" name="Freeform 579"/>
            <p:cNvSpPr>
              <a:spLocks/>
            </p:cNvSpPr>
            <p:nvPr/>
          </p:nvSpPr>
          <p:spPr bwMode="auto">
            <a:xfrm rot="-6425523">
              <a:off x="3288" y="2128"/>
              <a:ext cx="629" cy="23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84" name="Freeform 580"/>
            <p:cNvSpPr>
              <a:spLocks/>
            </p:cNvSpPr>
            <p:nvPr/>
          </p:nvSpPr>
          <p:spPr bwMode="auto">
            <a:xfrm rot="16818028" flipH="1">
              <a:off x="2438" y="2498"/>
              <a:ext cx="1468" cy="63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graphicFrame>
          <p:nvGraphicFramePr>
            <p:cNvPr id="1285" name="Object 58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74" y="1657"/>
            <a:ext cx="165" cy="1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5" name="Microsoft ClipArt Gallery" r:id="rId30" imgW="5381280" imgH="6186240" progId="MS_ClipArt_Gallery">
                    <p:embed/>
                  </p:oleObj>
                </mc:Choice>
                <mc:Fallback>
                  <p:oleObj name="Microsoft ClipArt Gallery" r:id="rId30" imgW="5381280" imgH="6186240" progId="MS_ClipArt_Gallery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" y="1657"/>
                          <a:ext cx="165" cy="1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86" name="Text Box 582"/>
            <p:cNvSpPr txBox="1">
              <a:spLocks noChangeArrowheads="1"/>
            </p:cNvSpPr>
            <p:nvPr/>
          </p:nvSpPr>
          <p:spPr bwMode="auto">
            <a:xfrm>
              <a:off x="72" y="2272"/>
              <a:ext cx="912" cy="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chemeClr val="tx2"/>
                  </a:solidFill>
                </a:rPr>
                <a:t>Theater TOC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chemeClr val="tx2"/>
                  </a:solidFill>
                </a:rPr>
                <a:t>Airborne TOC</a:t>
              </a:r>
            </a:p>
            <a:p>
              <a:pPr algn="ctr">
                <a:lnSpc>
                  <a:spcPct val="90000"/>
                </a:lnSpc>
                <a:spcBef>
                  <a:spcPct val="50000"/>
                </a:spcBef>
              </a:pPr>
              <a:r>
                <a:rPr lang="en-US" altLang="en-US" sz="1400" b="1" dirty="0">
                  <a:solidFill>
                    <a:schemeClr val="tx2"/>
                  </a:solidFill>
                </a:rPr>
                <a:t>Field TOC</a:t>
              </a:r>
            </a:p>
          </p:txBody>
        </p:sp>
        <p:sp>
          <p:nvSpPr>
            <p:cNvPr id="1287" name="Oval 583"/>
            <p:cNvSpPr>
              <a:spLocks noChangeArrowheads="1"/>
            </p:cNvSpPr>
            <p:nvPr/>
          </p:nvSpPr>
          <p:spPr bwMode="auto">
            <a:xfrm>
              <a:off x="72" y="2140"/>
              <a:ext cx="888" cy="693"/>
            </a:xfrm>
            <a:prstGeom prst="ellipse">
              <a:avLst/>
            </a:prstGeom>
            <a:noFill/>
            <a:ln w="19050">
              <a:solidFill>
                <a:srgbClr val="FF99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88" name="Freeform 584"/>
            <p:cNvSpPr>
              <a:spLocks/>
            </p:cNvSpPr>
            <p:nvPr/>
          </p:nvSpPr>
          <p:spPr bwMode="auto">
            <a:xfrm rot="-1290942">
              <a:off x="2208" y="1931"/>
              <a:ext cx="1683" cy="72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89" name="Freeform 585"/>
            <p:cNvSpPr>
              <a:spLocks/>
            </p:cNvSpPr>
            <p:nvPr/>
          </p:nvSpPr>
          <p:spPr bwMode="auto">
            <a:xfrm rot="21156991" flipV="1">
              <a:off x="960" y="2354"/>
              <a:ext cx="1054" cy="48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90" name="Freeform 586"/>
            <p:cNvSpPr>
              <a:spLocks/>
            </p:cNvSpPr>
            <p:nvPr/>
          </p:nvSpPr>
          <p:spPr bwMode="auto">
            <a:xfrm rot="-3158515">
              <a:off x="391" y="1976"/>
              <a:ext cx="447" cy="18"/>
            </a:xfrm>
            <a:custGeom>
              <a:avLst/>
              <a:gdLst>
                <a:gd name="T0" fmla="*/ 0 w 1361"/>
                <a:gd name="T1" fmla="*/ 30 h 73"/>
                <a:gd name="T2" fmla="*/ 678 w 1361"/>
                <a:gd name="T3" fmla="*/ 0 h 73"/>
                <a:gd name="T4" fmla="*/ 630 w 1361"/>
                <a:gd name="T5" fmla="*/ 73 h 73"/>
                <a:gd name="T6" fmla="*/ 1361 w 1361"/>
                <a:gd name="T7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1" h="73">
                  <a:moveTo>
                    <a:pt x="0" y="30"/>
                  </a:moveTo>
                  <a:lnTo>
                    <a:pt x="678" y="0"/>
                  </a:lnTo>
                  <a:lnTo>
                    <a:pt x="630" y="73"/>
                  </a:lnTo>
                  <a:lnTo>
                    <a:pt x="1361" y="52"/>
                  </a:lnTo>
                </a:path>
              </a:pathLst>
            </a:custGeom>
            <a:noFill/>
            <a:ln w="9525">
              <a:solidFill>
                <a:srgbClr val="FF99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5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57200"/>
          </a:xfrm>
        </p:spPr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82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848600" cy="6858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and Importance of Communications in C4I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4225925"/>
          </a:xfrm>
        </p:spPr>
        <p:txBody>
          <a:bodyPr/>
          <a:lstStyle/>
          <a:p>
            <a:pPr>
              <a:spcBef>
                <a:spcPts val="1800"/>
              </a:spcBef>
              <a:buClrTx/>
            </a:pP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C4I is about networking and cannot survive without effective communication means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.</a:t>
            </a:r>
          </a:p>
          <a:p>
            <a:pPr>
              <a:spcBef>
                <a:spcPts val="18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Communication provides essential linkages to war system at every level of operation.</a:t>
            </a:r>
          </a:p>
          <a:p>
            <a:pPr>
              <a:spcBef>
                <a:spcPts val="1800"/>
              </a:spcBef>
              <a:buClrTx/>
            </a:pP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The importance of communication in C4I 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makes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it our primary center of gravity for opponents to exploit our 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warfare capability</a:t>
            </a:r>
            <a:endParaRPr lang="en-US" sz="2400" b="1" dirty="0">
              <a:solidFill>
                <a:schemeClr val="tx2"/>
              </a:solidFill>
              <a:effectLst/>
              <a:latin typeface="+mj-lt"/>
            </a:endParaRPr>
          </a:p>
          <a:p>
            <a:pPr marL="0" indent="0" algn="ctr">
              <a:buNone/>
            </a:pP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  -  is the </a:t>
            </a:r>
            <a:r>
              <a:rPr lang="en-US" sz="2800" b="1" i="1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heart beat </a:t>
            </a: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b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C4I systems </a:t>
            </a:r>
          </a:p>
          <a:p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99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153400" cy="560387"/>
          </a:xfrm>
        </p:spPr>
        <p:txBody>
          <a:bodyPr/>
          <a:lstStyle/>
          <a:p>
            <a:r>
              <a:rPr lang="en-US" sz="3200" b="1" dirty="0" smtClean="0"/>
              <a:t>Challenges concerning the deployment of C4I Systems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530725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en-US" sz="2400" b="1" dirty="0" smtClean="0">
                <a:solidFill>
                  <a:schemeClr val="tx2"/>
                </a:solidFill>
                <a:effectLst/>
              </a:rPr>
              <a:t>Communication challenges:</a:t>
            </a:r>
          </a:p>
          <a:p>
            <a:pPr lvl="1">
              <a:buClr>
                <a:schemeClr val="tx2"/>
              </a:buClr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Interoperability</a:t>
            </a:r>
            <a:r>
              <a:rPr lang="en-US" sz="1800" b="1" dirty="0" smtClean="0">
                <a:solidFill>
                  <a:schemeClr val="tx2"/>
                </a:solidFill>
                <a:effectLst/>
              </a:rPr>
              <a:t>: no seamless and dynamic interoperation between C4I nodes.</a:t>
            </a:r>
          </a:p>
          <a:p>
            <a:pPr lvl="1">
              <a:buClr>
                <a:schemeClr val="tx2"/>
              </a:buClr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Protocols Mismatched</a:t>
            </a:r>
            <a:r>
              <a:rPr lang="en-US" sz="1800" b="1" dirty="0" smtClean="0">
                <a:solidFill>
                  <a:schemeClr val="tx2"/>
                </a:solidFill>
                <a:effectLst/>
              </a:rPr>
              <a:t>: no exchange of relevant information due to lack of consistent format.</a:t>
            </a:r>
          </a:p>
          <a:p>
            <a:pPr lvl="1">
              <a:buClr>
                <a:schemeClr val="tx2"/>
              </a:buClr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Different Software: </a:t>
            </a:r>
            <a:r>
              <a:rPr lang="en-US" sz="1800" b="1" dirty="0" smtClean="0">
                <a:solidFill>
                  <a:schemeClr val="tx2"/>
                </a:solidFill>
                <a:effectLst/>
              </a:rPr>
              <a:t>versions and releases</a:t>
            </a:r>
            <a:r>
              <a:rPr lang="en-US" sz="1600" b="1" dirty="0" smtClean="0">
                <a:solidFill>
                  <a:schemeClr val="tx2"/>
                </a:solidFill>
                <a:effectLst/>
              </a:rPr>
              <a:t> between C4I nodes are not the same</a:t>
            </a:r>
          </a:p>
          <a:p>
            <a:pPr lvl="1">
              <a:buClr>
                <a:schemeClr val="tx2"/>
              </a:buClr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Different Operating Systems</a:t>
            </a:r>
          </a:p>
          <a:p>
            <a:pPr lvl="1">
              <a:buClr>
                <a:schemeClr val="tx2"/>
              </a:buClr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Obsolescence in Technology: </a:t>
            </a:r>
            <a:r>
              <a:rPr lang="en-US" sz="1800" b="1" dirty="0" smtClean="0">
                <a:solidFill>
                  <a:schemeClr val="tx2"/>
                </a:solidFill>
                <a:effectLst/>
              </a:rPr>
              <a:t>hardware and software</a:t>
            </a:r>
          </a:p>
          <a:p>
            <a:pPr lvl="1">
              <a:buClr>
                <a:schemeClr val="tx2"/>
              </a:buClr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Integration of New technology </a:t>
            </a:r>
            <a:r>
              <a:rPr lang="en-US" sz="1800" b="1" dirty="0" smtClean="0">
                <a:solidFill>
                  <a:schemeClr val="tx2"/>
                </a:solidFill>
                <a:effectLst/>
              </a:rPr>
              <a:t>with legacy systems</a:t>
            </a:r>
          </a:p>
          <a:p>
            <a:pPr lvl="1">
              <a:buClr>
                <a:schemeClr val="tx2"/>
              </a:buClr>
            </a:pPr>
            <a:r>
              <a:rPr lang="en-US" sz="2000" b="1" dirty="0" smtClean="0">
                <a:solidFill>
                  <a:schemeClr val="tx2"/>
                </a:solidFill>
                <a:effectLst/>
              </a:rPr>
              <a:t>QOS Requirements</a:t>
            </a:r>
          </a:p>
          <a:p>
            <a:pPr lvl="1">
              <a:buClr>
                <a:schemeClr val="tx2"/>
              </a:buClr>
            </a:pPr>
            <a:r>
              <a:rPr lang="en-US" sz="2000" b="1" dirty="0" smtClean="0">
                <a:solidFill>
                  <a:srgbClr val="FF9933"/>
                </a:solidFill>
                <a:effectLst/>
              </a:rPr>
              <a:t>Bandwidth limitation due to type of Medium and Service locations</a:t>
            </a:r>
          </a:p>
          <a:p>
            <a:pPr lvl="1">
              <a:buClr>
                <a:schemeClr val="tx2"/>
              </a:buClr>
            </a:pPr>
            <a:endParaRPr lang="en-US" sz="2000" b="1" dirty="0" smtClean="0">
              <a:solidFill>
                <a:schemeClr val="tx2"/>
              </a:solidFill>
              <a:effectLst/>
            </a:endParaRPr>
          </a:p>
          <a:p>
            <a:pPr lvl="1">
              <a:buClr>
                <a:schemeClr val="tx2"/>
              </a:buClr>
            </a:pPr>
            <a:endParaRPr lang="en-US" sz="1800" b="1" dirty="0" smtClean="0">
              <a:solidFill>
                <a:schemeClr val="tx2"/>
              </a:solidFill>
              <a:effectLst/>
            </a:endParaRPr>
          </a:p>
          <a:p>
            <a:pPr lvl="1">
              <a:buClr>
                <a:schemeClr val="tx2"/>
              </a:buClr>
            </a:pPr>
            <a:endParaRPr lang="en-US" sz="1800" b="1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023100" y="6400800"/>
            <a:ext cx="21336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79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88392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Comparison </a:t>
            </a:r>
            <a:r>
              <a:rPr lang="en-US" sz="3200" b="1" dirty="0" smtClean="0"/>
              <a:t>between</a:t>
            </a:r>
            <a:r>
              <a:rPr lang="en-US" sz="2800" b="1" dirty="0" smtClean="0"/>
              <a:t> Communication Media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456955"/>
              </p:ext>
            </p:extLst>
          </p:nvPr>
        </p:nvGraphicFramePr>
        <p:xfrm>
          <a:off x="533400" y="1414780"/>
          <a:ext cx="8458200" cy="545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606446"/>
                <a:gridCol w="1593954"/>
                <a:gridCol w="1524000"/>
                <a:gridCol w="1905000"/>
              </a:tblGrid>
              <a:tr h="60960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Wireline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OFC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MW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Satellite</a:t>
                      </a:r>
                      <a:endParaRPr lang="en-US" sz="200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99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Bandwidth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Low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Max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Limited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solidFill>
                            <a:srgbClr val="FF9933"/>
                          </a:solidFill>
                          <a:latin typeface="Arial" pitchFamily="34" charset="0"/>
                          <a:cs typeface="Arial" pitchFamily="34" charset="0"/>
                        </a:rPr>
                        <a:t>Moderate in </a:t>
                      </a:r>
                      <a:r>
                        <a:rPr lang="en-US" sz="2000" dirty="0" err="1" smtClean="0">
                          <a:solidFill>
                            <a:srgbClr val="FF9933"/>
                          </a:solidFill>
                          <a:latin typeface="Arial" pitchFamily="34" charset="0"/>
                          <a:cs typeface="Arial" pitchFamily="34" charset="0"/>
                        </a:rPr>
                        <a:t>Ka</a:t>
                      </a:r>
                      <a:endParaRPr lang="en-US" sz="2000" dirty="0" smtClean="0">
                        <a:solidFill>
                          <a:srgbClr val="FF993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2000" b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Low in </a:t>
                      </a:r>
                      <a:r>
                        <a:rPr lang="en-US" sz="2000" b="0" dirty="0" err="1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C&amp;Ku</a:t>
                      </a:r>
                      <a:endParaRPr lang="en-US" sz="2000" b="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Deployment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Difficult</a:t>
                      </a:r>
                      <a:b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(subject to terrain &amp; distance)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Difficult</a:t>
                      </a:r>
                      <a:b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(subject to terrain)</a:t>
                      </a:r>
                      <a:endParaRPr lang="en-US" sz="14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Easier</a:t>
                      </a: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/>
                      </a:r>
                      <a:br>
                        <a:rPr lang="en-US" sz="2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(subject to distance)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Easiest </a:t>
                      </a: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(independent)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Geographical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Range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Limited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Limited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Limited (LOS)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Unlimited </a:t>
                      </a:r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(BLOS)</a:t>
                      </a:r>
                      <a:endParaRPr lang="en-US" sz="2000" b="1" dirty="0">
                        <a:solidFill>
                          <a:srgbClr val="00B05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Mobility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Poor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Poor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US" sz="2000" b="1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Propagation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Delay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Low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Low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Flexibility 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Poor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Poor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62483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Susceptibilit</a:t>
                      </a:r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 to ECM </a:t>
                      </a:r>
                      <a:endParaRPr lang="en-US" sz="2000" b="1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Moderate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00B05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Very Low</a:t>
                      </a:r>
                      <a:endParaRPr lang="en-US" sz="2000" b="1" kern="1200" dirty="0">
                        <a:solidFill>
                          <a:srgbClr val="00B05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US" sz="20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High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71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00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System to C4I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65275"/>
            <a:ext cx="8229600" cy="453072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Provides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high mobility 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and quick deployment (</a:t>
            </a:r>
            <a:r>
              <a:rPr lang="en-US" sz="2400" b="1" i="1" dirty="0" smtClean="0">
                <a:solidFill>
                  <a:srgbClr val="00B050"/>
                </a:solidFill>
                <a:effectLst/>
                <a:latin typeface="+mj-lt"/>
              </a:rPr>
              <a:t>Tactical operations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)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Wide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geographical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coverage </a:t>
            </a:r>
            <a:r>
              <a:rPr lang="en-US" sz="2400" b="1" dirty="0" smtClean="0">
                <a:solidFill>
                  <a:schemeClr val="tx2"/>
                </a:solidFill>
                <a:effectLst/>
              </a:rPr>
              <a:t>(</a:t>
            </a:r>
            <a:r>
              <a:rPr lang="en-US" sz="2400" b="1" i="1" dirty="0" smtClean="0">
                <a:solidFill>
                  <a:srgbClr val="00B050"/>
                </a:solidFill>
                <a:effectLst/>
                <a:latin typeface="+mj-lt"/>
              </a:rPr>
              <a:t>Remote Locations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)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Installation and running costs are independent of distance (</a:t>
            </a:r>
            <a:r>
              <a:rPr lang="en-US" sz="2400" b="1" i="1" dirty="0" smtClean="0">
                <a:solidFill>
                  <a:srgbClr val="00B050"/>
                </a:solidFill>
                <a:effectLst/>
                <a:latin typeface="+mj-lt"/>
              </a:rPr>
              <a:t>Budgetary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)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Independent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of terrestrial 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infrastructure (</a:t>
            </a:r>
            <a:r>
              <a:rPr lang="en-US" sz="2400" b="1" i="1" dirty="0" smtClean="0">
                <a:solidFill>
                  <a:srgbClr val="00B050"/>
                </a:solidFill>
                <a:effectLst/>
                <a:latin typeface="+mj-lt"/>
              </a:rPr>
              <a:t>Flexibility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)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Maintenance free medium (</a:t>
            </a:r>
            <a:r>
              <a:rPr lang="en-US" sz="2400" b="1" i="1" dirty="0" smtClean="0">
                <a:solidFill>
                  <a:srgbClr val="00B050"/>
                </a:solidFill>
                <a:effectLst/>
                <a:latin typeface="+mj-lt"/>
              </a:rPr>
              <a:t>Reliability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)</a:t>
            </a:r>
          </a:p>
          <a:p>
            <a:pPr>
              <a:spcBef>
                <a:spcPts val="2400"/>
              </a:spcBef>
            </a:pPr>
            <a:endParaRPr lang="en-US" sz="2400" dirty="0" smtClean="0">
              <a:effectLst/>
              <a:latin typeface="+mj-lt"/>
            </a:endParaRPr>
          </a:p>
          <a:p>
            <a:pPr>
              <a:spcBef>
                <a:spcPts val="2400"/>
              </a:spcBef>
            </a:pPr>
            <a:endParaRPr lang="en-US" sz="2400" dirty="0">
              <a:effectLst/>
              <a:latin typeface="+mj-lt"/>
            </a:endParaRPr>
          </a:p>
          <a:p>
            <a:endParaRPr lang="en-US" sz="2400" dirty="0">
              <a:effectLst/>
              <a:latin typeface="+mj-lt"/>
            </a:endParaRPr>
          </a:p>
          <a:p>
            <a:endParaRPr lang="en-US" sz="2400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029200"/>
            <a:ext cx="4191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41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12787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isadvantages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Satellite Systems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>
            <a:noAutofit/>
          </a:bodyPr>
          <a:lstStyle/>
          <a:p>
            <a:pPr>
              <a:spcBef>
                <a:spcPts val="24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Limited BW 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compared to fiber networks </a:t>
            </a:r>
            <a:r>
              <a:rPr lang="en-US" sz="2200" b="1" i="1" dirty="0" smtClean="0">
                <a:solidFill>
                  <a:srgbClr val="FF0000"/>
                </a:solidFill>
                <a:effectLst/>
                <a:latin typeface="+mj-lt"/>
              </a:rPr>
              <a:t>(Transponders and Power Limitation)</a:t>
            </a:r>
          </a:p>
          <a:p>
            <a:pPr>
              <a:spcBef>
                <a:spcPts val="24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Propagation delay </a:t>
            </a:r>
            <a:r>
              <a:rPr lang="en-US" sz="2000" b="1" i="1" dirty="0" smtClean="0">
                <a:solidFill>
                  <a:srgbClr val="FF0000"/>
                </a:solidFill>
                <a:effectLst/>
                <a:latin typeface="+mj-lt"/>
              </a:rPr>
              <a:t>(Effect on Encryption and Synchronization)</a:t>
            </a:r>
            <a:endParaRPr lang="en-US" sz="2400" b="1" i="1" dirty="0" smtClean="0">
              <a:solidFill>
                <a:srgbClr val="FF0000"/>
              </a:solidFill>
              <a:effectLst/>
              <a:latin typeface="+mj-lt"/>
            </a:endParaRPr>
          </a:p>
          <a:p>
            <a:pPr>
              <a:spcBef>
                <a:spcPts val="24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Susceptibility to ECM and Threat Access 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</a:br>
            <a:r>
              <a:rPr lang="en-US" sz="2000" b="1" i="1" dirty="0" smtClean="0">
                <a:solidFill>
                  <a:srgbClr val="FF0000"/>
                </a:solidFill>
                <a:effectLst/>
                <a:latin typeface="+mj-lt"/>
              </a:rPr>
              <a:t>(Interception, Jamming, Spoofing or Cyber Attack)</a:t>
            </a:r>
          </a:p>
          <a:p>
            <a:pPr>
              <a:spcBef>
                <a:spcPts val="24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Dependence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weather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Rain </a:t>
            </a:r>
            <a:r>
              <a:rPr lang="en-US" sz="2400" b="1" i="1" dirty="0" smtClean="0">
                <a:solidFill>
                  <a:srgbClr val="FF0000"/>
                </a:solidFill>
                <a:effectLst/>
                <a:latin typeface="+mj-lt"/>
              </a:rPr>
              <a:t>(Fading)</a:t>
            </a:r>
            <a:endParaRPr lang="en-US" sz="2400" b="1" i="1" dirty="0">
              <a:solidFill>
                <a:srgbClr val="FF0000"/>
              </a:solidFill>
              <a:effectLst/>
              <a:latin typeface="+mj-lt"/>
            </a:endParaRPr>
          </a:p>
          <a:p>
            <a:pPr marL="0" indent="0">
              <a:spcBef>
                <a:spcPts val="2400"/>
              </a:spcBef>
              <a:buClrTx/>
              <a:buNone/>
            </a:pPr>
            <a:endParaRPr lang="en-US" sz="2400" b="1" dirty="0" smtClean="0">
              <a:solidFill>
                <a:schemeClr val="tx2"/>
              </a:solidFill>
              <a:effectLst/>
              <a:latin typeface="+mj-lt"/>
            </a:endParaRPr>
          </a:p>
          <a:p>
            <a:pPr>
              <a:spcBef>
                <a:spcPts val="2400"/>
              </a:spcBef>
              <a:buFont typeface="Wingdings" charset="0"/>
              <a:buChar char="n"/>
              <a:defRPr/>
            </a:pPr>
            <a:endParaRPr lang="en-US" sz="2400" dirty="0" smtClean="0">
              <a:effectLst/>
              <a:latin typeface="+mj-lt"/>
            </a:endParaRPr>
          </a:p>
          <a:p>
            <a:endParaRPr lang="en-US" sz="2400" dirty="0">
              <a:effectLst/>
              <a:latin typeface="+mj-lt"/>
            </a:endParaRPr>
          </a:p>
          <a:p>
            <a:endParaRPr lang="en-US" sz="2400" dirty="0"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114800"/>
            <a:ext cx="356300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6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0"/>
            <a:ext cx="8229600" cy="6858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Satellite Transmission Bands</a:t>
            </a:r>
          </a:p>
        </p:txBody>
      </p:sp>
      <p:graphicFrame>
        <p:nvGraphicFramePr>
          <p:cNvPr id="12493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78185125"/>
              </p:ext>
            </p:extLst>
          </p:nvPr>
        </p:nvGraphicFramePr>
        <p:xfrm>
          <a:off x="685800" y="1905000"/>
          <a:ext cx="8153400" cy="3108960"/>
        </p:xfrm>
        <a:graphic>
          <a:graphicData uri="http://schemas.openxmlformats.org/drawingml/2006/table">
            <a:tbl>
              <a:tblPr/>
              <a:tblGrid>
                <a:gridCol w="2717800"/>
                <a:gridCol w="2540000"/>
                <a:gridCol w="2895600"/>
              </a:tblGrid>
              <a:tr h="4765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Frequency Band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Downlink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Uplink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59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3.7 – 4.2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Hz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5.925 - 6.425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Hz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765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Ku</a:t>
                      </a: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11.7-12.2 GHz</a:t>
                      </a: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14.0-14.5 GHz</a:t>
                      </a: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759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Ka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17.7-21.2 GHz</a:t>
                      </a: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200"/>
                        </a:spcBef>
                        <a:spcAft>
                          <a:spcPts val="4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27.5-31.0 GHz</a:t>
                      </a:r>
                    </a:p>
                  </a:txBody>
                  <a:tcPr marT="182880" marB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27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309F334-C464-441B-A3F1-B78B823E2B40}" type="slidenum">
              <a:rPr lang="en-US" altLang="en-US" sz="1400">
                <a:latin typeface="+mn-lt"/>
              </a:rPr>
              <a:pPr eaLnBrk="1" hangingPunct="1"/>
              <a:t>19</a:t>
            </a:fld>
            <a:endParaRPr lang="en-US" altLang="en-US" sz="140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54102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X-band is not considered due to complexity of equipment for this purpose.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575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C4I Presentation Temp 1-01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1219200"/>
            <a:ext cx="8610600" cy="3659187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kern="0" dirty="0" smtClean="0"/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000" b="1" kern="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effectLst/>
              </a:rPr>
              <a:t>Futuristic view of C4I systems in civil and </a:t>
            </a:r>
            <a:r>
              <a:rPr lang="en-US" sz="4000" b="1" dirty="0" smtClean="0">
                <a:effectLst/>
              </a:rPr>
              <a:t>defense -- </a:t>
            </a:r>
            <a:r>
              <a:rPr lang="en-US" sz="4000" b="1" dirty="0">
                <a:effectLst/>
              </a:rPr>
              <a:t>Requirements and road map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4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119522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6096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Comparison between Satellite Bands</a:t>
            </a:r>
          </a:p>
        </p:txBody>
      </p:sp>
      <p:graphicFrame>
        <p:nvGraphicFramePr>
          <p:cNvPr id="124931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308921485"/>
              </p:ext>
            </p:extLst>
          </p:nvPr>
        </p:nvGraphicFramePr>
        <p:xfrm>
          <a:off x="304800" y="1905000"/>
          <a:ext cx="8686800" cy="2304716"/>
        </p:xfrm>
        <a:graphic>
          <a:graphicData uri="http://schemas.openxmlformats.org/drawingml/2006/table">
            <a:tbl>
              <a:tblPr/>
              <a:tblGrid>
                <a:gridCol w="1447800"/>
                <a:gridCol w="1600200"/>
                <a:gridCol w="1219200"/>
                <a:gridCol w="1295400"/>
                <a:gridCol w="1828800"/>
                <a:gridCol w="1295400"/>
              </a:tblGrid>
              <a:tr h="4765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Frequency</a:t>
                      </a:r>
                      <a:b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Band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Throughput/ VSAT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Antenna Size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Coverage</a:t>
                      </a: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Propagation Delay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Rain Fade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759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0.1–0.5 Mbps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Large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Global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0.5 sec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Low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7658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Ku</a:t>
                      </a: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2-6 Mbps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Small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Wide Beam</a:t>
                      </a:r>
                      <a:endParaRPr kumimoji="0" lang="en-US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0.5 sec</a:t>
                      </a: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High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75916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Ka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8-20 Mbps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Smaller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Spot Beam</a:t>
                      </a: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1.0 sec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due to Double Hop)</a:t>
                      </a: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Higher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marL="182880" marR="182880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27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309F334-C464-441B-A3F1-B78B823E2B40}" type="slidenum">
              <a:rPr lang="en-US" altLang="en-US" sz="1400">
                <a:latin typeface="+mn-lt"/>
              </a:rPr>
              <a:pPr eaLnBrk="1" hangingPunct="1"/>
              <a:t>20</a:t>
            </a:fld>
            <a:endParaRPr lang="en-US" altLang="en-US" sz="1400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40507" y="4305300"/>
            <a:ext cx="1676400" cy="567154"/>
            <a:chOff x="2438400" y="4191000"/>
            <a:chExt cx="1676400" cy="567154"/>
          </a:xfrm>
        </p:grpSpPr>
        <p:sp>
          <p:nvSpPr>
            <p:cNvPr id="2" name="Left-Right Arrow 1"/>
            <p:cNvSpPr/>
            <p:nvPr/>
          </p:nvSpPr>
          <p:spPr bwMode="auto">
            <a:xfrm>
              <a:off x="2438400" y="4191000"/>
              <a:ext cx="1676400" cy="567154"/>
            </a:xfrm>
            <a:prstGeom prst="leftRightArrow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507207" y="4305300"/>
              <a:ext cx="14097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Advantages</a:t>
              </a:r>
              <a:endParaRPr lang="en-US" sz="16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629400" y="4375336"/>
            <a:ext cx="1905000" cy="567154"/>
            <a:chOff x="6477000" y="4174123"/>
            <a:chExt cx="1905000" cy="567154"/>
          </a:xfrm>
        </p:grpSpPr>
        <p:sp>
          <p:nvSpPr>
            <p:cNvPr id="7" name="Left-Right Arrow 6"/>
            <p:cNvSpPr/>
            <p:nvPr/>
          </p:nvSpPr>
          <p:spPr bwMode="auto">
            <a:xfrm>
              <a:off x="6477000" y="4174123"/>
              <a:ext cx="1905000" cy="567154"/>
            </a:xfrm>
            <a:prstGeom prst="leftRightArrow">
              <a:avLst/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77000" y="4288423"/>
              <a:ext cx="17525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Disadvantages</a:t>
              </a:r>
              <a:endParaRPr lang="en-US" sz="1600" dirty="0"/>
            </a:p>
          </p:txBody>
        </p:sp>
      </p:grpSp>
      <p:sp>
        <p:nvSpPr>
          <p:cNvPr id="4" name="Flowchart: Alternate Process 3"/>
          <p:cNvSpPr/>
          <p:nvPr/>
        </p:nvSpPr>
        <p:spPr bwMode="auto">
          <a:xfrm>
            <a:off x="4876800" y="4351838"/>
            <a:ext cx="762000" cy="550277"/>
          </a:xfrm>
          <a:prstGeom prst="flowChartAlternateProcess">
            <a:avLst/>
          </a:prstGeom>
          <a:solidFill>
            <a:srgbClr val="FF99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200" y="5410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Ka</a:t>
            </a:r>
            <a:r>
              <a:rPr lang="en-US" b="1" dirty="0" smtClean="0"/>
              <a:t>-band is the current trend in Satellite Communications due to other bands are becoming saturated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765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 bwMode="auto">
          <a:xfrm>
            <a:off x="1219200" y="5181600"/>
            <a:ext cx="7946665" cy="12192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utoShape 305"/>
          <p:cNvSpPr>
            <a:spLocks noChangeArrowheads="1"/>
          </p:cNvSpPr>
          <p:nvPr/>
        </p:nvSpPr>
        <p:spPr bwMode="auto">
          <a:xfrm>
            <a:off x="1197335" y="2126998"/>
            <a:ext cx="7946665" cy="3664202"/>
          </a:xfrm>
          <a:prstGeom prst="triangle">
            <a:avLst>
              <a:gd name="adj" fmla="val 57217"/>
            </a:avLst>
          </a:prstGeom>
          <a:solidFill>
            <a:schemeClr val="accent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15966"/>
            <a:ext cx="8229600" cy="712787"/>
          </a:xfrm>
        </p:spPr>
        <p:txBody>
          <a:bodyPr/>
          <a:lstStyle/>
          <a:p>
            <a:r>
              <a:rPr lang="en-US" sz="3200" b="1" dirty="0" smtClean="0"/>
              <a:t>Wide Beam Propagation : C &amp; Ku Bands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 bwMode="auto">
          <a:xfrm>
            <a:off x="1197335" y="5181600"/>
            <a:ext cx="7946665" cy="12192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13" descr="Cg1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8874" y="4397413"/>
            <a:ext cx="1152526" cy="14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 descr="Cg1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81600"/>
            <a:ext cx="457200" cy="6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 descr="Cg1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68217"/>
            <a:ext cx="457200" cy="6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Isosceles Triangle 47"/>
          <p:cNvSpPr/>
          <p:nvPr/>
        </p:nvSpPr>
        <p:spPr bwMode="auto">
          <a:xfrm rot="8727749" flipH="1">
            <a:off x="6570035" y="1691186"/>
            <a:ext cx="738653" cy="4015918"/>
          </a:xfrm>
          <a:prstGeom prst="triangle">
            <a:avLst/>
          </a:prstGeom>
          <a:solidFill>
            <a:schemeClr val="accent1">
              <a:alpha val="36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H="1" flipV="1">
            <a:off x="6096000" y="2512140"/>
            <a:ext cx="1905000" cy="27137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4079232" y="1274765"/>
            <a:ext cx="2813078" cy="1658949"/>
            <a:chOff x="356" y="867"/>
            <a:chExt cx="1772" cy="1045"/>
          </a:xfrm>
        </p:grpSpPr>
        <p:pic>
          <p:nvPicPr>
            <p:cNvPr id="7" name="Picture 67" descr="GPS Sa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867"/>
              <a:ext cx="1340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8"/>
            <p:cNvSpPr txBox="1">
              <a:spLocks noChangeArrowheads="1"/>
            </p:cNvSpPr>
            <p:nvPr/>
          </p:nvSpPr>
          <p:spPr bwMode="auto">
            <a:xfrm>
              <a:off x="356" y="867"/>
              <a:ext cx="59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SATCOM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H="1">
            <a:off x="3429000" y="2209800"/>
            <a:ext cx="2286000" cy="2362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5715000" y="2209800"/>
            <a:ext cx="2133600" cy="3048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5715000" y="2209800"/>
            <a:ext cx="0" cy="25584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3399" y="3409962"/>
            <a:ext cx="8001000" cy="1384995"/>
          </a:xfrm>
          <a:prstGeom prst="rect">
            <a:avLst/>
          </a:prstGeom>
          <a:solidFill>
            <a:schemeClr val="bg2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chemeClr val="tx2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Information travels to a site in a </a:t>
            </a:r>
            <a:br>
              <a:rPr lang="en-US" sz="2800" b="1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Single Hop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100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8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05"/>
          <p:cNvSpPr>
            <a:spLocks noChangeArrowheads="1"/>
          </p:cNvSpPr>
          <p:nvPr/>
        </p:nvSpPr>
        <p:spPr bwMode="auto">
          <a:xfrm rot="1794453">
            <a:off x="1515089" y="1598380"/>
            <a:ext cx="2251438" cy="4671052"/>
          </a:xfrm>
          <a:prstGeom prst="triangle">
            <a:avLst>
              <a:gd name="adj" fmla="val 98077"/>
            </a:avLst>
          </a:prstGeom>
          <a:solidFill>
            <a:srgbClr val="FF99CC">
              <a:alpha val="50000"/>
            </a:srgbClr>
          </a:solidFill>
          <a:ln>
            <a:noFill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533400" y="5410200"/>
            <a:ext cx="25146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0" y="5410200"/>
            <a:ext cx="9144000" cy="14478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8" name="AutoShape 305"/>
          <p:cNvSpPr>
            <a:spLocks noChangeArrowheads="1"/>
          </p:cNvSpPr>
          <p:nvPr/>
        </p:nvSpPr>
        <p:spPr bwMode="auto">
          <a:xfrm rot="19818667">
            <a:off x="6077150" y="1605761"/>
            <a:ext cx="1870189" cy="4678417"/>
          </a:xfrm>
          <a:prstGeom prst="triangle">
            <a:avLst>
              <a:gd name="adj" fmla="val 0"/>
            </a:avLst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26" name="Rectangle 25"/>
          <p:cNvSpPr/>
          <p:nvPr/>
        </p:nvSpPr>
        <p:spPr bwMode="auto">
          <a:xfrm>
            <a:off x="6781800" y="5448300"/>
            <a:ext cx="2362200" cy="533400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4" name="AutoShape 305"/>
          <p:cNvSpPr>
            <a:spLocks noChangeArrowheads="1"/>
          </p:cNvSpPr>
          <p:nvPr/>
        </p:nvSpPr>
        <p:spPr bwMode="auto">
          <a:xfrm rot="21153438">
            <a:off x="4956254" y="2329430"/>
            <a:ext cx="1294356" cy="2621971"/>
          </a:xfrm>
          <a:prstGeom prst="triangle">
            <a:avLst>
              <a:gd name="adj" fmla="val 0"/>
            </a:avLst>
          </a:prstGeom>
          <a:solidFill>
            <a:srgbClr val="FF9933">
              <a:alpha val="50000"/>
            </a:srgbClr>
          </a:solidFill>
          <a:ln>
            <a:noFill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22" name="Rectangle 21"/>
          <p:cNvSpPr/>
          <p:nvPr/>
        </p:nvSpPr>
        <p:spPr bwMode="auto">
          <a:xfrm>
            <a:off x="5105400" y="4876800"/>
            <a:ext cx="1295400" cy="533400"/>
          </a:xfrm>
          <a:prstGeom prst="rect">
            <a:avLst/>
          </a:prstGeom>
          <a:solidFill>
            <a:schemeClr val="tx2">
              <a:lumMod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0" y="5715000"/>
            <a:ext cx="9144000" cy="12192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798488" y="5111317"/>
            <a:ext cx="2157552" cy="609600"/>
          </a:xfrm>
          <a:prstGeom prst="ellipse">
            <a:avLst/>
          </a:prstGeom>
          <a:solidFill>
            <a:schemeClr val="tx2">
              <a:lumMod val="5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020" y="703251"/>
            <a:ext cx="8229600" cy="609600"/>
          </a:xfrm>
        </p:spPr>
        <p:txBody>
          <a:bodyPr/>
          <a:lstStyle/>
          <a:p>
            <a:r>
              <a:rPr lang="en-US" sz="3200" b="1" dirty="0" err="1" smtClean="0"/>
              <a:t>Ka</a:t>
            </a:r>
            <a:r>
              <a:rPr lang="en-US" sz="3200" b="1" dirty="0" smtClean="0"/>
              <a:t>-band: Multiple Spot Beams</a:t>
            </a:r>
            <a:endParaRPr lang="en-US" sz="3200" b="1" dirty="0"/>
          </a:p>
        </p:txBody>
      </p:sp>
      <p:sp>
        <p:nvSpPr>
          <p:cNvPr id="4" name="Oval 3"/>
          <p:cNvSpPr/>
          <p:nvPr/>
        </p:nvSpPr>
        <p:spPr bwMode="auto">
          <a:xfrm>
            <a:off x="533400" y="5105400"/>
            <a:ext cx="2555240" cy="609600"/>
          </a:xfrm>
          <a:prstGeom prst="ellipse">
            <a:avLst/>
          </a:prstGeom>
          <a:solidFill>
            <a:srgbClr val="FF99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19200" y="525780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Beam 1</a:t>
            </a:r>
            <a:endParaRPr lang="en-US" sz="2000" b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3048000" y="1312851"/>
            <a:ext cx="2813078" cy="1658949"/>
            <a:chOff x="356" y="867"/>
            <a:chExt cx="1772" cy="1045"/>
          </a:xfrm>
        </p:grpSpPr>
        <p:pic>
          <p:nvPicPr>
            <p:cNvPr id="7" name="Picture 67" descr="GPS Sat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867"/>
              <a:ext cx="1340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8"/>
            <p:cNvSpPr txBox="1">
              <a:spLocks noChangeArrowheads="1"/>
            </p:cNvSpPr>
            <p:nvPr/>
          </p:nvSpPr>
          <p:spPr bwMode="auto">
            <a:xfrm>
              <a:off x="356" y="867"/>
              <a:ext cx="59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SATCOM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5105400" y="4724400"/>
            <a:ext cx="1295400" cy="228600"/>
          </a:xfrm>
          <a:prstGeom prst="ellipse">
            <a:avLst/>
          </a:prstGeom>
          <a:solidFill>
            <a:srgbClr val="FF99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2" name="AutoShape 305"/>
          <p:cNvSpPr>
            <a:spLocks noChangeArrowheads="1"/>
          </p:cNvSpPr>
          <p:nvPr/>
        </p:nvSpPr>
        <p:spPr bwMode="auto">
          <a:xfrm rot="21398076">
            <a:off x="2695423" y="2542850"/>
            <a:ext cx="2209800" cy="3629350"/>
          </a:xfrm>
          <a:prstGeom prst="triangle">
            <a:avLst>
              <a:gd name="adj" fmla="val 98077"/>
            </a:avLst>
          </a:prstGeom>
          <a:solidFill>
            <a:srgbClr val="00B050">
              <a:alpha val="50000"/>
            </a:srgbClr>
          </a:solidFill>
          <a:ln>
            <a:noFill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21" name="Oval 20"/>
          <p:cNvSpPr/>
          <p:nvPr/>
        </p:nvSpPr>
        <p:spPr bwMode="auto">
          <a:xfrm>
            <a:off x="2820909" y="5867400"/>
            <a:ext cx="2284491" cy="624411"/>
          </a:xfrm>
          <a:prstGeom prst="ellipse">
            <a:avLst/>
          </a:prstGeom>
          <a:solidFill>
            <a:srgbClr val="00B05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2800" y="601980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Beam 2</a:t>
            </a:r>
            <a:endParaRPr lang="en-US" sz="2000" b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57800" y="4648200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Beam 3</a:t>
            </a:r>
            <a:endParaRPr lang="en-US" sz="1600" b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9000" y="5181600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9933"/>
                </a:solidFill>
                <a:latin typeface="+mj-lt"/>
              </a:rPr>
              <a:t>Beam 4</a:t>
            </a:r>
            <a:endParaRPr lang="en-US" sz="2000" b="1" dirty="0">
              <a:solidFill>
                <a:srgbClr val="FF99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3404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685800"/>
            <a:ext cx="8229600" cy="609599"/>
          </a:xfrm>
        </p:spPr>
        <p:txBody>
          <a:bodyPr/>
          <a:lstStyle/>
          <a:p>
            <a:r>
              <a:rPr lang="en-US" sz="3600" b="1" dirty="0" err="1" smtClean="0"/>
              <a:t>Ka</a:t>
            </a:r>
            <a:r>
              <a:rPr lang="en-US" sz="3600" b="1" dirty="0" smtClean="0"/>
              <a:t>-band</a:t>
            </a:r>
            <a:r>
              <a:rPr lang="en-US" sz="3200" b="1" dirty="0" smtClean="0"/>
              <a:t>: Spot Beams Satellites </a:t>
            </a:r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62000" y="1524000"/>
            <a:ext cx="7848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Typical Satellite acts as a repeater station in the space.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Spot beam satellites provide fixed data channel to communicate between different beams.  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It can be said that communication channels between beams are hard wired. This is called the </a:t>
            </a:r>
            <a:r>
              <a:rPr lang="en-US" sz="2000" b="1" u="sng" dirty="0" smtClean="0">
                <a:solidFill>
                  <a:schemeClr val="tx2"/>
                </a:solidFill>
                <a:latin typeface="+mj-lt"/>
              </a:rPr>
              <a:t>Bent Pipe Architecture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Therefore all the data received from various users by the satellite is transmitted to the Satellite HUB station and then re-transmitted to the desired destination by the satellite (double Hop architecture)</a:t>
            </a:r>
          </a:p>
          <a:p>
            <a:pPr marL="342900" indent="-34290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000" b="1" dirty="0">
                <a:solidFill>
                  <a:srgbClr val="00B050"/>
                </a:solidFill>
                <a:latin typeface="+mj-lt"/>
              </a:rPr>
              <a:t>Steerable beams </a:t>
            </a:r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allows more </a:t>
            </a:r>
            <a:r>
              <a:rPr lang="en-US" sz="2000" b="1" dirty="0">
                <a:solidFill>
                  <a:srgbClr val="00B050"/>
                </a:solidFill>
                <a:latin typeface="+mj-lt"/>
              </a:rPr>
              <a:t>flexibility with respect to Coverage </a:t>
            </a:r>
            <a:r>
              <a:rPr lang="en-US" sz="2000" b="1" dirty="0" smtClean="0">
                <a:solidFill>
                  <a:srgbClr val="00B050"/>
                </a:solidFill>
                <a:latin typeface="+mj-lt"/>
              </a:rPr>
              <a:t>areas. </a:t>
            </a:r>
            <a:endParaRPr lang="en-US" sz="2000" b="1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57200"/>
          </a:xfrm>
        </p:spPr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0019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12787"/>
          </a:xfrm>
        </p:spPr>
        <p:txBody>
          <a:bodyPr/>
          <a:lstStyle/>
          <a:p>
            <a:r>
              <a:rPr lang="en-US" sz="3200" b="1" dirty="0" smtClean="0"/>
              <a:t>Bent Pipe Satellites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dlr.de/kn/en/Portaldata/27/Resources/images/SAN/bbs/GT_to_GT_data_Transmission.jpg"/>
          <p:cNvPicPr>
            <a:picLocks noChangeAspect="1" noChangeArrowheads="1"/>
          </p:cNvPicPr>
          <p:nvPr/>
        </p:nvPicPr>
        <p:blipFill rotWithShape="1">
          <a:blip r:embed="rId2" cstate="print"/>
          <a:srcRect t="21349"/>
          <a:stretch/>
        </p:blipFill>
        <p:spPr bwMode="auto">
          <a:xfrm>
            <a:off x="0" y="1295399"/>
            <a:ext cx="9144000" cy="5627481"/>
          </a:xfrm>
          <a:prstGeom prst="rect">
            <a:avLst/>
          </a:prstGeom>
          <a:noFill/>
        </p:spPr>
      </p:pic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57200"/>
          </a:xfrm>
        </p:spPr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48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05"/>
          <p:cNvSpPr>
            <a:spLocks noChangeArrowheads="1"/>
          </p:cNvSpPr>
          <p:nvPr/>
        </p:nvSpPr>
        <p:spPr bwMode="auto">
          <a:xfrm rot="21206254">
            <a:off x="5270175" y="1953752"/>
            <a:ext cx="3567704" cy="3819126"/>
          </a:xfrm>
          <a:prstGeom prst="triangle">
            <a:avLst>
              <a:gd name="adj" fmla="val 0"/>
            </a:avLst>
          </a:prstGeom>
          <a:solidFill>
            <a:srgbClr val="FF9933">
              <a:alpha val="50000"/>
            </a:srgbClr>
          </a:solidFill>
          <a:ln>
            <a:noFill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" name="AutoShape 305"/>
          <p:cNvSpPr>
            <a:spLocks noChangeArrowheads="1"/>
          </p:cNvSpPr>
          <p:nvPr/>
        </p:nvSpPr>
        <p:spPr bwMode="auto">
          <a:xfrm rot="906916">
            <a:off x="944960" y="1622359"/>
            <a:ext cx="3567704" cy="4435095"/>
          </a:xfrm>
          <a:prstGeom prst="triangle">
            <a:avLst>
              <a:gd name="adj" fmla="val 98077"/>
            </a:avLst>
          </a:prstGeom>
          <a:solidFill>
            <a:srgbClr val="FF99CC">
              <a:alpha val="50000"/>
            </a:srgbClr>
          </a:solidFill>
          <a:ln>
            <a:noFill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76200" y="5507035"/>
            <a:ext cx="9144000" cy="12192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049509" y="4516435"/>
            <a:ext cx="3567704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464536" y="5055752"/>
            <a:ext cx="3567704" cy="914400"/>
          </a:xfrm>
          <a:prstGeom prst="ellipse">
            <a:avLst/>
          </a:prstGeom>
          <a:solidFill>
            <a:srgbClr val="FF99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42952"/>
            <a:ext cx="8229600" cy="682625"/>
          </a:xfrm>
        </p:spPr>
        <p:txBody>
          <a:bodyPr/>
          <a:lstStyle/>
          <a:p>
            <a:r>
              <a:rPr lang="en-US" sz="3200" b="1" dirty="0" smtClean="0"/>
              <a:t>Spot Beam Propagation : </a:t>
            </a:r>
            <a:r>
              <a:rPr lang="en-US" sz="3200" b="1" dirty="0" err="1" smtClean="0"/>
              <a:t>Ka</a:t>
            </a:r>
            <a:r>
              <a:rPr lang="en-US" sz="3200" b="1" dirty="0" smtClean="0"/>
              <a:t>-band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229600" cy="45307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+mj-lt"/>
              </a:rPr>
              <a:t>Transmission A      B</a:t>
            </a:r>
            <a:endParaRPr lang="en-US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511536" y="5049835"/>
            <a:ext cx="3567704" cy="914400"/>
          </a:xfrm>
          <a:prstGeom prst="ellipse">
            <a:avLst/>
          </a:prstGeom>
          <a:solidFill>
            <a:srgbClr val="FF99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13" descr="Cg1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43074" y="4265648"/>
            <a:ext cx="1152526" cy="14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 descr="Cg1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049835"/>
            <a:ext cx="457200" cy="6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 descr="Cg1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455046"/>
            <a:ext cx="457200" cy="6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>
            <a:off x="5234453" y="2611435"/>
            <a:ext cx="1928347" cy="2514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572000" y="5030725"/>
            <a:ext cx="90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Site A</a:t>
            </a:r>
            <a:endParaRPr lang="en-US" sz="2000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10400" y="5640325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Site B</a:t>
            </a:r>
            <a:endParaRPr lang="en-US" sz="2000" b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76400" y="5612731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Hub Station</a:t>
            </a:r>
            <a:endParaRPr lang="en-US" sz="2000" b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895600" y="1688654"/>
            <a:ext cx="304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Isosceles Triangle 27"/>
          <p:cNvSpPr/>
          <p:nvPr/>
        </p:nvSpPr>
        <p:spPr bwMode="auto">
          <a:xfrm rot="10800000" flipH="1">
            <a:off x="4724400" y="1972474"/>
            <a:ext cx="510053" cy="2620160"/>
          </a:xfrm>
          <a:prstGeom prst="triangle">
            <a:avLst/>
          </a:prstGeom>
          <a:solidFill>
            <a:schemeClr val="accent1">
              <a:alpha val="36000"/>
            </a:schemeClr>
          </a:solidFill>
          <a:ln w="1270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4973897" y="2390298"/>
            <a:ext cx="0" cy="190499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2728812" y="2390298"/>
            <a:ext cx="2129120" cy="206474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895600" y="2611435"/>
            <a:ext cx="1937761" cy="1905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3393432" y="1143000"/>
            <a:ext cx="2813078" cy="1658949"/>
            <a:chOff x="356" y="867"/>
            <a:chExt cx="1772" cy="1045"/>
          </a:xfrm>
        </p:grpSpPr>
        <p:pic>
          <p:nvPicPr>
            <p:cNvPr id="7" name="Picture 67" descr="GPS Sa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867"/>
              <a:ext cx="1340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8"/>
            <p:cNvSpPr txBox="1">
              <a:spLocks noChangeArrowheads="1"/>
            </p:cNvSpPr>
            <p:nvPr/>
          </p:nvSpPr>
          <p:spPr bwMode="auto">
            <a:xfrm>
              <a:off x="356" y="867"/>
              <a:ext cx="59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SATCOM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269035"/>
            <a:ext cx="2133600" cy="457200"/>
          </a:xfrm>
        </p:spPr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" y="3429000"/>
            <a:ext cx="8001000" cy="1815882"/>
          </a:xfrm>
          <a:prstGeom prst="rect">
            <a:avLst/>
          </a:prstGeom>
          <a:solidFill>
            <a:schemeClr val="bg2"/>
          </a:solidFill>
          <a:ln w="571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dirty="0" smtClean="0">
              <a:solidFill>
                <a:srgbClr val="FFC000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2"/>
                </a:solidFill>
              </a:rPr>
              <a:t>Information travels from site to site in a </a:t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Double Hop</a:t>
            </a:r>
          </a:p>
          <a:p>
            <a:pPr algn="ctr"/>
            <a:endParaRPr lang="en-US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4041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19" grpId="0" animBg="1"/>
      <p:bldP spid="4" grpId="0" animBg="1"/>
      <p:bldP spid="28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715962"/>
          </a:xfrm>
          <a:noFill/>
          <a:ln/>
        </p:spPr>
        <p:txBody>
          <a:bodyPr anchor="b"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Advantages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of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Ka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-band over other Bands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762000" y="1371600"/>
            <a:ext cx="8305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Greater throughput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More </a:t>
            </a: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potential: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currently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widely used as lower  bands such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as C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/ Ku become more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congested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Spot Beam – </a:t>
            </a:r>
          </a:p>
          <a:p>
            <a:pPr marL="915988" lvl="1" indent="-458788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chemeClr val="tx2"/>
                </a:solidFill>
                <a:latin typeface="+mj-lt"/>
              </a:rPr>
              <a:t>E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nables Frequency re-use as explained in upcoming slide</a:t>
            </a:r>
          </a:p>
          <a:p>
            <a:pPr marL="915988" lvl="1" indent="-458788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Less susceptible to interception and jamming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High Mobility - 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smaller dish </a:t>
            </a:r>
            <a:r>
              <a:rPr lang="en-US" sz="2000" b="1" dirty="0">
                <a:solidFill>
                  <a:schemeClr val="tx2"/>
                </a:solidFill>
                <a:latin typeface="+mj-lt"/>
              </a:rPr>
              <a:t>s</a:t>
            </a:r>
            <a:r>
              <a:rPr lang="en-US" sz="2000" b="1" dirty="0" smtClean="0">
                <a:solidFill>
                  <a:schemeClr val="tx2"/>
                </a:solidFill>
                <a:latin typeface="+mj-lt"/>
              </a:rPr>
              <a:t>ize</a:t>
            </a:r>
          </a:p>
          <a:p>
            <a:pPr marL="458788" indent="-458788">
              <a:buFont typeface="Wingdings" panose="05000000000000000000" pitchFamily="2" charset="2"/>
              <a:buChar char="Ø"/>
            </a:pPr>
            <a:endParaRPr lang="en-US" sz="2400" b="1" dirty="0">
              <a:solidFill>
                <a:schemeClr val="tx2"/>
              </a:solidFill>
              <a:latin typeface="+mj-lt"/>
            </a:endParaRPr>
          </a:p>
          <a:p>
            <a:pPr marL="458788" indent="-458788">
              <a:buFont typeface="Wingdings" panose="05000000000000000000" pitchFamily="2" charset="2"/>
              <a:buChar char="Ø"/>
            </a:pPr>
            <a:endParaRPr lang="en-US" sz="2400" dirty="0" smtClean="0">
              <a:latin typeface="+mj-lt"/>
            </a:endParaRPr>
          </a:p>
          <a:p>
            <a:pPr marL="458788" indent="-458788"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  <a:p>
            <a:endParaRPr lang="en-US" sz="24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32954" y="3962400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Some Disadvantages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of </a:t>
            </a:r>
            <a:r>
              <a:rPr lang="en-US" sz="32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Ka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-band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Sultan bold" pitchFamily="2" charset="-78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62000" y="4619837"/>
            <a:ext cx="8093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Propagation Delay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– Double hop due to Bent pipe architecture</a:t>
            </a:r>
          </a:p>
          <a:p>
            <a:pPr marL="463550" indent="-463550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Rain Fading  </a:t>
            </a:r>
            <a:r>
              <a:rPr lang="en-US" sz="2400" dirty="0">
                <a:solidFill>
                  <a:schemeClr val="tx2"/>
                </a:solidFill>
                <a:latin typeface="+mj-lt"/>
              </a:rPr>
              <a:t>- Due to absorption of high frequency electromagnetic waves by water 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droplets</a:t>
            </a:r>
          </a:p>
        </p:txBody>
      </p:sp>
    </p:spTree>
    <p:extLst>
      <p:ext uri="{BB962C8B-B14F-4D97-AF65-F5344CB8AC3E}">
        <p14:creationId xmlns:p14="http://schemas.microsoft.com/office/powerpoint/2010/main" val="2320106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6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686800" cy="606425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-band: Frequency Re-use on Spot Beams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001000" cy="38449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Frequency is re-used in non-adjoining spot beams to avoid interference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400" b="1" smtClean="0">
                <a:solidFill>
                  <a:schemeClr val="tx2"/>
                </a:solidFill>
                <a:effectLst/>
                <a:latin typeface="+mj-lt"/>
              </a:rPr>
              <a:t>Frequency re-use 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is achieved by alternating the frequency sub-band and/or polarization used by each spot beam across coverage area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Frequency re-use increases the overall satellite capacity</a:t>
            </a:r>
            <a:endParaRPr lang="en-US" sz="1050" b="1" dirty="0" smtClean="0">
              <a:solidFill>
                <a:schemeClr val="tx2"/>
              </a:solidFill>
              <a:effectLst/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Greatest commercial advantage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effectLst/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467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305"/>
          <p:cNvSpPr>
            <a:spLocks noChangeArrowheads="1"/>
          </p:cNvSpPr>
          <p:nvPr/>
        </p:nvSpPr>
        <p:spPr bwMode="auto">
          <a:xfrm rot="21206254">
            <a:off x="5186918" y="1801757"/>
            <a:ext cx="3567704" cy="3695628"/>
          </a:xfrm>
          <a:prstGeom prst="triangle">
            <a:avLst>
              <a:gd name="adj" fmla="val 0"/>
            </a:avLst>
          </a:prstGeom>
          <a:solidFill>
            <a:srgbClr val="FF9933">
              <a:alpha val="50000"/>
            </a:srgbClr>
          </a:solidFill>
          <a:ln>
            <a:noFill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15" name="AutoShape 305"/>
          <p:cNvSpPr>
            <a:spLocks noChangeArrowheads="1"/>
          </p:cNvSpPr>
          <p:nvPr/>
        </p:nvSpPr>
        <p:spPr bwMode="auto">
          <a:xfrm rot="906916">
            <a:off x="886454" y="1524213"/>
            <a:ext cx="3567704" cy="4352074"/>
          </a:xfrm>
          <a:prstGeom prst="triangle">
            <a:avLst>
              <a:gd name="adj" fmla="val 98077"/>
            </a:avLst>
          </a:prstGeom>
          <a:solidFill>
            <a:srgbClr val="FF99CC">
              <a:alpha val="50000"/>
            </a:srgbClr>
          </a:solidFill>
          <a:ln>
            <a:noFill/>
          </a:ln>
          <a:effectLst/>
          <a:extLst/>
        </p:spPr>
        <p:txBody>
          <a:bodyPr wrap="none" lIns="90488" tIns="44450" rIns="90488" bIns="44450" anchor="ctr"/>
          <a:lstStyle/>
          <a:p>
            <a:pPr eaLnBrk="0" hangingPunct="0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" name="Rectangle 12"/>
          <p:cNvSpPr/>
          <p:nvPr/>
        </p:nvSpPr>
        <p:spPr bwMode="auto">
          <a:xfrm>
            <a:off x="0" y="5284352"/>
            <a:ext cx="9144000" cy="1573648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973309" y="4364035"/>
            <a:ext cx="3567704" cy="9144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388336" y="4903352"/>
            <a:ext cx="3567704" cy="914400"/>
          </a:xfrm>
          <a:prstGeom prst="ellipse">
            <a:avLst/>
          </a:prstGeom>
          <a:solidFill>
            <a:srgbClr val="FF993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399" y="520202"/>
            <a:ext cx="8229600" cy="911225"/>
          </a:xfrm>
        </p:spPr>
        <p:txBody>
          <a:bodyPr/>
          <a:lstStyle/>
          <a:p>
            <a:r>
              <a:rPr lang="en-US" sz="2800" b="1" dirty="0" smtClean="0"/>
              <a:t>Overcoming</a:t>
            </a:r>
            <a:r>
              <a:rPr lang="en-US" sz="2400" b="1" dirty="0" smtClean="0"/>
              <a:t> Propagation Delay </a:t>
            </a:r>
            <a:br>
              <a:rPr lang="en-US" sz="2400" b="1" dirty="0" smtClean="0"/>
            </a:br>
            <a:r>
              <a:rPr lang="en-US" sz="2400" b="1" dirty="0" smtClean="0"/>
              <a:t>in </a:t>
            </a:r>
            <a:r>
              <a:rPr lang="en-US" sz="2400" b="1" dirty="0" smtClean="0">
                <a:solidFill>
                  <a:srgbClr val="FF9933"/>
                </a:solidFill>
              </a:rPr>
              <a:t>Current </a:t>
            </a:r>
            <a:r>
              <a:rPr lang="en-US" sz="2400" b="1" dirty="0" smtClean="0"/>
              <a:t>Bent Pipe Architectures 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16035"/>
            <a:ext cx="8229600" cy="4530725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effectLst/>
                <a:latin typeface="+mj-lt"/>
              </a:rPr>
              <a:t>From Remote Site to AOC in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effectLst/>
                <a:latin typeface="+mj-lt"/>
              </a:rPr>
              <a:t>C4I Platforms </a:t>
            </a:r>
            <a:endParaRPr lang="en-US" sz="2000" dirty="0">
              <a:solidFill>
                <a:srgbClr val="0070C0"/>
              </a:solidFill>
              <a:effectLst/>
              <a:latin typeface="+mj-lt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457200" y="4876800"/>
            <a:ext cx="3567704" cy="914400"/>
          </a:xfrm>
          <a:prstGeom prst="ellipse">
            <a:avLst/>
          </a:prstGeom>
          <a:solidFill>
            <a:srgbClr val="FF99CC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9" name="Picture 13" descr="Cg1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6874" y="4113248"/>
            <a:ext cx="1152526" cy="14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5" descr="Cg1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167" y="4495800"/>
            <a:ext cx="361459" cy="5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5" descr="Cg1-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02646"/>
            <a:ext cx="342274" cy="51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 bwMode="auto">
          <a:xfrm rot="16200000" flipH="1">
            <a:off x="4878358" y="2318731"/>
            <a:ext cx="2514600" cy="213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6292430" y="5191348"/>
            <a:ext cx="758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Site A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71800" y="4953791"/>
            <a:ext cx="766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Site B</a:t>
            </a:r>
            <a:endParaRPr lang="en-US" sz="16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5181600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25000"/>
                  </a:schemeClr>
                </a:solidFill>
                <a:latin typeface="+mj-lt"/>
              </a:rPr>
              <a:t>Gateway Station</a:t>
            </a:r>
            <a:endParaRPr lang="en-US" sz="1600" b="1" dirty="0">
              <a:solidFill>
                <a:schemeClr val="tx2">
                  <a:lumMod val="25000"/>
                </a:schemeClr>
              </a:solidFill>
              <a:latin typeface="+mj-lt"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rot="5400000" flipH="1" flipV="1">
            <a:off x="2634960" y="2189349"/>
            <a:ext cx="2306636" cy="21336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5" name="Snip and Round Single Corner Rectangle 4"/>
          <p:cNvSpPr/>
          <p:nvPr/>
        </p:nvSpPr>
        <p:spPr bwMode="auto">
          <a:xfrm>
            <a:off x="4147560" y="5888035"/>
            <a:ext cx="1415039" cy="765825"/>
          </a:xfrm>
          <a:prstGeom prst="snipRound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  <a:t>AOC</a:t>
            </a:r>
            <a:b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</a:rPr>
            </a:br>
            <a:r>
              <a:rPr kumimoji="0" lang="en-US" sz="1400" b="1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(C2 Center)</a:t>
            </a:r>
          </a:p>
        </p:txBody>
      </p:sp>
      <p:cxnSp>
        <p:nvCxnSpPr>
          <p:cNvPr id="31" name="Straight Arrow Connector 30"/>
          <p:cNvCxnSpPr/>
          <p:nvPr/>
        </p:nvCxnSpPr>
        <p:spPr bwMode="auto">
          <a:xfrm>
            <a:off x="2819400" y="6400800"/>
            <a:ext cx="1328160" cy="0"/>
          </a:xfrm>
          <a:prstGeom prst="straightConnector1">
            <a:avLst/>
          </a:prstGeom>
          <a:solidFill>
            <a:schemeClr val="accent1"/>
          </a:solidFill>
          <a:ln w="38100" cap="flat" cmpd="dbl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3317232" y="1288324"/>
            <a:ext cx="2813078" cy="1504961"/>
            <a:chOff x="356" y="867"/>
            <a:chExt cx="1772" cy="1045"/>
          </a:xfrm>
        </p:grpSpPr>
        <p:pic>
          <p:nvPicPr>
            <p:cNvPr id="7" name="Picture 67" descr="GPS Sa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8" y="867"/>
              <a:ext cx="1340" cy="1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68"/>
            <p:cNvSpPr txBox="1">
              <a:spLocks noChangeArrowheads="1"/>
            </p:cNvSpPr>
            <p:nvPr/>
          </p:nvSpPr>
          <p:spPr bwMode="auto">
            <a:xfrm>
              <a:off x="356" y="867"/>
              <a:ext cx="598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SATCOM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cxnSp>
        <p:nvCxnSpPr>
          <p:cNvPr id="43" name="Straight Connector 42"/>
          <p:cNvCxnSpPr>
            <a:stCxn id="9" idx="2"/>
          </p:cNvCxnSpPr>
          <p:nvPr/>
        </p:nvCxnSpPr>
        <p:spPr bwMode="auto">
          <a:xfrm>
            <a:off x="2243137" y="5543970"/>
            <a:ext cx="576263" cy="856830"/>
          </a:xfrm>
          <a:prstGeom prst="line">
            <a:avLst/>
          </a:prstGeom>
          <a:solidFill>
            <a:schemeClr val="accent1"/>
          </a:solidFill>
          <a:ln w="38100" cap="flat" cmpd="dbl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2057400" y="6400800"/>
            <a:ext cx="1898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latin typeface="+mj-lt"/>
              </a:rPr>
              <a:t>Fiber Optical Cable</a:t>
            </a: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3033903" y="6266164"/>
            <a:ext cx="66408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/>
          </a:ln>
          <a:effectLst/>
        </p:spPr>
      </p:cxnSp>
      <p:grpSp>
        <p:nvGrpSpPr>
          <p:cNvPr id="12" name="Group 564"/>
          <p:cNvGrpSpPr>
            <a:grpSpLocks/>
          </p:cNvGrpSpPr>
          <p:nvPr/>
        </p:nvGrpSpPr>
        <p:grpSpPr bwMode="auto">
          <a:xfrm>
            <a:off x="7050967" y="4418660"/>
            <a:ext cx="950033" cy="1204217"/>
            <a:chOff x="3070" y="3233"/>
            <a:chExt cx="525" cy="450"/>
          </a:xfrm>
        </p:grpSpPr>
        <p:sp>
          <p:nvSpPr>
            <p:cNvPr id="36" name="Line 565"/>
            <p:cNvSpPr>
              <a:spLocks noChangeShapeType="1"/>
            </p:cNvSpPr>
            <p:nvPr/>
          </p:nvSpPr>
          <p:spPr bwMode="auto">
            <a:xfrm>
              <a:off x="3126" y="3233"/>
              <a:ext cx="1" cy="22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66"/>
            <p:cNvSpPr>
              <a:spLocks/>
            </p:cNvSpPr>
            <p:nvPr/>
          </p:nvSpPr>
          <p:spPr bwMode="auto">
            <a:xfrm>
              <a:off x="3452" y="3444"/>
              <a:ext cx="14" cy="41"/>
            </a:xfrm>
            <a:custGeom>
              <a:avLst/>
              <a:gdLst>
                <a:gd name="T0" fmla="*/ 29 w 29"/>
                <a:gd name="T1" fmla="*/ 83 h 83"/>
                <a:gd name="T2" fmla="*/ 29 w 29"/>
                <a:gd name="T3" fmla="*/ 0 h 83"/>
                <a:gd name="T4" fmla="*/ 13 w 29"/>
                <a:gd name="T5" fmla="*/ 0 h 83"/>
                <a:gd name="T6" fmla="*/ 0 w 29"/>
                <a:gd name="T7" fmla="*/ 0 h 83"/>
                <a:gd name="T8" fmla="*/ 0 w 29"/>
                <a:gd name="T9" fmla="*/ 10 h 83"/>
                <a:gd name="T10" fmla="*/ 13 w 29"/>
                <a:gd name="T11" fmla="*/ 10 h 83"/>
                <a:gd name="T12" fmla="*/ 13 w 29"/>
                <a:gd name="T13" fmla="*/ 83 h 83"/>
                <a:gd name="T14" fmla="*/ 29 w 29"/>
                <a:gd name="T1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83">
                  <a:moveTo>
                    <a:pt x="29" y="83"/>
                  </a:moveTo>
                  <a:lnTo>
                    <a:pt x="29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13" y="10"/>
                  </a:lnTo>
                  <a:lnTo>
                    <a:pt x="13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FFF3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67"/>
            <p:cNvSpPr>
              <a:spLocks/>
            </p:cNvSpPr>
            <p:nvPr/>
          </p:nvSpPr>
          <p:spPr bwMode="auto">
            <a:xfrm>
              <a:off x="3447" y="3476"/>
              <a:ext cx="28" cy="42"/>
            </a:xfrm>
            <a:custGeom>
              <a:avLst/>
              <a:gdLst>
                <a:gd name="T0" fmla="*/ 0 w 56"/>
                <a:gd name="T1" fmla="*/ 74 h 84"/>
                <a:gd name="T2" fmla="*/ 0 w 56"/>
                <a:gd name="T3" fmla="*/ 0 h 84"/>
                <a:gd name="T4" fmla="*/ 56 w 56"/>
                <a:gd name="T5" fmla="*/ 9 h 84"/>
                <a:gd name="T6" fmla="*/ 56 w 56"/>
                <a:gd name="T7" fmla="*/ 84 h 84"/>
                <a:gd name="T8" fmla="*/ 0 w 56"/>
                <a:gd name="T9" fmla="*/ 7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84">
                  <a:moveTo>
                    <a:pt x="0" y="74"/>
                  </a:moveTo>
                  <a:lnTo>
                    <a:pt x="0" y="0"/>
                  </a:lnTo>
                  <a:lnTo>
                    <a:pt x="56" y="9"/>
                  </a:lnTo>
                  <a:lnTo>
                    <a:pt x="56" y="8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FFF3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568"/>
            <p:cNvSpPr>
              <a:spLocks noChangeArrowheads="1"/>
            </p:cNvSpPr>
            <p:nvPr/>
          </p:nvSpPr>
          <p:spPr bwMode="auto">
            <a:xfrm>
              <a:off x="3273" y="3572"/>
              <a:ext cx="84" cy="85"/>
            </a:xfrm>
            <a:prstGeom prst="ellipse">
              <a:avLst/>
            </a:prstGeom>
            <a:solidFill>
              <a:srgbClr val="0C0C0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Oval 569"/>
            <p:cNvSpPr>
              <a:spLocks noChangeArrowheads="1"/>
            </p:cNvSpPr>
            <p:nvPr/>
          </p:nvSpPr>
          <p:spPr bwMode="auto">
            <a:xfrm>
              <a:off x="3244" y="3577"/>
              <a:ext cx="85" cy="83"/>
            </a:xfrm>
            <a:prstGeom prst="ellipse">
              <a:avLst/>
            </a:prstGeom>
            <a:solidFill>
              <a:srgbClr val="0C0C0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570"/>
            <p:cNvSpPr>
              <a:spLocks noChangeArrowheads="1"/>
            </p:cNvSpPr>
            <p:nvPr/>
          </p:nvSpPr>
          <p:spPr bwMode="auto">
            <a:xfrm>
              <a:off x="3476" y="3572"/>
              <a:ext cx="88" cy="94"/>
            </a:xfrm>
            <a:prstGeom prst="ellipse">
              <a:avLst/>
            </a:prstGeom>
            <a:solidFill>
              <a:srgbClr val="0C0C0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571"/>
            <p:cNvSpPr>
              <a:spLocks/>
            </p:cNvSpPr>
            <p:nvPr/>
          </p:nvSpPr>
          <p:spPr bwMode="auto">
            <a:xfrm>
              <a:off x="3435" y="3540"/>
              <a:ext cx="142" cy="64"/>
            </a:xfrm>
            <a:custGeom>
              <a:avLst/>
              <a:gdLst>
                <a:gd name="T0" fmla="*/ 285 w 285"/>
                <a:gd name="T1" fmla="*/ 67 h 129"/>
                <a:gd name="T2" fmla="*/ 200 w 285"/>
                <a:gd name="T3" fmla="*/ 75 h 129"/>
                <a:gd name="T4" fmla="*/ 156 w 285"/>
                <a:gd name="T5" fmla="*/ 8 h 129"/>
                <a:gd name="T6" fmla="*/ 44 w 285"/>
                <a:gd name="T7" fmla="*/ 8 h 129"/>
                <a:gd name="T8" fmla="*/ 9 w 285"/>
                <a:gd name="T9" fmla="*/ 75 h 129"/>
                <a:gd name="T10" fmla="*/ 9 w 285"/>
                <a:gd name="T11" fmla="*/ 129 h 129"/>
                <a:gd name="T12" fmla="*/ 0 w 285"/>
                <a:gd name="T13" fmla="*/ 129 h 129"/>
                <a:gd name="T14" fmla="*/ 0 w 285"/>
                <a:gd name="T15" fmla="*/ 63 h 129"/>
                <a:gd name="T16" fmla="*/ 38 w 285"/>
                <a:gd name="T17" fmla="*/ 0 h 129"/>
                <a:gd name="T18" fmla="*/ 229 w 285"/>
                <a:gd name="T19" fmla="*/ 0 h 129"/>
                <a:gd name="T20" fmla="*/ 285 w 285"/>
                <a:gd name="T21" fmla="*/ 6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129">
                  <a:moveTo>
                    <a:pt x="285" y="67"/>
                  </a:moveTo>
                  <a:lnTo>
                    <a:pt x="200" y="75"/>
                  </a:lnTo>
                  <a:lnTo>
                    <a:pt x="156" y="8"/>
                  </a:lnTo>
                  <a:lnTo>
                    <a:pt x="44" y="8"/>
                  </a:lnTo>
                  <a:lnTo>
                    <a:pt x="9" y="75"/>
                  </a:lnTo>
                  <a:lnTo>
                    <a:pt x="9" y="129"/>
                  </a:lnTo>
                  <a:lnTo>
                    <a:pt x="0" y="129"/>
                  </a:lnTo>
                  <a:lnTo>
                    <a:pt x="0" y="63"/>
                  </a:lnTo>
                  <a:lnTo>
                    <a:pt x="38" y="0"/>
                  </a:lnTo>
                  <a:lnTo>
                    <a:pt x="229" y="0"/>
                  </a:lnTo>
                  <a:lnTo>
                    <a:pt x="285" y="67"/>
                  </a:lnTo>
                  <a:close/>
                </a:path>
              </a:pathLst>
            </a:custGeom>
            <a:solidFill>
              <a:srgbClr val="CCB3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572"/>
            <p:cNvSpPr>
              <a:spLocks/>
            </p:cNvSpPr>
            <p:nvPr/>
          </p:nvSpPr>
          <p:spPr bwMode="auto">
            <a:xfrm>
              <a:off x="3085" y="3544"/>
              <a:ext cx="430" cy="88"/>
            </a:xfrm>
            <a:custGeom>
              <a:avLst/>
              <a:gdLst>
                <a:gd name="T0" fmla="*/ 0 w 861"/>
                <a:gd name="T1" fmla="*/ 38 h 176"/>
                <a:gd name="T2" fmla="*/ 0 w 861"/>
                <a:gd name="T3" fmla="*/ 63 h 176"/>
                <a:gd name="T4" fmla="*/ 19 w 861"/>
                <a:gd name="T5" fmla="*/ 63 h 176"/>
                <a:gd name="T6" fmla="*/ 39 w 861"/>
                <a:gd name="T7" fmla="*/ 113 h 176"/>
                <a:gd name="T8" fmla="*/ 63 w 861"/>
                <a:gd name="T9" fmla="*/ 130 h 176"/>
                <a:gd name="T10" fmla="*/ 708 w 861"/>
                <a:gd name="T11" fmla="*/ 147 h 176"/>
                <a:gd name="T12" fmla="*/ 725 w 861"/>
                <a:gd name="T13" fmla="*/ 167 h 176"/>
                <a:gd name="T14" fmla="*/ 743 w 861"/>
                <a:gd name="T15" fmla="*/ 176 h 176"/>
                <a:gd name="T16" fmla="*/ 771 w 861"/>
                <a:gd name="T17" fmla="*/ 176 h 176"/>
                <a:gd name="T18" fmla="*/ 791 w 861"/>
                <a:gd name="T19" fmla="*/ 167 h 176"/>
                <a:gd name="T20" fmla="*/ 861 w 861"/>
                <a:gd name="T21" fmla="*/ 0 h 176"/>
                <a:gd name="T22" fmla="*/ 0 w 861"/>
                <a:gd name="T23" fmla="*/ 19 h 176"/>
                <a:gd name="T24" fmla="*/ 0 w 861"/>
                <a:gd name="T25" fmla="*/ 3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61" h="176">
                  <a:moveTo>
                    <a:pt x="0" y="38"/>
                  </a:moveTo>
                  <a:lnTo>
                    <a:pt x="0" y="63"/>
                  </a:lnTo>
                  <a:lnTo>
                    <a:pt x="19" y="63"/>
                  </a:lnTo>
                  <a:lnTo>
                    <a:pt x="39" y="113"/>
                  </a:lnTo>
                  <a:lnTo>
                    <a:pt x="63" y="130"/>
                  </a:lnTo>
                  <a:lnTo>
                    <a:pt x="708" y="147"/>
                  </a:lnTo>
                  <a:lnTo>
                    <a:pt x="725" y="167"/>
                  </a:lnTo>
                  <a:lnTo>
                    <a:pt x="743" y="176"/>
                  </a:lnTo>
                  <a:lnTo>
                    <a:pt x="771" y="176"/>
                  </a:lnTo>
                  <a:lnTo>
                    <a:pt x="791" y="167"/>
                  </a:lnTo>
                  <a:lnTo>
                    <a:pt x="861" y="0"/>
                  </a:lnTo>
                  <a:lnTo>
                    <a:pt x="0" y="19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C0C0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573"/>
            <p:cNvSpPr>
              <a:spLocks/>
            </p:cNvSpPr>
            <p:nvPr/>
          </p:nvSpPr>
          <p:spPr bwMode="auto">
            <a:xfrm>
              <a:off x="3282" y="3415"/>
              <a:ext cx="110" cy="138"/>
            </a:xfrm>
            <a:custGeom>
              <a:avLst/>
              <a:gdLst>
                <a:gd name="T0" fmla="*/ 220 w 220"/>
                <a:gd name="T1" fmla="*/ 240 h 276"/>
                <a:gd name="T2" fmla="*/ 220 w 220"/>
                <a:gd name="T3" fmla="*/ 19 h 276"/>
                <a:gd name="T4" fmla="*/ 0 w 220"/>
                <a:gd name="T5" fmla="*/ 0 h 276"/>
                <a:gd name="T6" fmla="*/ 0 w 220"/>
                <a:gd name="T7" fmla="*/ 276 h 276"/>
                <a:gd name="T8" fmla="*/ 220 w 220"/>
                <a:gd name="T9" fmla="*/ 24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76">
                  <a:moveTo>
                    <a:pt x="220" y="240"/>
                  </a:moveTo>
                  <a:lnTo>
                    <a:pt x="220" y="19"/>
                  </a:lnTo>
                  <a:lnTo>
                    <a:pt x="0" y="0"/>
                  </a:lnTo>
                  <a:lnTo>
                    <a:pt x="0" y="276"/>
                  </a:lnTo>
                  <a:lnTo>
                    <a:pt x="220" y="240"/>
                  </a:lnTo>
                  <a:close/>
                </a:path>
              </a:pathLst>
            </a:custGeom>
            <a:solidFill>
              <a:srgbClr val="CCB3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574"/>
            <p:cNvSpPr>
              <a:spLocks/>
            </p:cNvSpPr>
            <p:nvPr/>
          </p:nvSpPr>
          <p:spPr bwMode="auto">
            <a:xfrm>
              <a:off x="3088" y="3415"/>
              <a:ext cx="194" cy="138"/>
            </a:xfrm>
            <a:custGeom>
              <a:avLst/>
              <a:gdLst>
                <a:gd name="T0" fmla="*/ 0 w 386"/>
                <a:gd name="T1" fmla="*/ 276 h 276"/>
                <a:gd name="T2" fmla="*/ 0 w 386"/>
                <a:gd name="T3" fmla="*/ 55 h 276"/>
                <a:gd name="T4" fmla="*/ 386 w 386"/>
                <a:gd name="T5" fmla="*/ 0 h 276"/>
                <a:gd name="T6" fmla="*/ 386 w 386"/>
                <a:gd name="T7" fmla="*/ 276 h 276"/>
                <a:gd name="T8" fmla="*/ 0 w 386"/>
                <a:gd name="T9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6" h="276">
                  <a:moveTo>
                    <a:pt x="0" y="276"/>
                  </a:moveTo>
                  <a:lnTo>
                    <a:pt x="0" y="55"/>
                  </a:lnTo>
                  <a:lnTo>
                    <a:pt x="386" y="0"/>
                  </a:lnTo>
                  <a:lnTo>
                    <a:pt x="386" y="276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FFF3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575"/>
            <p:cNvSpPr>
              <a:spLocks/>
            </p:cNvSpPr>
            <p:nvPr/>
          </p:nvSpPr>
          <p:spPr bwMode="auto">
            <a:xfrm>
              <a:off x="3070" y="3544"/>
              <a:ext cx="203" cy="24"/>
            </a:xfrm>
            <a:custGeom>
              <a:avLst/>
              <a:gdLst>
                <a:gd name="T0" fmla="*/ 0 w 405"/>
                <a:gd name="T1" fmla="*/ 48 h 48"/>
                <a:gd name="T2" fmla="*/ 0 w 405"/>
                <a:gd name="T3" fmla="*/ 9 h 48"/>
                <a:gd name="T4" fmla="*/ 405 w 405"/>
                <a:gd name="T5" fmla="*/ 0 h 48"/>
                <a:gd name="T6" fmla="*/ 405 w 405"/>
                <a:gd name="T7" fmla="*/ 38 h 48"/>
                <a:gd name="T8" fmla="*/ 0 w 405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48">
                  <a:moveTo>
                    <a:pt x="0" y="48"/>
                  </a:moveTo>
                  <a:lnTo>
                    <a:pt x="0" y="9"/>
                  </a:lnTo>
                  <a:lnTo>
                    <a:pt x="405" y="0"/>
                  </a:lnTo>
                  <a:lnTo>
                    <a:pt x="405" y="3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E6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576"/>
            <p:cNvSpPr>
              <a:spLocks noChangeArrowheads="1"/>
            </p:cNvSpPr>
            <p:nvPr/>
          </p:nvSpPr>
          <p:spPr bwMode="auto">
            <a:xfrm>
              <a:off x="3278" y="3549"/>
              <a:ext cx="24" cy="20"/>
            </a:xfrm>
            <a:prstGeom prst="rect">
              <a:avLst/>
            </a:prstGeom>
            <a:solidFill>
              <a:srgbClr val="FFF9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577"/>
            <p:cNvSpPr>
              <a:spLocks noChangeShapeType="1"/>
            </p:cNvSpPr>
            <p:nvPr/>
          </p:nvSpPr>
          <p:spPr bwMode="auto">
            <a:xfrm flipH="1" flipV="1">
              <a:off x="3525" y="3573"/>
              <a:ext cx="20" cy="1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578"/>
            <p:cNvSpPr>
              <a:spLocks noChangeShapeType="1"/>
            </p:cNvSpPr>
            <p:nvPr/>
          </p:nvSpPr>
          <p:spPr bwMode="auto">
            <a:xfrm flipH="1" flipV="1">
              <a:off x="3475" y="3576"/>
              <a:ext cx="18" cy="2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" name="Group 579"/>
            <p:cNvGrpSpPr>
              <a:grpSpLocks/>
            </p:cNvGrpSpPr>
            <p:nvPr/>
          </p:nvGrpSpPr>
          <p:grpSpPr bwMode="auto">
            <a:xfrm>
              <a:off x="3461" y="3484"/>
              <a:ext cx="1" cy="37"/>
              <a:chOff x="3461" y="3484"/>
              <a:chExt cx="1" cy="37"/>
            </a:xfrm>
          </p:grpSpPr>
          <p:sp>
            <p:nvSpPr>
              <p:cNvPr id="151" name="Freeform 580"/>
              <p:cNvSpPr>
                <a:spLocks/>
              </p:cNvSpPr>
              <p:nvPr/>
            </p:nvSpPr>
            <p:spPr bwMode="auto">
              <a:xfrm>
                <a:off x="3461" y="3484"/>
                <a:ext cx="1" cy="37"/>
              </a:xfrm>
              <a:custGeom>
                <a:avLst/>
                <a:gdLst>
                  <a:gd name="T0" fmla="*/ 2 w 2"/>
                  <a:gd name="T1" fmla="*/ 0 h 73"/>
                  <a:gd name="T2" fmla="*/ 0 w 2"/>
                  <a:gd name="T3" fmla="*/ 73 h 73"/>
                  <a:gd name="T4" fmla="*/ 2 w 2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3">
                    <a:moveTo>
                      <a:pt x="2" y="0"/>
                    </a:moveTo>
                    <a:lnTo>
                      <a:pt x="0" y="7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Line 581"/>
              <p:cNvSpPr>
                <a:spLocks noChangeShapeType="1"/>
              </p:cNvSpPr>
              <p:nvPr/>
            </p:nvSpPr>
            <p:spPr bwMode="auto">
              <a:xfrm flipH="1">
                <a:off x="3461" y="3484"/>
                <a:ext cx="1" cy="37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" name="Group 582"/>
            <p:cNvGrpSpPr>
              <a:grpSpLocks/>
            </p:cNvGrpSpPr>
            <p:nvPr/>
          </p:nvGrpSpPr>
          <p:grpSpPr bwMode="auto">
            <a:xfrm>
              <a:off x="3447" y="3484"/>
              <a:ext cx="1" cy="34"/>
              <a:chOff x="3447" y="3484"/>
              <a:chExt cx="1" cy="34"/>
            </a:xfrm>
          </p:grpSpPr>
          <p:sp>
            <p:nvSpPr>
              <p:cNvPr id="149" name="Freeform 583"/>
              <p:cNvSpPr>
                <a:spLocks/>
              </p:cNvSpPr>
              <p:nvPr/>
            </p:nvSpPr>
            <p:spPr bwMode="auto">
              <a:xfrm>
                <a:off x="3447" y="3484"/>
                <a:ext cx="1" cy="34"/>
              </a:xfrm>
              <a:custGeom>
                <a:avLst/>
                <a:gdLst>
                  <a:gd name="T0" fmla="*/ 0 h 67"/>
                  <a:gd name="T1" fmla="*/ 67 h 67"/>
                  <a:gd name="T2" fmla="*/ 0 h 67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67">
                    <a:moveTo>
                      <a:pt x="0" y="0"/>
                    </a:moveTo>
                    <a:lnTo>
                      <a:pt x="0" y="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Line 584"/>
              <p:cNvSpPr>
                <a:spLocks noChangeShapeType="1"/>
              </p:cNvSpPr>
              <p:nvPr/>
            </p:nvSpPr>
            <p:spPr bwMode="auto">
              <a:xfrm>
                <a:off x="3447" y="3484"/>
                <a:ext cx="1" cy="34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" name="Freeform 585"/>
            <p:cNvSpPr>
              <a:spLocks/>
            </p:cNvSpPr>
            <p:nvPr/>
          </p:nvSpPr>
          <p:spPr bwMode="auto">
            <a:xfrm>
              <a:off x="3288" y="3458"/>
              <a:ext cx="247" cy="156"/>
            </a:xfrm>
            <a:custGeom>
              <a:avLst/>
              <a:gdLst>
                <a:gd name="T0" fmla="*/ 0 w 493"/>
                <a:gd name="T1" fmla="*/ 313 h 313"/>
                <a:gd name="T2" fmla="*/ 0 w 493"/>
                <a:gd name="T3" fmla="*/ 29 h 313"/>
                <a:gd name="T4" fmla="*/ 23 w 493"/>
                <a:gd name="T5" fmla="*/ 0 h 313"/>
                <a:gd name="T6" fmla="*/ 302 w 493"/>
                <a:gd name="T7" fmla="*/ 19 h 313"/>
                <a:gd name="T8" fmla="*/ 302 w 493"/>
                <a:gd name="T9" fmla="*/ 29 h 313"/>
                <a:gd name="T10" fmla="*/ 293 w 493"/>
                <a:gd name="T11" fmla="*/ 29 h 313"/>
                <a:gd name="T12" fmla="*/ 293 w 493"/>
                <a:gd name="T13" fmla="*/ 92 h 313"/>
                <a:gd name="T14" fmla="*/ 492 w 493"/>
                <a:gd name="T15" fmla="*/ 129 h 313"/>
                <a:gd name="T16" fmla="*/ 493 w 493"/>
                <a:gd name="T17" fmla="*/ 236 h 313"/>
                <a:gd name="T18" fmla="*/ 346 w 493"/>
                <a:gd name="T19" fmla="*/ 246 h 313"/>
                <a:gd name="T20" fmla="*/ 306 w 493"/>
                <a:gd name="T21" fmla="*/ 175 h 313"/>
                <a:gd name="T22" fmla="*/ 113 w 493"/>
                <a:gd name="T23" fmla="*/ 179 h 313"/>
                <a:gd name="T24" fmla="*/ 69 w 493"/>
                <a:gd name="T25" fmla="*/ 259 h 313"/>
                <a:gd name="T26" fmla="*/ 69 w 493"/>
                <a:gd name="T27" fmla="*/ 313 h 313"/>
                <a:gd name="T28" fmla="*/ 0 w 493"/>
                <a:gd name="T29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3" h="313">
                  <a:moveTo>
                    <a:pt x="0" y="313"/>
                  </a:moveTo>
                  <a:lnTo>
                    <a:pt x="0" y="29"/>
                  </a:lnTo>
                  <a:lnTo>
                    <a:pt x="23" y="0"/>
                  </a:lnTo>
                  <a:lnTo>
                    <a:pt x="302" y="19"/>
                  </a:lnTo>
                  <a:lnTo>
                    <a:pt x="302" y="29"/>
                  </a:lnTo>
                  <a:lnTo>
                    <a:pt x="293" y="29"/>
                  </a:lnTo>
                  <a:lnTo>
                    <a:pt x="293" y="92"/>
                  </a:lnTo>
                  <a:lnTo>
                    <a:pt x="492" y="129"/>
                  </a:lnTo>
                  <a:lnTo>
                    <a:pt x="493" y="236"/>
                  </a:lnTo>
                  <a:lnTo>
                    <a:pt x="346" y="246"/>
                  </a:lnTo>
                  <a:lnTo>
                    <a:pt x="306" y="175"/>
                  </a:lnTo>
                  <a:lnTo>
                    <a:pt x="113" y="179"/>
                  </a:lnTo>
                  <a:lnTo>
                    <a:pt x="69" y="259"/>
                  </a:lnTo>
                  <a:lnTo>
                    <a:pt x="69" y="313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FFF3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86"/>
            <p:cNvSpPr>
              <a:spLocks/>
            </p:cNvSpPr>
            <p:nvPr/>
          </p:nvSpPr>
          <p:spPr bwMode="auto">
            <a:xfrm>
              <a:off x="3342" y="3507"/>
              <a:ext cx="143" cy="17"/>
            </a:xfrm>
            <a:custGeom>
              <a:avLst/>
              <a:gdLst>
                <a:gd name="T0" fmla="*/ 287 w 287"/>
                <a:gd name="T1" fmla="*/ 21 h 33"/>
                <a:gd name="T2" fmla="*/ 117 w 287"/>
                <a:gd name="T3" fmla="*/ 0 h 33"/>
                <a:gd name="T4" fmla="*/ 2 w 287"/>
                <a:gd name="T5" fmla="*/ 10 h 33"/>
                <a:gd name="T6" fmla="*/ 0 w 287"/>
                <a:gd name="T7" fmla="*/ 13 h 33"/>
                <a:gd name="T8" fmla="*/ 149 w 287"/>
                <a:gd name="T9" fmla="*/ 23 h 33"/>
                <a:gd name="T10" fmla="*/ 230 w 287"/>
                <a:gd name="T11" fmla="*/ 29 h 33"/>
                <a:gd name="T12" fmla="*/ 239 w 287"/>
                <a:gd name="T13" fmla="*/ 33 h 33"/>
                <a:gd name="T14" fmla="*/ 285 w 287"/>
                <a:gd name="T15" fmla="*/ 25 h 33"/>
                <a:gd name="T16" fmla="*/ 287 w 287"/>
                <a:gd name="T17" fmla="*/ 2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33">
                  <a:moveTo>
                    <a:pt x="287" y="21"/>
                  </a:moveTo>
                  <a:lnTo>
                    <a:pt x="117" y="0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149" y="23"/>
                  </a:lnTo>
                  <a:lnTo>
                    <a:pt x="230" y="29"/>
                  </a:lnTo>
                  <a:lnTo>
                    <a:pt x="239" y="33"/>
                  </a:lnTo>
                  <a:lnTo>
                    <a:pt x="285" y="25"/>
                  </a:lnTo>
                  <a:lnTo>
                    <a:pt x="287" y="21"/>
                  </a:lnTo>
                  <a:close/>
                </a:path>
              </a:pathLst>
            </a:custGeom>
            <a:solidFill>
              <a:srgbClr val="FFE94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87"/>
            <p:cNvSpPr>
              <a:spLocks noChangeShapeType="1"/>
            </p:cNvSpPr>
            <p:nvPr/>
          </p:nvSpPr>
          <p:spPr bwMode="auto">
            <a:xfrm flipH="1" flipV="1">
              <a:off x="3342" y="3513"/>
              <a:ext cx="115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88"/>
            <p:cNvSpPr>
              <a:spLocks/>
            </p:cNvSpPr>
            <p:nvPr/>
          </p:nvSpPr>
          <p:spPr bwMode="auto">
            <a:xfrm>
              <a:off x="3364" y="3512"/>
              <a:ext cx="64" cy="38"/>
            </a:xfrm>
            <a:custGeom>
              <a:avLst/>
              <a:gdLst>
                <a:gd name="T0" fmla="*/ 119 w 128"/>
                <a:gd name="T1" fmla="*/ 0 h 74"/>
                <a:gd name="T2" fmla="*/ 10 w 128"/>
                <a:gd name="T3" fmla="*/ 0 h 74"/>
                <a:gd name="T4" fmla="*/ 0 w 128"/>
                <a:gd name="T5" fmla="*/ 32 h 74"/>
                <a:gd name="T6" fmla="*/ 10 w 128"/>
                <a:gd name="T7" fmla="*/ 70 h 74"/>
                <a:gd name="T8" fmla="*/ 128 w 128"/>
                <a:gd name="T9" fmla="*/ 74 h 74"/>
                <a:gd name="T10" fmla="*/ 119 w 128"/>
                <a:gd name="T11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74">
                  <a:moveTo>
                    <a:pt x="119" y="0"/>
                  </a:moveTo>
                  <a:lnTo>
                    <a:pt x="10" y="0"/>
                  </a:lnTo>
                  <a:lnTo>
                    <a:pt x="0" y="32"/>
                  </a:lnTo>
                  <a:lnTo>
                    <a:pt x="10" y="70"/>
                  </a:lnTo>
                  <a:lnTo>
                    <a:pt x="128" y="7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E94C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Oval 589"/>
            <p:cNvSpPr>
              <a:spLocks noChangeArrowheads="1"/>
            </p:cNvSpPr>
            <p:nvPr/>
          </p:nvSpPr>
          <p:spPr bwMode="auto">
            <a:xfrm>
              <a:off x="3412" y="3516"/>
              <a:ext cx="23" cy="34"/>
            </a:xfrm>
            <a:prstGeom prst="ellipse">
              <a:avLst/>
            </a:prstGeom>
            <a:solidFill>
              <a:srgbClr val="FFE94C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590"/>
            <p:cNvSpPr>
              <a:spLocks noChangeArrowheads="1"/>
            </p:cNvSpPr>
            <p:nvPr/>
          </p:nvSpPr>
          <p:spPr bwMode="auto">
            <a:xfrm>
              <a:off x="3290" y="3617"/>
              <a:ext cx="39" cy="6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91"/>
            <p:cNvSpPr>
              <a:spLocks/>
            </p:cNvSpPr>
            <p:nvPr/>
          </p:nvSpPr>
          <p:spPr bwMode="auto">
            <a:xfrm>
              <a:off x="3323" y="3544"/>
              <a:ext cx="152" cy="70"/>
            </a:xfrm>
            <a:custGeom>
              <a:avLst/>
              <a:gdLst>
                <a:gd name="T0" fmla="*/ 304 w 304"/>
                <a:gd name="T1" fmla="*/ 73 h 140"/>
                <a:gd name="T2" fmla="*/ 212 w 304"/>
                <a:gd name="T3" fmla="*/ 78 h 140"/>
                <a:gd name="T4" fmla="*/ 166 w 304"/>
                <a:gd name="T5" fmla="*/ 9 h 140"/>
                <a:gd name="T6" fmla="*/ 55 w 304"/>
                <a:gd name="T7" fmla="*/ 9 h 140"/>
                <a:gd name="T8" fmla="*/ 9 w 304"/>
                <a:gd name="T9" fmla="*/ 73 h 140"/>
                <a:gd name="T10" fmla="*/ 9 w 304"/>
                <a:gd name="T11" fmla="*/ 140 h 140"/>
                <a:gd name="T12" fmla="*/ 0 w 304"/>
                <a:gd name="T13" fmla="*/ 140 h 140"/>
                <a:gd name="T14" fmla="*/ 0 w 304"/>
                <a:gd name="T15" fmla="*/ 73 h 140"/>
                <a:gd name="T16" fmla="*/ 46 w 304"/>
                <a:gd name="T17" fmla="*/ 0 h 140"/>
                <a:gd name="T18" fmla="*/ 239 w 304"/>
                <a:gd name="T19" fmla="*/ 0 h 140"/>
                <a:gd name="T20" fmla="*/ 304 w 304"/>
                <a:gd name="T21" fmla="*/ 7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4" h="140">
                  <a:moveTo>
                    <a:pt x="304" y="73"/>
                  </a:moveTo>
                  <a:lnTo>
                    <a:pt x="212" y="78"/>
                  </a:lnTo>
                  <a:lnTo>
                    <a:pt x="166" y="9"/>
                  </a:lnTo>
                  <a:lnTo>
                    <a:pt x="55" y="9"/>
                  </a:lnTo>
                  <a:lnTo>
                    <a:pt x="9" y="73"/>
                  </a:lnTo>
                  <a:lnTo>
                    <a:pt x="9" y="140"/>
                  </a:lnTo>
                  <a:lnTo>
                    <a:pt x="0" y="140"/>
                  </a:lnTo>
                  <a:lnTo>
                    <a:pt x="0" y="73"/>
                  </a:lnTo>
                  <a:lnTo>
                    <a:pt x="46" y="0"/>
                  </a:lnTo>
                  <a:lnTo>
                    <a:pt x="239" y="0"/>
                  </a:lnTo>
                  <a:lnTo>
                    <a:pt x="304" y="73"/>
                  </a:lnTo>
                  <a:close/>
                </a:path>
              </a:pathLst>
            </a:custGeom>
            <a:solidFill>
              <a:srgbClr val="CCB3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Rectangle 592"/>
            <p:cNvSpPr>
              <a:spLocks noChangeArrowheads="1"/>
            </p:cNvSpPr>
            <p:nvPr/>
          </p:nvSpPr>
          <p:spPr bwMode="auto">
            <a:xfrm>
              <a:off x="3350" y="3476"/>
              <a:ext cx="75" cy="23"/>
            </a:xfrm>
            <a:prstGeom prst="rect">
              <a:avLst/>
            </a:prstGeom>
            <a:solidFill>
              <a:srgbClr val="26262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ectangle 593"/>
            <p:cNvSpPr>
              <a:spLocks noChangeArrowheads="1"/>
            </p:cNvSpPr>
            <p:nvPr/>
          </p:nvSpPr>
          <p:spPr bwMode="auto">
            <a:xfrm>
              <a:off x="3412" y="3476"/>
              <a:ext cx="13" cy="23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Rectangle 594"/>
            <p:cNvSpPr>
              <a:spLocks noChangeArrowheads="1"/>
            </p:cNvSpPr>
            <p:nvPr/>
          </p:nvSpPr>
          <p:spPr bwMode="auto">
            <a:xfrm>
              <a:off x="3305" y="3476"/>
              <a:ext cx="28" cy="23"/>
            </a:xfrm>
            <a:prstGeom prst="rect">
              <a:avLst/>
            </a:prstGeom>
            <a:solidFill>
              <a:srgbClr val="262626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95"/>
            <p:cNvSpPr>
              <a:spLocks/>
            </p:cNvSpPr>
            <p:nvPr/>
          </p:nvSpPr>
          <p:spPr bwMode="auto">
            <a:xfrm>
              <a:off x="3356" y="3585"/>
              <a:ext cx="92" cy="98"/>
            </a:xfrm>
            <a:custGeom>
              <a:avLst/>
              <a:gdLst>
                <a:gd name="T0" fmla="*/ 88 w 183"/>
                <a:gd name="T1" fmla="*/ 0 h 196"/>
                <a:gd name="T2" fmla="*/ 69 w 183"/>
                <a:gd name="T3" fmla="*/ 2 h 196"/>
                <a:gd name="T4" fmla="*/ 51 w 183"/>
                <a:gd name="T5" fmla="*/ 10 h 196"/>
                <a:gd name="T6" fmla="*/ 36 w 183"/>
                <a:gd name="T7" fmla="*/ 19 h 196"/>
                <a:gd name="T8" fmla="*/ 25 w 183"/>
                <a:gd name="T9" fmla="*/ 31 h 196"/>
                <a:gd name="T10" fmla="*/ 13 w 183"/>
                <a:gd name="T11" fmla="*/ 46 h 196"/>
                <a:gd name="T12" fmla="*/ 5 w 183"/>
                <a:gd name="T13" fmla="*/ 64 h 196"/>
                <a:gd name="T14" fmla="*/ 2 w 183"/>
                <a:gd name="T15" fmla="*/ 83 h 196"/>
                <a:gd name="T16" fmla="*/ 0 w 183"/>
                <a:gd name="T17" fmla="*/ 102 h 196"/>
                <a:gd name="T18" fmla="*/ 2 w 183"/>
                <a:gd name="T19" fmla="*/ 121 h 196"/>
                <a:gd name="T20" fmla="*/ 9 w 183"/>
                <a:gd name="T21" fmla="*/ 140 h 196"/>
                <a:gd name="T22" fmla="*/ 17 w 183"/>
                <a:gd name="T23" fmla="*/ 156 h 196"/>
                <a:gd name="T24" fmla="*/ 30 w 183"/>
                <a:gd name="T25" fmla="*/ 169 h 196"/>
                <a:gd name="T26" fmla="*/ 44 w 183"/>
                <a:gd name="T27" fmla="*/ 181 h 196"/>
                <a:gd name="T28" fmla="*/ 59 w 183"/>
                <a:gd name="T29" fmla="*/ 190 h 196"/>
                <a:gd name="T30" fmla="*/ 76 w 183"/>
                <a:gd name="T31" fmla="*/ 194 h 196"/>
                <a:gd name="T32" fmla="*/ 95 w 183"/>
                <a:gd name="T33" fmla="*/ 196 h 196"/>
                <a:gd name="T34" fmla="*/ 114 w 183"/>
                <a:gd name="T35" fmla="*/ 194 h 196"/>
                <a:gd name="T36" fmla="*/ 132 w 183"/>
                <a:gd name="T37" fmla="*/ 186 h 196"/>
                <a:gd name="T38" fmla="*/ 147 w 183"/>
                <a:gd name="T39" fmla="*/ 177 h 196"/>
                <a:gd name="T40" fmla="*/ 160 w 183"/>
                <a:gd name="T41" fmla="*/ 165 h 196"/>
                <a:gd name="T42" fmla="*/ 170 w 183"/>
                <a:gd name="T43" fmla="*/ 150 h 196"/>
                <a:gd name="T44" fmla="*/ 178 w 183"/>
                <a:gd name="T45" fmla="*/ 133 h 196"/>
                <a:gd name="T46" fmla="*/ 181 w 183"/>
                <a:gd name="T47" fmla="*/ 113 h 196"/>
                <a:gd name="T48" fmla="*/ 183 w 183"/>
                <a:gd name="T49" fmla="*/ 94 h 196"/>
                <a:gd name="T50" fmla="*/ 181 w 183"/>
                <a:gd name="T51" fmla="*/ 75 h 196"/>
                <a:gd name="T52" fmla="*/ 174 w 183"/>
                <a:gd name="T53" fmla="*/ 56 h 196"/>
                <a:gd name="T54" fmla="*/ 166 w 183"/>
                <a:gd name="T55" fmla="*/ 41 h 196"/>
                <a:gd name="T56" fmla="*/ 153 w 183"/>
                <a:gd name="T57" fmla="*/ 27 h 196"/>
                <a:gd name="T58" fmla="*/ 139 w 183"/>
                <a:gd name="T59" fmla="*/ 16 h 196"/>
                <a:gd name="T60" fmla="*/ 124 w 183"/>
                <a:gd name="T61" fmla="*/ 6 h 196"/>
                <a:gd name="T62" fmla="*/ 107 w 183"/>
                <a:gd name="T63" fmla="*/ 2 h 196"/>
                <a:gd name="T64" fmla="*/ 88 w 183"/>
                <a:gd name="T6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3" h="196">
                  <a:moveTo>
                    <a:pt x="88" y="0"/>
                  </a:moveTo>
                  <a:lnTo>
                    <a:pt x="69" y="2"/>
                  </a:lnTo>
                  <a:lnTo>
                    <a:pt x="51" y="10"/>
                  </a:lnTo>
                  <a:lnTo>
                    <a:pt x="36" y="19"/>
                  </a:lnTo>
                  <a:lnTo>
                    <a:pt x="25" y="31"/>
                  </a:lnTo>
                  <a:lnTo>
                    <a:pt x="13" y="46"/>
                  </a:lnTo>
                  <a:lnTo>
                    <a:pt x="5" y="64"/>
                  </a:lnTo>
                  <a:lnTo>
                    <a:pt x="2" y="83"/>
                  </a:lnTo>
                  <a:lnTo>
                    <a:pt x="0" y="102"/>
                  </a:lnTo>
                  <a:lnTo>
                    <a:pt x="2" y="121"/>
                  </a:lnTo>
                  <a:lnTo>
                    <a:pt x="9" y="140"/>
                  </a:lnTo>
                  <a:lnTo>
                    <a:pt x="17" y="156"/>
                  </a:lnTo>
                  <a:lnTo>
                    <a:pt x="30" y="169"/>
                  </a:lnTo>
                  <a:lnTo>
                    <a:pt x="44" y="181"/>
                  </a:lnTo>
                  <a:lnTo>
                    <a:pt x="59" y="190"/>
                  </a:lnTo>
                  <a:lnTo>
                    <a:pt x="76" y="194"/>
                  </a:lnTo>
                  <a:lnTo>
                    <a:pt x="95" y="196"/>
                  </a:lnTo>
                  <a:lnTo>
                    <a:pt x="114" y="194"/>
                  </a:lnTo>
                  <a:lnTo>
                    <a:pt x="132" y="186"/>
                  </a:lnTo>
                  <a:lnTo>
                    <a:pt x="147" y="177"/>
                  </a:lnTo>
                  <a:lnTo>
                    <a:pt x="160" y="165"/>
                  </a:lnTo>
                  <a:lnTo>
                    <a:pt x="170" y="150"/>
                  </a:lnTo>
                  <a:lnTo>
                    <a:pt x="178" y="133"/>
                  </a:lnTo>
                  <a:lnTo>
                    <a:pt x="181" y="113"/>
                  </a:lnTo>
                  <a:lnTo>
                    <a:pt x="183" y="94"/>
                  </a:lnTo>
                  <a:lnTo>
                    <a:pt x="181" y="75"/>
                  </a:lnTo>
                  <a:lnTo>
                    <a:pt x="174" y="56"/>
                  </a:lnTo>
                  <a:lnTo>
                    <a:pt x="166" y="41"/>
                  </a:lnTo>
                  <a:lnTo>
                    <a:pt x="153" y="27"/>
                  </a:lnTo>
                  <a:lnTo>
                    <a:pt x="139" y="16"/>
                  </a:lnTo>
                  <a:lnTo>
                    <a:pt x="124" y="6"/>
                  </a:lnTo>
                  <a:lnTo>
                    <a:pt x="107" y="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33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596"/>
            <p:cNvSpPr>
              <a:spLocks noChangeArrowheads="1"/>
            </p:cNvSpPr>
            <p:nvPr/>
          </p:nvSpPr>
          <p:spPr bwMode="auto">
            <a:xfrm>
              <a:off x="3394" y="3627"/>
              <a:ext cx="5" cy="12"/>
            </a:xfrm>
            <a:prstGeom prst="ellipse">
              <a:avLst/>
            </a:prstGeom>
            <a:solidFill>
              <a:srgbClr val="333333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597"/>
            <p:cNvSpPr>
              <a:spLocks noChangeShapeType="1"/>
            </p:cNvSpPr>
            <p:nvPr/>
          </p:nvSpPr>
          <p:spPr bwMode="auto">
            <a:xfrm>
              <a:off x="3416" y="3608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598"/>
            <p:cNvSpPr>
              <a:spLocks noChangeShapeType="1"/>
            </p:cNvSpPr>
            <p:nvPr/>
          </p:nvSpPr>
          <p:spPr bwMode="auto">
            <a:xfrm>
              <a:off x="3407" y="3614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599"/>
            <p:cNvSpPr>
              <a:spLocks noChangeShapeType="1"/>
            </p:cNvSpPr>
            <p:nvPr/>
          </p:nvSpPr>
          <p:spPr bwMode="auto">
            <a:xfrm>
              <a:off x="3370" y="3645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600"/>
            <p:cNvSpPr>
              <a:spLocks noChangeShapeType="1"/>
            </p:cNvSpPr>
            <p:nvPr/>
          </p:nvSpPr>
          <p:spPr bwMode="auto">
            <a:xfrm>
              <a:off x="3397" y="3654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601"/>
            <p:cNvSpPr>
              <a:spLocks noChangeShapeType="1"/>
            </p:cNvSpPr>
            <p:nvPr/>
          </p:nvSpPr>
          <p:spPr bwMode="auto">
            <a:xfrm>
              <a:off x="3401" y="3654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602"/>
            <p:cNvSpPr>
              <a:spLocks noChangeShapeType="1"/>
            </p:cNvSpPr>
            <p:nvPr/>
          </p:nvSpPr>
          <p:spPr bwMode="auto">
            <a:xfrm>
              <a:off x="3411" y="3636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603"/>
            <p:cNvSpPr>
              <a:spLocks noChangeShapeType="1"/>
            </p:cNvSpPr>
            <p:nvPr/>
          </p:nvSpPr>
          <p:spPr bwMode="auto">
            <a:xfrm>
              <a:off x="3361" y="3623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604"/>
            <p:cNvSpPr>
              <a:spLocks noChangeShapeType="1"/>
            </p:cNvSpPr>
            <p:nvPr/>
          </p:nvSpPr>
          <p:spPr bwMode="auto">
            <a:xfrm>
              <a:off x="3407" y="3614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605"/>
            <p:cNvSpPr>
              <a:spLocks noChangeShapeType="1"/>
            </p:cNvSpPr>
            <p:nvPr/>
          </p:nvSpPr>
          <p:spPr bwMode="auto">
            <a:xfrm>
              <a:off x="3411" y="3632"/>
              <a:ext cx="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Rectangle 606"/>
            <p:cNvSpPr>
              <a:spLocks noChangeArrowheads="1"/>
            </p:cNvSpPr>
            <p:nvPr/>
          </p:nvSpPr>
          <p:spPr bwMode="auto">
            <a:xfrm>
              <a:off x="3085" y="3591"/>
              <a:ext cx="28" cy="32"/>
            </a:xfrm>
            <a:prstGeom prst="rect">
              <a:avLst/>
            </a:prstGeom>
            <a:solidFill>
              <a:srgbClr val="CCB3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607"/>
            <p:cNvSpPr>
              <a:spLocks noChangeArrowheads="1"/>
            </p:cNvSpPr>
            <p:nvPr/>
          </p:nvSpPr>
          <p:spPr bwMode="auto">
            <a:xfrm>
              <a:off x="3420" y="3586"/>
              <a:ext cx="22" cy="19"/>
            </a:xfrm>
            <a:prstGeom prst="rect">
              <a:avLst/>
            </a:prstGeom>
            <a:solidFill>
              <a:srgbClr val="D9D9D9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608"/>
            <p:cNvGrpSpPr>
              <a:grpSpLocks/>
            </p:cNvGrpSpPr>
            <p:nvPr/>
          </p:nvGrpSpPr>
          <p:grpSpPr bwMode="auto">
            <a:xfrm>
              <a:off x="3566" y="3558"/>
              <a:ext cx="20" cy="35"/>
              <a:chOff x="3566" y="3558"/>
              <a:chExt cx="20" cy="35"/>
            </a:xfrm>
          </p:grpSpPr>
          <p:sp>
            <p:nvSpPr>
              <p:cNvPr id="145" name="Rectangle 609"/>
              <p:cNvSpPr>
                <a:spLocks noChangeArrowheads="1"/>
              </p:cNvSpPr>
              <p:nvPr/>
            </p:nvSpPr>
            <p:spPr bwMode="auto">
              <a:xfrm>
                <a:off x="3575" y="3577"/>
                <a:ext cx="7" cy="16"/>
              </a:xfrm>
              <a:prstGeom prst="rect">
                <a:avLst/>
              </a:prstGeom>
              <a:solidFill>
                <a:srgbClr val="FFD34C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6" name="Group 610"/>
              <p:cNvGrpSpPr>
                <a:grpSpLocks/>
              </p:cNvGrpSpPr>
              <p:nvPr/>
            </p:nvGrpSpPr>
            <p:grpSpPr bwMode="auto">
              <a:xfrm>
                <a:off x="3566" y="3558"/>
                <a:ext cx="20" cy="20"/>
                <a:chOff x="3566" y="3558"/>
                <a:chExt cx="20" cy="20"/>
              </a:xfrm>
            </p:grpSpPr>
            <p:sp>
              <p:nvSpPr>
                <p:cNvPr id="147" name="Oval 611"/>
                <p:cNvSpPr>
                  <a:spLocks noChangeArrowheads="1"/>
                </p:cNvSpPr>
                <p:nvPr/>
              </p:nvSpPr>
              <p:spPr bwMode="auto">
                <a:xfrm>
                  <a:off x="3566" y="3558"/>
                  <a:ext cx="20" cy="20"/>
                </a:xfrm>
                <a:prstGeom prst="ellipse">
                  <a:avLst/>
                </a:prstGeom>
                <a:solidFill>
                  <a:srgbClr val="FFD34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Oval 612"/>
                <p:cNvSpPr>
                  <a:spLocks noChangeArrowheads="1"/>
                </p:cNvSpPr>
                <p:nvPr/>
              </p:nvSpPr>
              <p:spPr bwMode="auto">
                <a:xfrm>
                  <a:off x="3572" y="3563"/>
                  <a:ext cx="10" cy="15"/>
                </a:xfrm>
                <a:prstGeom prst="ellipse">
                  <a:avLst/>
                </a:prstGeom>
                <a:solidFill>
                  <a:srgbClr val="FFD34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7" name="Line 613"/>
            <p:cNvSpPr>
              <a:spLocks noChangeShapeType="1"/>
            </p:cNvSpPr>
            <p:nvPr/>
          </p:nvSpPr>
          <p:spPr bwMode="auto">
            <a:xfrm>
              <a:off x="3342" y="3512"/>
              <a:ext cx="1" cy="2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614"/>
            <p:cNvSpPr>
              <a:spLocks noChangeShapeType="1"/>
            </p:cNvSpPr>
            <p:nvPr/>
          </p:nvSpPr>
          <p:spPr bwMode="auto">
            <a:xfrm flipH="1">
              <a:off x="3342" y="3507"/>
              <a:ext cx="55" cy="4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615"/>
            <p:cNvSpPr>
              <a:spLocks noChangeShapeType="1"/>
            </p:cNvSpPr>
            <p:nvPr/>
          </p:nvSpPr>
          <p:spPr bwMode="auto">
            <a:xfrm flipH="1">
              <a:off x="3388" y="3505"/>
              <a:ext cx="46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Rectangle 616"/>
            <p:cNvSpPr>
              <a:spLocks noChangeArrowheads="1"/>
            </p:cNvSpPr>
            <p:nvPr/>
          </p:nvSpPr>
          <p:spPr bwMode="auto">
            <a:xfrm>
              <a:off x="3305" y="3534"/>
              <a:ext cx="22" cy="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617"/>
            <p:cNvSpPr>
              <a:spLocks noChangeShapeType="1"/>
            </p:cNvSpPr>
            <p:nvPr/>
          </p:nvSpPr>
          <p:spPr bwMode="auto">
            <a:xfrm flipH="1" flipV="1">
              <a:off x="3370" y="3517"/>
              <a:ext cx="43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618"/>
            <p:cNvSpPr>
              <a:spLocks noChangeShapeType="1"/>
            </p:cNvSpPr>
            <p:nvPr/>
          </p:nvSpPr>
          <p:spPr bwMode="auto">
            <a:xfrm flipH="1">
              <a:off x="3291" y="3581"/>
              <a:ext cx="31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619"/>
            <p:cNvSpPr>
              <a:spLocks noChangeShapeType="1"/>
            </p:cNvSpPr>
            <p:nvPr/>
          </p:nvSpPr>
          <p:spPr bwMode="auto">
            <a:xfrm flipH="1">
              <a:off x="3282" y="3568"/>
              <a:ext cx="46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620"/>
            <p:cNvSpPr>
              <a:spLocks/>
            </p:cNvSpPr>
            <p:nvPr/>
          </p:nvSpPr>
          <p:spPr bwMode="auto">
            <a:xfrm>
              <a:off x="3246" y="3553"/>
              <a:ext cx="32" cy="15"/>
            </a:xfrm>
            <a:custGeom>
              <a:avLst/>
              <a:gdLst>
                <a:gd name="T0" fmla="*/ 63 w 63"/>
                <a:gd name="T1" fmla="*/ 0 h 29"/>
                <a:gd name="T2" fmla="*/ 0 w 63"/>
                <a:gd name="T3" fmla="*/ 0 h 29"/>
                <a:gd name="T4" fmla="*/ 0 w 63"/>
                <a:gd name="T5" fmla="*/ 29 h 29"/>
                <a:gd name="T6" fmla="*/ 63 w 63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9">
                  <a:moveTo>
                    <a:pt x="63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CCCC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621"/>
            <p:cNvSpPr>
              <a:spLocks/>
            </p:cNvSpPr>
            <p:nvPr/>
          </p:nvSpPr>
          <p:spPr bwMode="auto">
            <a:xfrm>
              <a:off x="3240" y="3553"/>
              <a:ext cx="28" cy="10"/>
            </a:xfrm>
            <a:custGeom>
              <a:avLst/>
              <a:gdLst>
                <a:gd name="T0" fmla="*/ 58 w 58"/>
                <a:gd name="T1" fmla="*/ 0 h 19"/>
                <a:gd name="T2" fmla="*/ 0 w 58"/>
                <a:gd name="T3" fmla="*/ 0 h 19"/>
                <a:gd name="T4" fmla="*/ 0 w 5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9">
                  <a:moveTo>
                    <a:pt x="58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622"/>
            <p:cNvSpPr>
              <a:spLocks/>
            </p:cNvSpPr>
            <p:nvPr/>
          </p:nvSpPr>
          <p:spPr bwMode="auto">
            <a:xfrm>
              <a:off x="3214" y="3553"/>
              <a:ext cx="32" cy="15"/>
            </a:xfrm>
            <a:custGeom>
              <a:avLst/>
              <a:gdLst>
                <a:gd name="T0" fmla="*/ 65 w 65"/>
                <a:gd name="T1" fmla="*/ 0 h 29"/>
                <a:gd name="T2" fmla="*/ 0 w 65"/>
                <a:gd name="T3" fmla="*/ 0 h 29"/>
                <a:gd name="T4" fmla="*/ 0 w 65"/>
                <a:gd name="T5" fmla="*/ 29 h 29"/>
                <a:gd name="T6" fmla="*/ 65 w 65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9">
                  <a:moveTo>
                    <a:pt x="65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CC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623"/>
            <p:cNvSpPr>
              <a:spLocks/>
            </p:cNvSpPr>
            <p:nvPr/>
          </p:nvSpPr>
          <p:spPr bwMode="auto">
            <a:xfrm>
              <a:off x="3208" y="3553"/>
              <a:ext cx="29" cy="10"/>
            </a:xfrm>
            <a:custGeom>
              <a:avLst/>
              <a:gdLst>
                <a:gd name="T0" fmla="*/ 58 w 58"/>
                <a:gd name="T1" fmla="*/ 0 h 19"/>
                <a:gd name="T2" fmla="*/ 0 w 58"/>
                <a:gd name="T3" fmla="*/ 0 h 19"/>
                <a:gd name="T4" fmla="*/ 0 w 5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9">
                  <a:moveTo>
                    <a:pt x="58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624"/>
            <p:cNvSpPr>
              <a:spLocks/>
            </p:cNvSpPr>
            <p:nvPr/>
          </p:nvSpPr>
          <p:spPr bwMode="auto">
            <a:xfrm>
              <a:off x="3176" y="3553"/>
              <a:ext cx="33" cy="15"/>
            </a:xfrm>
            <a:custGeom>
              <a:avLst/>
              <a:gdLst>
                <a:gd name="T0" fmla="*/ 67 w 67"/>
                <a:gd name="T1" fmla="*/ 0 h 29"/>
                <a:gd name="T2" fmla="*/ 0 w 67"/>
                <a:gd name="T3" fmla="*/ 0 h 29"/>
                <a:gd name="T4" fmla="*/ 0 w 67"/>
                <a:gd name="T5" fmla="*/ 29 h 29"/>
                <a:gd name="T6" fmla="*/ 67 w 6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">
                  <a:moveTo>
                    <a:pt x="67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CCC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625"/>
            <p:cNvSpPr>
              <a:spLocks/>
            </p:cNvSpPr>
            <p:nvPr/>
          </p:nvSpPr>
          <p:spPr bwMode="auto">
            <a:xfrm>
              <a:off x="3173" y="3553"/>
              <a:ext cx="26" cy="10"/>
            </a:xfrm>
            <a:custGeom>
              <a:avLst/>
              <a:gdLst>
                <a:gd name="T0" fmla="*/ 54 w 54"/>
                <a:gd name="T1" fmla="*/ 0 h 19"/>
                <a:gd name="T2" fmla="*/ 0 w 54"/>
                <a:gd name="T3" fmla="*/ 0 h 19"/>
                <a:gd name="T4" fmla="*/ 0 w 5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9">
                  <a:moveTo>
                    <a:pt x="54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626"/>
            <p:cNvSpPr>
              <a:spLocks/>
            </p:cNvSpPr>
            <p:nvPr/>
          </p:nvSpPr>
          <p:spPr bwMode="auto">
            <a:xfrm>
              <a:off x="3144" y="3553"/>
              <a:ext cx="33" cy="15"/>
            </a:xfrm>
            <a:custGeom>
              <a:avLst/>
              <a:gdLst>
                <a:gd name="T0" fmla="*/ 67 w 67"/>
                <a:gd name="T1" fmla="*/ 0 h 29"/>
                <a:gd name="T2" fmla="*/ 0 w 67"/>
                <a:gd name="T3" fmla="*/ 0 h 29"/>
                <a:gd name="T4" fmla="*/ 0 w 67"/>
                <a:gd name="T5" fmla="*/ 29 h 29"/>
                <a:gd name="T6" fmla="*/ 67 w 6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">
                  <a:moveTo>
                    <a:pt x="67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CCC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27"/>
            <p:cNvSpPr>
              <a:spLocks/>
            </p:cNvSpPr>
            <p:nvPr/>
          </p:nvSpPr>
          <p:spPr bwMode="auto">
            <a:xfrm>
              <a:off x="3140" y="3553"/>
              <a:ext cx="28" cy="10"/>
            </a:xfrm>
            <a:custGeom>
              <a:avLst/>
              <a:gdLst>
                <a:gd name="T0" fmla="*/ 56 w 56"/>
                <a:gd name="T1" fmla="*/ 0 h 19"/>
                <a:gd name="T2" fmla="*/ 0 w 56"/>
                <a:gd name="T3" fmla="*/ 0 h 19"/>
                <a:gd name="T4" fmla="*/ 0 w 5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19">
                  <a:moveTo>
                    <a:pt x="56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628"/>
            <p:cNvSpPr>
              <a:spLocks/>
            </p:cNvSpPr>
            <p:nvPr/>
          </p:nvSpPr>
          <p:spPr bwMode="auto">
            <a:xfrm>
              <a:off x="3111" y="3553"/>
              <a:ext cx="33" cy="15"/>
            </a:xfrm>
            <a:custGeom>
              <a:avLst/>
              <a:gdLst>
                <a:gd name="T0" fmla="*/ 65 w 65"/>
                <a:gd name="T1" fmla="*/ 0 h 29"/>
                <a:gd name="T2" fmla="*/ 0 w 65"/>
                <a:gd name="T3" fmla="*/ 0 h 29"/>
                <a:gd name="T4" fmla="*/ 0 w 65"/>
                <a:gd name="T5" fmla="*/ 29 h 29"/>
                <a:gd name="T6" fmla="*/ 65 w 65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9">
                  <a:moveTo>
                    <a:pt x="65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CC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629"/>
            <p:cNvSpPr>
              <a:spLocks/>
            </p:cNvSpPr>
            <p:nvPr/>
          </p:nvSpPr>
          <p:spPr bwMode="auto">
            <a:xfrm>
              <a:off x="3108" y="3553"/>
              <a:ext cx="26" cy="10"/>
            </a:xfrm>
            <a:custGeom>
              <a:avLst/>
              <a:gdLst>
                <a:gd name="T0" fmla="*/ 54 w 54"/>
                <a:gd name="T1" fmla="*/ 0 h 19"/>
                <a:gd name="T2" fmla="*/ 0 w 54"/>
                <a:gd name="T3" fmla="*/ 0 h 19"/>
                <a:gd name="T4" fmla="*/ 0 w 54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9">
                  <a:moveTo>
                    <a:pt x="54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630"/>
            <p:cNvSpPr>
              <a:spLocks/>
            </p:cNvSpPr>
            <p:nvPr/>
          </p:nvSpPr>
          <p:spPr bwMode="auto">
            <a:xfrm>
              <a:off x="3080" y="3553"/>
              <a:ext cx="33" cy="15"/>
            </a:xfrm>
            <a:custGeom>
              <a:avLst/>
              <a:gdLst>
                <a:gd name="T0" fmla="*/ 67 w 67"/>
                <a:gd name="T1" fmla="*/ 0 h 29"/>
                <a:gd name="T2" fmla="*/ 0 w 67"/>
                <a:gd name="T3" fmla="*/ 0 h 29"/>
                <a:gd name="T4" fmla="*/ 0 w 67"/>
                <a:gd name="T5" fmla="*/ 29 h 29"/>
                <a:gd name="T6" fmla="*/ 67 w 67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29">
                  <a:moveTo>
                    <a:pt x="67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CCCC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631"/>
            <p:cNvSpPr>
              <a:spLocks/>
            </p:cNvSpPr>
            <p:nvPr/>
          </p:nvSpPr>
          <p:spPr bwMode="auto">
            <a:xfrm>
              <a:off x="3075" y="3553"/>
              <a:ext cx="29" cy="10"/>
            </a:xfrm>
            <a:custGeom>
              <a:avLst/>
              <a:gdLst>
                <a:gd name="T0" fmla="*/ 58 w 58"/>
                <a:gd name="T1" fmla="*/ 0 h 19"/>
                <a:gd name="T2" fmla="*/ 0 w 58"/>
                <a:gd name="T3" fmla="*/ 0 h 19"/>
                <a:gd name="T4" fmla="*/ 0 w 58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19">
                  <a:moveTo>
                    <a:pt x="58" y="0"/>
                  </a:moveTo>
                  <a:lnTo>
                    <a:pt x="0" y="0"/>
                  </a:lnTo>
                  <a:lnTo>
                    <a:pt x="0" y="19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632"/>
            <p:cNvSpPr>
              <a:spLocks noChangeShapeType="1"/>
            </p:cNvSpPr>
            <p:nvPr/>
          </p:nvSpPr>
          <p:spPr bwMode="auto">
            <a:xfrm>
              <a:off x="3268" y="3553"/>
              <a:ext cx="1" cy="2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633"/>
            <p:cNvSpPr>
              <a:spLocks noChangeShapeType="1"/>
            </p:cNvSpPr>
            <p:nvPr/>
          </p:nvSpPr>
          <p:spPr bwMode="auto">
            <a:xfrm>
              <a:off x="3237" y="3553"/>
              <a:ext cx="1" cy="2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634"/>
            <p:cNvSpPr>
              <a:spLocks noChangeShapeType="1"/>
            </p:cNvSpPr>
            <p:nvPr/>
          </p:nvSpPr>
          <p:spPr bwMode="auto">
            <a:xfrm>
              <a:off x="3204" y="3553"/>
              <a:ext cx="1" cy="2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635"/>
            <p:cNvSpPr>
              <a:spLocks noChangeShapeType="1"/>
            </p:cNvSpPr>
            <p:nvPr/>
          </p:nvSpPr>
          <p:spPr bwMode="auto">
            <a:xfrm>
              <a:off x="3168" y="3553"/>
              <a:ext cx="1" cy="2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Line 636"/>
            <p:cNvSpPr>
              <a:spLocks noChangeShapeType="1"/>
            </p:cNvSpPr>
            <p:nvPr/>
          </p:nvSpPr>
          <p:spPr bwMode="auto">
            <a:xfrm>
              <a:off x="3134" y="3553"/>
              <a:ext cx="1" cy="2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637"/>
            <p:cNvSpPr>
              <a:spLocks noChangeShapeType="1"/>
            </p:cNvSpPr>
            <p:nvPr/>
          </p:nvSpPr>
          <p:spPr bwMode="auto">
            <a:xfrm>
              <a:off x="3104" y="3553"/>
              <a:ext cx="1" cy="20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638"/>
            <p:cNvSpPr>
              <a:spLocks/>
            </p:cNvSpPr>
            <p:nvPr/>
          </p:nvSpPr>
          <p:spPr bwMode="auto">
            <a:xfrm>
              <a:off x="3254" y="3568"/>
              <a:ext cx="24" cy="12"/>
            </a:xfrm>
            <a:custGeom>
              <a:avLst/>
              <a:gdLst>
                <a:gd name="T0" fmla="*/ 48 w 48"/>
                <a:gd name="T1" fmla="*/ 0 h 25"/>
                <a:gd name="T2" fmla="*/ 48 w 48"/>
                <a:gd name="T3" fmla="*/ 25 h 25"/>
                <a:gd name="T4" fmla="*/ 0 w 48"/>
                <a:gd name="T5" fmla="*/ 0 h 25"/>
                <a:gd name="T6" fmla="*/ 48 w 48"/>
                <a:gd name="T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5">
                  <a:moveTo>
                    <a:pt x="48" y="0"/>
                  </a:moveTo>
                  <a:lnTo>
                    <a:pt x="48" y="25"/>
                  </a:lnTo>
                  <a:lnTo>
                    <a:pt x="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CB3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Line 639"/>
            <p:cNvSpPr>
              <a:spLocks noChangeShapeType="1"/>
            </p:cNvSpPr>
            <p:nvPr/>
          </p:nvSpPr>
          <p:spPr bwMode="auto">
            <a:xfrm>
              <a:off x="3085" y="3576"/>
              <a:ext cx="147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640"/>
            <p:cNvSpPr>
              <a:spLocks/>
            </p:cNvSpPr>
            <p:nvPr/>
          </p:nvSpPr>
          <p:spPr bwMode="auto">
            <a:xfrm>
              <a:off x="3098" y="3433"/>
              <a:ext cx="140" cy="111"/>
            </a:xfrm>
            <a:custGeom>
              <a:avLst/>
              <a:gdLst>
                <a:gd name="T0" fmla="*/ 279 w 279"/>
                <a:gd name="T1" fmla="*/ 0 h 223"/>
                <a:gd name="T2" fmla="*/ 0 w 279"/>
                <a:gd name="T3" fmla="*/ 41 h 223"/>
                <a:gd name="T4" fmla="*/ 0 w 279"/>
                <a:gd name="T5" fmla="*/ 223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9" h="223">
                  <a:moveTo>
                    <a:pt x="279" y="0"/>
                  </a:moveTo>
                  <a:lnTo>
                    <a:pt x="0" y="41"/>
                  </a:lnTo>
                  <a:lnTo>
                    <a:pt x="0" y="223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Line 641"/>
            <p:cNvSpPr>
              <a:spLocks noChangeShapeType="1"/>
            </p:cNvSpPr>
            <p:nvPr/>
          </p:nvSpPr>
          <p:spPr bwMode="auto">
            <a:xfrm>
              <a:off x="3254" y="3420"/>
              <a:ext cx="1" cy="13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642"/>
            <p:cNvSpPr>
              <a:spLocks/>
            </p:cNvSpPr>
            <p:nvPr/>
          </p:nvSpPr>
          <p:spPr bwMode="auto">
            <a:xfrm>
              <a:off x="3258" y="3423"/>
              <a:ext cx="19" cy="121"/>
            </a:xfrm>
            <a:custGeom>
              <a:avLst/>
              <a:gdLst>
                <a:gd name="T0" fmla="*/ 38 w 38"/>
                <a:gd name="T1" fmla="*/ 0 h 242"/>
                <a:gd name="T2" fmla="*/ 0 w 38"/>
                <a:gd name="T3" fmla="*/ 4 h 242"/>
                <a:gd name="T4" fmla="*/ 0 w 38"/>
                <a:gd name="T5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42">
                  <a:moveTo>
                    <a:pt x="38" y="0"/>
                  </a:moveTo>
                  <a:lnTo>
                    <a:pt x="0" y="4"/>
                  </a:lnTo>
                  <a:lnTo>
                    <a:pt x="0" y="242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643"/>
            <p:cNvSpPr>
              <a:spLocks/>
            </p:cNvSpPr>
            <p:nvPr/>
          </p:nvSpPr>
          <p:spPr bwMode="auto">
            <a:xfrm>
              <a:off x="3105" y="3489"/>
              <a:ext cx="46" cy="52"/>
            </a:xfrm>
            <a:custGeom>
              <a:avLst/>
              <a:gdLst>
                <a:gd name="T0" fmla="*/ 92 w 92"/>
                <a:gd name="T1" fmla="*/ 100 h 104"/>
                <a:gd name="T2" fmla="*/ 0 w 92"/>
                <a:gd name="T3" fmla="*/ 104 h 104"/>
                <a:gd name="T4" fmla="*/ 0 w 92"/>
                <a:gd name="T5" fmla="*/ 10 h 104"/>
                <a:gd name="T6" fmla="*/ 92 w 92"/>
                <a:gd name="T7" fmla="*/ 0 h 104"/>
                <a:gd name="T8" fmla="*/ 92 w 92"/>
                <a:gd name="T9" fmla="*/ 10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04">
                  <a:moveTo>
                    <a:pt x="92" y="100"/>
                  </a:moveTo>
                  <a:lnTo>
                    <a:pt x="0" y="104"/>
                  </a:lnTo>
                  <a:lnTo>
                    <a:pt x="0" y="10"/>
                  </a:lnTo>
                  <a:lnTo>
                    <a:pt x="92" y="0"/>
                  </a:lnTo>
                  <a:lnTo>
                    <a:pt x="92" y="100"/>
                  </a:lnTo>
                  <a:close/>
                </a:path>
              </a:pathLst>
            </a:custGeom>
            <a:solidFill>
              <a:srgbClr val="9986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Oval 644"/>
            <p:cNvSpPr>
              <a:spLocks noChangeArrowheads="1"/>
            </p:cNvSpPr>
            <p:nvPr/>
          </p:nvSpPr>
          <p:spPr bwMode="auto">
            <a:xfrm>
              <a:off x="3412" y="3516"/>
              <a:ext cx="19" cy="30"/>
            </a:xfrm>
            <a:prstGeom prst="ellipse">
              <a:avLst/>
            </a:prstGeom>
            <a:solidFill>
              <a:srgbClr val="FFF399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" name="Group 645"/>
            <p:cNvGrpSpPr>
              <a:grpSpLocks/>
            </p:cNvGrpSpPr>
            <p:nvPr/>
          </p:nvGrpSpPr>
          <p:grpSpPr bwMode="auto">
            <a:xfrm>
              <a:off x="3366" y="3600"/>
              <a:ext cx="53" cy="70"/>
              <a:chOff x="3366" y="3600"/>
              <a:chExt cx="53" cy="70"/>
            </a:xfrm>
          </p:grpSpPr>
          <p:sp>
            <p:nvSpPr>
              <p:cNvPr id="143" name="Freeform 646"/>
              <p:cNvSpPr>
                <a:spLocks/>
              </p:cNvSpPr>
              <p:nvPr/>
            </p:nvSpPr>
            <p:spPr bwMode="auto">
              <a:xfrm>
                <a:off x="3366" y="3600"/>
                <a:ext cx="53" cy="70"/>
              </a:xfrm>
              <a:custGeom>
                <a:avLst/>
                <a:gdLst>
                  <a:gd name="T0" fmla="*/ 50 w 105"/>
                  <a:gd name="T1" fmla="*/ 0 h 142"/>
                  <a:gd name="T2" fmla="*/ 40 w 105"/>
                  <a:gd name="T3" fmla="*/ 2 h 142"/>
                  <a:gd name="T4" fmla="*/ 30 w 105"/>
                  <a:gd name="T5" fmla="*/ 8 h 142"/>
                  <a:gd name="T6" fmla="*/ 21 w 105"/>
                  <a:gd name="T7" fmla="*/ 13 h 142"/>
                  <a:gd name="T8" fmla="*/ 13 w 105"/>
                  <a:gd name="T9" fmla="*/ 23 h 142"/>
                  <a:gd name="T10" fmla="*/ 4 w 105"/>
                  <a:gd name="T11" fmla="*/ 46 h 142"/>
                  <a:gd name="T12" fmla="*/ 0 w 105"/>
                  <a:gd name="T13" fmla="*/ 59 h 142"/>
                  <a:gd name="T14" fmla="*/ 0 w 105"/>
                  <a:gd name="T15" fmla="*/ 73 h 142"/>
                  <a:gd name="T16" fmla="*/ 2 w 105"/>
                  <a:gd name="T17" fmla="*/ 86 h 142"/>
                  <a:gd name="T18" fmla="*/ 6 w 105"/>
                  <a:gd name="T19" fmla="*/ 100 h 142"/>
                  <a:gd name="T20" fmla="*/ 17 w 105"/>
                  <a:gd name="T21" fmla="*/ 123 h 142"/>
                  <a:gd name="T22" fmla="*/ 27 w 105"/>
                  <a:gd name="T23" fmla="*/ 130 h 142"/>
                  <a:gd name="T24" fmla="*/ 34 w 105"/>
                  <a:gd name="T25" fmla="*/ 138 h 142"/>
                  <a:gd name="T26" fmla="*/ 46 w 105"/>
                  <a:gd name="T27" fmla="*/ 142 h 142"/>
                  <a:gd name="T28" fmla="*/ 55 w 105"/>
                  <a:gd name="T29" fmla="*/ 142 h 142"/>
                  <a:gd name="T30" fmla="*/ 65 w 105"/>
                  <a:gd name="T31" fmla="*/ 140 h 142"/>
                  <a:gd name="T32" fmla="*/ 76 w 105"/>
                  <a:gd name="T33" fmla="*/ 134 h 142"/>
                  <a:gd name="T34" fmla="*/ 84 w 105"/>
                  <a:gd name="T35" fmla="*/ 129 h 142"/>
                  <a:gd name="T36" fmla="*/ 92 w 105"/>
                  <a:gd name="T37" fmla="*/ 119 h 142"/>
                  <a:gd name="T38" fmla="*/ 103 w 105"/>
                  <a:gd name="T39" fmla="*/ 96 h 142"/>
                  <a:gd name="T40" fmla="*/ 105 w 105"/>
                  <a:gd name="T41" fmla="*/ 82 h 142"/>
                  <a:gd name="T42" fmla="*/ 105 w 105"/>
                  <a:gd name="T43" fmla="*/ 69 h 142"/>
                  <a:gd name="T44" fmla="*/ 103 w 105"/>
                  <a:gd name="T45" fmla="*/ 56 h 142"/>
                  <a:gd name="T46" fmla="*/ 99 w 105"/>
                  <a:gd name="T47" fmla="*/ 42 h 142"/>
                  <a:gd name="T48" fmla="*/ 88 w 105"/>
                  <a:gd name="T49" fmla="*/ 19 h 142"/>
                  <a:gd name="T50" fmla="*/ 80 w 105"/>
                  <a:gd name="T51" fmla="*/ 12 h 142"/>
                  <a:gd name="T52" fmla="*/ 71 w 105"/>
                  <a:gd name="T53" fmla="*/ 4 h 142"/>
                  <a:gd name="T54" fmla="*/ 61 w 105"/>
                  <a:gd name="T55" fmla="*/ 0 h 142"/>
                  <a:gd name="T56" fmla="*/ 50 w 105"/>
                  <a:gd name="T5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" h="142">
                    <a:moveTo>
                      <a:pt x="50" y="0"/>
                    </a:moveTo>
                    <a:lnTo>
                      <a:pt x="40" y="2"/>
                    </a:lnTo>
                    <a:lnTo>
                      <a:pt x="30" y="8"/>
                    </a:lnTo>
                    <a:lnTo>
                      <a:pt x="21" y="13"/>
                    </a:lnTo>
                    <a:lnTo>
                      <a:pt x="13" y="23"/>
                    </a:lnTo>
                    <a:lnTo>
                      <a:pt x="4" y="46"/>
                    </a:lnTo>
                    <a:lnTo>
                      <a:pt x="0" y="59"/>
                    </a:lnTo>
                    <a:lnTo>
                      <a:pt x="0" y="73"/>
                    </a:lnTo>
                    <a:lnTo>
                      <a:pt x="2" y="86"/>
                    </a:lnTo>
                    <a:lnTo>
                      <a:pt x="6" y="100"/>
                    </a:lnTo>
                    <a:lnTo>
                      <a:pt x="17" y="123"/>
                    </a:lnTo>
                    <a:lnTo>
                      <a:pt x="27" y="130"/>
                    </a:lnTo>
                    <a:lnTo>
                      <a:pt x="34" y="138"/>
                    </a:lnTo>
                    <a:lnTo>
                      <a:pt x="46" y="142"/>
                    </a:lnTo>
                    <a:lnTo>
                      <a:pt x="55" y="142"/>
                    </a:lnTo>
                    <a:lnTo>
                      <a:pt x="65" y="140"/>
                    </a:lnTo>
                    <a:lnTo>
                      <a:pt x="76" y="134"/>
                    </a:lnTo>
                    <a:lnTo>
                      <a:pt x="84" y="129"/>
                    </a:lnTo>
                    <a:lnTo>
                      <a:pt x="92" y="119"/>
                    </a:lnTo>
                    <a:lnTo>
                      <a:pt x="103" y="96"/>
                    </a:lnTo>
                    <a:lnTo>
                      <a:pt x="105" y="82"/>
                    </a:lnTo>
                    <a:lnTo>
                      <a:pt x="105" y="69"/>
                    </a:lnTo>
                    <a:lnTo>
                      <a:pt x="103" y="56"/>
                    </a:lnTo>
                    <a:lnTo>
                      <a:pt x="99" y="42"/>
                    </a:lnTo>
                    <a:lnTo>
                      <a:pt x="88" y="19"/>
                    </a:lnTo>
                    <a:lnTo>
                      <a:pt x="80" y="12"/>
                    </a:lnTo>
                    <a:lnTo>
                      <a:pt x="71" y="4"/>
                    </a:lnTo>
                    <a:lnTo>
                      <a:pt x="61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47"/>
              <p:cNvSpPr>
                <a:spLocks/>
              </p:cNvSpPr>
              <p:nvPr/>
            </p:nvSpPr>
            <p:spPr bwMode="auto">
              <a:xfrm>
                <a:off x="3378" y="3611"/>
                <a:ext cx="29" cy="45"/>
              </a:xfrm>
              <a:custGeom>
                <a:avLst/>
                <a:gdLst>
                  <a:gd name="T0" fmla="*/ 26 w 57"/>
                  <a:gd name="T1" fmla="*/ 0 h 90"/>
                  <a:gd name="T2" fmla="*/ 21 w 57"/>
                  <a:gd name="T3" fmla="*/ 2 h 90"/>
                  <a:gd name="T4" fmla="*/ 15 w 57"/>
                  <a:gd name="T5" fmla="*/ 4 h 90"/>
                  <a:gd name="T6" fmla="*/ 7 w 57"/>
                  <a:gd name="T7" fmla="*/ 13 h 90"/>
                  <a:gd name="T8" fmla="*/ 2 w 57"/>
                  <a:gd name="T9" fmla="*/ 29 h 90"/>
                  <a:gd name="T10" fmla="*/ 0 w 57"/>
                  <a:gd name="T11" fmla="*/ 46 h 90"/>
                  <a:gd name="T12" fmla="*/ 2 w 57"/>
                  <a:gd name="T13" fmla="*/ 63 h 90"/>
                  <a:gd name="T14" fmla="*/ 9 w 57"/>
                  <a:gd name="T15" fmla="*/ 77 h 90"/>
                  <a:gd name="T16" fmla="*/ 19 w 57"/>
                  <a:gd name="T17" fmla="*/ 86 h 90"/>
                  <a:gd name="T18" fmla="*/ 30 w 57"/>
                  <a:gd name="T19" fmla="*/ 90 h 90"/>
                  <a:gd name="T20" fmla="*/ 36 w 57"/>
                  <a:gd name="T21" fmla="*/ 90 h 90"/>
                  <a:gd name="T22" fmla="*/ 42 w 57"/>
                  <a:gd name="T23" fmla="*/ 86 h 90"/>
                  <a:gd name="T24" fmla="*/ 49 w 57"/>
                  <a:gd name="T25" fmla="*/ 77 h 90"/>
                  <a:gd name="T26" fmla="*/ 55 w 57"/>
                  <a:gd name="T27" fmla="*/ 61 h 90"/>
                  <a:gd name="T28" fmla="*/ 57 w 57"/>
                  <a:gd name="T29" fmla="*/ 44 h 90"/>
                  <a:gd name="T30" fmla="*/ 55 w 57"/>
                  <a:gd name="T31" fmla="*/ 27 h 90"/>
                  <a:gd name="T32" fmla="*/ 48 w 57"/>
                  <a:gd name="T33" fmla="*/ 13 h 90"/>
                  <a:gd name="T34" fmla="*/ 38 w 57"/>
                  <a:gd name="T35" fmla="*/ 4 h 90"/>
                  <a:gd name="T36" fmla="*/ 26 w 57"/>
                  <a:gd name="T3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90">
                    <a:moveTo>
                      <a:pt x="26" y="0"/>
                    </a:moveTo>
                    <a:lnTo>
                      <a:pt x="21" y="2"/>
                    </a:lnTo>
                    <a:lnTo>
                      <a:pt x="15" y="4"/>
                    </a:lnTo>
                    <a:lnTo>
                      <a:pt x="7" y="13"/>
                    </a:lnTo>
                    <a:lnTo>
                      <a:pt x="2" y="29"/>
                    </a:lnTo>
                    <a:lnTo>
                      <a:pt x="0" y="46"/>
                    </a:lnTo>
                    <a:lnTo>
                      <a:pt x="2" y="63"/>
                    </a:lnTo>
                    <a:lnTo>
                      <a:pt x="9" y="77"/>
                    </a:lnTo>
                    <a:lnTo>
                      <a:pt x="19" y="86"/>
                    </a:lnTo>
                    <a:lnTo>
                      <a:pt x="30" y="90"/>
                    </a:lnTo>
                    <a:lnTo>
                      <a:pt x="36" y="90"/>
                    </a:lnTo>
                    <a:lnTo>
                      <a:pt x="42" y="86"/>
                    </a:lnTo>
                    <a:lnTo>
                      <a:pt x="49" y="77"/>
                    </a:lnTo>
                    <a:lnTo>
                      <a:pt x="55" y="61"/>
                    </a:lnTo>
                    <a:lnTo>
                      <a:pt x="57" y="44"/>
                    </a:lnTo>
                    <a:lnTo>
                      <a:pt x="55" y="27"/>
                    </a:lnTo>
                    <a:lnTo>
                      <a:pt x="48" y="13"/>
                    </a:lnTo>
                    <a:lnTo>
                      <a:pt x="38" y="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333333"/>
              </a:solidFill>
              <a:ln w="3175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" name="Oval 648"/>
            <p:cNvSpPr>
              <a:spLocks noChangeArrowheads="1"/>
            </p:cNvSpPr>
            <p:nvPr/>
          </p:nvSpPr>
          <p:spPr bwMode="auto">
            <a:xfrm>
              <a:off x="3388" y="3624"/>
              <a:ext cx="13" cy="2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" name="Group 649"/>
            <p:cNvGrpSpPr>
              <a:grpSpLocks/>
            </p:cNvGrpSpPr>
            <p:nvPr/>
          </p:nvGrpSpPr>
          <p:grpSpPr bwMode="auto">
            <a:xfrm>
              <a:off x="3457" y="3518"/>
              <a:ext cx="78" cy="58"/>
              <a:chOff x="3457" y="3518"/>
              <a:chExt cx="78" cy="58"/>
            </a:xfrm>
          </p:grpSpPr>
          <p:sp>
            <p:nvSpPr>
              <p:cNvPr id="136" name="Freeform 650"/>
              <p:cNvSpPr>
                <a:spLocks/>
              </p:cNvSpPr>
              <p:nvPr/>
            </p:nvSpPr>
            <p:spPr bwMode="auto">
              <a:xfrm>
                <a:off x="3457" y="3518"/>
                <a:ext cx="78" cy="58"/>
              </a:xfrm>
              <a:custGeom>
                <a:avLst/>
                <a:gdLst>
                  <a:gd name="T0" fmla="*/ 156 w 156"/>
                  <a:gd name="T1" fmla="*/ 10 h 115"/>
                  <a:gd name="T2" fmla="*/ 109 w 156"/>
                  <a:gd name="T3" fmla="*/ 0 h 115"/>
                  <a:gd name="T4" fmla="*/ 57 w 156"/>
                  <a:gd name="T5" fmla="*/ 0 h 115"/>
                  <a:gd name="T6" fmla="*/ 0 w 156"/>
                  <a:gd name="T7" fmla="*/ 10 h 115"/>
                  <a:gd name="T8" fmla="*/ 0 w 156"/>
                  <a:gd name="T9" fmla="*/ 115 h 115"/>
                  <a:gd name="T10" fmla="*/ 156 w 156"/>
                  <a:gd name="T11" fmla="*/ 105 h 115"/>
                  <a:gd name="T12" fmla="*/ 156 w 156"/>
                  <a:gd name="T13" fmla="*/ 1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6" h="115">
                    <a:moveTo>
                      <a:pt x="156" y="10"/>
                    </a:moveTo>
                    <a:lnTo>
                      <a:pt x="109" y="0"/>
                    </a:lnTo>
                    <a:lnTo>
                      <a:pt x="57" y="0"/>
                    </a:lnTo>
                    <a:lnTo>
                      <a:pt x="0" y="10"/>
                    </a:lnTo>
                    <a:lnTo>
                      <a:pt x="0" y="115"/>
                    </a:lnTo>
                    <a:lnTo>
                      <a:pt x="156" y="105"/>
                    </a:lnTo>
                    <a:lnTo>
                      <a:pt x="156" y="10"/>
                    </a:lnTo>
                    <a:close/>
                  </a:path>
                </a:pathLst>
              </a:custGeom>
              <a:solidFill>
                <a:srgbClr val="FFDF0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651"/>
              <p:cNvSpPr>
                <a:spLocks/>
              </p:cNvSpPr>
              <p:nvPr/>
            </p:nvSpPr>
            <p:spPr bwMode="auto">
              <a:xfrm>
                <a:off x="3515" y="3527"/>
                <a:ext cx="3" cy="42"/>
              </a:xfrm>
              <a:custGeom>
                <a:avLst/>
                <a:gdLst>
                  <a:gd name="T0" fmla="*/ 6 w 6"/>
                  <a:gd name="T1" fmla="*/ 85 h 85"/>
                  <a:gd name="T2" fmla="*/ 6 w 6"/>
                  <a:gd name="T3" fmla="*/ 2 h 85"/>
                  <a:gd name="T4" fmla="*/ 0 w 6"/>
                  <a:gd name="T5" fmla="*/ 0 h 85"/>
                  <a:gd name="T6" fmla="*/ 0 w 6"/>
                  <a:gd name="T7" fmla="*/ 83 h 85"/>
                  <a:gd name="T8" fmla="*/ 6 w 6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5">
                    <a:moveTo>
                      <a:pt x="6" y="85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83"/>
                    </a:lnTo>
                    <a:lnTo>
                      <a:pt x="6" y="85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Oval 652"/>
              <p:cNvSpPr>
                <a:spLocks noChangeArrowheads="1"/>
              </p:cNvSpPr>
              <p:nvPr/>
            </p:nvSpPr>
            <p:spPr bwMode="auto">
              <a:xfrm>
                <a:off x="3521" y="3530"/>
                <a:ext cx="14" cy="25"/>
              </a:xfrm>
              <a:prstGeom prst="ellipse">
                <a:avLst/>
              </a:prstGeom>
              <a:solidFill>
                <a:srgbClr val="D9D9D9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Oval 653"/>
              <p:cNvSpPr>
                <a:spLocks noChangeArrowheads="1"/>
              </p:cNvSpPr>
              <p:nvPr/>
            </p:nvSpPr>
            <p:spPr bwMode="auto">
              <a:xfrm>
                <a:off x="3463" y="3530"/>
                <a:ext cx="16" cy="25"/>
              </a:xfrm>
              <a:prstGeom prst="ellipse">
                <a:avLst/>
              </a:prstGeom>
              <a:solidFill>
                <a:srgbClr val="D9D9D9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654"/>
              <p:cNvSpPr>
                <a:spLocks/>
              </p:cNvSpPr>
              <p:nvPr/>
            </p:nvSpPr>
            <p:spPr bwMode="auto">
              <a:xfrm>
                <a:off x="3493" y="3527"/>
                <a:ext cx="3" cy="41"/>
              </a:xfrm>
              <a:custGeom>
                <a:avLst/>
                <a:gdLst>
                  <a:gd name="T0" fmla="*/ 6 w 6"/>
                  <a:gd name="T1" fmla="*/ 83 h 83"/>
                  <a:gd name="T2" fmla="*/ 6 w 6"/>
                  <a:gd name="T3" fmla="*/ 2 h 83"/>
                  <a:gd name="T4" fmla="*/ 0 w 6"/>
                  <a:gd name="T5" fmla="*/ 0 h 83"/>
                  <a:gd name="T6" fmla="*/ 0 w 6"/>
                  <a:gd name="T7" fmla="*/ 81 h 83"/>
                  <a:gd name="T8" fmla="*/ 6 w 6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3">
                    <a:moveTo>
                      <a:pt x="6" y="83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81"/>
                    </a:lnTo>
                    <a:lnTo>
                      <a:pt x="6" y="83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655"/>
              <p:cNvSpPr>
                <a:spLocks/>
              </p:cNvSpPr>
              <p:nvPr/>
            </p:nvSpPr>
            <p:spPr bwMode="auto">
              <a:xfrm>
                <a:off x="3483" y="3527"/>
                <a:ext cx="2" cy="42"/>
              </a:xfrm>
              <a:custGeom>
                <a:avLst/>
                <a:gdLst>
                  <a:gd name="T0" fmla="*/ 6 w 6"/>
                  <a:gd name="T1" fmla="*/ 85 h 85"/>
                  <a:gd name="T2" fmla="*/ 6 w 6"/>
                  <a:gd name="T3" fmla="*/ 2 h 85"/>
                  <a:gd name="T4" fmla="*/ 0 w 6"/>
                  <a:gd name="T5" fmla="*/ 0 h 85"/>
                  <a:gd name="T6" fmla="*/ 0 w 6"/>
                  <a:gd name="T7" fmla="*/ 83 h 85"/>
                  <a:gd name="T8" fmla="*/ 6 w 6"/>
                  <a:gd name="T9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5">
                    <a:moveTo>
                      <a:pt x="6" y="85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83"/>
                    </a:lnTo>
                    <a:lnTo>
                      <a:pt x="6" y="85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656"/>
              <p:cNvSpPr>
                <a:spLocks/>
              </p:cNvSpPr>
              <p:nvPr/>
            </p:nvSpPr>
            <p:spPr bwMode="auto">
              <a:xfrm>
                <a:off x="3505" y="3527"/>
                <a:ext cx="2" cy="41"/>
              </a:xfrm>
              <a:custGeom>
                <a:avLst/>
                <a:gdLst>
                  <a:gd name="T0" fmla="*/ 6 w 6"/>
                  <a:gd name="T1" fmla="*/ 83 h 83"/>
                  <a:gd name="T2" fmla="*/ 6 w 6"/>
                  <a:gd name="T3" fmla="*/ 2 h 83"/>
                  <a:gd name="T4" fmla="*/ 0 w 6"/>
                  <a:gd name="T5" fmla="*/ 0 h 83"/>
                  <a:gd name="T6" fmla="*/ 0 w 6"/>
                  <a:gd name="T7" fmla="*/ 81 h 83"/>
                  <a:gd name="T8" fmla="*/ 6 w 6"/>
                  <a:gd name="T9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83">
                    <a:moveTo>
                      <a:pt x="6" y="83"/>
                    </a:moveTo>
                    <a:lnTo>
                      <a:pt x="6" y="2"/>
                    </a:lnTo>
                    <a:lnTo>
                      <a:pt x="0" y="0"/>
                    </a:lnTo>
                    <a:lnTo>
                      <a:pt x="0" y="81"/>
                    </a:lnTo>
                    <a:lnTo>
                      <a:pt x="6" y="83"/>
                    </a:lnTo>
                    <a:close/>
                  </a:path>
                </a:pathLst>
              </a:custGeom>
              <a:solidFill>
                <a:srgbClr val="404040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657"/>
            <p:cNvGrpSpPr>
              <a:grpSpLocks/>
            </p:cNvGrpSpPr>
            <p:nvPr/>
          </p:nvGrpSpPr>
          <p:grpSpPr bwMode="auto">
            <a:xfrm>
              <a:off x="3452" y="3563"/>
              <a:ext cx="19" cy="34"/>
              <a:chOff x="3452" y="3563"/>
              <a:chExt cx="19" cy="34"/>
            </a:xfrm>
          </p:grpSpPr>
          <p:sp>
            <p:nvSpPr>
              <p:cNvPr id="132" name="Rectangle 658"/>
              <p:cNvSpPr>
                <a:spLocks noChangeArrowheads="1"/>
              </p:cNvSpPr>
              <p:nvPr/>
            </p:nvSpPr>
            <p:spPr bwMode="auto">
              <a:xfrm>
                <a:off x="3457" y="3581"/>
                <a:ext cx="9" cy="16"/>
              </a:xfrm>
              <a:prstGeom prst="rect">
                <a:avLst/>
              </a:prstGeom>
              <a:solidFill>
                <a:srgbClr val="FFD34C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0" name="Group 659"/>
              <p:cNvGrpSpPr>
                <a:grpSpLocks/>
              </p:cNvGrpSpPr>
              <p:nvPr/>
            </p:nvGrpSpPr>
            <p:grpSpPr bwMode="auto">
              <a:xfrm>
                <a:off x="3452" y="3563"/>
                <a:ext cx="19" cy="24"/>
                <a:chOff x="3452" y="3563"/>
                <a:chExt cx="19" cy="24"/>
              </a:xfrm>
            </p:grpSpPr>
            <p:sp>
              <p:nvSpPr>
                <p:cNvPr id="134" name="Oval 660"/>
                <p:cNvSpPr>
                  <a:spLocks noChangeArrowheads="1"/>
                </p:cNvSpPr>
                <p:nvPr/>
              </p:nvSpPr>
              <p:spPr bwMode="auto">
                <a:xfrm>
                  <a:off x="3452" y="3563"/>
                  <a:ext cx="19" cy="24"/>
                </a:xfrm>
                <a:prstGeom prst="ellipse">
                  <a:avLst/>
                </a:prstGeom>
                <a:solidFill>
                  <a:srgbClr val="FFD34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Oval 661"/>
                <p:cNvSpPr>
                  <a:spLocks noChangeArrowheads="1"/>
                </p:cNvSpPr>
                <p:nvPr/>
              </p:nvSpPr>
              <p:spPr bwMode="auto">
                <a:xfrm>
                  <a:off x="3462" y="3568"/>
                  <a:ext cx="9" cy="14"/>
                </a:xfrm>
                <a:prstGeom prst="ellipse">
                  <a:avLst/>
                </a:prstGeom>
                <a:solidFill>
                  <a:srgbClr val="FFD34C"/>
                </a:solidFill>
                <a:ln w="31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3" name="Freeform 662"/>
            <p:cNvSpPr>
              <a:spLocks/>
            </p:cNvSpPr>
            <p:nvPr/>
          </p:nvSpPr>
          <p:spPr bwMode="auto">
            <a:xfrm>
              <a:off x="3442" y="3576"/>
              <a:ext cx="153" cy="28"/>
            </a:xfrm>
            <a:custGeom>
              <a:avLst/>
              <a:gdLst>
                <a:gd name="T0" fmla="*/ 0 w 304"/>
                <a:gd name="T1" fmla="*/ 58 h 58"/>
                <a:gd name="T2" fmla="*/ 304 w 304"/>
                <a:gd name="T3" fmla="*/ 38 h 58"/>
                <a:gd name="T4" fmla="*/ 304 w 304"/>
                <a:gd name="T5" fmla="*/ 0 h 58"/>
                <a:gd name="T6" fmla="*/ 0 w 304"/>
                <a:gd name="T7" fmla="*/ 19 h 58"/>
                <a:gd name="T8" fmla="*/ 0 w 304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4" h="58">
                  <a:moveTo>
                    <a:pt x="0" y="58"/>
                  </a:moveTo>
                  <a:lnTo>
                    <a:pt x="304" y="38"/>
                  </a:lnTo>
                  <a:lnTo>
                    <a:pt x="304" y="0"/>
                  </a:lnTo>
                  <a:lnTo>
                    <a:pt x="0" y="19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999999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663"/>
            <p:cNvSpPr>
              <a:spLocks noChangeShapeType="1"/>
            </p:cNvSpPr>
            <p:nvPr/>
          </p:nvSpPr>
          <p:spPr bwMode="auto">
            <a:xfrm flipH="1">
              <a:off x="3442" y="3580"/>
              <a:ext cx="152" cy="9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664"/>
            <p:cNvSpPr>
              <a:spLocks/>
            </p:cNvSpPr>
            <p:nvPr/>
          </p:nvSpPr>
          <p:spPr bwMode="auto">
            <a:xfrm>
              <a:off x="3299" y="3425"/>
              <a:ext cx="33" cy="28"/>
            </a:xfrm>
            <a:custGeom>
              <a:avLst/>
              <a:gdLst>
                <a:gd name="T0" fmla="*/ 0 w 67"/>
                <a:gd name="T1" fmla="*/ 0 h 56"/>
                <a:gd name="T2" fmla="*/ 0 w 67"/>
                <a:gd name="T3" fmla="*/ 50 h 56"/>
                <a:gd name="T4" fmla="*/ 67 w 67"/>
                <a:gd name="T5" fmla="*/ 56 h 56"/>
                <a:gd name="T6" fmla="*/ 67 w 67"/>
                <a:gd name="T7" fmla="*/ 6 h 56"/>
                <a:gd name="T8" fmla="*/ 0 w 67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0" y="0"/>
                  </a:moveTo>
                  <a:lnTo>
                    <a:pt x="0" y="50"/>
                  </a:lnTo>
                  <a:lnTo>
                    <a:pt x="67" y="56"/>
                  </a:lnTo>
                  <a:lnTo>
                    <a:pt x="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665"/>
            <p:cNvSpPr>
              <a:spLocks/>
            </p:cNvSpPr>
            <p:nvPr/>
          </p:nvSpPr>
          <p:spPr bwMode="auto">
            <a:xfrm>
              <a:off x="3350" y="3428"/>
              <a:ext cx="33" cy="28"/>
            </a:xfrm>
            <a:custGeom>
              <a:avLst/>
              <a:gdLst>
                <a:gd name="T0" fmla="*/ 0 w 67"/>
                <a:gd name="T1" fmla="*/ 0 h 55"/>
                <a:gd name="T2" fmla="*/ 0 w 67"/>
                <a:gd name="T3" fmla="*/ 50 h 55"/>
                <a:gd name="T4" fmla="*/ 67 w 67"/>
                <a:gd name="T5" fmla="*/ 55 h 55"/>
                <a:gd name="T6" fmla="*/ 67 w 67"/>
                <a:gd name="T7" fmla="*/ 6 h 55"/>
                <a:gd name="T8" fmla="*/ 0 w 67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5">
                  <a:moveTo>
                    <a:pt x="0" y="0"/>
                  </a:moveTo>
                  <a:lnTo>
                    <a:pt x="0" y="50"/>
                  </a:lnTo>
                  <a:lnTo>
                    <a:pt x="67" y="55"/>
                  </a:lnTo>
                  <a:lnTo>
                    <a:pt x="6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" name="Group 666"/>
            <p:cNvGrpSpPr>
              <a:grpSpLocks/>
            </p:cNvGrpSpPr>
            <p:nvPr/>
          </p:nvGrpSpPr>
          <p:grpSpPr bwMode="auto">
            <a:xfrm>
              <a:off x="3093" y="3580"/>
              <a:ext cx="100" cy="90"/>
              <a:chOff x="3093" y="3580"/>
              <a:chExt cx="100" cy="90"/>
            </a:xfrm>
          </p:grpSpPr>
          <p:grpSp>
            <p:nvGrpSpPr>
              <p:cNvPr id="51" name="Group 667"/>
              <p:cNvGrpSpPr>
                <a:grpSpLocks/>
              </p:cNvGrpSpPr>
              <p:nvPr/>
            </p:nvGrpSpPr>
            <p:grpSpPr bwMode="auto">
              <a:xfrm>
                <a:off x="3093" y="3580"/>
                <a:ext cx="100" cy="90"/>
                <a:chOff x="3093" y="3580"/>
                <a:chExt cx="100" cy="90"/>
              </a:xfrm>
            </p:grpSpPr>
            <p:sp>
              <p:nvSpPr>
                <p:cNvPr id="130" name="Oval 668"/>
                <p:cNvSpPr>
                  <a:spLocks noChangeArrowheads="1"/>
                </p:cNvSpPr>
                <p:nvPr/>
              </p:nvSpPr>
              <p:spPr bwMode="auto">
                <a:xfrm>
                  <a:off x="3093" y="3583"/>
                  <a:ext cx="74" cy="8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Oval 669"/>
                <p:cNvSpPr>
                  <a:spLocks noChangeArrowheads="1"/>
                </p:cNvSpPr>
                <p:nvPr/>
              </p:nvSpPr>
              <p:spPr bwMode="auto">
                <a:xfrm>
                  <a:off x="3119" y="3580"/>
                  <a:ext cx="74" cy="87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670"/>
              <p:cNvGrpSpPr>
                <a:grpSpLocks/>
              </p:cNvGrpSpPr>
              <p:nvPr/>
            </p:nvGrpSpPr>
            <p:grpSpPr bwMode="auto">
              <a:xfrm>
                <a:off x="3100" y="3591"/>
                <a:ext cx="52" cy="69"/>
                <a:chOff x="3100" y="3591"/>
                <a:chExt cx="52" cy="69"/>
              </a:xfrm>
            </p:grpSpPr>
            <p:sp>
              <p:nvSpPr>
                <p:cNvPr id="128" name="Oval 671"/>
                <p:cNvSpPr>
                  <a:spLocks noChangeArrowheads="1"/>
                </p:cNvSpPr>
                <p:nvPr/>
              </p:nvSpPr>
              <p:spPr bwMode="auto">
                <a:xfrm>
                  <a:off x="3100" y="3591"/>
                  <a:ext cx="52" cy="69"/>
                </a:xfrm>
                <a:prstGeom prst="ellipse">
                  <a:avLst/>
                </a:prstGeom>
                <a:noFill/>
                <a:ln w="317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Oval 672"/>
                <p:cNvSpPr>
                  <a:spLocks noChangeArrowheads="1"/>
                </p:cNvSpPr>
                <p:nvPr/>
              </p:nvSpPr>
              <p:spPr bwMode="auto">
                <a:xfrm>
                  <a:off x="3111" y="3604"/>
                  <a:ext cx="29" cy="43"/>
                </a:xfrm>
                <a:prstGeom prst="ellipse">
                  <a:avLst/>
                </a:prstGeom>
                <a:noFill/>
                <a:ln w="317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76" name="Group 673"/>
            <p:cNvGrpSpPr>
              <a:grpSpLocks/>
            </p:cNvGrpSpPr>
            <p:nvPr/>
          </p:nvGrpSpPr>
          <p:grpSpPr bwMode="auto">
            <a:xfrm>
              <a:off x="3157" y="3582"/>
              <a:ext cx="107" cy="92"/>
              <a:chOff x="3157" y="3582"/>
              <a:chExt cx="107" cy="92"/>
            </a:xfrm>
          </p:grpSpPr>
          <p:sp>
            <p:nvSpPr>
              <p:cNvPr id="121" name="Oval 674"/>
              <p:cNvSpPr>
                <a:spLocks noChangeArrowheads="1"/>
              </p:cNvSpPr>
              <p:nvPr/>
            </p:nvSpPr>
            <p:spPr bwMode="auto">
              <a:xfrm>
                <a:off x="3181" y="3582"/>
                <a:ext cx="83" cy="8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Oval 675"/>
              <p:cNvSpPr>
                <a:spLocks noChangeArrowheads="1"/>
              </p:cNvSpPr>
              <p:nvPr/>
            </p:nvSpPr>
            <p:spPr bwMode="auto">
              <a:xfrm>
                <a:off x="3157" y="3586"/>
                <a:ext cx="85" cy="8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9" name="Group 676"/>
              <p:cNvGrpSpPr>
                <a:grpSpLocks/>
              </p:cNvGrpSpPr>
              <p:nvPr/>
            </p:nvGrpSpPr>
            <p:grpSpPr bwMode="auto">
              <a:xfrm>
                <a:off x="3163" y="3595"/>
                <a:ext cx="54" cy="71"/>
                <a:chOff x="3163" y="3595"/>
                <a:chExt cx="54" cy="71"/>
              </a:xfrm>
            </p:grpSpPr>
            <p:sp>
              <p:nvSpPr>
                <p:cNvPr id="124" name="Oval 677"/>
                <p:cNvSpPr>
                  <a:spLocks noChangeArrowheads="1"/>
                </p:cNvSpPr>
                <p:nvPr/>
              </p:nvSpPr>
              <p:spPr bwMode="auto">
                <a:xfrm>
                  <a:off x="3163" y="3595"/>
                  <a:ext cx="54" cy="71"/>
                </a:xfrm>
                <a:prstGeom prst="ellipse">
                  <a:avLst/>
                </a:prstGeom>
                <a:noFill/>
                <a:ln w="317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Oval 678"/>
                <p:cNvSpPr>
                  <a:spLocks noChangeArrowheads="1"/>
                </p:cNvSpPr>
                <p:nvPr/>
              </p:nvSpPr>
              <p:spPr bwMode="auto">
                <a:xfrm>
                  <a:off x="3176" y="3606"/>
                  <a:ext cx="29" cy="46"/>
                </a:xfrm>
                <a:prstGeom prst="ellipse">
                  <a:avLst/>
                </a:prstGeom>
                <a:noFill/>
                <a:ln w="317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9" name="Rectangle 679"/>
            <p:cNvSpPr>
              <a:spLocks noChangeArrowheads="1"/>
            </p:cNvSpPr>
            <p:nvPr/>
          </p:nvSpPr>
          <p:spPr bwMode="auto">
            <a:xfrm>
              <a:off x="3261" y="3591"/>
              <a:ext cx="24" cy="32"/>
            </a:xfrm>
            <a:prstGeom prst="rect">
              <a:avLst/>
            </a:prstGeom>
            <a:solidFill>
              <a:srgbClr val="CC99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Rectangle 680"/>
            <p:cNvSpPr>
              <a:spLocks noChangeArrowheads="1"/>
            </p:cNvSpPr>
            <p:nvPr/>
          </p:nvSpPr>
          <p:spPr bwMode="auto">
            <a:xfrm>
              <a:off x="3235" y="3591"/>
              <a:ext cx="25" cy="32"/>
            </a:xfrm>
            <a:prstGeom prst="rect">
              <a:avLst/>
            </a:prstGeom>
            <a:solidFill>
              <a:srgbClr val="FFE94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619024" y="5791200"/>
            <a:ext cx="18989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/>
                </a:solidFill>
                <a:latin typeface="+mj-lt"/>
              </a:rPr>
              <a:t>Remote Site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3962400" y="3200400"/>
            <a:ext cx="29848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2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6248400" y="3200400"/>
            <a:ext cx="29848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1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3200400" y="5867400"/>
            <a:ext cx="29848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3918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55" grpId="0" animBg="1"/>
      <p:bldP spid="15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826" y="609600"/>
            <a:ext cx="8218348" cy="5951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105400" y="2133600"/>
            <a:ext cx="914400" cy="685800"/>
          </a:xfrm>
          <a:prstGeom prst="ellipse">
            <a:avLst/>
          </a:prstGeom>
          <a:noFill/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14400" y="4724400"/>
            <a:ext cx="7315200" cy="457200"/>
          </a:xfrm>
          <a:prstGeom prst="rect">
            <a:avLst/>
          </a:prstGeom>
          <a:noFill/>
          <a:ln w="57150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8" name="Curved Connector 7"/>
          <p:cNvCxnSpPr/>
          <p:nvPr/>
        </p:nvCxnSpPr>
        <p:spPr bwMode="auto">
          <a:xfrm rot="5400000">
            <a:off x="4114800" y="3124200"/>
            <a:ext cx="1905000" cy="129540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44450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9102342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743" y="1371600"/>
            <a:ext cx="8229600" cy="5867400"/>
          </a:xfrm>
        </p:spPr>
        <p:txBody>
          <a:bodyPr/>
          <a:lstStyle/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Command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, Control, Communications, Computer &amp; Intelligence (C4I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)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Tenets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of 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C4I</a:t>
            </a:r>
          </a:p>
          <a:p>
            <a:pPr lvl="0">
              <a:spcBef>
                <a:spcPts val="1200"/>
              </a:spcBef>
              <a:buClrTx/>
            </a:pP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Network-Centric Warfare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Communication and its Medium</a:t>
            </a:r>
            <a:endParaRPr lang="en-US" sz="2400" b="1" dirty="0">
              <a:solidFill>
                <a:schemeClr val="tx2"/>
              </a:solidFill>
              <a:effectLst/>
              <a:latin typeface="+mj-lt"/>
            </a:endParaRP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Comparison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of Transmission 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Bands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Role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of Satellite Systems for Supporting </a:t>
            </a:r>
            <a:br>
              <a:rPr lang="en-US" sz="2400" b="1" dirty="0">
                <a:solidFill>
                  <a:schemeClr val="tx2"/>
                </a:solidFill>
                <a:effectLst/>
                <a:latin typeface="+mj-lt"/>
              </a:rPr>
            </a:b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C4I Infrastructure</a:t>
            </a:r>
            <a:r>
              <a:rPr lang="en-US" sz="2400" b="1" dirty="0"/>
              <a:t> </a:t>
            </a:r>
            <a:endParaRPr lang="en-US" sz="2400" b="1" dirty="0" smtClean="0">
              <a:solidFill>
                <a:schemeClr val="tx2"/>
              </a:solidFill>
              <a:effectLst/>
              <a:latin typeface="+mj-lt"/>
            </a:endParaRPr>
          </a:p>
          <a:p>
            <a:pPr>
              <a:spcBef>
                <a:spcPts val="1200"/>
              </a:spcBef>
              <a:buClrTx/>
            </a:pP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Advantages &amp; Disadvantages of </a:t>
            </a:r>
            <a:r>
              <a:rPr lang="en-US" sz="2400" b="1" dirty="0" err="1" smtClean="0">
                <a:solidFill>
                  <a:schemeClr val="tx2"/>
                </a:solidFill>
                <a:effectLst/>
                <a:latin typeface="+mj-lt"/>
              </a:rPr>
              <a:t>Ka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-band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Regenerative Satellites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Conclusion</a:t>
            </a:r>
            <a:endParaRPr lang="en-US" sz="2400" b="1" dirty="0">
              <a:solidFill>
                <a:schemeClr val="tx2"/>
              </a:solidFill>
              <a:effectLst/>
              <a:latin typeface="+mj-lt"/>
            </a:endParaRPr>
          </a:p>
          <a:p>
            <a:pPr>
              <a:spcBef>
                <a:spcPts val="1200"/>
              </a:spcBef>
              <a:buClrTx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012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018" y="621156"/>
            <a:ext cx="7696200" cy="639762"/>
          </a:xfrm>
        </p:spPr>
        <p:txBody>
          <a:bodyPr/>
          <a:lstStyle/>
          <a:p>
            <a:r>
              <a:rPr lang="en-US" sz="3200" b="1" dirty="0">
                <a:cs typeface="Sultan bold" pitchFamily="2" charset="-78"/>
              </a:rPr>
              <a:t>Attenuation caused by Rain Fade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71804"/>
            <a:ext cx="7772400" cy="5052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3541693"/>
            <a:ext cx="8199437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50800">
            <a:solidFill>
              <a:srgbClr val="FFC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latin typeface="+mj-lt"/>
              </a:rPr>
              <a:t>Ka</a:t>
            </a:r>
            <a:r>
              <a:rPr lang="en-US" sz="2800" dirty="0">
                <a:latin typeface="+mj-lt"/>
              </a:rPr>
              <a:t>-</a:t>
            </a:r>
            <a:r>
              <a:rPr lang="en-US" sz="2800" dirty="0" smtClean="0">
                <a:latin typeface="+mj-lt"/>
              </a:rPr>
              <a:t>band </a:t>
            </a:r>
            <a:r>
              <a:rPr lang="en-US" sz="2800" dirty="0">
                <a:latin typeface="+mj-lt"/>
              </a:rPr>
              <a:t>is great for MENA region </a:t>
            </a:r>
            <a:r>
              <a:rPr lang="en-US" sz="2800" dirty="0" smtClean="0">
                <a:latin typeface="+mj-lt"/>
              </a:rPr>
              <a:t>as it receives less Rainfall leading to lesser attenuation</a:t>
            </a:r>
            <a:endParaRPr lang="en-US" sz="28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514600" y="5060430"/>
            <a:ext cx="3352800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6917960" y="3185410"/>
            <a:ext cx="381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6629400" y="2882484"/>
            <a:ext cx="1828800" cy="533400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831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81200"/>
            <a:ext cx="3276600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85800"/>
          </a:xfrm>
        </p:spPr>
        <p:txBody>
          <a:bodyPr/>
          <a:lstStyle/>
          <a:p>
            <a:r>
              <a:rPr lang="en-US" sz="3200" b="1" dirty="0" smtClean="0"/>
              <a:t>Threats to Information Security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953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Major Threats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Jamming 		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Interception</a:t>
            </a:r>
            <a:endParaRPr lang="en-US" sz="2400" b="1" dirty="0">
              <a:solidFill>
                <a:schemeClr val="tx2"/>
              </a:solidFill>
              <a:effectLst/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Spoofing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1200" dirty="0" smtClean="0">
              <a:effectLst/>
              <a:latin typeface="+mj-lt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Counter Measures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Transmission Security 	</a:t>
            </a:r>
            <a:r>
              <a:rPr lang="en-US" sz="2000" b="1" i="1" dirty="0">
                <a:solidFill>
                  <a:srgbClr val="00B050"/>
                </a:solidFill>
                <a:effectLst/>
                <a:ea typeface="+mn-ea"/>
                <a:cs typeface="+mn-cs"/>
              </a:rPr>
              <a:t>(</a:t>
            </a:r>
            <a:r>
              <a:rPr lang="en-US" b="1" i="1" dirty="0" err="1">
                <a:solidFill>
                  <a:srgbClr val="00B050"/>
                </a:solidFill>
                <a:effectLst/>
                <a:ea typeface="+mn-ea"/>
                <a:cs typeface="+mn-cs"/>
              </a:rPr>
              <a:t>Transec</a:t>
            </a:r>
            <a:r>
              <a:rPr lang="en-US" sz="2000" b="1" i="1" dirty="0">
                <a:solidFill>
                  <a:srgbClr val="00B050"/>
                </a:solidFill>
                <a:effectLst/>
                <a:ea typeface="+mn-ea"/>
                <a:cs typeface="+mn-cs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Communication Security	</a:t>
            </a:r>
            <a:r>
              <a:rPr lang="en-US" b="1" i="1" dirty="0">
                <a:solidFill>
                  <a:srgbClr val="00B050"/>
                </a:solidFill>
                <a:effectLst/>
                <a:ea typeface="+mn-ea"/>
                <a:cs typeface="+mn-cs"/>
              </a:rPr>
              <a:t>(</a:t>
            </a:r>
            <a:r>
              <a:rPr lang="en-US" b="1" i="1" dirty="0" err="1">
                <a:solidFill>
                  <a:srgbClr val="00B050"/>
                </a:solidFill>
                <a:effectLst/>
                <a:ea typeface="+mn-ea"/>
                <a:cs typeface="+mn-cs"/>
              </a:rPr>
              <a:t>Comsec</a:t>
            </a:r>
            <a:r>
              <a:rPr lang="en-US" b="1" i="1" dirty="0">
                <a:solidFill>
                  <a:srgbClr val="00B050"/>
                </a:solidFill>
                <a:effectLst/>
                <a:ea typeface="+mn-ea"/>
                <a:cs typeface="+mn-cs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137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673893"/>
            <a:ext cx="8229600" cy="685800"/>
          </a:xfrm>
        </p:spPr>
        <p:txBody>
          <a:bodyPr/>
          <a:lstStyle/>
          <a:p>
            <a:pPr lvl="0"/>
            <a:r>
              <a:rPr lang="en-US" sz="3200" b="1" dirty="0" smtClean="0"/>
              <a:t>Overcoming</a:t>
            </a:r>
            <a:r>
              <a:rPr lang="en-US" sz="2800" b="1" dirty="0" smtClean="0"/>
              <a:t> threats to Information Security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5800" y="1752600"/>
            <a:ext cx="29718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COMSEC</a:t>
            </a:r>
            <a:r>
              <a:rPr lang="en-US" sz="1400" dirty="0" smtClean="0">
                <a:solidFill>
                  <a:srgbClr val="FFFF00"/>
                </a:solidFill>
                <a:latin typeface="+mj-lt"/>
              </a:rPr>
              <a:t/>
            </a:r>
            <a:br>
              <a:rPr lang="en-US" sz="1400" dirty="0" smtClean="0">
                <a:solidFill>
                  <a:srgbClr val="FFFF00"/>
                </a:solidFill>
                <a:latin typeface="+mj-lt"/>
              </a:rPr>
            </a:br>
            <a:endParaRPr lang="en-US" sz="900" dirty="0" smtClean="0">
              <a:solidFill>
                <a:srgbClr val="FFFF00"/>
              </a:solidFill>
              <a:latin typeface="+mj-lt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Content protection</a:t>
            </a:r>
            <a:br>
              <a:rPr lang="en-US" sz="1600" dirty="0" smtClean="0">
                <a:solidFill>
                  <a:srgbClr val="FFFF00"/>
                </a:solidFill>
                <a:latin typeface="+mj-lt"/>
              </a:rPr>
            </a:b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Radio interface</a:t>
            </a:r>
            <a:br>
              <a:rPr lang="en-US" sz="1600" dirty="0" smtClean="0">
                <a:solidFill>
                  <a:srgbClr val="FFFF00"/>
                </a:solidFill>
                <a:latin typeface="+mj-lt"/>
              </a:rPr>
            </a:b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Authentication / confidentiality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85800" y="3200400"/>
            <a:ext cx="29718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NETSEC</a:t>
            </a:r>
            <a:r>
              <a:rPr lang="en-US" sz="1400" dirty="0" smtClean="0">
                <a:solidFill>
                  <a:srgbClr val="FFFF00"/>
                </a:solidFill>
                <a:latin typeface="+mj-lt"/>
              </a:rPr>
              <a:t/>
            </a:r>
            <a:br>
              <a:rPr lang="en-US" sz="1400" dirty="0" smtClean="0">
                <a:solidFill>
                  <a:srgbClr val="FFFF00"/>
                </a:solidFill>
                <a:latin typeface="+mj-lt"/>
              </a:rPr>
            </a:br>
            <a:endParaRPr lang="en-US" sz="900" dirty="0" smtClean="0">
              <a:solidFill>
                <a:srgbClr val="FFFF00"/>
              </a:solidFill>
              <a:latin typeface="+mj-lt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Protection of signaling</a:t>
            </a:r>
            <a:br>
              <a:rPr lang="en-US" sz="1600" dirty="0" smtClean="0">
                <a:solidFill>
                  <a:srgbClr val="FFFF00"/>
                </a:solidFill>
                <a:latin typeface="+mj-lt"/>
              </a:rPr>
            </a:b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Transmitter authentication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85800" y="4648200"/>
            <a:ext cx="2971800" cy="129540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+mj-lt"/>
              </a:rPr>
              <a:t>TRANSEC</a:t>
            </a:r>
            <a:r>
              <a:rPr lang="en-US" sz="1400" dirty="0" smtClean="0">
                <a:solidFill>
                  <a:srgbClr val="FFFF00"/>
                </a:solidFill>
                <a:latin typeface="+mj-lt"/>
              </a:rPr>
              <a:t/>
            </a:r>
            <a:br>
              <a:rPr lang="en-US" sz="1400" dirty="0" smtClean="0">
                <a:solidFill>
                  <a:srgbClr val="FFFF00"/>
                </a:solidFill>
                <a:latin typeface="+mj-lt"/>
              </a:rPr>
            </a:br>
            <a:endParaRPr lang="en-US" sz="900" dirty="0" smtClean="0">
              <a:solidFill>
                <a:srgbClr val="FFFF00"/>
              </a:solidFill>
              <a:latin typeface="+mj-lt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Protection of waveform</a:t>
            </a:r>
            <a:br>
              <a:rPr lang="en-US" sz="1600" dirty="0" smtClean="0">
                <a:solidFill>
                  <a:srgbClr val="FFFF00"/>
                </a:solidFill>
                <a:latin typeface="+mj-lt"/>
              </a:rPr>
            </a:b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Transmitter finding</a:t>
            </a:r>
            <a:br>
              <a:rPr lang="en-US" sz="1600" dirty="0" smtClean="0">
                <a:solidFill>
                  <a:srgbClr val="FFFF00"/>
                </a:solidFill>
                <a:latin typeface="+mj-lt"/>
              </a:rPr>
            </a:br>
            <a:r>
              <a:rPr lang="en-US" sz="1600" dirty="0" smtClean="0">
                <a:solidFill>
                  <a:srgbClr val="FFFF00"/>
                </a:solidFill>
                <a:latin typeface="+mj-lt"/>
              </a:rPr>
              <a:t>Receiver jamming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629400" y="1828800"/>
            <a:ext cx="2209800" cy="381000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Network Layer</a:t>
            </a:r>
            <a:endParaRPr lang="en-US" sz="900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629400" y="2209800"/>
            <a:ext cx="2209800" cy="38100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Data Link Layer</a:t>
            </a:r>
            <a:endParaRPr lang="en-US" sz="900" dirty="0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629400" y="2590800"/>
            <a:ext cx="2209800" cy="381000"/>
          </a:xfrm>
          <a:prstGeom prst="rect">
            <a:avLst/>
          </a:prstGeom>
          <a:solidFill>
            <a:srgbClr val="FF9933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Physical Layer</a:t>
            </a:r>
            <a:endParaRPr lang="en-US" sz="900" dirty="0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5562600" y="3200400"/>
            <a:ext cx="2209800" cy="60960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Data Link Layer</a:t>
            </a:r>
            <a:endParaRPr lang="en-US" sz="900" dirty="0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562600" y="3810000"/>
            <a:ext cx="2209800" cy="685800"/>
          </a:xfrm>
          <a:prstGeom prst="rect">
            <a:avLst/>
          </a:prstGeom>
          <a:solidFill>
            <a:srgbClr val="FF9933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Physical Layer</a:t>
            </a:r>
            <a:endParaRPr lang="en-US" sz="900" dirty="0" smtClean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72000" y="4648200"/>
            <a:ext cx="2209800" cy="1295400"/>
          </a:xfrm>
          <a:prstGeom prst="rect">
            <a:avLst/>
          </a:prstGeom>
          <a:solidFill>
            <a:srgbClr val="FF9933"/>
          </a:solidFill>
          <a:ln w="381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Physical Layer</a:t>
            </a:r>
            <a:endParaRPr lang="en-US" sz="900" dirty="0" smtClean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rot="5400000">
            <a:off x="1752600" y="3886200"/>
            <a:ext cx="4572000" cy="15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 rot="16200000">
            <a:off x="-1022866" y="3244334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Physical Security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30334" y="1371600"/>
            <a:ext cx="1784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OSI Model</a:t>
            </a:r>
            <a:endParaRPr lang="en-US" sz="2000" b="1" dirty="0"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77000"/>
            <a:ext cx="2133600" cy="457200"/>
          </a:xfrm>
        </p:spPr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8610600" cy="609600"/>
          </a:xfrm>
        </p:spPr>
        <p:txBody>
          <a:bodyPr/>
          <a:lstStyle/>
          <a:p>
            <a:r>
              <a:rPr lang="en-US" sz="3200" b="1" dirty="0" smtClean="0"/>
              <a:t>Overcoming threats to Information Security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5307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chemeClr val="tx2"/>
                </a:solidFill>
                <a:latin typeface="+mj-lt"/>
              </a:rPr>
              <a:t>TRANSEC</a:t>
            </a:r>
          </a:p>
          <a:p>
            <a:pPr>
              <a:buClrTx/>
            </a:pP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Protection of </a:t>
            </a:r>
            <a:r>
              <a:rPr lang="en-US" sz="2400" b="1" i="1" dirty="0">
                <a:solidFill>
                  <a:srgbClr val="FF9933"/>
                </a:solidFill>
                <a:effectLst/>
                <a:latin typeface="+mj-lt"/>
              </a:rPr>
              <a:t>waveform</a:t>
            </a:r>
            <a:r>
              <a:rPr lang="en-US" sz="2400" b="1" dirty="0">
                <a:solidFill>
                  <a:srgbClr val="FF9933"/>
                </a:solidFill>
                <a:effectLst/>
                <a:latin typeface="+mj-lt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from interception and direction to avoid receiver jamming, transmitter finding and access to radio signal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.</a:t>
            </a:r>
          </a:p>
          <a:p>
            <a:pPr>
              <a:lnSpc>
                <a:spcPct val="150000"/>
              </a:lnSpc>
              <a:buClrTx/>
            </a:pP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Spread spectrum</a:t>
            </a:r>
          </a:p>
          <a:p>
            <a:pPr>
              <a:lnSpc>
                <a:spcPct val="150000"/>
              </a:lnSpc>
              <a:buClrTx/>
            </a:pP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Implemented at Physical Layer</a:t>
            </a:r>
          </a:p>
          <a:p>
            <a:pPr marL="342900" lvl="1" indent="-342900">
              <a:lnSpc>
                <a:spcPct val="150000"/>
              </a:lnSpc>
              <a:buClr>
                <a:schemeClr val="hlink"/>
              </a:buClr>
              <a:buSzPct val="60000"/>
              <a:buFont typeface="Wingdings" pitchFamily="2" charset="2"/>
              <a:buChar char="n"/>
            </a:pPr>
            <a:endParaRPr lang="en-US" sz="2400" dirty="0"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133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685800"/>
          </a:xfrm>
        </p:spPr>
        <p:txBody>
          <a:bodyPr/>
          <a:lstStyle/>
          <a:p>
            <a:r>
              <a:rPr lang="en-US" sz="3200" b="1" dirty="0" smtClean="0"/>
              <a:t>Overcoming threats to Information Security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3072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COMSEC</a:t>
            </a:r>
            <a:endParaRPr lang="en-US" sz="2400" b="1" dirty="0">
              <a:solidFill>
                <a:schemeClr val="tx2"/>
              </a:solidFill>
              <a:latin typeface="+mj-lt"/>
            </a:endParaRPr>
          </a:p>
          <a:p>
            <a:pPr>
              <a:spcBef>
                <a:spcPts val="1200"/>
              </a:spcBef>
              <a:buClrTx/>
            </a:pPr>
            <a:r>
              <a:rPr lang="en-US" sz="2400" b="1" dirty="0">
                <a:solidFill>
                  <a:schemeClr val="tx2"/>
                </a:solidFill>
                <a:effectLst/>
                <a:latin typeface="+mj-lt"/>
              </a:rPr>
              <a:t>Protection of </a:t>
            </a:r>
            <a:r>
              <a:rPr lang="en-US" sz="2400" b="1" i="1" dirty="0" smtClean="0">
                <a:solidFill>
                  <a:srgbClr val="FF9933"/>
                </a:solidFill>
                <a:effectLst/>
                <a:latin typeface="+mj-lt"/>
              </a:rPr>
              <a:t>information content </a:t>
            </a: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by safeguarding authentication, confidentiality, integrity of signal and user data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Implemented at Physical, Data Link and Network layers</a:t>
            </a:r>
          </a:p>
          <a:p>
            <a:pPr>
              <a:spcBef>
                <a:spcPts val="1200"/>
              </a:spcBef>
              <a:buClrTx/>
            </a:pPr>
            <a:r>
              <a:rPr lang="en-US" sz="2400" b="1" dirty="0" smtClean="0">
                <a:solidFill>
                  <a:schemeClr val="tx2"/>
                </a:solidFill>
                <a:effectLst/>
                <a:latin typeface="+mj-lt"/>
              </a:rPr>
              <a:t>May be achieved through secure VPN or Cyber Protection Systems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 smtClean="0">
                <a:effectLst/>
                <a:latin typeface="+mj-lt"/>
              </a:rPr>
              <a:t> </a:t>
            </a:r>
            <a:endParaRPr lang="en-US" sz="2400" dirty="0"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00800"/>
            <a:ext cx="2133600" cy="457200"/>
          </a:xfrm>
        </p:spPr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34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8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621" y="685800"/>
            <a:ext cx="8229600" cy="685800"/>
          </a:xfrm>
        </p:spPr>
        <p:txBody>
          <a:bodyPr/>
          <a:lstStyle/>
          <a:p>
            <a:r>
              <a:rPr lang="en-US" sz="3200" b="1" dirty="0" smtClean="0"/>
              <a:t>Regenerative Satellite System</a:t>
            </a:r>
            <a:endParaRPr lang="en-US" sz="3200" b="1" dirty="0"/>
          </a:p>
        </p:txBody>
      </p:sp>
      <p:pic>
        <p:nvPicPr>
          <p:cNvPr id="9" name="Picture 13" descr="Cg1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000" y="4572000"/>
            <a:ext cx="1152526" cy="14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1" name="Straight Connector 560"/>
          <p:cNvCxnSpPr/>
          <p:nvPr/>
        </p:nvCxnSpPr>
        <p:spPr bwMode="auto">
          <a:xfrm>
            <a:off x="685800" y="4038600"/>
            <a:ext cx="8229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</p:spPr>
      </p:cxnSp>
      <p:sp>
        <p:nvSpPr>
          <p:cNvPr id="562" name="TextBox 561"/>
          <p:cNvSpPr txBox="1"/>
          <p:nvPr/>
        </p:nvSpPr>
        <p:spPr>
          <a:xfrm>
            <a:off x="402238" y="1290935"/>
            <a:ext cx="2895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Space Segment</a:t>
            </a:r>
            <a:endParaRPr lang="en-US" sz="2400" b="1" dirty="0">
              <a:latin typeface="+mj-lt"/>
            </a:endParaRPr>
          </a:p>
        </p:txBody>
      </p:sp>
      <p:sp>
        <p:nvSpPr>
          <p:cNvPr id="563" name="TextBox 562"/>
          <p:cNvSpPr txBox="1"/>
          <p:nvPr/>
        </p:nvSpPr>
        <p:spPr>
          <a:xfrm>
            <a:off x="3124193" y="6096000"/>
            <a:ext cx="2895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Ground Segments</a:t>
            </a:r>
            <a:endParaRPr lang="en-US" sz="2400" b="1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1" name="Picture 13" descr="Cg1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974" y="4583168"/>
            <a:ext cx="1152526" cy="143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307043" y="1752600"/>
            <a:ext cx="4474757" cy="1447800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438400" y="2102370"/>
            <a:ext cx="761993" cy="45496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Rx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3200400" y="2102370"/>
            <a:ext cx="914396" cy="45496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 smtClean="0">
                <a:latin typeface="+mj-lt"/>
              </a:rPr>
              <a:t>Demod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912370" y="2105852"/>
            <a:ext cx="761993" cy="45496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err="1">
                <a:latin typeface="+mj-lt"/>
              </a:rPr>
              <a:t>T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x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5332172" y="2286000"/>
            <a:ext cx="33948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18" name="Arc 17"/>
          <p:cNvSpPr/>
          <p:nvPr/>
        </p:nvSpPr>
        <p:spPr bwMode="auto">
          <a:xfrm rot="20562698">
            <a:off x="6993974" y="2553261"/>
            <a:ext cx="1219200" cy="1100435"/>
          </a:xfrm>
          <a:prstGeom prst="arc">
            <a:avLst>
              <a:gd name="adj1" fmla="val 13037447"/>
              <a:gd name="adj2" fmla="val 0"/>
            </a:avLst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Arc 46"/>
          <p:cNvSpPr/>
          <p:nvPr/>
        </p:nvSpPr>
        <p:spPr bwMode="auto">
          <a:xfrm rot="20562698">
            <a:off x="951869" y="2553261"/>
            <a:ext cx="1219200" cy="1100435"/>
          </a:xfrm>
          <a:prstGeom prst="arc">
            <a:avLst>
              <a:gd name="adj1" fmla="val 13037447"/>
              <a:gd name="adj2" fmla="val 0"/>
            </a:avLst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1561469" y="2286000"/>
            <a:ext cx="745574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1588391" y="2284884"/>
            <a:ext cx="0" cy="2274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flipV="1">
            <a:off x="6858000" y="2284884"/>
            <a:ext cx="871052" cy="1116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>
            <a:off x="7711190" y="2286000"/>
            <a:ext cx="0" cy="2274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1447800" y="2874878"/>
            <a:ext cx="140591" cy="184952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>
            <a:off x="7755974" y="2775848"/>
            <a:ext cx="180635" cy="194855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1" name="TextBox 60"/>
          <p:cNvSpPr txBox="1"/>
          <p:nvPr/>
        </p:nvSpPr>
        <p:spPr>
          <a:xfrm>
            <a:off x="457200" y="6031468"/>
            <a:ext cx="120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Site A</a:t>
            </a:r>
            <a:endParaRPr lang="en-US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089009" y="6031468"/>
            <a:ext cx="120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Site B</a:t>
            </a:r>
            <a:endParaRPr lang="en-US" b="1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9600" y="3516868"/>
            <a:ext cx="120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Uplink</a:t>
            </a:r>
            <a:endParaRPr lang="en-US" dirty="0"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936609" y="3516868"/>
            <a:ext cx="1207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Downlink</a:t>
            </a:r>
            <a:endParaRPr lang="en-US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4114800" y="2103620"/>
            <a:ext cx="914396" cy="45496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 smtClean="0">
                <a:latin typeface="+mj-lt"/>
              </a:rPr>
              <a:t>Packet Switch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029204" y="2105852"/>
            <a:ext cx="914396" cy="45496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b="1" dirty="0">
                <a:latin typeface="+mj-lt"/>
              </a:rPr>
              <a:t>M</a:t>
            </a:r>
            <a:r>
              <a:rPr lang="en-US" sz="1600" b="1" dirty="0" smtClean="0">
                <a:latin typeface="+mj-lt"/>
              </a:rPr>
              <a:t>od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3573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429" y="746403"/>
            <a:ext cx="8229600" cy="685800"/>
          </a:xfrm>
        </p:spPr>
        <p:txBody>
          <a:bodyPr/>
          <a:lstStyle/>
          <a:p>
            <a:r>
              <a:rPr lang="en-US" sz="3200" b="1" dirty="0" smtClean="0"/>
              <a:t>Regenerative Satellite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762000" y="1432203"/>
            <a:ext cx="79248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Uplink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carrier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is </a:t>
            </a:r>
          </a:p>
          <a:p>
            <a:pPr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Demodulated to data packets, </a:t>
            </a:r>
          </a:p>
          <a:p>
            <a:pPr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2"/>
                </a:solidFill>
                <a:latin typeface="+mj-lt"/>
              </a:rPr>
              <a:t>R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earranged on the basis of routing information </a:t>
            </a:r>
          </a:p>
          <a:p>
            <a:pPr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Re-modulated onto downlink carrier</a:t>
            </a:r>
          </a:p>
          <a:p>
            <a:pPr lvl="3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Re-transmitted to the desired spot beam.</a:t>
            </a:r>
          </a:p>
          <a:p>
            <a:pPr marL="0" lvl="1" indent="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Data from a particular beam can be transmitted to </a:t>
            </a:r>
            <a:r>
              <a:rPr lang="en-US" b="1" dirty="0" smtClean="0">
                <a:solidFill>
                  <a:srgbClr val="FF9933"/>
                </a:solidFill>
                <a:latin typeface="+mj-lt"/>
              </a:rPr>
              <a:t>any beam by using satellite onboard switching</a:t>
            </a:r>
          </a:p>
          <a:p>
            <a:pPr indent="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Improved (S/N) as data is regenerated which removes noise leading to higher throughput</a:t>
            </a:r>
          </a:p>
          <a:p>
            <a:pPr indent="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Enabling on board satellite switching </a:t>
            </a:r>
            <a:r>
              <a:rPr lang="en-US" b="1" dirty="0" smtClean="0">
                <a:solidFill>
                  <a:srgbClr val="FF9933"/>
                </a:solidFill>
                <a:latin typeface="+mj-lt"/>
              </a:rPr>
              <a:t>avoids Double Hop propagation delay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for site to site communications</a:t>
            </a:r>
          </a:p>
          <a:p>
            <a:pPr indent="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Very expensive satellite</a:t>
            </a:r>
            <a:endParaRPr lang="en-US" b="1" dirty="0" smtClean="0">
              <a:solidFill>
                <a:srgbClr val="0070C0"/>
              </a:solidFill>
              <a:latin typeface="+mj-lt"/>
            </a:endParaRPr>
          </a:p>
          <a:p>
            <a:pPr indent="457200">
              <a:spcBef>
                <a:spcPts val="600"/>
              </a:spcBef>
              <a:buFont typeface="Wingdings" pitchFamily="2" charset="2"/>
              <a:buChar char="Ø"/>
            </a:pPr>
            <a:r>
              <a:rPr lang="en-US" b="1" dirty="0" smtClean="0">
                <a:solidFill>
                  <a:schemeClr val="tx2"/>
                </a:solidFill>
                <a:latin typeface="+mj-lt"/>
              </a:rPr>
              <a:t>Regenerative satellite is </a:t>
            </a:r>
            <a:r>
              <a:rPr lang="en-US" b="1" dirty="0" smtClean="0">
                <a:solidFill>
                  <a:srgbClr val="FF9933"/>
                </a:solidFill>
                <a:latin typeface="+mj-lt"/>
              </a:rPr>
              <a:t>the latest trend </a:t>
            </a:r>
            <a:r>
              <a:rPr lang="en-US" b="1" dirty="0" smtClean="0">
                <a:solidFill>
                  <a:schemeClr val="tx2"/>
                </a:solidFill>
                <a:latin typeface="+mj-lt"/>
              </a:rPr>
              <a:t>in SATCOM technology with 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onboard switching and routing, enabling communications directly between terminals in a </a:t>
            </a:r>
            <a:r>
              <a:rPr lang="en-US" b="1" dirty="0">
                <a:solidFill>
                  <a:srgbClr val="FF9933"/>
                </a:solidFill>
                <a:latin typeface="+mj-lt"/>
              </a:rPr>
              <a:t>single hop without requiring a central hub</a:t>
            </a:r>
            <a:r>
              <a:rPr lang="en-US" b="1" dirty="0">
                <a:solidFill>
                  <a:schemeClr val="tx2"/>
                </a:solidFill>
                <a:latin typeface="+mj-lt"/>
              </a:rPr>
              <a:t>.</a:t>
            </a:r>
            <a:endParaRPr lang="en-US" sz="20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48ABB-B94B-4A03-88D1-F09E48827A44}" type="slidenum">
              <a:rPr lang="en-US" sz="1400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016" y="762000"/>
            <a:ext cx="8229600" cy="685800"/>
          </a:xfrm>
        </p:spPr>
        <p:txBody>
          <a:bodyPr/>
          <a:lstStyle/>
          <a:p>
            <a:r>
              <a:rPr lang="en-US" sz="3200" b="1" dirty="0" smtClean="0"/>
              <a:t>Bent Pipe versus Regenerative Satellites</a:t>
            </a:r>
            <a:endParaRPr lang="en-US" sz="3200" b="1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232" y="1752600"/>
            <a:ext cx="874316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48ABB-B94B-4A03-88D1-F09E48827A44}" type="slidenum">
              <a:rPr lang="en-US" sz="1400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67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685800"/>
          </a:xfrm>
        </p:spPr>
        <p:txBody>
          <a:bodyPr/>
          <a:lstStyle/>
          <a:p>
            <a:r>
              <a:rPr lang="en-US" sz="3200" b="1" dirty="0" smtClean="0"/>
              <a:t>Conclusion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229600" cy="5029200"/>
          </a:xfrm>
        </p:spPr>
        <p:txBody>
          <a:bodyPr/>
          <a:lstStyle/>
          <a:p>
            <a:pPr>
              <a:spcBef>
                <a:spcPts val="1200"/>
              </a:spcBef>
              <a:buClrTx/>
            </a:pPr>
            <a:r>
              <a:rPr lang="en-US" sz="2000" b="1" i="1" dirty="0" smtClean="0">
                <a:solidFill>
                  <a:srgbClr val="FFC000"/>
                </a:solidFill>
                <a:effectLst/>
                <a:latin typeface="+mj-lt"/>
              </a:rPr>
              <a:t>Communication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 is the fundamental component of C4I which is the key enabler of NCW</a:t>
            </a:r>
          </a:p>
          <a:p>
            <a:pPr>
              <a:spcBef>
                <a:spcPts val="1200"/>
              </a:spcBef>
              <a:buClrTx/>
            </a:pP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Optical fiber provides maximum bandwidth connectivity 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in (</a:t>
            </a:r>
            <a:r>
              <a:rPr lang="en-US" sz="2000" b="1" dirty="0" err="1" smtClean="0">
                <a:solidFill>
                  <a:schemeClr val="tx2"/>
                </a:solidFill>
                <a:effectLst/>
                <a:latin typeface="+mj-lt"/>
              </a:rPr>
              <a:t>Tbps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) but 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has </a:t>
            </a:r>
            <a:r>
              <a:rPr lang="en-US" sz="2000" b="1" dirty="0" smtClean="0">
                <a:solidFill>
                  <a:srgbClr val="FFC000"/>
                </a:solidFill>
                <a:effectLst/>
                <a:latin typeface="+mj-lt"/>
              </a:rPr>
              <a:t>lesser flexibility for remote deployment</a:t>
            </a:r>
          </a:p>
          <a:p>
            <a:pPr>
              <a:spcBef>
                <a:spcPts val="1200"/>
              </a:spcBef>
              <a:buClrTx/>
            </a:pPr>
            <a:r>
              <a:rPr lang="en-US" sz="2000" b="1" i="1" dirty="0" smtClean="0">
                <a:solidFill>
                  <a:srgbClr val="FFC000"/>
                </a:solidFill>
                <a:effectLst/>
                <a:latin typeface="+mj-lt"/>
              </a:rPr>
              <a:t>Satellite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 is the best 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suited 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to provide 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interconnectivity, survivability and interoperability </a:t>
            </a:r>
            <a:r>
              <a:rPr lang="en-US" sz="2000" b="1" dirty="0" smtClean="0">
                <a:solidFill>
                  <a:srgbClr val="FFC000"/>
                </a:solidFill>
                <a:effectLst/>
                <a:latin typeface="+mj-lt"/>
              </a:rPr>
              <a:t>for </a:t>
            </a:r>
            <a:r>
              <a:rPr lang="en-US" sz="2000" b="1" dirty="0">
                <a:solidFill>
                  <a:srgbClr val="FFC000"/>
                </a:solidFill>
                <a:effectLst/>
                <a:latin typeface="+mj-lt"/>
              </a:rPr>
              <a:t>remote and mobile setups 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due to easy 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deployment however it has </a:t>
            </a:r>
            <a:r>
              <a:rPr lang="en-US" sz="2000" b="1" dirty="0" smtClean="0">
                <a:solidFill>
                  <a:srgbClr val="FFC000"/>
                </a:solidFill>
                <a:effectLst/>
                <a:latin typeface="+mj-lt"/>
              </a:rPr>
              <a:t>limited bandwidth 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capacity and </a:t>
            </a:r>
            <a:r>
              <a:rPr lang="en-US" sz="2000" b="1" dirty="0" smtClean="0">
                <a:solidFill>
                  <a:srgbClr val="FFC000"/>
                </a:solidFill>
                <a:effectLst/>
                <a:latin typeface="+mj-lt"/>
              </a:rPr>
              <a:t>greater propagation 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delay.</a:t>
            </a:r>
          </a:p>
          <a:p>
            <a:pPr>
              <a:spcBef>
                <a:spcPts val="1200"/>
              </a:spcBef>
              <a:buClrTx/>
            </a:pPr>
            <a:r>
              <a:rPr lang="en-US" sz="2000" b="1" i="1" dirty="0" err="1" smtClean="0">
                <a:solidFill>
                  <a:srgbClr val="FFC000"/>
                </a:solidFill>
                <a:effectLst/>
                <a:latin typeface="+mj-lt"/>
              </a:rPr>
              <a:t>Ka</a:t>
            </a:r>
            <a:r>
              <a:rPr lang="en-US" sz="2000" b="1" i="1" dirty="0" smtClean="0">
                <a:solidFill>
                  <a:srgbClr val="FFC000"/>
                </a:solidFill>
                <a:effectLst/>
                <a:latin typeface="+mj-lt"/>
              </a:rPr>
              <a:t>-band satellites 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provide greater throughput than C or Ku band Satellites </a:t>
            </a:r>
          </a:p>
          <a:p>
            <a:pPr>
              <a:spcBef>
                <a:spcPts val="1200"/>
              </a:spcBef>
              <a:buClrTx/>
            </a:pP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Most </a:t>
            </a:r>
            <a:r>
              <a:rPr lang="en-US" sz="2000" b="1" dirty="0" err="1" smtClean="0">
                <a:solidFill>
                  <a:schemeClr val="tx2"/>
                </a:solidFill>
                <a:effectLst/>
                <a:latin typeface="+mj-lt"/>
              </a:rPr>
              <a:t>Ka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-band satellites are base on </a:t>
            </a:r>
            <a:r>
              <a:rPr lang="en-US" sz="2000" b="1" i="1" dirty="0" smtClean="0">
                <a:solidFill>
                  <a:srgbClr val="FFC000"/>
                </a:solidFill>
                <a:effectLst/>
                <a:latin typeface="+mj-lt"/>
              </a:rPr>
              <a:t>Bent Pipe architecture 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whereby a double hop is needed to communicate between remote sites</a:t>
            </a:r>
            <a:endParaRPr lang="en-US" sz="2000" b="1" dirty="0">
              <a:solidFill>
                <a:schemeClr val="tx2"/>
              </a:solidFill>
              <a:effectLst/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34200" y="6400800"/>
            <a:ext cx="2133600" cy="457200"/>
          </a:xfrm>
        </p:spPr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38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928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/>
          <a:lstStyle/>
          <a:p>
            <a:r>
              <a:rPr lang="en-US" sz="3200" b="1" dirty="0" smtClean="0"/>
              <a:t>Conclusion </a:t>
            </a:r>
            <a:r>
              <a:rPr lang="en-US" sz="1800" dirty="0" err="1" smtClean="0"/>
              <a:t>cont</a:t>
            </a:r>
            <a:r>
              <a:rPr lang="en-US" sz="1800" dirty="0" smtClean="0"/>
              <a:t>’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5486400"/>
          </a:xfrm>
        </p:spPr>
        <p:txBody>
          <a:bodyPr/>
          <a:lstStyle/>
          <a:p>
            <a:pPr>
              <a:spcBef>
                <a:spcPts val="1200"/>
              </a:spcBef>
              <a:buClrTx/>
            </a:pP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The </a:t>
            </a:r>
            <a:r>
              <a:rPr lang="en-US" sz="2000" b="1" dirty="0">
                <a:solidFill>
                  <a:srgbClr val="FFC000"/>
                </a:solidFill>
                <a:effectLst/>
                <a:latin typeface="+mj-lt"/>
              </a:rPr>
              <a:t>double hop 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in </a:t>
            </a:r>
            <a:r>
              <a:rPr lang="en-US" sz="2000" b="1" dirty="0" err="1">
                <a:solidFill>
                  <a:schemeClr val="tx2"/>
                </a:solidFill>
                <a:effectLst/>
                <a:latin typeface="+mj-lt"/>
              </a:rPr>
              <a:t>Ka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-band (bent pipe) satellites may be avoided by providing fiber connectivity from Satellite Gateway to fixed sites (specially AOC) where possible.</a:t>
            </a:r>
          </a:p>
          <a:p>
            <a:pPr>
              <a:spcBef>
                <a:spcPts val="1200"/>
              </a:spcBef>
              <a:buClrTx/>
            </a:pPr>
            <a:r>
              <a:rPr lang="en-US" sz="2000" b="1" i="1" dirty="0">
                <a:solidFill>
                  <a:srgbClr val="FFC000"/>
                </a:solidFill>
                <a:effectLst/>
                <a:latin typeface="+mj-lt"/>
              </a:rPr>
              <a:t>Regenerative on Board Processing 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Ka satellites provides routing and switching on the satellite which enhances </a:t>
            </a:r>
            <a:r>
              <a:rPr lang="en-US" sz="2000" b="1" dirty="0">
                <a:solidFill>
                  <a:srgbClr val="FFC000"/>
                </a:solidFill>
                <a:effectLst/>
                <a:latin typeface="+mj-lt"/>
              </a:rPr>
              <a:t>throughputs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 and </a:t>
            </a:r>
            <a:r>
              <a:rPr lang="en-US" sz="2000" b="1" dirty="0">
                <a:solidFill>
                  <a:srgbClr val="FFC000"/>
                </a:solidFill>
                <a:effectLst/>
                <a:latin typeface="+mj-lt"/>
              </a:rPr>
              <a:t>avoids double hop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 propagation.</a:t>
            </a:r>
          </a:p>
          <a:p>
            <a:pPr>
              <a:spcBef>
                <a:spcPts val="1200"/>
              </a:spcBef>
              <a:buClrTx/>
            </a:pPr>
            <a:r>
              <a:rPr lang="en-US" sz="2000" b="1" i="1" dirty="0">
                <a:solidFill>
                  <a:srgbClr val="FFC000"/>
                </a:solidFill>
                <a:effectLst/>
                <a:latin typeface="+mj-lt"/>
              </a:rPr>
              <a:t>Regenerative </a:t>
            </a:r>
            <a:r>
              <a:rPr lang="en-US" sz="2000" b="1" i="1" dirty="0" err="1">
                <a:solidFill>
                  <a:srgbClr val="FFC000"/>
                </a:solidFill>
                <a:effectLst/>
                <a:latin typeface="+mj-lt"/>
              </a:rPr>
              <a:t>Ka</a:t>
            </a:r>
            <a:r>
              <a:rPr lang="en-US" sz="2000" b="1" i="1" dirty="0">
                <a:solidFill>
                  <a:srgbClr val="FFC000"/>
                </a:solidFill>
                <a:effectLst/>
                <a:latin typeface="+mj-lt"/>
              </a:rPr>
              <a:t>-band 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communication satellites are the new trend on SATCOM technology and will be the best suited for military use in C4I applications. </a:t>
            </a:r>
          </a:p>
          <a:p>
            <a:pPr>
              <a:spcBef>
                <a:spcPts val="1200"/>
              </a:spcBef>
              <a:buClrTx/>
            </a:pPr>
            <a:r>
              <a:rPr lang="en-US" sz="2000" b="1" i="1" dirty="0">
                <a:solidFill>
                  <a:srgbClr val="FFC000"/>
                </a:solidFill>
                <a:effectLst/>
                <a:latin typeface="+mj-lt"/>
              </a:rPr>
              <a:t>SATCOM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 is an essential requirements for C4I by:-  </a:t>
            </a:r>
          </a:p>
          <a:p>
            <a:pPr marL="742950" lvl="2" indent="-342900">
              <a:spcBef>
                <a:spcPts val="600"/>
              </a:spcBef>
              <a:buClrTx/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Deployed tactical forces,</a:t>
            </a:r>
          </a:p>
          <a:p>
            <a:pPr marL="742950" lvl="2" indent="-342900">
              <a:spcBef>
                <a:spcPts val="600"/>
              </a:spcBef>
              <a:buClrTx/>
              <a:buFont typeface="Wingdings" panose="05000000000000000000" pitchFamily="2" charset="2"/>
              <a:buChar char="v"/>
            </a:pPr>
            <a:r>
              <a:rPr lang="en-US" sz="1600" b="1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Providing ideal continuity </a:t>
            </a:r>
            <a:r>
              <a:rPr lang="en-US" sz="1600" b="1" dirty="0" smtClean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for operational </a:t>
            </a:r>
            <a:r>
              <a:rPr lang="en-US" sz="1600" b="1" dirty="0">
                <a:solidFill>
                  <a:schemeClr val="tx2"/>
                </a:solidFill>
                <a:effectLst/>
                <a:latin typeface="+mj-lt"/>
                <a:ea typeface="+mn-ea"/>
                <a:cs typeface="+mn-cs"/>
              </a:rPr>
              <a:t>services.</a:t>
            </a:r>
          </a:p>
          <a:p>
            <a:pPr>
              <a:spcBef>
                <a:spcPts val="1200"/>
              </a:spcBef>
              <a:buClrTx/>
            </a:pP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Standard </a:t>
            </a:r>
            <a:r>
              <a:rPr lang="en-US" sz="2000" b="1" i="1" dirty="0">
                <a:solidFill>
                  <a:srgbClr val="FFC000"/>
                </a:solidFill>
                <a:effectLst/>
                <a:latin typeface="+mj-lt"/>
              </a:rPr>
              <a:t>Gigabit Ethernet (GE) interface 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as an open system architecture approach allows easy interconnectivity and interoperability to connect all C4I nodes. </a:t>
            </a:r>
          </a:p>
          <a:p>
            <a:pPr>
              <a:spcBef>
                <a:spcPts val="1800"/>
              </a:spcBef>
              <a:buClrTx/>
            </a:pPr>
            <a:endParaRPr lang="en-US" sz="2200" b="1" dirty="0" smtClean="0">
              <a:effectLst/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39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13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788987"/>
          </a:xfrm>
        </p:spPr>
        <p:txBody>
          <a:bodyPr/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Command, Control, Communications, Computer &amp; Intelligence (C4I) in Military Applications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81000" y="2251075"/>
            <a:ext cx="8610600" cy="4073525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The acronym C4I stands for "command, control, communications, computers, and intelligence</a:t>
            </a:r>
            <a:r>
              <a:rPr lang="en-US" sz="2000" b="1" dirty="0" smtClean="0">
                <a:solidFill>
                  <a:schemeClr val="tx2"/>
                </a:solidFill>
                <a:effectLst/>
                <a:latin typeface="+mj-lt"/>
              </a:rPr>
              <a:t>“.</a:t>
            </a:r>
          </a:p>
          <a:p>
            <a:pPr>
              <a:buClrTx/>
            </a:pPr>
            <a:endParaRPr lang="en-US" sz="2000" b="1" dirty="0" smtClean="0">
              <a:effectLst/>
              <a:latin typeface="+mj-lt"/>
            </a:endParaRPr>
          </a:p>
          <a:p>
            <a:pPr>
              <a:buClrTx/>
            </a:pPr>
            <a: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Strategic Vision for C4I is to provide capabilities that enable forces to </a:t>
            </a:r>
            <a:r>
              <a:rPr lang="en-US" sz="2000" b="1" i="1" dirty="0" smtClean="0">
                <a:solidFill>
                  <a:srgbClr val="00B050"/>
                </a:solidFill>
                <a:effectLst/>
              </a:rPr>
              <a:t>generate, use, and share </a:t>
            </a:r>
            <a: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information necessary to survive and succeed </a:t>
            </a:r>
            <a:b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every mission. </a:t>
            </a:r>
          </a:p>
          <a:p>
            <a:pPr>
              <a:buClrTx/>
            </a:pPr>
            <a:endParaRPr lang="en-US" sz="2000" b="1" dirty="0">
              <a:solidFill>
                <a:schemeClr val="tx2"/>
              </a:solidFill>
              <a:effectLst/>
              <a:latin typeface="+mj-lt"/>
            </a:endParaRPr>
          </a:p>
          <a:p>
            <a:pPr>
              <a:buClrTx/>
            </a:pP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One important capability that C4I systems provide commanders is </a:t>
            </a:r>
            <a:r>
              <a:rPr lang="en-US" sz="2000" b="1" i="1" dirty="0">
                <a:solidFill>
                  <a:srgbClr val="00B050"/>
                </a:solidFill>
                <a:effectLst/>
                <a:latin typeface="+mj-lt"/>
              </a:rPr>
              <a:t>situational awareness—information</a:t>
            </a:r>
            <a:r>
              <a:rPr lang="en-US" sz="2000" b="1" i="1" dirty="0">
                <a:solidFill>
                  <a:schemeClr val="tx2"/>
                </a:solidFill>
                <a:effectLst/>
                <a:latin typeface="+mj-lt"/>
              </a:rPr>
              <a:t> 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about the location and status</a:t>
            </a:r>
            <a:r>
              <a:rPr lang="en-US" sz="2000" b="1" dirty="0">
                <a:effectLst/>
                <a:latin typeface="+mj-lt"/>
              </a:rPr>
              <a:t> </a:t>
            </a:r>
            <a:r>
              <a:rPr lang="en-US" sz="2000" b="1" dirty="0">
                <a:solidFill>
                  <a:schemeClr val="tx2"/>
                </a:solidFill>
                <a:effectLst/>
                <a:latin typeface="+mj-lt"/>
              </a:rPr>
              <a:t>of enemy and friendly forces.</a:t>
            </a:r>
          </a:p>
          <a:p>
            <a:pPr marL="0" lvl="0" indent="0">
              <a:buClr>
                <a:srgbClr val="FFFFCC"/>
              </a:buClr>
              <a:buNone/>
            </a:pPr>
            <a:endParaRPr lang="en-US" sz="2000" kern="1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9695" y="1673224"/>
            <a:ext cx="188064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FFFFCC"/>
              </a:buClr>
            </a:pPr>
            <a:r>
              <a:rPr lang="en-US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What Is C4I?</a:t>
            </a:r>
            <a:endParaRPr lang="en-US" sz="22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83061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65187"/>
          </a:xfrm>
        </p:spPr>
        <p:txBody>
          <a:bodyPr/>
          <a:lstStyle/>
          <a:p>
            <a:r>
              <a:rPr lang="en-US" sz="4000" dirty="0" smtClean="0"/>
              <a:t>Any Questions?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isometricRightUp"/>
              <a:lightRig rig="threePt" dir="t"/>
            </a:scene3d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		</a:t>
            </a:r>
            <a:r>
              <a:rPr lang="en-US" sz="6600" dirty="0" smtClean="0">
                <a:solidFill>
                  <a:schemeClr val="tx2"/>
                </a:solidFill>
              </a:rPr>
              <a:t>Thank you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40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6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620000" cy="7620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Command, Control, Communications, Computer &amp; Intelligence (C4I)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876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ClrTx/>
            </a:pPr>
            <a:r>
              <a:rPr lang="en-US" sz="2200" b="1" dirty="0" smtClean="0">
                <a:solidFill>
                  <a:schemeClr val="tx2"/>
                </a:solidFill>
              </a:rPr>
              <a:t>Command and Control (C2)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b="1" dirty="0" smtClean="0">
                <a:solidFill>
                  <a:schemeClr val="tx2"/>
                </a:solidFill>
              </a:rPr>
              <a:t>-</a:t>
            </a:r>
            <a:r>
              <a:rPr lang="en-US" sz="2200" b="1" dirty="0" smtClean="0">
                <a:solidFill>
                  <a:schemeClr val="tx2"/>
                </a:solidFill>
                <a:effectLst/>
              </a:rPr>
              <a:t>The exercise of </a:t>
            </a:r>
            <a:r>
              <a:rPr lang="en-US" sz="2200" b="1" i="1" dirty="0" smtClean="0">
                <a:solidFill>
                  <a:srgbClr val="00B050"/>
                </a:solidFill>
                <a:effectLst/>
              </a:rPr>
              <a:t>authority and direction</a:t>
            </a:r>
            <a:r>
              <a:rPr lang="en-US" sz="2200" b="1" dirty="0" smtClean="0">
                <a:solidFill>
                  <a:schemeClr val="tx2"/>
                </a:solidFill>
                <a:effectLst/>
              </a:rPr>
              <a:t> by a properly designated commander over assigned and attached forces in the accomplishment of the mission</a:t>
            </a:r>
          </a:p>
          <a:p>
            <a:pPr>
              <a:spcAft>
                <a:spcPts val="600"/>
              </a:spcAft>
              <a:buClrTx/>
            </a:pPr>
            <a:r>
              <a:rPr lang="en-US" sz="2200" b="1" dirty="0" smtClean="0">
                <a:solidFill>
                  <a:schemeClr val="tx2"/>
                </a:solidFill>
              </a:rPr>
              <a:t>Communications - </a:t>
            </a:r>
            <a:r>
              <a:rPr lang="en-US" sz="2200" b="1" dirty="0" smtClean="0">
                <a:solidFill>
                  <a:schemeClr val="tx2"/>
                </a:solidFill>
                <a:effectLst/>
              </a:rPr>
              <a:t>Communications 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network is the key enabler of C4I that </a:t>
            </a:r>
            <a:r>
              <a:rPr lang="en-US" sz="2200" b="1" i="1" dirty="0">
                <a:solidFill>
                  <a:srgbClr val="00B050"/>
                </a:solidFill>
                <a:effectLst/>
              </a:rPr>
              <a:t>transports information </a:t>
            </a:r>
            <a:r>
              <a:rPr lang="en-US" sz="2200" b="1" dirty="0">
                <a:solidFill>
                  <a:schemeClr val="tx2"/>
                </a:solidFill>
                <a:effectLst/>
              </a:rPr>
              <a:t>between all tiers of the </a:t>
            </a:r>
            <a:r>
              <a:rPr lang="en-US" sz="2200" b="1" dirty="0" smtClean="0">
                <a:solidFill>
                  <a:schemeClr val="tx2"/>
                </a:solidFill>
                <a:effectLst/>
              </a:rPr>
              <a:t>battlefield</a:t>
            </a:r>
            <a:endParaRPr lang="en-US" sz="2200" b="1" dirty="0">
              <a:solidFill>
                <a:schemeClr val="tx2"/>
              </a:solidFill>
              <a:effectLst/>
            </a:endParaRPr>
          </a:p>
          <a:p>
            <a:pPr>
              <a:spcAft>
                <a:spcPts val="600"/>
              </a:spcAft>
              <a:buClrTx/>
            </a:pPr>
            <a:r>
              <a:rPr lang="en-US" sz="2200" b="1" dirty="0" smtClean="0">
                <a:solidFill>
                  <a:schemeClr val="tx2"/>
                </a:solidFill>
              </a:rPr>
              <a:t>Computers - </a:t>
            </a:r>
            <a:r>
              <a:rPr lang="en-US" sz="2200" b="1" dirty="0" smtClean="0">
                <a:solidFill>
                  <a:schemeClr val="tx2"/>
                </a:solidFill>
                <a:effectLst/>
              </a:rPr>
              <a:t>Support C2 and intelligence by </a:t>
            </a:r>
            <a:r>
              <a:rPr lang="en-US" sz="2200" b="1" i="1" dirty="0" smtClean="0">
                <a:solidFill>
                  <a:srgbClr val="00B050"/>
                </a:solidFill>
                <a:effectLst/>
              </a:rPr>
              <a:t>processing</a:t>
            </a:r>
            <a:r>
              <a:rPr lang="en-US" sz="2200" b="1" dirty="0" smtClean="0">
                <a:solidFill>
                  <a:schemeClr val="tx2"/>
                </a:solidFill>
                <a:effectLst/>
              </a:rPr>
              <a:t> information for achieving desired objectives</a:t>
            </a:r>
          </a:p>
          <a:p>
            <a:pPr>
              <a:spcAft>
                <a:spcPts val="600"/>
              </a:spcAft>
              <a:buClrTx/>
            </a:pPr>
            <a:r>
              <a:rPr lang="en-US" sz="2200" b="1" dirty="0" smtClean="0">
                <a:solidFill>
                  <a:schemeClr val="tx2"/>
                </a:solidFill>
                <a:cs typeface="Times New Roman" panose="02020603050405020304" pitchFamily="18" charset="0"/>
              </a:rPr>
              <a:t>I</a:t>
            </a:r>
            <a:r>
              <a:rPr lang="en-US" sz="2200" b="1" dirty="0" smtClean="0">
                <a:solidFill>
                  <a:schemeClr val="tx2"/>
                </a:solidFill>
              </a:rPr>
              <a:t>ntelligence (I) - </a:t>
            </a:r>
            <a:r>
              <a:rPr lang="en-US" sz="2200" b="1" i="1" dirty="0" smtClean="0">
                <a:solidFill>
                  <a:srgbClr val="00B050"/>
                </a:solidFill>
                <a:effectLst/>
              </a:rPr>
              <a:t>Information</a:t>
            </a:r>
            <a:r>
              <a:rPr lang="en-US" sz="2200" b="1" dirty="0" smtClean="0">
                <a:solidFill>
                  <a:schemeClr val="tx2"/>
                </a:solidFill>
                <a:effectLst/>
              </a:rPr>
              <a:t> and knowledge about an adversary obtained through observation, investigation, analysis, or understanding.</a:t>
            </a:r>
          </a:p>
          <a:p>
            <a:pPr>
              <a:buClrTx/>
            </a:pPr>
            <a:endParaRPr lang="en-US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52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>
          <a:xfrm>
            <a:off x="2895600" y="3176352"/>
            <a:ext cx="3276600" cy="2000784"/>
          </a:xfrm>
          <a:prstGeom prst="cloud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41387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Command, Control, Communications, Computer &amp; Intelligence (C4I)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1000" y="1981200"/>
            <a:ext cx="2514600" cy="9906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ommand </a:t>
            </a:r>
            <a:r>
              <a:rPr lang="en-US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&amp;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ontrol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457200" y="3581400"/>
            <a:ext cx="2514600" cy="9906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omputers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6172200" y="3581400"/>
            <a:ext cx="2590800" cy="9906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I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ntelligence</a:t>
            </a:r>
            <a:endParaRPr lang="en-US" sz="2000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6" name="Left-Right Arrow 25"/>
          <p:cNvSpPr/>
          <p:nvPr/>
        </p:nvSpPr>
        <p:spPr bwMode="auto">
          <a:xfrm>
            <a:off x="2971800" y="3592870"/>
            <a:ext cx="3200400" cy="979130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ommunication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8" name="Left-Right Arrow 27"/>
          <p:cNvSpPr/>
          <p:nvPr/>
        </p:nvSpPr>
        <p:spPr bwMode="auto">
          <a:xfrm rot="5400000">
            <a:off x="1485900" y="3086100"/>
            <a:ext cx="609600" cy="381000"/>
          </a:xfrm>
          <a:prstGeom prst="left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67400" y="2738735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2"/>
                </a:solidFill>
                <a:latin typeface="Verdana" pitchFamily="34" charset="0"/>
              </a:rPr>
              <a:t>Sensors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43600" y="5100935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Weapons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7466806" y="3176828"/>
            <a:ext cx="1" cy="3748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>
            <a:off x="7165827" y="4873774"/>
            <a:ext cx="605135" cy="15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600" y="2116603"/>
            <a:ext cx="3582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Battle Field </a:t>
            </a:r>
            <a:r>
              <a:rPr lang="en-US" sz="1600" dirty="0" smtClean="0">
                <a:solidFill>
                  <a:schemeClr val="tx2"/>
                </a:solidFill>
              </a:rPr>
              <a:t>Management System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Air Defense Surveillance Sys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3300" y="5180632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Radio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O/F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SATCOM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4637782"/>
            <a:ext cx="2438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Integration,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Processing,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Correlation </a:t>
            </a:r>
            <a:r>
              <a:rPr lang="en-US" sz="1600" dirty="0" smtClean="0">
                <a:solidFill>
                  <a:schemeClr val="tx2"/>
                </a:solidFill>
              </a:rPr>
              <a:t>of Info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39000" y="1818382"/>
            <a:ext cx="190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tx2"/>
                </a:solidFill>
              </a:rPr>
              <a:t>AEW</a:t>
            </a:r>
            <a:r>
              <a:rPr lang="en-US" sz="1600" dirty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Ground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EW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UAV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81800" y="5562600"/>
            <a:ext cx="213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Fighter Aircraft 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Missiles</a:t>
            </a:r>
            <a:endParaRPr lang="en-US" sz="16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/>
                </a:solidFill>
              </a:rPr>
              <a:t>Ground Troops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7696200" y="3176828"/>
            <a:ext cx="0" cy="3809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V="1">
            <a:off x="7717809" y="4572001"/>
            <a:ext cx="0" cy="60513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756950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842" y="742779"/>
            <a:ext cx="8229600" cy="849008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Control, Communications, Computer &amp; Intelligence (C4I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Architecture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5373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z="1400" dirty="0" smtClean="0">
                <a:solidFill>
                  <a:schemeClr val="tx2"/>
                </a:solidFill>
              </a:rPr>
              <a:t>6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6" name="Straight Connector 1256"/>
          <p:cNvCxnSpPr>
            <a:cxnSpLocks noChangeShapeType="1"/>
          </p:cNvCxnSpPr>
          <p:nvPr/>
        </p:nvCxnSpPr>
        <p:spPr bwMode="auto">
          <a:xfrm flipH="1">
            <a:off x="3138758" y="4193811"/>
            <a:ext cx="1169679" cy="913154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7" name="Straight Connector 1256"/>
          <p:cNvCxnSpPr>
            <a:cxnSpLocks noChangeShapeType="1"/>
          </p:cNvCxnSpPr>
          <p:nvPr/>
        </p:nvCxnSpPr>
        <p:spPr bwMode="auto">
          <a:xfrm flipH="1">
            <a:off x="4187575" y="4157437"/>
            <a:ext cx="283198" cy="949528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  <p:pic>
        <p:nvPicPr>
          <p:cNvPr id="10" name="Picture 67" descr="GPS S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9" y="1665363"/>
            <a:ext cx="923935" cy="720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E0B39"/>
              </a:clrFrom>
              <a:clrTo>
                <a:srgbClr val="0E0B39">
                  <a:alpha val="0"/>
                </a:srgbClr>
              </a:clrTo>
            </a:clrChange>
            <a:lum bright="8000"/>
          </a:blip>
          <a:srcRect/>
          <a:stretch>
            <a:fillRect/>
          </a:stretch>
        </p:blipFill>
        <p:spPr bwMode="auto">
          <a:xfrm rot="634043">
            <a:off x="6736111" y="1583741"/>
            <a:ext cx="1015377" cy="43656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13" name="Straight Connector 1256"/>
          <p:cNvCxnSpPr>
            <a:cxnSpLocks noChangeShapeType="1"/>
          </p:cNvCxnSpPr>
          <p:nvPr/>
        </p:nvCxnSpPr>
        <p:spPr bwMode="auto">
          <a:xfrm flipH="1" flipV="1">
            <a:off x="4172268" y="2883750"/>
            <a:ext cx="272333" cy="737131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14" name="Straight Connector 1256"/>
          <p:cNvCxnSpPr>
            <a:cxnSpLocks noChangeShapeType="1"/>
          </p:cNvCxnSpPr>
          <p:nvPr/>
        </p:nvCxnSpPr>
        <p:spPr bwMode="auto">
          <a:xfrm flipV="1">
            <a:off x="4896740" y="2901776"/>
            <a:ext cx="651685" cy="761106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  <p:cxnSp>
        <p:nvCxnSpPr>
          <p:cNvPr id="15" name="Straight Connector 1256"/>
          <p:cNvCxnSpPr>
            <a:cxnSpLocks noChangeShapeType="1"/>
          </p:cNvCxnSpPr>
          <p:nvPr/>
        </p:nvCxnSpPr>
        <p:spPr bwMode="auto">
          <a:xfrm flipH="1" flipV="1">
            <a:off x="3292986" y="3220757"/>
            <a:ext cx="400790" cy="497049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  <p:grpSp>
        <p:nvGrpSpPr>
          <p:cNvPr id="16" name="Group 1251"/>
          <p:cNvGrpSpPr>
            <a:grpSpLocks/>
          </p:cNvGrpSpPr>
          <p:nvPr/>
        </p:nvGrpSpPr>
        <p:grpSpPr bwMode="auto">
          <a:xfrm>
            <a:off x="3606402" y="2352599"/>
            <a:ext cx="1261298" cy="828166"/>
            <a:chOff x="1159304" y="934241"/>
            <a:chExt cx="908461" cy="361382"/>
          </a:xfrm>
        </p:grpSpPr>
        <p:pic>
          <p:nvPicPr>
            <p:cNvPr id="17" name="Picture 25" descr="caoc_psab"/>
            <p:cNvPicPr>
              <a:picLocks noChangeAspect="1" noChangeArrowheads="1"/>
            </p:cNvPicPr>
            <p:nvPr/>
          </p:nvPicPr>
          <p:blipFill>
            <a:blip r:embed="rId4" cstate="print">
              <a:lum bright="10000" contrast="8000"/>
            </a:blip>
            <a:srcRect t="28799" b="43094"/>
            <a:stretch>
              <a:fillRect/>
            </a:stretch>
          </p:blipFill>
          <p:spPr bwMode="auto">
            <a:xfrm>
              <a:off x="1159304" y="934241"/>
              <a:ext cx="908461" cy="280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253"/>
            <p:cNvSpPr txBox="1">
              <a:spLocks noChangeArrowheads="1"/>
            </p:cNvSpPr>
            <p:nvPr/>
          </p:nvSpPr>
          <p:spPr bwMode="auto">
            <a:xfrm>
              <a:off x="1215999" y="1174751"/>
              <a:ext cx="795069" cy="120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i="1" dirty="0">
                  <a:solidFill>
                    <a:schemeClr val="tx2"/>
                  </a:solidFill>
                  <a:latin typeface="AvantGarde" pitchFamily="34" charset="0"/>
                </a:rPr>
                <a:t>AOC</a:t>
              </a:r>
            </a:p>
          </p:txBody>
        </p:sp>
      </p:grpSp>
      <p:grpSp>
        <p:nvGrpSpPr>
          <p:cNvPr id="19" name="Group 2"/>
          <p:cNvGrpSpPr>
            <a:grpSpLocks/>
          </p:cNvGrpSpPr>
          <p:nvPr/>
        </p:nvGrpSpPr>
        <p:grpSpPr bwMode="auto">
          <a:xfrm>
            <a:off x="5183746" y="2622373"/>
            <a:ext cx="1150270" cy="559987"/>
            <a:chOff x="719691" y="862433"/>
            <a:chExt cx="1140859" cy="553047"/>
          </a:xfrm>
        </p:grpSpPr>
        <p:pic>
          <p:nvPicPr>
            <p:cNvPr id="20" name="Picture 25" descr="caoc_psab"/>
            <p:cNvPicPr>
              <a:picLocks noChangeAspect="1" noChangeArrowheads="1"/>
            </p:cNvPicPr>
            <p:nvPr/>
          </p:nvPicPr>
          <p:blipFill>
            <a:blip r:embed="rId5" cstate="print">
              <a:lum bright="10000" contrast="8000"/>
            </a:blip>
            <a:srcRect t="28799" b="43094"/>
            <a:stretch>
              <a:fillRect/>
            </a:stretch>
          </p:blipFill>
          <p:spPr bwMode="auto">
            <a:xfrm>
              <a:off x="719691" y="862433"/>
              <a:ext cx="1140859" cy="352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1226"/>
            <p:cNvSpPr txBox="1">
              <a:spLocks noChangeArrowheads="1"/>
            </p:cNvSpPr>
            <p:nvPr/>
          </p:nvSpPr>
          <p:spPr bwMode="auto">
            <a:xfrm>
              <a:off x="1002547" y="1141914"/>
              <a:ext cx="513852" cy="273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chemeClr val="tx2"/>
                  </a:solidFill>
                  <a:latin typeface="AvantGarde" pitchFamily="34" charset="0"/>
                </a:rPr>
                <a:t>SOC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643600" y="2938452"/>
            <a:ext cx="701675" cy="474060"/>
            <a:chOff x="152400" y="2743200"/>
            <a:chExt cx="701246" cy="473237"/>
          </a:xfrm>
        </p:grpSpPr>
        <p:pic>
          <p:nvPicPr>
            <p:cNvPr id="23" name="Picture 25" descr="caoc_psab"/>
            <p:cNvPicPr>
              <a:picLocks noChangeAspect="1" noChangeArrowheads="1"/>
            </p:cNvPicPr>
            <p:nvPr/>
          </p:nvPicPr>
          <p:blipFill>
            <a:blip r:embed="rId5" cstate="print">
              <a:lum bright="10000" contrast="8000"/>
            </a:blip>
            <a:srcRect t="28799" b="43094"/>
            <a:stretch>
              <a:fillRect/>
            </a:stretch>
          </p:blipFill>
          <p:spPr bwMode="auto">
            <a:xfrm>
              <a:off x="152400" y="2743200"/>
              <a:ext cx="701246" cy="216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1"/>
            <p:cNvSpPr txBox="1">
              <a:spLocks noChangeArrowheads="1"/>
            </p:cNvSpPr>
            <p:nvPr/>
          </p:nvSpPr>
          <p:spPr bwMode="auto">
            <a:xfrm>
              <a:off x="240130" y="2939919"/>
              <a:ext cx="525784" cy="276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chemeClr val="tx2"/>
                  </a:solidFill>
                  <a:latin typeface="AvantGarde" pitchFamily="34" charset="0"/>
                </a:rPr>
                <a:t>BOC</a:t>
              </a:r>
            </a:p>
          </p:txBody>
        </p:sp>
      </p:grpSp>
      <p:cxnSp>
        <p:nvCxnSpPr>
          <p:cNvPr id="25" name="Straight Connector 1256"/>
          <p:cNvCxnSpPr>
            <a:cxnSpLocks noChangeShapeType="1"/>
            <a:stCxn id="42" idx="0"/>
          </p:cNvCxnSpPr>
          <p:nvPr/>
        </p:nvCxnSpPr>
        <p:spPr bwMode="auto">
          <a:xfrm flipH="1">
            <a:off x="5188938" y="3432853"/>
            <a:ext cx="1515753" cy="306967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  <p:pic>
        <p:nvPicPr>
          <p:cNvPr id="26" name="Picture 4" descr="C:\Users\amontano\Desktop\Radio antenn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246" y="2322747"/>
            <a:ext cx="1027112" cy="1165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47"/>
          <p:cNvSpPr>
            <a:spLocks/>
          </p:cNvSpPr>
          <p:nvPr/>
        </p:nvSpPr>
        <p:spPr bwMode="invGray">
          <a:xfrm rot="14758272" flipH="1" flipV="1">
            <a:off x="1629311" y="2014638"/>
            <a:ext cx="1314817" cy="913977"/>
          </a:xfrm>
          <a:custGeom>
            <a:avLst/>
            <a:gdLst>
              <a:gd name="T0" fmla="*/ 0 w 1002"/>
              <a:gd name="T1" fmla="*/ 2147483647 h 846"/>
              <a:gd name="T2" fmla="*/ 0 w 1002"/>
              <a:gd name="T3" fmla="*/ 2147483647 h 846"/>
              <a:gd name="T4" fmla="*/ 0 w 1002"/>
              <a:gd name="T5" fmla="*/ 2147483647 h 846"/>
              <a:gd name="T6" fmla="*/ 0 w 1002"/>
              <a:gd name="T7" fmla="*/ 0 h 846"/>
              <a:gd name="T8" fmla="*/ 0 w 1002"/>
              <a:gd name="T9" fmla="*/ 2147483647 h 846"/>
              <a:gd name="T10" fmla="*/ 0 w 1002"/>
              <a:gd name="T11" fmla="*/ 2147483647 h 846"/>
              <a:gd name="T12" fmla="*/ 0 w 1002"/>
              <a:gd name="T13" fmla="*/ 2147483647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2"/>
              <a:gd name="T22" fmla="*/ 0 h 846"/>
              <a:gd name="T23" fmla="*/ 1002 w 1002"/>
              <a:gd name="T24" fmla="*/ 846 h 8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2" h="846">
                <a:moveTo>
                  <a:pt x="0" y="846"/>
                </a:moveTo>
                <a:lnTo>
                  <a:pt x="546" y="348"/>
                </a:lnTo>
                <a:lnTo>
                  <a:pt x="540" y="414"/>
                </a:lnTo>
                <a:lnTo>
                  <a:pt x="1002" y="0"/>
                </a:lnTo>
                <a:lnTo>
                  <a:pt x="480" y="522"/>
                </a:lnTo>
                <a:lnTo>
                  <a:pt x="474" y="456"/>
                </a:lnTo>
                <a:lnTo>
                  <a:pt x="0" y="8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8" name="Freeform 47"/>
          <p:cNvSpPr>
            <a:spLocks/>
          </p:cNvSpPr>
          <p:nvPr/>
        </p:nvSpPr>
        <p:spPr bwMode="invGray">
          <a:xfrm rot="15509485" flipH="1">
            <a:off x="492162" y="2280725"/>
            <a:ext cx="1205525" cy="1252410"/>
          </a:xfrm>
          <a:custGeom>
            <a:avLst/>
            <a:gdLst>
              <a:gd name="T0" fmla="*/ 0 w 1002"/>
              <a:gd name="T1" fmla="*/ 2147483647 h 846"/>
              <a:gd name="T2" fmla="*/ 0 w 1002"/>
              <a:gd name="T3" fmla="*/ 2147483647 h 846"/>
              <a:gd name="T4" fmla="*/ 0 w 1002"/>
              <a:gd name="T5" fmla="*/ 2147483647 h 846"/>
              <a:gd name="T6" fmla="*/ 0 w 1002"/>
              <a:gd name="T7" fmla="*/ 0 h 846"/>
              <a:gd name="T8" fmla="*/ 0 w 1002"/>
              <a:gd name="T9" fmla="*/ 2147483647 h 846"/>
              <a:gd name="T10" fmla="*/ 0 w 1002"/>
              <a:gd name="T11" fmla="*/ 2147483647 h 846"/>
              <a:gd name="T12" fmla="*/ 0 w 1002"/>
              <a:gd name="T13" fmla="*/ 2147483647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2"/>
              <a:gd name="T22" fmla="*/ 0 h 846"/>
              <a:gd name="T23" fmla="*/ 1002 w 1002"/>
              <a:gd name="T24" fmla="*/ 846 h 8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2" h="846">
                <a:moveTo>
                  <a:pt x="0" y="846"/>
                </a:moveTo>
                <a:lnTo>
                  <a:pt x="546" y="348"/>
                </a:lnTo>
                <a:lnTo>
                  <a:pt x="540" y="414"/>
                </a:lnTo>
                <a:lnTo>
                  <a:pt x="1002" y="0"/>
                </a:lnTo>
                <a:lnTo>
                  <a:pt x="480" y="522"/>
                </a:lnTo>
                <a:lnTo>
                  <a:pt x="474" y="456"/>
                </a:lnTo>
                <a:lnTo>
                  <a:pt x="0" y="8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29" name="Straight Connector 1256"/>
          <p:cNvCxnSpPr>
            <a:cxnSpLocks noChangeShapeType="1"/>
            <a:stCxn id="1175" idx="1"/>
          </p:cNvCxnSpPr>
          <p:nvPr/>
        </p:nvCxnSpPr>
        <p:spPr bwMode="auto">
          <a:xfrm flipH="1" flipV="1">
            <a:off x="5222582" y="4021482"/>
            <a:ext cx="2133010" cy="336520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  <p:pic>
        <p:nvPicPr>
          <p:cNvPr id="30" name="Picture 2" descr="C:\Users\amontano\Desktop\SATCOM antenn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58" y="2767906"/>
            <a:ext cx="204809" cy="20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amontano\Desktop\SATCOM antenn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13" y="2575002"/>
            <a:ext cx="204809" cy="20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amontano\Desktop\SATCOM antenna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698" y="2575002"/>
            <a:ext cx="204809" cy="20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1" descr="C:\Users\amontano\Desktop\airbu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700" y="1617607"/>
            <a:ext cx="1418639" cy="60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47"/>
          <p:cNvSpPr>
            <a:spLocks/>
          </p:cNvSpPr>
          <p:nvPr/>
        </p:nvSpPr>
        <p:spPr bwMode="invGray">
          <a:xfrm rot="10800000" flipH="1">
            <a:off x="5849957" y="2069123"/>
            <a:ext cx="649119" cy="505879"/>
          </a:xfrm>
          <a:custGeom>
            <a:avLst/>
            <a:gdLst>
              <a:gd name="T0" fmla="*/ 0 w 1002"/>
              <a:gd name="T1" fmla="*/ 2147483647 h 846"/>
              <a:gd name="T2" fmla="*/ 0 w 1002"/>
              <a:gd name="T3" fmla="*/ 2147483647 h 846"/>
              <a:gd name="T4" fmla="*/ 0 w 1002"/>
              <a:gd name="T5" fmla="*/ 2147483647 h 846"/>
              <a:gd name="T6" fmla="*/ 0 w 1002"/>
              <a:gd name="T7" fmla="*/ 0 h 846"/>
              <a:gd name="T8" fmla="*/ 0 w 1002"/>
              <a:gd name="T9" fmla="*/ 2147483647 h 846"/>
              <a:gd name="T10" fmla="*/ 0 w 1002"/>
              <a:gd name="T11" fmla="*/ 2147483647 h 846"/>
              <a:gd name="T12" fmla="*/ 0 w 1002"/>
              <a:gd name="T13" fmla="*/ 2147483647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2"/>
              <a:gd name="T22" fmla="*/ 0 h 846"/>
              <a:gd name="T23" fmla="*/ 1002 w 1002"/>
              <a:gd name="T24" fmla="*/ 846 h 8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2" h="846">
                <a:moveTo>
                  <a:pt x="0" y="846"/>
                </a:moveTo>
                <a:lnTo>
                  <a:pt x="546" y="348"/>
                </a:lnTo>
                <a:lnTo>
                  <a:pt x="540" y="414"/>
                </a:lnTo>
                <a:lnTo>
                  <a:pt x="1002" y="0"/>
                </a:lnTo>
                <a:lnTo>
                  <a:pt x="480" y="522"/>
                </a:lnTo>
                <a:lnTo>
                  <a:pt x="474" y="456"/>
                </a:lnTo>
                <a:lnTo>
                  <a:pt x="0" y="846"/>
                </a:lnTo>
                <a:close/>
              </a:path>
            </a:pathLst>
          </a:custGeom>
          <a:solidFill>
            <a:schemeClr val="accent6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" name="Freeform 47"/>
          <p:cNvSpPr>
            <a:spLocks/>
          </p:cNvSpPr>
          <p:nvPr/>
        </p:nvSpPr>
        <p:spPr bwMode="invGray">
          <a:xfrm rot="16458651" flipH="1">
            <a:off x="6626637" y="2277192"/>
            <a:ext cx="727571" cy="180417"/>
          </a:xfrm>
          <a:custGeom>
            <a:avLst/>
            <a:gdLst>
              <a:gd name="T0" fmla="*/ 0 w 1002"/>
              <a:gd name="T1" fmla="*/ 2147483647 h 846"/>
              <a:gd name="T2" fmla="*/ 0 w 1002"/>
              <a:gd name="T3" fmla="*/ 2147483647 h 846"/>
              <a:gd name="T4" fmla="*/ 0 w 1002"/>
              <a:gd name="T5" fmla="*/ 2147483647 h 846"/>
              <a:gd name="T6" fmla="*/ 0 w 1002"/>
              <a:gd name="T7" fmla="*/ 0 h 846"/>
              <a:gd name="T8" fmla="*/ 0 w 1002"/>
              <a:gd name="T9" fmla="*/ 2147483647 h 846"/>
              <a:gd name="T10" fmla="*/ 0 w 1002"/>
              <a:gd name="T11" fmla="*/ 2147483647 h 846"/>
              <a:gd name="T12" fmla="*/ 0 w 1002"/>
              <a:gd name="T13" fmla="*/ 2147483647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2"/>
              <a:gd name="T22" fmla="*/ 0 h 846"/>
              <a:gd name="T23" fmla="*/ 1002 w 1002"/>
              <a:gd name="T24" fmla="*/ 846 h 8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2" h="846">
                <a:moveTo>
                  <a:pt x="0" y="846"/>
                </a:moveTo>
                <a:lnTo>
                  <a:pt x="546" y="348"/>
                </a:lnTo>
                <a:lnTo>
                  <a:pt x="540" y="414"/>
                </a:lnTo>
                <a:lnTo>
                  <a:pt x="1002" y="0"/>
                </a:lnTo>
                <a:lnTo>
                  <a:pt x="480" y="522"/>
                </a:lnTo>
                <a:lnTo>
                  <a:pt x="474" y="456"/>
                </a:lnTo>
                <a:lnTo>
                  <a:pt x="0" y="8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6" name="Picture 79" descr="E3 Rt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461" y="3658200"/>
            <a:ext cx="1128611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Freeform 47"/>
          <p:cNvSpPr>
            <a:spLocks/>
          </p:cNvSpPr>
          <p:nvPr/>
        </p:nvSpPr>
        <p:spPr bwMode="invGray">
          <a:xfrm rot="12832376" flipH="1" flipV="1">
            <a:off x="791043" y="4178506"/>
            <a:ext cx="1981903" cy="456363"/>
          </a:xfrm>
          <a:custGeom>
            <a:avLst/>
            <a:gdLst>
              <a:gd name="T0" fmla="*/ 0 w 1002"/>
              <a:gd name="T1" fmla="*/ 2147483647 h 846"/>
              <a:gd name="T2" fmla="*/ 0 w 1002"/>
              <a:gd name="T3" fmla="*/ 2147483647 h 846"/>
              <a:gd name="T4" fmla="*/ 0 w 1002"/>
              <a:gd name="T5" fmla="*/ 2147483647 h 846"/>
              <a:gd name="T6" fmla="*/ 0 w 1002"/>
              <a:gd name="T7" fmla="*/ 0 h 846"/>
              <a:gd name="T8" fmla="*/ 0 w 1002"/>
              <a:gd name="T9" fmla="*/ 2147483647 h 846"/>
              <a:gd name="T10" fmla="*/ 0 w 1002"/>
              <a:gd name="T11" fmla="*/ 2147483647 h 846"/>
              <a:gd name="T12" fmla="*/ 0 w 1002"/>
              <a:gd name="T13" fmla="*/ 2147483647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2"/>
              <a:gd name="T22" fmla="*/ 0 h 846"/>
              <a:gd name="T23" fmla="*/ 1002 w 1002"/>
              <a:gd name="T24" fmla="*/ 846 h 8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2" h="846">
                <a:moveTo>
                  <a:pt x="0" y="846"/>
                </a:moveTo>
                <a:lnTo>
                  <a:pt x="546" y="348"/>
                </a:lnTo>
                <a:lnTo>
                  <a:pt x="540" y="414"/>
                </a:lnTo>
                <a:lnTo>
                  <a:pt x="1002" y="0"/>
                </a:lnTo>
                <a:lnTo>
                  <a:pt x="480" y="522"/>
                </a:lnTo>
                <a:lnTo>
                  <a:pt x="474" y="456"/>
                </a:lnTo>
                <a:lnTo>
                  <a:pt x="0" y="8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38" name="Picture 19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E0B39"/>
              </a:clrFrom>
              <a:clrTo>
                <a:srgbClr val="0E0B39">
                  <a:alpha val="0"/>
                </a:srgbClr>
              </a:clrTo>
            </a:clrChange>
            <a:lum bright="8000"/>
          </a:blip>
          <a:srcRect/>
          <a:stretch>
            <a:fillRect/>
          </a:stretch>
        </p:blipFill>
        <p:spPr bwMode="auto">
          <a:xfrm rot="634043">
            <a:off x="7661258" y="2021969"/>
            <a:ext cx="1015377" cy="43656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39" name="Group 38"/>
          <p:cNvGrpSpPr/>
          <p:nvPr/>
        </p:nvGrpSpPr>
        <p:grpSpPr>
          <a:xfrm>
            <a:off x="2491438" y="4176108"/>
            <a:ext cx="1027112" cy="1431906"/>
            <a:chOff x="2491438" y="3813559"/>
            <a:chExt cx="1027112" cy="1431906"/>
          </a:xfrm>
        </p:grpSpPr>
        <p:pic>
          <p:nvPicPr>
            <p:cNvPr id="40" name="Picture 4" descr="C:\Users\amontano\Desktop\Radio antenn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1438" y="3813559"/>
              <a:ext cx="1027112" cy="11652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1226"/>
            <p:cNvSpPr txBox="1">
              <a:spLocks noChangeArrowheads="1"/>
            </p:cNvSpPr>
            <p:nvPr/>
          </p:nvSpPr>
          <p:spPr bwMode="auto">
            <a:xfrm>
              <a:off x="2739639" y="4968466"/>
              <a:ext cx="5100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chemeClr val="tx2"/>
                  </a:solidFill>
                  <a:latin typeface="AvantGarde" pitchFamily="34" charset="0"/>
                </a:rPr>
                <a:t>GES</a:t>
              </a:r>
            </a:p>
          </p:txBody>
        </p:sp>
      </p:grpSp>
      <p:sp>
        <p:nvSpPr>
          <p:cNvPr id="42" name="TextBox 1226"/>
          <p:cNvSpPr txBox="1">
            <a:spLocks noChangeArrowheads="1"/>
          </p:cNvSpPr>
          <p:nvPr/>
        </p:nvSpPr>
        <p:spPr bwMode="auto">
          <a:xfrm>
            <a:off x="6449653" y="3432853"/>
            <a:ext cx="5100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chemeClr val="tx2"/>
                </a:solidFill>
                <a:latin typeface="AvantGarde" pitchFamily="34" charset="0"/>
              </a:rPr>
              <a:t>GES</a:t>
            </a:r>
          </a:p>
        </p:txBody>
      </p:sp>
      <p:sp>
        <p:nvSpPr>
          <p:cNvPr id="43" name="TextBox 1226"/>
          <p:cNvSpPr txBox="1">
            <a:spLocks noChangeArrowheads="1"/>
          </p:cNvSpPr>
          <p:nvPr/>
        </p:nvSpPr>
        <p:spPr bwMode="auto">
          <a:xfrm>
            <a:off x="1803497" y="5320285"/>
            <a:ext cx="70384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chemeClr val="tx2"/>
                </a:solidFill>
                <a:latin typeface="AvantGarde" pitchFamily="34" charset="0"/>
              </a:rPr>
              <a:t>Link 11</a:t>
            </a:r>
          </a:p>
        </p:txBody>
      </p:sp>
      <p:sp>
        <p:nvSpPr>
          <p:cNvPr id="44" name="TextBox 1226"/>
          <p:cNvSpPr txBox="1">
            <a:spLocks noChangeArrowheads="1"/>
          </p:cNvSpPr>
          <p:nvPr/>
        </p:nvSpPr>
        <p:spPr bwMode="auto">
          <a:xfrm>
            <a:off x="5649124" y="2212272"/>
            <a:ext cx="5437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  <a:latin typeface="Arial"/>
              </a:rPr>
              <a:t>VHF</a:t>
            </a:r>
            <a:endParaRPr lang="en-US" sz="14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45" name="TextBox 1226"/>
          <p:cNvSpPr txBox="1">
            <a:spLocks noChangeArrowheads="1"/>
          </p:cNvSpPr>
          <p:nvPr/>
        </p:nvSpPr>
        <p:spPr bwMode="auto">
          <a:xfrm>
            <a:off x="6457043" y="2257862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/>
              </a:rPr>
              <a:t>U</a:t>
            </a:r>
            <a:r>
              <a:rPr lang="en-US" sz="1400" b="1" dirty="0" smtClean="0">
                <a:solidFill>
                  <a:schemeClr val="tx2"/>
                </a:solidFill>
                <a:latin typeface="Arial"/>
              </a:rPr>
              <a:t>HF</a:t>
            </a:r>
            <a:endParaRPr lang="en-US" sz="1400" b="1" dirty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46" name="Freeform 47"/>
          <p:cNvSpPr>
            <a:spLocks/>
          </p:cNvSpPr>
          <p:nvPr/>
        </p:nvSpPr>
        <p:spPr bwMode="invGray">
          <a:xfrm rot="13411535">
            <a:off x="7229927" y="2031665"/>
            <a:ext cx="515095" cy="879922"/>
          </a:xfrm>
          <a:custGeom>
            <a:avLst/>
            <a:gdLst>
              <a:gd name="T0" fmla="*/ 0 w 1002"/>
              <a:gd name="T1" fmla="*/ 2147483647 h 846"/>
              <a:gd name="T2" fmla="*/ 0 w 1002"/>
              <a:gd name="T3" fmla="*/ 2147483647 h 846"/>
              <a:gd name="T4" fmla="*/ 0 w 1002"/>
              <a:gd name="T5" fmla="*/ 2147483647 h 846"/>
              <a:gd name="T6" fmla="*/ 0 w 1002"/>
              <a:gd name="T7" fmla="*/ 0 h 846"/>
              <a:gd name="T8" fmla="*/ 0 w 1002"/>
              <a:gd name="T9" fmla="*/ 2147483647 h 846"/>
              <a:gd name="T10" fmla="*/ 0 w 1002"/>
              <a:gd name="T11" fmla="*/ 2147483647 h 846"/>
              <a:gd name="T12" fmla="*/ 0 w 1002"/>
              <a:gd name="T13" fmla="*/ 2147483647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2"/>
              <a:gd name="T22" fmla="*/ 0 h 846"/>
              <a:gd name="T23" fmla="*/ 1002 w 1002"/>
              <a:gd name="T24" fmla="*/ 846 h 8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2" h="846">
                <a:moveTo>
                  <a:pt x="0" y="846"/>
                </a:moveTo>
                <a:lnTo>
                  <a:pt x="546" y="348"/>
                </a:lnTo>
                <a:lnTo>
                  <a:pt x="540" y="414"/>
                </a:lnTo>
                <a:lnTo>
                  <a:pt x="1002" y="0"/>
                </a:lnTo>
                <a:lnTo>
                  <a:pt x="480" y="522"/>
                </a:lnTo>
                <a:lnTo>
                  <a:pt x="474" y="456"/>
                </a:lnTo>
                <a:lnTo>
                  <a:pt x="0" y="8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47" name="TextBox 1226"/>
          <p:cNvSpPr txBox="1">
            <a:spLocks noChangeArrowheads="1"/>
          </p:cNvSpPr>
          <p:nvPr/>
        </p:nvSpPr>
        <p:spPr bwMode="auto">
          <a:xfrm>
            <a:off x="7068380" y="2148171"/>
            <a:ext cx="5533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2"/>
                </a:solidFill>
                <a:latin typeface="Arial"/>
              </a:rPr>
              <a:t>U</a:t>
            </a:r>
            <a:r>
              <a:rPr lang="en-US" sz="1400" b="1" dirty="0" smtClean="0">
                <a:solidFill>
                  <a:schemeClr val="tx2"/>
                </a:solidFill>
                <a:latin typeface="Arial"/>
              </a:rPr>
              <a:t>HF</a:t>
            </a:r>
            <a:endParaRPr lang="en-US" sz="1400" b="1" dirty="0">
              <a:solidFill>
                <a:schemeClr val="tx2"/>
              </a:solidFill>
              <a:latin typeface="Arial"/>
            </a:endParaRPr>
          </a:p>
        </p:txBody>
      </p:sp>
      <p:cxnSp>
        <p:nvCxnSpPr>
          <p:cNvPr id="48" name="Straight Connector 1256"/>
          <p:cNvCxnSpPr>
            <a:cxnSpLocks noChangeShapeType="1"/>
          </p:cNvCxnSpPr>
          <p:nvPr/>
        </p:nvCxnSpPr>
        <p:spPr bwMode="auto">
          <a:xfrm>
            <a:off x="5049369" y="4141212"/>
            <a:ext cx="1176878" cy="870606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  <p:grpSp>
        <p:nvGrpSpPr>
          <p:cNvPr id="49" name="Group 48"/>
          <p:cNvGrpSpPr/>
          <p:nvPr/>
        </p:nvGrpSpPr>
        <p:grpSpPr>
          <a:xfrm>
            <a:off x="3138843" y="5088974"/>
            <a:ext cx="1677511" cy="1186397"/>
            <a:chOff x="4527036" y="4708498"/>
            <a:chExt cx="1677511" cy="1186397"/>
          </a:xfrm>
        </p:grpSpPr>
        <p:pic>
          <p:nvPicPr>
            <p:cNvPr id="50" name="Picture 7" descr="FloatingOneMan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21415353">
              <a:off x="4801283" y="4708498"/>
              <a:ext cx="1240446" cy="9218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TextBox 1226"/>
            <p:cNvSpPr txBox="1">
              <a:spLocks noChangeArrowheads="1"/>
            </p:cNvSpPr>
            <p:nvPr/>
          </p:nvSpPr>
          <p:spPr bwMode="auto">
            <a:xfrm>
              <a:off x="4527036" y="5617896"/>
              <a:ext cx="167751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chemeClr val="tx2"/>
                  </a:solidFill>
                  <a:latin typeface="AvantGarde" pitchFamily="34" charset="0"/>
                </a:rPr>
                <a:t>Remote Workstation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6045516" y="4716630"/>
            <a:ext cx="733577" cy="686982"/>
            <a:chOff x="2427821" y="2511196"/>
            <a:chExt cx="733577" cy="686982"/>
          </a:xfrm>
        </p:grpSpPr>
        <p:pic>
          <p:nvPicPr>
            <p:cNvPr id="53" name="Picture 28" descr="C:\Users\amontano\Desktop\pabx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5020" y="2511196"/>
              <a:ext cx="428424" cy="428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TextBox 1253"/>
            <p:cNvSpPr txBox="1">
              <a:spLocks noChangeArrowheads="1"/>
            </p:cNvSpPr>
            <p:nvPr/>
          </p:nvSpPr>
          <p:spPr bwMode="auto">
            <a:xfrm>
              <a:off x="2427821" y="2921179"/>
              <a:ext cx="7335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b="1" i="1" dirty="0">
                  <a:solidFill>
                    <a:schemeClr val="tx2"/>
                  </a:solidFill>
                  <a:latin typeface="AvantGarde" pitchFamily="34" charset="0"/>
                </a:rPr>
                <a:t>PABX</a:t>
              </a:r>
            </a:p>
          </p:txBody>
        </p:sp>
      </p:grpSp>
      <p:sp>
        <p:nvSpPr>
          <p:cNvPr id="146" name="Freeform 47"/>
          <p:cNvSpPr>
            <a:spLocks/>
          </p:cNvSpPr>
          <p:nvPr/>
        </p:nvSpPr>
        <p:spPr bwMode="invGray">
          <a:xfrm rot="10397265" flipH="1" flipV="1">
            <a:off x="1094167" y="4866871"/>
            <a:ext cx="1722796" cy="731266"/>
          </a:xfrm>
          <a:custGeom>
            <a:avLst/>
            <a:gdLst>
              <a:gd name="T0" fmla="*/ 0 w 1002"/>
              <a:gd name="T1" fmla="*/ 2147483647 h 846"/>
              <a:gd name="T2" fmla="*/ 0 w 1002"/>
              <a:gd name="T3" fmla="*/ 2147483647 h 846"/>
              <a:gd name="T4" fmla="*/ 0 w 1002"/>
              <a:gd name="T5" fmla="*/ 2147483647 h 846"/>
              <a:gd name="T6" fmla="*/ 0 w 1002"/>
              <a:gd name="T7" fmla="*/ 0 h 846"/>
              <a:gd name="T8" fmla="*/ 0 w 1002"/>
              <a:gd name="T9" fmla="*/ 2147483647 h 846"/>
              <a:gd name="T10" fmla="*/ 0 w 1002"/>
              <a:gd name="T11" fmla="*/ 2147483647 h 846"/>
              <a:gd name="T12" fmla="*/ 0 w 1002"/>
              <a:gd name="T13" fmla="*/ 2147483647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2"/>
              <a:gd name="T22" fmla="*/ 0 h 846"/>
              <a:gd name="T23" fmla="*/ 1002 w 1002"/>
              <a:gd name="T24" fmla="*/ 846 h 8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2" h="846">
                <a:moveTo>
                  <a:pt x="0" y="846"/>
                </a:moveTo>
                <a:lnTo>
                  <a:pt x="546" y="348"/>
                </a:lnTo>
                <a:lnTo>
                  <a:pt x="540" y="414"/>
                </a:lnTo>
                <a:lnTo>
                  <a:pt x="1002" y="0"/>
                </a:lnTo>
                <a:lnTo>
                  <a:pt x="480" y="522"/>
                </a:lnTo>
                <a:lnTo>
                  <a:pt x="474" y="456"/>
                </a:lnTo>
                <a:lnTo>
                  <a:pt x="0" y="8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cxnSp>
        <p:nvCxnSpPr>
          <p:cNvPr id="147" name="Straight Connector 1256"/>
          <p:cNvCxnSpPr>
            <a:cxnSpLocks noChangeShapeType="1"/>
          </p:cNvCxnSpPr>
          <p:nvPr/>
        </p:nvCxnSpPr>
        <p:spPr bwMode="auto">
          <a:xfrm flipH="1" flipV="1">
            <a:off x="5222582" y="4105909"/>
            <a:ext cx="1885140" cy="705444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  <p:pic>
        <p:nvPicPr>
          <p:cNvPr id="148" name="Picture 25" descr="caoc_psab"/>
          <p:cNvPicPr>
            <a:picLocks noChangeAspect="1" noChangeArrowheads="1"/>
          </p:cNvPicPr>
          <p:nvPr/>
        </p:nvPicPr>
        <p:blipFill>
          <a:blip r:embed="rId5" cstate="print">
            <a:lum bright="10000" contrast="8000"/>
          </a:blip>
          <a:srcRect t="28799" b="43094"/>
          <a:stretch>
            <a:fillRect/>
          </a:stretch>
        </p:blipFill>
        <p:spPr bwMode="auto">
          <a:xfrm>
            <a:off x="6710196" y="4768694"/>
            <a:ext cx="1290792" cy="409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TextBox 1253"/>
          <p:cNvSpPr txBox="1">
            <a:spLocks noChangeArrowheads="1"/>
          </p:cNvSpPr>
          <p:nvPr/>
        </p:nvSpPr>
        <p:spPr bwMode="auto">
          <a:xfrm>
            <a:off x="6845536" y="5072773"/>
            <a:ext cx="73357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>
                <a:solidFill>
                  <a:schemeClr val="tx2"/>
                </a:solidFill>
                <a:latin typeface="AvantGarde" pitchFamily="34" charset="0"/>
              </a:rPr>
              <a:t>ADOC</a:t>
            </a:r>
          </a:p>
        </p:txBody>
      </p:sp>
      <p:cxnSp>
        <p:nvCxnSpPr>
          <p:cNvPr id="150" name="Straight Connector 1256"/>
          <p:cNvCxnSpPr>
            <a:cxnSpLocks noChangeShapeType="1"/>
            <a:stCxn id="378" idx="0"/>
          </p:cNvCxnSpPr>
          <p:nvPr/>
        </p:nvCxnSpPr>
        <p:spPr bwMode="auto">
          <a:xfrm flipH="1" flipV="1">
            <a:off x="7479826" y="5103344"/>
            <a:ext cx="409543" cy="458398"/>
          </a:xfrm>
          <a:prstGeom prst="line">
            <a:avLst/>
          </a:prstGeom>
          <a:noFill/>
          <a:ln w="31750" algn="ctr">
            <a:solidFill>
              <a:srgbClr val="FF0000">
                <a:alpha val="50195"/>
              </a:srgbClr>
            </a:solidFill>
            <a:round/>
            <a:headEnd/>
            <a:tailEnd/>
          </a:ln>
        </p:spPr>
      </p:cxnSp>
      <p:grpSp>
        <p:nvGrpSpPr>
          <p:cNvPr id="151" name="Group 13"/>
          <p:cNvGrpSpPr>
            <a:grpSpLocks/>
          </p:cNvGrpSpPr>
          <p:nvPr/>
        </p:nvGrpSpPr>
        <p:grpSpPr bwMode="auto">
          <a:xfrm>
            <a:off x="7553320" y="5243202"/>
            <a:ext cx="995384" cy="558921"/>
            <a:chOff x="3048000" y="1995460"/>
            <a:chExt cx="995738" cy="559232"/>
          </a:xfrm>
        </p:grpSpPr>
        <p:grpSp>
          <p:nvGrpSpPr>
            <p:cNvPr id="152" name="Group 1644"/>
            <p:cNvGrpSpPr>
              <a:grpSpLocks/>
            </p:cNvGrpSpPr>
            <p:nvPr/>
          </p:nvGrpSpPr>
          <p:grpSpPr bwMode="auto">
            <a:xfrm>
              <a:off x="3343863" y="1995460"/>
              <a:ext cx="699875" cy="453300"/>
              <a:chOff x="2552" y="3771"/>
              <a:chExt cx="562" cy="392"/>
            </a:xfrm>
          </p:grpSpPr>
          <p:sp>
            <p:nvSpPr>
              <p:cNvPr id="573" name="Freeform 1645"/>
              <p:cNvSpPr>
                <a:spLocks noChangeAspect="1"/>
              </p:cNvSpPr>
              <p:nvPr/>
            </p:nvSpPr>
            <p:spPr bwMode="auto">
              <a:xfrm flipH="1">
                <a:off x="2655" y="3933"/>
                <a:ext cx="15" cy="14"/>
              </a:xfrm>
              <a:custGeom>
                <a:avLst/>
                <a:gdLst>
                  <a:gd name="T0" fmla="*/ 0 w 112"/>
                  <a:gd name="T1" fmla="*/ 0 h 110"/>
                  <a:gd name="T2" fmla="*/ 0 w 112"/>
                  <a:gd name="T3" fmla="*/ 0 h 110"/>
                  <a:gd name="T4" fmla="*/ 0 w 112"/>
                  <a:gd name="T5" fmla="*/ 0 h 110"/>
                  <a:gd name="T6" fmla="*/ 0 w 112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110"/>
                  <a:gd name="T14" fmla="*/ 112 w 112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110">
                    <a:moveTo>
                      <a:pt x="4" y="96"/>
                    </a:moveTo>
                    <a:lnTo>
                      <a:pt x="0" y="2"/>
                    </a:lnTo>
                    <a:lnTo>
                      <a:pt x="104" y="0"/>
                    </a:lnTo>
                    <a:lnTo>
                      <a:pt x="112" y="11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4" name="Freeform 1646"/>
              <p:cNvSpPr>
                <a:spLocks noChangeAspect="1"/>
              </p:cNvSpPr>
              <p:nvPr/>
            </p:nvSpPr>
            <p:spPr bwMode="auto">
              <a:xfrm>
                <a:off x="2623" y="3775"/>
                <a:ext cx="484" cy="350"/>
              </a:xfrm>
              <a:custGeom>
                <a:avLst/>
                <a:gdLst>
                  <a:gd name="T0" fmla="*/ 0 w 3072"/>
                  <a:gd name="T1" fmla="*/ 0 h 2082"/>
                  <a:gd name="T2" fmla="*/ 0 w 3072"/>
                  <a:gd name="T3" fmla="*/ 0 h 2082"/>
                  <a:gd name="T4" fmla="*/ 0 w 3072"/>
                  <a:gd name="T5" fmla="*/ 0 h 2082"/>
                  <a:gd name="T6" fmla="*/ 0 w 3072"/>
                  <a:gd name="T7" fmla="*/ 0 h 2082"/>
                  <a:gd name="T8" fmla="*/ 0 w 3072"/>
                  <a:gd name="T9" fmla="*/ 0 h 2082"/>
                  <a:gd name="T10" fmla="*/ 0 w 3072"/>
                  <a:gd name="T11" fmla="*/ 0 h 2082"/>
                  <a:gd name="T12" fmla="*/ 0 w 3072"/>
                  <a:gd name="T13" fmla="*/ 0 h 2082"/>
                  <a:gd name="T14" fmla="*/ 0 w 3072"/>
                  <a:gd name="T15" fmla="*/ 0 h 2082"/>
                  <a:gd name="T16" fmla="*/ 0 w 3072"/>
                  <a:gd name="T17" fmla="*/ 0 h 2082"/>
                  <a:gd name="T18" fmla="*/ 0 w 3072"/>
                  <a:gd name="T19" fmla="*/ 0 h 2082"/>
                  <a:gd name="T20" fmla="*/ 0 w 3072"/>
                  <a:gd name="T21" fmla="*/ 0 h 2082"/>
                  <a:gd name="T22" fmla="*/ 0 w 3072"/>
                  <a:gd name="T23" fmla="*/ 0 h 2082"/>
                  <a:gd name="T24" fmla="*/ 0 w 3072"/>
                  <a:gd name="T25" fmla="*/ 0 h 2082"/>
                  <a:gd name="T26" fmla="*/ 0 w 3072"/>
                  <a:gd name="T27" fmla="*/ 0 h 2082"/>
                  <a:gd name="T28" fmla="*/ 0 w 3072"/>
                  <a:gd name="T29" fmla="*/ 0 h 2082"/>
                  <a:gd name="T30" fmla="*/ 0 w 3072"/>
                  <a:gd name="T31" fmla="*/ 0 h 2082"/>
                  <a:gd name="T32" fmla="*/ 0 w 3072"/>
                  <a:gd name="T33" fmla="*/ 0 h 2082"/>
                  <a:gd name="T34" fmla="*/ 0 w 3072"/>
                  <a:gd name="T35" fmla="*/ 0 h 2082"/>
                  <a:gd name="T36" fmla="*/ 0 w 3072"/>
                  <a:gd name="T37" fmla="*/ 0 h 2082"/>
                  <a:gd name="T38" fmla="*/ 0 w 3072"/>
                  <a:gd name="T39" fmla="*/ 0 h 2082"/>
                  <a:gd name="T40" fmla="*/ 0 w 3072"/>
                  <a:gd name="T41" fmla="*/ 0 h 2082"/>
                  <a:gd name="T42" fmla="*/ 0 w 3072"/>
                  <a:gd name="T43" fmla="*/ 0 h 2082"/>
                  <a:gd name="T44" fmla="*/ 0 w 3072"/>
                  <a:gd name="T45" fmla="*/ 0 h 2082"/>
                  <a:gd name="T46" fmla="*/ 0 w 3072"/>
                  <a:gd name="T47" fmla="*/ 0 h 2082"/>
                  <a:gd name="T48" fmla="*/ 0 w 3072"/>
                  <a:gd name="T49" fmla="*/ 0 h 2082"/>
                  <a:gd name="T50" fmla="*/ 0 w 3072"/>
                  <a:gd name="T51" fmla="*/ 0 h 2082"/>
                  <a:gd name="T52" fmla="*/ 0 w 3072"/>
                  <a:gd name="T53" fmla="*/ 0 h 2082"/>
                  <a:gd name="T54" fmla="*/ 0 w 3072"/>
                  <a:gd name="T55" fmla="*/ 0 h 2082"/>
                  <a:gd name="T56" fmla="*/ 0 w 3072"/>
                  <a:gd name="T57" fmla="*/ 0 h 2082"/>
                  <a:gd name="T58" fmla="*/ 0 w 3072"/>
                  <a:gd name="T59" fmla="*/ 0 h 2082"/>
                  <a:gd name="T60" fmla="*/ 0 w 3072"/>
                  <a:gd name="T61" fmla="*/ 0 h 2082"/>
                  <a:gd name="T62" fmla="*/ 0 w 3072"/>
                  <a:gd name="T63" fmla="*/ 0 h 2082"/>
                  <a:gd name="T64" fmla="*/ 0 w 3072"/>
                  <a:gd name="T65" fmla="*/ 0 h 2082"/>
                  <a:gd name="T66" fmla="*/ 0 w 3072"/>
                  <a:gd name="T67" fmla="*/ 0 h 2082"/>
                  <a:gd name="T68" fmla="*/ 0 w 3072"/>
                  <a:gd name="T69" fmla="*/ 0 h 2082"/>
                  <a:gd name="T70" fmla="*/ 0 w 3072"/>
                  <a:gd name="T71" fmla="*/ 0 h 2082"/>
                  <a:gd name="T72" fmla="*/ 0 w 3072"/>
                  <a:gd name="T73" fmla="*/ 0 h 2082"/>
                  <a:gd name="T74" fmla="*/ 0 w 3072"/>
                  <a:gd name="T75" fmla="*/ 0 h 2082"/>
                  <a:gd name="T76" fmla="*/ 0 w 3072"/>
                  <a:gd name="T77" fmla="*/ 0 h 2082"/>
                  <a:gd name="T78" fmla="*/ 0 w 3072"/>
                  <a:gd name="T79" fmla="*/ 0 h 2082"/>
                  <a:gd name="T80" fmla="*/ 0 w 3072"/>
                  <a:gd name="T81" fmla="*/ 0 h 20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72"/>
                  <a:gd name="T124" fmla="*/ 0 h 2082"/>
                  <a:gd name="T125" fmla="*/ 3072 w 3072"/>
                  <a:gd name="T126" fmla="*/ 2082 h 20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72" h="2082">
                    <a:moveTo>
                      <a:pt x="1128" y="6"/>
                    </a:moveTo>
                    <a:lnTo>
                      <a:pt x="1188" y="0"/>
                    </a:lnTo>
                    <a:lnTo>
                      <a:pt x="1758" y="186"/>
                    </a:lnTo>
                    <a:lnTo>
                      <a:pt x="2184" y="1326"/>
                    </a:lnTo>
                    <a:lnTo>
                      <a:pt x="2214" y="1194"/>
                    </a:lnTo>
                    <a:lnTo>
                      <a:pt x="2382" y="1176"/>
                    </a:lnTo>
                    <a:lnTo>
                      <a:pt x="2604" y="1194"/>
                    </a:lnTo>
                    <a:lnTo>
                      <a:pt x="2634" y="1350"/>
                    </a:lnTo>
                    <a:lnTo>
                      <a:pt x="3072" y="1368"/>
                    </a:lnTo>
                    <a:lnTo>
                      <a:pt x="3054" y="1482"/>
                    </a:lnTo>
                    <a:lnTo>
                      <a:pt x="2310" y="1482"/>
                    </a:lnTo>
                    <a:lnTo>
                      <a:pt x="1656" y="1890"/>
                    </a:lnTo>
                    <a:lnTo>
                      <a:pt x="1560" y="1854"/>
                    </a:lnTo>
                    <a:lnTo>
                      <a:pt x="1512" y="1878"/>
                    </a:lnTo>
                    <a:lnTo>
                      <a:pt x="1392" y="1884"/>
                    </a:lnTo>
                    <a:lnTo>
                      <a:pt x="1182" y="2082"/>
                    </a:lnTo>
                    <a:lnTo>
                      <a:pt x="1140" y="2028"/>
                    </a:lnTo>
                    <a:lnTo>
                      <a:pt x="1428" y="1824"/>
                    </a:lnTo>
                    <a:lnTo>
                      <a:pt x="1260" y="1836"/>
                    </a:lnTo>
                    <a:lnTo>
                      <a:pt x="1140" y="1890"/>
                    </a:lnTo>
                    <a:lnTo>
                      <a:pt x="1062" y="1992"/>
                    </a:lnTo>
                    <a:lnTo>
                      <a:pt x="864" y="1860"/>
                    </a:lnTo>
                    <a:lnTo>
                      <a:pt x="774" y="1956"/>
                    </a:lnTo>
                    <a:lnTo>
                      <a:pt x="630" y="1878"/>
                    </a:lnTo>
                    <a:lnTo>
                      <a:pt x="558" y="2004"/>
                    </a:lnTo>
                    <a:lnTo>
                      <a:pt x="438" y="2052"/>
                    </a:lnTo>
                    <a:lnTo>
                      <a:pt x="330" y="1956"/>
                    </a:lnTo>
                    <a:lnTo>
                      <a:pt x="222" y="2028"/>
                    </a:lnTo>
                    <a:lnTo>
                      <a:pt x="66" y="1992"/>
                    </a:lnTo>
                    <a:lnTo>
                      <a:pt x="36" y="1848"/>
                    </a:lnTo>
                    <a:lnTo>
                      <a:pt x="42" y="1764"/>
                    </a:lnTo>
                    <a:lnTo>
                      <a:pt x="0" y="1668"/>
                    </a:lnTo>
                    <a:lnTo>
                      <a:pt x="126" y="1650"/>
                    </a:lnTo>
                    <a:lnTo>
                      <a:pt x="186" y="1536"/>
                    </a:lnTo>
                    <a:lnTo>
                      <a:pt x="186" y="1020"/>
                    </a:lnTo>
                    <a:lnTo>
                      <a:pt x="534" y="978"/>
                    </a:lnTo>
                    <a:lnTo>
                      <a:pt x="522" y="876"/>
                    </a:lnTo>
                    <a:lnTo>
                      <a:pt x="750" y="852"/>
                    </a:lnTo>
                    <a:lnTo>
                      <a:pt x="750" y="606"/>
                    </a:lnTo>
                    <a:lnTo>
                      <a:pt x="1140" y="84"/>
                    </a:lnTo>
                    <a:lnTo>
                      <a:pt x="1128" y="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5" name="Freeform 1647"/>
              <p:cNvSpPr>
                <a:spLocks noChangeAspect="1"/>
              </p:cNvSpPr>
              <p:nvPr/>
            </p:nvSpPr>
            <p:spPr bwMode="auto">
              <a:xfrm flipH="1">
                <a:off x="3075" y="4001"/>
                <a:ext cx="39" cy="25"/>
              </a:xfrm>
              <a:custGeom>
                <a:avLst/>
                <a:gdLst>
                  <a:gd name="T0" fmla="*/ 0 w 310"/>
                  <a:gd name="T1" fmla="*/ 0 h 190"/>
                  <a:gd name="T2" fmla="*/ 0 w 310"/>
                  <a:gd name="T3" fmla="*/ 0 h 190"/>
                  <a:gd name="T4" fmla="*/ 0 w 310"/>
                  <a:gd name="T5" fmla="*/ 0 h 190"/>
                  <a:gd name="T6" fmla="*/ 0 w 310"/>
                  <a:gd name="T7" fmla="*/ 0 h 190"/>
                  <a:gd name="T8" fmla="*/ 0 w 310"/>
                  <a:gd name="T9" fmla="*/ 0 h 190"/>
                  <a:gd name="T10" fmla="*/ 0 w 310"/>
                  <a:gd name="T11" fmla="*/ 0 h 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0"/>
                  <a:gd name="T19" fmla="*/ 0 h 190"/>
                  <a:gd name="T20" fmla="*/ 310 w 310"/>
                  <a:gd name="T21" fmla="*/ 190 h 1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0" h="190">
                    <a:moveTo>
                      <a:pt x="12" y="0"/>
                    </a:moveTo>
                    <a:lnTo>
                      <a:pt x="0" y="0"/>
                    </a:lnTo>
                    <a:lnTo>
                      <a:pt x="40" y="190"/>
                    </a:lnTo>
                    <a:lnTo>
                      <a:pt x="310" y="104"/>
                    </a:lnTo>
                    <a:lnTo>
                      <a:pt x="62" y="3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6" name="Freeform 1648"/>
              <p:cNvSpPr>
                <a:spLocks noChangeAspect="1"/>
              </p:cNvSpPr>
              <p:nvPr/>
            </p:nvSpPr>
            <p:spPr bwMode="auto">
              <a:xfrm flipH="1">
                <a:off x="2807" y="3771"/>
                <a:ext cx="159" cy="234"/>
              </a:xfrm>
              <a:custGeom>
                <a:avLst/>
                <a:gdLst>
                  <a:gd name="T0" fmla="*/ 0 w 1276"/>
                  <a:gd name="T1" fmla="*/ 0 h 1748"/>
                  <a:gd name="T2" fmla="*/ 0 w 1276"/>
                  <a:gd name="T3" fmla="*/ 0 h 1748"/>
                  <a:gd name="T4" fmla="*/ 0 w 1276"/>
                  <a:gd name="T5" fmla="*/ 0 h 1748"/>
                  <a:gd name="T6" fmla="*/ 0 w 1276"/>
                  <a:gd name="T7" fmla="*/ 0 h 1748"/>
                  <a:gd name="T8" fmla="*/ 0 w 1276"/>
                  <a:gd name="T9" fmla="*/ 0 h 1748"/>
                  <a:gd name="T10" fmla="*/ 0 w 1276"/>
                  <a:gd name="T11" fmla="*/ 0 h 1748"/>
                  <a:gd name="T12" fmla="*/ 0 w 1276"/>
                  <a:gd name="T13" fmla="*/ 0 h 1748"/>
                  <a:gd name="T14" fmla="*/ 0 w 1276"/>
                  <a:gd name="T15" fmla="*/ 0 h 1748"/>
                  <a:gd name="T16" fmla="*/ 0 w 1276"/>
                  <a:gd name="T17" fmla="*/ 0 h 17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276"/>
                  <a:gd name="T28" fmla="*/ 0 h 1748"/>
                  <a:gd name="T29" fmla="*/ 1276 w 1276"/>
                  <a:gd name="T30" fmla="*/ 1748 h 17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276" h="1748">
                    <a:moveTo>
                      <a:pt x="524" y="248"/>
                    </a:moveTo>
                    <a:lnTo>
                      <a:pt x="1276" y="0"/>
                    </a:lnTo>
                    <a:lnTo>
                      <a:pt x="700" y="1748"/>
                    </a:lnTo>
                    <a:lnTo>
                      <a:pt x="624" y="1748"/>
                    </a:lnTo>
                    <a:lnTo>
                      <a:pt x="608" y="1720"/>
                    </a:lnTo>
                    <a:lnTo>
                      <a:pt x="28" y="1708"/>
                    </a:lnTo>
                    <a:lnTo>
                      <a:pt x="0" y="1672"/>
                    </a:lnTo>
                    <a:lnTo>
                      <a:pt x="20" y="1600"/>
                    </a:lnTo>
                    <a:lnTo>
                      <a:pt x="524" y="2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B2A15"/>
                  </a:gs>
                  <a:gs pos="100000">
                    <a:srgbClr val="4A4925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7" name="Oval 1649"/>
              <p:cNvSpPr>
                <a:spLocks noChangeAspect="1" noChangeArrowheads="1"/>
              </p:cNvSpPr>
              <p:nvPr/>
            </p:nvSpPr>
            <p:spPr bwMode="auto">
              <a:xfrm flipH="1">
                <a:off x="2981" y="4131"/>
                <a:ext cx="37" cy="4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8" name="Oval 1650"/>
              <p:cNvSpPr>
                <a:spLocks noChangeAspect="1" noChangeArrowheads="1"/>
              </p:cNvSpPr>
              <p:nvPr/>
            </p:nvSpPr>
            <p:spPr bwMode="auto">
              <a:xfrm flipH="1">
                <a:off x="2777" y="4157"/>
                <a:ext cx="47" cy="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79" name="Freeform 1651"/>
              <p:cNvSpPr>
                <a:spLocks noChangeAspect="1"/>
              </p:cNvSpPr>
              <p:nvPr/>
            </p:nvSpPr>
            <p:spPr bwMode="auto">
              <a:xfrm flipH="1">
                <a:off x="2558" y="4104"/>
                <a:ext cx="5" cy="17"/>
              </a:xfrm>
              <a:custGeom>
                <a:avLst/>
                <a:gdLst>
                  <a:gd name="T0" fmla="*/ 0 w 40"/>
                  <a:gd name="T1" fmla="*/ 0 h 122"/>
                  <a:gd name="T2" fmla="*/ 0 w 40"/>
                  <a:gd name="T3" fmla="*/ 0 h 122"/>
                  <a:gd name="T4" fmla="*/ 0 w 40"/>
                  <a:gd name="T5" fmla="*/ 0 h 122"/>
                  <a:gd name="T6" fmla="*/ 0 w 40"/>
                  <a:gd name="T7" fmla="*/ 0 h 122"/>
                  <a:gd name="T8" fmla="*/ 0 w 40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122"/>
                  <a:gd name="T17" fmla="*/ 40 w 40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122">
                    <a:moveTo>
                      <a:pt x="30" y="0"/>
                    </a:moveTo>
                    <a:lnTo>
                      <a:pt x="40" y="122"/>
                    </a:lnTo>
                    <a:lnTo>
                      <a:pt x="14" y="118"/>
                    </a:lnTo>
                    <a:lnTo>
                      <a:pt x="0" y="1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0" name="Freeform 1652"/>
              <p:cNvSpPr>
                <a:spLocks noChangeAspect="1"/>
              </p:cNvSpPr>
              <p:nvPr/>
            </p:nvSpPr>
            <p:spPr bwMode="auto">
              <a:xfrm flipH="1">
                <a:off x="2563" y="4064"/>
                <a:ext cx="8" cy="6"/>
              </a:xfrm>
              <a:custGeom>
                <a:avLst/>
                <a:gdLst>
                  <a:gd name="T0" fmla="*/ 0 w 64"/>
                  <a:gd name="T1" fmla="*/ 0 h 54"/>
                  <a:gd name="T2" fmla="*/ 0 w 64"/>
                  <a:gd name="T3" fmla="*/ 0 h 54"/>
                  <a:gd name="T4" fmla="*/ 0 w 64"/>
                  <a:gd name="T5" fmla="*/ 0 h 54"/>
                  <a:gd name="T6" fmla="*/ 0 w 64"/>
                  <a:gd name="T7" fmla="*/ 0 h 54"/>
                  <a:gd name="T8" fmla="*/ 0 w 64"/>
                  <a:gd name="T9" fmla="*/ 0 h 54"/>
                  <a:gd name="T10" fmla="*/ 0 w 64"/>
                  <a:gd name="T11" fmla="*/ 0 h 54"/>
                  <a:gd name="T12" fmla="*/ 0 w 64"/>
                  <a:gd name="T13" fmla="*/ 0 h 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54"/>
                  <a:gd name="T23" fmla="*/ 64 w 64"/>
                  <a:gd name="T24" fmla="*/ 54 h 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54">
                    <a:moveTo>
                      <a:pt x="30" y="0"/>
                    </a:moveTo>
                    <a:lnTo>
                      <a:pt x="64" y="30"/>
                    </a:lnTo>
                    <a:lnTo>
                      <a:pt x="64" y="54"/>
                    </a:lnTo>
                    <a:lnTo>
                      <a:pt x="36" y="50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1" name="Freeform 1653"/>
              <p:cNvSpPr>
                <a:spLocks noChangeAspect="1"/>
              </p:cNvSpPr>
              <p:nvPr/>
            </p:nvSpPr>
            <p:spPr bwMode="auto">
              <a:xfrm flipH="1">
                <a:off x="2569" y="4092"/>
                <a:ext cx="5" cy="4"/>
              </a:xfrm>
              <a:custGeom>
                <a:avLst/>
                <a:gdLst>
                  <a:gd name="T0" fmla="*/ 0 w 46"/>
                  <a:gd name="T1" fmla="*/ 0 h 34"/>
                  <a:gd name="T2" fmla="*/ 0 w 46"/>
                  <a:gd name="T3" fmla="*/ 0 h 34"/>
                  <a:gd name="T4" fmla="*/ 0 w 46"/>
                  <a:gd name="T5" fmla="*/ 0 h 34"/>
                  <a:gd name="T6" fmla="*/ 0 w 46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34"/>
                  <a:gd name="T14" fmla="*/ 46 w 46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34">
                    <a:moveTo>
                      <a:pt x="46" y="0"/>
                    </a:moveTo>
                    <a:lnTo>
                      <a:pt x="46" y="34"/>
                    </a:lnTo>
                    <a:lnTo>
                      <a:pt x="0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2" name="Freeform 1654"/>
              <p:cNvSpPr>
                <a:spLocks noChangeAspect="1"/>
              </p:cNvSpPr>
              <p:nvPr/>
            </p:nvSpPr>
            <p:spPr bwMode="auto">
              <a:xfrm flipH="1">
                <a:off x="2584" y="4080"/>
                <a:ext cx="32" cy="12"/>
              </a:xfrm>
              <a:custGeom>
                <a:avLst/>
                <a:gdLst>
                  <a:gd name="T0" fmla="*/ 0 w 256"/>
                  <a:gd name="T1" fmla="*/ 0 h 96"/>
                  <a:gd name="T2" fmla="*/ 0 w 256"/>
                  <a:gd name="T3" fmla="*/ 0 h 96"/>
                  <a:gd name="T4" fmla="*/ 0 w 256"/>
                  <a:gd name="T5" fmla="*/ 0 h 96"/>
                  <a:gd name="T6" fmla="*/ 0 w 256"/>
                  <a:gd name="T7" fmla="*/ 0 h 96"/>
                  <a:gd name="T8" fmla="*/ 0 w 256"/>
                  <a:gd name="T9" fmla="*/ 0 h 96"/>
                  <a:gd name="T10" fmla="*/ 0 w 256"/>
                  <a:gd name="T11" fmla="*/ 0 h 96"/>
                  <a:gd name="T12" fmla="*/ 0 w 256"/>
                  <a:gd name="T13" fmla="*/ 0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6"/>
                  <a:gd name="T22" fmla="*/ 0 h 96"/>
                  <a:gd name="T23" fmla="*/ 256 w 256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6" h="96">
                    <a:moveTo>
                      <a:pt x="20" y="0"/>
                    </a:moveTo>
                    <a:lnTo>
                      <a:pt x="82" y="0"/>
                    </a:lnTo>
                    <a:lnTo>
                      <a:pt x="212" y="52"/>
                    </a:lnTo>
                    <a:lnTo>
                      <a:pt x="256" y="96"/>
                    </a:lnTo>
                    <a:lnTo>
                      <a:pt x="46" y="26"/>
                    </a:lnTo>
                    <a:lnTo>
                      <a:pt x="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3" name="Freeform 1655"/>
              <p:cNvSpPr>
                <a:spLocks noChangeAspect="1"/>
              </p:cNvSpPr>
              <p:nvPr/>
            </p:nvSpPr>
            <p:spPr bwMode="auto">
              <a:xfrm flipH="1">
                <a:off x="2569" y="4074"/>
                <a:ext cx="34" cy="18"/>
              </a:xfrm>
              <a:custGeom>
                <a:avLst/>
                <a:gdLst>
                  <a:gd name="T0" fmla="*/ 0 w 278"/>
                  <a:gd name="T1" fmla="*/ 0 h 134"/>
                  <a:gd name="T2" fmla="*/ 0 w 278"/>
                  <a:gd name="T3" fmla="*/ 0 h 134"/>
                  <a:gd name="T4" fmla="*/ 0 w 278"/>
                  <a:gd name="T5" fmla="*/ 0 h 134"/>
                  <a:gd name="T6" fmla="*/ 0 w 278"/>
                  <a:gd name="T7" fmla="*/ 0 h 134"/>
                  <a:gd name="T8" fmla="*/ 0 w 278"/>
                  <a:gd name="T9" fmla="*/ 0 h 134"/>
                  <a:gd name="T10" fmla="*/ 0 w 278"/>
                  <a:gd name="T11" fmla="*/ 0 h 1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8"/>
                  <a:gd name="T19" fmla="*/ 0 h 134"/>
                  <a:gd name="T20" fmla="*/ 278 w 278"/>
                  <a:gd name="T21" fmla="*/ 134 h 1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8" h="134">
                    <a:moveTo>
                      <a:pt x="28" y="2"/>
                    </a:moveTo>
                    <a:lnTo>
                      <a:pt x="278" y="134"/>
                    </a:lnTo>
                    <a:lnTo>
                      <a:pt x="230" y="132"/>
                    </a:lnTo>
                    <a:lnTo>
                      <a:pt x="2" y="30"/>
                    </a:lnTo>
                    <a:lnTo>
                      <a:pt x="0" y="0"/>
                    </a:lnTo>
                    <a:lnTo>
                      <a:pt x="28" y="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4" name="Freeform 1656"/>
              <p:cNvSpPr>
                <a:spLocks noChangeAspect="1"/>
              </p:cNvSpPr>
              <p:nvPr/>
            </p:nvSpPr>
            <p:spPr bwMode="auto">
              <a:xfrm flipH="1">
                <a:off x="2588" y="4074"/>
                <a:ext cx="22" cy="14"/>
              </a:xfrm>
              <a:custGeom>
                <a:avLst/>
                <a:gdLst>
                  <a:gd name="T0" fmla="*/ 0 w 178"/>
                  <a:gd name="T1" fmla="*/ 0 h 112"/>
                  <a:gd name="T2" fmla="*/ 0 w 178"/>
                  <a:gd name="T3" fmla="*/ 0 h 112"/>
                  <a:gd name="T4" fmla="*/ 0 w 178"/>
                  <a:gd name="T5" fmla="*/ 0 h 112"/>
                  <a:gd name="T6" fmla="*/ 0 w 178"/>
                  <a:gd name="T7" fmla="*/ 0 h 112"/>
                  <a:gd name="T8" fmla="*/ 0 w 178"/>
                  <a:gd name="T9" fmla="*/ 0 h 112"/>
                  <a:gd name="T10" fmla="*/ 0 w 178"/>
                  <a:gd name="T11" fmla="*/ 0 h 112"/>
                  <a:gd name="T12" fmla="*/ 0 w 178"/>
                  <a:gd name="T13" fmla="*/ 0 h 112"/>
                  <a:gd name="T14" fmla="*/ 0 w 178"/>
                  <a:gd name="T15" fmla="*/ 0 h 112"/>
                  <a:gd name="T16" fmla="*/ 0 w 178"/>
                  <a:gd name="T17" fmla="*/ 0 h 112"/>
                  <a:gd name="T18" fmla="*/ 0 w 178"/>
                  <a:gd name="T19" fmla="*/ 0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78"/>
                  <a:gd name="T31" fmla="*/ 0 h 112"/>
                  <a:gd name="T32" fmla="*/ 178 w 178"/>
                  <a:gd name="T33" fmla="*/ 112 h 1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78" h="112">
                    <a:moveTo>
                      <a:pt x="58" y="2"/>
                    </a:moveTo>
                    <a:lnTo>
                      <a:pt x="64" y="34"/>
                    </a:lnTo>
                    <a:lnTo>
                      <a:pt x="106" y="52"/>
                    </a:lnTo>
                    <a:lnTo>
                      <a:pt x="178" y="112"/>
                    </a:lnTo>
                    <a:lnTo>
                      <a:pt x="84" y="68"/>
                    </a:lnTo>
                    <a:lnTo>
                      <a:pt x="48" y="68"/>
                    </a:lnTo>
                    <a:lnTo>
                      <a:pt x="44" y="46"/>
                    </a:lnTo>
                    <a:lnTo>
                      <a:pt x="0" y="24"/>
                    </a:lnTo>
                    <a:lnTo>
                      <a:pt x="4" y="0"/>
                    </a:lnTo>
                    <a:lnTo>
                      <a:pt x="58" y="2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5" name="Freeform 1657"/>
              <p:cNvSpPr>
                <a:spLocks noChangeAspect="1"/>
              </p:cNvSpPr>
              <p:nvPr/>
            </p:nvSpPr>
            <p:spPr bwMode="auto">
              <a:xfrm flipH="1">
                <a:off x="2606" y="4068"/>
                <a:ext cx="6" cy="4"/>
              </a:xfrm>
              <a:custGeom>
                <a:avLst/>
                <a:gdLst>
                  <a:gd name="T0" fmla="*/ 0 w 50"/>
                  <a:gd name="T1" fmla="*/ 0 h 20"/>
                  <a:gd name="T2" fmla="*/ 0 w 50"/>
                  <a:gd name="T3" fmla="*/ 0 h 20"/>
                  <a:gd name="T4" fmla="*/ 0 w 50"/>
                  <a:gd name="T5" fmla="*/ 0 h 20"/>
                  <a:gd name="T6" fmla="*/ 0 w 50"/>
                  <a:gd name="T7" fmla="*/ 0 h 20"/>
                  <a:gd name="T8" fmla="*/ 0 w 50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20"/>
                  <a:gd name="T17" fmla="*/ 50 w 50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20">
                    <a:moveTo>
                      <a:pt x="0" y="0"/>
                    </a:moveTo>
                    <a:lnTo>
                      <a:pt x="50" y="0"/>
                    </a:lnTo>
                    <a:lnTo>
                      <a:pt x="50" y="20"/>
                    </a:lnTo>
                    <a:lnTo>
                      <a:pt x="3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6" name="Freeform 1658"/>
              <p:cNvSpPr>
                <a:spLocks noChangeAspect="1"/>
              </p:cNvSpPr>
              <p:nvPr/>
            </p:nvSpPr>
            <p:spPr bwMode="auto">
              <a:xfrm flipH="1">
                <a:off x="2559" y="4066"/>
                <a:ext cx="68" cy="40"/>
              </a:xfrm>
              <a:custGeom>
                <a:avLst/>
                <a:gdLst>
                  <a:gd name="T0" fmla="*/ 0 w 536"/>
                  <a:gd name="T1" fmla="*/ 0 h 294"/>
                  <a:gd name="T2" fmla="*/ 0 w 536"/>
                  <a:gd name="T3" fmla="*/ 0 h 294"/>
                  <a:gd name="T4" fmla="*/ 0 w 536"/>
                  <a:gd name="T5" fmla="*/ 0 h 294"/>
                  <a:gd name="T6" fmla="*/ 0 w 536"/>
                  <a:gd name="T7" fmla="*/ 0 h 294"/>
                  <a:gd name="T8" fmla="*/ 0 w 536"/>
                  <a:gd name="T9" fmla="*/ 0 h 294"/>
                  <a:gd name="T10" fmla="*/ 0 w 536"/>
                  <a:gd name="T11" fmla="*/ 0 h 294"/>
                  <a:gd name="T12" fmla="*/ 0 w 536"/>
                  <a:gd name="T13" fmla="*/ 0 h 294"/>
                  <a:gd name="T14" fmla="*/ 0 w 536"/>
                  <a:gd name="T15" fmla="*/ 0 h 294"/>
                  <a:gd name="T16" fmla="*/ 0 w 536"/>
                  <a:gd name="T17" fmla="*/ 0 h 294"/>
                  <a:gd name="T18" fmla="*/ 0 w 536"/>
                  <a:gd name="T19" fmla="*/ 0 h 294"/>
                  <a:gd name="T20" fmla="*/ 0 w 536"/>
                  <a:gd name="T21" fmla="*/ 0 h 294"/>
                  <a:gd name="T22" fmla="*/ 0 w 536"/>
                  <a:gd name="T23" fmla="*/ 0 h 294"/>
                  <a:gd name="T24" fmla="*/ 0 w 536"/>
                  <a:gd name="T25" fmla="*/ 0 h 294"/>
                  <a:gd name="T26" fmla="*/ 0 w 536"/>
                  <a:gd name="T27" fmla="*/ 0 h 294"/>
                  <a:gd name="T28" fmla="*/ 0 w 536"/>
                  <a:gd name="T29" fmla="*/ 0 h 294"/>
                  <a:gd name="T30" fmla="*/ 0 w 536"/>
                  <a:gd name="T31" fmla="*/ 0 h 294"/>
                  <a:gd name="T32" fmla="*/ 0 w 536"/>
                  <a:gd name="T33" fmla="*/ 0 h 294"/>
                  <a:gd name="T34" fmla="*/ 0 w 536"/>
                  <a:gd name="T35" fmla="*/ 0 h 294"/>
                  <a:gd name="T36" fmla="*/ 0 w 536"/>
                  <a:gd name="T37" fmla="*/ 0 h 294"/>
                  <a:gd name="T38" fmla="*/ 0 w 536"/>
                  <a:gd name="T39" fmla="*/ 0 h 294"/>
                  <a:gd name="T40" fmla="*/ 0 w 536"/>
                  <a:gd name="T41" fmla="*/ 0 h 294"/>
                  <a:gd name="T42" fmla="*/ 0 w 536"/>
                  <a:gd name="T43" fmla="*/ 0 h 294"/>
                  <a:gd name="T44" fmla="*/ 0 w 536"/>
                  <a:gd name="T45" fmla="*/ 0 h 294"/>
                  <a:gd name="T46" fmla="*/ 0 w 536"/>
                  <a:gd name="T47" fmla="*/ 0 h 294"/>
                  <a:gd name="T48" fmla="*/ 0 w 536"/>
                  <a:gd name="T49" fmla="*/ 0 h 294"/>
                  <a:gd name="T50" fmla="*/ 0 w 536"/>
                  <a:gd name="T51" fmla="*/ 0 h 294"/>
                  <a:gd name="T52" fmla="*/ 0 w 536"/>
                  <a:gd name="T53" fmla="*/ 0 h 294"/>
                  <a:gd name="T54" fmla="*/ 0 w 536"/>
                  <a:gd name="T55" fmla="*/ 0 h 29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536"/>
                  <a:gd name="T85" fmla="*/ 0 h 294"/>
                  <a:gd name="T86" fmla="*/ 536 w 536"/>
                  <a:gd name="T87" fmla="*/ 294 h 29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536" h="294">
                    <a:moveTo>
                      <a:pt x="38" y="4"/>
                    </a:moveTo>
                    <a:lnTo>
                      <a:pt x="122" y="2"/>
                    </a:lnTo>
                    <a:lnTo>
                      <a:pt x="140" y="74"/>
                    </a:lnTo>
                    <a:lnTo>
                      <a:pt x="120" y="80"/>
                    </a:lnTo>
                    <a:lnTo>
                      <a:pt x="60" y="80"/>
                    </a:lnTo>
                    <a:lnTo>
                      <a:pt x="140" y="120"/>
                    </a:lnTo>
                    <a:lnTo>
                      <a:pt x="338" y="190"/>
                    </a:lnTo>
                    <a:lnTo>
                      <a:pt x="232" y="100"/>
                    </a:lnTo>
                    <a:lnTo>
                      <a:pt x="428" y="190"/>
                    </a:lnTo>
                    <a:lnTo>
                      <a:pt x="396" y="199"/>
                    </a:lnTo>
                    <a:lnTo>
                      <a:pt x="502" y="252"/>
                    </a:lnTo>
                    <a:lnTo>
                      <a:pt x="526" y="274"/>
                    </a:lnTo>
                    <a:lnTo>
                      <a:pt x="536" y="292"/>
                    </a:lnTo>
                    <a:lnTo>
                      <a:pt x="518" y="294"/>
                    </a:lnTo>
                    <a:lnTo>
                      <a:pt x="388" y="236"/>
                    </a:lnTo>
                    <a:lnTo>
                      <a:pt x="282" y="236"/>
                    </a:lnTo>
                    <a:lnTo>
                      <a:pt x="278" y="202"/>
                    </a:lnTo>
                    <a:lnTo>
                      <a:pt x="176" y="162"/>
                    </a:lnTo>
                    <a:lnTo>
                      <a:pt x="124" y="166"/>
                    </a:lnTo>
                    <a:lnTo>
                      <a:pt x="110" y="160"/>
                    </a:lnTo>
                    <a:lnTo>
                      <a:pt x="110" y="140"/>
                    </a:lnTo>
                    <a:lnTo>
                      <a:pt x="92" y="126"/>
                    </a:lnTo>
                    <a:lnTo>
                      <a:pt x="60" y="126"/>
                    </a:lnTo>
                    <a:lnTo>
                      <a:pt x="38" y="120"/>
                    </a:lnTo>
                    <a:lnTo>
                      <a:pt x="38" y="106"/>
                    </a:lnTo>
                    <a:lnTo>
                      <a:pt x="0" y="90"/>
                    </a:lnTo>
                    <a:lnTo>
                      <a:pt x="0" y="0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7" name="Freeform 1659"/>
              <p:cNvSpPr>
                <a:spLocks noChangeAspect="1"/>
              </p:cNvSpPr>
              <p:nvPr/>
            </p:nvSpPr>
            <p:spPr bwMode="auto">
              <a:xfrm flipH="1">
                <a:off x="2621" y="4056"/>
                <a:ext cx="12" cy="12"/>
              </a:xfrm>
              <a:custGeom>
                <a:avLst/>
                <a:gdLst>
                  <a:gd name="T0" fmla="*/ 0 w 98"/>
                  <a:gd name="T1" fmla="*/ 0 h 94"/>
                  <a:gd name="T2" fmla="*/ 0 w 98"/>
                  <a:gd name="T3" fmla="*/ 0 h 94"/>
                  <a:gd name="T4" fmla="*/ 0 w 98"/>
                  <a:gd name="T5" fmla="*/ 0 h 94"/>
                  <a:gd name="T6" fmla="*/ 0 w 98"/>
                  <a:gd name="T7" fmla="*/ 0 h 94"/>
                  <a:gd name="T8" fmla="*/ 0 w 98"/>
                  <a:gd name="T9" fmla="*/ 0 h 94"/>
                  <a:gd name="T10" fmla="*/ 0 w 98"/>
                  <a:gd name="T11" fmla="*/ 0 h 94"/>
                  <a:gd name="T12" fmla="*/ 0 w 98"/>
                  <a:gd name="T13" fmla="*/ 0 h 94"/>
                  <a:gd name="T14" fmla="*/ 0 w 98"/>
                  <a:gd name="T15" fmla="*/ 0 h 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8"/>
                  <a:gd name="T25" fmla="*/ 0 h 94"/>
                  <a:gd name="T26" fmla="*/ 98 w 98"/>
                  <a:gd name="T27" fmla="*/ 94 h 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8" h="94">
                    <a:moveTo>
                      <a:pt x="0" y="0"/>
                    </a:moveTo>
                    <a:lnTo>
                      <a:pt x="98" y="0"/>
                    </a:lnTo>
                    <a:lnTo>
                      <a:pt x="98" y="18"/>
                    </a:lnTo>
                    <a:lnTo>
                      <a:pt x="88" y="24"/>
                    </a:lnTo>
                    <a:lnTo>
                      <a:pt x="90" y="94"/>
                    </a:lnTo>
                    <a:lnTo>
                      <a:pt x="44" y="84"/>
                    </a:lnTo>
                    <a:lnTo>
                      <a:pt x="44" y="6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8" name="Freeform 1660"/>
              <p:cNvSpPr>
                <a:spLocks noChangeAspect="1"/>
              </p:cNvSpPr>
              <p:nvPr/>
            </p:nvSpPr>
            <p:spPr bwMode="auto">
              <a:xfrm flipH="1">
                <a:off x="2569" y="4038"/>
                <a:ext cx="80" cy="36"/>
              </a:xfrm>
              <a:custGeom>
                <a:avLst/>
                <a:gdLst>
                  <a:gd name="T0" fmla="*/ 0 w 640"/>
                  <a:gd name="T1" fmla="*/ 0 h 274"/>
                  <a:gd name="T2" fmla="*/ 0 w 640"/>
                  <a:gd name="T3" fmla="*/ 0 h 274"/>
                  <a:gd name="T4" fmla="*/ 0 w 640"/>
                  <a:gd name="T5" fmla="*/ 0 h 274"/>
                  <a:gd name="T6" fmla="*/ 0 w 640"/>
                  <a:gd name="T7" fmla="*/ 0 h 274"/>
                  <a:gd name="T8" fmla="*/ 0 w 640"/>
                  <a:gd name="T9" fmla="*/ 0 h 274"/>
                  <a:gd name="T10" fmla="*/ 0 w 640"/>
                  <a:gd name="T11" fmla="*/ 0 h 274"/>
                  <a:gd name="T12" fmla="*/ 0 w 640"/>
                  <a:gd name="T13" fmla="*/ 0 h 274"/>
                  <a:gd name="T14" fmla="*/ 0 w 640"/>
                  <a:gd name="T15" fmla="*/ 0 h 274"/>
                  <a:gd name="T16" fmla="*/ 0 w 640"/>
                  <a:gd name="T17" fmla="*/ 0 h 274"/>
                  <a:gd name="T18" fmla="*/ 0 w 640"/>
                  <a:gd name="T19" fmla="*/ 0 h 27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40"/>
                  <a:gd name="T31" fmla="*/ 0 h 274"/>
                  <a:gd name="T32" fmla="*/ 640 w 640"/>
                  <a:gd name="T33" fmla="*/ 274 h 27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40" h="274">
                    <a:moveTo>
                      <a:pt x="132" y="138"/>
                    </a:moveTo>
                    <a:lnTo>
                      <a:pt x="174" y="104"/>
                    </a:lnTo>
                    <a:lnTo>
                      <a:pt x="640" y="274"/>
                    </a:lnTo>
                    <a:lnTo>
                      <a:pt x="592" y="230"/>
                    </a:lnTo>
                    <a:lnTo>
                      <a:pt x="592" y="210"/>
                    </a:lnTo>
                    <a:lnTo>
                      <a:pt x="36" y="12"/>
                    </a:lnTo>
                    <a:lnTo>
                      <a:pt x="0" y="0"/>
                    </a:lnTo>
                    <a:lnTo>
                      <a:pt x="0" y="62"/>
                    </a:lnTo>
                    <a:lnTo>
                      <a:pt x="82" y="64"/>
                    </a:lnTo>
                    <a:lnTo>
                      <a:pt x="132" y="138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89" name="Freeform 1661"/>
              <p:cNvSpPr>
                <a:spLocks noChangeAspect="1"/>
              </p:cNvSpPr>
              <p:nvPr/>
            </p:nvSpPr>
            <p:spPr bwMode="auto">
              <a:xfrm flipH="1">
                <a:off x="2574" y="4036"/>
                <a:ext cx="75" cy="30"/>
              </a:xfrm>
              <a:custGeom>
                <a:avLst/>
                <a:gdLst>
                  <a:gd name="T0" fmla="*/ 0 w 600"/>
                  <a:gd name="T1" fmla="*/ 0 h 222"/>
                  <a:gd name="T2" fmla="*/ 0 w 600"/>
                  <a:gd name="T3" fmla="*/ 0 h 222"/>
                  <a:gd name="T4" fmla="*/ 0 w 600"/>
                  <a:gd name="T5" fmla="*/ 0 h 222"/>
                  <a:gd name="T6" fmla="*/ 0 w 600"/>
                  <a:gd name="T7" fmla="*/ 0 h 222"/>
                  <a:gd name="T8" fmla="*/ 0 w 600"/>
                  <a:gd name="T9" fmla="*/ 0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0"/>
                  <a:gd name="T16" fmla="*/ 0 h 222"/>
                  <a:gd name="T17" fmla="*/ 600 w 600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0" h="222">
                    <a:moveTo>
                      <a:pt x="2" y="0"/>
                    </a:moveTo>
                    <a:lnTo>
                      <a:pt x="600" y="200"/>
                    </a:lnTo>
                    <a:lnTo>
                      <a:pt x="600" y="222"/>
                    </a:lnTo>
                    <a:lnTo>
                      <a:pt x="0" y="1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0" name="Freeform 1662"/>
              <p:cNvSpPr>
                <a:spLocks noChangeAspect="1"/>
              </p:cNvSpPr>
              <p:nvPr/>
            </p:nvSpPr>
            <p:spPr bwMode="auto">
              <a:xfrm flipH="1">
                <a:off x="2644" y="4038"/>
                <a:ext cx="5" cy="4"/>
              </a:xfrm>
              <a:custGeom>
                <a:avLst/>
                <a:gdLst>
                  <a:gd name="T0" fmla="*/ 0 w 44"/>
                  <a:gd name="T1" fmla="*/ 0 h 38"/>
                  <a:gd name="T2" fmla="*/ 0 w 44"/>
                  <a:gd name="T3" fmla="*/ 0 h 38"/>
                  <a:gd name="T4" fmla="*/ 0 w 44"/>
                  <a:gd name="T5" fmla="*/ 0 h 38"/>
                  <a:gd name="T6" fmla="*/ 0 w 44"/>
                  <a:gd name="T7" fmla="*/ 0 h 38"/>
                  <a:gd name="T8" fmla="*/ 0 w 44"/>
                  <a:gd name="T9" fmla="*/ 0 h 38"/>
                  <a:gd name="T10" fmla="*/ 0 w 44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"/>
                  <a:gd name="T19" fmla="*/ 0 h 38"/>
                  <a:gd name="T20" fmla="*/ 44 w 44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" h="38">
                    <a:moveTo>
                      <a:pt x="42" y="12"/>
                    </a:moveTo>
                    <a:lnTo>
                      <a:pt x="44" y="38"/>
                    </a:lnTo>
                    <a:lnTo>
                      <a:pt x="28" y="20"/>
                    </a:lnTo>
                    <a:lnTo>
                      <a:pt x="4" y="30"/>
                    </a:lnTo>
                    <a:lnTo>
                      <a:pt x="0" y="0"/>
                    </a:ln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1" name="Freeform 1663"/>
              <p:cNvSpPr>
                <a:spLocks noChangeAspect="1"/>
              </p:cNvSpPr>
              <p:nvPr/>
            </p:nvSpPr>
            <p:spPr bwMode="auto">
              <a:xfrm flipH="1">
                <a:off x="2638" y="4046"/>
                <a:ext cx="23" cy="0"/>
              </a:xfrm>
              <a:custGeom>
                <a:avLst/>
                <a:gdLst>
                  <a:gd name="T0" fmla="*/ 0 w 170"/>
                  <a:gd name="T1" fmla="*/ 0 h 10"/>
                  <a:gd name="T2" fmla="*/ 0 w 170"/>
                  <a:gd name="T3" fmla="*/ 0 h 10"/>
                  <a:gd name="T4" fmla="*/ 0 w 170"/>
                  <a:gd name="T5" fmla="*/ 0 h 10"/>
                  <a:gd name="T6" fmla="*/ 0 w 170"/>
                  <a:gd name="T7" fmla="*/ 0 h 10"/>
                  <a:gd name="T8" fmla="*/ 0 w 170"/>
                  <a:gd name="T9" fmla="*/ 0 h 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0"/>
                  <a:gd name="T16" fmla="*/ 0 h 10"/>
                  <a:gd name="T17" fmla="*/ 170 w 170"/>
                  <a:gd name="T18" fmla="*/ 0 h 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0" h="10">
                    <a:moveTo>
                      <a:pt x="8" y="0"/>
                    </a:moveTo>
                    <a:lnTo>
                      <a:pt x="88" y="0"/>
                    </a:lnTo>
                    <a:lnTo>
                      <a:pt x="170" y="4"/>
                    </a:lnTo>
                    <a:lnTo>
                      <a:pt x="0" y="1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AB87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2" name="Freeform 1664"/>
              <p:cNvSpPr>
                <a:spLocks noChangeAspect="1"/>
              </p:cNvSpPr>
              <p:nvPr/>
            </p:nvSpPr>
            <p:spPr bwMode="auto">
              <a:xfrm flipH="1">
                <a:off x="2627" y="4048"/>
                <a:ext cx="75" cy="54"/>
              </a:xfrm>
              <a:custGeom>
                <a:avLst/>
                <a:gdLst>
                  <a:gd name="T0" fmla="*/ 0 w 608"/>
                  <a:gd name="T1" fmla="*/ 0 h 396"/>
                  <a:gd name="T2" fmla="*/ 0 w 608"/>
                  <a:gd name="T3" fmla="*/ 0 h 396"/>
                  <a:gd name="T4" fmla="*/ 0 w 608"/>
                  <a:gd name="T5" fmla="*/ 0 h 396"/>
                  <a:gd name="T6" fmla="*/ 0 w 608"/>
                  <a:gd name="T7" fmla="*/ 0 h 396"/>
                  <a:gd name="T8" fmla="*/ 0 w 608"/>
                  <a:gd name="T9" fmla="*/ 0 h 396"/>
                  <a:gd name="T10" fmla="*/ 0 w 608"/>
                  <a:gd name="T11" fmla="*/ 0 h 396"/>
                  <a:gd name="T12" fmla="*/ 0 w 608"/>
                  <a:gd name="T13" fmla="*/ 0 h 396"/>
                  <a:gd name="T14" fmla="*/ 0 w 608"/>
                  <a:gd name="T15" fmla="*/ 0 h 396"/>
                  <a:gd name="T16" fmla="*/ 0 w 608"/>
                  <a:gd name="T17" fmla="*/ 0 h 396"/>
                  <a:gd name="T18" fmla="*/ 0 w 608"/>
                  <a:gd name="T19" fmla="*/ 0 h 396"/>
                  <a:gd name="T20" fmla="*/ 0 w 608"/>
                  <a:gd name="T21" fmla="*/ 0 h 396"/>
                  <a:gd name="T22" fmla="*/ 0 w 608"/>
                  <a:gd name="T23" fmla="*/ 0 h 396"/>
                  <a:gd name="T24" fmla="*/ 0 w 608"/>
                  <a:gd name="T25" fmla="*/ 0 h 396"/>
                  <a:gd name="T26" fmla="*/ 0 w 608"/>
                  <a:gd name="T27" fmla="*/ 0 h 396"/>
                  <a:gd name="T28" fmla="*/ 0 w 608"/>
                  <a:gd name="T29" fmla="*/ 0 h 396"/>
                  <a:gd name="T30" fmla="*/ 0 w 608"/>
                  <a:gd name="T31" fmla="*/ 0 h 396"/>
                  <a:gd name="T32" fmla="*/ 0 w 608"/>
                  <a:gd name="T33" fmla="*/ 0 h 396"/>
                  <a:gd name="T34" fmla="*/ 0 w 608"/>
                  <a:gd name="T35" fmla="*/ 0 h 396"/>
                  <a:gd name="T36" fmla="*/ 0 w 608"/>
                  <a:gd name="T37" fmla="*/ 0 h 3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08"/>
                  <a:gd name="T58" fmla="*/ 0 h 396"/>
                  <a:gd name="T59" fmla="*/ 608 w 608"/>
                  <a:gd name="T60" fmla="*/ 396 h 3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08" h="396">
                    <a:moveTo>
                      <a:pt x="0" y="106"/>
                    </a:moveTo>
                    <a:lnTo>
                      <a:pt x="94" y="106"/>
                    </a:lnTo>
                    <a:lnTo>
                      <a:pt x="150" y="114"/>
                    </a:lnTo>
                    <a:lnTo>
                      <a:pt x="222" y="198"/>
                    </a:lnTo>
                    <a:lnTo>
                      <a:pt x="244" y="174"/>
                    </a:lnTo>
                    <a:lnTo>
                      <a:pt x="306" y="126"/>
                    </a:lnTo>
                    <a:lnTo>
                      <a:pt x="358" y="98"/>
                    </a:lnTo>
                    <a:lnTo>
                      <a:pt x="440" y="88"/>
                    </a:lnTo>
                    <a:lnTo>
                      <a:pt x="490" y="100"/>
                    </a:lnTo>
                    <a:lnTo>
                      <a:pt x="538" y="152"/>
                    </a:lnTo>
                    <a:lnTo>
                      <a:pt x="558" y="206"/>
                    </a:lnTo>
                    <a:lnTo>
                      <a:pt x="570" y="276"/>
                    </a:lnTo>
                    <a:lnTo>
                      <a:pt x="570" y="336"/>
                    </a:lnTo>
                    <a:lnTo>
                      <a:pt x="570" y="396"/>
                    </a:lnTo>
                    <a:lnTo>
                      <a:pt x="608" y="396"/>
                    </a:lnTo>
                    <a:lnTo>
                      <a:pt x="608" y="166"/>
                    </a:lnTo>
                    <a:lnTo>
                      <a:pt x="512" y="0"/>
                    </a:lnTo>
                    <a:lnTo>
                      <a:pt x="52" y="12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3" name="Freeform 1665"/>
              <p:cNvSpPr>
                <a:spLocks noChangeAspect="1"/>
              </p:cNvSpPr>
              <p:nvPr/>
            </p:nvSpPr>
            <p:spPr bwMode="auto">
              <a:xfrm flipH="1">
                <a:off x="2646" y="4060"/>
                <a:ext cx="32" cy="65"/>
              </a:xfrm>
              <a:custGeom>
                <a:avLst/>
                <a:gdLst>
                  <a:gd name="T0" fmla="*/ 0 w 262"/>
                  <a:gd name="T1" fmla="*/ 0 h 473"/>
                  <a:gd name="T2" fmla="*/ 0 w 262"/>
                  <a:gd name="T3" fmla="*/ 0 h 473"/>
                  <a:gd name="T4" fmla="*/ 0 w 262"/>
                  <a:gd name="T5" fmla="*/ 0 h 473"/>
                  <a:gd name="T6" fmla="*/ 0 w 262"/>
                  <a:gd name="T7" fmla="*/ 0 h 473"/>
                  <a:gd name="T8" fmla="*/ 0 w 262"/>
                  <a:gd name="T9" fmla="*/ 0 h 473"/>
                  <a:gd name="T10" fmla="*/ 0 w 262"/>
                  <a:gd name="T11" fmla="*/ 0 h 473"/>
                  <a:gd name="T12" fmla="*/ 0 w 262"/>
                  <a:gd name="T13" fmla="*/ 0 h 473"/>
                  <a:gd name="T14" fmla="*/ 0 w 262"/>
                  <a:gd name="T15" fmla="*/ 0 h 473"/>
                  <a:gd name="T16" fmla="*/ 0 w 262"/>
                  <a:gd name="T17" fmla="*/ 0 h 473"/>
                  <a:gd name="T18" fmla="*/ 0 w 262"/>
                  <a:gd name="T19" fmla="*/ 0 h 473"/>
                  <a:gd name="T20" fmla="*/ 0 w 262"/>
                  <a:gd name="T21" fmla="*/ 0 h 473"/>
                  <a:gd name="T22" fmla="*/ 0 w 262"/>
                  <a:gd name="T23" fmla="*/ 0 h 473"/>
                  <a:gd name="T24" fmla="*/ 0 w 262"/>
                  <a:gd name="T25" fmla="*/ 0 h 473"/>
                  <a:gd name="T26" fmla="*/ 0 w 262"/>
                  <a:gd name="T27" fmla="*/ 0 h 473"/>
                  <a:gd name="T28" fmla="*/ 0 w 262"/>
                  <a:gd name="T29" fmla="*/ 0 h 473"/>
                  <a:gd name="T30" fmla="*/ 0 w 262"/>
                  <a:gd name="T31" fmla="*/ 0 h 473"/>
                  <a:gd name="T32" fmla="*/ 0 w 262"/>
                  <a:gd name="T33" fmla="*/ 0 h 473"/>
                  <a:gd name="T34" fmla="*/ 0 w 262"/>
                  <a:gd name="T35" fmla="*/ 0 h 473"/>
                  <a:gd name="T36" fmla="*/ 0 w 262"/>
                  <a:gd name="T37" fmla="*/ 0 h 473"/>
                  <a:gd name="T38" fmla="*/ 0 w 262"/>
                  <a:gd name="T39" fmla="*/ 0 h 473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62"/>
                  <a:gd name="T61" fmla="*/ 0 h 473"/>
                  <a:gd name="T62" fmla="*/ 262 w 262"/>
                  <a:gd name="T63" fmla="*/ 473 h 473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62" h="473">
                    <a:moveTo>
                      <a:pt x="262" y="0"/>
                    </a:moveTo>
                    <a:lnTo>
                      <a:pt x="155" y="4"/>
                    </a:lnTo>
                    <a:lnTo>
                      <a:pt x="96" y="36"/>
                    </a:lnTo>
                    <a:lnTo>
                      <a:pt x="38" y="83"/>
                    </a:lnTo>
                    <a:lnTo>
                      <a:pt x="17" y="140"/>
                    </a:lnTo>
                    <a:lnTo>
                      <a:pt x="0" y="221"/>
                    </a:lnTo>
                    <a:lnTo>
                      <a:pt x="9" y="293"/>
                    </a:lnTo>
                    <a:lnTo>
                      <a:pt x="30" y="373"/>
                    </a:lnTo>
                    <a:lnTo>
                      <a:pt x="70" y="431"/>
                    </a:lnTo>
                    <a:lnTo>
                      <a:pt x="107" y="454"/>
                    </a:lnTo>
                    <a:lnTo>
                      <a:pt x="160" y="473"/>
                    </a:lnTo>
                    <a:lnTo>
                      <a:pt x="222" y="469"/>
                    </a:lnTo>
                    <a:lnTo>
                      <a:pt x="164" y="431"/>
                    </a:lnTo>
                    <a:lnTo>
                      <a:pt x="121" y="348"/>
                    </a:lnTo>
                    <a:lnTo>
                      <a:pt x="109" y="293"/>
                    </a:lnTo>
                    <a:lnTo>
                      <a:pt x="107" y="176"/>
                    </a:lnTo>
                    <a:lnTo>
                      <a:pt x="138" y="96"/>
                    </a:lnTo>
                    <a:lnTo>
                      <a:pt x="179" y="42"/>
                    </a:lnTo>
                    <a:lnTo>
                      <a:pt x="217" y="13"/>
                    </a:lnTo>
                    <a:lnTo>
                      <a:pt x="26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3333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4" name="Freeform 1666"/>
              <p:cNvSpPr>
                <a:spLocks noChangeAspect="1"/>
              </p:cNvSpPr>
              <p:nvPr/>
            </p:nvSpPr>
            <p:spPr bwMode="auto">
              <a:xfrm flipH="1">
                <a:off x="2648" y="4060"/>
                <a:ext cx="20" cy="44"/>
              </a:xfrm>
              <a:custGeom>
                <a:avLst/>
                <a:gdLst>
                  <a:gd name="T0" fmla="*/ 0 w 176"/>
                  <a:gd name="T1" fmla="*/ 0 h 348"/>
                  <a:gd name="T2" fmla="*/ 0 w 176"/>
                  <a:gd name="T3" fmla="*/ 0 h 348"/>
                  <a:gd name="T4" fmla="*/ 0 w 176"/>
                  <a:gd name="T5" fmla="*/ 0 h 348"/>
                  <a:gd name="T6" fmla="*/ 0 w 176"/>
                  <a:gd name="T7" fmla="*/ 0 h 348"/>
                  <a:gd name="T8" fmla="*/ 0 w 176"/>
                  <a:gd name="T9" fmla="*/ 0 h 348"/>
                  <a:gd name="T10" fmla="*/ 0 w 176"/>
                  <a:gd name="T11" fmla="*/ 0 h 348"/>
                  <a:gd name="T12" fmla="*/ 0 w 176"/>
                  <a:gd name="T13" fmla="*/ 0 h 348"/>
                  <a:gd name="T14" fmla="*/ 0 w 176"/>
                  <a:gd name="T15" fmla="*/ 0 h 348"/>
                  <a:gd name="T16" fmla="*/ 0 w 176"/>
                  <a:gd name="T17" fmla="*/ 0 h 348"/>
                  <a:gd name="T18" fmla="*/ 0 w 176"/>
                  <a:gd name="T19" fmla="*/ 0 h 348"/>
                  <a:gd name="T20" fmla="*/ 0 w 176"/>
                  <a:gd name="T21" fmla="*/ 0 h 348"/>
                  <a:gd name="T22" fmla="*/ 0 w 176"/>
                  <a:gd name="T23" fmla="*/ 0 h 348"/>
                  <a:gd name="T24" fmla="*/ 0 w 176"/>
                  <a:gd name="T25" fmla="*/ 0 h 3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6"/>
                  <a:gd name="T40" fmla="*/ 0 h 348"/>
                  <a:gd name="T41" fmla="*/ 176 w 176"/>
                  <a:gd name="T42" fmla="*/ 348 h 3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6" h="348">
                    <a:moveTo>
                      <a:pt x="176" y="0"/>
                    </a:moveTo>
                    <a:lnTo>
                      <a:pt x="126" y="8"/>
                    </a:lnTo>
                    <a:lnTo>
                      <a:pt x="76" y="38"/>
                    </a:lnTo>
                    <a:lnTo>
                      <a:pt x="14" y="100"/>
                    </a:lnTo>
                    <a:lnTo>
                      <a:pt x="0" y="170"/>
                    </a:lnTo>
                    <a:lnTo>
                      <a:pt x="0" y="250"/>
                    </a:lnTo>
                    <a:lnTo>
                      <a:pt x="38" y="348"/>
                    </a:lnTo>
                    <a:lnTo>
                      <a:pt x="28" y="260"/>
                    </a:lnTo>
                    <a:lnTo>
                      <a:pt x="38" y="184"/>
                    </a:lnTo>
                    <a:lnTo>
                      <a:pt x="52" y="130"/>
                    </a:lnTo>
                    <a:lnTo>
                      <a:pt x="82" y="72"/>
                    </a:lnTo>
                    <a:lnTo>
                      <a:pt x="122" y="26"/>
                    </a:lnTo>
                    <a:lnTo>
                      <a:pt x="17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33333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5" name="Freeform 1667"/>
              <p:cNvSpPr>
                <a:spLocks noChangeAspect="1"/>
              </p:cNvSpPr>
              <p:nvPr/>
            </p:nvSpPr>
            <p:spPr bwMode="auto">
              <a:xfrm flipH="1">
                <a:off x="2629" y="4060"/>
                <a:ext cx="35" cy="55"/>
              </a:xfrm>
              <a:custGeom>
                <a:avLst/>
                <a:gdLst>
                  <a:gd name="T0" fmla="*/ 0 w 285"/>
                  <a:gd name="T1" fmla="*/ 0 h 407"/>
                  <a:gd name="T2" fmla="*/ 0 w 285"/>
                  <a:gd name="T3" fmla="*/ 0 h 407"/>
                  <a:gd name="T4" fmla="*/ 0 w 285"/>
                  <a:gd name="T5" fmla="*/ 0 h 407"/>
                  <a:gd name="T6" fmla="*/ 0 w 285"/>
                  <a:gd name="T7" fmla="*/ 0 h 407"/>
                  <a:gd name="T8" fmla="*/ 0 w 285"/>
                  <a:gd name="T9" fmla="*/ 0 h 407"/>
                  <a:gd name="T10" fmla="*/ 0 w 285"/>
                  <a:gd name="T11" fmla="*/ 0 h 407"/>
                  <a:gd name="T12" fmla="*/ 0 w 285"/>
                  <a:gd name="T13" fmla="*/ 0 h 407"/>
                  <a:gd name="T14" fmla="*/ 0 w 285"/>
                  <a:gd name="T15" fmla="*/ 0 h 407"/>
                  <a:gd name="T16" fmla="*/ 0 w 285"/>
                  <a:gd name="T17" fmla="*/ 0 h 407"/>
                  <a:gd name="T18" fmla="*/ 0 w 285"/>
                  <a:gd name="T19" fmla="*/ 0 h 407"/>
                  <a:gd name="T20" fmla="*/ 0 w 285"/>
                  <a:gd name="T21" fmla="*/ 0 h 407"/>
                  <a:gd name="T22" fmla="*/ 0 w 285"/>
                  <a:gd name="T23" fmla="*/ 0 h 407"/>
                  <a:gd name="T24" fmla="*/ 0 w 285"/>
                  <a:gd name="T25" fmla="*/ 0 h 407"/>
                  <a:gd name="T26" fmla="*/ 0 w 285"/>
                  <a:gd name="T27" fmla="*/ 0 h 407"/>
                  <a:gd name="T28" fmla="*/ 0 w 285"/>
                  <a:gd name="T29" fmla="*/ 0 h 407"/>
                  <a:gd name="T30" fmla="*/ 0 w 285"/>
                  <a:gd name="T31" fmla="*/ 0 h 407"/>
                  <a:gd name="T32" fmla="*/ 0 w 285"/>
                  <a:gd name="T33" fmla="*/ 0 h 407"/>
                  <a:gd name="T34" fmla="*/ 0 w 285"/>
                  <a:gd name="T35" fmla="*/ 0 h 407"/>
                  <a:gd name="T36" fmla="*/ 0 w 285"/>
                  <a:gd name="T37" fmla="*/ 0 h 407"/>
                  <a:gd name="T38" fmla="*/ 0 w 285"/>
                  <a:gd name="T39" fmla="*/ 0 h 407"/>
                  <a:gd name="T40" fmla="*/ 0 w 285"/>
                  <a:gd name="T41" fmla="*/ 0 h 407"/>
                  <a:gd name="T42" fmla="*/ 0 w 285"/>
                  <a:gd name="T43" fmla="*/ 0 h 407"/>
                  <a:gd name="T44" fmla="*/ 0 w 285"/>
                  <a:gd name="T45" fmla="*/ 0 h 407"/>
                  <a:gd name="T46" fmla="*/ 0 w 285"/>
                  <a:gd name="T47" fmla="*/ 0 h 407"/>
                  <a:gd name="T48" fmla="*/ 0 w 285"/>
                  <a:gd name="T49" fmla="*/ 0 h 407"/>
                  <a:gd name="T50" fmla="*/ 0 w 285"/>
                  <a:gd name="T51" fmla="*/ 0 h 407"/>
                  <a:gd name="T52" fmla="*/ 0 w 285"/>
                  <a:gd name="T53" fmla="*/ 0 h 407"/>
                  <a:gd name="T54" fmla="*/ 0 w 285"/>
                  <a:gd name="T55" fmla="*/ 0 h 407"/>
                  <a:gd name="T56" fmla="*/ 0 w 285"/>
                  <a:gd name="T57" fmla="*/ 0 h 40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85"/>
                  <a:gd name="T88" fmla="*/ 0 h 407"/>
                  <a:gd name="T89" fmla="*/ 285 w 285"/>
                  <a:gd name="T90" fmla="*/ 407 h 40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85" h="407">
                    <a:moveTo>
                      <a:pt x="123" y="8"/>
                    </a:moveTo>
                    <a:lnTo>
                      <a:pt x="73" y="34"/>
                    </a:lnTo>
                    <a:lnTo>
                      <a:pt x="37" y="85"/>
                    </a:lnTo>
                    <a:lnTo>
                      <a:pt x="11" y="140"/>
                    </a:lnTo>
                    <a:lnTo>
                      <a:pt x="0" y="210"/>
                    </a:lnTo>
                    <a:lnTo>
                      <a:pt x="0" y="263"/>
                    </a:lnTo>
                    <a:lnTo>
                      <a:pt x="6" y="318"/>
                    </a:lnTo>
                    <a:lnTo>
                      <a:pt x="19" y="358"/>
                    </a:lnTo>
                    <a:lnTo>
                      <a:pt x="37" y="329"/>
                    </a:lnTo>
                    <a:lnTo>
                      <a:pt x="28" y="273"/>
                    </a:lnTo>
                    <a:lnTo>
                      <a:pt x="39" y="163"/>
                    </a:lnTo>
                    <a:lnTo>
                      <a:pt x="75" y="108"/>
                    </a:lnTo>
                    <a:lnTo>
                      <a:pt x="109" y="81"/>
                    </a:lnTo>
                    <a:lnTo>
                      <a:pt x="65" y="155"/>
                    </a:lnTo>
                    <a:lnTo>
                      <a:pt x="56" y="212"/>
                    </a:lnTo>
                    <a:lnTo>
                      <a:pt x="59" y="286"/>
                    </a:lnTo>
                    <a:lnTo>
                      <a:pt x="76" y="345"/>
                    </a:lnTo>
                    <a:lnTo>
                      <a:pt x="109" y="390"/>
                    </a:lnTo>
                    <a:lnTo>
                      <a:pt x="149" y="407"/>
                    </a:lnTo>
                    <a:lnTo>
                      <a:pt x="200" y="407"/>
                    </a:lnTo>
                    <a:lnTo>
                      <a:pt x="244" y="365"/>
                    </a:lnTo>
                    <a:lnTo>
                      <a:pt x="274" y="314"/>
                    </a:lnTo>
                    <a:lnTo>
                      <a:pt x="285" y="250"/>
                    </a:lnTo>
                    <a:lnTo>
                      <a:pt x="279" y="157"/>
                    </a:lnTo>
                    <a:lnTo>
                      <a:pt x="262" y="97"/>
                    </a:lnTo>
                    <a:lnTo>
                      <a:pt x="233" y="49"/>
                    </a:lnTo>
                    <a:lnTo>
                      <a:pt x="199" y="11"/>
                    </a:lnTo>
                    <a:lnTo>
                      <a:pt x="160" y="0"/>
                    </a:lnTo>
                    <a:lnTo>
                      <a:pt x="123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777777"/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6" name="Freeform 1668"/>
              <p:cNvSpPr>
                <a:spLocks noChangeAspect="1"/>
              </p:cNvSpPr>
              <p:nvPr/>
            </p:nvSpPr>
            <p:spPr bwMode="auto">
              <a:xfrm flipH="1">
                <a:off x="2631" y="4060"/>
                <a:ext cx="33" cy="26"/>
              </a:xfrm>
              <a:custGeom>
                <a:avLst/>
                <a:gdLst>
                  <a:gd name="T0" fmla="*/ 0 w 290"/>
                  <a:gd name="T1" fmla="*/ 0 h 208"/>
                  <a:gd name="T2" fmla="*/ 0 w 290"/>
                  <a:gd name="T3" fmla="*/ 0 h 208"/>
                  <a:gd name="T4" fmla="*/ 0 w 290"/>
                  <a:gd name="T5" fmla="*/ 0 h 208"/>
                  <a:gd name="T6" fmla="*/ 0 w 290"/>
                  <a:gd name="T7" fmla="*/ 0 h 208"/>
                  <a:gd name="T8" fmla="*/ 0 w 290"/>
                  <a:gd name="T9" fmla="*/ 0 h 208"/>
                  <a:gd name="T10" fmla="*/ 0 w 290"/>
                  <a:gd name="T11" fmla="*/ 0 h 208"/>
                  <a:gd name="T12" fmla="*/ 0 w 290"/>
                  <a:gd name="T13" fmla="*/ 0 h 208"/>
                  <a:gd name="T14" fmla="*/ 0 w 290"/>
                  <a:gd name="T15" fmla="*/ 0 h 208"/>
                  <a:gd name="T16" fmla="*/ 0 w 290"/>
                  <a:gd name="T17" fmla="*/ 0 h 208"/>
                  <a:gd name="T18" fmla="*/ 0 w 290"/>
                  <a:gd name="T19" fmla="*/ 0 h 208"/>
                  <a:gd name="T20" fmla="*/ 0 w 290"/>
                  <a:gd name="T21" fmla="*/ 0 h 208"/>
                  <a:gd name="T22" fmla="*/ 0 w 290"/>
                  <a:gd name="T23" fmla="*/ 0 h 208"/>
                  <a:gd name="T24" fmla="*/ 0 w 290"/>
                  <a:gd name="T25" fmla="*/ 0 h 208"/>
                  <a:gd name="T26" fmla="*/ 0 w 290"/>
                  <a:gd name="T27" fmla="*/ 0 h 208"/>
                  <a:gd name="T28" fmla="*/ 0 w 290"/>
                  <a:gd name="T29" fmla="*/ 0 h 208"/>
                  <a:gd name="T30" fmla="*/ 0 w 290"/>
                  <a:gd name="T31" fmla="*/ 0 h 208"/>
                  <a:gd name="T32" fmla="*/ 0 w 290"/>
                  <a:gd name="T33" fmla="*/ 0 h 2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0"/>
                  <a:gd name="T52" fmla="*/ 0 h 208"/>
                  <a:gd name="T53" fmla="*/ 290 w 290"/>
                  <a:gd name="T54" fmla="*/ 208 h 2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0" h="208">
                    <a:moveTo>
                      <a:pt x="10" y="196"/>
                    </a:moveTo>
                    <a:lnTo>
                      <a:pt x="66" y="96"/>
                    </a:lnTo>
                    <a:lnTo>
                      <a:pt x="114" y="48"/>
                    </a:lnTo>
                    <a:lnTo>
                      <a:pt x="160" y="38"/>
                    </a:lnTo>
                    <a:lnTo>
                      <a:pt x="216" y="56"/>
                    </a:lnTo>
                    <a:lnTo>
                      <a:pt x="248" y="84"/>
                    </a:lnTo>
                    <a:lnTo>
                      <a:pt x="290" y="166"/>
                    </a:lnTo>
                    <a:lnTo>
                      <a:pt x="272" y="88"/>
                    </a:lnTo>
                    <a:lnTo>
                      <a:pt x="242" y="46"/>
                    </a:lnTo>
                    <a:lnTo>
                      <a:pt x="206" y="10"/>
                    </a:lnTo>
                    <a:lnTo>
                      <a:pt x="160" y="0"/>
                    </a:lnTo>
                    <a:lnTo>
                      <a:pt x="120" y="8"/>
                    </a:lnTo>
                    <a:lnTo>
                      <a:pt x="80" y="34"/>
                    </a:lnTo>
                    <a:lnTo>
                      <a:pt x="50" y="66"/>
                    </a:lnTo>
                    <a:lnTo>
                      <a:pt x="24" y="114"/>
                    </a:lnTo>
                    <a:lnTo>
                      <a:pt x="0" y="208"/>
                    </a:lnTo>
                    <a:lnTo>
                      <a:pt x="10" y="1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7" name="Freeform 1669"/>
              <p:cNvSpPr>
                <a:spLocks noChangeAspect="1"/>
              </p:cNvSpPr>
              <p:nvPr/>
            </p:nvSpPr>
            <p:spPr bwMode="auto">
              <a:xfrm flipH="1">
                <a:off x="2631" y="4070"/>
                <a:ext cx="33" cy="53"/>
              </a:xfrm>
              <a:custGeom>
                <a:avLst/>
                <a:gdLst>
                  <a:gd name="T0" fmla="*/ 0 w 268"/>
                  <a:gd name="T1" fmla="*/ 0 h 390"/>
                  <a:gd name="T2" fmla="*/ 0 w 268"/>
                  <a:gd name="T3" fmla="*/ 0 h 390"/>
                  <a:gd name="T4" fmla="*/ 0 w 268"/>
                  <a:gd name="T5" fmla="*/ 0 h 390"/>
                  <a:gd name="T6" fmla="*/ 0 w 268"/>
                  <a:gd name="T7" fmla="*/ 0 h 390"/>
                  <a:gd name="T8" fmla="*/ 0 w 268"/>
                  <a:gd name="T9" fmla="*/ 0 h 390"/>
                  <a:gd name="T10" fmla="*/ 0 w 268"/>
                  <a:gd name="T11" fmla="*/ 0 h 390"/>
                  <a:gd name="T12" fmla="*/ 0 w 268"/>
                  <a:gd name="T13" fmla="*/ 0 h 390"/>
                  <a:gd name="T14" fmla="*/ 0 w 268"/>
                  <a:gd name="T15" fmla="*/ 0 h 390"/>
                  <a:gd name="T16" fmla="*/ 0 w 268"/>
                  <a:gd name="T17" fmla="*/ 0 h 390"/>
                  <a:gd name="T18" fmla="*/ 0 w 268"/>
                  <a:gd name="T19" fmla="*/ 0 h 390"/>
                  <a:gd name="T20" fmla="*/ 0 w 268"/>
                  <a:gd name="T21" fmla="*/ 0 h 390"/>
                  <a:gd name="T22" fmla="*/ 0 w 268"/>
                  <a:gd name="T23" fmla="*/ 0 h 390"/>
                  <a:gd name="T24" fmla="*/ 0 w 268"/>
                  <a:gd name="T25" fmla="*/ 0 h 390"/>
                  <a:gd name="T26" fmla="*/ 0 w 268"/>
                  <a:gd name="T27" fmla="*/ 0 h 390"/>
                  <a:gd name="T28" fmla="*/ 0 w 268"/>
                  <a:gd name="T29" fmla="*/ 0 h 390"/>
                  <a:gd name="T30" fmla="*/ 0 w 268"/>
                  <a:gd name="T31" fmla="*/ 0 h 390"/>
                  <a:gd name="T32" fmla="*/ 0 w 268"/>
                  <a:gd name="T33" fmla="*/ 0 h 390"/>
                  <a:gd name="T34" fmla="*/ 0 w 268"/>
                  <a:gd name="T35" fmla="*/ 0 h 390"/>
                  <a:gd name="T36" fmla="*/ 0 w 268"/>
                  <a:gd name="T37" fmla="*/ 0 h 390"/>
                  <a:gd name="T38" fmla="*/ 0 w 268"/>
                  <a:gd name="T39" fmla="*/ 0 h 390"/>
                  <a:gd name="T40" fmla="*/ 0 w 268"/>
                  <a:gd name="T41" fmla="*/ 0 h 390"/>
                  <a:gd name="T42" fmla="*/ 0 w 268"/>
                  <a:gd name="T43" fmla="*/ 0 h 39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68"/>
                  <a:gd name="T67" fmla="*/ 0 h 390"/>
                  <a:gd name="T68" fmla="*/ 268 w 268"/>
                  <a:gd name="T69" fmla="*/ 390 h 39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68" h="390">
                    <a:moveTo>
                      <a:pt x="104" y="0"/>
                    </a:moveTo>
                    <a:lnTo>
                      <a:pt x="72" y="51"/>
                    </a:lnTo>
                    <a:lnTo>
                      <a:pt x="58" y="110"/>
                    </a:lnTo>
                    <a:lnTo>
                      <a:pt x="52" y="170"/>
                    </a:lnTo>
                    <a:lnTo>
                      <a:pt x="66" y="242"/>
                    </a:lnTo>
                    <a:lnTo>
                      <a:pt x="94" y="297"/>
                    </a:lnTo>
                    <a:lnTo>
                      <a:pt x="141" y="328"/>
                    </a:lnTo>
                    <a:lnTo>
                      <a:pt x="197" y="324"/>
                    </a:lnTo>
                    <a:lnTo>
                      <a:pt x="222" y="299"/>
                    </a:lnTo>
                    <a:lnTo>
                      <a:pt x="268" y="222"/>
                    </a:lnTo>
                    <a:lnTo>
                      <a:pt x="239" y="322"/>
                    </a:lnTo>
                    <a:lnTo>
                      <a:pt x="201" y="373"/>
                    </a:lnTo>
                    <a:lnTo>
                      <a:pt x="148" y="390"/>
                    </a:lnTo>
                    <a:lnTo>
                      <a:pt x="108" y="390"/>
                    </a:lnTo>
                    <a:lnTo>
                      <a:pt x="46" y="359"/>
                    </a:lnTo>
                    <a:lnTo>
                      <a:pt x="34" y="329"/>
                    </a:lnTo>
                    <a:lnTo>
                      <a:pt x="4" y="279"/>
                    </a:lnTo>
                    <a:lnTo>
                      <a:pt x="0" y="195"/>
                    </a:lnTo>
                    <a:lnTo>
                      <a:pt x="13" y="115"/>
                    </a:lnTo>
                    <a:lnTo>
                      <a:pt x="41" y="61"/>
                    </a:lnTo>
                    <a:lnTo>
                      <a:pt x="63" y="27"/>
                    </a:lnTo>
                    <a:lnTo>
                      <a:pt x="10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11111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8" name="Oval 1670"/>
              <p:cNvSpPr>
                <a:spLocks noChangeAspect="1" noChangeArrowheads="1"/>
              </p:cNvSpPr>
              <p:nvPr/>
            </p:nvSpPr>
            <p:spPr bwMode="auto">
              <a:xfrm flipH="1">
                <a:off x="2638" y="4074"/>
                <a:ext cx="17" cy="34"/>
              </a:xfrm>
              <a:prstGeom prst="ellipse">
                <a:avLst/>
              </a:prstGeom>
              <a:gradFill rotWithShape="0">
                <a:gsLst>
                  <a:gs pos="0">
                    <a:srgbClr val="111111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9" name="Freeform 1671"/>
              <p:cNvSpPr>
                <a:spLocks noChangeAspect="1"/>
              </p:cNvSpPr>
              <p:nvPr/>
            </p:nvSpPr>
            <p:spPr bwMode="auto">
              <a:xfrm flipH="1">
                <a:off x="2640" y="4098"/>
                <a:ext cx="11" cy="8"/>
              </a:xfrm>
              <a:custGeom>
                <a:avLst/>
                <a:gdLst>
                  <a:gd name="T0" fmla="*/ 0 w 96"/>
                  <a:gd name="T1" fmla="*/ 0 h 68"/>
                  <a:gd name="T2" fmla="*/ 0 w 96"/>
                  <a:gd name="T3" fmla="*/ 0 h 68"/>
                  <a:gd name="T4" fmla="*/ 0 w 96"/>
                  <a:gd name="T5" fmla="*/ 0 h 68"/>
                  <a:gd name="T6" fmla="*/ 0 w 96"/>
                  <a:gd name="T7" fmla="*/ 0 h 68"/>
                  <a:gd name="T8" fmla="*/ 0 w 96"/>
                  <a:gd name="T9" fmla="*/ 0 h 68"/>
                  <a:gd name="T10" fmla="*/ 0 w 96"/>
                  <a:gd name="T11" fmla="*/ 0 h 68"/>
                  <a:gd name="T12" fmla="*/ 0 w 96"/>
                  <a:gd name="T13" fmla="*/ 0 h 68"/>
                  <a:gd name="T14" fmla="*/ 0 w 96"/>
                  <a:gd name="T15" fmla="*/ 0 h 68"/>
                  <a:gd name="T16" fmla="*/ 0 w 96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68"/>
                  <a:gd name="T29" fmla="*/ 96 w 96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68">
                    <a:moveTo>
                      <a:pt x="0" y="46"/>
                    </a:moveTo>
                    <a:lnTo>
                      <a:pt x="96" y="0"/>
                    </a:lnTo>
                    <a:lnTo>
                      <a:pt x="96" y="28"/>
                    </a:lnTo>
                    <a:lnTo>
                      <a:pt x="80" y="50"/>
                    </a:lnTo>
                    <a:lnTo>
                      <a:pt x="60" y="64"/>
                    </a:lnTo>
                    <a:lnTo>
                      <a:pt x="40" y="68"/>
                    </a:lnTo>
                    <a:lnTo>
                      <a:pt x="24" y="66"/>
                    </a:lnTo>
                    <a:lnTo>
                      <a:pt x="8" y="5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0" name="Freeform 1672"/>
              <p:cNvSpPr>
                <a:spLocks noChangeAspect="1"/>
              </p:cNvSpPr>
              <p:nvPr/>
            </p:nvSpPr>
            <p:spPr bwMode="auto">
              <a:xfrm flipH="1">
                <a:off x="2644" y="4086"/>
                <a:ext cx="5" cy="10"/>
              </a:xfrm>
              <a:custGeom>
                <a:avLst/>
                <a:gdLst>
                  <a:gd name="T0" fmla="*/ 0 w 62"/>
                  <a:gd name="T1" fmla="*/ 0 h 94"/>
                  <a:gd name="T2" fmla="*/ 0 w 62"/>
                  <a:gd name="T3" fmla="*/ 0 h 94"/>
                  <a:gd name="T4" fmla="*/ 0 w 62"/>
                  <a:gd name="T5" fmla="*/ 0 h 94"/>
                  <a:gd name="T6" fmla="*/ 0 w 62"/>
                  <a:gd name="T7" fmla="*/ 0 h 94"/>
                  <a:gd name="T8" fmla="*/ 0 w 62"/>
                  <a:gd name="T9" fmla="*/ 0 h 94"/>
                  <a:gd name="T10" fmla="*/ 0 w 62"/>
                  <a:gd name="T11" fmla="*/ 0 h 94"/>
                  <a:gd name="T12" fmla="*/ 0 w 62"/>
                  <a:gd name="T13" fmla="*/ 0 h 94"/>
                  <a:gd name="T14" fmla="*/ 0 w 62"/>
                  <a:gd name="T15" fmla="*/ 0 h 94"/>
                  <a:gd name="T16" fmla="*/ 0 w 62"/>
                  <a:gd name="T17" fmla="*/ 0 h 94"/>
                  <a:gd name="T18" fmla="*/ 0 w 62"/>
                  <a:gd name="T19" fmla="*/ 0 h 94"/>
                  <a:gd name="T20" fmla="*/ 0 w 62"/>
                  <a:gd name="T21" fmla="*/ 0 h 94"/>
                  <a:gd name="T22" fmla="*/ 0 w 62"/>
                  <a:gd name="T23" fmla="*/ 0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94"/>
                  <a:gd name="T38" fmla="*/ 62 w 62"/>
                  <a:gd name="T39" fmla="*/ 94 h 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94">
                    <a:moveTo>
                      <a:pt x="26" y="26"/>
                    </a:moveTo>
                    <a:lnTo>
                      <a:pt x="4" y="50"/>
                    </a:lnTo>
                    <a:lnTo>
                      <a:pt x="0" y="36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62" y="20"/>
                    </a:lnTo>
                    <a:lnTo>
                      <a:pt x="62" y="56"/>
                    </a:lnTo>
                    <a:lnTo>
                      <a:pt x="42" y="94"/>
                    </a:lnTo>
                    <a:lnTo>
                      <a:pt x="48" y="60"/>
                    </a:lnTo>
                    <a:lnTo>
                      <a:pt x="42" y="32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1" name="Freeform 1673"/>
              <p:cNvSpPr>
                <a:spLocks noChangeAspect="1"/>
              </p:cNvSpPr>
              <p:nvPr/>
            </p:nvSpPr>
            <p:spPr bwMode="auto">
              <a:xfrm flipH="1">
                <a:off x="2644" y="4086"/>
                <a:ext cx="4" cy="8"/>
              </a:xfrm>
              <a:custGeom>
                <a:avLst/>
                <a:gdLst>
                  <a:gd name="T0" fmla="*/ 0 w 36"/>
                  <a:gd name="T1" fmla="*/ 0 h 56"/>
                  <a:gd name="T2" fmla="*/ 0 w 36"/>
                  <a:gd name="T3" fmla="*/ 0 h 56"/>
                  <a:gd name="T4" fmla="*/ 0 w 36"/>
                  <a:gd name="T5" fmla="*/ 0 h 56"/>
                  <a:gd name="T6" fmla="*/ 0 w 36"/>
                  <a:gd name="T7" fmla="*/ 0 h 56"/>
                  <a:gd name="T8" fmla="*/ 0 w 36"/>
                  <a:gd name="T9" fmla="*/ 0 h 56"/>
                  <a:gd name="T10" fmla="*/ 0 w 36"/>
                  <a:gd name="T11" fmla="*/ 0 h 56"/>
                  <a:gd name="T12" fmla="*/ 0 w 36"/>
                  <a:gd name="T13" fmla="*/ 0 h 56"/>
                  <a:gd name="T14" fmla="*/ 0 w 36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56"/>
                  <a:gd name="T26" fmla="*/ 36 w 36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56">
                    <a:moveTo>
                      <a:pt x="0" y="14"/>
                    </a:moveTo>
                    <a:lnTo>
                      <a:pt x="2" y="42"/>
                    </a:lnTo>
                    <a:lnTo>
                      <a:pt x="14" y="56"/>
                    </a:lnTo>
                    <a:lnTo>
                      <a:pt x="30" y="52"/>
                    </a:lnTo>
                    <a:lnTo>
                      <a:pt x="36" y="24"/>
                    </a:lnTo>
                    <a:lnTo>
                      <a:pt x="30" y="2"/>
                    </a:lnTo>
                    <a:lnTo>
                      <a:pt x="1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2" name="Freeform 1674"/>
              <p:cNvSpPr>
                <a:spLocks noChangeAspect="1"/>
              </p:cNvSpPr>
              <p:nvPr/>
            </p:nvSpPr>
            <p:spPr bwMode="auto">
              <a:xfrm flipH="1">
                <a:off x="2719" y="4076"/>
                <a:ext cx="78" cy="22"/>
              </a:xfrm>
              <a:custGeom>
                <a:avLst/>
                <a:gdLst>
                  <a:gd name="T0" fmla="*/ 0 w 634"/>
                  <a:gd name="T1" fmla="*/ 0 h 156"/>
                  <a:gd name="T2" fmla="*/ 0 w 634"/>
                  <a:gd name="T3" fmla="*/ 0 h 156"/>
                  <a:gd name="T4" fmla="*/ 0 w 634"/>
                  <a:gd name="T5" fmla="*/ 0 h 156"/>
                  <a:gd name="T6" fmla="*/ 0 w 634"/>
                  <a:gd name="T7" fmla="*/ 0 h 156"/>
                  <a:gd name="T8" fmla="*/ 0 w 634"/>
                  <a:gd name="T9" fmla="*/ 0 h 156"/>
                  <a:gd name="T10" fmla="*/ 0 w 634"/>
                  <a:gd name="T11" fmla="*/ 0 h 156"/>
                  <a:gd name="T12" fmla="*/ 0 w 634"/>
                  <a:gd name="T13" fmla="*/ 0 h 156"/>
                  <a:gd name="T14" fmla="*/ 0 w 634"/>
                  <a:gd name="T15" fmla="*/ 0 h 156"/>
                  <a:gd name="T16" fmla="*/ 0 w 634"/>
                  <a:gd name="T17" fmla="*/ 0 h 1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4"/>
                  <a:gd name="T28" fmla="*/ 0 h 156"/>
                  <a:gd name="T29" fmla="*/ 634 w 634"/>
                  <a:gd name="T30" fmla="*/ 156 h 1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4" h="156">
                    <a:moveTo>
                      <a:pt x="4" y="68"/>
                    </a:moveTo>
                    <a:lnTo>
                      <a:pt x="0" y="112"/>
                    </a:lnTo>
                    <a:lnTo>
                      <a:pt x="52" y="112"/>
                    </a:lnTo>
                    <a:lnTo>
                      <a:pt x="52" y="142"/>
                    </a:lnTo>
                    <a:lnTo>
                      <a:pt x="602" y="156"/>
                    </a:lnTo>
                    <a:lnTo>
                      <a:pt x="634" y="12"/>
                    </a:lnTo>
                    <a:lnTo>
                      <a:pt x="214" y="0"/>
                    </a:lnTo>
                    <a:lnTo>
                      <a:pt x="214" y="60"/>
                    </a:lnTo>
                    <a:lnTo>
                      <a:pt x="4" y="68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3" name="Freeform 1675"/>
              <p:cNvSpPr>
                <a:spLocks noChangeAspect="1"/>
              </p:cNvSpPr>
              <p:nvPr/>
            </p:nvSpPr>
            <p:spPr bwMode="auto">
              <a:xfrm flipH="1">
                <a:off x="2689" y="4062"/>
                <a:ext cx="33" cy="67"/>
              </a:xfrm>
              <a:custGeom>
                <a:avLst/>
                <a:gdLst>
                  <a:gd name="T0" fmla="*/ 0 w 278"/>
                  <a:gd name="T1" fmla="*/ 0 h 496"/>
                  <a:gd name="T2" fmla="*/ 0 w 278"/>
                  <a:gd name="T3" fmla="*/ 0 h 496"/>
                  <a:gd name="T4" fmla="*/ 0 w 278"/>
                  <a:gd name="T5" fmla="*/ 0 h 496"/>
                  <a:gd name="T6" fmla="*/ 0 w 278"/>
                  <a:gd name="T7" fmla="*/ 0 h 496"/>
                  <a:gd name="T8" fmla="*/ 0 w 278"/>
                  <a:gd name="T9" fmla="*/ 0 h 496"/>
                  <a:gd name="T10" fmla="*/ 0 w 278"/>
                  <a:gd name="T11" fmla="*/ 0 h 496"/>
                  <a:gd name="T12" fmla="*/ 0 w 278"/>
                  <a:gd name="T13" fmla="*/ 0 h 496"/>
                  <a:gd name="T14" fmla="*/ 0 w 278"/>
                  <a:gd name="T15" fmla="*/ 0 h 496"/>
                  <a:gd name="T16" fmla="*/ 0 w 278"/>
                  <a:gd name="T17" fmla="*/ 0 h 496"/>
                  <a:gd name="T18" fmla="*/ 0 w 278"/>
                  <a:gd name="T19" fmla="*/ 0 h 496"/>
                  <a:gd name="T20" fmla="*/ 0 w 278"/>
                  <a:gd name="T21" fmla="*/ 0 h 496"/>
                  <a:gd name="T22" fmla="*/ 0 w 278"/>
                  <a:gd name="T23" fmla="*/ 0 h 496"/>
                  <a:gd name="T24" fmla="*/ 0 w 278"/>
                  <a:gd name="T25" fmla="*/ 0 h 496"/>
                  <a:gd name="T26" fmla="*/ 0 w 278"/>
                  <a:gd name="T27" fmla="*/ 0 h 496"/>
                  <a:gd name="T28" fmla="*/ 0 w 278"/>
                  <a:gd name="T29" fmla="*/ 0 h 496"/>
                  <a:gd name="T30" fmla="*/ 0 w 278"/>
                  <a:gd name="T31" fmla="*/ 0 h 496"/>
                  <a:gd name="T32" fmla="*/ 0 w 278"/>
                  <a:gd name="T33" fmla="*/ 0 h 496"/>
                  <a:gd name="T34" fmla="*/ 0 w 278"/>
                  <a:gd name="T35" fmla="*/ 0 h 496"/>
                  <a:gd name="T36" fmla="*/ 0 w 278"/>
                  <a:gd name="T37" fmla="*/ 0 h 49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78"/>
                  <a:gd name="T58" fmla="*/ 0 h 496"/>
                  <a:gd name="T59" fmla="*/ 278 w 278"/>
                  <a:gd name="T60" fmla="*/ 496 h 49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78" h="496">
                    <a:moveTo>
                      <a:pt x="278" y="0"/>
                    </a:moveTo>
                    <a:lnTo>
                      <a:pt x="164" y="4"/>
                    </a:lnTo>
                    <a:lnTo>
                      <a:pt x="102" y="38"/>
                    </a:lnTo>
                    <a:lnTo>
                      <a:pt x="28" y="98"/>
                    </a:lnTo>
                    <a:lnTo>
                      <a:pt x="18" y="148"/>
                    </a:lnTo>
                    <a:lnTo>
                      <a:pt x="0" y="234"/>
                    </a:lnTo>
                    <a:lnTo>
                      <a:pt x="10" y="310"/>
                    </a:lnTo>
                    <a:lnTo>
                      <a:pt x="32" y="394"/>
                    </a:lnTo>
                    <a:lnTo>
                      <a:pt x="74" y="456"/>
                    </a:lnTo>
                    <a:lnTo>
                      <a:pt x="114" y="480"/>
                    </a:lnTo>
                    <a:lnTo>
                      <a:pt x="236" y="496"/>
                    </a:lnTo>
                    <a:lnTo>
                      <a:pt x="174" y="456"/>
                    </a:lnTo>
                    <a:lnTo>
                      <a:pt x="124" y="370"/>
                    </a:lnTo>
                    <a:lnTo>
                      <a:pt x="116" y="310"/>
                    </a:lnTo>
                    <a:lnTo>
                      <a:pt x="114" y="186"/>
                    </a:lnTo>
                    <a:lnTo>
                      <a:pt x="146" y="102"/>
                    </a:lnTo>
                    <a:lnTo>
                      <a:pt x="190" y="44"/>
                    </a:lnTo>
                    <a:lnTo>
                      <a:pt x="230" y="14"/>
                    </a:lnTo>
                    <a:lnTo>
                      <a:pt x="27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33333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4" name="Freeform 1676"/>
              <p:cNvSpPr>
                <a:spLocks noChangeAspect="1"/>
              </p:cNvSpPr>
              <p:nvPr/>
            </p:nvSpPr>
            <p:spPr bwMode="auto">
              <a:xfrm flipH="1">
                <a:off x="2691" y="4062"/>
                <a:ext cx="22" cy="48"/>
              </a:xfrm>
              <a:custGeom>
                <a:avLst/>
                <a:gdLst>
                  <a:gd name="T0" fmla="*/ 0 w 176"/>
                  <a:gd name="T1" fmla="*/ 0 h 348"/>
                  <a:gd name="T2" fmla="*/ 0 w 176"/>
                  <a:gd name="T3" fmla="*/ 0 h 348"/>
                  <a:gd name="T4" fmla="*/ 0 w 176"/>
                  <a:gd name="T5" fmla="*/ 0 h 348"/>
                  <a:gd name="T6" fmla="*/ 0 w 176"/>
                  <a:gd name="T7" fmla="*/ 0 h 348"/>
                  <a:gd name="T8" fmla="*/ 0 w 176"/>
                  <a:gd name="T9" fmla="*/ 0 h 348"/>
                  <a:gd name="T10" fmla="*/ 0 w 176"/>
                  <a:gd name="T11" fmla="*/ 0 h 348"/>
                  <a:gd name="T12" fmla="*/ 0 w 176"/>
                  <a:gd name="T13" fmla="*/ 0 h 348"/>
                  <a:gd name="T14" fmla="*/ 0 w 176"/>
                  <a:gd name="T15" fmla="*/ 0 h 348"/>
                  <a:gd name="T16" fmla="*/ 0 w 176"/>
                  <a:gd name="T17" fmla="*/ 0 h 348"/>
                  <a:gd name="T18" fmla="*/ 0 w 176"/>
                  <a:gd name="T19" fmla="*/ 0 h 348"/>
                  <a:gd name="T20" fmla="*/ 0 w 176"/>
                  <a:gd name="T21" fmla="*/ 0 h 348"/>
                  <a:gd name="T22" fmla="*/ 0 w 176"/>
                  <a:gd name="T23" fmla="*/ 0 h 348"/>
                  <a:gd name="T24" fmla="*/ 0 w 176"/>
                  <a:gd name="T25" fmla="*/ 0 h 34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6"/>
                  <a:gd name="T40" fmla="*/ 0 h 348"/>
                  <a:gd name="T41" fmla="*/ 176 w 176"/>
                  <a:gd name="T42" fmla="*/ 348 h 34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6" h="348">
                    <a:moveTo>
                      <a:pt x="176" y="0"/>
                    </a:moveTo>
                    <a:lnTo>
                      <a:pt x="126" y="8"/>
                    </a:lnTo>
                    <a:lnTo>
                      <a:pt x="76" y="38"/>
                    </a:lnTo>
                    <a:lnTo>
                      <a:pt x="14" y="100"/>
                    </a:lnTo>
                    <a:lnTo>
                      <a:pt x="0" y="170"/>
                    </a:lnTo>
                    <a:lnTo>
                      <a:pt x="0" y="250"/>
                    </a:lnTo>
                    <a:lnTo>
                      <a:pt x="38" y="348"/>
                    </a:lnTo>
                    <a:lnTo>
                      <a:pt x="28" y="260"/>
                    </a:lnTo>
                    <a:lnTo>
                      <a:pt x="38" y="184"/>
                    </a:lnTo>
                    <a:lnTo>
                      <a:pt x="52" y="130"/>
                    </a:lnTo>
                    <a:lnTo>
                      <a:pt x="82" y="72"/>
                    </a:lnTo>
                    <a:lnTo>
                      <a:pt x="122" y="26"/>
                    </a:lnTo>
                    <a:lnTo>
                      <a:pt x="17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4D4D4D"/>
                  </a:gs>
                  <a:gs pos="100000">
                    <a:srgbClr val="33333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5" name="Freeform 1677"/>
              <p:cNvSpPr>
                <a:spLocks noChangeAspect="1"/>
              </p:cNvSpPr>
              <p:nvPr/>
            </p:nvSpPr>
            <p:spPr bwMode="auto">
              <a:xfrm flipH="1">
                <a:off x="2657" y="4046"/>
                <a:ext cx="67" cy="2"/>
              </a:xfrm>
              <a:custGeom>
                <a:avLst/>
                <a:gdLst>
                  <a:gd name="T0" fmla="*/ 0 w 526"/>
                  <a:gd name="T1" fmla="*/ 0 h 20"/>
                  <a:gd name="T2" fmla="*/ 0 w 526"/>
                  <a:gd name="T3" fmla="*/ 0 h 20"/>
                  <a:gd name="T4" fmla="*/ 0 w 526"/>
                  <a:gd name="T5" fmla="*/ 0 h 20"/>
                  <a:gd name="T6" fmla="*/ 0 w 526"/>
                  <a:gd name="T7" fmla="*/ 0 h 20"/>
                  <a:gd name="T8" fmla="*/ 0 w 526"/>
                  <a:gd name="T9" fmla="*/ 0 h 20"/>
                  <a:gd name="T10" fmla="*/ 0 w 526"/>
                  <a:gd name="T11" fmla="*/ 0 h 20"/>
                  <a:gd name="T12" fmla="*/ 0 w 526"/>
                  <a:gd name="T13" fmla="*/ 0 h 2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26"/>
                  <a:gd name="T22" fmla="*/ 0 h 20"/>
                  <a:gd name="T23" fmla="*/ 526 w 526"/>
                  <a:gd name="T24" fmla="*/ 20 h 2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26" h="20">
                    <a:moveTo>
                      <a:pt x="0" y="6"/>
                    </a:moveTo>
                    <a:lnTo>
                      <a:pt x="0" y="20"/>
                    </a:lnTo>
                    <a:lnTo>
                      <a:pt x="204" y="16"/>
                    </a:lnTo>
                    <a:lnTo>
                      <a:pt x="234" y="10"/>
                    </a:lnTo>
                    <a:lnTo>
                      <a:pt x="504" y="10"/>
                    </a:lnTo>
                    <a:lnTo>
                      <a:pt x="526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6" name="Freeform 1678"/>
              <p:cNvSpPr>
                <a:spLocks noChangeAspect="1"/>
              </p:cNvSpPr>
              <p:nvPr/>
            </p:nvSpPr>
            <p:spPr bwMode="auto">
              <a:xfrm flipH="1">
                <a:off x="2769" y="4064"/>
                <a:ext cx="45" cy="22"/>
              </a:xfrm>
              <a:custGeom>
                <a:avLst/>
                <a:gdLst>
                  <a:gd name="T0" fmla="*/ 0 w 358"/>
                  <a:gd name="T1" fmla="*/ 0 h 172"/>
                  <a:gd name="T2" fmla="*/ 0 w 358"/>
                  <a:gd name="T3" fmla="*/ 0 h 172"/>
                  <a:gd name="T4" fmla="*/ 0 w 358"/>
                  <a:gd name="T5" fmla="*/ 0 h 172"/>
                  <a:gd name="T6" fmla="*/ 0 w 358"/>
                  <a:gd name="T7" fmla="*/ 0 h 172"/>
                  <a:gd name="T8" fmla="*/ 0 w 358"/>
                  <a:gd name="T9" fmla="*/ 0 h 172"/>
                  <a:gd name="T10" fmla="*/ 0 w 358"/>
                  <a:gd name="T11" fmla="*/ 0 h 1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8"/>
                  <a:gd name="T19" fmla="*/ 0 h 172"/>
                  <a:gd name="T20" fmla="*/ 358 w 358"/>
                  <a:gd name="T21" fmla="*/ 172 h 1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8" h="172">
                    <a:moveTo>
                      <a:pt x="0" y="64"/>
                    </a:moveTo>
                    <a:lnTo>
                      <a:pt x="0" y="0"/>
                    </a:lnTo>
                    <a:lnTo>
                      <a:pt x="356" y="0"/>
                    </a:lnTo>
                    <a:lnTo>
                      <a:pt x="358" y="162"/>
                    </a:lnTo>
                    <a:lnTo>
                      <a:pt x="144" y="172"/>
                    </a:lnTo>
                    <a:lnTo>
                      <a:pt x="0" y="6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181818"/>
                  </a:gs>
                  <a:gs pos="100000">
                    <a:srgbClr val="33333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7" name="Oval 1679"/>
              <p:cNvSpPr>
                <a:spLocks noChangeAspect="1" noChangeArrowheads="1"/>
              </p:cNvSpPr>
              <p:nvPr/>
            </p:nvSpPr>
            <p:spPr bwMode="auto">
              <a:xfrm flipH="1">
                <a:off x="2981" y="4131"/>
                <a:ext cx="37" cy="4"/>
              </a:xfrm>
              <a:prstGeom prst="ellipse">
                <a:avLst/>
              </a:pr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8" name="Oval 1680"/>
              <p:cNvSpPr>
                <a:spLocks noChangeAspect="1" noChangeArrowheads="1"/>
              </p:cNvSpPr>
              <p:nvPr/>
            </p:nvSpPr>
            <p:spPr bwMode="auto">
              <a:xfrm flipH="1">
                <a:off x="2777" y="4154"/>
                <a:ext cx="46" cy="1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9" name="Freeform 1681"/>
              <p:cNvSpPr>
                <a:spLocks noChangeAspect="1"/>
              </p:cNvSpPr>
              <p:nvPr/>
            </p:nvSpPr>
            <p:spPr bwMode="auto">
              <a:xfrm flipH="1">
                <a:off x="2794" y="4151"/>
                <a:ext cx="9" cy="8"/>
              </a:xfrm>
              <a:custGeom>
                <a:avLst/>
                <a:gdLst>
                  <a:gd name="T0" fmla="*/ 0 w 78"/>
                  <a:gd name="T1" fmla="*/ 0 h 50"/>
                  <a:gd name="T2" fmla="*/ 0 w 78"/>
                  <a:gd name="T3" fmla="*/ 0 h 50"/>
                  <a:gd name="T4" fmla="*/ 0 w 78"/>
                  <a:gd name="T5" fmla="*/ 0 h 50"/>
                  <a:gd name="T6" fmla="*/ 0 w 78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0"/>
                  <a:gd name="T14" fmla="*/ 78 w 78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0">
                    <a:moveTo>
                      <a:pt x="36" y="0"/>
                    </a:moveTo>
                    <a:lnTo>
                      <a:pt x="0" y="48"/>
                    </a:lnTo>
                    <a:lnTo>
                      <a:pt x="78" y="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0" name="Freeform 1682"/>
              <p:cNvSpPr>
                <a:spLocks noChangeAspect="1"/>
              </p:cNvSpPr>
              <p:nvPr/>
            </p:nvSpPr>
            <p:spPr bwMode="auto">
              <a:xfrm flipH="1">
                <a:off x="2827" y="4090"/>
                <a:ext cx="32" cy="33"/>
              </a:xfrm>
              <a:custGeom>
                <a:avLst/>
                <a:gdLst>
                  <a:gd name="T0" fmla="*/ 0 w 379"/>
                  <a:gd name="T1" fmla="*/ 0 h 298"/>
                  <a:gd name="T2" fmla="*/ 0 w 379"/>
                  <a:gd name="T3" fmla="*/ 0 h 298"/>
                  <a:gd name="T4" fmla="*/ 0 w 379"/>
                  <a:gd name="T5" fmla="*/ 0 h 298"/>
                  <a:gd name="T6" fmla="*/ 0 w 379"/>
                  <a:gd name="T7" fmla="*/ 0 h 298"/>
                  <a:gd name="T8" fmla="*/ 0 w 379"/>
                  <a:gd name="T9" fmla="*/ 0 h 298"/>
                  <a:gd name="T10" fmla="*/ 0 w 379"/>
                  <a:gd name="T11" fmla="*/ 0 h 298"/>
                  <a:gd name="T12" fmla="*/ 0 w 379"/>
                  <a:gd name="T13" fmla="*/ 0 h 298"/>
                  <a:gd name="T14" fmla="*/ 0 w 379"/>
                  <a:gd name="T15" fmla="*/ 0 h 2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9"/>
                  <a:gd name="T25" fmla="*/ 0 h 298"/>
                  <a:gd name="T26" fmla="*/ 379 w 379"/>
                  <a:gd name="T27" fmla="*/ 298 h 2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9" h="298">
                    <a:moveTo>
                      <a:pt x="55" y="0"/>
                    </a:moveTo>
                    <a:cubicBezTo>
                      <a:pt x="37" y="28"/>
                      <a:pt x="20" y="56"/>
                      <a:pt x="11" y="86"/>
                    </a:cubicBezTo>
                    <a:cubicBezTo>
                      <a:pt x="2" y="116"/>
                      <a:pt x="0" y="155"/>
                      <a:pt x="1" y="182"/>
                    </a:cubicBezTo>
                    <a:cubicBezTo>
                      <a:pt x="2" y="209"/>
                      <a:pt x="8" y="229"/>
                      <a:pt x="17" y="246"/>
                    </a:cubicBezTo>
                    <a:cubicBezTo>
                      <a:pt x="26" y="263"/>
                      <a:pt x="33" y="278"/>
                      <a:pt x="57" y="286"/>
                    </a:cubicBezTo>
                    <a:cubicBezTo>
                      <a:pt x="81" y="294"/>
                      <a:pt x="131" y="298"/>
                      <a:pt x="163" y="296"/>
                    </a:cubicBezTo>
                    <a:cubicBezTo>
                      <a:pt x="195" y="294"/>
                      <a:pt x="211" y="280"/>
                      <a:pt x="247" y="276"/>
                    </a:cubicBezTo>
                    <a:cubicBezTo>
                      <a:pt x="283" y="272"/>
                      <a:pt x="331" y="272"/>
                      <a:pt x="379" y="272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1" name="Freeform 1683"/>
              <p:cNvSpPr>
                <a:spLocks noChangeAspect="1"/>
              </p:cNvSpPr>
              <p:nvPr/>
            </p:nvSpPr>
            <p:spPr bwMode="auto">
              <a:xfrm flipH="1">
                <a:off x="2869" y="4092"/>
                <a:ext cx="5" cy="8"/>
              </a:xfrm>
              <a:custGeom>
                <a:avLst/>
                <a:gdLst>
                  <a:gd name="T0" fmla="*/ 0 w 46"/>
                  <a:gd name="T1" fmla="*/ 0 h 68"/>
                  <a:gd name="T2" fmla="*/ 0 w 46"/>
                  <a:gd name="T3" fmla="*/ 0 h 68"/>
                  <a:gd name="T4" fmla="*/ 0 w 46"/>
                  <a:gd name="T5" fmla="*/ 0 h 68"/>
                  <a:gd name="T6" fmla="*/ 0 w 46"/>
                  <a:gd name="T7" fmla="*/ 0 h 68"/>
                  <a:gd name="T8" fmla="*/ 0 w 46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68"/>
                  <a:gd name="T17" fmla="*/ 46 w 46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68">
                    <a:moveTo>
                      <a:pt x="22" y="0"/>
                    </a:moveTo>
                    <a:lnTo>
                      <a:pt x="0" y="56"/>
                    </a:lnTo>
                    <a:lnTo>
                      <a:pt x="24" y="68"/>
                    </a:lnTo>
                    <a:lnTo>
                      <a:pt x="46" y="1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2" name="Freeform 1684"/>
              <p:cNvSpPr>
                <a:spLocks noChangeAspect="1"/>
              </p:cNvSpPr>
              <p:nvPr/>
            </p:nvSpPr>
            <p:spPr bwMode="auto">
              <a:xfrm flipH="1">
                <a:off x="2805" y="4076"/>
                <a:ext cx="77" cy="55"/>
              </a:xfrm>
              <a:custGeom>
                <a:avLst/>
                <a:gdLst>
                  <a:gd name="T0" fmla="*/ 0 w 614"/>
                  <a:gd name="T1" fmla="*/ 0 h 404"/>
                  <a:gd name="T2" fmla="*/ 0 w 614"/>
                  <a:gd name="T3" fmla="*/ 0 h 404"/>
                  <a:gd name="T4" fmla="*/ 0 w 614"/>
                  <a:gd name="T5" fmla="*/ 0 h 404"/>
                  <a:gd name="T6" fmla="*/ 0 w 614"/>
                  <a:gd name="T7" fmla="*/ 0 h 404"/>
                  <a:gd name="T8" fmla="*/ 0 w 614"/>
                  <a:gd name="T9" fmla="*/ 0 h 404"/>
                  <a:gd name="T10" fmla="*/ 0 w 614"/>
                  <a:gd name="T11" fmla="*/ 0 h 404"/>
                  <a:gd name="T12" fmla="*/ 0 w 614"/>
                  <a:gd name="T13" fmla="*/ 0 h 404"/>
                  <a:gd name="T14" fmla="*/ 0 w 614"/>
                  <a:gd name="T15" fmla="*/ 0 h 404"/>
                  <a:gd name="T16" fmla="*/ 0 w 614"/>
                  <a:gd name="T17" fmla="*/ 0 h 404"/>
                  <a:gd name="T18" fmla="*/ 0 w 614"/>
                  <a:gd name="T19" fmla="*/ 0 h 404"/>
                  <a:gd name="T20" fmla="*/ 0 w 614"/>
                  <a:gd name="T21" fmla="*/ 0 h 404"/>
                  <a:gd name="T22" fmla="*/ 0 w 614"/>
                  <a:gd name="T23" fmla="*/ 0 h 404"/>
                  <a:gd name="T24" fmla="*/ 0 w 614"/>
                  <a:gd name="T25" fmla="*/ 0 h 404"/>
                  <a:gd name="T26" fmla="*/ 0 w 614"/>
                  <a:gd name="T27" fmla="*/ 0 h 404"/>
                  <a:gd name="T28" fmla="*/ 0 w 614"/>
                  <a:gd name="T29" fmla="*/ 0 h 404"/>
                  <a:gd name="T30" fmla="*/ 0 w 614"/>
                  <a:gd name="T31" fmla="*/ 0 h 404"/>
                  <a:gd name="T32" fmla="*/ 0 w 614"/>
                  <a:gd name="T33" fmla="*/ 0 h 404"/>
                  <a:gd name="T34" fmla="*/ 0 w 614"/>
                  <a:gd name="T35" fmla="*/ 0 h 404"/>
                  <a:gd name="T36" fmla="*/ 0 w 614"/>
                  <a:gd name="T37" fmla="*/ 0 h 404"/>
                  <a:gd name="T38" fmla="*/ 0 w 614"/>
                  <a:gd name="T39" fmla="*/ 0 h 404"/>
                  <a:gd name="T40" fmla="*/ 0 w 614"/>
                  <a:gd name="T41" fmla="*/ 0 h 404"/>
                  <a:gd name="T42" fmla="*/ 0 w 614"/>
                  <a:gd name="T43" fmla="*/ 0 h 404"/>
                  <a:gd name="T44" fmla="*/ 0 w 614"/>
                  <a:gd name="T45" fmla="*/ 0 h 404"/>
                  <a:gd name="T46" fmla="*/ 0 w 614"/>
                  <a:gd name="T47" fmla="*/ 0 h 404"/>
                  <a:gd name="T48" fmla="*/ 0 w 614"/>
                  <a:gd name="T49" fmla="*/ 0 h 404"/>
                  <a:gd name="T50" fmla="*/ 0 w 614"/>
                  <a:gd name="T51" fmla="*/ 0 h 404"/>
                  <a:gd name="T52" fmla="*/ 0 w 614"/>
                  <a:gd name="T53" fmla="*/ 0 h 404"/>
                  <a:gd name="T54" fmla="*/ 0 w 614"/>
                  <a:gd name="T55" fmla="*/ 0 h 404"/>
                  <a:gd name="T56" fmla="*/ 0 w 614"/>
                  <a:gd name="T57" fmla="*/ 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14"/>
                  <a:gd name="T88" fmla="*/ 0 h 404"/>
                  <a:gd name="T89" fmla="*/ 614 w 614"/>
                  <a:gd name="T90" fmla="*/ 404 h 40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14" h="404">
                    <a:moveTo>
                      <a:pt x="282" y="176"/>
                    </a:moveTo>
                    <a:lnTo>
                      <a:pt x="306" y="152"/>
                    </a:lnTo>
                    <a:lnTo>
                      <a:pt x="362" y="150"/>
                    </a:lnTo>
                    <a:lnTo>
                      <a:pt x="312" y="124"/>
                    </a:lnTo>
                    <a:lnTo>
                      <a:pt x="374" y="120"/>
                    </a:lnTo>
                    <a:lnTo>
                      <a:pt x="378" y="106"/>
                    </a:lnTo>
                    <a:lnTo>
                      <a:pt x="498" y="102"/>
                    </a:lnTo>
                    <a:lnTo>
                      <a:pt x="532" y="74"/>
                    </a:lnTo>
                    <a:lnTo>
                      <a:pt x="376" y="6"/>
                    </a:lnTo>
                    <a:lnTo>
                      <a:pt x="0" y="0"/>
                    </a:lnTo>
                    <a:lnTo>
                      <a:pt x="4" y="170"/>
                    </a:lnTo>
                    <a:lnTo>
                      <a:pt x="46" y="194"/>
                    </a:lnTo>
                    <a:lnTo>
                      <a:pt x="46" y="212"/>
                    </a:lnTo>
                    <a:lnTo>
                      <a:pt x="76" y="228"/>
                    </a:lnTo>
                    <a:lnTo>
                      <a:pt x="100" y="222"/>
                    </a:lnTo>
                    <a:lnTo>
                      <a:pt x="126" y="232"/>
                    </a:lnTo>
                    <a:lnTo>
                      <a:pt x="120" y="254"/>
                    </a:lnTo>
                    <a:lnTo>
                      <a:pt x="138" y="268"/>
                    </a:lnTo>
                    <a:lnTo>
                      <a:pt x="196" y="268"/>
                    </a:lnTo>
                    <a:lnTo>
                      <a:pt x="584" y="404"/>
                    </a:lnTo>
                    <a:lnTo>
                      <a:pt x="614" y="366"/>
                    </a:lnTo>
                    <a:lnTo>
                      <a:pt x="137" y="208"/>
                    </a:lnTo>
                    <a:lnTo>
                      <a:pt x="36" y="140"/>
                    </a:lnTo>
                    <a:lnTo>
                      <a:pt x="46" y="128"/>
                    </a:lnTo>
                    <a:lnTo>
                      <a:pt x="92" y="128"/>
                    </a:lnTo>
                    <a:lnTo>
                      <a:pt x="124" y="158"/>
                    </a:lnTo>
                    <a:lnTo>
                      <a:pt x="212" y="136"/>
                    </a:lnTo>
                    <a:lnTo>
                      <a:pt x="242" y="140"/>
                    </a:lnTo>
                    <a:lnTo>
                      <a:pt x="282" y="176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3" name="Freeform 1685"/>
              <p:cNvSpPr>
                <a:spLocks noChangeAspect="1"/>
              </p:cNvSpPr>
              <p:nvPr/>
            </p:nvSpPr>
            <p:spPr bwMode="auto">
              <a:xfrm flipH="1">
                <a:off x="2814" y="4096"/>
                <a:ext cx="60" cy="25"/>
              </a:xfrm>
              <a:custGeom>
                <a:avLst/>
                <a:gdLst>
                  <a:gd name="T0" fmla="*/ 0 w 468"/>
                  <a:gd name="T1" fmla="*/ 0 h 168"/>
                  <a:gd name="T2" fmla="*/ 0 w 468"/>
                  <a:gd name="T3" fmla="*/ 0 h 168"/>
                  <a:gd name="T4" fmla="*/ 0 w 468"/>
                  <a:gd name="T5" fmla="*/ 0 h 168"/>
                  <a:gd name="T6" fmla="*/ 0 w 468"/>
                  <a:gd name="T7" fmla="*/ 0 h 168"/>
                  <a:gd name="T8" fmla="*/ 0 w 468"/>
                  <a:gd name="T9" fmla="*/ 0 h 168"/>
                  <a:gd name="T10" fmla="*/ 0 w 468"/>
                  <a:gd name="T11" fmla="*/ 0 h 168"/>
                  <a:gd name="T12" fmla="*/ 0 w 468"/>
                  <a:gd name="T13" fmla="*/ 0 h 168"/>
                  <a:gd name="T14" fmla="*/ 0 w 468"/>
                  <a:gd name="T15" fmla="*/ 0 h 168"/>
                  <a:gd name="T16" fmla="*/ 0 w 468"/>
                  <a:gd name="T17" fmla="*/ 0 h 168"/>
                  <a:gd name="T18" fmla="*/ 0 w 468"/>
                  <a:gd name="T19" fmla="*/ 0 h 168"/>
                  <a:gd name="T20" fmla="*/ 0 w 468"/>
                  <a:gd name="T21" fmla="*/ 0 h 168"/>
                  <a:gd name="T22" fmla="*/ 0 w 468"/>
                  <a:gd name="T23" fmla="*/ 0 h 168"/>
                  <a:gd name="T24" fmla="*/ 0 w 468"/>
                  <a:gd name="T25" fmla="*/ 0 h 168"/>
                  <a:gd name="T26" fmla="*/ 0 w 468"/>
                  <a:gd name="T27" fmla="*/ 0 h 168"/>
                  <a:gd name="T28" fmla="*/ 0 w 468"/>
                  <a:gd name="T29" fmla="*/ 0 h 16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8"/>
                  <a:gd name="T46" fmla="*/ 0 h 168"/>
                  <a:gd name="T47" fmla="*/ 468 w 468"/>
                  <a:gd name="T48" fmla="*/ 168 h 16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8" h="168">
                    <a:moveTo>
                      <a:pt x="0" y="4"/>
                    </a:moveTo>
                    <a:lnTo>
                      <a:pt x="80" y="60"/>
                    </a:lnTo>
                    <a:lnTo>
                      <a:pt x="408" y="168"/>
                    </a:lnTo>
                    <a:lnTo>
                      <a:pt x="358" y="134"/>
                    </a:lnTo>
                    <a:lnTo>
                      <a:pt x="202" y="86"/>
                    </a:lnTo>
                    <a:lnTo>
                      <a:pt x="274" y="82"/>
                    </a:lnTo>
                    <a:lnTo>
                      <a:pt x="312" y="114"/>
                    </a:lnTo>
                    <a:lnTo>
                      <a:pt x="344" y="114"/>
                    </a:lnTo>
                    <a:lnTo>
                      <a:pt x="426" y="152"/>
                    </a:lnTo>
                    <a:lnTo>
                      <a:pt x="468" y="138"/>
                    </a:lnTo>
                    <a:lnTo>
                      <a:pt x="452" y="108"/>
                    </a:lnTo>
                    <a:lnTo>
                      <a:pt x="250" y="0"/>
                    </a:lnTo>
                    <a:lnTo>
                      <a:pt x="224" y="24"/>
                    </a:lnTo>
                    <a:lnTo>
                      <a:pt x="82" y="3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4" name="Freeform 1686"/>
              <p:cNvSpPr>
                <a:spLocks noChangeAspect="1"/>
              </p:cNvSpPr>
              <p:nvPr/>
            </p:nvSpPr>
            <p:spPr bwMode="auto">
              <a:xfrm flipH="1">
                <a:off x="2726" y="4086"/>
                <a:ext cx="88" cy="37"/>
              </a:xfrm>
              <a:custGeom>
                <a:avLst/>
                <a:gdLst>
                  <a:gd name="T0" fmla="*/ 0 w 706"/>
                  <a:gd name="T1" fmla="*/ 0 h 262"/>
                  <a:gd name="T2" fmla="*/ 0 w 706"/>
                  <a:gd name="T3" fmla="*/ 0 h 262"/>
                  <a:gd name="T4" fmla="*/ 0 w 706"/>
                  <a:gd name="T5" fmla="*/ 0 h 262"/>
                  <a:gd name="T6" fmla="*/ 0 w 706"/>
                  <a:gd name="T7" fmla="*/ 0 h 262"/>
                  <a:gd name="T8" fmla="*/ 0 w 706"/>
                  <a:gd name="T9" fmla="*/ 0 h 262"/>
                  <a:gd name="T10" fmla="*/ 0 w 706"/>
                  <a:gd name="T11" fmla="*/ 0 h 262"/>
                  <a:gd name="T12" fmla="*/ 0 w 706"/>
                  <a:gd name="T13" fmla="*/ 0 h 262"/>
                  <a:gd name="T14" fmla="*/ 0 w 706"/>
                  <a:gd name="T15" fmla="*/ 0 h 262"/>
                  <a:gd name="T16" fmla="*/ 0 w 706"/>
                  <a:gd name="T17" fmla="*/ 0 h 262"/>
                  <a:gd name="T18" fmla="*/ 0 w 706"/>
                  <a:gd name="T19" fmla="*/ 0 h 262"/>
                  <a:gd name="T20" fmla="*/ 0 w 706"/>
                  <a:gd name="T21" fmla="*/ 0 h 262"/>
                  <a:gd name="T22" fmla="*/ 0 w 706"/>
                  <a:gd name="T23" fmla="*/ 0 h 262"/>
                  <a:gd name="T24" fmla="*/ 0 w 706"/>
                  <a:gd name="T25" fmla="*/ 0 h 262"/>
                  <a:gd name="T26" fmla="*/ 0 w 706"/>
                  <a:gd name="T27" fmla="*/ 0 h 262"/>
                  <a:gd name="T28" fmla="*/ 0 w 706"/>
                  <a:gd name="T29" fmla="*/ 0 h 262"/>
                  <a:gd name="T30" fmla="*/ 0 w 706"/>
                  <a:gd name="T31" fmla="*/ 0 h 262"/>
                  <a:gd name="T32" fmla="*/ 0 w 706"/>
                  <a:gd name="T33" fmla="*/ 0 h 262"/>
                  <a:gd name="T34" fmla="*/ 0 w 706"/>
                  <a:gd name="T35" fmla="*/ 0 h 262"/>
                  <a:gd name="T36" fmla="*/ 0 w 706"/>
                  <a:gd name="T37" fmla="*/ 0 h 262"/>
                  <a:gd name="T38" fmla="*/ 0 w 706"/>
                  <a:gd name="T39" fmla="*/ 0 h 262"/>
                  <a:gd name="T40" fmla="*/ 0 w 706"/>
                  <a:gd name="T41" fmla="*/ 0 h 262"/>
                  <a:gd name="T42" fmla="*/ 0 w 706"/>
                  <a:gd name="T43" fmla="*/ 0 h 262"/>
                  <a:gd name="T44" fmla="*/ 0 w 706"/>
                  <a:gd name="T45" fmla="*/ 0 h 262"/>
                  <a:gd name="T46" fmla="*/ 0 w 706"/>
                  <a:gd name="T47" fmla="*/ 0 h 262"/>
                  <a:gd name="T48" fmla="*/ 0 w 706"/>
                  <a:gd name="T49" fmla="*/ 0 h 262"/>
                  <a:gd name="T50" fmla="*/ 0 w 706"/>
                  <a:gd name="T51" fmla="*/ 0 h 262"/>
                  <a:gd name="T52" fmla="*/ 0 w 706"/>
                  <a:gd name="T53" fmla="*/ 0 h 2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6"/>
                  <a:gd name="T82" fmla="*/ 0 h 262"/>
                  <a:gd name="T83" fmla="*/ 706 w 706"/>
                  <a:gd name="T84" fmla="*/ 262 h 26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6" h="262">
                    <a:moveTo>
                      <a:pt x="4" y="6"/>
                    </a:moveTo>
                    <a:lnTo>
                      <a:pt x="0" y="40"/>
                    </a:lnTo>
                    <a:lnTo>
                      <a:pt x="2" y="84"/>
                    </a:lnTo>
                    <a:lnTo>
                      <a:pt x="12" y="124"/>
                    </a:lnTo>
                    <a:lnTo>
                      <a:pt x="26" y="162"/>
                    </a:lnTo>
                    <a:lnTo>
                      <a:pt x="62" y="218"/>
                    </a:lnTo>
                    <a:lnTo>
                      <a:pt x="114" y="246"/>
                    </a:lnTo>
                    <a:lnTo>
                      <a:pt x="154" y="262"/>
                    </a:lnTo>
                    <a:lnTo>
                      <a:pt x="208" y="262"/>
                    </a:lnTo>
                    <a:lnTo>
                      <a:pt x="264" y="256"/>
                    </a:lnTo>
                    <a:lnTo>
                      <a:pt x="298" y="234"/>
                    </a:lnTo>
                    <a:lnTo>
                      <a:pt x="338" y="192"/>
                    </a:lnTo>
                    <a:lnTo>
                      <a:pt x="368" y="144"/>
                    </a:lnTo>
                    <a:lnTo>
                      <a:pt x="374" y="116"/>
                    </a:lnTo>
                    <a:lnTo>
                      <a:pt x="388" y="152"/>
                    </a:lnTo>
                    <a:lnTo>
                      <a:pt x="428" y="192"/>
                    </a:lnTo>
                    <a:lnTo>
                      <a:pt x="482" y="228"/>
                    </a:lnTo>
                    <a:lnTo>
                      <a:pt x="558" y="230"/>
                    </a:lnTo>
                    <a:lnTo>
                      <a:pt x="608" y="218"/>
                    </a:lnTo>
                    <a:lnTo>
                      <a:pt x="652" y="184"/>
                    </a:lnTo>
                    <a:lnTo>
                      <a:pt x="686" y="136"/>
                    </a:lnTo>
                    <a:lnTo>
                      <a:pt x="706" y="74"/>
                    </a:lnTo>
                    <a:lnTo>
                      <a:pt x="190" y="64"/>
                    </a:lnTo>
                    <a:lnTo>
                      <a:pt x="188" y="34"/>
                    </a:lnTo>
                    <a:lnTo>
                      <a:pt x="36" y="30"/>
                    </a:lnTo>
                    <a:lnTo>
                      <a:pt x="38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5" name="Freeform 1687"/>
              <p:cNvSpPr>
                <a:spLocks noChangeAspect="1"/>
              </p:cNvSpPr>
              <p:nvPr/>
            </p:nvSpPr>
            <p:spPr bwMode="auto">
              <a:xfrm flipH="1">
                <a:off x="2649" y="4028"/>
                <a:ext cx="30" cy="18"/>
              </a:xfrm>
              <a:custGeom>
                <a:avLst/>
                <a:gdLst>
                  <a:gd name="T0" fmla="*/ 0 w 244"/>
                  <a:gd name="T1" fmla="*/ 0 h 130"/>
                  <a:gd name="T2" fmla="*/ 0 w 244"/>
                  <a:gd name="T3" fmla="*/ 0 h 130"/>
                  <a:gd name="T4" fmla="*/ 0 w 244"/>
                  <a:gd name="T5" fmla="*/ 0 h 130"/>
                  <a:gd name="T6" fmla="*/ 0 w 244"/>
                  <a:gd name="T7" fmla="*/ 0 h 130"/>
                  <a:gd name="T8" fmla="*/ 0 w 244"/>
                  <a:gd name="T9" fmla="*/ 0 h 130"/>
                  <a:gd name="T10" fmla="*/ 0 w 244"/>
                  <a:gd name="T11" fmla="*/ 0 h 130"/>
                  <a:gd name="T12" fmla="*/ 0 w 244"/>
                  <a:gd name="T13" fmla="*/ 0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4"/>
                  <a:gd name="T22" fmla="*/ 0 h 130"/>
                  <a:gd name="T23" fmla="*/ 244 w 244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4" h="130">
                    <a:moveTo>
                      <a:pt x="0" y="130"/>
                    </a:moveTo>
                    <a:lnTo>
                      <a:pt x="168" y="130"/>
                    </a:lnTo>
                    <a:lnTo>
                      <a:pt x="244" y="126"/>
                    </a:lnTo>
                    <a:lnTo>
                      <a:pt x="238" y="0"/>
                    </a:lnTo>
                    <a:lnTo>
                      <a:pt x="208" y="8"/>
                    </a:lnTo>
                    <a:lnTo>
                      <a:pt x="4" y="108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9C9A4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" name="Freeform 1688"/>
              <p:cNvSpPr>
                <a:spLocks noChangeAspect="1"/>
              </p:cNvSpPr>
              <p:nvPr/>
            </p:nvSpPr>
            <p:spPr bwMode="auto">
              <a:xfrm flipH="1">
                <a:off x="2678" y="4044"/>
                <a:ext cx="73" cy="6"/>
              </a:xfrm>
              <a:custGeom>
                <a:avLst/>
                <a:gdLst>
                  <a:gd name="T0" fmla="*/ 0 w 586"/>
                  <a:gd name="T1" fmla="*/ 0 h 30"/>
                  <a:gd name="T2" fmla="*/ 0 w 586"/>
                  <a:gd name="T3" fmla="*/ 0 h 30"/>
                  <a:gd name="T4" fmla="*/ 0 w 586"/>
                  <a:gd name="T5" fmla="*/ 0 h 30"/>
                  <a:gd name="T6" fmla="*/ 0 w 586"/>
                  <a:gd name="T7" fmla="*/ 0 h 30"/>
                  <a:gd name="T8" fmla="*/ 0 w 58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6"/>
                  <a:gd name="T16" fmla="*/ 0 h 30"/>
                  <a:gd name="T17" fmla="*/ 586 w 58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6" h="30">
                    <a:moveTo>
                      <a:pt x="0" y="30"/>
                    </a:moveTo>
                    <a:lnTo>
                      <a:pt x="578" y="20"/>
                    </a:lnTo>
                    <a:lnTo>
                      <a:pt x="586" y="0"/>
                    </a:lnTo>
                    <a:lnTo>
                      <a:pt x="0" y="4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9C9A4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" name="Freeform 1689"/>
              <p:cNvSpPr>
                <a:spLocks noChangeAspect="1"/>
              </p:cNvSpPr>
              <p:nvPr/>
            </p:nvSpPr>
            <p:spPr bwMode="auto">
              <a:xfrm flipH="1">
                <a:off x="2649" y="4015"/>
                <a:ext cx="4" cy="15"/>
              </a:xfrm>
              <a:custGeom>
                <a:avLst/>
                <a:gdLst>
                  <a:gd name="T0" fmla="*/ 0 w 24"/>
                  <a:gd name="T1" fmla="*/ 0 h 112"/>
                  <a:gd name="T2" fmla="*/ 0 w 24"/>
                  <a:gd name="T3" fmla="*/ 0 h 112"/>
                  <a:gd name="T4" fmla="*/ 0 w 24"/>
                  <a:gd name="T5" fmla="*/ 0 h 112"/>
                  <a:gd name="T6" fmla="*/ 0 w 24"/>
                  <a:gd name="T7" fmla="*/ 0 h 112"/>
                  <a:gd name="T8" fmla="*/ 0 w 24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12"/>
                  <a:gd name="T17" fmla="*/ 24 w 24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12">
                    <a:moveTo>
                      <a:pt x="0" y="0"/>
                    </a:moveTo>
                    <a:lnTo>
                      <a:pt x="18" y="4"/>
                    </a:lnTo>
                    <a:lnTo>
                      <a:pt x="24" y="102"/>
                    </a:lnTo>
                    <a:lnTo>
                      <a:pt x="0" y="1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" name="Freeform 1690"/>
              <p:cNvSpPr>
                <a:spLocks noChangeAspect="1"/>
              </p:cNvSpPr>
              <p:nvPr/>
            </p:nvSpPr>
            <p:spPr bwMode="auto">
              <a:xfrm flipH="1">
                <a:off x="2649" y="3971"/>
                <a:ext cx="4" cy="20"/>
              </a:xfrm>
              <a:custGeom>
                <a:avLst/>
                <a:gdLst>
                  <a:gd name="T0" fmla="*/ 0 w 28"/>
                  <a:gd name="T1" fmla="*/ 0 h 144"/>
                  <a:gd name="T2" fmla="*/ 0 w 28"/>
                  <a:gd name="T3" fmla="*/ 0 h 144"/>
                  <a:gd name="T4" fmla="*/ 0 w 28"/>
                  <a:gd name="T5" fmla="*/ 0 h 144"/>
                  <a:gd name="T6" fmla="*/ 0 w 28"/>
                  <a:gd name="T7" fmla="*/ 0 h 144"/>
                  <a:gd name="T8" fmla="*/ 0 w 28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44"/>
                  <a:gd name="T17" fmla="*/ 28 w 28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44">
                    <a:moveTo>
                      <a:pt x="26" y="0"/>
                    </a:moveTo>
                    <a:lnTo>
                      <a:pt x="0" y="16"/>
                    </a:lnTo>
                    <a:lnTo>
                      <a:pt x="2" y="132"/>
                    </a:lnTo>
                    <a:lnTo>
                      <a:pt x="28" y="144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1BF7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9" name="Freeform 1691"/>
              <p:cNvSpPr>
                <a:spLocks noChangeAspect="1"/>
              </p:cNvSpPr>
              <p:nvPr/>
            </p:nvSpPr>
            <p:spPr bwMode="auto">
              <a:xfrm flipH="1">
                <a:off x="2649" y="3989"/>
                <a:ext cx="4" cy="26"/>
              </a:xfrm>
              <a:custGeom>
                <a:avLst/>
                <a:gdLst>
                  <a:gd name="T0" fmla="*/ 0 w 24"/>
                  <a:gd name="T1" fmla="*/ 0 h 190"/>
                  <a:gd name="T2" fmla="*/ 0 w 24"/>
                  <a:gd name="T3" fmla="*/ 0 h 190"/>
                  <a:gd name="T4" fmla="*/ 0 w 24"/>
                  <a:gd name="T5" fmla="*/ 0 h 190"/>
                  <a:gd name="T6" fmla="*/ 0 w 24"/>
                  <a:gd name="T7" fmla="*/ 0 h 190"/>
                  <a:gd name="T8" fmla="*/ 0 w 24"/>
                  <a:gd name="T9" fmla="*/ 0 h 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90"/>
                  <a:gd name="T17" fmla="*/ 24 w 24"/>
                  <a:gd name="T18" fmla="*/ 190 h 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90">
                    <a:moveTo>
                      <a:pt x="0" y="0"/>
                    </a:moveTo>
                    <a:lnTo>
                      <a:pt x="22" y="10"/>
                    </a:lnTo>
                    <a:lnTo>
                      <a:pt x="24" y="190"/>
                    </a:lnTo>
                    <a:lnTo>
                      <a:pt x="2" y="1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63D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0" name="Freeform 1692"/>
              <p:cNvSpPr>
                <a:spLocks noChangeAspect="1"/>
              </p:cNvSpPr>
              <p:nvPr/>
            </p:nvSpPr>
            <p:spPr bwMode="auto">
              <a:xfrm flipH="1">
                <a:off x="2651" y="3943"/>
                <a:ext cx="28" cy="32"/>
              </a:xfrm>
              <a:custGeom>
                <a:avLst/>
                <a:gdLst>
                  <a:gd name="T0" fmla="*/ 0 w 230"/>
                  <a:gd name="T1" fmla="*/ 0 h 242"/>
                  <a:gd name="T2" fmla="*/ 0 w 230"/>
                  <a:gd name="T3" fmla="*/ 0 h 242"/>
                  <a:gd name="T4" fmla="*/ 0 w 230"/>
                  <a:gd name="T5" fmla="*/ 0 h 242"/>
                  <a:gd name="T6" fmla="*/ 0 w 230"/>
                  <a:gd name="T7" fmla="*/ 0 h 242"/>
                  <a:gd name="T8" fmla="*/ 0 w 230"/>
                  <a:gd name="T9" fmla="*/ 0 h 242"/>
                  <a:gd name="T10" fmla="*/ 0 w 230"/>
                  <a:gd name="T11" fmla="*/ 0 h 2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242"/>
                  <a:gd name="T20" fmla="*/ 230 w 230"/>
                  <a:gd name="T21" fmla="*/ 242 h 2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242">
                    <a:moveTo>
                      <a:pt x="0" y="0"/>
                    </a:moveTo>
                    <a:lnTo>
                      <a:pt x="224" y="26"/>
                    </a:lnTo>
                    <a:lnTo>
                      <a:pt x="230" y="220"/>
                    </a:lnTo>
                    <a:lnTo>
                      <a:pt x="198" y="242"/>
                    </a:lnTo>
                    <a:lnTo>
                      <a:pt x="20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1" name="Freeform 1693"/>
              <p:cNvSpPr>
                <a:spLocks noChangeAspect="1"/>
              </p:cNvSpPr>
              <p:nvPr/>
            </p:nvSpPr>
            <p:spPr bwMode="auto">
              <a:xfrm flipH="1">
                <a:off x="2678" y="3939"/>
                <a:ext cx="28" cy="8"/>
              </a:xfrm>
              <a:custGeom>
                <a:avLst/>
                <a:gdLst>
                  <a:gd name="T0" fmla="*/ 0 w 224"/>
                  <a:gd name="T1" fmla="*/ 0 h 56"/>
                  <a:gd name="T2" fmla="*/ 0 w 224"/>
                  <a:gd name="T3" fmla="*/ 0 h 56"/>
                  <a:gd name="T4" fmla="*/ 0 w 224"/>
                  <a:gd name="T5" fmla="*/ 0 h 56"/>
                  <a:gd name="T6" fmla="*/ 0 w 224"/>
                  <a:gd name="T7" fmla="*/ 0 h 56"/>
                  <a:gd name="T8" fmla="*/ 0 w 224"/>
                  <a:gd name="T9" fmla="*/ 0 h 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56"/>
                  <a:gd name="T17" fmla="*/ 224 w 224"/>
                  <a:gd name="T18" fmla="*/ 56 h 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56">
                    <a:moveTo>
                      <a:pt x="6" y="0"/>
                    </a:moveTo>
                    <a:lnTo>
                      <a:pt x="210" y="24"/>
                    </a:lnTo>
                    <a:lnTo>
                      <a:pt x="224" y="56"/>
                    </a:lnTo>
                    <a:lnTo>
                      <a:pt x="0" y="3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ABA95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2" name="Freeform 1694"/>
              <p:cNvSpPr>
                <a:spLocks noChangeAspect="1"/>
              </p:cNvSpPr>
              <p:nvPr/>
            </p:nvSpPr>
            <p:spPr bwMode="auto">
              <a:xfrm flipH="1">
                <a:off x="2704" y="3933"/>
                <a:ext cx="56" cy="12"/>
              </a:xfrm>
              <a:custGeom>
                <a:avLst/>
                <a:gdLst>
                  <a:gd name="T0" fmla="*/ 0 w 442"/>
                  <a:gd name="T1" fmla="*/ 0 h 88"/>
                  <a:gd name="T2" fmla="*/ 0 w 442"/>
                  <a:gd name="T3" fmla="*/ 0 h 88"/>
                  <a:gd name="T4" fmla="*/ 0 w 442"/>
                  <a:gd name="T5" fmla="*/ 0 h 88"/>
                  <a:gd name="T6" fmla="*/ 0 w 442"/>
                  <a:gd name="T7" fmla="*/ 0 h 88"/>
                  <a:gd name="T8" fmla="*/ 0 w 442"/>
                  <a:gd name="T9" fmla="*/ 0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2"/>
                  <a:gd name="T16" fmla="*/ 0 h 88"/>
                  <a:gd name="T17" fmla="*/ 442 w 442"/>
                  <a:gd name="T18" fmla="*/ 88 h 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2" h="88">
                    <a:moveTo>
                      <a:pt x="0" y="0"/>
                    </a:moveTo>
                    <a:lnTo>
                      <a:pt x="442" y="48"/>
                    </a:lnTo>
                    <a:lnTo>
                      <a:pt x="436" y="88"/>
                    </a:lnTo>
                    <a:lnTo>
                      <a:pt x="18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3" name="Freeform 1695"/>
              <p:cNvSpPr>
                <a:spLocks noChangeAspect="1"/>
              </p:cNvSpPr>
              <p:nvPr/>
            </p:nvSpPr>
            <p:spPr bwMode="auto">
              <a:xfrm flipH="1">
                <a:off x="2679" y="3937"/>
                <a:ext cx="72" cy="42"/>
              </a:xfrm>
              <a:custGeom>
                <a:avLst/>
                <a:gdLst>
                  <a:gd name="T0" fmla="*/ 0 w 572"/>
                  <a:gd name="T1" fmla="*/ 0 h 318"/>
                  <a:gd name="T2" fmla="*/ 0 w 572"/>
                  <a:gd name="T3" fmla="*/ 0 h 318"/>
                  <a:gd name="T4" fmla="*/ 0 w 572"/>
                  <a:gd name="T5" fmla="*/ 0 h 318"/>
                  <a:gd name="T6" fmla="*/ 0 w 572"/>
                  <a:gd name="T7" fmla="*/ 0 h 318"/>
                  <a:gd name="T8" fmla="*/ 0 w 572"/>
                  <a:gd name="T9" fmla="*/ 0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2"/>
                  <a:gd name="T16" fmla="*/ 0 h 318"/>
                  <a:gd name="T17" fmla="*/ 572 w 572"/>
                  <a:gd name="T18" fmla="*/ 318 h 3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2" h="318">
                    <a:moveTo>
                      <a:pt x="0" y="0"/>
                    </a:moveTo>
                    <a:lnTo>
                      <a:pt x="6" y="282"/>
                    </a:lnTo>
                    <a:lnTo>
                      <a:pt x="572" y="318"/>
                    </a:lnTo>
                    <a:lnTo>
                      <a:pt x="568" y="5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48484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4" name="Freeform 1696"/>
              <p:cNvSpPr>
                <a:spLocks noChangeAspect="1"/>
              </p:cNvSpPr>
              <p:nvPr/>
            </p:nvSpPr>
            <p:spPr bwMode="auto">
              <a:xfrm flipH="1">
                <a:off x="2831" y="3914"/>
                <a:ext cx="26" cy="95"/>
              </a:xfrm>
              <a:custGeom>
                <a:avLst/>
                <a:gdLst>
                  <a:gd name="T0" fmla="*/ 0 w 218"/>
                  <a:gd name="T1" fmla="*/ 0 h 716"/>
                  <a:gd name="T2" fmla="*/ 0 w 218"/>
                  <a:gd name="T3" fmla="*/ 0 h 716"/>
                  <a:gd name="T4" fmla="*/ 0 w 218"/>
                  <a:gd name="T5" fmla="*/ 0 h 716"/>
                  <a:gd name="T6" fmla="*/ 0 w 218"/>
                  <a:gd name="T7" fmla="*/ 0 h 716"/>
                  <a:gd name="T8" fmla="*/ 0 w 218"/>
                  <a:gd name="T9" fmla="*/ 0 h 7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8"/>
                  <a:gd name="T16" fmla="*/ 0 h 716"/>
                  <a:gd name="T17" fmla="*/ 218 w 218"/>
                  <a:gd name="T18" fmla="*/ 716 h 7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8" h="716">
                    <a:moveTo>
                      <a:pt x="198" y="0"/>
                    </a:moveTo>
                    <a:lnTo>
                      <a:pt x="210" y="22"/>
                    </a:lnTo>
                    <a:lnTo>
                      <a:pt x="218" y="716"/>
                    </a:lnTo>
                    <a:lnTo>
                      <a:pt x="0" y="632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5" name="Freeform 1697"/>
              <p:cNvSpPr>
                <a:spLocks noChangeAspect="1"/>
              </p:cNvSpPr>
              <p:nvPr/>
            </p:nvSpPr>
            <p:spPr bwMode="auto">
              <a:xfrm flipH="1">
                <a:off x="2751" y="3997"/>
                <a:ext cx="138" cy="75"/>
              </a:xfrm>
              <a:custGeom>
                <a:avLst/>
                <a:gdLst>
                  <a:gd name="T0" fmla="*/ 0 w 1106"/>
                  <a:gd name="T1" fmla="*/ 0 h 564"/>
                  <a:gd name="T2" fmla="*/ 0 w 1106"/>
                  <a:gd name="T3" fmla="*/ 0 h 564"/>
                  <a:gd name="T4" fmla="*/ 0 w 1106"/>
                  <a:gd name="T5" fmla="*/ 0 h 564"/>
                  <a:gd name="T6" fmla="*/ 0 w 1106"/>
                  <a:gd name="T7" fmla="*/ 0 h 564"/>
                  <a:gd name="T8" fmla="*/ 0 w 1106"/>
                  <a:gd name="T9" fmla="*/ 0 h 564"/>
                  <a:gd name="T10" fmla="*/ 0 w 1106"/>
                  <a:gd name="T11" fmla="*/ 0 h 564"/>
                  <a:gd name="T12" fmla="*/ 0 w 1106"/>
                  <a:gd name="T13" fmla="*/ 0 h 564"/>
                  <a:gd name="T14" fmla="*/ 0 w 1106"/>
                  <a:gd name="T15" fmla="*/ 0 h 564"/>
                  <a:gd name="T16" fmla="*/ 0 w 1106"/>
                  <a:gd name="T17" fmla="*/ 0 h 564"/>
                  <a:gd name="T18" fmla="*/ 0 w 1106"/>
                  <a:gd name="T19" fmla="*/ 0 h 564"/>
                  <a:gd name="T20" fmla="*/ 0 w 1106"/>
                  <a:gd name="T21" fmla="*/ 0 h 564"/>
                  <a:gd name="T22" fmla="*/ 0 w 1106"/>
                  <a:gd name="T23" fmla="*/ 0 h 564"/>
                  <a:gd name="T24" fmla="*/ 0 w 1106"/>
                  <a:gd name="T25" fmla="*/ 0 h 564"/>
                  <a:gd name="T26" fmla="*/ 0 w 1106"/>
                  <a:gd name="T27" fmla="*/ 0 h 56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06"/>
                  <a:gd name="T43" fmla="*/ 0 h 564"/>
                  <a:gd name="T44" fmla="*/ 1106 w 1106"/>
                  <a:gd name="T45" fmla="*/ 564 h 56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06" h="564">
                    <a:moveTo>
                      <a:pt x="0" y="70"/>
                    </a:moveTo>
                    <a:lnTo>
                      <a:pt x="82" y="72"/>
                    </a:lnTo>
                    <a:lnTo>
                      <a:pt x="220" y="120"/>
                    </a:lnTo>
                    <a:lnTo>
                      <a:pt x="260" y="0"/>
                    </a:lnTo>
                    <a:lnTo>
                      <a:pt x="470" y="84"/>
                    </a:lnTo>
                    <a:lnTo>
                      <a:pt x="468" y="378"/>
                    </a:lnTo>
                    <a:lnTo>
                      <a:pt x="1106" y="372"/>
                    </a:lnTo>
                    <a:lnTo>
                      <a:pt x="952" y="496"/>
                    </a:lnTo>
                    <a:lnTo>
                      <a:pt x="610" y="504"/>
                    </a:lnTo>
                    <a:lnTo>
                      <a:pt x="600" y="564"/>
                    </a:lnTo>
                    <a:lnTo>
                      <a:pt x="210" y="384"/>
                    </a:lnTo>
                    <a:lnTo>
                      <a:pt x="66" y="388"/>
                    </a:lnTo>
                    <a:lnTo>
                      <a:pt x="62" y="19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6" name="Freeform 1698"/>
              <p:cNvSpPr>
                <a:spLocks noChangeAspect="1"/>
              </p:cNvSpPr>
              <p:nvPr/>
            </p:nvSpPr>
            <p:spPr bwMode="auto">
              <a:xfrm flipH="1">
                <a:off x="2751" y="3933"/>
                <a:ext cx="31" cy="109"/>
              </a:xfrm>
              <a:custGeom>
                <a:avLst/>
                <a:gdLst>
                  <a:gd name="T0" fmla="*/ 0 w 246"/>
                  <a:gd name="T1" fmla="*/ 0 h 800"/>
                  <a:gd name="T2" fmla="*/ 0 w 246"/>
                  <a:gd name="T3" fmla="*/ 0 h 800"/>
                  <a:gd name="T4" fmla="*/ 0 w 246"/>
                  <a:gd name="T5" fmla="*/ 0 h 800"/>
                  <a:gd name="T6" fmla="*/ 0 w 246"/>
                  <a:gd name="T7" fmla="*/ 0 h 800"/>
                  <a:gd name="T8" fmla="*/ 0 w 246"/>
                  <a:gd name="T9" fmla="*/ 0 h 8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800"/>
                  <a:gd name="T17" fmla="*/ 246 w 246"/>
                  <a:gd name="T18" fmla="*/ 800 h 8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800">
                    <a:moveTo>
                      <a:pt x="10" y="800"/>
                    </a:moveTo>
                    <a:lnTo>
                      <a:pt x="0" y="0"/>
                    </a:lnTo>
                    <a:lnTo>
                      <a:pt x="234" y="26"/>
                    </a:lnTo>
                    <a:lnTo>
                      <a:pt x="246" y="796"/>
                    </a:lnTo>
                    <a:lnTo>
                      <a:pt x="10" y="8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BA953"/>
                  </a:gs>
                  <a:gs pos="100000">
                    <a:srgbClr val="87854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7" name="Freeform 1699"/>
              <p:cNvSpPr>
                <a:spLocks noChangeAspect="1"/>
              </p:cNvSpPr>
              <p:nvPr/>
            </p:nvSpPr>
            <p:spPr bwMode="auto">
              <a:xfrm flipH="1">
                <a:off x="2719" y="3916"/>
                <a:ext cx="20" cy="21"/>
              </a:xfrm>
              <a:custGeom>
                <a:avLst/>
                <a:gdLst>
                  <a:gd name="T0" fmla="*/ 0 w 172"/>
                  <a:gd name="T1" fmla="*/ 0 h 148"/>
                  <a:gd name="T2" fmla="*/ 0 w 172"/>
                  <a:gd name="T3" fmla="*/ 0 h 148"/>
                  <a:gd name="T4" fmla="*/ 0 w 172"/>
                  <a:gd name="T5" fmla="*/ 0 h 148"/>
                  <a:gd name="T6" fmla="*/ 0 w 172"/>
                  <a:gd name="T7" fmla="*/ 0 h 148"/>
                  <a:gd name="T8" fmla="*/ 0 w 172"/>
                  <a:gd name="T9" fmla="*/ 0 h 148"/>
                  <a:gd name="T10" fmla="*/ 0 w 172"/>
                  <a:gd name="T11" fmla="*/ 0 h 148"/>
                  <a:gd name="T12" fmla="*/ 0 w 172"/>
                  <a:gd name="T13" fmla="*/ 0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2"/>
                  <a:gd name="T22" fmla="*/ 0 h 148"/>
                  <a:gd name="T23" fmla="*/ 172 w 172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2" h="148">
                    <a:moveTo>
                      <a:pt x="2" y="0"/>
                    </a:moveTo>
                    <a:lnTo>
                      <a:pt x="172" y="20"/>
                    </a:lnTo>
                    <a:lnTo>
                      <a:pt x="140" y="88"/>
                    </a:lnTo>
                    <a:lnTo>
                      <a:pt x="150" y="148"/>
                    </a:lnTo>
                    <a:lnTo>
                      <a:pt x="28" y="134"/>
                    </a:lnTo>
                    <a:lnTo>
                      <a:pt x="0" y="82"/>
                    </a:lnTo>
                    <a:lnTo>
                      <a:pt x="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2B060"/>
                  </a:gs>
                  <a:gs pos="100000">
                    <a:srgbClr val="7C7B4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8" name="Freeform 1700"/>
              <p:cNvSpPr>
                <a:spLocks noChangeAspect="1"/>
              </p:cNvSpPr>
              <p:nvPr/>
            </p:nvSpPr>
            <p:spPr bwMode="auto">
              <a:xfrm flipH="1">
                <a:off x="2704" y="3921"/>
                <a:ext cx="18" cy="18"/>
              </a:xfrm>
              <a:custGeom>
                <a:avLst/>
                <a:gdLst>
                  <a:gd name="T0" fmla="*/ 0 w 160"/>
                  <a:gd name="T1" fmla="*/ 0 h 142"/>
                  <a:gd name="T2" fmla="*/ 0 w 160"/>
                  <a:gd name="T3" fmla="*/ 0 h 142"/>
                  <a:gd name="T4" fmla="*/ 0 w 160"/>
                  <a:gd name="T5" fmla="*/ 0 h 142"/>
                  <a:gd name="T6" fmla="*/ 0 w 160"/>
                  <a:gd name="T7" fmla="*/ 0 h 142"/>
                  <a:gd name="T8" fmla="*/ 0 w 160"/>
                  <a:gd name="T9" fmla="*/ 0 h 142"/>
                  <a:gd name="T10" fmla="*/ 0 w 160"/>
                  <a:gd name="T11" fmla="*/ 0 h 142"/>
                  <a:gd name="T12" fmla="*/ 0 w 160"/>
                  <a:gd name="T13" fmla="*/ 0 h 1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0"/>
                  <a:gd name="T22" fmla="*/ 0 h 142"/>
                  <a:gd name="T23" fmla="*/ 160 w 160"/>
                  <a:gd name="T24" fmla="*/ 142 h 14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0" h="142">
                    <a:moveTo>
                      <a:pt x="10" y="128"/>
                    </a:moveTo>
                    <a:lnTo>
                      <a:pt x="0" y="66"/>
                    </a:lnTo>
                    <a:lnTo>
                      <a:pt x="38" y="0"/>
                    </a:lnTo>
                    <a:lnTo>
                      <a:pt x="160" y="16"/>
                    </a:lnTo>
                    <a:lnTo>
                      <a:pt x="148" y="32"/>
                    </a:lnTo>
                    <a:lnTo>
                      <a:pt x="148" y="142"/>
                    </a:lnTo>
                    <a:lnTo>
                      <a:pt x="10" y="1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29" name="Freeform 1701"/>
              <p:cNvSpPr>
                <a:spLocks noChangeAspect="1"/>
              </p:cNvSpPr>
              <p:nvPr/>
            </p:nvSpPr>
            <p:spPr bwMode="auto">
              <a:xfrm flipH="1">
                <a:off x="2706" y="3925"/>
                <a:ext cx="7" cy="6"/>
              </a:xfrm>
              <a:custGeom>
                <a:avLst/>
                <a:gdLst>
                  <a:gd name="T0" fmla="*/ 0 w 58"/>
                  <a:gd name="T1" fmla="*/ 0 h 42"/>
                  <a:gd name="T2" fmla="*/ 0 w 58"/>
                  <a:gd name="T3" fmla="*/ 0 h 42"/>
                  <a:gd name="T4" fmla="*/ 0 w 58"/>
                  <a:gd name="T5" fmla="*/ 0 h 42"/>
                  <a:gd name="T6" fmla="*/ 0 w 58"/>
                  <a:gd name="T7" fmla="*/ 0 h 42"/>
                  <a:gd name="T8" fmla="*/ 0 w 58"/>
                  <a:gd name="T9" fmla="*/ 0 h 42"/>
                  <a:gd name="T10" fmla="*/ 0 w 58"/>
                  <a:gd name="T11" fmla="*/ 0 h 42"/>
                  <a:gd name="T12" fmla="*/ 0 w 58"/>
                  <a:gd name="T13" fmla="*/ 0 h 42"/>
                  <a:gd name="T14" fmla="*/ 0 w 58"/>
                  <a:gd name="T15" fmla="*/ 0 h 42"/>
                  <a:gd name="T16" fmla="*/ 0 w 58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"/>
                  <a:gd name="T28" fmla="*/ 0 h 42"/>
                  <a:gd name="T29" fmla="*/ 58 w 58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" h="42">
                    <a:moveTo>
                      <a:pt x="10" y="0"/>
                    </a:moveTo>
                    <a:lnTo>
                      <a:pt x="24" y="2"/>
                    </a:lnTo>
                    <a:lnTo>
                      <a:pt x="38" y="14"/>
                    </a:lnTo>
                    <a:lnTo>
                      <a:pt x="58" y="12"/>
                    </a:lnTo>
                    <a:lnTo>
                      <a:pt x="56" y="34"/>
                    </a:lnTo>
                    <a:lnTo>
                      <a:pt x="24" y="28"/>
                    </a:lnTo>
                    <a:lnTo>
                      <a:pt x="18" y="42"/>
                    </a:lnTo>
                    <a:lnTo>
                      <a:pt x="0" y="38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0" name="Line 1702"/>
              <p:cNvSpPr>
                <a:spLocks noChangeAspect="1" noChangeShapeType="1"/>
              </p:cNvSpPr>
              <p:nvPr/>
            </p:nvSpPr>
            <p:spPr bwMode="auto">
              <a:xfrm flipH="1">
                <a:off x="2707" y="3925"/>
                <a:ext cx="2" cy="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1" name="Line 1703"/>
              <p:cNvSpPr>
                <a:spLocks noChangeAspect="1" noChangeShapeType="1"/>
              </p:cNvSpPr>
              <p:nvPr/>
            </p:nvSpPr>
            <p:spPr bwMode="auto">
              <a:xfrm flipH="1">
                <a:off x="2707" y="3929"/>
                <a:ext cx="2" cy="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2" name="Line 1704"/>
              <p:cNvSpPr>
                <a:spLocks noChangeAspect="1" noChangeShapeType="1"/>
              </p:cNvSpPr>
              <p:nvPr/>
            </p:nvSpPr>
            <p:spPr bwMode="auto">
              <a:xfrm flipH="1">
                <a:off x="2706" y="3921"/>
                <a:ext cx="33" cy="4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3" name="Freeform 1705"/>
              <p:cNvSpPr>
                <a:spLocks noChangeAspect="1"/>
              </p:cNvSpPr>
              <p:nvPr/>
            </p:nvSpPr>
            <p:spPr bwMode="auto">
              <a:xfrm flipH="1">
                <a:off x="2702" y="3919"/>
                <a:ext cx="26" cy="20"/>
              </a:xfrm>
              <a:custGeom>
                <a:avLst/>
                <a:gdLst>
                  <a:gd name="T0" fmla="*/ 0 w 196"/>
                  <a:gd name="T1" fmla="*/ 0 h 150"/>
                  <a:gd name="T2" fmla="*/ 0 w 196"/>
                  <a:gd name="T3" fmla="*/ 0 h 150"/>
                  <a:gd name="T4" fmla="*/ 0 w 196"/>
                  <a:gd name="T5" fmla="*/ 0 h 150"/>
                  <a:gd name="T6" fmla="*/ 0 w 196"/>
                  <a:gd name="T7" fmla="*/ 0 h 150"/>
                  <a:gd name="T8" fmla="*/ 0 w 196"/>
                  <a:gd name="T9" fmla="*/ 0 h 150"/>
                  <a:gd name="T10" fmla="*/ 0 w 196"/>
                  <a:gd name="T11" fmla="*/ 0 h 150"/>
                  <a:gd name="T12" fmla="*/ 0 w 196"/>
                  <a:gd name="T13" fmla="*/ 0 h 1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150"/>
                  <a:gd name="T23" fmla="*/ 196 w 196"/>
                  <a:gd name="T24" fmla="*/ 150 h 1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150">
                    <a:moveTo>
                      <a:pt x="22" y="0"/>
                    </a:moveTo>
                    <a:lnTo>
                      <a:pt x="196" y="150"/>
                    </a:lnTo>
                    <a:lnTo>
                      <a:pt x="120" y="142"/>
                    </a:lnTo>
                    <a:lnTo>
                      <a:pt x="128" y="126"/>
                    </a:lnTo>
                    <a:lnTo>
                      <a:pt x="98" y="124"/>
                    </a:lnTo>
                    <a:lnTo>
                      <a:pt x="0" y="42"/>
                    </a:lnTo>
                    <a:lnTo>
                      <a:pt x="2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2C2C2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4" name="Freeform 1706"/>
              <p:cNvSpPr>
                <a:spLocks noChangeAspect="1"/>
              </p:cNvSpPr>
              <p:nvPr/>
            </p:nvSpPr>
            <p:spPr bwMode="auto">
              <a:xfrm flipH="1">
                <a:off x="2726" y="3927"/>
                <a:ext cx="13" cy="8"/>
              </a:xfrm>
              <a:custGeom>
                <a:avLst/>
                <a:gdLst>
                  <a:gd name="T0" fmla="*/ 0 w 106"/>
                  <a:gd name="T1" fmla="*/ 0 h 68"/>
                  <a:gd name="T2" fmla="*/ 0 w 106"/>
                  <a:gd name="T3" fmla="*/ 0 h 68"/>
                  <a:gd name="T4" fmla="*/ 0 w 106"/>
                  <a:gd name="T5" fmla="*/ 0 h 68"/>
                  <a:gd name="T6" fmla="*/ 0 w 106"/>
                  <a:gd name="T7" fmla="*/ 0 h 68"/>
                  <a:gd name="T8" fmla="*/ 0 w 106"/>
                  <a:gd name="T9" fmla="*/ 0 h 68"/>
                  <a:gd name="T10" fmla="*/ 0 w 106"/>
                  <a:gd name="T11" fmla="*/ 0 h 68"/>
                  <a:gd name="T12" fmla="*/ 0 w 106"/>
                  <a:gd name="T13" fmla="*/ 0 h 68"/>
                  <a:gd name="T14" fmla="*/ 0 w 106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6"/>
                  <a:gd name="T25" fmla="*/ 0 h 68"/>
                  <a:gd name="T26" fmla="*/ 106 w 106"/>
                  <a:gd name="T27" fmla="*/ 68 h 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6" h="68">
                    <a:moveTo>
                      <a:pt x="4" y="0"/>
                    </a:moveTo>
                    <a:lnTo>
                      <a:pt x="26" y="16"/>
                    </a:lnTo>
                    <a:lnTo>
                      <a:pt x="52" y="16"/>
                    </a:lnTo>
                    <a:lnTo>
                      <a:pt x="52" y="36"/>
                    </a:lnTo>
                    <a:lnTo>
                      <a:pt x="106" y="68"/>
                    </a:lnTo>
                    <a:lnTo>
                      <a:pt x="22" y="62"/>
                    </a:lnTo>
                    <a:lnTo>
                      <a:pt x="0" y="2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5" name="Freeform 1707"/>
              <p:cNvSpPr>
                <a:spLocks noChangeAspect="1"/>
              </p:cNvSpPr>
              <p:nvPr/>
            </p:nvSpPr>
            <p:spPr bwMode="auto">
              <a:xfrm flipH="1">
                <a:off x="2730" y="3933"/>
                <a:ext cx="4" cy="2"/>
              </a:xfrm>
              <a:custGeom>
                <a:avLst/>
                <a:gdLst>
                  <a:gd name="T0" fmla="*/ 0 w 32"/>
                  <a:gd name="T1" fmla="*/ 0 h 24"/>
                  <a:gd name="T2" fmla="*/ 0 w 32"/>
                  <a:gd name="T3" fmla="*/ 0 h 24"/>
                  <a:gd name="T4" fmla="*/ 0 w 32"/>
                  <a:gd name="T5" fmla="*/ 0 h 24"/>
                  <a:gd name="T6" fmla="*/ 0 w 32"/>
                  <a:gd name="T7" fmla="*/ 0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24"/>
                  <a:gd name="T14" fmla="*/ 32 w 3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24">
                    <a:moveTo>
                      <a:pt x="0" y="20"/>
                    </a:moveTo>
                    <a:lnTo>
                      <a:pt x="32" y="0"/>
                    </a:lnTo>
                    <a:lnTo>
                      <a:pt x="32" y="2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6" name="Freeform 1708"/>
              <p:cNvSpPr>
                <a:spLocks noChangeAspect="1"/>
              </p:cNvSpPr>
              <p:nvPr/>
            </p:nvSpPr>
            <p:spPr bwMode="auto">
              <a:xfrm flipH="1">
                <a:off x="2736" y="3933"/>
                <a:ext cx="1" cy="2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22"/>
                  <a:gd name="T14" fmla="*/ 22 w 22"/>
                  <a:gd name="T15" fmla="*/ 22 h 2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22">
                    <a:moveTo>
                      <a:pt x="0" y="0"/>
                    </a:moveTo>
                    <a:lnTo>
                      <a:pt x="22" y="4"/>
                    </a:lnTo>
                    <a:lnTo>
                      <a:pt x="1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7" name="Freeform 1709"/>
              <p:cNvSpPr>
                <a:spLocks noChangeAspect="1"/>
              </p:cNvSpPr>
              <p:nvPr/>
            </p:nvSpPr>
            <p:spPr bwMode="auto">
              <a:xfrm flipH="1">
                <a:off x="2872" y="3977"/>
                <a:ext cx="28" cy="18"/>
              </a:xfrm>
              <a:custGeom>
                <a:avLst/>
                <a:gdLst>
                  <a:gd name="T0" fmla="*/ 0 w 224"/>
                  <a:gd name="T1" fmla="*/ 0 h 134"/>
                  <a:gd name="T2" fmla="*/ 0 w 224"/>
                  <a:gd name="T3" fmla="*/ 0 h 134"/>
                  <a:gd name="T4" fmla="*/ 0 w 224"/>
                  <a:gd name="T5" fmla="*/ 0 h 134"/>
                  <a:gd name="T6" fmla="*/ 0 w 224"/>
                  <a:gd name="T7" fmla="*/ 0 h 134"/>
                  <a:gd name="T8" fmla="*/ 0 w 224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134"/>
                  <a:gd name="T17" fmla="*/ 224 w 224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134">
                    <a:moveTo>
                      <a:pt x="0" y="134"/>
                    </a:moveTo>
                    <a:lnTo>
                      <a:pt x="180" y="122"/>
                    </a:lnTo>
                    <a:lnTo>
                      <a:pt x="224" y="0"/>
                    </a:lnTo>
                    <a:lnTo>
                      <a:pt x="36" y="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8" name="Freeform 1710"/>
              <p:cNvSpPr>
                <a:spLocks noChangeAspect="1"/>
              </p:cNvSpPr>
              <p:nvPr/>
            </p:nvSpPr>
            <p:spPr bwMode="auto">
              <a:xfrm flipH="1">
                <a:off x="2872" y="3977"/>
                <a:ext cx="28" cy="18"/>
              </a:xfrm>
              <a:custGeom>
                <a:avLst/>
                <a:gdLst>
                  <a:gd name="T0" fmla="*/ 0 w 220"/>
                  <a:gd name="T1" fmla="*/ 0 h 130"/>
                  <a:gd name="T2" fmla="*/ 0 w 220"/>
                  <a:gd name="T3" fmla="*/ 0 h 130"/>
                  <a:gd name="T4" fmla="*/ 0 w 220"/>
                  <a:gd name="T5" fmla="*/ 0 h 130"/>
                  <a:gd name="T6" fmla="*/ 0 w 220"/>
                  <a:gd name="T7" fmla="*/ 0 h 130"/>
                  <a:gd name="T8" fmla="*/ 0 w 220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30"/>
                  <a:gd name="T17" fmla="*/ 220 w 220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30">
                    <a:moveTo>
                      <a:pt x="0" y="130"/>
                    </a:moveTo>
                    <a:lnTo>
                      <a:pt x="180" y="118"/>
                    </a:lnTo>
                    <a:lnTo>
                      <a:pt x="220" y="0"/>
                    </a:lnTo>
                    <a:lnTo>
                      <a:pt x="36" y="1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666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39" name="Freeform 1711"/>
              <p:cNvSpPr>
                <a:spLocks noChangeAspect="1"/>
              </p:cNvSpPr>
              <p:nvPr/>
            </p:nvSpPr>
            <p:spPr bwMode="auto">
              <a:xfrm flipH="1">
                <a:off x="2925" y="3941"/>
                <a:ext cx="37" cy="42"/>
              </a:xfrm>
              <a:custGeom>
                <a:avLst/>
                <a:gdLst>
                  <a:gd name="T0" fmla="*/ 0 w 292"/>
                  <a:gd name="T1" fmla="*/ 0 h 312"/>
                  <a:gd name="T2" fmla="*/ 0 w 292"/>
                  <a:gd name="T3" fmla="*/ 0 h 312"/>
                  <a:gd name="T4" fmla="*/ 0 w 292"/>
                  <a:gd name="T5" fmla="*/ 0 h 312"/>
                  <a:gd name="T6" fmla="*/ 0 w 292"/>
                  <a:gd name="T7" fmla="*/ 0 h 312"/>
                  <a:gd name="T8" fmla="*/ 0 w 292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"/>
                  <a:gd name="T16" fmla="*/ 0 h 312"/>
                  <a:gd name="T17" fmla="*/ 292 w 292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" h="312">
                    <a:moveTo>
                      <a:pt x="0" y="312"/>
                    </a:moveTo>
                    <a:lnTo>
                      <a:pt x="192" y="288"/>
                    </a:lnTo>
                    <a:lnTo>
                      <a:pt x="292" y="0"/>
                    </a:lnTo>
                    <a:lnTo>
                      <a:pt x="108" y="28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0" name="Freeform 1712"/>
              <p:cNvSpPr>
                <a:spLocks noChangeAspect="1"/>
              </p:cNvSpPr>
              <p:nvPr/>
            </p:nvSpPr>
            <p:spPr bwMode="auto">
              <a:xfrm flipH="1">
                <a:off x="2927" y="3941"/>
                <a:ext cx="35" cy="42"/>
              </a:xfrm>
              <a:custGeom>
                <a:avLst/>
                <a:gdLst>
                  <a:gd name="T0" fmla="*/ 0 w 292"/>
                  <a:gd name="T1" fmla="*/ 0 h 312"/>
                  <a:gd name="T2" fmla="*/ 0 w 292"/>
                  <a:gd name="T3" fmla="*/ 0 h 312"/>
                  <a:gd name="T4" fmla="*/ 0 w 292"/>
                  <a:gd name="T5" fmla="*/ 0 h 312"/>
                  <a:gd name="T6" fmla="*/ 0 w 292"/>
                  <a:gd name="T7" fmla="*/ 0 h 312"/>
                  <a:gd name="T8" fmla="*/ 0 w 292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"/>
                  <a:gd name="T16" fmla="*/ 0 h 312"/>
                  <a:gd name="T17" fmla="*/ 292 w 292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" h="312">
                    <a:moveTo>
                      <a:pt x="0" y="312"/>
                    </a:moveTo>
                    <a:lnTo>
                      <a:pt x="192" y="288"/>
                    </a:lnTo>
                    <a:lnTo>
                      <a:pt x="292" y="0"/>
                    </a:lnTo>
                    <a:lnTo>
                      <a:pt x="108" y="28"/>
                    </a:lnTo>
                    <a:lnTo>
                      <a:pt x="0" y="312"/>
                    </a:lnTo>
                    <a:close/>
                  </a:path>
                </a:pathLst>
              </a:custGeom>
              <a:solidFill>
                <a:srgbClr val="6666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1" name="Freeform 1713"/>
              <p:cNvSpPr>
                <a:spLocks noChangeAspect="1"/>
              </p:cNvSpPr>
              <p:nvPr/>
            </p:nvSpPr>
            <p:spPr bwMode="auto">
              <a:xfrm flipH="1">
                <a:off x="2736" y="3791"/>
                <a:ext cx="97" cy="144"/>
              </a:xfrm>
              <a:custGeom>
                <a:avLst/>
                <a:gdLst>
                  <a:gd name="T0" fmla="*/ 0 w 778"/>
                  <a:gd name="T1" fmla="*/ 0 h 1071"/>
                  <a:gd name="T2" fmla="*/ 0 w 778"/>
                  <a:gd name="T3" fmla="*/ 0 h 1071"/>
                  <a:gd name="T4" fmla="*/ 0 w 778"/>
                  <a:gd name="T5" fmla="*/ 0 h 1071"/>
                  <a:gd name="T6" fmla="*/ 0 w 778"/>
                  <a:gd name="T7" fmla="*/ 0 h 1071"/>
                  <a:gd name="T8" fmla="*/ 0 w 778"/>
                  <a:gd name="T9" fmla="*/ 0 h 1071"/>
                  <a:gd name="T10" fmla="*/ 0 w 778"/>
                  <a:gd name="T11" fmla="*/ 0 h 1071"/>
                  <a:gd name="T12" fmla="*/ 0 w 778"/>
                  <a:gd name="T13" fmla="*/ 0 h 1071"/>
                  <a:gd name="T14" fmla="*/ 0 w 778"/>
                  <a:gd name="T15" fmla="*/ 0 h 1071"/>
                  <a:gd name="T16" fmla="*/ 0 w 778"/>
                  <a:gd name="T17" fmla="*/ 0 h 1071"/>
                  <a:gd name="T18" fmla="*/ 0 w 778"/>
                  <a:gd name="T19" fmla="*/ 0 h 1071"/>
                  <a:gd name="T20" fmla="*/ 0 w 778"/>
                  <a:gd name="T21" fmla="*/ 0 h 1071"/>
                  <a:gd name="T22" fmla="*/ 0 w 778"/>
                  <a:gd name="T23" fmla="*/ 0 h 1071"/>
                  <a:gd name="T24" fmla="*/ 0 w 778"/>
                  <a:gd name="T25" fmla="*/ 0 h 107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78"/>
                  <a:gd name="T40" fmla="*/ 0 h 1071"/>
                  <a:gd name="T41" fmla="*/ 778 w 778"/>
                  <a:gd name="T42" fmla="*/ 1071 h 107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78" h="1071">
                    <a:moveTo>
                      <a:pt x="288" y="0"/>
                    </a:moveTo>
                    <a:lnTo>
                      <a:pt x="752" y="636"/>
                    </a:lnTo>
                    <a:lnTo>
                      <a:pt x="752" y="1016"/>
                    </a:lnTo>
                    <a:lnTo>
                      <a:pt x="778" y="1071"/>
                    </a:lnTo>
                    <a:lnTo>
                      <a:pt x="667" y="1056"/>
                    </a:lnTo>
                    <a:lnTo>
                      <a:pt x="550" y="1053"/>
                    </a:lnTo>
                    <a:lnTo>
                      <a:pt x="468" y="1048"/>
                    </a:lnTo>
                    <a:lnTo>
                      <a:pt x="415" y="1020"/>
                    </a:lnTo>
                    <a:lnTo>
                      <a:pt x="308" y="1044"/>
                    </a:lnTo>
                    <a:lnTo>
                      <a:pt x="104" y="1032"/>
                    </a:lnTo>
                    <a:lnTo>
                      <a:pt x="32" y="972"/>
                    </a:lnTo>
                    <a:lnTo>
                      <a:pt x="0" y="908"/>
                    </a:lnTo>
                    <a:lnTo>
                      <a:pt x="28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AEAEAE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2" name="Freeform 1714"/>
              <p:cNvSpPr>
                <a:spLocks noChangeAspect="1"/>
              </p:cNvSpPr>
              <p:nvPr/>
            </p:nvSpPr>
            <p:spPr bwMode="auto">
              <a:xfrm flipH="1">
                <a:off x="2736" y="3912"/>
                <a:ext cx="93" cy="23"/>
              </a:xfrm>
              <a:custGeom>
                <a:avLst/>
                <a:gdLst>
                  <a:gd name="T0" fmla="*/ 0 w 749"/>
                  <a:gd name="T1" fmla="*/ 0 h 172"/>
                  <a:gd name="T2" fmla="*/ 0 w 749"/>
                  <a:gd name="T3" fmla="*/ 0 h 172"/>
                  <a:gd name="T4" fmla="*/ 0 w 749"/>
                  <a:gd name="T5" fmla="*/ 0 h 172"/>
                  <a:gd name="T6" fmla="*/ 0 w 749"/>
                  <a:gd name="T7" fmla="*/ 0 h 172"/>
                  <a:gd name="T8" fmla="*/ 0 w 749"/>
                  <a:gd name="T9" fmla="*/ 0 h 172"/>
                  <a:gd name="T10" fmla="*/ 0 w 749"/>
                  <a:gd name="T11" fmla="*/ 0 h 172"/>
                  <a:gd name="T12" fmla="*/ 0 w 749"/>
                  <a:gd name="T13" fmla="*/ 0 h 172"/>
                  <a:gd name="T14" fmla="*/ 0 w 749"/>
                  <a:gd name="T15" fmla="*/ 0 h 172"/>
                  <a:gd name="T16" fmla="*/ 0 w 749"/>
                  <a:gd name="T17" fmla="*/ 0 h 172"/>
                  <a:gd name="T18" fmla="*/ 0 w 749"/>
                  <a:gd name="T19" fmla="*/ 0 h 172"/>
                  <a:gd name="T20" fmla="*/ 0 w 749"/>
                  <a:gd name="T21" fmla="*/ 0 h 172"/>
                  <a:gd name="T22" fmla="*/ 0 w 749"/>
                  <a:gd name="T23" fmla="*/ 0 h 172"/>
                  <a:gd name="T24" fmla="*/ 0 w 749"/>
                  <a:gd name="T25" fmla="*/ 0 h 1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49"/>
                  <a:gd name="T40" fmla="*/ 0 h 172"/>
                  <a:gd name="T41" fmla="*/ 749 w 749"/>
                  <a:gd name="T42" fmla="*/ 172 h 1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49" h="172">
                    <a:moveTo>
                      <a:pt x="5" y="0"/>
                    </a:moveTo>
                    <a:lnTo>
                      <a:pt x="93" y="16"/>
                    </a:lnTo>
                    <a:lnTo>
                      <a:pt x="169" y="20"/>
                    </a:lnTo>
                    <a:lnTo>
                      <a:pt x="189" y="76"/>
                    </a:lnTo>
                    <a:lnTo>
                      <a:pt x="237" y="40"/>
                    </a:lnTo>
                    <a:lnTo>
                      <a:pt x="689" y="108"/>
                    </a:lnTo>
                    <a:lnTo>
                      <a:pt x="749" y="172"/>
                    </a:lnTo>
                    <a:lnTo>
                      <a:pt x="440" y="153"/>
                    </a:lnTo>
                    <a:lnTo>
                      <a:pt x="393" y="124"/>
                    </a:lnTo>
                    <a:lnTo>
                      <a:pt x="277" y="144"/>
                    </a:lnTo>
                    <a:lnTo>
                      <a:pt x="75" y="135"/>
                    </a:lnTo>
                    <a:lnTo>
                      <a:pt x="0" y="6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3" name="Freeform 1715"/>
              <p:cNvSpPr>
                <a:spLocks noChangeAspect="1"/>
              </p:cNvSpPr>
              <p:nvPr/>
            </p:nvSpPr>
            <p:spPr bwMode="auto">
              <a:xfrm>
                <a:off x="2792" y="3773"/>
                <a:ext cx="60" cy="148"/>
              </a:xfrm>
              <a:custGeom>
                <a:avLst/>
                <a:gdLst>
                  <a:gd name="T0" fmla="*/ 1 w 117"/>
                  <a:gd name="T1" fmla="*/ 0 h 275"/>
                  <a:gd name="T2" fmla="*/ 0 w 117"/>
                  <a:gd name="T3" fmla="*/ 1 h 275"/>
                  <a:gd name="T4" fmla="*/ 1 w 117"/>
                  <a:gd name="T5" fmla="*/ 1 h 275"/>
                  <a:gd name="T6" fmla="*/ 1 w 117"/>
                  <a:gd name="T7" fmla="*/ 1 h 275"/>
                  <a:gd name="T8" fmla="*/ 1 w 117"/>
                  <a:gd name="T9" fmla="*/ 0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275"/>
                  <a:gd name="T17" fmla="*/ 117 w 117"/>
                  <a:gd name="T18" fmla="*/ 275 h 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275">
                    <a:moveTo>
                      <a:pt x="29" y="0"/>
                    </a:moveTo>
                    <a:lnTo>
                      <a:pt x="0" y="10"/>
                    </a:lnTo>
                    <a:lnTo>
                      <a:pt x="85" y="275"/>
                    </a:lnTo>
                    <a:lnTo>
                      <a:pt x="117" y="260"/>
                    </a:lnTo>
                    <a:lnTo>
                      <a:pt x="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9B76F"/>
                  </a:gs>
                  <a:gs pos="100000">
                    <a:srgbClr val="8C8B54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4" name="Freeform 1716"/>
              <p:cNvSpPr>
                <a:spLocks noChangeAspect="1"/>
              </p:cNvSpPr>
              <p:nvPr/>
            </p:nvSpPr>
            <p:spPr bwMode="auto">
              <a:xfrm>
                <a:off x="2794" y="3771"/>
                <a:ext cx="17" cy="34"/>
              </a:xfrm>
              <a:custGeom>
                <a:avLst/>
                <a:gdLst>
                  <a:gd name="T0" fmla="*/ 0 w 79"/>
                  <a:gd name="T1" fmla="*/ 0 h 139"/>
                  <a:gd name="T2" fmla="*/ 0 w 79"/>
                  <a:gd name="T3" fmla="*/ 0 h 139"/>
                  <a:gd name="T4" fmla="*/ 0 w 79"/>
                  <a:gd name="T5" fmla="*/ 0 h 139"/>
                  <a:gd name="T6" fmla="*/ 0 w 79"/>
                  <a:gd name="T7" fmla="*/ 0 h 139"/>
                  <a:gd name="T8" fmla="*/ 0 w 79"/>
                  <a:gd name="T9" fmla="*/ 0 h 139"/>
                  <a:gd name="T10" fmla="*/ 0 w 79"/>
                  <a:gd name="T11" fmla="*/ 0 h 139"/>
                  <a:gd name="T12" fmla="*/ 0 w 79"/>
                  <a:gd name="T13" fmla="*/ 0 h 139"/>
                  <a:gd name="T14" fmla="*/ 0 w 79"/>
                  <a:gd name="T15" fmla="*/ 0 h 13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139"/>
                  <a:gd name="T26" fmla="*/ 79 w 79"/>
                  <a:gd name="T27" fmla="*/ 139 h 13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139">
                    <a:moveTo>
                      <a:pt x="63" y="0"/>
                    </a:moveTo>
                    <a:lnTo>
                      <a:pt x="0" y="21"/>
                    </a:lnTo>
                    <a:lnTo>
                      <a:pt x="36" y="139"/>
                    </a:lnTo>
                    <a:lnTo>
                      <a:pt x="53" y="118"/>
                    </a:lnTo>
                    <a:lnTo>
                      <a:pt x="63" y="90"/>
                    </a:lnTo>
                    <a:lnTo>
                      <a:pt x="63" y="73"/>
                    </a:lnTo>
                    <a:lnTo>
                      <a:pt x="79" y="48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3300"/>
                  </a:gs>
                  <a:gs pos="100000">
                    <a:srgbClr val="8822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5" name="Freeform 1717"/>
              <p:cNvSpPr>
                <a:spLocks noChangeAspect="1"/>
              </p:cNvSpPr>
              <p:nvPr/>
            </p:nvSpPr>
            <p:spPr bwMode="auto">
              <a:xfrm>
                <a:off x="2803" y="3817"/>
                <a:ext cx="30" cy="35"/>
              </a:xfrm>
              <a:custGeom>
                <a:avLst/>
                <a:gdLst>
                  <a:gd name="T0" fmla="*/ 0 w 123"/>
                  <a:gd name="T1" fmla="*/ 0 h 140"/>
                  <a:gd name="T2" fmla="*/ 0 w 123"/>
                  <a:gd name="T3" fmla="*/ 0 h 140"/>
                  <a:gd name="T4" fmla="*/ 0 w 123"/>
                  <a:gd name="T5" fmla="*/ 0 h 140"/>
                  <a:gd name="T6" fmla="*/ 0 w 123"/>
                  <a:gd name="T7" fmla="*/ 0 h 140"/>
                  <a:gd name="T8" fmla="*/ 0 w 123"/>
                  <a:gd name="T9" fmla="*/ 0 h 140"/>
                  <a:gd name="T10" fmla="*/ 0 w 123"/>
                  <a:gd name="T11" fmla="*/ 0 h 140"/>
                  <a:gd name="T12" fmla="*/ 0 w 123"/>
                  <a:gd name="T13" fmla="*/ 0 h 140"/>
                  <a:gd name="T14" fmla="*/ 0 w 123"/>
                  <a:gd name="T15" fmla="*/ 0 h 1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"/>
                  <a:gd name="T25" fmla="*/ 0 h 140"/>
                  <a:gd name="T26" fmla="*/ 123 w 123"/>
                  <a:gd name="T27" fmla="*/ 140 h 1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" h="140">
                    <a:moveTo>
                      <a:pt x="76" y="0"/>
                    </a:moveTo>
                    <a:lnTo>
                      <a:pt x="123" y="140"/>
                    </a:lnTo>
                    <a:lnTo>
                      <a:pt x="91" y="120"/>
                    </a:lnTo>
                    <a:lnTo>
                      <a:pt x="73" y="131"/>
                    </a:lnTo>
                    <a:lnTo>
                      <a:pt x="41" y="116"/>
                    </a:lnTo>
                    <a:lnTo>
                      <a:pt x="0" y="1"/>
                    </a:lnTo>
                    <a:lnTo>
                      <a:pt x="36" y="11"/>
                    </a:lnTo>
                    <a:lnTo>
                      <a:pt x="7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48484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6" name="Freeform 1718"/>
              <p:cNvSpPr>
                <a:spLocks noChangeAspect="1"/>
              </p:cNvSpPr>
              <p:nvPr/>
            </p:nvSpPr>
            <p:spPr bwMode="auto">
              <a:xfrm flipH="1">
                <a:off x="2846" y="3953"/>
                <a:ext cx="24" cy="34"/>
              </a:xfrm>
              <a:custGeom>
                <a:avLst/>
                <a:gdLst>
                  <a:gd name="T0" fmla="*/ 0 w 186"/>
                  <a:gd name="T1" fmla="*/ 0 h 267"/>
                  <a:gd name="T2" fmla="*/ 0 w 186"/>
                  <a:gd name="T3" fmla="*/ 0 h 267"/>
                  <a:gd name="T4" fmla="*/ 0 w 186"/>
                  <a:gd name="T5" fmla="*/ 0 h 267"/>
                  <a:gd name="T6" fmla="*/ 0 w 186"/>
                  <a:gd name="T7" fmla="*/ 0 h 267"/>
                  <a:gd name="T8" fmla="*/ 0 w 186"/>
                  <a:gd name="T9" fmla="*/ 0 h 267"/>
                  <a:gd name="T10" fmla="*/ 0 w 186"/>
                  <a:gd name="T11" fmla="*/ 0 h 2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6"/>
                  <a:gd name="T19" fmla="*/ 0 h 267"/>
                  <a:gd name="T20" fmla="*/ 186 w 186"/>
                  <a:gd name="T21" fmla="*/ 267 h 2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6" h="267">
                    <a:moveTo>
                      <a:pt x="0" y="183"/>
                    </a:moveTo>
                    <a:lnTo>
                      <a:pt x="57" y="0"/>
                    </a:lnTo>
                    <a:lnTo>
                      <a:pt x="186" y="54"/>
                    </a:lnTo>
                    <a:lnTo>
                      <a:pt x="138" y="210"/>
                    </a:lnTo>
                    <a:lnTo>
                      <a:pt x="24" y="267"/>
                    </a:lnTo>
                    <a:lnTo>
                      <a:pt x="0" y="18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6B24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7" name="Freeform 1719"/>
              <p:cNvSpPr>
                <a:spLocks noChangeAspect="1"/>
              </p:cNvSpPr>
              <p:nvPr/>
            </p:nvSpPr>
            <p:spPr bwMode="auto">
              <a:xfrm>
                <a:off x="2827" y="3894"/>
                <a:ext cx="36" cy="67"/>
              </a:xfrm>
              <a:custGeom>
                <a:avLst/>
                <a:gdLst>
                  <a:gd name="T0" fmla="*/ 0 w 156"/>
                  <a:gd name="T1" fmla="*/ 0 h 265"/>
                  <a:gd name="T2" fmla="*/ 0 w 156"/>
                  <a:gd name="T3" fmla="*/ 0 h 265"/>
                  <a:gd name="T4" fmla="*/ 0 w 156"/>
                  <a:gd name="T5" fmla="*/ 0 h 265"/>
                  <a:gd name="T6" fmla="*/ 0 w 156"/>
                  <a:gd name="T7" fmla="*/ 0 h 265"/>
                  <a:gd name="T8" fmla="*/ 0 w 156"/>
                  <a:gd name="T9" fmla="*/ 0 h 265"/>
                  <a:gd name="T10" fmla="*/ 0 w 156"/>
                  <a:gd name="T11" fmla="*/ 0 h 265"/>
                  <a:gd name="T12" fmla="*/ 0 w 156"/>
                  <a:gd name="T13" fmla="*/ 0 h 265"/>
                  <a:gd name="T14" fmla="*/ 0 w 156"/>
                  <a:gd name="T15" fmla="*/ 0 h 2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265"/>
                  <a:gd name="T26" fmla="*/ 156 w 156"/>
                  <a:gd name="T27" fmla="*/ 265 h 2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265">
                    <a:moveTo>
                      <a:pt x="156" y="230"/>
                    </a:moveTo>
                    <a:lnTo>
                      <a:pt x="88" y="14"/>
                    </a:lnTo>
                    <a:lnTo>
                      <a:pt x="66" y="21"/>
                    </a:lnTo>
                    <a:lnTo>
                      <a:pt x="0" y="0"/>
                    </a:lnTo>
                    <a:lnTo>
                      <a:pt x="86" y="265"/>
                    </a:lnTo>
                    <a:lnTo>
                      <a:pt x="123" y="254"/>
                    </a:lnTo>
                    <a:lnTo>
                      <a:pt x="138" y="252"/>
                    </a:lnTo>
                    <a:lnTo>
                      <a:pt x="156" y="23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48484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8" name="Freeform 1720"/>
              <p:cNvSpPr>
                <a:spLocks noChangeAspect="1"/>
              </p:cNvSpPr>
              <p:nvPr/>
            </p:nvSpPr>
            <p:spPr bwMode="auto">
              <a:xfrm flipH="1">
                <a:off x="2852" y="3975"/>
                <a:ext cx="28" cy="36"/>
              </a:xfrm>
              <a:custGeom>
                <a:avLst/>
                <a:gdLst>
                  <a:gd name="T0" fmla="*/ 0 w 222"/>
                  <a:gd name="T1" fmla="*/ 0 h 270"/>
                  <a:gd name="T2" fmla="*/ 0 w 222"/>
                  <a:gd name="T3" fmla="*/ 0 h 270"/>
                  <a:gd name="T4" fmla="*/ 0 w 222"/>
                  <a:gd name="T5" fmla="*/ 0 h 270"/>
                  <a:gd name="T6" fmla="*/ 0 w 222"/>
                  <a:gd name="T7" fmla="*/ 0 h 270"/>
                  <a:gd name="T8" fmla="*/ 0 w 222"/>
                  <a:gd name="T9" fmla="*/ 0 h 270"/>
                  <a:gd name="T10" fmla="*/ 0 w 222"/>
                  <a:gd name="T11" fmla="*/ 0 h 2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2"/>
                  <a:gd name="T19" fmla="*/ 0 h 270"/>
                  <a:gd name="T20" fmla="*/ 222 w 222"/>
                  <a:gd name="T21" fmla="*/ 270 h 2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2" h="270">
                    <a:moveTo>
                      <a:pt x="0" y="222"/>
                    </a:moveTo>
                    <a:lnTo>
                      <a:pt x="138" y="270"/>
                    </a:lnTo>
                    <a:lnTo>
                      <a:pt x="222" y="18"/>
                    </a:lnTo>
                    <a:lnTo>
                      <a:pt x="120" y="57"/>
                    </a:lnTo>
                    <a:lnTo>
                      <a:pt x="72" y="0"/>
                    </a:lnTo>
                    <a:lnTo>
                      <a:pt x="0" y="22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48484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49" name="Freeform 1721"/>
              <p:cNvSpPr>
                <a:spLocks noChangeAspect="1"/>
              </p:cNvSpPr>
              <p:nvPr/>
            </p:nvSpPr>
            <p:spPr bwMode="auto">
              <a:xfrm flipH="1">
                <a:off x="2814" y="3779"/>
                <a:ext cx="19" cy="16"/>
              </a:xfrm>
              <a:custGeom>
                <a:avLst/>
                <a:gdLst>
                  <a:gd name="T0" fmla="*/ 0 w 159"/>
                  <a:gd name="T1" fmla="*/ 0 h 141"/>
                  <a:gd name="T2" fmla="*/ 0 w 159"/>
                  <a:gd name="T3" fmla="*/ 0 h 141"/>
                  <a:gd name="T4" fmla="*/ 0 w 159"/>
                  <a:gd name="T5" fmla="*/ 0 h 141"/>
                  <a:gd name="T6" fmla="*/ 0 w 159"/>
                  <a:gd name="T7" fmla="*/ 0 h 141"/>
                  <a:gd name="T8" fmla="*/ 0 w 159"/>
                  <a:gd name="T9" fmla="*/ 0 h 141"/>
                  <a:gd name="T10" fmla="*/ 0 w 159"/>
                  <a:gd name="T11" fmla="*/ 0 h 1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9"/>
                  <a:gd name="T19" fmla="*/ 0 h 141"/>
                  <a:gd name="T20" fmla="*/ 159 w 159"/>
                  <a:gd name="T21" fmla="*/ 141 h 1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9" h="141">
                    <a:moveTo>
                      <a:pt x="0" y="117"/>
                    </a:moveTo>
                    <a:lnTo>
                      <a:pt x="27" y="141"/>
                    </a:lnTo>
                    <a:lnTo>
                      <a:pt x="123" y="117"/>
                    </a:lnTo>
                    <a:lnTo>
                      <a:pt x="159" y="18"/>
                    </a:lnTo>
                    <a:lnTo>
                      <a:pt x="135" y="0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1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0" name="Freeform 1722"/>
              <p:cNvSpPr>
                <a:spLocks noChangeAspect="1"/>
              </p:cNvSpPr>
              <p:nvPr/>
            </p:nvSpPr>
            <p:spPr bwMode="auto">
              <a:xfrm flipH="1">
                <a:off x="2816" y="3777"/>
                <a:ext cx="17" cy="16"/>
              </a:xfrm>
              <a:custGeom>
                <a:avLst/>
                <a:gdLst>
                  <a:gd name="T0" fmla="*/ 0 w 132"/>
                  <a:gd name="T1" fmla="*/ 0 h 114"/>
                  <a:gd name="T2" fmla="*/ 0 w 132"/>
                  <a:gd name="T3" fmla="*/ 0 h 114"/>
                  <a:gd name="T4" fmla="*/ 0 w 132"/>
                  <a:gd name="T5" fmla="*/ 0 h 114"/>
                  <a:gd name="T6" fmla="*/ 0 w 132"/>
                  <a:gd name="T7" fmla="*/ 0 h 114"/>
                  <a:gd name="T8" fmla="*/ 0 w 132"/>
                  <a:gd name="T9" fmla="*/ 0 h 1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14"/>
                  <a:gd name="T17" fmla="*/ 132 w 132"/>
                  <a:gd name="T18" fmla="*/ 114 h 1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14">
                    <a:moveTo>
                      <a:pt x="30" y="27"/>
                    </a:moveTo>
                    <a:lnTo>
                      <a:pt x="132" y="0"/>
                    </a:lnTo>
                    <a:lnTo>
                      <a:pt x="102" y="90"/>
                    </a:lnTo>
                    <a:lnTo>
                      <a:pt x="0" y="114"/>
                    </a:lnTo>
                    <a:lnTo>
                      <a:pt x="30" y="27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38141"/>
                  </a:gs>
                  <a:gs pos="100000">
                    <a:srgbClr val="5B5A2D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1" name="Freeform 1723"/>
              <p:cNvSpPr>
                <a:spLocks noChangeAspect="1"/>
              </p:cNvSpPr>
              <p:nvPr/>
            </p:nvSpPr>
            <p:spPr bwMode="auto">
              <a:xfrm flipH="1">
                <a:off x="2889" y="3803"/>
                <a:ext cx="17" cy="16"/>
              </a:xfrm>
              <a:custGeom>
                <a:avLst/>
                <a:gdLst>
                  <a:gd name="T0" fmla="*/ 0 w 132"/>
                  <a:gd name="T1" fmla="*/ 0 h 120"/>
                  <a:gd name="T2" fmla="*/ 0 w 132"/>
                  <a:gd name="T3" fmla="*/ 0 h 120"/>
                  <a:gd name="T4" fmla="*/ 0 w 132"/>
                  <a:gd name="T5" fmla="*/ 0 h 120"/>
                  <a:gd name="T6" fmla="*/ 0 w 132"/>
                  <a:gd name="T7" fmla="*/ 0 h 120"/>
                  <a:gd name="T8" fmla="*/ 0 w 132"/>
                  <a:gd name="T9" fmla="*/ 0 h 120"/>
                  <a:gd name="T10" fmla="*/ 0 w 132"/>
                  <a:gd name="T11" fmla="*/ 0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2"/>
                  <a:gd name="T19" fmla="*/ 0 h 120"/>
                  <a:gd name="T20" fmla="*/ 132 w 132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2" h="120">
                    <a:moveTo>
                      <a:pt x="0" y="102"/>
                    </a:moveTo>
                    <a:lnTo>
                      <a:pt x="18" y="120"/>
                    </a:lnTo>
                    <a:lnTo>
                      <a:pt x="93" y="99"/>
                    </a:lnTo>
                    <a:lnTo>
                      <a:pt x="132" y="27"/>
                    </a:lnTo>
                    <a:lnTo>
                      <a:pt x="117" y="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1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2" name="Freeform 1724"/>
              <p:cNvSpPr>
                <a:spLocks noChangeAspect="1"/>
              </p:cNvSpPr>
              <p:nvPr/>
            </p:nvSpPr>
            <p:spPr bwMode="auto">
              <a:xfrm flipH="1">
                <a:off x="2891" y="3803"/>
                <a:ext cx="15" cy="14"/>
              </a:xfrm>
              <a:custGeom>
                <a:avLst/>
                <a:gdLst>
                  <a:gd name="T0" fmla="*/ 0 w 117"/>
                  <a:gd name="T1" fmla="*/ 0 h 105"/>
                  <a:gd name="T2" fmla="*/ 0 w 117"/>
                  <a:gd name="T3" fmla="*/ 0 h 105"/>
                  <a:gd name="T4" fmla="*/ 0 w 117"/>
                  <a:gd name="T5" fmla="*/ 0 h 105"/>
                  <a:gd name="T6" fmla="*/ 0 w 117"/>
                  <a:gd name="T7" fmla="*/ 0 h 105"/>
                  <a:gd name="T8" fmla="*/ 0 w 117"/>
                  <a:gd name="T9" fmla="*/ 0 h 10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105"/>
                  <a:gd name="T17" fmla="*/ 117 w 117"/>
                  <a:gd name="T18" fmla="*/ 105 h 10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105">
                    <a:moveTo>
                      <a:pt x="30" y="21"/>
                    </a:moveTo>
                    <a:lnTo>
                      <a:pt x="117" y="0"/>
                    </a:lnTo>
                    <a:lnTo>
                      <a:pt x="78" y="81"/>
                    </a:lnTo>
                    <a:lnTo>
                      <a:pt x="0" y="105"/>
                    </a:lnTo>
                    <a:lnTo>
                      <a:pt x="30" y="2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38141"/>
                  </a:gs>
                  <a:gs pos="100000">
                    <a:srgbClr val="63623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3" name="Freeform 1725"/>
              <p:cNvSpPr>
                <a:spLocks noChangeAspect="1"/>
              </p:cNvSpPr>
              <p:nvPr/>
            </p:nvSpPr>
            <p:spPr bwMode="auto">
              <a:xfrm flipH="1">
                <a:off x="2827" y="3787"/>
                <a:ext cx="98" cy="132"/>
              </a:xfrm>
              <a:custGeom>
                <a:avLst/>
                <a:gdLst>
                  <a:gd name="T0" fmla="*/ 0 w 785"/>
                  <a:gd name="T1" fmla="*/ 0 h 976"/>
                  <a:gd name="T2" fmla="*/ 0 w 785"/>
                  <a:gd name="T3" fmla="*/ 0 h 976"/>
                  <a:gd name="T4" fmla="*/ 0 w 785"/>
                  <a:gd name="T5" fmla="*/ 0 h 976"/>
                  <a:gd name="T6" fmla="*/ 0 w 785"/>
                  <a:gd name="T7" fmla="*/ 0 h 976"/>
                  <a:gd name="T8" fmla="*/ 0 w 785"/>
                  <a:gd name="T9" fmla="*/ 0 h 976"/>
                  <a:gd name="T10" fmla="*/ 0 w 785"/>
                  <a:gd name="T11" fmla="*/ 0 h 976"/>
                  <a:gd name="T12" fmla="*/ 0 w 785"/>
                  <a:gd name="T13" fmla="*/ 0 h 976"/>
                  <a:gd name="T14" fmla="*/ 0 w 785"/>
                  <a:gd name="T15" fmla="*/ 0 h 976"/>
                  <a:gd name="T16" fmla="*/ 0 w 785"/>
                  <a:gd name="T17" fmla="*/ 0 h 976"/>
                  <a:gd name="T18" fmla="*/ 0 w 785"/>
                  <a:gd name="T19" fmla="*/ 0 h 976"/>
                  <a:gd name="T20" fmla="*/ 0 w 785"/>
                  <a:gd name="T21" fmla="*/ 0 h 976"/>
                  <a:gd name="T22" fmla="*/ 0 w 785"/>
                  <a:gd name="T23" fmla="*/ 0 h 976"/>
                  <a:gd name="T24" fmla="*/ 0 w 785"/>
                  <a:gd name="T25" fmla="*/ 0 h 976"/>
                  <a:gd name="T26" fmla="*/ 0 w 785"/>
                  <a:gd name="T27" fmla="*/ 0 h 976"/>
                  <a:gd name="T28" fmla="*/ 0 w 785"/>
                  <a:gd name="T29" fmla="*/ 0 h 976"/>
                  <a:gd name="T30" fmla="*/ 0 w 785"/>
                  <a:gd name="T31" fmla="*/ 0 h 976"/>
                  <a:gd name="T32" fmla="*/ 0 w 785"/>
                  <a:gd name="T33" fmla="*/ 0 h 976"/>
                  <a:gd name="T34" fmla="*/ 0 w 785"/>
                  <a:gd name="T35" fmla="*/ 0 h 976"/>
                  <a:gd name="T36" fmla="*/ 0 w 785"/>
                  <a:gd name="T37" fmla="*/ 0 h 976"/>
                  <a:gd name="T38" fmla="*/ 0 w 785"/>
                  <a:gd name="T39" fmla="*/ 0 h 976"/>
                  <a:gd name="T40" fmla="*/ 0 w 785"/>
                  <a:gd name="T41" fmla="*/ 0 h 976"/>
                  <a:gd name="T42" fmla="*/ 0 w 785"/>
                  <a:gd name="T43" fmla="*/ 0 h 976"/>
                  <a:gd name="T44" fmla="*/ 0 w 785"/>
                  <a:gd name="T45" fmla="*/ 0 h 97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5"/>
                  <a:gd name="T70" fmla="*/ 0 h 976"/>
                  <a:gd name="T71" fmla="*/ 785 w 785"/>
                  <a:gd name="T72" fmla="*/ 976 h 97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5" h="976">
                    <a:moveTo>
                      <a:pt x="157" y="342"/>
                    </a:moveTo>
                    <a:cubicBezTo>
                      <a:pt x="183" y="301"/>
                      <a:pt x="201" y="286"/>
                      <a:pt x="232" y="252"/>
                    </a:cubicBezTo>
                    <a:cubicBezTo>
                      <a:pt x="263" y="218"/>
                      <a:pt x="308" y="168"/>
                      <a:pt x="343" y="138"/>
                    </a:cubicBezTo>
                    <a:cubicBezTo>
                      <a:pt x="378" y="108"/>
                      <a:pt x="407" y="88"/>
                      <a:pt x="442" y="69"/>
                    </a:cubicBezTo>
                    <a:cubicBezTo>
                      <a:pt x="477" y="50"/>
                      <a:pt x="517" y="38"/>
                      <a:pt x="550" y="27"/>
                    </a:cubicBezTo>
                    <a:cubicBezTo>
                      <a:pt x="583" y="16"/>
                      <a:pt x="614" y="0"/>
                      <a:pt x="643" y="3"/>
                    </a:cubicBezTo>
                    <a:cubicBezTo>
                      <a:pt x="672" y="6"/>
                      <a:pt x="707" y="28"/>
                      <a:pt x="727" y="45"/>
                    </a:cubicBezTo>
                    <a:cubicBezTo>
                      <a:pt x="747" y="62"/>
                      <a:pt x="754" y="82"/>
                      <a:pt x="763" y="108"/>
                    </a:cubicBezTo>
                    <a:cubicBezTo>
                      <a:pt x="772" y="134"/>
                      <a:pt x="783" y="165"/>
                      <a:pt x="784" y="198"/>
                    </a:cubicBezTo>
                    <a:cubicBezTo>
                      <a:pt x="785" y="231"/>
                      <a:pt x="780" y="263"/>
                      <a:pt x="769" y="306"/>
                    </a:cubicBezTo>
                    <a:cubicBezTo>
                      <a:pt x="758" y="349"/>
                      <a:pt x="735" y="413"/>
                      <a:pt x="718" y="459"/>
                    </a:cubicBezTo>
                    <a:cubicBezTo>
                      <a:pt x="701" y="505"/>
                      <a:pt x="688" y="538"/>
                      <a:pt x="664" y="582"/>
                    </a:cubicBezTo>
                    <a:cubicBezTo>
                      <a:pt x="640" y="626"/>
                      <a:pt x="604" y="679"/>
                      <a:pt x="571" y="720"/>
                    </a:cubicBezTo>
                    <a:cubicBezTo>
                      <a:pt x="538" y="761"/>
                      <a:pt x="500" y="796"/>
                      <a:pt x="463" y="828"/>
                    </a:cubicBezTo>
                    <a:cubicBezTo>
                      <a:pt x="426" y="860"/>
                      <a:pt x="384" y="894"/>
                      <a:pt x="349" y="915"/>
                    </a:cubicBezTo>
                    <a:cubicBezTo>
                      <a:pt x="314" y="936"/>
                      <a:pt x="288" y="947"/>
                      <a:pt x="253" y="957"/>
                    </a:cubicBezTo>
                    <a:cubicBezTo>
                      <a:pt x="218" y="967"/>
                      <a:pt x="167" y="976"/>
                      <a:pt x="136" y="975"/>
                    </a:cubicBezTo>
                    <a:cubicBezTo>
                      <a:pt x="105" y="974"/>
                      <a:pt x="86" y="963"/>
                      <a:pt x="67" y="948"/>
                    </a:cubicBezTo>
                    <a:cubicBezTo>
                      <a:pt x="48" y="933"/>
                      <a:pt x="30" y="913"/>
                      <a:pt x="19" y="885"/>
                    </a:cubicBezTo>
                    <a:cubicBezTo>
                      <a:pt x="8" y="857"/>
                      <a:pt x="2" y="818"/>
                      <a:pt x="1" y="780"/>
                    </a:cubicBezTo>
                    <a:cubicBezTo>
                      <a:pt x="0" y="742"/>
                      <a:pt x="4" y="704"/>
                      <a:pt x="16" y="657"/>
                    </a:cubicBezTo>
                    <a:cubicBezTo>
                      <a:pt x="28" y="610"/>
                      <a:pt x="53" y="551"/>
                      <a:pt x="76" y="498"/>
                    </a:cubicBezTo>
                    <a:cubicBezTo>
                      <a:pt x="99" y="445"/>
                      <a:pt x="131" y="383"/>
                      <a:pt x="157" y="34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4" name="Freeform 1726"/>
              <p:cNvSpPr>
                <a:spLocks noChangeAspect="1"/>
              </p:cNvSpPr>
              <p:nvPr/>
            </p:nvSpPr>
            <p:spPr bwMode="auto">
              <a:xfrm flipH="1">
                <a:off x="2829" y="3787"/>
                <a:ext cx="100" cy="129"/>
              </a:xfrm>
              <a:custGeom>
                <a:avLst/>
                <a:gdLst>
                  <a:gd name="T0" fmla="*/ 0 w 785"/>
                  <a:gd name="T1" fmla="*/ 0 h 976"/>
                  <a:gd name="T2" fmla="*/ 0 w 785"/>
                  <a:gd name="T3" fmla="*/ 0 h 976"/>
                  <a:gd name="T4" fmla="*/ 0 w 785"/>
                  <a:gd name="T5" fmla="*/ 0 h 976"/>
                  <a:gd name="T6" fmla="*/ 0 w 785"/>
                  <a:gd name="T7" fmla="*/ 0 h 976"/>
                  <a:gd name="T8" fmla="*/ 0 w 785"/>
                  <a:gd name="T9" fmla="*/ 0 h 976"/>
                  <a:gd name="T10" fmla="*/ 0 w 785"/>
                  <a:gd name="T11" fmla="*/ 0 h 976"/>
                  <a:gd name="T12" fmla="*/ 0 w 785"/>
                  <a:gd name="T13" fmla="*/ 0 h 976"/>
                  <a:gd name="T14" fmla="*/ 0 w 785"/>
                  <a:gd name="T15" fmla="*/ 0 h 976"/>
                  <a:gd name="T16" fmla="*/ 0 w 785"/>
                  <a:gd name="T17" fmla="*/ 0 h 976"/>
                  <a:gd name="T18" fmla="*/ 0 w 785"/>
                  <a:gd name="T19" fmla="*/ 0 h 976"/>
                  <a:gd name="T20" fmla="*/ 0 w 785"/>
                  <a:gd name="T21" fmla="*/ 0 h 976"/>
                  <a:gd name="T22" fmla="*/ 0 w 785"/>
                  <a:gd name="T23" fmla="*/ 0 h 976"/>
                  <a:gd name="T24" fmla="*/ 0 w 785"/>
                  <a:gd name="T25" fmla="*/ 0 h 976"/>
                  <a:gd name="T26" fmla="*/ 0 w 785"/>
                  <a:gd name="T27" fmla="*/ 0 h 976"/>
                  <a:gd name="T28" fmla="*/ 0 w 785"/>
                  <a:gd name="T29" fmla="*/ 0 h 976"/>
                  <a:gd name="T30" fmla="*/ 0 w 785"/>
                  <a:gd name="T31" fmla="*/ 0 h 976"/>
                  <a:gd name="T32" fmla="*/ 0 w 785"/>
                  <a:gd name="T33" fmla="*/ 0 h 976"/>
                  <a:gd name="T34" fmla="*/ 0 w 785"/>
                  <a:gd name="T35" fmla="*/ 0 h 976"/>
                  <a:gd name="T36" fmla="*/ 0 w 785"/>
                  <a:gd name="T37" fmla="*/ 0 h 976"/>
                  <a:gd name="T38" fmla="*/ 0 w 785"/>
                  <a:gd name="T39" fmla="*/ 0 h 976"/>
                  <a:gd name="T40" fmla="*/ 0 w 785"/>
                  <a:gd name="T41" fmla="*/ 0 h 976"/>
                  <a:gd name="T42" fmla="*/ 0 w 785"/>
                  <a:gd name="T43" fmla="*/ 0 h 976"/>
                  <a:gd name="T44" fmla="*/ 0 w 785"/>
                  <a:gd name="T45" fmla="*/ 0 h 97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785"/>
                  <a:gd name="T70" fmla="*/ 0 h 976"/>
                  <a:gd name="T71" fmla="*/ 785 w 785"/>
                  <a:gd name="T72" fmla="*/ 976 h 97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785" h="976">
                    <a:moveTo>
                      <a:pt x="157" y="342"/>
                    </a:moveTo>
                    <a:cubicBezTo>
                      <a:pt x="183" y="301"/>
                      <a:pt x="201" y="286"/>
                      <a:pt x="232" y="252"/>
                    </a:cubicBezTo>
                    <a:cubicBezTo>
                      <a:pt x="263" y="218"/>
                      <a:pt x="308" y="168"/>
                      <a:pt x="343" y="138"/>
                    </a:cubicBezTo>
                    <a:cubicBezTo>
                      <a:pt x="378" y="108"/>
                      <a:pt x="407" y="88"/>
                      <a:pt x="442" y="69"/>
                    </a:cubicBezTo>
                    <a:cubicBezTo>
                      <a:pt x="477" y="50"/>
                      <a:pt x="517" y="38"/>
                      <a:pt x="550" y="27"/>
                    </a:cubicBezTo>
                    <a:cubicBezTo>
                      <a:pt x="583" y="16"/>
                      <a:pt x="614" y="0"/>
                      <a:pt x="643" y="3"/>
                    </a:cubicBezTo>
                    <a:cubicBezTo>
                      <a:pt x="672" y="6"/>
                      <a:pt x="707" y="28"/>
                      <a:pt x="727" y="45"/>
                    </a:cubicBezTo>
                    <a:cubicBezTo>
                      <a:pt x="747" y="62"/>
                      <a:pt x="754" y="82"/>
                      <a:pt x="763" y="108"/>
                    </a:cubicBezTo>
                    <a:cubicBezTo>
                      <a:pt x="772" y="134"/>
                      <a:pt x="783" y="165"/>
                      <a:pt x="784" y="198"/>
                    </a:cubicBezTo>
                    <a:cubicBezTo>
                      <a:pt x="785" y="231"/>
                      <a:pt x="780" y="263"/>
                      <a:pt x="769" y="306"/>
                    </a:cubicBezTo>
                    <a:cubicBezTo>
                      <a:pt x="758" y="349"/>
                      <a:pt x="735" y="413"/>
                      <a:pt x="718" y="459"/>
                    </a:cubicBezTo>
                    <a:cubicBezTo>
                      <a:pt x="701" y="505"/>
                      <a:pt x="688" y="538"/>
                      <a:pt x="664" y="582"/>
                    </a:cubicBezTo>
                    <a:cubicBezTo>
                      <a:pt x="640" y="626"/>
                      <a:pt x="604" y="679"/>
                      <a:pt x="571" y="720"/>
                    </a:cubicBezTo>
                    <a:cubicBezTo>
                      <a:pt x="538" y="761"/>
                      <a:pt x="500" y="796"/>
                      <a:pt x="463" y="828"/>
                    </a:cubicBezTo>
                    <a:cubicBezTo>
                      <a:pt x="426" y="860"/>
                      <a:pt x="384" y="894"/>
                      <a:pt x="349" y="915"/>
                    </a:cubicBezTo>
                    <a:cubicBezTo>
                      <a:pt x="314" y="936"/>
                      <a:pt x="288" y="947"/>
                      <a:pt x="253" y="957"/>
                    </a:cubicBezTo>
                    <a:cubicBezTo>
                      <a:pt x="218" y="967"/>
                      <a:pt x="167" y="976"/>
                      <a:pt x="136" y="975"/>
                    </a:cubicBezTo>
                    <a:cubicBezTo>
                      <a:pt x="105" y="974"/>
                      <a:pt x="86" y="963"/>
                      <a:pt x="67" y="948"/>
                    </a:cubicBezTo>
                    <a:cubicBezTo>
                      <a:pt x="48" y="933"/>
                      <a:pt x="30" y="913"/>
                      <a:pt x="19" y="885"/>
                    </a:cubicBezTo>
                    <a:cubicBezTo>
                      <a:pt x="8" y="857"/>
                      <a:pt x="2" y="818"/>
                      <a:pt x="1" y="780"/>
                    </a:cubicBezTo>
                    <a:cubicBezTo>
                      <a:pt x="0" y="742"/>
                      <a:pt x="4" y="704"/>
                      <a:pt x="16" y="657"/>
                    </a:cubicBezTo>
                    <a:cubicBezTo>
                      <a:pt x="28" y="610"/>
                      <a:pt x="53" y="551"/>
                      <a:pt x="76" y="498"/>
                    </a:cubicBezTo>
                    <a:cubicBezTo>
                      <a:pt x="99" y="445"/>
                      <a:pt x="131" y="383"/>
                      <a:pt x="157" y="342"/>
                    </a:cubicBez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5" name="Freeform 1727" descr="Large confetti"/>
              <p:cNvSpPr>
                <a:spLocks noChangeAspect="1"/>
              </p:cNvSpPr>
              <p:nvPr/>
            </p:nvSpPr>
            <p:spPr bwMode="auto">
              <a:xfrm flipH="1">
                <a:off x="2837" y="3787"/>
                <a:ext cx="92" cy="129"/>
              </a:xfrm>
              <a:custGeom>
                <a:avLst/>
                <a:gdLst>
                  <a:gd name="T0" fmla="*/ 0 w 728"/>
                  <a:gd name="T1" fmla="*/ 0 h 970"/>
                  <a:gd name="T2" fmla="*/ 0 w 728"/>
                  <a:gd name="T3" fmla="*/ 0 h 970"/>
                  <a:gd name="T4" fmla="*/ 0 w 728"/>
                  <a:gd name="T5" fmla="*/ 0 h 970"/>
                  <a:gd name="T6" fmla="*/ 0 w 728"/>
                  <a:gd name="T7" fmla="*/ 0 h 970"/>
                  <a:gd name="T8" fmla="*/ 0 w 728"/>
                  <a:gd name="T9" fmla="*/ 0 h 970"/>
                  <a:gd name="T10" fmla="*/ 0 w 728"/>
                  <a:gd name="T11" fmla="*/ 0 h 970"/>
                  <a:gd name="T12" fmla="*/ 0 w 728"/>
                  <a:gd name="T13" fmla="*/ 0 h 970"/>
                  <a:gd name="T14" fmla="*/ 0 w 728"/>
                  <a:gd name="T15" fmla="*/ 0 h 970"/>
                  <a:gd name="T16" fmla="*/ 0 w 728"/>
                  <a:gd name="T17" fmla="*/ 0 h 970"/>
                  <a:gd name="T18" fmla="*/ 0 w 728"/>
                  <a:gd name="T19" fmla="*/ 0 h 970"/>
                  <a:gd name="T20" fmla="*/ 0 w 728"/>
                  <a:gd name="T21" fmla="*/ 0 h 970"/>
                  <a:gd name="T22" fmla="*/ 0 w 728"/>
                  <a:gd name="T23" fmla="*/ 0 h 970"/>
                  <a:gd name="T24" fmla="*/ 0 w 728"/>
                  <a:gd name="T25" fmla="*/ 0 h 970"/>
                  <a:gd name="T26" fmla="*/ 0 w 728"/>
                  <a:gd name="T27" fmla="*/ 0 h 970"/>
                  <a:gd name="T28" fmla="*/ 0 w 728"/>
                  <a:gd name="T29" fmla="*/ 0 h 970"/>
                  <a:gd name="T30" fmla="*/ 0 w 728"/>
                  <a:gd name="T31" fmla="*/ 0 h 970"/>
                  <a:gd name="T32" fmla="*/ 0 w 728"/>
                  <a:gd name="T33" fmla="*/ 0 h 970"/>
                  <a:gd name="T34" fmla="*/ 0 w 728"/>
                  <a:gd name="T35" fmla="*/ 0 h 970"/>
                  <a:gd name="T36" fmla="*/ 0 w 728"/>
                  <a:gd name="T37" fmla="*/ 0 h 970"/>
                  <a:gd name="T38" fmla="*/ 0 w 728"/>
                  <a:gd name="T39" fmla="*/ 0 h 970"/>
                  <a:gd name="T40" fmla="*/ 0 w 728"/>
                  <a:gd name="T41" fmla="*/ 0 h 970"/>
                  <a:gd name="T42" fmla="*/ 0 w 728"/>
                  <a:gd name="T43" fmla="*/ 0 h 970"/>
                  <a:gd name="T44" fmla="*/ 0 w 728"/>
                  <a:gd name="T45" fmla="*/ 0 h 970"/>
                  <a:gd name="T46" fmla="*/ 0 w 728"/>
                  <a:gd name="T47" fmla="*/ 0 h 970"/>
                  <a:gd name="T48" fmla="*/ 0 w 728"/>
                  <a:gd name="T49" fmla="*/ 0 h 970"/>
                  <a:gd name="T50" fmla="*/ 0 w 728"/>
                  <a:gd name="T51" fmla="*/ 0 h 970"/>
                  <a:gd name="T52" fmla="*/ 0 w 728"/>
                  <a:gd name="T53" fmla="*/ 0 h 970"/>
                  <a:gd name="T54" fmla="*/ 0 w 728"/>
                  <a:gd name="T55" fmla="*/ 0 h 970"/>
                  <a:gd name="T56" fmla="*/ 0 w 728"/>
                  <a:gd name="T57" fmla="*/ 0 h 970"/>
                  <a:gd name="T58" fmla="*/ 0 w 728"/>
                  <a:gd name="T59" fmla="*/ 0 h 970"/>
                  <a:gd name="T60" fmla="*/ 0 w 728"/>
                  <a:gd name="T61" fmla="*/ 0 h 97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28"/>
                  <a:gd name="T94" fmla="*/ 0 h 970"/>
                  <a:gd name="T95" fmla="*/ 728 w 728"/>
                  <a:gd name="T96" fmla="*/ 970 h 97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28" h="970">
                    <a:moveTo>
                      <a:pt x="74" y="567"/>
                    </a:moveTo>
                    <a:cubicBezTo>
                      <a:pt x="96" y="546"/>
                      <a:pt x="148" y="552"/>
                      <a:pt x="167" y="537"/>
                    </a:cubicBezTo>
                    <a:lnTo>
                      <a:pt x="188" y="474"/>
                    </a:lnTo>
                    <a:cubicBezTo>
                      <a:pt x="204" y="429"/>
                      <a:pt x="246" y="310"/>
                      <a:pt x="263" y="264"/>
                    </a:cubicBezTo>
                    <a:cubicBezTo>
                      <a:pt x="280" y="218"/>
                      <a:pt x="274" y="217"/>
                      <a:pt x="290" y="195"/>
                    </a:cubicBezTo>
                    <a:cubicBezTo>
                      <a:pt x="306" y="173"/>
                      <a:pt x="336" y="150"/>
                      <a:pt x="356" y="132"/>
                    </a:cubicBezTo>
                    <a:cubicBezTo>
                      <a:pt x="376" y="114"/>
                      <a:pt x="390" y="102"/>
                      <a:pt x="407" y="90"/>
                    </a:cubicBezTo>
                    <a:cubicBezTo>
                      <a:pt x="424" y="78"/>
                      <a:pt x="442" y="69"/>
                      <a:pt x="461" y="60"/>
                    </a:cubicBezTo>
                    <a:cubicBezTo>
                      <a:pt x="480" y="51"/>
                      <a:pt x="497" y="45"/>
                      <a:pt x="524" y="36"/>
                    </a:cubicBezTo>
                    <a:cubicBezTo>
                      <a:pt x="551" y="27"/>
                      <a:pt x="599" y="8"/>
                      <a:pt x="625" y="4"/>
                    </a:cubicBezTo>
                    <a:cubicBezTo>
                      <a:pt x="651" y="0"/>
                      <a:pt x="663" y="6"/>
                      <a:pt x="680" y="12"/>
                    </a:cubicBezTo>
                    <a:cubicBezTo>
                      <a:pt x="697" y="18"/>
                      <a:pt x="721" y="30"/>
                      <a:pt x="728" y="42"/>
                    </a:cubicBezTo>
                    <a:lnTo>
                      <a:pt x="722" y="83"/>
                    </a:lnTo>
                    <a:cubicBezTo>
                      <a:pt x="703" y="145"/>
                      <a:pt x="620" y="363"/>
                      <a:pt x="614" y="417"/>
                    </a:cubicBezTo>
                    <a:lnTo>
                      <a:pt x="683" y="405"/>
                    </a:lnTo>
                    <a:cubicBezTo>
                      <a:pt x="689" y="426"/>
                      <a:pt x="660" y="509"/>
                      <a:pt x="650" y="546"/>
                    </a:cubicBezTo>
                    <a:cubicBezTo>
                      <a:pt x="640" y="583"/>
                      <a:pt x="633" y="605"/>
                      <a:pt x="623" y="630"/>
                    </a:cubicBezTo>
                    <a:cubicBezTo>
                      <a:pt x="613" y="655"/>
                      <a:pt x="606" y="672"/>
                      <a:pt x="587" y="699"/>
                    </a:cubicBezTo>
                    <a:cubicBezTo>
                      <a:pt x="568" y="726"/>
                      <a:pt x="533" y="765"/>
                      <a:pt x="506" y="792"/>
                    </a:cubicBezTo>
                    <a:cubicBezTo>
                      <a:pt x="479" y="819"/>
                      <a:pt x="451" y="840"/>
                      <a:pt x="425" y="861"/>
                    </a:cubicBezTo>
                    <a:cubicBezTo>
                      <a:pt x="399" y="882"/>
                      <a:pt x="368" y="907"/>
                      <a:pt x="347" y="921"/>
                    </a:cubicBezTo>
                    <a:cubicBezTo>
                      <a:pt x="326" y="935"/>
                      <a:pt x="316" y="939"/>
                      <a:pt x="296" y="945"/>
                    </a:cubicBezTo>
                    <a:cubicBezTo>
                      <a:pt x="276" y="951"/>
                      <a:pt x="251" y="956"/>
                      <a:pt x="224" y="960"/>
                    </a:cubicBezTo>
                    <a:cubicBezTo>
                      <a:pt x="197" y="964"/>
                      <a:pt x="155" y="968"/>
                      <a:pt x="134" y="969"/>
                    </a:cubicBezTo>
                    <a:cubicBezTo>
                      <a:pt x="113" y="970"/>
                      <a:pt x="112" y="970"/>
                      <a:pt x="98" y="963"/>
                    </a:cubicBezTo>
                    <a:cubicBezTo>
                      <a:pt x="84" y="956"/>
                      <a:pt x="65" y="937"/>
                      <a:pt x="53" y="924"/>
                    </a:cubicBezTo>
                    <a:cubicBezTo>
                      <a:pt x="41" y="911"/>
                      <a:pt x="34" y="898"/>
                      <a:pt x="26" y="882"/>
                    </a:cubicBezTo>
                    <a:cubicBezTo>
                      <a:pt x="18" y="866"/>
                      <a:pt x="8" y="849"/>
                      <a:pt x="5" y="828"/>
                    </a:cubicBezTo>
                    <a:cubicBezTo>
                      <a:pt x="2" y="807"/>
                      <a:pt x="0" y="783"/>
                      <a:pt x="5" y="756"/>
                    </a:cubicBezTo>
                    <a:cubicBezTo>
                      <a:pt x="10" y="729"/>
                      <a:pt x="20" y="696"/>
                      <a:pt x="32" y="666"/>
                    </a:cubicBezTo>
                    <a:cubicBezTo>
                      <a:pt x="44" y="636"/>
                      <a:pt x="52" y="588"/>
                      <a:pt x="74" y="567"/>
                    </a:cubicBezTo>
                    <a:close/>
                  </a:path>
                </a:pathLst>
              </a:custGeom>
              <a:pattFill prst="lgConfetti">
                <a:fgClr>
                  <a:srgbClr val="DDDDDD"/>
                </a:fgClr>
                <a:bgClr>
                  <a:srgbClr val="EAEAEA"/>
                </a:bgClr>
              </a:patt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6" name="Freeform 1728"/>
              <p:cNvSpPr>
                <a:spLocks noChangeAspect="1"/>
              </p:cNvSpPr>
              <p:nvPr/>
            </p:nvSpPr>
            <p:spPr bwMode="auto">
              <a:xfrm flipH="1">
                <a:off x="2844" y="3882"/>
                <a:ext cx="10" cy="8"/>
              </a:xfrm>
              <a:custGeom>
                <a:avLst/>
                <a:gdLst>
                  <a:gd name="T0" fmla="*/ 0 w 68"/>
                  <a:gd name="T1" fmla="*/ 0 h 60"/>
                  <a:gd name="T2" fmla="*/ 0 w 68"/>
                  <a:gd name="T3" fmla="*/ 0 h 60"/>
                  <a:gd name="T4" fmla="*/ 0 w 68"/>
                  <a:gd name="T5" fmla="*/ 0 h 60"/>
                  <a:gd name="T6" fmla="*/ 0 w 68"/>
                  <a:gd name="T7" fmla="*/ 0 h 60"/>
                  <a:gd name="T8" fmla="*/ 0 w 68"/>
                  <a:gd name="T9" fmla="*/ 0 h 60"/>
                  <a:gd name="T10" fmla="*/ 0 w 68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"/>
                  <a:gd name="T19" fmla="*/ 0 h 60"/>
                  <a:gd name="T20" fmla="*/ 68 w 68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" h="60">
                    <a:moveTo>
                      <a:pt x="0" y="48"/>
                    </a:moveTo>
                    <a:lnTo>
                      <a:pt x="10" y="60"/>
                    </a:lnTo>
                    <a:lnTo>
                      <a:pt x="50" y="56"/>
                    </a:lnTo>
                    <a:lnTo>
                      <a:pt x="68" y="10"/>
                    </a:lnTo>
                    <a:lnTo>
                      <a:pt x="58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1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7" name="Freeform 1729"/>
              <p:cNvSpPr>
                <a:spLocks noChangeAspect="1"/>
              </p:cNvSpPr>
              <p:nvPr/>
            </p:nvSpPr>
            <p:spPr bwMode="auto">
              <a:xfrm flipH="1">
                <a:off x="2846" y="3882"/>
                <a:ext cx="8" cy="6"/>
              </a:xfrm>
              <a:custGeom>
                <a:avLst/>
                <a:gdLst>
                  <a:gd name="T0" fmla="*/ 0 w 60"/>
                  <a:gd name="T1" fmla="*/ 0 h 51"/>
                  <a:gd name="T2" fmla="*/ 0 w 60"/>
                  <a:gd name="T3" fmla="*/ 0 h 51"/>
                  <a:gd name="T4" fmla="*/ 0 w 60"/>
                  <a:gd name="T5" fmla="*/ 0 h 51"/>
                  <a:gd name="T6" fmla="*/ 0 w 60"/>
                  <a:gd name="T7" fmla="*/ 0 h 51"/>
                  <a:gd name="T8" fmla="*/ 0 w 60"/>
                  <a:gd name="T9" fmla="*/ 0 h 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51"/>
                  <a:gd name="T17" fmla="*/ 60 w 60"/>
                  <a:gd name="T18" fmla="*/ 51 h 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51">
                    <a:moveTo>
                      <a:pt x="0" y="51"/>
                    </a:moveTo>
                    <a:lnTo>
                      <a:pt x="15" y="3"/>
                    </a:lnTo>
                    <a:lnTo>
                      <a:pt x="60" y="0"/>
                    </a:lnTo>
                    <a:lnTo>
                      <a:pt x="42" y="4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83814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8" name="Freeform 1730"/>
              <p:cNvSpPr>
                <a:spLocks noChangeAspect="1"/>
              </p:cNvSpPr>
              <p:nvPr/>
            </p:nvSpPr>
            <p:spPr bwMode="auto">
              <a:xfrm flipH="1">
                <a:off x="2850" y="3894"/>
                <a:ext cx="11" cy="12"/>
              </a:xfrm>
              <a:custGeom>
                <a:avLst/>
                <a:gdLst>
                  <a:gd name="T0" fmla="*/ 0 w 88"/>
                  <a:gd name="T1" fmla="*/ 0 h 90"/>
                  <a:gd name="T2" fmla="*/ 0 w 88"/>
                  <a:gd name="T3" fmla="*/ 0 h 90"/>
                  <a:gd name="T4" fmla="*/ 0 w 88"/>
                  <a:gd name="T5" fmla="*/ 0 h 90"/>
                  <a:gd name="T6" fmla="*/ 0 w 88"/>
                  <a:gd name="T7" fmla="*/ 0 h 90"/>
                  <a:gd name="T8" fmla="*/ 0 w 88"/>
                  <a:gd name="T9" fmla="*/ 0 h 90"/>
                  <a:gd name="T10" fmla="*/ 0 w 88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90"/>
                  <a:gd name="T20" fmla="*/ 88 w 88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90">
                    <a:moveTo>
                      <a:pt x="0" y="76"/>
                    </a:moveTo>
                    <a:lnTo>
                      <a:pt x="14" y="90"/>
                    </a:lnTo>
                    <a:lnTo>
                      <a:pt x="60" y="84"/>
                    </a:lnTo>
                    <a:lnTo>
                      <a:pt x="88" y="18"/>
                    </a:lnTo>
                    <a:lnTo>
                      <a:pt x="76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1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59" name="Freeform 1731"/>
              <p:cNvSpPr>
                <a:spLocks noChangeAspect="1"/>
              </p:cNvSpPr>
              <p:nvPr/>
            </p:nvSpPr>
            <p:spPr bwMode="auto">
              <a:xfrm flipH="1">
                <a:off x="2852" y="3894"/>
                <a:ext cx="9" cy="12"/>
              </a:xfrm>
              <a:custGeom>
                <a:avLst/>
                <a:gdLst>
                  <a:gd name="T0" fmla="*/ 0 w 78"/>
                  <a:gd name="T1" fmla="*/ 0 h 78"/>
                  <a:gd name="T2" fmla="*/ 0 w 78"/>
                  <a:gd name="T3" fmla="*/ 0 h 78"/>
                  <a:gd name="T4" fmla="*/ 0 w 78"/>
                  <a:gd name="T5" fmla="*/ 0 h 78"/>
                  <a:gd name="T6" fmla="*/ 0 w 78"/>
                  <a:gd name="T7" fmla="*/ 0 h 78"/>
                  <a:gd name="T8" fmla="*/ 0 w 78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78"/>
                  <a:gd name="T17" fmla="*/ 78 w 7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78">
                    <a:moveTo>
                      <a:pt x="24" y="6"/>
                    </a:moveTo>
                    <a:lnTo>
                      <a:pt x="78" y="0"/>
                    </a:lnTo>
                    <a:lnTo>
                      <a:pt x="50" y="72"/>
                    </a:lnTo>
                    <a:lnTo>
                      <a:pt x="0" y="78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38141"/>
                  </a:gs>
                  <a:gs pos="100000">
                    <a:srgbClr val="53522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0" name="Freeform 1732"/>
              <p:cNvSpPr>
                <a:spLocks noChangeAspect="1"/>
              </p:cNvSpPr>
              <p:nvPr/>
            </p:nvSpPr>
            <p:spPr bwMode="auto">
              <a:xfrm flipH="1">
                <a:off x="2929" y="3910"/>
                <a:ext cx="11" cy="13"/>
              </a:xfrm>
              <a:custGeom>
                <a:avLst/>
                <a:gdLst>
                  <a:gd name="T0" fmla="*/ 0 w 88"/>
                  <a:gd name="T1" fmla="*/ 0 h 90"/>
                  <a:gd name="T2" fmla="*/ 0 w 88"/>
                  <a:gd name="T3" fmla="*/ 0 h 90"/>
                  <a:gd name="T4" fmla="*/ 0 w 88"/>
                  <a:gd name="T5" fmla="*/ 0 h 90"/>
                  <a:gd name="T6" fmla="*/ 0 w 88"/>
                  <a:gd name="T7" fmla="*/ 0 h 90"/>
                  <a:gd name="T8" fmla="*/ 0 w 88"/>
                  <a:gd name="T9" fmla="*/ 0 h 90"/>
                  <a:gd name="T10" fmla="*/ 0 w 88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8"/>
                  <a:gd name="T19" fmla="*/ 0 h 90"/>
                  <a:gd name="T20" fmla="*/ 88 w 88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8" h="90">
                    <a:moveTo>
                      <a:pt x="0" y="76"/>
                    </a:moveTo>
                    <a:lnTo>
                      <a:pt x="14" y="90"/>
                    </a:lnTo>
                    <a:lnTo>
                      <a:pt x="60" y="84"/>
                    </a:lnTo>
                    <a:lnTo>
                      <a:pt x="88" y="18"/>
                    </a:lnTo>
                    <a:lnTo>
                      <a:pt x="76" y="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1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1" name="Freeform 1733"/>
              <p:cNvSpPr>
                <a:spLocks noChangeAspect="1"/>
              </p:cNvSpPr>
              <p:nvPr/>
            </p:nvSpPr>
            <p:spPr bwMode="auto">
              <a:xfrm flipH="1">
                <a:off x="2930" y="3910"/>
                <a:ext cx="10" cy="11"/>
              </a:xfrm>
              <a:custGeom>
                <a:avLst/>
                <a:gdLst>
                  <a:gd name="T0" fmla="*/ 0 w 84"/>
                  <a:gd name="T1" fmla="*/ 0 h 86"/>
                  <a:gd name="T2" fmla="*/ 0 w 84"/>
                  <a:gd name="T3" fmla="*/ 0 h 86"/>
                  <a:gd name="T4" fmla="*/ 0 w 84"/>
                  <a:gd name="T5" fmla="*/ 0 h 86"/>
                  <a:gd name="T6" fmla="*/ 0 w 84"/>
                  <a:gd name="T7" fmla="*/ 0 h 86"/>
                  <a:gd name="T8" fmla="*/ 0 w 84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86"/>
                  <a:gd name="T17" fmla="*/ 84 w 84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86">
                    <a:moveTo>
                      <a:pt x="30" y="8"/>
                    </a:moveTo>
                    <a:lnTo>
                      <a:pt x="84" y="0"/>
                    </a:lnTo>
                    <a:lnTo>
                      <a:pt x="56" y="78"/>
                    </a:lnTo>
                    <a:lnTo>
                      <a:pt x="0" y="86"/>
                    </a:lnTo>
                    <a:lnTo>
                      <a:pt x="3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38141"/>
                  </a:gs>
                  <a:gs pos="100000">
                    <a:srgbClr val="53522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2" name="Freeform 1734"/>
              <p:cNvSpPr>
                <a:spLocks noChangeAspect="1"/>
              </p:cNvSpPr>
              <p:nvPr/>
            </p:nvSpPr>
            <p:spPr bwMode="auto">
              <a:xfrm flipH="1">
                <a:off x="2852" y="3906"/>
                <a:ext cx="9" cy="25"/>
              </a:xfrm>
              <a:custGeom>
                <a:avLst/>
                <a:gdLst>
                  <a:gd name="T0" fmla="*/ 0 w 69"/>
                  <a:gd name="T1" fmla="*/ 0 h 180"/>
                  <a:gd name="T2" fmla="*/ 0 w 69"/>
                  <a:gd name="T3" fmla="*/ 0 h 180"/>
                  <a:gd name="T4" fmla="*/ 0 w 69"/>
                  <a:gd name="T5" fmla="*/ 0 h 180"/>
                  <a:gd name="T6" fmla="*/ 0 w 69"/>
                  <a:gd name="T7" fmla="*/ 0 h 180"/>
                  <a:gd name="T8" fmla="*/ 0 w 69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9"/>
                  <a:gd name="T16" fmla="*/ 0 h 180"/>
                  <a:gd name="T17" fmla="*/ 69 w 69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9" h="180">
                    <a:moveTo>
                      <a:pt x="0" y="156"/>
                    </a:moveTo>
                    <a:lnTo>
                      <a:pt x="51" y="0"/>
                    </a:lnTo>
                    <a:lnTo>
                      <a:pt x="69" y="18"/>
                    </a:lnTo>
                    <a:lnTo>
                      <a:pt x="15" y="18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3" name="Freeform 1735"/>
              <p:cNvSpPr>
                <a:spLocks noChangeAspect="1"/>
              </p:cNvSpPr>
              <p:nvPr/>
            </p:nvSpPr>
            <p:spPr bwMode="auto">
              <a:xfrm flipH="1">
                <a:off x="2857" y="3927"/>
                <a:ext cx="94" cy="18"/>
              </a:xfrm>
              <a:custGeom>
                <a:avLst/>
                <a:gdLst>
                  <a:gd name="T0" fmla="*/ 0 w 741"/>
                  <a:gd name="T1" fmla="*/ 0 h 133"/>
                  <a:gd name="T2" fmla="*/ 0 w 741"/>
                  <a:gd name="T3" fmla="*/ 0 h 133"/>
                  <a:gd name="T4" fmla="*/ 0 w 741"/>
                  <a:gd name="T5" fmla="*/ 0 h 133"/>
                  <a:gd name="T6" fmla="*/ 0 w 741"/>
                  <a:gd name="T7" fmla="*/ 0 h 133"/>
                  <a:gd name="T8" fmla="*/ 0 w 741"/>
                  <a:gd name="T9" fmla="*/ 0 h 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1"/>
                  <a:gd name="T16" fmla="*/ 0 h 133"/>
                  <a:gd name="T17" fmla="*/ 741 w 741"/>
                  <a:gd name="T18" fmla="*/ 133 h 1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1" h="133">
                    <a:moveTo>
                      <a:pt x="0" y="112"/>
                    </a:moveTo>
                    <a:lnTo>
                      <a:pt x="24" y="133"/>
                    </a:lnTo>
                    <a:lnTo>
                      <a:pt x="741" y="22"/>
                    </a:lnTo>
                    <a:lnTo>
                      <a:pt x="724" y="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4" name="Freeform 1736"/>
              <p:cNvSpPr>
                <a:spLocks noChangeAspect="1"/>
              </p:cNvSpPr>
              <p:nvPr/>
            </p:nvSpPr>
            <p:spPr bwMode="auto">
              <a:xfrm flipH="1">
                <a:off x="2854" y="3906"/>
                <a:ext cx="97" cy="37"/>
              </a:xfrm>
              <a:custGeom>
                <a:avLst/>
                <a:gdLst>
                  <a:gd name="T0" fmla="*/ 0 w 774"/>
                  <a:gd name="T1" fmla="*/ 0 h 270"/>
                  <a:gd name="T2" fmla="*/ 0 w 774"/>
                  <a:gd name="T3" fmla="*/ 0 h 270"/>
                  <a:gd name="T4" fmla="*/ 0 w 774"/>
                  <a:gd name="T5" fmla="*/ 0 h 270"/>
                  <a:gd name="T6" fmla="*/ 0 w 774"/>
                  <a:gd name="T7" fmla="*/ 0 h 270"/>
                  <a:gd name="T8" fmla="*/ 0 w 774"/>
                  <a:gd name="T9" fmla="*/ 0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4"/>
                  <a:gd name="T16" fmla="*/ 0 h 270"/>
                  <a:gd name="T17" fmla="*/ 774 w 774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4" h="270">
                    <a:moveTo>
                      <a:pt x="48" y="135"/>
                    </a:moveTo>
                    <a:lnTo>
                      <a:pt x="774" y="0"/>
                    </a:lnTo>
                    <a:lnTo>
                      <a:pt x="726" y="153"/>
                    </a:lnTo>
                    <a:lnTo>
                      <a:pt x="0" y="270"/>
                    </a:lnTo>
                    <a:lnTo>
                      <a:pt x="48" y="13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F8D47"/>
                  </a:gs>
                  <a:gs pos="100000">
                    <a:srgbClr val="64623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5" name="Line 1737"/>
              <p:cNvSpPr>
                <a:spLocks noChangeAspect="1" noChangeShapeType="1"/>
              </p:cNvSpPr>
              <p:nvPr/>
            </p:nvSpPr>
            <p:spPr bwMode="auto">
              <a:xfrm>
                <a:off x="2859" y="3906"/>
                <a:ext cx="8" cy="21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6" name="Line 1738"/>
              <p:cNvSpPr>
                <a:spLocks noChangeAspect="1" noChangeShapeType="1"/>
              </p:cNvSpPr>
              <p:nvPr/>
            </p:nvSpPr>
            <p:spPr bwMode="auto">
              <a:xfrm>
                <a:off x="2865" y="3908"/>
                <a:ext cx="7" cy="19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7" name="Line 1739"/>
              <p:cNvSpPr>
                <a:spLocks noChangeAspect="1" noChangeShapeType="1"/>
              </p:cNvSpPr>
              <p:nvPr/>
            </p:nvSpPr>
            <p:spPr bwMode="auto">
              <a:xfrm>
                <a:off x="2882" y="3912"/>
                <a:ext cx="5" cy="19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8" name="Line 1740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87" y="3912"/>
                <a:ext cx="6" cy="21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69" name="Line 174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1" y="3914"/>
                <a:ext cx="8" cy="19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0" name="Line 174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08" y="3916"/>
                <a:ext cx="6" cy="19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1" name="Line 174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14" y="3919"/>
                <a:ext cx="5" cy="16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2" name="Line 1744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17" y="3919"/>
                <a:ext cx="6" cy="18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3" name="Line 174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23" y="3921"/>
                <a:ext cx="6" cy="18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4" name="Line 174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27" y="3921"/>
                <a:ext cx="5" cy="18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5" name="Line 1747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2" y="3921"/>
                <a:ext cx="4" cy="18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6" name="Line 174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38" y="3923"/>
                <a:ext cx="6" cy="18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7" name="Line 1749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42" y="3925"/>
                <a:ext cx="5" cy="16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8" name="Freeform 1750"/>
              <p:cNvSpPr>
                <a:spLocks noChangeAspect="1"/>
              </p:cNvSpPr>
              <p:nvPr/>
            </p:nvSpPr>
            <p:spPr bwMode="auto">
              <a:xfrm flipH="1">
                <a:off x="2872" y="3908"/>
                <a:ext cx="10" cy="23"/>
              </a:xfrm>
              <a:custGeom>
                <a:avLst/>
                <a:gdLst>
                  <a:gd name="T0" fmla="*/ 0 w 90"/>
                  <a:gd name="T1" fmla="*/ 0 h 144"/>
                  <a:gd name="T2" fmla="*/ 0 w 90"/>
                  <a:gd name="T3" fmla="*/ 0 h 144"/>
                  <a:gd name="T4" fmla="*/ 0 w 90"/>
                  <a:gd name="T5" fmla="*/ 0 h 144"/>
                  <a:gd name="T6" fmla="*/ 0 w 90"/>
                  <a:gd name="T7" fmla="*/ 0 h 144"/>
                  <a:gd name="T8" fmla="*/ 0 w 90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144"/>
                  <a:gd name="T17" fmla="*/ 90 w 9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144">
                    <a:moveTo>
                      <a:pt x="0" y="144"/>
                    </a:moveTo>
                    <a:lnTo>
                      <a:pt x="42" y="138"/>
                    </a:lnTo>
                    <a:lnTo>
                      <a:pt x="90" y="0"/>
                    </a:lnTo>
                    <a:lnTo>
                      <a:pt x="51" y="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hlink">
                  <a:alpha val="50195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79" name="Line 1751"/>
              <p:cNvSpPr>
                <a:spLocks noChangeAspect="1" noChangeShapeType="1"/>
              </p:cNvSpPr>
              <p:nvPr/>
            </p:nvSpPr>
            <p:spPr bwMode="auto">
              <a:xfrm>
                <a:off x="2870" y="3908"/>
                <a:ext cx="6" cy="21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0" name="Line 1752"/>
              <p:cNvSpPr>
                <a:spLocks noChangeAspect="1" noChangeShapeType="1"/>
              </p:cNvSpPr>
              <p:nvPr/>
            </p:nvSpPr>
            <p:spPr bwMode="auto">
              <a:xfrm>
                <a:off x="2876" y="3910"/>
                <a:ext cx="6" cy="21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1" name="Line 1753"/>
              <p:cNvSpPr>
                <a:spLocks noChangeAspect="1" noChangeShapeType="1"/>
              </p:cNvSpPr>
              <p:nvPr/>
            </p:nvSpPr>
            <p:spPr bwMode="auto">
              <a:xfrm>
                <a:off x="2854" y="3906"/>
                <a:ext cx="5" cy="21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2" name="Freeform 1754"/>
              <p:cNvSpPr>
                <a:spLocks noChangeAspect="1"/>
              </p:cNvSpPr>
              <p:nvPr/>
            </p:nvSpPr>
            <p:spPr bwMode="auto">
              <a:xfrm flipH="1">
                <a:off x="2897" y="3914"/>
                <a:ext cx="11" cy="21"/>
              </a:xfrm>
              <a:custGeom>
                <a:avLst/>
                <a:gdLst>
                  <a:gd name="T0" fmla="*/ 0 w 87"/>
                  <a:gd name="T1" fmla="*/ 0 h 144"/>
                  <a:gd name="T2" fmla="*/ 0 w 87"/>
                  <a:gd name="T3" fmla="*/ 0 h 144"/>
                  <a:gd name="T4" fmla="*/ 0 w 87"/>
                  <a:gd name="T5" fmla="*/ 0 h 144"/>
                  <a:gd name="T6" fmla="*/ 0 w 87"/>
                  <a:gd name="T7" fmla="*/ 0 h 144"/>
                  <a:gd name="T8" fmla="*/ 0 w 87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"/>
                  <a:gd name="T16" fmla="*/ 0 h 144"/>
                  <a:gd name="T17" fmla="*/ 87 w 87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" h="144">
                    <a:moveTo>
                      <a:pt x="0" y="144"/>
                    </a:moveTo>
                    <a:lnTo>
                      <a:pt x="36" y="138"/>
                    </a:lnTo>
                    <a:lnTo>
                      <a:pt x="87" y="0"/>
                    </a:lnTo>
                    <a:lnTo>
                      <a:pt x="45" y="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66">
                  <a:alpha val="50195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3" name="Line 1755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97" y="3914"/>
                <a:ext cx="5" cy="19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4" name="Line 175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902" y="3916"/>
                <a:ext cx="6" cy="19"/>
              </a:xfrm>
              <a:prstGeom prst="line">
                <a:avLst/>
              </a:prstGeom>
              <a:noFill/>
              <a:ln w="6350">
                <a:solidFill>
                  <a:srgbClr val="001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5" name="Oval 1757"/>
              <p:cNvSpPr>
                <a:spLocks noChangeAspect="1" noChangeArrowheads="1"/>
              </p:cNvSpPr>
              <p:nvPr/>
            </p:nvSpPr>
            <p:spPr bwMode="auto">
              <a:xfrm rot="20344343" flipH="1">
                <a:off x="2867" y="3935"/>
                <a:ext cx="20" cy="3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6" name="Oval 1758"/>
              <p:cNvSpPr>
                <a:spLocks noChangeAspect="1" noChangeArrowheads="1"/>
              </p:cNvSpPr>
              <p:nvPr/>
            </p:nvSpPr>
            <p:spPr bwMode="auto">
              <a:xfrm rot="20344343" flipH="1">
                <a:off x="2867" y="3935"/>
                <a:ext cx="20" cy="36"/>
              </a:xfrm>
              <a:prstGeom prst="ellipse">
                <a:avLst/>
              </a:prstGeom>
              <a:gradFill rotWithShape="0">
                <a:gsLst>
                  <a:gs pos="0">
                    <a:srgbClr val="DDDDDD"/>
                  </a:gs>
                  <a:gs pos="100000">
                    <a:srgbClr val="9A9A9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7" name="Freeform 1759"/>
              <p:cNvSpPr>
                <a:spLocks noChangeAspect="1"/>
              </p:cNvSpPr>
              <p:nvPr/>
            </p:nvSpPr>
            <p:spPr bwMode="auto">
              <a:xfrm rot="100203" flipH="1">
                <a:off x="2927" y="3945"/>
                <a:ext cx="18" cy="34"/>
              </a:xfrm>
              <a:custGeom>
                <a:avLst/>
                <a:gdLst>
                  <a:gd name="T0" fmla="*/ 0 w 152"/>
                  <a:gd name="T1" fmla="*/ 0 h 256"/>
                  <a:gd name="T2" fmla="*/ 0 w 152"/>
                  <a:gd name="T3" fmla="*/ 0 h 256"/>
                  <a:gd name="T4" fmla="*/ 0 w 152"/>
                  <a:gd name="T5" fmla="*/ 0 h 256"/>
                  <a:gd name="T6" fmla="*/ 0 w 152"/>
                  <a:gd name="T7" fmla="*/ 0 h 256"/>
                  <a:gd name="T8" fmla="*/ 0 w 152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256"/>
                  <a:gd name="T17" fmla="*/ 152 w 152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256">
                    <a:moveTo>
                      <a:pt x="0" y="256"/>
                    </a:moveTo>
                    <a:lnTo>
                      <a:pt x="60" y="248"/>
                    </a:lnTo>
                    <a:lnTo>
                      <a:pt x="152" y="0"/>
                    </a:lnTo>
                    <a:lnTo>
                      <a:pt x="92" y="8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8" name="Freeform 1760"/>
              <p:cNvSpPr>
                <a:spLocks noChangeAspect="1"/>
              </p:cNvSpPr>
              <p:nvPr/>
            </p:nvSpPr>
            <p:spPr bwMode="auto">
              <a:xfrm rot="100203" flipH="1">
                <a:off x="2927" y="3943"/>
                <a:ext cx="20" cy="34"/>
              </a:xfrm>
              <a:custGeom>
                <a:avLst/>
                <a:gdLst>
                  <a:gd name="T0" fmla="*/ 0 w 152"/>
                  <a:gd name="T1" fmla="*/ 0 h 256"/>
                  <a:gd name="T2" fmla="*/ 0 w 152"/>
                  <a:gd name="T3" fmla="*/ 0 h 256"/>
                  <a:gd name="T4" fmla="*/ 0 w 152"/>
                  <a:gd name="T5" fmla="*/ 0 h 256"/>
                  <a:gd name="T6" fmla="*/ 0 w 152"/>
                  <a:gd name="T7" fmla="*/ 0 h 256"/>
                  <a:gd name="T8" fmla="*/ 0 w 152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256"/>
                  <a:gd name="T17" fmla="*/ 152 w 152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256">
                    <a:moveTo>
                      <a:pt x="0" y="256"/>
                    </a:moveTo>
                    <a:lnTo>
                      <a:pt x="60" y="248"/>
                    </a:lnTo>
                    <a:lnTo>
                      <a:pt x="152" y="0"/>
                    </a:lnTo>
                    <a:lnTo>
                      <a:pt x="92" y="8"/>
                    </a:lnTo>
                    <a:lnTo>
                      <a:pt x="0" y="2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F8D47"/>
                  </a:gs>
                  <a:gs pos="100000">
                    <a:srgbClr val="5F5E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89" name="Freeform 1761"/>
              <p:cNvSpPr>
                <a:spLocks noChangeAspect="1"/>
              </p:cNvSpPr>
              <p:nvPr/>
            </p:nvSpPr>
            <p:spPr bwMode="auto">
              <a:xfrm flipH="1">
                <a:off x="2885" y="3935"/>
                <a:ext cx="51" cy="44"/>
              </a:xfrm>
              <a:custGeom>
                <a:avLst/>
                <a:gdLst>
                  <a:gd name="T0" fmla="*/ 0 w 416"/>
                  <a:gd name="T1" fmla="*/ 0 h 324"/>
                  <a:gd name="T2" fmla="*/ 0 w 416"/>
                  <a:gd name="T3" fmla="*/ 0 h 324"/>
                  <a:gd name="T4" fmla="*/ 0 w 416"/>
                  <a:gd name="T5" fmla="*/ 0 h 324"/>
                  <a:gd name="T6" fmla="*/ 0 w 416"/>
                  <a:gd name="T7" fmla="*/ 0 h 324"/>
                  <a:gd name="T8" fmla="*/ 0 w 416"/>
                  <a:gd name="T9" fmla="*/ 0 h 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6"/>
                  <a:gd name="T16" fmla="*/ 0 h 324"/>
                  <a:gd name="T17" fmla="*/ 416 w 416"/>
                  <a:gd name="T18" fmla="*/ 324 h 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6" h="324">
                    <a:moveTo>
                      <a:pt x="0" y="324"/>
                    </a:moveTo>
                    <a:lnTo>
                      <a:pt x="316" y="284"/>
                    </a:lnTo>
                    <a:lnTo>
                      <a:pt x="416" y="0"/>
                    </a:lnTo>
                    <a:lnTo>
                      <a:pt x="92" y="48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0" name="Freeform 1762"/>
              <p:cNvSpPr>
                <a:spLocks noChangeAspect="1"/>
              </p:cNvSpPr>
              <p:nvPr/>
            </p:nvSpPr>
            <p:spPr bwMode="auto">
              <a:xfrm flipH="1">
                <a:off x="2885" y="3933"/>
                <a:ext cx="53" cy="44"/>
              </a:xfrm>
              <a:custGeom>
                <a:avLst/>
                <a:gdLst>
                  <a:gd name="T0" fmla="*/ 0 w 416"/>
                  <a:gd name="T1" fmla="*/ 0 h 324"/>
                  <a:gd name="T2" fmla="*/ 0 w 416"/>
                  <a:gd name="T3" fmla="*/ 0 h 324"/>
                  <a:gd name="T4" fmla="*/ 0 w 416"/>
                  <a:gd name="T5" fmla="*/ 0 h 324"/>
                  <a:gd name="T6" fmla="*/ 0 w 416"/>
                  <a:gd name="T7" fmla="*/ 0 h 324"/>
                  <a:gd name="T8" fmla="*/ 0 w 416"/>
                  <a:gd name="T9" fmla="*/ 0 h 3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6"/>
                  <a:gd name="T16" fmla="*/ 0 h 324"/>
                  <a:gd name="T17" fmla="*/ 416 w 416"/>
                  <a:gd name="T18" fmla="*/ 324 h 3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6" h="324">
                    <a:moveTo>
                      <a:pt x="0" y="324"/>
                    </a:moveTo>
                    <a:lnTo>
                      <a:pt x="316" y="284"/>
                    </a:lnTo>
                    <a:lnTo>
                      <a:pt x="416" y="0"/>
                    </a:lnTo>
                    <a:lnTo>
                      <a:pt x="92" y="48"/>
                    </a:lnTo>
                    <a:lnTo>
                      <a:pt x="0" y="324"/>
                    </a:lnTo>
                    <a:close/>
                  </a:path>
                </a:pathLst>
              </a:custGeom>
              <a:solidFill>
                <a:srgbClr val="6666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1" name="Freeform 1763"/>
              <p:cNvSpPr>
                <a:spLocks noChangeAspect="1"/>
              </p:cNvSpPr>
              <p:nvPr/>
            </p:nvSpPr>
            <p:spPr bwMode="auto">
              <a:xfrm flipH="1">
                <a:off x="2887" y="3935"/>
                <a:ext cx="19" cy="36"/>
              </a:xfrm>
              <a:custGeom>
                <a:avLst/>
                <a:gdLst>
                  <a:gd name="T0" fmla="*/ 0 w 144"/>
                  <a:gd name="T1" fmla="*/ 0 h 256"/>
                  <a:gd name="T2" fmla="*/ 0 w 144"/>
                  <a:gd name="T3" fmla="*/ 0 h 256"/>
                  <a:gd name="T4" fmla="*/ 0 w 144"/>
                  <a:gd name="T5" fmla="*/ 0 h 256"/>
                  <a:gd name="T6" fmla="*/ 0 w 144"/>
                  <a:gd name="T7" fmla="*/ 0 h 256"/>
                  <a:gd name="T8" fmla="*/ 0 w 144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56"/>
                  <a:gd name="T17" fmla="*/ 144 w 144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56">
                    <a:moveTo>
                      <a:pt x="0" y="256"/>
                    </a:moveTo>
                    <a:lnTo>
                      <a:pt x="56" y="248"/>
                    </a:lnTo>
                    <a:lnTo>
                      <a:pt x="144" y="0"/>
                    </a:lnTo>
                    <a:lnTo>
                      <a:pt x="84" y="8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2" name="Freeform 1764"/>
              <p:cNvSpPr>
                <a:spLocks noChangeAspect="1"/>
              </p:cNvSpPr>
              <p:nvPr/>
            </p:nvSpPr>
            <p:spPr bwMode="auto">
              <a:xfrm flipH="1">
                <a:off x="2889" y="3935"/>
                <a:ext cx="17" cy="36"/>
              </a:xfrm>
              <a:custGeom>
                <a:avLst/>
                <a:gdLst>
                  <a:gd name="T0" fmla="*/ 0 w 144"/>
                  <a:gd name="T1" fmla="*/ 0 h 256"/>
                  <a:gd name="T2" fmla="*/ 0 w 144"/>
                  <a:gd name="T3" fmla="*/ 0 h 256"/>
                  <a:gd name="T4" fmla="*/ 0 w 144"/>
                  <a:gd name="T5" fmla="*/ 0 h 256"/>
                  <a:gd name="T6" fmla="*/ 0 w 144"/>
                  <a:gd name="T7" fmla="*/ 0 h 256"/>
                  <a:gd name="T8" fmla="*/ 0 w 144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56"/>
                  <a:gd name="T17" fmla="*/ 144 w 144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56">
                    <a:moveTo>
                      <a:pt x="0" y="256"/>
                    </a:moveTo>
                    <a:lnTo>
                      <a:pt x="56" y="248"/>
                    </a:lnTo>
                    <a:lnTo>
                      <a:pt x="144" y="0"/>
                    </a:lnTo>
                    <a:lnTo>
                      <a:pt x="84" y="8"/>
                    </a:lnTo>
                    <a:lnTo>
                      <a:pt x="0" y="2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F8D47"/>
                  </a:gs>
                  <a:gs pos="100000">
                    <a:srgbClr val="5F5E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3" name="Freeform 1765"/>
              <p:cNvSpPr>
                <a:spLocks noChangeAspect="1"/>
              </p:cNvSpPr>
              <p:nvPr/>
            </p:nvSpPr>
            <p:spPr bwMode="auto">
              <a:xfrm flipH="1">
                <a:off x="2899" y="3937"/>
                <a:ext cx="18" cy="34"/>
              </a:xfrm>
              <a:custGeom>
                <a:avLst/>
                <a:gdLst>
                  <a:gd name="T0" fmla="*/ 0 w 144"/>
                  <a:gd name="T1" fmla="*/ 0 h 256"/>
                  <a:gd name="T2" fmla="*/ 0 w 144"/>
                  <a:gd name="T3" fmla="*/ 0 h 256"/>
                  <a:gd name="T4" fmla="*/ 0 w 144"/>
                  <a:gd name="T5" fmla="*/ 0 h 256"/>
                  <a:gd name="T6" fmla="*/ 0 w 144"/>
                  <a:gd name="T7" fmla="*/ 0 h 256"/>
                  <a:gd name="T8" fmla="*/ 0 w 144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56"/>
                  <a:gd name="T17" fmla="*/ 144 w 144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56">
                    <a:moveTo>
                      <a:pt x="0" y="256"/>
                    </a:moveTo>
                    <a:lnTo>
                      <a:pt x="56" y="248"/>
                    </a:lnTo>
                    <a:lnTo>
                      <a:pt x="144" y="0"/>
                    </a:lnTo>
                    <a:lnTo>
                      <a:pt x="84" y="8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4" name="Freeform 1766"/>
              <p:cNvSpPr>
                <a:spLocks noChangeAspect="1"/>
              </p:cNvSpPr>
              <p:nvPr/>
            </p:nvSpPr>
            <p:spPr bwMode="auto">
              <a:xfrm flipH="1">
                <a:off x="2899" y="3937"/>
                <a:ext cx="18" cy="34"/>
              </a:xfrm>
              <a:custGeom>
                <a:avLst/>
                <a:gdLst>
                  <a:gd name="T0" fmla="*/ 0 w 144"/>
                  <a:gd name="T1" fmla="*/ 0 h 256"/>
                  <a:gd name="T2" fmla="*/ 0 w 144"/>
                  <a:gd name="T3" fmla="*/ 0 h 256"/>
                  <a:gd name="T4" fmla="*/ 0 w 144"/>
                  <a:gd name="T5" fmla="*/ 0 h 256"/>
                  <a:gd name="T6" fmla="*/ 0 w 144"/>
                  <a:gd name="T7" fmla="*/ 0 h 256"/>
                  <a:gd name="T8" fmla="*/ 0 w 144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56"/>
                  <a:gd name="T17" fmla="*/ 144 w 144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56">
                    <a:moveTo>
                      <a:pt x="0" y="256"/>
                    </a:moveTo>
                    <a:lnTo>
                      <a:pt x="56" y="248"/>
                    </a:lnTo>
                    <a:lnTo>
                      <a:pt x="144" y="0"/>
                    </a:lnTo>
                    <a:lnTo>
                      <a:pt x="84" y="8"/>
                    </a:lnTo>
                    <a:lnTo>
                      <a:pt x="0" y="2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F8D47"/>
                  </a:gs>
                  <a:gs pos="100000">
                    <a:srgbClr val="5F5E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5" name="Freeform 1767"/>
              <p:cNvSpPr>
                <a:spLocks noChangeAspect="1"/>
              </p:cNvSpPr>
              <p:nvPr/>
            </p:nvSpPr>
            <p:spPr bwMode="auto">
              <a:xfrm flipH="1">
                <a:off x="2910" y="3939"/>
                <a:ext cx="17" cy="34"/>
              </a:xfrm>
              <a:custGeom>
                <a:avLst/>
                <a:gdLst>
                  <a:gd name="T0" fmla="*/ 0 w 144"/>
                  <a:gd name="T1" fmla="*/ 0 h 256"/>
                  <a:gd name="T2" fmla="*/ 0 w 144"/>
                  <a:gd name="T3" fmla="*/ 0 h 256"/>
                  <a:gd name="T4" fmla="*/ 0 w 144"/>
                  <a:gd name="T5" fmla="*/ 0 h 256"/>
                  <a:gd name="T6" fmla="*/ 0 w 144"/>
                  <a:gd name="T7" fmla="*/ 0 h 256"/>
                  <a:gd name="T8" fmla="*/ 0 w 144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56"/>
                  <a:gd name="T17" fmla="*/ 144 w 144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56">
                    <a:moveTo>
                      <a:pt x="0" y="256"/>
                    </a:moveTo>
                    <a:lnTo>
                      <a:pt x="56" y="248"/>
                    </a:lnTo>
                    <a:lnTo>
                      <a:pt x="144" y="0"/>
                    </a:lnTo>
                    <a:lnTo>
                      <a:pt x="84" y="8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6" name="Freeform 1768"/>
              <p:cNvSpPr>
                <a:spLocks noChangeAspect="1"/>
              </p:cNvSpPr>
              <p:nvPr/>
            </p:nvSpPr>
            <p:spPr bwMode="auto">
              <a:xfrm flipH="1">
                <a:off x="2910" y="3939"/>
                <a:ext cx="17" cy="34"/>
              </a:xfrm>
              <a:custGeom>
                <a:avLst/>
                <a:gdLst>
                  <a:gd name="T0" fmla="*/ 0 w 144"/>
                  <a:gd name="T1" fmla="*/ 0 h 256"/>
                  <a:gd name="T2" fmla="*/ 0 w 144"/>
                  <a:gd name="T3" fmla="*/ 0 h 256"/>
                  <a:gd name="T4" fmla="*/ 0 w 144"/>
                  <a:gd name="T5" fmla="*/ 0 h 256"/>
                  <a:gd name="T6" fmla="*/ 0 w 144"/>
                  <a:gd name="T7" fmla="*/ 0 h 256"/>
                  <a:gd name="T8" fmla="*/ 0 w 144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56"/>
                  <a:gd name="T17" fmla="*/ 144 w 144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56">
                    <a:moveTo>
                      <a:pt x="0" y="256"/>
                    </a:moveTo>
                    <a:lnTo>
                      <a:pt x="56" y="248"/>
                    </a:lnTo>
                    <a:lnTo>
                      <a:pt x="144" y="0"/>
                    </a:lnTo>
                    <a:lnTo>
                      <a:pt x="84" y="8"/>
                    </a:lnTo>
                    <a:lnTo>
                      <a:pt x="0" y="2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F8D47"/>
                  </a:gs>
                  <a:gs pos="100000">
                    <a:srgbClr val="5F5E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7" name="Freeform 1769"/>
              <p:cNvSpPr>
                <a:spLocks noChangeAspect="1"/>
              </p:cNvSpPr>
              <p:nvPr/>
            </p:nvSpPr>
            <p:spPr bwMode="auto">
              <a:xfrm flipH="1">
                <a:off x="2919" y="3941"/>
                <a:ext cx="17" cy="34"/>
              </a:xfrm>
              <a:custGeom>
                <a:avLst/>
                <a:gdLst>
                  <a:gd name="T0" fmla="*/ 0 w 144"/>
                  <a:gd name="T1" fmla="*/ 0 h 256"/>
                  <a:gd name="T2" fmla="*/ 0 w 144"/>
                  <a:gd name="T3" fmla="*/ 0 h 256"/>
                  <a:gd name="T4" fmla="*/ 0 w 144"/>
                  <a:gd name="T5" fmla="*/ 0 h 256"/>
                  <a:gd name="T6" fmla="*/ 0 w 144"/>
                  <a:gd name="T7" fmla="*/ 0 h 256"/>
                  <a:gd name="T8" fmla="*/ 0 w 144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56"/>
                  <a:gd name="T17" fmla="*/ 144 w 144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56">
                    <a:moveTo>
                      <a:pt x="0" y="256"/>
                    </a:moveTo>
                    <a:lnTo>
                      <a:pt x="56" y="248"/>
                    </a:lnTo>
                    <a:lnTo>
                      <a:pt x="144" y="0"/>
                    </a:lnTo>
                    <a:lnTo>
                      <a:pt x="84" y="8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8" name="Freeform 1770"/>
              <p:cNvSpPr>
                <a:spLocks noChangeAspect="1"/>
              </p:cNvSpPr>
              <p:nvPr/>
            </p:nvSpPr>
            <p:spPr bwMode="auto">
              <a:xfrm flipH="1">
                <a:off x="2919" y="3939"/>
                <a:ext cx="17" cy="34"/>
              </a:xfrm>
              <a:custGeom>
                <a:avLst/>
                <a:gdLst>
                  <a:gd name="T0" fmla="*/ 0 w 144"/>
                  <a:gd name="T1" fmla="*/ 0 h 256"/>
                  <a:gd name="T2" fmla="*/ 0 w 144"/>
                  <a:gd name="T3" fmla="*/ 0 h 256"/>
                  <a:gd name="T4" fmla="*/ 0 w 144"/>
                  <a:gd name="T5" fmla="*/ 0 h 256"/>
                  <a:gd name="T6" fmla="*/ 0 w 144"/>
                  <a:gd name="T7" fmla="*/ 0 h 256"/>
                  <a:gd name="T8" fmla="*/ 0 w 144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256"/>
                  <a:gd name="T17" fmla="*/ 144 w 144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256">
                    <a:moveTo>
                      <a:pt x="0" y="256"/>
                    </a:moveTo>
                    <a:lnTo>
                      <a:pt x="56" y="248"/>
                    </a:lnTo>
                    <a:lnTo>
                      <a:pt x="144" y="0"/>
                    </a:lnTo>
                    <a:lnTo>
                      <a:pt x="84" y="8"/>
                    </a:lnTo>
                    <a:lnTo>
                      <a:pt x="0" y="2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F8D47"/>
                  </a:gs>
                  <a:gs pos="100000">
                    <a:srgbClr val="5F5E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99" name="Freeform 1771"/>
              <p:cNvSpPr>
                <a:spLocks noChangeAspect="1"/>
              </p:cNvSpPr>
              <p:nvPr/>
            </p:nvSpPr>
            <p:spPr bwMode="auto">
              <a:xfrm rot="100203" flipH="1">
                <a:off x="2936" y="3945"/>
                <a:ext cx="19" cy="34"/>
              </a:xfrm>
              <a:custGeom>
                <a:avLst/>
                <a:gdLst>
                  <a:gd name="T0" fmla="*/ 0 w 152"/>
                  <a:gd name="T1" fmla="*/ 0 h 256"/>
                  <a:gd name="T2" fmla="*/ 0 w 152"/>
                  <a:gd name="T3" fmla="*/ 0 h 256"/>
                  <a:gd name="T4" fmla="*/ 0 w 152"/>
                  <a:gd name="T5" fmla="*/ 0 h 256"/>
                  <a:gd name="T6" fmla="*/ 0 w 152"/>
                  <a:gd name="T7" fmla="*/ 0 h 256"/>
                  <a:gd name="T8" fmla="*/ 0 w 152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256"/>
                  <a:gd name="T17" fmla="*/ 152 w 152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256">
                    <a:moveTo>
                      <a:pt x="0" y="256"/>
                    </a:moveTo>
                    <a:lnTo>
                      <a:pt x="60" y="248"/>
                    </a:lnTo>
                    <a:lnTo>
                      <a:pt x="152" y="0"/>
                    </a:lnTo>
                    <a:lnTo>
                      <a:pt x="92" y="8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0" name="Freeform 1772"/>
              <p:cNvSpPr>
                <a:spLocks noChangeAspect="1"/>
              </p:cNvSpPr>
              <p:nvPr/>
            </p:nvSpPr>
            <p:spPr bwMode="auto">
              <a:xfrm rot="100203" flipH="1">
                <a:off x="2936" y="3945"/>
                <a:ext cx="19" cy="34"/>
              </a:xfrm>
              <a:custGeom>
                <a:avLst/>
                <a:gdLst>
                  <a:gd name="T0" fmla="*/ 0 w 152"/>
                  <a:gd name="T1" fmla="*/ 0 h 256"/>
                  <a:gd name="T2" fmla="*/ 0 w 152"/>
                  <a:gd name="T3" fmla="*/ 0 h 256"/>
                  <a:gd name="T4" fmla="*/ 0 w 152"/>
                  <a:gd name="T5" fmla="*/ 0 h 256"/>
                  <a:gd name="T6" fmla="*/ 0 w 152"/>
                  <a:gd name="T7" fmla="*/ 0 h 256"/>
                  <a:gd name="T8" fmla="*/ 0 w 152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256"/>
                  <a:gd name="T17" fmla="*/ 152 w 152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256">
                    <a:moveTo>
                      <a:pt x="0" y="256"/>
                    </a:moveTo>
                    <a:lnTo>
                      <a:pt x="60" y="248"/>
                    </a:lnTo>
                    <a:lnTo>
                      <a:pt x="152" y="0"/>
                    </a:lnTo>
                    <a:lnTo>
                      <a:pt x="92" y="8"/>
                    </a:lnTo>
                    <a:lnTo>
                      <a:pt x="0" y="2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F8D47"/>
                  </a:gs>
                  <a:gs pos="100000">
                    <a:srgbClr val="5F5E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1" name="Freeform 1773"/>
              <p:cNvSpPr>
                <a:spLocks noChangeAspect="1"/>
              </p:cNvSpPr>
              <p:nvPr/>
            </p:nvSpPr>
            <p:spPr bwMode="auto">
              <a:xfrm rot="100203" flipH="1">
                <a:off x="2944" y="3947"/>
                <a:ext cx="20" cy="34"/>
              </a:xfrm>
              <a:custGeom>
                <a:avLst/>
                <a:gdLst>
                  <a:gd name="T0" fmla="*/ 0 w 152"/>
                  <a:gd name="T1" fmla="*/ 0 h 256"/>
                  <a:gd name="T2" fmla="*/ 0 w 152"/>
                  <a:gd name="T3" fmla="*/ 0 h 256"/>
                  <a:gd name="T4" fmla="*/ 0 w 152"/>
                  <a:gd name="T5" fmla="*/ 0 h 256"/>
                  <a:gd name="T6" fmla="*/ 0 w 152"/>
                  <a:gd name="T7" fmla="*/ 0 h 256"/>
                  <a:gd name="T8" fmla="*/ 0 w 152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256"/>
                  <a:gd name="T17" fmla="*/ 152 w 152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256">
                    <a:moveTo>
                      <a:pt x="0" y="256"/>
                    </a:moveTo>
                    <a:lnTo>
                      <a:pt x="60" y="248"/>
                    </a:lnTo>
                    <a:lnTo>
                      <a:pt x="152" y="0"/>
                    </a:lnTo>
                    <a:lnTo>
                      <a:pt x="92" y="8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2" name="Freeform 1774"/>
              <p:cNvSpPr>
                <a:spLocks noChangeAspect="1"/>
              </p:cNvSpPr>
              <p:nvPr/>
            </p:nvSpPr>
            <p:spPr bwMode="auto">
              <a:xfrm rot="100203" flipH="1">
                <a:off x="2944" y="3947"/>
                <a:ext cx="20" cy="34"/>
              </a:xfrm>
              <a:custGeom>
                <a:avLst/>
                <a:gdLst>
                  <a:gd name="T0" fmla="*/ 0 w 152"/>
                  <a:gd name="T1" fmla="*/ 0 h 256"/>
                  <a:gd name="T2" fmla="*/ 0 w 152"/>
                  <a:gd name="T3" fmla="*/ 0 h 256"/>
                  <a:gd name="T4" fmla="*/ 0 w 152"/>
                  <a:gd name="T5" fmla="*/ 0 h 256"/>
                  <a:gd name="T6" fmla="*/ 0 w 152"/>
                  <a:gd name="T7" fmla="*/ 0 h 256"/>
                  <a:gd name="T8" fmla="*/ 0 w 152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2"/>
                  <a:gd name="T16" fmla="*/ 0 h 256"/>
                  <a:gd name="T17" fmla="*/ 152 w 152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2" h="256">
                    <a:moveTo>
                      <a:pt x="0" y="256"/>
                    </a:moveTo>
                    <a:lnTo>
                      <a:pt x="60" y="248"/>
                    </a:lnTo>
                    <a:lnTo>
                      <a:pt x="152" y="0"/>
                    </a:lnTo>
                    <a:lnTo>
                      <a:pt x="92" y="8"/>
                    </a:lnTo>
                    <a:lnTo>
                      <a:pt x="0" y="2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F8D47"/>
                  </a:gs>
                  <a:gs pos="100000">
                    <a:srgbClr val="5F5E2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3" name="Oval 1775"/>
              <p:cNvSpPr>
                <a:spLocks noChangeAspect="1" noChangeArrowheads="1"/>
              </p:cNvSpPr>
              <p:nvPr/>
            </p:nvSpPr>
            <p:spPr bwMode="auto">
              <a:xfrm rot="20626306" flipH="1">
                <a:off x="2927" y="3983"/>
                <a:ext cx="7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4" name="Oval 1776"/>
              <p:cNvSpPr>
                <a:spLocks noChangeAspect="1" noChangeArrowheads="1"/>
              </p:cNvSpPr>
              <p:nvPr/>
            </p:nvSpPr>
            <p:spPr bwMode="auto">
              <a:xfrm rot="20626306" flipH="1">
                <a:off x="2929" y="3981"/>
                <a:ext cx="7" cy="16"/>
              </a:xfrm>
              <a:prstGeom prst="ellipse">
                <a:avLst/>
              </a:prstGeom>
              <a:gradFill rotWithShape="0">
                <a:gsLst>
                  <a:gs pos="0">
                    <a:srgbClr val="838141"/>
                  </a:gs>
                  <a:gs pos="100000">
                    <a:srgbClr val="5B5A2D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5" name="Oval 1777"/>
              <p:cNvSpPr>
                <a:spLocks noChangeAspect="1" noChangeArrowheads="1"/>
              </p:cNvSpPr>
              <p:nvPr/>
            </p:nvSpPr>
            <p:spPr bwMode="auto">
              <a:xfrm rot="20626306" flipH="1">
                <a:off x="2915" y="3981"/>
                <a:ext cx="8" cy="16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6" name="Oval 1778"/>
              <p:cNvSpPr>
                <a:spLocks noChangeAspect="1" noChangeArrowheads="1"/>
              </p:cNvSpPr>
              <p:nvPr/>
            </p:nvSpPr>
            <p:spPr bwMode="auto">
              <a:xfrm rot="20626306" flipH="1">
                <a:off x="2915" y="3981"/>
                <a:ext cx="8" cy="16"/>
              </a:xfrm>
              <a:prstGeom prst="ellipse">
                <a:avLst/>
              </a:prstGeom>
              <a:gradFill rotWithShape="0">
                <a:gsLst>
                  <a:gs pos="0">
                    <a:srgbClr val="838141"/>
                  </a:gs>
                  <a:gs pos="100000">
                    <a:srgbClr val="5B5A2D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7" name="Oval 1779"/>
              <p:cNvSpPr>
                <a:spLocks noChangeAspect="1" noChangeArrowheads="1"/>
              </p:cNvSpPr>
              <p:nvPr/>
            </p:nvSpPr>
            <p:spPr bwMode="auto">
              <a:xfrm rot="20626306" flipH="1">
                <a:off x="2902" y="3979"/>
                <a:ext cx="8" cy="1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8" name="Oval 1780"/>
              <p:cNvSpPr>
                <a:spLocks noChangeAspect="1" noChangeArrowheads="1"/>
              </p:cNvSpPr>
              <p:nvPr/>
            </p:nvSpPr>
            <p:spPr bwMode="auto">
              <a:xfrm rot="20626306" flipH="1">
                <a:off x="2902" y="3979"/>
                <a:ext cx="10" cy="16"/>
              </a:xfrm>
              <a:prstGeom prst="ellipse">
                <a:avLst/>
              </a:prstGeom>
              <a:gradFill rotWithShape="0">
                <a:gsLst>
                  <a:gs pos="0">
                    <a:srgbClr val="838141"/>
                  </a:gs>
                  <a:gs pos="100000">
                    <a:srgbClr val="5B5A2D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09" name="Freeform 1781"/>
              <p:cNvSpPr>
                <a:spLocks noChangeAspect="1"/>
              </p:cNvSpPr>
              <p:nvPr/>
            </p:nvSpPr>
            <p:spPr bwMode="auto">
              <a:xfrm flipH="1">
                <a:off x="2880" y="3979"/>
                <a:ext cx="4" cy="10"/>
              </a:xfrm>
              <a:custGeom>
                <a:avLst/>
                <a:gdLst>
                  <a:gd name="T0" fmla="*/ 0 w 36"/>
                  <a:gd name="T1" fmla="*/ 0 h 68"/>
                  <a:gd name="T2" fmla="*/ 0 w 36"/>
                  <a:gd name="T3" fmla="*/ 0 h 68"/>
                  <a:gd name="T4" fmla="*/ 0 w 36"/>
                  <a:gd name="T5" fmla="*/ 0 h 68"/>
                  <a:gd name="T6" fmla="*/ 0 w 36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68"/>
                  <a:gd name="T14" fmla="*/ 36 w 36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68">
                    <a:moveTo>
                      <a:pt x="20" y="68"/>
                    </a:moveTo>
                    <a:lnTo>
                      <a:pt x="0" y="48"/>
                    </a:lnTo>
                    <a:lnTo>
                      <a:pt x="12" y="4"/>
                    </a:lnTo>
                    <a:lnTo>
                      <a:pt x="36" y="0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0" name="Freeform 1782"/>
              <p:cNvSpPr>
                <a:spLocks noChangeAspect="1"/>
              </p:cNvSpPr>
              <p:nvPr/>
            </p:nvSpPr>
            <p:spPr bwMode="auto">
              <a:xfrm flipH="1">
                <a:off x="2839" y="3989"/>
                <a:ext cx="18" cy="16"/>
              </a:xfrm>
              <a:custGeom>
                <a:avLst/>
                <a:gdLst>
                  <a:gd name="T0" fmla="*/ 0 w 146"/>
                  <a:gd name="T1" fmla="*/ 0 h 122"/>
                  <a:gd name="T2" fmla="*/ 0 w 146"/>
                  <a:gd name="T3" fmla="*/ 0 h 122"/>
                  <a:gd name="T4" fmla="*/ 0 w 146"/>
                  <a:gd name="T5" fmla="*/ 0 h 122"/>
                  <a:gd name="T6" fmla="*/ 0 w 146"/>
                  <a:gd name="T7" fmla="*/ 0 h 122"/>
                  <a:gd name="T8" fmla="*/ 0 w 146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122"/>
                  <a:gd name="T17" fmla="*/ 146 w 146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122">
                    <a:moveTo>
                      <a:pt x="0" y="64"/>
                    </a:moveTo>
                    <a:lnTo>
                      <a:pt x="136" y="122"/>
                    </a:lnTo>
                    <a:lnTo>
                      <a:pt x="146" y="94"/>
                    </a:lnTo>
                    <a:lnTo>
                      <a:pt x="16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1" name="Freeform 1783"/>
              <p:cNvSpPr>
                <a:spLocks noChangeAspect="1"/>
              </p:cNvSpPr>
              <p:nvPr/>
            </p:nvSpPr>
            <p:spPr bwMode="auto">
              <a:xfrm rot="21264040" flipH="1">
                <a:off x="2833" y="3999"/>
                <a:ext cx="7" cy="8"/>
              </a:xfrm>
              <a:custGeom>
                <a:avLst/>
                <a:gdLst>
                  <a:gd name="T0" fmla="*/ 0 w 52"/>
                  <a:gd name="T1" fmla="*/ 0 h 60"/>
                  <a:gd name="T2" fmla="*/ 0 w 52"/>
                  <a:gd name="T3" fmla="*/ 0 h 60"/>
                  <a:gd name="T4" fmla="*/ 0 w 52"/>
                  <a:gd name="T5" fmla="*/ 0 h 60"/>
                  <a:gd name="T6" fmla="*/ 0 w 52"/>
                  <a:gd name="T7" fmla="*/ 0 h 60"/>
                  <a:gd name="T8" fmla="*/ 0 w 52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60"/>
                  <a:gd name="T17" fmla="*/ 52 w 52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60">
                    <a:moveTo>
                      <a:pt x="4" y="0"/>
                    </a:moveTo>
                    <a:lnTo>
                      <a:pt x="0" y="44"/>
                    </a:lnTo>
                    <a:lnTo>
                      <a:pt x="52" y="60"/>
                    </a:lnTo>
                    <a:lnTo>
                      <a:pt x="52" y="22"/>
                    </a:lnTo>
                    <a:lnTo>
                      <a:pt x="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AAAA"/>
                  </a:gs>
                  <a:gs pos="100000">
                    <a:srgbClr val="FF505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2" name="Freeform 1784"/>
              <p:cNvSpPr>
                <a:spLocks noChangeAspect="1"/>
              </p:cNvSpPr>
              <p:nvPr/>
            </p:nvSpPr>
            <p:spPr bwMode="auto">
              <a:xfrm flipH="1">
                <a:off x="2842" y="3967"/>
                <a:ext cx="6" cy="10"/>
              </a:xfrm>
              <a:custGeom>
                <a:avLst/>
                <a:gdLst>
                  <a:gd name="T0" fmla="*/ 0 w 50"/>
                  <a:gd name="T1" fmla="*/ 0 h 74"/>
                  <a:gd name="T2" fmla="*/ 0 w 50"/>
                  <a:gd name="T3" fmla="*/ 0 h 74"/>
                  <a:gd name="T4" fmla="*/ 0 w 50"/>
                  <a:gd name="T5" fmla="*/ 0 h 74"/>
                  <a:gd name="T6" fmla="*/ 0 w 50"/>
                  <a:gd name="T7" fmla="*/ 0 h 74"/>
                  <a:gd name="T8" fmla="*/ 0 w 50"/>
                  <a:gd name="T9" fmla="*/ 0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74"/>
                  <a:gd name="T17" fmla="*/ 50 w 50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74">
                    <a:moveTo>
                      <a:pt x="0" y="68"/>
                    </a:moveTo>
                    <a:lnTo>
                      <a:pt x="16" y="74"/>
                    </a:lnTo>
                    <a:lnTo>
                      <a:pt x="50" y="0"/>
                    </a:lnTo>
                    <a:lnTo>
                      <a:pt x="24" y="1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3" name="Freeform 1785"/>
              <p:cNvSpPr>
                <a:spLocks noChangeAspect="1"/>
              </p:cNvSpPr>
              <p:nvPr/>
            </p:nvSpPr>
            <p:spPr bwMode="auto">
              <a:xfrm flipH="1">
                <a:off x="2833" y="3975"/>
                <a:ext cx="4" cy="2"/>
              </a:xfrm>
              <a:custGeom>
                <a:avLst/>
                <a:gdLst>
                  <a:gd name="T0" fmla="*/ 0 w 32"/>
                  <a:gd name="T1" fmla="*/ 0 h 26"/>
                  <a:gd name="T2" fmla="*/ 0 w 32"/>
                  <a:gd name="T3" fmla="*/ 0 h 26"/>
                  <a:gd name="T4" fmla="*/ 0 w 32"/>
                  <a:gd name="T5" fmla="*/ 0 h 26"/>
                  <a:gd name="T6" fmla="*/ 0 w 32"/>
                  <a:gd name="T7" fmla="*/ 0 h 2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26"/>
                  <a:gd name="T14" fmla="*/ 32 w 32"/>
                  <a:gd name="T15" fmla="*/ 26 h 2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26">
                    <a:moveTo>
                      <a:pt x="0" y="0"/>
                    </a:moveTo>
                    <a:lnTo>
                      <a:pt x="0" y="26"/>
                    </a:lnTo>
                    <a:lnTo>
                      <a:pt x="32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4" name="Line 178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33" y="3969"/>
                <a:ext cx="2" cy="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5" name="Freeform 1787"/>
              <p:cNvSpPr>
                <a:spLocks noChangeAspect="1"/>
              </p:cNvSpPr>
              <p:nvPr/>
            </p:nvSpPr>
            <p:spPr bwMode="auto">
              <a:xfrm flipH="1">
                <a:off x="2850" y="3991"/>
                <a:ext cx="5" cy="6"/>
              </a:xfrm>
              <a:custGeom>
                <a:avLst/>
                <a:gdLst>
                  <a:gd name="T0" fmla="*/ 0 w 38"/>
                  <a:gd name="T1" fmla="*/ 0 h 46"/>
                  <a:gd name="T2" fmla="*/ 0 w 38"/>
                  <a:gd name="T3" fmla="*/ 0 h 46"/>
                  <a:gd name="T4" fmla="*/ 0 w 38"/>
                  <a:gd name="T5" fmla="*/ 0 h 46"/>
                  <a:gd name="T6" fmla="*/ 0 w 38"/>
                  <a:gd name="T7" fmla="*/ 0 h 46"/>
                  <a:gd name="T8" fmla="*/ 0 w 38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"/>
                  <a:gd name="T16" fmla="*/ 0 h 46"/>
                  <a:gd name="T17" fmla="*/ 38 w 38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" h="46">
                    <a:moveTo>
                      <a:pt x="2" y="0"/>
                    </a:moveTo>
                    <a:lnTo>
                      <a:pt x="0" y="46"/>
                    </a:lnTo>
                    <a:lnTo>
                      <a:pt x="10" y="32"/>
                    </a:lnTo>
                    <a:lnTo>
                      <a:pt x="38" y="4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6" name="Line 178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44" y="3997"/>
                <a:ext cx="2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7" name="Freeform 1789"/>
              <p:cNvSpPr>
                <a:spLocks noChangeAspect="1"/>
              </p:cNvSpPr>
              <p:nvPr/>
            </p:nvSpPr>
            <p:spPr bwMode="auto">
              <a:xfrm flipH="1">
                <a:off x="2850" y="3985"/>
                <a:ext cx="4" cy="4"/>
              </a:xfrm>
              <a:custGeom>
                <a:avLst/>
                <a:gdLst>
                  <a:gd name="T0" fmla="*/ 0 w 18"/>
                  <a:gd name="T1" fmla="*/ 0 h 24"/>
                  <a:gd name="T2" fmla="*/ 0 w 18"/>
                  <a:gd name="T3" fmla="*/ 0 h 24"/>
                  <a:gd name="T4" fmla="*/ 0 w 18"/>
                  <a:gd name="T5" fmla="*/ 0 h 24"/>
                  <a:gd name="T6" fmla="*/ 0 w 18"/>
                  <a:gd name="T7" fmla="*/ 0 h 24"/>
                  <a:gd name="T8" fmla="*/ 0 w 18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4"/>
                  <a:gd name="T17" fmla="*/ 18 w 18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4">
                    <a:moveTo>
                      <a:pt x="2" y="0"/>
                    </a:moveTo>
                    <a:lnTo>
                      <a:pt x="18" y="4"/>
                    </a:lnTo>
                    <a:lnTo>
                      <a:pt x="14" y="24"/>
                    </a:lnTo>
                    <a:lnTo>
                      <a:pt x="0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8" name="Freeform 1790"/>
              <p:cNvSpPr>
                <a:spLocks noChangeAspect="1"/>
              </p:cNvSpPr>
              <p:nvPr/>
            </p:nvSpPr>
            <p:spPr bwMode="auto">
              <a:xfrm flipH="1">
                <a:off x="2844" y="3975"/>
                <a:ext cx="4" cy="6"/>
              </a:xfrm>
              <a:custGeom>
                <a:avLst/>
                <a:gdLst>
                  <a:gd name="T0" fmla="*/ 0 w 26"/>
                  <a:gd name="T1" fmla="*/ 0 h 32"/>
                  <a:gd name="T2" fmla="*/ 0 w 26"/>
                  <a:gd name="T3" fmla="*/ 0 h 32"/>
                  <a:gd name="T4" fmla="*/ 0 w 26"/>
                  <a:gd name="T5" fmla="*/ 0 h 32"/>
                  <a:gd name="T6" fmla="*/ 0 w 26"/>
                  <a:gd name="T7" fmla="*/ 0 h 32"/>
                  <a:gd name="T8" fmla="*/ 0 w 26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32"/>
                  <a:gd name="T17" fmla="*/ 26 w 2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32">
                    <a:moveTo>
                      <a:pt x="2" y="0"/>
                    </a:moveTo>
                    <a:lnTo>
                      <a:pt x="0" y="22"/>
                    </a:lnTo>
                    <a:lnTo>
                      <a:pt x="24" y="32"/>
                    </a:lnTo>
                    <a:lnTo>
                      <a:pt x="26" y="6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19" name="Freeform 1791"/>
              <p:cNvSpPr>
                <a:spLocks noChangeAspect="1"/>
              </p:cNvSpPr>
              <p:nvPr/>
            </p:nvSpPr>
            <p:spPr bwMode="auto">
              <a:xfrm flipH="1">
                <a:off x="2839" y="3947"/>
                <a:ext cx="3" cy="10"/>
              </a:xfrm>
              <a:custGeom>
                <a:avLst/>
                <a:gdLst>
                  <a:gd name="T0" fmla="*/ 0 w 30"/>
                  <a:gd name="T1" fmla="*/ 0 h 66"/>
                  <a:gd name="T2" fmla="*/ 0 w 30"/>
                  <a:gd name="T3" fmla="*/ 0 h 66"/>
                  <a:gd name="T4" fmla="*/ 0 w 30"/>
                  <a:gd name="T5" fmla="*/ 0 h 66"/>
                  <a:gd name="T6" fmla="*/ 0 w 30"/>
                  <a:gd name="T7" fmla="*/ 0 h 66"/>
                  <a:gd name="T8" fmla="*/ 0 w 30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66"/>
                  <a:gd name="T17" fmla="*/ 30 w 30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66">
                    <a:moveTo>
                      <a:pt x="0" y="54"/>
                    </a:moveTo>
                    <a:lnTo>
                      <a:pt x="12" y="66"/>
                    </a:lnTo>
                    <a:lnTo>
                      <a:pt x="30" y="18"/>
                    </a:lnTo>
                    <a:lnTo>
                      <a:pt x="22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0" name="Freeform 1792"/>
              <p:cNvSpPr>
                <a:spLocks noChangeAspect="1"/>
              </p:cNvSpPr>
              <p:nvPr/>
            </p:nvSpPr>
            <p:spPr bwMode="auto">
              <a:xfrm flipH="1">
                <a:off x="2833" y="3945"/>
                <a:ext cx="6" cy="6"/>
              </a:xfrm>
              <a:custGeom>
                <a:avLst/>
                <a:gdLst>
                  <a:gd name="T0" fmla="*/ 0 w 48"/>
                  <a:gd name="T1" fmla="*/ 0 h 50"/>
                  <a:gd name="T2" fmla="*/ 0 w 48"/>
                  <a:gd name="T3" fmla="*/ 0 h 50"/>
                  <a:gd name="T4" fmla="*/ 0 w 48"/>
                  <a:gd name="T5" fmla="*/ 0 h 50"/>
                  <a:gd name="T6" fmla="*/ 0 w 48"/>
                  <a:gd name="T7" fmla="*/ 0 h 50"/>
                  <a:gd name="T8" fmla="*/ 0 w 48"/>
                  <a:gd name="T9" fmla="*/ 0 h 50"/>
                  <a:gd name="T10" fmla="*/ 0 w 48"/>
                  <a:gd name="T11" fmla="*/ 0 h 50"/>
                  <a:gd name="T12" fmla="*/ 0 w 48"/>
                  <a:gd name="T13" fmla="*/ 0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50"/>
                  <a:gd name="T23" fmla="*/ 48 w 48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50">
                    <a:moveTo>
                      <a:pt x="0" y="34"/>
                    </a:moveTo>
                    <a:lnTo>
                      <a:pt x="18" y="0"/>
                    </a:lnTo>
                    <a:lnTo>
                      <a:pt x="48" y="22"/>
                    </a:lnTo>
                    <a:lnTo>
                      <a:pt x="26" y="30"/>
                    </a:lnTo>
                    <a:lnTo>
                      <a:pt x="32" y="46"/>
                    </a:lnTo>
                    <a:lnTo>
                      <a:pt x="8" y="5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1" name="Freeform 1793"/>
              <p:cNvSpPr>
                <a:spLocks noChangeAspect="1"/>
              </p:cNvSpPr>
              <p:nvPr/>
            </p:nvSpPr>
            <p:spPr bwMode="auto">
              <a:xfrm flipH="1">
                <a:off x="2827" y="3923"/>
                <a:ext cx="6" cy="8"/>
              </a:xfrm>
              <a:custGeom>
                <a:avLst/>
                <a:gdLst>
                  <a:gd name="T0" fmla="*/ 0 w 34"/>
                  <a:gd name="T1" fmla="*/ 0 h 62"/>
                  <a:gd name="T2" fmla="*/ 0 w 34"/>
                  <a:gd name="T3" fmla="*/ 0 h 62"/>
                  <a:gd name="T4" fmla="*/ 0 w 34"/>
                  <a:gd name="T5" fmla="*/ 0 h 62"/>
                  <a:gd name="T6" fmla="*/ 0 w 34"/>
                  <a:gd name="T7" fmla="*/ 0 h 62"/>
                  <a:gd name="T8" fmla="*/ 0 w 34"/>
                  <a:gd name="T9" fmla="*/ 0 h 62"/>
                  <a:gd name="T10" fmla="*/ 0 w 34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62"/>
                  <a:gd name="T20" fmla="*/ 34 w 34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62">
                    <a:moveTo>
                      <a:pt x="0" y="0"/>
                    </a:moveTo>
                    <a:lnTo>
                      <a:pt x="2" y="62"/>
                    </a:lnTo>
                    <a:lnTo>
                      <a:pt x="22" y="58"/>
                    </a:lnTo>
                    <a:lnTo>
                      <a:pt x="32" y="38"/>
                    </a:lnTo>
                    <a:lnTo>
                      <a:pt x="3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2" name="Freeform 1794"/>
              <p:cNvSpPr>
                <a:spLocks noChangeAspect="1"/>
              </p:cNvSpPr>
              <p:nvPr/>
            </p:nvSpPr>
            <p:spPr bwMode="auto">
              <a:xfrm flipH="1">
                <a:off x="2826" y="3927"/>
                <a:ext cx="3" cy="8"/>
              </a:xfrm>
              <a:custGeom>
                <a:avLst/>
                <a:gdLst>
                  <a:gd name="T0" fmla="*/ 0 w 30"/>
                  <a:gd name="T1" fmla="*/ 0 h 52"/>
                  <a:gd name="T2" fmla="*/ 0 w 30"/>
                  <a:gd name="T3" fmla="*/ 0 h 52"/>
                  <a:gd name="T4" fmla="*/ 0 w 30"/>
                  <a:gd name="T5" fmla="*/ 0 h 52"/>
                  <a:gd name="T6" fmla="*/ 0 w 30"/>
                  <a:gd name="T7" fmla="*/ 0 h 52"/>
                  <a:gd name="T8" fmla="*/ 0 w 30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52"/>
                  <a:gd name="T17" fmla="*/ 30 w 30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52">
                    <a:moveTo>
                      <a:pt x="0" y="8"/>
                    </a:moveTo>
                    <a:lnTo>
                      <a:pt x="10" y="52"/>
                    </a:lnTo>
                    <a:lnTo>
                      <a:pt x="30" y="24"/>
                    </a:lnTo>
                    <a:lnTo>
                      <a:pt x="28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3" name="Freeform 1795"/>
              <p:cNvSpPr>
                <a:spLocks noChangeAspect="1"/>
              </p:cNvSpPr>
              <p:nvPr/>
            </p:nvSpPr>
            <p:spPr bwMode="auto">
              <a:xfrm flipH="1">
                <a:off x="2833" y="3951"/>
                <a:ext cx="4" cy="6"/>
              </a:xfrm>
              <a:custGeom>
                <a:avLst/>
                <a:gdLst>
                  <a:gd name="T0" fmla="*/ 0 w 34"/>
                  <a:gd name="T1" fmla="*/ 0 h 52"/>
                  <a:gd name="T2" fmla="*/ 0 w 34"/>
                  <a:gd name="T3" fmla="*/ 0 h 52"/>
                  <a:gd name="T4" fmla="*/ 0 w 34"/>
                  <a:gd name="T5" fmla="*/ 0 h 52"/>
                  <a:gd name="T6" fmla="*/ 0 w 34"/>
                  <a:gd name="T7" fmla="*/ 0 h 52"/>
                  <a:gd name="T8" fmla="*/ 0 w 34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52"/>
                  <a:gd name="T17" fmla="*/ 34 w 34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52">
                    <a:moveTo>
                      <a:pt x="14" y="0"/>
                    </a:moveTo>
                    <a:lnTo>
                      <a:pt x="0" y="28"/>
                    </a:lnTo>
                    <a:lnTo>
                      <a:pt x="20" y="52"/>
                    </a:lnTo>
                    <a:lnTo>
                      <a:pt x="34" y="34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4" name="Freeform 1796"/>
              <p:cNvSpPr>
                <a:spLocks noChangeAspect="1"/>
              </p:cNvSpPr>
              <p:nvPr/>
            </p:nvSpPr>
            <p:spPr bwMode="auto">
              <a:xfrm flipH="1">
                <a:off x="2831" y="3947"/>
                <a:ext cx="4" cy="4"/>
              </a:xfrm>
              <a:custGeom>
                <a:avLst/>
                <a:gdLst>
                  <a:gd name="T0" fmla="*/ 0 w 34"/>
                  <a:gd name="T1" fmla="*/ 0 h 32"/>
                  <a:gd name="T2" fmla="*/ 0 w 34"/>
                  <a:gd name="T3" fmla="*/ 0 h 32"/>
                  <a:gd name="T4" fmla="*/ 0 w 34"/>
                  <a:gd name="T5" fmla="*/ 0 h 32"/>
                  <a:gd name="T6" fmla="*/ 0 w 34"/>
                  <a:gd name="T7" fmla="*/ 0 h 32"/>
                  <a:gd name="T8" fmla="*/ 0 w 34"/>
                  <a:gd name="T9" fmla="*/ 0 h 32"/>
                  <a:gd name="T10" fmla="*/ 0 w 34"/>
                  <a:gd name="T11" fmla="*/ 0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32"/>
                  <a:gd name="T20" fmla="*/ 34 w 34"/>
                  <a:gd name="T21" fmla="*/ 32 h 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32">
                    <a:moveTo>
                      <a:pt x="16" y="0"/>
                    </a:moveTo>
                    <a:lnTo>
                      <a:pt x="0" y="8"/>
                    </a:lnTo>
                    <a:lnTo>
                      <a:pt x="6" y="30"/>
                    </a:lnTo>
                    <a:lnTo>
                      <a:pt x="20" y="32"/>
                    </a:lnTo>
                    <a:lnTo>
                      <a:pt x="34" y="1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5" name="Freeform 1797"/>
              <p:cNvSpPr>
                <a:spLocks noChangeAspect="1"/>
              </p:cNvSpPr>
              <p:nvPr/>
            </p:nvSpPr>
            <p:spPr bwMode="auto">
              <a:xfrm flipH="1">
                <a:off x="2835" y="4009"/>
                <a:ext cx="2" cy="2"/>
              </a:xfrm>
              <a:custGeom>
                <a:avLst/>
                <a:gdLst>
                  <a:gd name="T0" fmla="*/ 0 w 18"/>
                  <a:gd name="T1" fmla="*/ 0 h 20"/>
                  <a:gd name="T2" fmla="*/ 0 w 18"/>
                  <a:gd name="T3" fmla="*/ 0 h 20"/>
                  <a:gd name="T4" fmla="*/ 0 w 18"/>
                  <a:gd name="T5" fmla="*/ 0 h 20"/>
                  <a:gd name="T6" fmla="*/ 0 w 18"/>
                  <a:gd name="T7" fmla="*/ 0 h 20"/>
                  <a:gd name="T8" fmla="*/ 0 w 18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"/>
                  <a:gd name="T16" fmla="*/ 0 h 20"/>
                  <a:gd name="T17" fmla="*/ 18 w 18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" h="20">
                    <a:moveTo>
                      <a:pt x="4" y="0"/>
                    </a:moveTo>
                    <a:lnTo>
                      <a:pt x="0" y="12"/>
                    </a:lnTo>
                    <a:lnTo>
                      <a:pt x="12" y="20"/>
                    </a:lnTo>
                    <a:lnTo>
                      <a:pt x="18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6" name="Freeform 1798"/>
              <p:cNvSpPr>
                <a:spLocks noChangeAspect="1"/>
              </p:cNvSpPr>
              <p:nvPr/>
            </p:nvSpPr>
            <p:spPr bwMode="auto">
              <a:xfrm flipH="1">
                <a:off x="2803" y="4001"/>
                <a:ext cx="28" cy="47"/>
              </a:xfrm>
              <a:custGeom>
                <a:avLst/>
                <a:gdLst>
                  <a:gd name="T0" fmla="*/ 0 w 220"/>
                  <a:gd name="T1" fmla="*/ 0 h 334"/>
                  <a:gd name="T2" fmla="*/ 0 w 220"/>
                  <a:gd name="T3" fmla="*/ 0 h 334"/>
                  <a:gd name="T4" fmla="*/ 0 w 220"/>
                  <a:gd name="T5" fmla="*/ 0 h 334"/>
                  <a:gd name="T6" fmla="*/ 0 w 220"/>
                  <a:gd name="T7" fmla="*/ 0 h 334"/>
                  <a:gd name="T8" fmla="*/ 0 w 220"/>
                  <a:gd name="T9" fmla="*/ 0 h 334"/>
                  <a:gd name="T10" fmla="*/ 0 w 220"/>
                  <a:gd name="T11" fmla="*/ 0 h 334"/>
                  <a:gd name="T12" fmla="*/ 0 w 220"/>
                  <a:gd name="T13" fmla="*/ 0 h 334"/>
                  <a:gd name="T14" fmla="*/ 0 w 220"/>
                  <a:gd name="T15" fmla="*/ 0 h 334"/>
                  <a:gd name="T16" fmla="*/ 0 w 220"/>
                  <a:gd name="T17" fmla="*/ 0 h 334"/>
                  <a:gd name="T18" fmla="*/ 0 w 220"/>
                  <a:gd name="T19" fmla="*/ 0 h 334"/>
                  <a:gd name="T20" fmla="*/ 0 w 220"/>
                  <a:gd name="T21" fmla="*/ 0 h 3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0"/>
                  <a:gd name="T34" fmla="*/ 0 h 334"/>
                  <a:gd name="T35" fmla="*/ 220 w 220"/>
                  <a:gd name="T36" fmla="*/ 334 h 3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0" h="334">
                    <a:moveTo>
                      <a:pt x="2" y="114"/>
                    </a:moveTo>
                    <a:lnTo>
                      <a:pt x="0" y="334"/>
                    </a:lnTo>
                    <a:lnTo>
                      <a:pt x="220" y="332"/>
                    </a:lnTo>
                    <a:lnTo>
                      <a:pt x="218" y="318"/>
                    </a:lnTo>
                    <a:lnTo>
                      <a:pt x="116" y="316"/>
                    </a:lnTo>
                    <a:lnTo>
                      <a:pt x="90" y="266"/>
                    </a:lnTo>
                    <a:lnTo>
                      <a:pt x="94" y="202"/>
                    </a:lnTo>
                    <a:lnTo>
                      <a:pt x="106" y="184"/>
                    </a:lnTo>
                    <a:lnTo>
                      <a:pt x="104" y="0"/>
                    </a:lnTo>
                    <a:lnTo>
                      <a:pt x="46" y="38"/>
                    </a:lnTo>
                    <a:lnTo>
                      <a:pt x="2" y="114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7" name="Freeform 1799"/>
              <p:cNvSpPr>
                <a:spLocks noChangeAspect="1"/>
              </p:cNvSpPr>
              <p:nvPr/>
            </p:nvSpPr>
            <p:spPr bwMode="auto">
              <a:xfrm flipH="1">
                <a:off x="2818" y="3959"/>
                <a:ext cx="13" cy="61"/>
              </a:xfrm>
              <a:custGeom>
                <a:avLst/>
                <a:gdLst>
                  <a:gd name="T0" fmla="*/ 0 w 106"/>
                  <a:gd name="T1" fmla="*/ 0 h 446"/>
                  <a:gd name="T2" fmla="*/ 0 w 106"/>
                  <a:gd name="T3" fmla="*/ 0 h 446"/>
                  <a:gd name="T4" fmla="*/ 0 w 106"/>
                  <a:gd name="T5" fmla="*/ 0 h 446"/>
                  <a:gd name="T6" fmla="*/ 0 w 106"/>
                  <a:gd name="T7" fmla="*/ 0 h 446"/>
                  <a:gd name="T8" fmla="*/ 0 w 106"/>
                  <a:gd name="T9" fmla="*/ 0 h 446"/>
                  <a:gd name="T10" fmla="*/ 0 w 106"/>
                  <a:gd name="T11" fmla="*/ 0 h 446"/>
                  <a:gd name="T12" fmla="*/ 0 w 106"/>
                  <a:gd name="T13" fmla="*/ 0 h 446"/>
                  <a:gd name="T14" fmla="*/ 0 w 106"/>
                  <a:gd name="T15" fmla="*/ 0 h 446"/>
                  <a:gd name="T16" fmla="*/ 0 w 106"/>
                  <a:gd name="T17" fmla="*/ 0 h 446"/>
                  <a:gd name="T18" fmla="*/ 0 w 106"/>
                  <a:gd name="T19" fmla="*/ 0 h 4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6"/>
                  <a:gd name="T31" fmla="*/ 0 h 446"/>
                  <a:gd name="T32" fmla="*/ 106 w 106"/>
                  <a:gd name="T33" fmla="*/ 446 h 4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6" h="446">
                    <a:moveTo>
                      <a:pt x="0" y="40"/>
                    </a:moveTo>
                    <a:lnTo>
                      <a:pt x="4" y="446"/>
                    </a:lnTo>
                    <a:lnTo>
                      <a:pt x="30" y="398"/>
                    </a:lnTo>
                    <a:lnTo>
                      <a:pt x="64" y="360"/>
                    </a:lnTo>
                    <a:lnTo>
                      <a:pt x="106" y="332"/>
                    </a:lnTo>
                    <a:lnTo>
                      <a:pt x="104" y="52"/>
                    </a:lnTo>
                    <a:lnTo>
                      <a:pt x="70" y="38"/>
                    </a:lnTo>
                    <a:lnTo>
                      <a:pt x="40" y="24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18046"/>
                  </a:gs>
                  <a:gs pos="100000">
                    <a:srgbClr val="B2B06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8" name="Freeform 1800"/>
              <p:cNvSpPr>
                <a:spLocks noChangeAspect="1"/>
              </p:cNvSpPr>
              <p:nvPr/>
            </p:nvSpPr>
            <p:spPr bwMode="auto">
              <a:xfrm flipH="1">
                <a:off x="2818" y="3947"/>
                <a:ext cx="13" cy="18"/>
              </a:xfrm>
              <a:custGeom>
                <a:avLst/>
                <a:gdLst>
                  <a:gd name="T0" fmla="*/ 0 w 106"/>
                  <a:gd name="T1" fmla="*/ 0 h 142"/>
                  <a:gd name="T2" fmla="*/ 0 w 106"/>
                  <a:gd name="T3" fmla="*/ 0 h 142"/>
                  <a:gd name="T4" fmla="*/ 0 w 106"/>
                  <a:gd name="T5" fmla="*/ 0 h 142"/>
                  <a:gd name="T6" fmla="*/ 0 w 106"/>
                  <a:gd name="T7" fmla="*/ 0 h 142"/>
                  <a:gd name="T8" fmla="*/ 0 w 106"/>
                  <a:gd name="T9" fmla="*/ 0 h 142"/>
                  <a:gd name="T10" fmla="*/ 0 w 106"/>
                  <a:gd name="T11" fmla="*/ 0 h 142"/>
                  <a:gd name="T12" fmla="*/ 0 w 106"/>
                  <a:gd name="T13" fmla="*/ 0 h 142"/>
                  <a:gd name="T14" fmla="*/ 0 w 106"/>
                  <a:gd name="T15" fmla="*/ 0 h 142"/>
                  <a:gd name="T16" fmla="*/ 0 w 106"/>
                  <a:gd name="T17" fmla="*/ 0 h 142"/>
                  <a:gd name="T18" fmla="*/ 0 w 106"/>
                  <a:gd name="T19" fmla="*/ 0 h 142"/>
                  <a:gd name="T20" fmla="*/ 0 w 106"/>
                  <a:gd name="T21" fmla="*/ 0 h 142"/>
                  <a:gd name="T22" fmla="*/ 0 w 106"/>
                  <a:gd name="T23" fmla="*/ 0 h 14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142"/>
                  <a:gd name="T38" fmla="*/ 106 w 106"/>
                  <a:gd name="T39" fmla="*/ 142 h 14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142">
                    <a:moveTo>
                      <a:pt x="2" y="90"/>
                    </a:moveTo>
                    <a:lnTo>
                      <a:pt x="0" y="6"/>
                    </a:lnTo>
                    <a:lnTo>
                      <a:pt x="46" y="4"/>
                    </a:lnTo>
                    <a:lnTo>
                      <a:pt x="42" y="22"/>
                    </a:lnTo>
                    <a:lnTo>
                      <a:pt x="66" y="36"/>
                    </a:lnTo>
                    <a:lnTo>
                      <a:pt x="76" y="2"/>
                    </a:lnTo>
                    <a:lnTo>
                      <a:pt x="102" y="0"/>
                    </a:lnTo>
                    <a:lnTo>
                      <a:pt x="86" y="30"/>
                    </a:lnTo>
                    <a:lnTo>
                      <a:pt x="82" y="98"/>
                    </a:lnTo>
                    <a:lnTo>
                      <a:pt x="106" y="142"/>
                    </a:lnTo>
                    <a:lnTo>
                      <a:pt x="42" y="128"/>
                    </a:lnTo>
                    <a:lnTo>
                      <a:pt x="2" y="9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29" name="Freeform 1801"/>
              <p:cNvSpPr>
                <a:spLocks noChangeAspect="1"/>
              </p:cNvSpPr>
              <p:nvPr/>
            </p:nvSpPr>
            <p:spPr bwMode="auto">
              <a:xfrm flipH="1">
                <a:off x="2782" y="3931"/>
                <a:ext cx="30" cy="111"/>
              </a:xfrm>
              <a:custGeom>
                <a:avLst/>
                <a:gdLst>
                  <a:gd name="T0" fmla="*/ 0 w 245"/>
                  <a:gd name="T1" fmla="*/ 0 h 816"/>
                  <a:gd name="T2" fmla="*/ 0 w 245"/>
                  <a:gd name="T3" fmla="*/ 0 h 816"/>
                  <a:gd name="T4" fmla="*/ 0 w 245"/>
                  <a:gd name="T5" fmla="*/ 0 h 816"/>
                  <a:gd name="T6" fmla="*/ 0 w 245"/>
                  <a:gd name="T7" fmla="*/ 0 h 816"/>
                  <a:gd name="T8" fmla="*/ 0 w 245"/>
                  <a:gd name="T9" fmla="*/ 0 h 816"/>
                  <a:gd name="T10" fmla="*/ 0 w 245"/>
                  <a:gd name="T11" fmla="*/ 0 h 8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5"/>
                  <a:gd name="T19" fmla="*/ 0 h 816"/>
                  <a:gd name="T20" fmla="*/ 245 w 245"/>
                  <a:gd name="T21" fmla="*/ 816 h 8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5" h="816">
                    <a:moveTo>
                      <a:pt x="0" y="31"/>
                    </a:moveTo>
                    <a:lnTo>
                      <a:pt x="98" y="0"/>
                    </a:lnTo>
                    <a:lnTo>
                      <a:pt x="233" y="12"/>
                    </a:lnTo>
                    <a:lnTo>
                      <a:pt x="245" y="816"/>
                    </a:lnTo>
                    <a:lnTo>
                      <a:pt x="5" y="816"/>
                    </a:lnTo>
                    <a:lnTo>
                      <a:pt x="0" y="31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4A250"/>
                  </a:gs>
                  <a:gs pos="100000">
                    <a:srgbClr val="86854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0" name="Freeform 1802"/>
              <p:cNvSpPr>
                <a:spLocks noChangeAspect="1"/>
              </p:cNvSpPr>
              <p:nvPr/>
            </p:nvSpPr>
            <p:spPr bwMode="auto">
              <a:xfrm flipH="1">
                <a:off x="2799" y="3935"/>
                <a:ext cx="13" cy="30"/>
              </a:xfrm>
              <a:custGeom>
                <a:avLst/>
                <a:gdLst>
                  <a:gd name="T0" fmla="*/ 0 w 105"/>
                  <a:gd name="T1" fmla="*/ 0 h 213"/>
                  <a:gd name="T2" fmla="*/ 0 w 105"/>
                  <a:gd name="T3" fmla="*/ 0 h 213"/>
                  <a:gd name="T4" fmla="*/ 0 w 105"/>
                  <a:gd name="T5" fmla="*/ 0 h 213"/>
                  <a:gd name="T6" fmla="*/ 0 w 105"/>
                  <a:gd name="T7" fmla="*/ 0 h 213"/>
                  <a:gd name="T8" fmla="*/ 0 w 105"/>
                  <a:gd name="T9" fmla="*/ 0 h 213"/>
                  <a:gd name="T10" fmla="*/ 0 w 105"/>
                  <a:gd name="T11" fmla="*/ 0 h 213"/>
                  <a:gd name="T12" fmla="*/ 0 w 105"/>
                  <a:gd name="T13" fmla="*/ 0 h 213"/>
                  <a:gd name="T14" fmla="*/ 0 w 105"/>
                  <a:gd name="T15" fmla="*/ 0 h 213"/>
                  <a:gd name="T16" fmla="*/ 0 w 105"/>
                  <a:gd name="T17" fmla="*/ 0 h 213"/>
                  <a:gd name="T18" fmla="*/ 0 w 105"/>
                  <a:gd name="T19" fmla="*/ 0 h 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5"/>
                  <a:gd name="T31" fmla="*/ 0 h 213"/>
                  <a:gd name="T32" fmla="*/ 105 w 105"/>
                  <a:gd name="T33" fmla="*/ 213 h 2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5" h="213">
                    <a:moveTo>
                      <a:pt x="0" y="213"/>
                    </a:moveTo>
                    <a:lnTo>
                      <a:pt x="30" y="192"/>
                    </a:lnTo>
                    <a:lnTo>
                      <a:pt x="30" y="141"/>
                    </a:lnTo>
                    <a:lnTo>
                      <a:pt x="60" y="114"/>
                    </a:lnTo>
                    <a:lnTo>
                      <a:pt x="84" y="102"/>
                    </a:lnTo>
                    <a:lnTo>
                      <a:pt x="105" y="51"/>
                    </a:lnTo>
                    <a:lnTo>
                      <a:pt x="90" y="3"/>
                    </a:lnTo>
                    <a:lnTo>
                      <a:pt x="45" y="0"/>
                    </a:lnTo>
                    <a:lnTo>
                      <a:pt x="0" y="3"/>
                    </a:lnTo>
                    <a:lnTo>
                      <a:pt x="0" y="21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4E4E4E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1" name="Freeform 1803"/>
              <p:cNvSpPr>
                <a:spLocks noChangeAspect="1"/>
              </p:cNvSpPr>
              <p:nvPr/>
            </p:nvSpPr>
            <p:spPr bwMode="auto">
              <a:xfrm flipH="1">
                <a:off x="2792" y="3987"/>
                <a:ext cx="20" cy="55"/>
              </a:xfrm>
              <a:custGeom>
                <a:avLst/>
                <a:gdLst>
                  <a:gd name="T0" fmla="*/ 0 w 168"/>
                  <a:gd name="T1" fmla="*/ 0 h 399"/>
                  <a:gd name="T2" fmla="*/ 0 w 168"/>
                  <a:gd name="T3" fmla="*/ 0 h 399"/>
                  <a:gd name="T4" fmla="*/ 0 w 168"/>
                  <a:gd name="T5" fmla="*/ 0 h 399"/>
                  <a:gd name="T6" fmla="*/ 0 w 168"/>
                  <a:gd name="T7" fmla="*/ 0 h 399"/>
                  <a:gd name="T8" fmla="*/ 0 w 168"/>
                  <a:gd name="T9" fmla="*/ 0 h 399"/>
                  <a:gd name="T10" fmla="*/ 0 w 168"/>
                  <a:gd name="T11" fmla="*/ 0 h 399"/>
                  <a:gd name="T12" fmla="*/ 0 w 168"/>
                  <a:gd name="T13" fmla="*/ 0 h 399"/>
                  <a:gd name="T14" fmla="*/ 0 w 168"/>
                  <a:gd name="T15" fmla="*/ 0 h 399"/>
                  <a:gd name="T16" fmla="*/ 0 w 168"/>
                  <a:gd name="T17" fmla="*/ 0 h 399"/>
                  <a:gd name="T18" fmla="*/ 0 w 168"/>
                  <a:gd name="T19" fmla="*/ 0 h 399"/>
                  <a:gd name="T20" fmla="*/ 0 w 168"/>
                  <a:gd name="T21" fmla="*/ 0 h 399"/>
                  <a:gd name="T22" fmla="*/ 0 w 168"/>
                  <a:gd name="T23" fmla="*/ 0 h 399"/>
                  <a:gd name="T24" fmla="*/ 0 w 168"/>
                  <a:gd name="T25" fmla="*/ 0 h 399"/>
                  <a:gd name="T26" fmla="*/ 0 w 168"/>
                  <a:gd name="T27" fmla="*/ 0 h 399"/>
                  <a:gd name="T28" fmla="*/ 0 w 168"/>
                  <a:gd name="T29" fmla="*/ 0 h 399"/>
                  <a:gd name="T30" fmla="*/ 0 w 168"/>
                  <a:gd name="T31" fmla="*/ 0 h 399"/>
                  <a:gd name="T32" fmla="*/ 0 w 168"/>
                  <a:gd name="T33" fmla="*/ 0 h 399"/>
                  <a:gd name="T34" fmla="*/ 0 w 168"/>
                  <a:gd name="T35" fmla="*/ 0 h 399"/>
                  <a:gd name="T36" fmla="*/ 0 w 168"/>
                  <a:gd name="T37" fmla="*/ 0 h 399"/>
                  <a:gd name="T38" fmla="*/ 0 w 168"/>
                  <a:gd name="T39" fmla="*/ 0 h 399"/>
                  <a:gd name="T40" fmla="*/ 0 w 168"/>
                  <a:gd name="T41" fmla="*/ 0 h 39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8"/>
                  <a:gd name="T64" fmla="*/ 0 h 399"/>
                  <a:gd name="T65" fmla="*/ 168 w 168"/>
                  <a:gd name="T66" fmla="*/ 399 h 39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8" h="399">
                    <a:moveTo>
                      <a:pt x="0" y="138"/>
                    </a:moveTo>
                    <a:lnTo>
                      <a:pt x="15" y="183"/>
                    </a:lnTo>
                    <a:lnTo>
                      <a:pt x="54" y="180"/>
                    </a:lnTo>
                    <a:lnTo>
                      <a:pt x="81" y="144"/>
                    </a:lnTo>
                    <a:lnTo>
                      <a:pt x="72" y="111"/>
                    </a:lnTo>
                    <a:lnTo>
                      <a:pt x="54" y="78"/>
                    </a:lnTo>
                    <a:lnTo>
                      <a:pt x="72" y="39"/>
                    </a:lnTo>
                    <a:lnTo>
                      <a:pt x="105" y="0"/>
                    </a:lnTo>
                    <a:lnTo>
                      <a:pt x="144" y="0"/>
                    </a:lnTo>
                    <a:lnTo>
                      <a:pt x="168" y="54"/>
                    </a:lnTo>
                    <a:lnTo>
                      <a:pt x="159" y="99"/>
                    </a:lnTo>
                    <a:lnTo>
                      <a:pt x="147" y="132"/>
                    </a:lnTo>
                    <a:lnTo>
                      <a:pt x="162" y="165"/>
                    </a:lnTo>
                    <a:lnTo>
                      <a:pt x="134" y="176"/>
                    </a:lnTo>
                    <a:lnTo>
                      <a:pt x="138" y="316"/>
                    </a:lnTo>
                    <a:lnTo>
                      <a:pt x="147" y="339"/>
                    </a:lnTo>
                    <a:lnTo>
                      <a:pt x="117" y="360"/>
                    </a:lnTo>
                    <a:lnTo>
                      <a:pt x="99" y="381"/>
                    </a:lnTo>
                    <a:lnTo>
                      <a:pt x="72" y="396"/>
                    </a:lnTo>
                    <a:lnTo>
                      <a:pt x="3" y="399"/>
                    </a:lnTo>
                    <a:lnTo>
                      <a:pt x="0" y="13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4E4E4E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2" name="Freeform 1804"/>
              <p:cNvSpPr>
                <a:spLocks noChangeAspect="1"/>
              </p:cNvSpPr>
              <p:nvPr/>
            </p:nvSpPr>
            <p:spPr bwMode="auto">
              <a:xfrm flipH="1">
                <a:off x="2784" y="3949"/>
                <a:ext cx="28" cy="52"/>
              </a:xfrm>
              <a:custGeom>
                <a:avLst/>
                <a:gdLst>
                  <a:gd name="T0" fmla="*/ 0 w 234"/>
                  <a:gd name="T1" fmla="*/ 0 h 387"/>
                  <a:gd name="T2" fmla="*/ 0 w 234"/>
                  <a:gd name="T3" fmla="*/ 0 h 387"/>
                  <a:gd name="T4" fmla="*/ 0 w 234"/>
                  <a:gd name="T5" fmla="*/ 0 h 387"/>
                  <a:gd name="T6" fmla="*/ 0 w 234"/>
                  <a:gd name="T7" fmla="*/ 0 h 387"/>
                  <a:gd name="T8" fmla="*/ 0 w 234"/>
                  <a:gd name="T9" fmla="*/ 0 h 387"/>
                  <a:gd name="T10" fmla="*/ 0 w 234"/>
                  <a:gd name="T11" fmla="*/ 0 h 387"/>
                  <a:gd name="T12" fmla="*/ 0 w 234"/>
                  <a:gd name="T13" fmla="*/ 0 h 387"/>
                  <a:gd name="T14" fmla="*/ 0 w 234"/>
                  <a:gd name="T15" fmla="*/ 0 h 387"/>
                  <a:gd name="T16" fmla="*/ 0 w 234"/>
                  <a:gd name="T17" fmla="*/ 0 h 387"/>
                  <a:gd name="T18" fmla="*/ 0 w 234"/>
                  <a:gd name="T19" fmla="*/ 0 h 387"/>
                  <a:gd name="T20" fmla="*/ 0 w 234"/>
                  <a:gd name="T21" fmla="*/ 0 h 387"/>
                  <a:gd name="T22" fmla="*/ 0 w 234"/>
                  <a:gd name="T23" fmla="*/ 0 h 387"/>
                  <a:gd name="T24" fmla="*/ 0 w 234"/>
                  <a:gd name="T25" fmla="*/ 0 h 387"/>
                  <a:gd name="T26" fmla="*/ 0 w 234"/>
                  <a:gd name="T27" fmla="*/ 0 h 387"/>
                  <a:gd name="T28" fmla="*/ 0 w 234"/>
                  <a:gd name="T29" fmla="*/ 0 h 387"/>
                  <a:gd name="T30" fmla="*/ 0 w 234"/>
                  <a:gd name="T31" fmla="*/ 0 h 387"/>
                  <a:gd name="T32" fmla="*/ 0 w 234"/>
                  <a:gd name="T33" fmla="*/ 0 h 387"/>
                  <a:gd name="T34" fmla="*/ 0 w 234"/>
                  <a:gd name="T35" fmla="*/ 0 h 387"/>
                  <a:gd name="T36" fmla="*/ 0 w 234"/>
                  <a:gd name="T37" fmla="*/ 0 h 387"/>
                  <a:gd name="T38" fmla="*/ 0 w 234"/>
                  <a:gd name="T39" fmla="*/ 0 h 387"/>
                  <a:gd name="T40" fmla="*/ 0 w 234"/>
                  <a:gd name="T41" fmla="*/ 0 h 387"/>
                  <a:gd name="T42" fmla="*/ 0 w 234"/>
                  <a:gd name="T43" fmla="*/ 0 h 387"/>
                  <a:gd name="T44" fmla="*/ 0 w 234"/>
                  <a:gd name="T45" fmla="*/ 0 h 387"/>
                  <a:gd name="T46" fmla="*/ 0 w 234"/>
                  <a:gd name="T47" fmla="*/ 0 h 387"/>
                  <a:gd name="T48" fmla="*/ 0 w 234"/>
                  <a:gd name="T49" fmla="*/ 0 h 387"/>
                  <a:gd name="T50" fmla="*/ 0 w 234"/>
                  <a:gd name="T51" fmla="*/ 0 h 387"/>
                  <a:gd name="T52" fmla="*/ 0 w 234"/>
                  <a:gd name="T53" fmla="*/ 0 h 387"/>
                  <a:gd name="T54" fmla="*/ 0 w 234"/>
                  <a:gd name="T55" fmla="*/ 0 h 387"/>
                  <a:gd name="T56" fmla="*/ 0 w 234"/>
                  <a:gd name="T57" fmla="*/ 0 h 38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4"/>
                  <a:gd name="T88" fmla="*/ 0 h 387"/>
                  <a:gd name="T89" fmla="*/ 234 w 234"/>
                  <a:gd name="T90" fmla="*/ 387 h 38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4" h="387">
                    <a:moveTo>
                      <a:pt x="78" y="0"/>
                    </a:moveTo>
                    <a:lnTo>
                      <a:pt x="87" y="24"/>
                    </a:lnTo>
                    <a:lnTo>
                      <a:pt x="90" y="51"/>
                    </a:lnTo>
                    <a:lnTo>
                      <a:pt x="87" y="72"/>
                    </a:lnTo>
                    <a:lnTo>
                      <a:pt x="63" y="99"/>
                    </a:lnTo>
                    <a:lnTo>
                      <a:pt x="63" y="117"/>
                    </a:lnTo>
                    <a:lnTo>
                      <a:pt x="108" y="132"/>
                    </a:lnTo>
                    <a:lnTo>
                      <a:pt x="126" y="159"/>
                    </a:lnTo>
                    <a:lnTo>
                      <a:pt x="141" y="195"/>
                    </a:lnTo>
                    <a:lnTo>
                      <a:pt x="177" y="213"/>
                    </a:lnTo>
                    <a:lnTo>
                      <a:pt x="222" y="225"/>
                    </a:lnTo>
                    <a:lnTo>
                      <a:pt x="234" y="261"/>
                    </a:lnTo>
                    <a:lnTo>
                      <a:pt x="225" y="303"/>
                    </a:lnTo>
                    <a:lnTo>
                      <a:pt x="213" y="348"/>
                    </a:lnTo>
                    <a:lnTo>
                      <a:pt x="198" y="369"/>
                    </a:lnTo>
                    <a:lnTo>
                      <a:pt x="192" y="387"/>
                    </a:lnTo>
                    <a:lnTo>
                      <a:pt x="168" y="387"/>
                    </a:lnTo>
                    <a:lnTo>
                      <a:pt x="171" y="363"/>
                    </a:lnTo>
                    <a:lnTo>
                      <a:pt x="159" y="324"/>
                    </a:lnTo>
                    <a:lnTo>
                      <a:pt x="147" y="297"/>
                    </a:lnTo>
                    <a:lnTo>
                      <a:pt x="117" y="294"/>
                    </a:lnTo>
                    <a:lnTo>
                      <a:pt x="93" y="273"/>
                    </a:lnTo>
                    <a:lnTo>
                      <a:pt x="69" y="270"/>
                    </a:lnTo>
                    <a:lnTo>
                      <a:pt x="24" y="267"/>
                    </a:lnTo>
                    <a:lnTo>
                      <a:pt x="0" y="273"/>
                    </a:lnTo>
                    <a:lnTo>
                      <a:pt x="0" y="111"/>
                    </a:lnTo>
                    <a:lnTo>
                      <a:pt x="15" y="81"/>
                    </a:lnTo>
                    <a:lnTo>
                      <a:pt x="15" y="27"/>
                    </a:lnTo>
                    <a:lnTo>
                      <a:pt x="7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6B24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3" name="Freeform 1805"/>
              <p:cNvSpPr>
                <a:spLocks noChangeAspect="1"/>
              </p:cNvSpPr>
              <p:nvPr/>
            </p:nvSpPr>
            <p:spPr bwMode="auto">
              <a:xfrm>
                <a:off x="2786" y="3937"/>
                <a:ext cx="17" cy="72"/>
              </a:xfrm>
              <a:custGeom>
                <a:avLst/>
                <a:gdLst>
                  <a:gd name="T0" fmla="*/ 0 w 69"/>
                  <a:gd name="T1" fmla="*/ 0 h 291"/>
                  <a:gd name="T2" fmla="*/ 0 w 69"/>
                  <a:gd name="T3" fmla="*/ 0 h 291"/>
                  <a:gd name="T4" fmla="*/ 0 w 69"/>
                  <a:gd name="T5" fmla="*/ 0 h 291"/>
                  <a:gd name="T6" fmla="*/ 0 60000 65536"/>
                  <a:gd name="T7" fmla="*/ 0 60000 65536"/>
                  <a:gd name="T8" fmla="*/ 0 60000 65536"/>
                  <a:gd name="T9" fmla="*/ 0 w 69"/>
                  <a:gd name="T10" fmla="*/ 0 h 291"/>
                  <a:gd name="T11" fmla="*/ 69 w 69"/>
                  <a:gd name="T12" fmla="*/ 291 h 29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9" h="291">
                    <a:moveTo>
                      <a:pt x="69" y="0"/>
                    </a:moveTo>
                    <a:lnTo>
                      <a:pt x="5" y="5"/>
                    </a:lnTo>
                    <a:lnTo>
                      <a:pt x="0" y="291"/>
                    </a:lnTo>
                  </a:path>
                </a:pathLst>
              </a:custGeom>
              <a:noFill/>
              <a:ln w="6350">
                <a:solidFill>
                  <a:srgbClr val="6968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4" name="Freeform 1806"/>
              <p:cNvSpPr>
                <a:spLocks noChangeAspect="1"/>
              </p:cNvSpPr>
              <p:nvPr/>
            </p:nvSpPr>
            <p:spPr bwMode="auto">
              <a:xfrm flipH="1">
                <a:off x="2786" y="4009"/>
                <a:ext cx="11" cy="25"/>
              </a:xfrm>
              <a:custGeom>
                <a:avLst/>
                <a:gdLst>
                  <a:gd name="T0" fmla="*/ 0 w 97"/>
                  <a:gd name="T1" fmla="*/ 0 h 186"/>
                  <a:gd name="T2" fmla="*/ 0 w 97"/>
                  <a:gd name="T3" fmla="*/ 0 h 186"/>
                  <a:gd name="T4" fmla="*/ 0 w 97"/>
                  <a:gd name="T5" fmla="*/ 0 h 186"/>
                  <a:gd name="T6" fmla="*/ 0 60000 65536"/>
                  <a:gd name="T7" fmla="*/ 0 60000 65536"/>
                  <a:gd name="T8" fmla="*/ 0 60000 65536"/>
                  <a:gd name="T9" fmla="*/ 0 w 97"/>
                  <a:gd name="T10" fmla="*/ 0 h 186"/>
                  <a:gd name="T11" fmla="*/ 97 w 97"/>
                  <a:gd name="T12" fmla="*/ 186 h 1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7" h="186">
                    <a:moveTo>
                      <a:pt x="0" y="0"/>
                    </a:moveTo>
                    <a:lnTo>
                      <a:pt x="3" y="186"/>
                    </a:lnTo>
                    <a:lnTo>
                      <a:pt x="97" y="185"/>
                    </a:lnTo>
                  </a:path>
                </a:pathLst>
              </a:custGeom>
              <a:noFill/>
              <a:ln w="6350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5" name="Line 1807"/>
              <p:cNvSpPr>
                <a:spLocks noChangeAspect="1" noChangeShapeType="1"/>
              </p:cNvSpPr>
              <p:nvPr/>
            </p:nvSpPr>
            <p:spPr bwMode="auto">
              <a:xfrm flipH="1">
                <a:off x="2784" y="4009"/>
                <a:ext cx="10" cy="0"/>
              </a:xfrm>
              <a:prstGeom prst="line">
                <a:avLst/>
              </a:pr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6" name="Line 1808"/>
              <p:cNvSpPr>
                <a:spLocks noChangeAspect="1" noChangeShapeType="1"/>
              </p:cNvSpPr>
              <p:nvPr/>
            </p:nvSpPr>
            <p:spPr bwMode="auto">
              <a:xfrm flipH="1">
                <a:off x="2784" y="4009"/>
                <a:ext cx="0" cy="25"/>
              </a:xfrm>
              <a:prstGeom prst="line">
                <a:avLst/>
              </a:pr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7" name="Freeform 1809"/>
              <p:cNvSpPr>
                <a:spLocks noChangeAspect="1"/>
              </p:cNvSpPr>
              <p:nvPr/>
            </p:nvSpPr>
            <p:spPr bwMode="auto">
              <a:xfrm flipH="1">
                <a:off x="2786" y="4011"/>
                <a:ext cx="10" cy="21"/>
              </a:xfrm>
              <a:custGeom>
                <a:avLst/>
                <a:gdLst>
                  <a:gd name="T0" fmla="*/ 0 w 69"/>
                  <a:gd name="T1" fmla="*/ 0 h 147"/>
                  <a:gd name="T2" fmla="*/ 0 w 69"/>
                  <a:gd name="T3" fmla="*/ 0 h 147"/>
                  <a:gd name="T4" fmla="*/ 0 w 69"/>
                  <a:gd name="T5" fmla="*/ 0 h 147"/>
                  <a:gd name="T6" fmla="*/ 0 w 69"/>
                  <a:gd name="T7" fmla="*/ 0 h 147"/>
                  <a:gd name="T8" fmla="*/ 0 w 69"/>
                  <a:gd name="T9" fmla="*/ 0 h 147"/>
                  <a:gd name="T10" fmla="*/ 0 w 69"/>
                  <a:gd name="T11" fmla="*/ 0 h 147"/>
                  <a:gd name="T12" fmla="*/ 0 w 69"/>
                  <a:gd name="T13" fmla="*/ 0 h 147"/>
                  <a:gd name="T14" fmla="*/ 0 w 69"/>
                  <a:gd name="T15" fmla="*/ 0 h 1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147"/>
                  <a:gd name="T26" fmla="*/ 69 w 69"/>
                  <a:gd name="T27" fmla="*/ 147 h 14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147">
                    <a:moveTo>
                      <a:pt x="2" y="1"/>
                    </a:moveTo>
                    <a:lnTo>
                      <a:pt x="0" y="60"/>
                    </a:lnTo>
                    <a:lnTo>
                      <a:pt x="36" y="57"/>
                    </a:lnTo>
                    <a:lnTo>
                      <a:pt x="18" y="78"/>
                    </a:lnTo>
                    <a:lnTo>
                      <a:pt x="21" y="141"/>
                    </a:lnTo>
                    <a:lnTo>
                      <a:pt x="66" y="147"/>
                    </a:lnTo>
                    <a:lnTo>
                      <a:pt x="69" y="0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8" name="Freeform 1810"/>
              <p:cNvSpPr>
                <a:spLocks noChangeAspect="1"/>
              </p:cNvSpPr>
              <p:nvPr/>
            </p:nvSpPr>
            <p:spPr bwMode="auto">
              <a:xfrm flipH="1">
                <a:off x="2788" y="4011"/>
                <a:ext cx="8" cy="19"/>
              </a:xfrm>
              <a:custGeom>
                <a:avLst/>
                <a:gdLst>
                  <a:gd name="T0" fmla="*/ 0 w 61"/>
                  <a:gd name="T1" fmla="*/ 0 h 141"/>
                  <a:gd name="T2" fmla="*/ 0 w 61"/>
                  <a:gd name="T3" fmla="*/ 0 h 141"/>
                  <a:gd name="T4" fmla="*/ 0 w 61"/>
                  <a:gd name="T5" fmla="*/ 0 h 141"/>
                  <a:gd name="T6" fmla="*/ 0 60000 65536"/>
                  <a:gd name="T7" fmla="*/ 0 60000 65536"/>
                  <a:gd name="T8" fmla="*/ 0 60000 65536"/>
                  <a:gd name="T9" fmla="*/ 0 w 61"/>
                  <a:gd name="T10" fmla="*/ 0 h 141"/>
                  <a:gd name="T11" fmla="*/ 61 w 61"/>
                  <a:gd name="T12" fmla="*/ 141 h 1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1" h="141">
                    <a:moveTo>
                      <a:pt x="0" y="0"/>
                    </a:moveTo>
                    <a:lnTo>
                      <a:pt x="1" y="141"/>
                    </a:lnTo>
                    <a:lnTo>
                      <a:pt x="61" y="141"/>
                    </a:lnTo>
                  </a:path>
                </a:pathLst>
              </a:cu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39" name="Freeform 1811"/>
              <p:cNvSpPr>
                <a:spLocks noChangeAspect="1"/>
              </p:cNvSpPr>
              <p:nvPr/>
            </p:nvSpPr>
            <p:spPr bwMode="auto">
              <a:xfrm flipH="1">
                <a:off x="2790" y="4013"/>
                <a:ext cx="0" cy="13"/>
              </a:xfrm>
              <a:custGeom>
                <a:avLst/>
                <a:gdLst>
                  <a:gd name="T0" fmla="*/ 0 w 10"/>
                  <a:gd name="T1" fmla="*/ 0 h 86"/>
                  <a:gd name="T2" fmla="*/ 0 w 10"/>
                  <a:gd name="T3" fmla="*/ 0 h 86"/>
                  <a:gd name="T4" fmla="*/ 0 w 10"/>
                  <a:gd name="T5" fmla="*/ 0 h 8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86"/>
                  <a:gd name="T11" fmla="*/ 0 w 10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86">
                    <a:moveTo>
                      <a:pt x="0" y="0"/>
                    </a:moveTo>
                    <a:lnTo>
                      <a:pt x="10" y="10"/>
                    </a:lnTo>
                    <a:lnTo>
                      <a:pt x="10" y="86"/>
                    </a:lnTo>
                  </a:path>
                </a:pathLst>
              </a:custGeom>
              <a:noFill/>
              <a:ln w="9525">
                <a:solidFill>
                  <a:srgbClr val="B9B76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0" name="Freeform 1812"/>
              <p:cNvSpPr>
                <a:spLocks noChangeAspect="1"/>
              </p:cNvSpPr>
              <p:nvPr/>
            </p:nvSpPr>
            <p:spPr bwMode="auto">
              <a:xfrm flipH="1">
                <a:off x="2790" y="4020"/>
                <a:ext cx="4" cy="6"/>
              </a:xfrm>
              <a:custGeom>
                <a:avLst/>
                <a:gdLst>
                  <a:gd name="T0" fmla="*/ 0 w 24"/>
                  <a:gd name="T1" fmla="*/ 0 h 46"/>
                  <a:gd name="T2" fmla="*/ 0 w 24"/>
                  <a:gd name="T3" fmla="*/ 0 h 46"/>
                  <a:gd name="T4" fmla="*/ 0 w 24"/>
                  <a:gd name="T5" fmla="*/ 0 h 46"/>
                  <a:gd name="T6" fmla="*/ 0 w 24"/>
                  <a:gd name="T7" fmla="*/ 0 h 46"/>
                  <a:gd name="T8" fmla="*/ 0 w 24"/>
                  <a:gd name="T9" fmla="*/ 0 h 46"/>
                  <a:gd name="T10" fmla="*/ 0 w 24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6"/>
                  <a:gd name="T20" fmla="*/ 24 w 24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6">
                    <a:moveTo>
                      <a:pt x="20" y="0"/>
                    </a:moveTo>
                    <a:lnTo>
                      <a:pt x="18" y="18"/>
                    </a:lnTo>
                    <a:lnTo>
                      <a:pt x="24" y="36"/>
                    </a:lnTo>
                    <a:lnTo>
                      <a:pt x="8" y="46"/>
                    </a:lnTo>
                    <a:lnTo>
                      <a:pt x="0" y="24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1" name="Freeform 1813"/>
              <p:cNvSpPr>
                <a:spLocks noChangeAspect="1"/>
              </p:cNvSpPr>
              <p:nvPr/>
            </p:nvSpPr>
            <p:spPr bwMode="auto">
              <a:xfrm flipH="1">
                <a:off x="2790" y="4024"/>
                <a:ext cx="2" cy="2"/>
              </a:xfrm>
              <a:custGeom>
                <a:avLst/>
                <a:gdLst>
                  <a:gd name="T0" fmla="*/ 0 w 20"/>
                  <a:gd name="T1" fmla="*/ 0 h 26"/>
                  <a:gd name="T2" fmla="*/ 0 w 20"/>
                  <a:gd name="T3" fmla="*/ 0 h 26"/>
                  <a:gd name="T4" fmla="*/ 0 w 20"/>
                  <a:gd name="T5" fmla="*/ 0 h 26"/>
                  <a:gd name="T6" fmla="*/ 0 w 20"/>
                  <a:gd name="T7" fmla="*/ 0 h 26"/>
                  <a:gd name="T8" fmla="*/ 0 w 20"/>
                  <a:gd name="T9" fmla="*/ 0 h 26"/>
                  <a:gd name="T10" fmla="*/ 0 w 20"/>
                  <a:gd name="T11" fmla="*/ 0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6"/>
                  <a:gd name="T20" fmla="*/ 20 w 2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6">
                    <a:moveTo>
                      <a:pt x="12" y="0"/>
                    </a:moveTo>
                    <a:lnTo>
                      <a:pt x="0" y="8"/>
                    </a:lnTo>
                    <a:lnTo>
                      <a:pt x="0" y="20"/>
                    </a:lnTo>
                    <a:lnTo>
                      <a:pt x="12" y="26"/>
                    </a:lnTo>
                    <a:lnTo>
                      <a:pt x="20" y="1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2" name="Freeform 1814"/>
              <p:cNvSpPr>
                <a:spLocks noChangeAspect="1"/>
              </p:cNvSpPr>
              <p:nvPr/>
            </p:nvSpPr>
            <p:spPr bwMode="auto">
              <a:xfrm flipH="1">
                <a:off x="2805" y="4022"/>
                <a:ext cx="7" cy="12"/>
              </a:xfrm>
              <a:custGeom>
                <a:avLst/>
                <a:gdLst>
                  <a:gd name="T0" fmla="*/ 0 w 54"/>
                  <a:gd name="T1" fmla="*/ 0 h 74"/>
                  <a:gd name="T2" fmla="*/ 0 w 54"/>
                  <a:gd name="T3" fmla="*/ 0 h 74"/>
                  <a:gd name="T4" fmla="*/ 0 w 54"/>
                  <a:gd name="T5" fmla="*/ 0 h 74"/>
                  <a:gd name="T6" fmla="*/ 0 w 54"/>
                  <a:gd name="T7" fmla="*/ 0 h 74"/>
                  <a:gd name="T8" fmla="*/ 0 w 54"/>
                  <a:gd name="T9" fmla="*/ 0 h 74"/>
                  <a:gd name="T10" fmla="*/ 0 w 54"/>
                  <a:gd name="T11" fmla="*/ 0 h 74"/>
                  <a:gd name="T12" fmla="*/ 0 w 54"/>
                  <a:gd name="T13" fmla="*/ 0 h 74"/>
                  <a:gd name="T14" fmla="*/ 0 w 54"/>
                  <a:gd name="T15" fmla="*/ 0 h 74"/>
                  <a:gd name="T16" fmla="*/ 0 w 54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74"/>
                  <a:gd name="T29" fmla="*/ 54 w 54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74">
                    <a:moveTo>
                      <a:pt x="2" y="72"/>
                    </a:moveTo>
                    <a:lnTo>
                      <a:pt x="16" y="74"/>
                    </a:lnTo>
                    <a:lnTo>
                      <a:pt x="24" y="64"/>
                    </a:lnTo>
                    <a:lnTo>
                      <a:pt x="54" y="64"/>
                    </a:lnTo>
                    <a:lnTo>
                      <a:pt x="52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3" name="Freeform 1815"/>
              <p:cNvSpPr>
                <a:spLocks noChangeAspect="1"/>
              </p:cNvSpPr>
              <p:nvPr/>
            </p:nvSpPr>
            <p:spPr bwMode="auto">
              <a:xfrm flipH="1">
                <a:off x="2805" y="4022"/>
                <a:ext cx="7" cy="10"/>
              </a:xfrm>
              <a:custGeom>
                <a:avLst/>
                <a:gdLst>
                  <a:gd name="T0" fmla="*/ 0 w 54"/>
                  <a:gd name="T1" fmla="*/ 0 h 74"/>
                  <a:gd name="T2" fmla="*/ 0 w 54"/>
                  <a:gd name="T3" fmla="*/ 0 h 74"/>
                  <a:gd name="T4" fmla="*/ 0 w 54"/>
                  <a:gd name="T5" fmla="*/ 0 h 74"/>
                  <a:gd name="T6" fmla="*/ 0 w 54"/>
                  <a:gd name="T7" fmla="*/ 0 h 74"/>
                  <a:gd name="T8" fmla="*/ 0 w 54"/>
                  <a:gd name="T9" fmla="*/ 0 h 74"/>
                  <a:gd name="T10" fmla="*/ 0 w 54"/>
                  <a:gd name="T11" fmla="*/ 0 h 74"/>
                  <a:gd name="T12" fmla="*/ 0 w 54"/>
                  <a:gd name="T13" fmla="*/ 0 h 74"/>
                  <a:gd name="T14" fmla="*/ 0 w 54"/>
                  <a:gd name="T15" fmla="*/ 0 h 74"/>
                  <a:gd name="T16" fmla="*/ 0 w 54"/>
                  <a:gd name="T17" fmla="*/ 0 h 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"/>
                  <a:gd name="T28" fmla="*/ 0 h 74"/>
                  <a:gd name="T29" fmla="*/ 54 w 54"/>
                  <a:gd name="T30" fmla="*/ 74 h 7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" h="74">
                    <a:moveTo>
                      <a:pt x="2" y="72"/>
                    </a:moveTo>
                    <a:lnTo>
                      <a:pt x="16" y="74"/>
                    </a:lnTo>
                    <a:lnTo>
                      <a:pt x="24" y="64"/>
                    </a:lnTo>
                    <a:lnTo>
                      <a:pt x="54" y="64"/>
                    </a:lnTo>
                    <a:lnTo>
                      <a:pt x="52" y="12"/>
                    </a:lnTo>
                    <a:lnTo>
                      <a:pt x="24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2" y="72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4" name="Line 1816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11" y="3985"/>
                <a:ext cx="0" cy="26"/>
              </a:xfrm>
              <a:prstGeom prst="line">
                <a:avLst/>
              </a:pr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5" name="Freeform 1817"/>
              <p:cNvSpPr>
                <a:spLocks noChangeAspect="1"/>
              </p:cNvSpPr>
              <p:nvPr/>
            </p:nvSpPr>
            <p:spPr bwMode="auto">
              <a:xfrm flipH="1">
                <a:off x="2788" y="3975"/>
                <a:ext cx="21" cy="24"/>
              </a:xfrm>
              <a:custGeom>
                <a:avLst/>
                <a:gdLst>
                  <a:gd name="T0" fmla="*/ 0 w 160"/>
                  <a:gd name="T1" fmla="*/ 0 h 196"/>
                  <a:gd name="T2" fmla="*/ 0 w 160"/>
                  <a:gd name="T3" fmla="*/ 0 h 196"/>
                  <a:gd name="T4" fmla="*/ 0 w 160"/>
                  <a:gd name="T5" fmla="*/ 0 h 196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196"/>
                  <a:gd name="T11" fmla="*/ 160 w 160"/>
                  <a:gd name="T12" fmla="*/ 196 h 1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196">
                    <a:moveTo>
                      <a:pt x="2" y="0"/>
                    </a:moveTo>
                    <a:lnTo>
                      <a:pt x="0" y="188"/>
                    </a:lnTo>
                    <a:lnTo>
                      <a:pt x="160" y="196"/>
                    </a:lnTo>
                  </a:path>
                </a:pathLst>
              </a:custGeom>
              <a:noFill/>
              <a:ln w="6350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6" name="Line 1818"/>
              <p:cNvSpPr>
                <a:spLocks noChangeAspect="1" noChangeShapeType="1"/>
              </p:cNvSpPr>
              <p:nvPr/>
            </p:nvSpPr>
            <p:spPr bwMode="auto">
              <a:xfrm flipV="1">
                <a:off x="2788" y="3973"/>
                <a:ext cx="0" cy="26"/>
              </a:xfrm>
              <a:prstGeom prst="line">
                <a:avLst/>
              </a:prstGeom>
              <a:noFill/>
              <a:ln w="9525">
                <a:solidFill>
                  <a:srgbClr val="B2B06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7" name="Line 1819"/>
              <p:cNvSpPr>
                <a:spLocks noChangeAspect="1" noChangeShapeType="1"/>
              </p:cNvSpPr>
              <p:nvPr/>
            </p:nvSpPr>
            <p:spPr bwMode="auto">
              <a:xfrm flipH="1">
                <a:off x="2788" y="4003"/>
                <a:ext cx="21" cy="0"/>
              </a:xfrm>
              <a:prstGeom prst="line">
                <a:avLst/>
              </a:prstGeom>
              <a:noFill/>
              <a:ln w="6350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8" name="Freeform 1820"/>
              <p:cNvSpPr>
                <a:spLocks noChangeAspect="1"/>
              </p:cNvSpPr>
              <p:nvPr/>
            </p:nvSpPr>
            <p:spPr bwMode="auto">
              <a:xfrm flipH="1">
                <a:off x="2792" y="3995"/>
                <a:ext cx="9" cy="2"/>
              </a:xfrm>
              <a:custGeom>
                <a:avLst/>
                <a:gdLst>
                  <a:gd name="T0" fmla="*/ 0 w 72"/>
                  <a:gd name="T1" fmla="*/ 0 h 26"/>
                  <a:gd name="T2" fmla="*/ 0 w 72"/>
                  <a:gd name="T3" fmla="*/ 0 h 26"/>
                  <a:gd name="T4" fmla="*/ 0 w 72"/>
                  <a:gd name="T5" fmla="*/ 0 h 26"/>
                  <a:gd name="T6" fmla="*/ 0 w 72"/>
                  <a:gd name="T7" fmla="*/ 0 h 26"/>
                  <a:gd name="T8" fmla="*/ 0 w 72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6"/>
                  <a:gd name="T17" fmla="*/ 72 w 72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6">
                    <a:moveTo>
                      <a:pt x="0" y="0"/>
                    </a:moveTo>
                    <a:lnTo>
                      <a:pt x="6" y="22"/>
                    </a:lnTo>
                    <a:lnTo>
                      <a:pt x="72" y="26"/>
                    </a:lnTo>
                    <a:lnTo>
                      <a:pt x="68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89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49" name="Freeform 1821"/>
              <p:cNvSpPr>
                <a:spLocks noChangeAspect="1"/>
              </p:cNvSpPr>
              <p:nvPr/>
            </p:nvSpPr>
            <p:spPr bwMode="auto">
              <a:xfrm flipH="1">
                <a:off x="2807" y="3949"/>
                <a:ext cx="5" cy="4"/>
              </a:xfrm>
              <a:custGeom>
                <a:avLst/>
                <a:gdLst>
                  <a:gd name="T0" fmla="*/ 0 w 52"/>
                  <a:gd name="T1" fmla="*/ 0 h 24"/>
                  <a:gd name="T2" fmla="*/ 0 w 52"/>
                  <a:gd name="T3" fmla="*/ 0 h 24"/>
                  <a:gd name="T4" fmla="*/ 0 w 52"/>
                  <a:gd name="T5" fmla="*/ 0 h 24"/>
                  <a:gd name="T6" fmla="*/ 0 w 52"/>
                  <a:gd name="T7" fmla="*/ 0 h 24"/>
                  <a:gd name="T8" fmla="*/ 0 w 52"/>
                  <a:gd name="T9" fmla="*/ 0 h 24"/>
                  <a:gd name="T10" fmla="*/ 0 w 52"/>
                  <a:gd name="T11" fmla="*/ 0 h 24"/>
                  <a:gd name="T12" fmla="*/ 0 w 52"/>
                  <a:gd name="T13" fmla="*/ 0 h 24"/>
                  <a:gd name="T14" fmla="*/ 0 w 52"/>
                  <a:gd name="T15" fmla="*/ 0 h 24"/>
                  <a:gd name="T16" fmla="*/ 0 w 52"/>
                  <a:gd name="T17" fmla="*/ 0 h 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2"/>
                  <a:gd name="T28" fmla="*/ 0 h 24"/>
                  <a:gd name="T29" fmla="*/ 52 w 52"/>
                  <a:gd name="T30" fmla="*/ 24 h 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2" h="24">
                    <a:moveTo>
                      <a:pt x="0" y="10"/>
                    </a:moveTo>
                    <a:lnTo>
                      <a:pt x="12" y="10"/>
                    </a:lnTo>
                    <a:lnTo>
                      <a:pt x="22" y="0"/>
                    </a:lnTo>
                    <a:lnTo>
                      <a:pt x="52" y="0"/>
                    </a:lnTo>
                    <a:lnTo>
                      <a:pt x="46" y="16"/>
                    </a:lnTo>
                    <a:lnTo>
                      <a:pt x="24" y="14"/>
                    </a:lnTo>
                    <a:lnTo>
                      <a:pt x="12" y="24"/>
                    </a:lnTo>
                    <a:lnTo>
                      <a:pt x="0" y="2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0" name="Freeform 1822"/>
              <p:cNvSpPr>
                <a:spLocks noChangeAspect="1"/>
              </p:cNvSpPr>
              <p:nvPr/>
            </p:nvSpPr>
            <p:spPr bwMode="auto">
              <a:xfrm flipH="1">
                <a:off x="2807" y="3941"/>
                <a:ext cx="5" cy="2"/>
              </a:xfrm>
              <a:custGeom>
                <a:avLst/>
                <a:gdLst>
                  <a:gd name="T0" fmla="*/ 0 w 52"/>
                  <a:gd name="T1" fmla="*/ 0 h 18"/>
                  <a:gd name="T2" fmla="*/ 0 w 52"/>
                  <a:gd name="T3" fmla="*/ 0 h 18"/>
                  <a:gd name="T4" fmla="*/ 0 w 52"/>
                  <a:gd name="T5" fmla="*/ 0 h 18"/>
                  <a:gd name="T6" fmla="*/ 0 w 5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18"/>
                  <a:gd name="T14" fmla="*/ 52 w 5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18">
                    <a:moveTo>
                      <a:pt x="0" y="0"/>
                    </a:moveTo>
                    <a:lnTo>
                      <a:pt x="14" y="0"/>
                    </a:lnTo>
                    <a:lnTo>
                      <a:pt x="22" y="16"/>
                    </a:lnTo>
                    <a:lnTo>
                      <a:pt x="52" y="18"/>
                    </a:lnTo>
                  </a:path>
                </a:pathLst>
              </a:cu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1" name="Freeform 1823"/>
              <p:cNvSpPr>
                <a:spLocks noChangeAspect="1"/>
              </p:cNvSpPr>
              <p:nvPr/>
            </p:nvSpPr>
            <p:spPr bwMode="auto">
              <a:xfrm flipH="1">
                <a:off x="2805" y="4022"/>
                <a:ext cx="7" cy="2"/>
              </a:xfrm>
              <a:custGeom>
                <a:avLst/>
                <a:gdLst>
                  <a:gd name="T0" fmla="*/ 0 w 52"/>
                  <a:gd name="T1" fmla="*/ 0 h 12"/>
                  <a:gd name="T2" fmla="*/ 0 w 52"/>
                  <a:gd name="T3" fmla="*/ 0 h 12"/>
                  <a:gd name="T4" fmla="*/ 0 w 52"/>
                  <a:gd name="T5" fmla="*/ 0 h 12"/>
                  <a:gd name="T6" fmla="*/ 0 w 5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12"/>
                  <a:gd name="T14" fmla="*/ 52 w 5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12">
                    <a:moveTo>
                      <a:pt x="0" y="0"/>
                    </a:moveTo>
                    <a:lnTo>
                      <a:pt x="14" y="0"/>
                    </a:lnTo>
                    <a:lnTo>
                      <a:pt x="22" y="12"/>
                    </a:lnTo>
                    <a:lnTo>
                      <a:pt x="52" y="12"/>
                    </a:lnTo>
                  </a:path>
                </a:pathLst>
              </a:cu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2" name="Freeform 1824"/>
              <p:cNvSpPr>
                <a:spLocks noChangeAspect="1"/>
              </p:cNvSpPr>
              <p:nvPr/>
            </p:nvSpPr>
            <p:spPr bwMode="auto">
              <a:xfrm flipH="1">
                <a:off x="2786" y="3947"/>
                <a:ext cx="2" cy="4"/>
              </a:xfrm>
              <a:custGeom>
                <a:avLst/>
                <a:gdLst>
                  <a:gd name="T0" fmla="*/ 0 w 16"/>
                  <a:gd name="T1" fmla="*/ 0 h 20"/>
                  <a:gd name="T2" fmla="*/ 0 w 16"/>
                  <a:gd name="T3" fmla="*/ 0 h 20"/>
                  <a:gd name="T4" fmla="*/ 0 w 16"/>
                  <a:gd name="T5" fmla="*/ 0 h 20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20"/>
                  <a:gd name="T11" fmla="*/ 16 w 16"/>
                  <a:gd name="T12" fmla="*/ 20 h 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20">
                    <a:moveTo>
                      <a:pt x="0" y="0"/>
                    </a:moveTo>
                    <a:lnTo>
                      <a:pt x="4" y="16"/>
                    </a:lnTo>
                    <a:lnTo>
                      <a:pt x="16" y="20"/>
                    </a:lnTo>
                  </a:path>
                </a:pathLst>
              </a:custGeom>
              <a:noFill/>
              <a:ln w="9525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3" name="Freeform 1825"/>
              <p:cNvSpPr>
                <a:spLocks noChangeAspect="1"/>
              </p:cNvSpPr>
              <p:nvPr/>
            </p:nvSpPr>
            <p:spPr bwMode="auto">
              <a:xfrm flipH="1">
                <a:off x="2786" y="3985"/>
                <a:ext cx="0" cy="4"/>
              </a:xfrm>
              <a:custGeom>
                <a:avLst/>
                <a:gdLst>
                  <a:gd name="T0" fmla="*/ 0 w 16"/>
                  <a:gd name="T1" fmla="*/ 0 h 22"/>
                  <a:gd name="T2" fmla="*/ 0 w 16"/>
                  <a:gd name="T3" fmla="*/ 0 h 22"/>
                  <a:gd name="T4" fmla="*/ 0 w 16"/>
                  <a:gd name="T5" fmla="*/ 0 h 22"/>
                  <a:gd name="T6" fmla="*/ 0 60000 65536"/>
                  <a:gd name="T7" fmla="*/ 0 60000 65536"/>
                  <a:gd name="T8" fmla="*/ 0 60000 65536"/>
                  <a:gd name="T9" fmla="*/ 0 w 16"/>
                  <a:gd name="T10" fmla="*/ 0 h 22"/>
                  <a:gd name="T11" fmla="*/ 0 w 16"/>
                  <a:gd name="T12" fmla="*/ 22 h 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" h="22">
                    <a:moveTo>
                      <a:pt x="0" y="0"/>
                    </a:moveTo>
                    <a:lnTo>
                      <a:pt x="2" y="14"/>
                    </a:lnTo>
                    <a:lnTo>
                      <a:pt x="16" y="22"/>
                    </a:lnTo>
                  </a:path>
                </a:pathLst>
              </a:custGeom>
              <a:noFill/>
              <a:ln w="9525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4" name="Freeform 1826"/>
              <p:cNvSpPr>
                <a:spLocks noChangeAspect="1"/>
              </p:cNvSpPr>
              <p:nvPr/>
            </p:nvSpPr>
            <p:spPr bwMode="auto">
              <a:xfrm flipH="1">
                <a:off x="2786" y="3969"/>
                <a:ext cx="25" cy="6"/>
              </a:xfrm>
              <a:custGeom>
                <a:avLst/>
                <a:gdLst>
                  <a:gd name="T0" fmla="*/ 0 w 182"/>
                  <a:gd name="T1" fmla="*/ 0 h 52"/>
                  <a:gd name="T2" fmla="*/ 0 w 182"/>
                  <a:gd name="T3" fmla="*/ 0 h 52"/>
                  <a:gd name="T4" fmla="*/ 0 w 182"/>
                  <a:gd name="T5" fmla="*/ 0 h 52"/>
                  <a:gd name="T6" fmla="*/ 0 w 182"/>
                  <a:gd name="T7" fmla="*/ 0 h 52"/>
                  <a:gd name="T8" fmla="*/ 0 w 182"/>
                  <a:gd name="T9" fmla="*/ 0 h 52"/>
                  <a:gd name="T10" fmla="*/ 0 w 182"/>
                  <a:gd name="T11" fmla="*/ 0 h 52"/>
                  <a:gd name="T12" fmla="*/ 0 w 182"/>
                  <a:gd name="T13" fmla="*/ 0 h 52"/>
                  <a:gd name="T14" fmla="*/ 0 w 182"/>
                  <a:gd name="T15" fmla="*/ 0 h 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82"/>
                  <a:gd name="T25" fmla="*/ 0 h 52"/>
                  <a:gd name="T26" fmla="*/ 182 w 182"/>
                  <a:gd name="T27" fmla="*/ 52 h 5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82" h="52">
                    <a:moveTo>
                      <a:pt x="18" y="0"/>
                    </a:moveTo>
                    <a:lnTo>
                      <a:pt x="0" y="46"/>
                    </a:lnTo>
                    <a:lnTo>
                      <a:pt x="14" y="52"/>
                    </a:lnTo>
                    <a:lnTo>
                      <a:pt x="22" y="42"/>
                    </a:lnTo>
                    <a:lnTo>
                      <a:pt x="168" y="52"/>
                    </a:lnTo>
                    <a:lnTo>
                      <a:pt x="182" y="28"/>
                    </a:lnTo>
                    <a:lnTo>
                      <a:pt x="14" y="2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5" name="Freeform 1827"/>
              <p:cNvSpPr>
                <a:spLocks noChangeAspect="1"/>
              </p:cNvSpPr>
              <p:nvPr/>
            </p:nvSpPr>
            <p:spPr bwMode="auto">
              <a:xfrm flipH="1">
                <a:off x="2786" y="3969"/>
                <a:ext cx="23" cy="4"/>
              </a:xfrm>
              <a:custGeom>
                <a:avLst/>
                <a:gdLst>
                  <a:gd name="T0" fmla="*/ 0 w 168"/>
                  <a:gd name="T1" fmla="*/ 0 h 32"/>
                  <a:gd name="T2" fmla="*/ 0 w 168"/>
                  <a:gd name="T3" fmla="*/ 0 h 32"/>
                  <a:gd name="T4" fmla="*/ 0 w 168"/>
                  <a:gd name="T5" fmla="*/ 0 h 32"/>
                  <a:gd name="T6" fmla="*/ 0 w 168"/>
                  <a:gd name="T7" fmla="*/ 0 h 32"/>
                  <a:gd name="T8" fmla="*/ 0 w 168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8"/>
                  <a:gd name="T16" fmla="*/ 0 h 32"/>
                  <a:gd name="T17" fmla="*/ 168 w 168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8" h="32">
                    <a:moveTo>
                      <a:pt x="4" y="0"/>
                    </a:moveTo>
                    <a:lnTo>
                      <a:pt x="0" y="24"/>
                    </a:lnTo>
                    <a:lnTo>
                      <a:pt x="168" y="32"/>
                    </a:lnTo>
                    <a:lnTo>
                      <a:pt x="162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9C89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6" name="Freeform 1828"/>
              <p:cNvSpPr>
                <a:spLocks noChangeAspect="1"/>
              </p:cNvSpPr>
              <p:nvPr/>
            </p:nvSpPr>
            <p:spPr bwMode="auto">
              <a:xfrm flipH="1">
                <a:off x="2822" y="3947"/>
                <a:ext cx="9" cy="16"/>
              </a:xfrm>
              <a:custGeom>
                <a:avLst/>
                <a:gdLst>
                  <a:gd name="T0" fmla="*/ 0 w 74"/>
                  <a:gd name="T1" fmla="*/ 0 h 126"/>
                  <a:gd name="T2" fmla="*/ 0 w 74"/>
                  <a:gd name="T3" fmla="*/ 0 h 126"/>
                  <a:gd name="T4" fmla="*/ 0 w 74"/>
                  <a:gd name="T5" fmla="*/ 0 h 126"/>
                  <a:gd name="T6" fmla="*/ 0 w 74"/>
                  <a:gd name="T7" fmla="*/ 0 h 126"/>
                  <a:gd name="T8" fmla="*/ 0 w 74"/>
                  <a:gd name="T9" fmla="*/ 0 h 126"/>
                  <a:gd name="T10" fmla="*/ 0 w 74"/>
                  <a:gd name="T11" fmla="*/ 0 h 126"/>
                  <a:gd name="T12" fmla="*/ 0 w 74"/>
                  <a:gd name="T13" fmla="*/ 0 h 126"/>
                  <a:gd name="T14" fmla="*/ 0 w 74"/>
                  <a:gd name="T15" fmla="*/ 0 h 126"/>
                  <a:gd name="T16" fmla="*/ 0 w 74"/>
                  <a:gd name="T17" fmla="*/ 0 h 126"/>
                  <a:gd name="T18" fmla="*/ 0 w 74"/>
                  <a:gd name="T19" fmla="*/ 0 h 126"/>
                  <a:gd name="T20" fmla="*/ 0 w 74"/>
                  <a:gd name="T21" fmla="*/ 0 h 126"/>
                  <a:gd name="T22" fmla="*/ 0 w 74"/>
                  <a:gd name="T23" fmla="*/ 0 h 1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4"/>
                  <a:gd name="T37" fmla="*/ 0 h 126"/>
                  <a:gd name="T38" fmla="*/ 74 w 74"/>
                  <a:gd name="T39" fmla="*/ 126 h 1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4" h="126">
                    <a:moveTo>
                      <a:pt x="44" y="6"/>
                    </a:moveTo>
                    <a:lnTo>
                      <a:pt x="30" y="44"/>
                    </a:lnTo>
                    <a:lnTo>
                      <a:pt x="0" y="54"/>
                    </a:lnTo>
                    <a:lnTo>
                      <a:pt x="0" y="72"/>
                    </a:lnTo>
                    <a:lnTo>
                      <a:pt x="30" y="66"/>
                    </a:lnTo>
                    <a:lnTo>
                      <a:pt x="28" y="94"/>
                    </a:lnTo>
                    <a:lnTo>
                      <a:pt x="2" y="104"/>
                    </a:lnTo>
                    <a:lnTo>
                      <a:pt x="0" y="126"/>
                    </a:lnTo>
                    <a:lnTo>
                      <a:pt x="32" y="108"/>
                    </a:lnTo>
                    <a:lnTo>
                      <a:pt x="48" y="56"/>
                    </a:lnTo>
                    <a:lnTo>
                      <a:pt x="74" y="0"/>
                    </a:lnTo>
                    <a:lnTo>
                      <a:pt x="44" y="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7" name="Freeform 1829"/>
              <p:cNvSpPr>
                <a:spLocks noChangeAspect="1"/>
              </p:cNvSpPr>
              <p:nvPr/>
            </p:nvSpPr>
            <p:spPr bwMode="auto">
              <a:xfrm flipH="1">
                <a:off x="2827" y="3947"/>
                <a:ext cx="2" cy="4"/>
              </a:xfrm>
              <a:custGeom>
                <a:avLst/>
                <a:gdLst>
                  <a:gd name="T0" fmla="*/ 0 w 26"/>
                  <a:gd name="T1" fmla="*/ 0 h 20"/>
                  <a:gd name="T2" fmla="*/ 0 w 26"/>
                  <a:gd name="T3" fmla="*/ 0 h 20"/>
                  <a:gd name="T4" fmla="*/ 0 w 26"/>
                  <a:gd name="T5" fmla="*/ 0 h 20"/>
                  <a:gd name="T6" fmla="*/ 0 w 26"/>
                  <a:gd name="T7" fmla="*/ 0 h 20"/>
                  <a:gd name="T8" fmla="*/ 0 w 26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0"/>
                  <a:gd name="T17" fmla="*/ 26 w 26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0">
                    <a:moveTo>
                      <a:pt x="0" y="0"/>
                    </a:moveTo>
                    <a:lnTo>
                      <a:pt x="16" y="20"/>
                    </a:lnTo>
                    <a:lnTo>
                      <a:pt x="26" y="14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8" name="Freeform 1830"/>
              <p:cNvSpPr>
                <a:spLocks noChangeAspect="1"/>
              </p:cNvSpPr>
              <p:nvPr/>
            </p:nvSpPr>
            <p:spPr bwMode="auto">
              <a:xfrm flipH="1">
                <a:off x="2819" y="3974"/>
                <a:ext cx="9" cy="29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28" y="74"/>
                  </a:cxn>
                  <a:cxn ang="0">
                    <a:pos x="0" y="108"/>
                  </a:cxn>
                  <a:cxn ang="0">
                    <a:pos x="26" y="110"/>
                  </a:cxn>
                  <a:cxn ang="0">
                    <a:pos x="24" y="154"/>
                  </a:cxn>
                  <a:cxn ang="0">
                    <a:pos x="50" y="172"/>
                  </a:cxn>
                  <a:cxn ang="0">
                    <a:pos x="68" y="146"/>
                  </a:cxn>
                  <a:cxn ang="0">
                    <a:pos x="80" y="94"/>
                  </a:cxn>
                  <a:cxn ang="0">
                    <a:pos x="60" y="76"/>
                  </a:cxn>
                  <a:cxn ang="0">
                    <a:pos x="74" y="20"/>
                  </a:cxn>
                  <a:cxn ang="0">
                    <a:pos x="44" y="0"/>
                  </a:cxn>
                </a:cxnLst>
                <a:rect l="0" t="0" r="r" b="b"/>
                <a:pathLst>
                  <a:path w="80" h="172">
                    <a:moveTo>
                      <a:pt x="44" y="0"/>
                    </a:moveTo>
                    <a:lnTo>
                      <a:pt x="28" y="74"/>
                    </a:lnTo>
                    <a:lnTo>
                      <a:pt x="0" y="108"/>
                    </a:lnTo>
                    <a:lnTo>
                      <a:pt x="26" y="110"/>
                    </a:lnTo>
                    <a:lnTo>
                      <a:pt x="24" y="154"/>
                    </a:lnTo>
                    <a:lnTo>
                      <a:pt x="50" y="172"/>
                    </a:lnTo>
                    <a:lnTo>
                      <a:pt x="68" y="146"/>
                    </a:lnTo>
                    <a:lnTo>
                      <a:pt x="80" y="94"/>
                    </a:lnTo>
                    <a:lnTo>
                      <a:pt x="60" y="76"/>
                    </a:lnTo>
                    <a:lnTo>
                      <a:pt x="74" y="20"/>
                    </a:lnTo>
                    <a:lnTo>
                      <a:pt x="4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59" name="Freeform 1831"/>
              <p:cNvSpPr>
                <a:spLocks noChangeAspect="1"/>
              </p:cNvSpPr>
              <p:nvPr/>
            </p:nvSpPr>
            <p:spPr bwMode="auto">
              <a:xfrm flipH="1">
                <a:off x="2822" y="3989"/>
                <a:ext cx="4" cy="2"/>
              </a:xfrm>
              <a:custGeom>
                <a:avLst/>
                <a:gdLst>
                  <a:gd name="T0" fmla="*/ 0 w 26"/>
                  <a:gd name="T1" fmla="*/ 0 h 24"/>
                  <a:gd name="T2" fmla="*/ 0 w 26"/>
                  <a:gd name="T3" fmla="*/ 0 h 24"/>
                  <a:gd name="T4" fmla="*/ 0 w 26"/>
                  <a:gd name="T5" fmla="*/ 0 h 24"/>
                  <a:gd name="T6" fmla="*/ 0 w 26"/>
                  <a:gd name="T7" fmla="*/ 0 h 24"/>
                  <a:gd name="T8" fmla="*/ 0 w 26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4"/>
                  <a:gd name="T17" fmla="*/ 26 w 26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4">
                    <a:moveTo>
                      <a:pt x="8" y="0"/>
                    </a:moveTo>
                    <a:lnTo>
                      <a:pt x="0" y="14"/>
                    </a:lnTo>
                    <a:lnTo>
                      <a:pt x="10" y="24"/>
                    </a:lnTo>
                    <a:lnTo>
                      <a:pt x="26" y="1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2B06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0" name="Line 1832"/>
              <p:cNvSpPr>
                <a:spLocks noChangeAspect="1" noChangeShapeType="1"/>
              </p:cNvSpPr>
              <p:nvPr/>
            </p:nvSpPr>
            <p:spPr bwMode="auto">
              <a:xfrm flipH="1">
                <a:off x="2818" y="3979"/>
                <a:ext cx="6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1" name="Freeform 1833"/>
              <p:cNvSpPr>
                <a:spLocks noChangeAspect="1"/>
              </p:cNvSpPr>
              <p:nvPr/>
            </p:nvSpPr>
            <p:spPr bwMode="auto">
              <a:xfrm flipH="1">
                <a:off x="2822" y="4009"/>
                <a:ext cx="9" cy="21"/>
              </a:xfrm>
              <a:custGeom>
                <a:avLst/>
                <a:gdLst>
                  <a:gd name="T0" fmla="*/ 0 w 78"/>
                  <a:gd name="T1" fmla="*/ 0 h 152"/>
                  <a:gd name="T2" fmla="*/ 0 w 78"/>
                  <a:gd name="T3" fmla="*/ 0 h 152"/>
                  <a:gd name="T4" fmla="*/ 0 w 78"/>
                  <a:gd name="T5" fmla="*/ 0 h 152"/>
                  <a:gd name="T6" fmla="*/ 0 w 78"/>
                  <a:gd name="T7" fmla="*/ 0 h 152"/>
                  <a:gd name="T8" fmla="*/ 0 w 78"/>
                  <a:gd name="T9" fmla="*/ 0 h 152"/>
                  <a:gd name="T10" fmla="*/ 0 w 78"/>
                  <a:gd name="T11" fmla="*/ 0 h 152"/>
                  <a:gd name="T12" fmla="*/ 0 w 78"/>
                  <a:gd name="T13" fmla="*/ 0 h 152"/>
                  <a:gd name="T14" fmla="*/ 0 w 78"/>
                  <a:gd name="T15" fmla="*/ 0 h 152"/>
                  <a:gd name="T16" fmla="*/ 0 w 78"/>
                  <a:gd name="T17" fmla="*/ 0 h 152"/>
                  <a:gd name="T18" fmla="*/ 0 w 78"/>
                  <a:gd name="T19" fmla="*/ 0 h 152"/>
                  <a:gd name="T20" fmla="*/ 0 w 78"/>
                  <a:gd name="T21" fmla="*/ 0 h 152"/>
                  <a:gd name="T22" fmla="*/ 0 w 78"/>
                  <a:gd name="T23" fmla="*/ 0 h 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8"/>
                  <a:gd name="T37" fmla="*/ 0 h 152"/>
                  <a:gd name="T38" fmla="*/ 78 w 78"/>
                  <a:gd name="T39" fmla="*/ 152 h 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8" h="152">
                    <a:moveTo>
                      <a:pt x="60" y="0"/>
                    </a:moveTo>
                    <a:lnTo>
                      <a:pt x="40" y="40"/>
                    </a:lnTo>
                    <a:lnTo>
                      <a:pt x="38" y="66"/>
                    </a:lnTo>
                    <a:lnTo>
                      <a:pt x="22" y="78"/>
                    </a:lnTo>
                    <a:lnTo>
                      <a:pt x="0" y="110"/>
                    </a:lnTo>
                    <a:lnTo>
                      <a:pt x="0" y="150"/>
                    </a:lnTo>
                    <a:lnTo>
                      <a:pt x="34" y="152"/>
                    </a:lnTo>
                    <a:lnTo>
                      <a:pt x="58" y="94"/>
                    </a:lnTo>
                    <a:lnTo>
                      <a:pt x="54" y="72"/>
                    </a:lnTo>
                    <a:lnTo>
                      <a:pt x="74" y="48"/>
                    </a:lnTo>
                    <a:lnTo>
                      <a:pt x="78" y="1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2" name="Freeform 1834"/>
              <p:cNvSpPr>
                <a:spLocks noChangeAspect="1"/>
              </p:cNvSpPr>
              <p:nvPr/>
            </p:nvSpPr>
            <p:spPr bwMode="auto">
              <a:xfrm flipH="1">
                <a:off x="2826" y="4022"/>
                <a:ext cx="3" cy="6"/>
              </a:xfrm>
              <a:custGeom>
                <a:avLst/>
                <a:gdLst>
                  <a:gd name="T0" fmla="*/ 0 w 34"/>
                  <a:gd name="T1" fmla="*/ 0 h 30"/>
                  <a:gd name="T2" fmla="*/ 0 w 34"/>
                  <a:gd name="T3" fmla="*/ 0 h 30"/>
                  <a:gd name="T4" fmla="*/ 0 w 34"/>
                  <a:gd name="T5" fmla="*/ 0 h 30"/>
                  <a:gd name="T6" fmla="*/ 0 w 34"/>
                  <a:gd name="T7" fmla="*/ 0 h 30"/>
                  <a:gd name="T8" fmla="*/ 0 w 34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30"/>
                  <a:gd name="T17" fmla="*/ 34 w 34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30">
                    <a:moveTo>
                      <a:pt x="14" y="0"/>
                    </a:moveTo>
                    <a:lnTo>
                      <a:pt x="0" y="22"/>
                    </a:lnTo>
                    <a:lnTo>
                      <a:pt x="16" y="30"/>
                    </a:lnTo>
                    <a:lnTo>
                      <a:pt x="34" y="6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3" name="Freeform 1835"/>
              <p:cNvSpPr>
                <a:spLocks noChangeAspect="1"/>
              </p:cNvSpPr>
              <p:nvPr/>
            </p:nvSpPr>
            <p:spPr bwMode="auto">
              <a:xfrm flipH="1">
                <a:off x="2818" y="4009"/>
                <a:ext cx="6" cy="4"/>
              </a:xfrm>
              <a:custGeom>
                <a:avLst/>
                <a:gdLst>
                  <a:gd name="T0" fmla="*/ 0 w 46"/>
                  <a:gd name="T1" fmla="*/ 0 h 28"/>
                  <a:gd name="T2" fmla="*/ 0 w 46"/>
                  <a:gd name="T3" fmla="*/ 0 h 28"/>
                  <a:gd name="T4" fmla="*/ 0 w 46"/>
                  <a:gd name="T5" fmla="*/ 0 h 28"/>
                  <a:gd name="T6" fmla="*/ 0 60000 65536"/>
                  <a:gd name="T7" fmla="*/ 0 60000 65536"/>
                  <a:gd name="T8" fmla="*/ 0 60000 65536"/>
                  <a:gd name="T9" fmla="*/ 0 w 46"/>
                  <a:gd name="T10" fmla="*/ 0 h 28"/>
                  <a:gd name="T11" fmla="*/ 46 w 46"/>
                  <a:gd name="T12" fmla="*/ 28 h 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6" h="28">
                    <a:moveTo>
                      <a:pt x="0" y="0"/>
                    </a:moveTo>
                    <a:lnTo>
                      <a:pt x="0" y="26"/>
                    </a:lnTo>
                    <a:lnTo>
                      <a:pt x="46" y="2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4" name="Freeform 1836"/>
              <p:cNvSpPr>
                <a:spLocks noChangeAspect="1"/>
              </p:cNvSpPr>
              <p:nvPr/>
            </p:nvSpPr>
            <p:spPr bwMode="auto">
              <a:xfrm flipH="1">
                <a:off x="2824" y="4026"/>
                <a:ext cx="3" cy="4"/>
              </a:xfrm>
              <a:custGeom>
                <a:avLst/>
                <a:gdLst>
                  <a:gd name="T0" fmla="*/ 0 w 22"/>
                  <a:gd name="T1" fmla="*/ 0 h 20"/>
                  <a:gd name="T2" fmla="*/ 0 w 22"/>
                  <a:gd name="T3" fmla="*/ 0 h 20"/>
                  <a:gd name="T4" fmla="*/ 0 w 22"/>
                  <a:gd name="T5" fmla="*/ 0 h 20"/>
                  <a:gd name="T6" fmla="*/ 0 w 22"/>
                  <a:gd name="T7" fmla="*/ 0 h 20"/>
                  <a:gd name="T8" fmla="*/ 0 w 22"/>
                  <a:gd name="T9" fmla="*/ 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0"/>
                  <a:gd name="T17" fmla="*/ 22 w 22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0">
                    <a:moveTo>
                      <a:pt x="4" y="0"/>
                    </a:moveTo>
                    <a:lnTo>
                      <a:pt x="22" y="6"/>
                    </a:lnTo>
                    <a:lnTo>
                      <a:pt x="14" y="20"/>
                    </a:lnTo>
                    <a:lnTo>
                      <a:pt x="0" y="2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5" name="Freeform 1837"/>
              <p:cNvSpPr>
                <a:spLocks noChangeAspect="1"/>
              </p:cNvSpPr>
              <p:nvPr/>
            </p:nvSpPr>
            <p:spPr bwMode="auto">
              <a:xfrm flipH="1">
                <a:off x="2827" y="4042"/>
                <a:ext cx="2" cy="6"/>
              </a:xfrm>
              <a:custGeom>
                <a:avLst/>
                <a:gdLst>
                  <a:gd name="T0" fmla="*/ 0 w 16"/>
                  <a:gd name="T1" fmla="*/ 0 h 34"/>
                  <a:gd name="T2" fmla="*/ 0 w 16"/>
                  <a:gd name="T3" fmla="*/ 0 h 34"/>
                  <a:gd name="T4" fmla="*/ 0 w 16"/>
                  <a:gd name="T5" fmla="*/ 0 h 34"/>
                  <a:gd name="T6" fmla="*/ 0 w 16"/>
                  <a:gd name="T7" fmla="*/ 0 h 34"/>
                  <a:gd name="T8" fmla="*/ 0 w 16"/>
                  <a:gd name="T9" fmla="*/ 0 h 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"/>
                  <a:gd name="T16" fmla="*/ 0 h 34"/>
                  <a:gd name="T17" fmla="*/ 16 w 16"/>
                  <a:gd name="T18" fmla="*/ 34 h 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" h="34">
                    <a:moveTo>
                      <a:pt x="0" y="0"/>
                    </a:moveTo>
                    <a:lnTo>
                      <a:pt x="0" y="32"/>
                    </a:lnTo>
                    <a:lnTo>
                      <a:pt x="16" y="34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6" name="Freeform 1838"/>
              <p:cNvSpPr>
                <a:spLocks noChangeAspect="1"/>
              </p:cNvSpPr>
              <p:nvPr/>
            </p:nvSpPr>
            <p:spPr bwMode="auto">
              <a:xfrm flipH="1">
                <a:off x="2822" y="4038"/>
                <a:ext cx="4" cy="10"/>
              </a:xfrm>
              <a:custGeom>
                <a:avLst/>
                <a:gdLst>
                  <a:gd name="T0" fmla="*/ 0 w 32"/>
                  <a:gd name="T1" fmla="*/ 0 h 68"/>
                  <a:gd name="T2" fmla="*/ 0 w 32"/>
                  <a:gd name="T3" fmla="*/ 0 h 68"/>
                  <a:gd name="T4" fmla="*/ 0 w 32"/>
                  <a:gd name="T5" fmla="*/ 0 h 68"/>
                  <a:gd name="T6" fmla="*/ 0 w 32"/>
                  <a:gd name="T7" fmla="*/ 0 h 68"/>
                  <a:gd name="T8" fmla="*/ 0 w 32"/>
                  <a:gd name="T9" fmla="*/ 0 h 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68"/>
                  <a:gd name="T17" fmla="*/ 32 w 32"/>
                  <a:gd name="T18" fmla="*/ 68 h 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68">
                    <a:moveTo>
                      <a:pt x="10" y="0"/>
                    </a:moveTo>
                    <a:lnTo>
                      <a:pt x="0" y="68"/>
                    </a:lnTo>
                    <a:lnTo>
                      <a:pt x="30" y="68"/>
                    </a:lnTo>
                    <a:lnTo>
                      <a:pt x="32" y="1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7" name="Freeform 1839"/>
              <p:cNvSpPr>
                <a:spLocks noChangeAspect="1"/>
              </p:cNvSpPr>
              <p:nvPr/>
            </p:nvSpPr>
            <p:spPr bwMode="auto">
              <a:xfrm flipH="1">
                <a:off x="2814" y="4044"/>
                <a:ext cx="4" cy="4"/>
              </a:xfrm>
              <a:custGeom>
                <a:avLst/>
                <a:gdLst>
                  <a:gd name="T0" fmla="*/ 0 w 28"/>
                  <a:gd name="T1" fmla="*/ 0 h 28"/>
                  <a:gd name="T2" fmla="*/ 0 w 28"/>
                  <a:gd name="T3" fmla="*/ 0 h 28"/>
                  <a:gd name="T4" fmla="*/ 0 w 28"/>
                  <a:gd name="T5" fmla="*/ 0 h 28"/>
                  <a:gd name="T6" fmla="*/ 0 w 28"/>
                  <a:gd name="T7" fmla="*/ 0 h 28"/>
                  <a:gd name="T8" fmla="*/ 0 w 2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28"/>
                  <a:gd name="T17" fmla="*/ 28 w 2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28">
                    <a:moveTo>
                      <a:pt x="4" y="0"/>
                    </a:moveTo>
                    <a:lnTo>
                      <a:pt x="0" y="28"/>
                    </a:lnTo>
                    <a:lnTo>
                      <a:pt x="28" y="28"/>
                    </a:lnTo>
                    <a:lnTo>
                      <a:pt x="28" y="1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8" name="Line 1840"/>
              <p:cNvSpPr>
                <a:spLocks noChangeAspect="1" noChangeShapeType="1"/>
              </p:cNvSpPr>
              <p:nvPr/>
            </p:nvSpPr>
            <p:spPr bwMode="auto">
              <a:xfrm flipH="1">
                <a:off x="2818" y="4044"/>
                <a:ext cx="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69" name="Line 1841"/>
              <p:cNvSpPr>
                <a:spLocks noChangeAspect="1" noChangeShapeType="1"/>
              </p:cNvSpPr>
              <p:nvPr/>
            </p:nvSpPr>
            <p:spPr bwMode="auto">
              <a:xfrm flipH="1">
                <a:off x="2822" y="4007"/>
                <a:ext cx="2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0" name="Freeform 1842"/>
              <p:cNvSpPr>
                <a:spLocks noChangeAspect="1"/>
              </p:cNvSpPr>
              <p:nvPr/>
            </p:nvSpPr>
            <p:spPr bwMode="auto">
              <a:xfrm flipH="1">
                <a:off x="2827" y="3995"/>
                <a:ext cx="4" cy="2"/>
              </a:xfrm>
              <a:custGeom>
                <a:avLst/>
                <a:gdLst>
                  <a:gd name="T0" fmla="*/ 0 w 22"/>
                  <a:gd name="T1" fmla="*/ 0 h 16"/>
                  <a:gd name="T2" fmla="*/ 0 w 22"/>
                  <a:gd name="T3" fmla="*/ 0 h 16"/>
                  <a:gd name="T4" fmla="*/ 0 w 22"/>
                  <a:gd name="T5" fmla="*/ 0 h 16"/>
                  <a:gd name="T6" fmla="*/ 0 w 22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6"/>
                  <a:gd name="T14" fmla="*/ 22 w 22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6">
                    <a:moveTo>
                      <a:pt x="0" y="0"/>
                    </a:moveTo>
                    <a:lnTo>
                      <a:pt x="22" y="16"/>
                    </a:lnTo>
                    <a:lnTo>
                      <a:pt x="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1" name="Freeform 1843"/>
              <p:cNvSpPr>
                <a:spLocks noChangeAspect="1"/>
              </p:cNvSpPr>
              <p:nvPr/>
            </p:nvSpPr>
            <p:spPr bwMode="auto">
              <a:xfrm flipH="1">
                <a:off x="2781" y="3914"/>
                <a:ext cx="52" cy="130"/>
              </a:xfrm>
              <a:custGeom>
                <a:avLst/>
                <a:gdLst>
                  <a:gd name="T0" fmla="*/ 0 w 406"/>
                  <a:gd name="T1" fmla="*/ 0 h 966"/>
                  <a:gd name="T2" fmla="*/ 0 w 406"/>
                  <a:gd name="T3" fmla="*/ 0 h 966"/>
                  <a:gd name="T4" fmla="*/ 0 w 406"/>
                  <a:gd name="T5" fmla="*/ 0 h 966"/>
                  <a:gd name="T6" fmla="*/ 0 w 406"/>
                  <a:gd name="T7" fmla="*/ 0 h 966"/>
                  <a:gd name="T8" fmla="*/ 0 w 406"/>
                  <a:gd name="T9" fmla="*/ 0 h 966"/>
                  <a:gd name="T10" fmla="*/ 0 w 406"/>
                  <a:gd name="T11" fmla="*/ 0 h 966"/>
                  <a:gd name="T12" fmla="*/ 0 w 406"/>
                  <a:gd name="T13" fmla="*/ 0 h 966"/>
                  <a:gd name="T14" fmla="*/ 0 w 406"/>
                  <a:gd name="T15" fmla="*/ 0 h 966"/>
                  <a:gd name="T16" fmla="*/ 0 w 406"/>
                  <a:gd name="T17" fmla="*/ 0 h 966"/>
                  <a:gd name="T18" fmla="*/ 0 w 406"/>
                  <a:gd name="T19" fmla="*/ 0 h 966"/>
                  <a:gd name="T20" fmla="*/ 0 w 406"/>
                  <a:gd name="T21" fmla="*/ 0 h 966"/>
                  <a:gd name="T22" fmla="*/ 0 w 406"/>
                  <a:gd name="T23" fmla="*/ 0 h 966"/>
                  <a:gd name="T24" fmla="*/ 0 w 406"/>
                  <a:gd name="T25" fmla="*/ 0 h 966"/>
                  <a:gd name="T26" fmla="*/ 0 w 406"/>
                  <a:gd name="T27" fmla="*/ 0 h 966"/>
                  <a:gd name="T28" fmla="*/ 0 w 406"/>
                  <a:gd name="T29" fmla="*/ 0 h 966"/>
                  <a:gd name="T30" fmla="*/ 0 w 406"/>
                  <a:gd name="T31" fmla="*/ 0 h 966"/>
                  <a:gd name="T32" fmla="*/ 0 w 406"/>
                  <a:gd name="T33" fmla="*/ 0 h 966"/>
                  <a:gd name="T34" fmla="*/ 0 w 406"/>
                  <a:gd name="T35" fmla="*/ 0 h 96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06"/>
                  <a:gd name="T55" fmla="*/ 0 h 966"/>
                  <a:gd name="T56" fmla="*/ 406 w 406"/>
                  <a:gd name="T57" fmla="*/ 966 h 96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06" h="966">
                    <a:moveTo>
                      <a:pt x="2" y="236"/>
                    </a:moveTo>
                    <a:lnTo>
                      <a:pt x="0" y="0"/>
                    </a:lnTo>
                    <a:lnTo>
                      <a:pt x="92" y="108"/>
                    </a:lnTo>
                    <a:lnTo>
                      <a:pt x="274" y="118"/>
                    </a:lnTo>
                    <a:lnTo>
                      <a:pt x="150" y="152"/>
                    </a:lnTo>
                    <a:lnTo>
                      <a:pt x="156" y="938"/>
                    </a:lnTo>
                    <a:lnTo>
                      <a:pt x="406" y="938"/>
                    </a:lnTo>
                    <a:lnTo>
                      <a:pt x="378" y="966"/>
                    </a:lnTo>
                    <a:lnTo>
                      <a:pt x="134" y="966"/>
                    </a:lnTo>
                    <a:lnTo>
                      <a:pt x="112" y="952"/>
                    </a:lnTo>
                    <a:lnTo>
                      <a:pt x="96" y="920"/>
                    </a:lnTo>
                    <a:lnTo>
                      <a:pt x="96" y="860"/>
                    </a:lnTo>
                    <a:lnTo>
                      <a:pt x="110" y="830"/>
                    </a:lnTo>
                    <a:lnTo>
                      <a:pt x="106" y="368"/>
                    </a:lnTo>
                    <a:lnTo>
                      <a:pt x="84" y="332"/>
                    </a:lnTo>
                    <a:lnTo>
                      <a:pt x="86" y="260"/>
                    </a:lnTo>
                    <a:lnTo>
                      <a:pt x="96" y="238"/>
                    </a:lnTo>
                    <a:lnTo>
                      <a:pt x="2" y="236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2" name="Freeform 1844"/>
              <p:cNvSpPr>
                <a:spLocks noChangeAspect="1"/>
              </p:cNvSpPr>
              <p:nvPr/>
            </p:nvSpPr>
            <p:spPr bwMode="auto">
              <a:xfrm flipH="1">
                <a:off x="2711" y="3935"/>
                <a:ext cx="6" cy="4"/>
              </a:xfrm>
              <a:custGeom>
                <a:avLst/>
                <a:gdLst>
                  <a:gd name="T0" fmla="*/ 0 w 44"/>
                  <a:gd name="T1" fmla="*/ 0 h 28"/>
                  <a:gd name="T2" fmla="*/ 0 w 44"/>
                  <a:gd name="T3" fmla="*/ 0 h 28"/>
                  <a:gd name="T4" fmla="*/ 0 w 44"/>
                  <a:gd name="T5" fmla="*/ 0 h 28"/>
                  <a:gd name="T6" fmla="*/ 0 w 44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28"/>
                  <a:gd name="T14" fmla="*/ 44 w 44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28">
                    <a:moveTo>
                      <a:pt x="0" y="2"/>
                    </a:moveTo>
                    <a:lnTo>
                      <a:pt x="44" y="0"/>
                    </a:lnTo>
                    <a:lnTo>
                      <a:pt x="28" y="2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3" name="Freeform 1845"/>
              <p:cNvSpPr>
                <a:spLocks noChangeAspect="1"/>
              </p:cNvSpPr>
              <p:nvPr/>
            </p:nvSpPr>
            <p:spPr bwMode="auto">
              <a:xfrm flipH="1">
                <a:off x="2751" y="3933"/>
                <a:ext cx="30" cy="72"/>
              </a:xfrm>
              <a:custGeom>
                <a:avLst/>
                <a:gdLst>
                  <a:gd name="T0" fmla="*/ 0 w 236"/>
                  <a:gd name="T1" fmla="*/ 0 h 538"/>
                  <a:gd name="T2" fmla="*/ 0 w 236"/>
                  <a:gd name="T3" fmla="*/ 0 h 538"/>
                  <a:gd name="T4" fmla="*/ 0 w 236"/>
                  <a:gd name="T5" fmla="*/ 0 h 538"/>
                  <a:gd name="T6" fmla="*/ 0 w 236"/>
                  <a:gd name="T7" fmla="*/ 0 h 538"/>
                  <a:gd name="T8" fmla="*/ 0 w 236"/>
                  <a:gd name="T9" fmla="*/ 0 h 538"/>
                  <a:gd name="T10" fmla="*/ 0 w 236"/>
                  <a:gd name="T11" fmla="*/ 0 h 538"/>
                  <a:gd name="T12" fmla="*/ 0 w 236"/>
                  <a:gd name="T13" fmla="*/ 0 h 538"/>
                  <a:gd name="T14" fmla="*/ 0 w 236"/>
                  <a:gd name="T15" fmla="*/ 0 h 538"/>
                  <a:gd name="T16" fmla="*/ 0 w 236"/>
                  <a:gd name="T17" fmla="*/ 0 h 538"/>
                  <a:gd name="T18" fmla="*/ 0 w 236"/>
                  <a:gd name="T19" fmla="*/ 0 h 538"/>
                  <a:gd name="T20" fmla="*/ 0 w 236"/>
                  <a:gd name="T21" fmla="*/ 0 h 538"/>
                  <a:gd name="T22" fmla="*/ 0 w 236"/>
                  <a:gd name="T23" fmla="*/ 0 h 538"/>
                  <a:gd name="T24" fmla="*/ 0 w 236"/>
                  <a:gd name="T25" fmla="*/ 0 h 538"/>
                  <a:gd name="T26" fmla="*/ 0 w 236"/>
                  <a:gd name="T27" fmla="*/ 0 h 538"/>
                  <a:gd name="T28" fmla="*/ 0 w 236"/>
                  <a:gd name="T29" fmla="*/ 0 h 538"/>
                  <a:gd name="T30" fmla="*/ 0 w 236"/>
                  <a:gd name="T31" fmla="*/ 0 h 538"/>
                  <a:gd name="T32" fmla="*/ 0 w 236"/>
                  <a:gd name="T33" fmla="*/ 0 h 538"/>
                  <a:gd name="T34" fmla="*/ 0 w 236"/>
                  <a:gd name="T35" fmla="*/ 0 h 538"/>
                  <a:gd name="T36" fmla="*/ 0 w 236"/>
                  <a:gd name="T37" fmla="*/ 0 h 538"/>
                  <a:gd name="T38" fmla="*/ 0 w 236"/>
                  <a:gd name="T39" fmla="*/ 0 h 538"/>
                  <a:gd name="T40" fmla="*/ 0 w 236"/>
                  <a:gd name="T41" fmla="*/ 0 h 538"/>
                  <a:gd name="T42" fmla="*/ 0 w 236"/>
                  <a:gd name="T43" fmla="*/ 0 h 538"/>
                  <a:gd name="T44" fmla="*/ 0 w 236"/>
                  <a:gd name="T45" fmla="*/ 0 h 538"/>
                  <a:gd name="T46" fmla="*/ 0 w 236"/>
                  <a:gd name="T47" fmla="*/ 0 h 538"/>
                  <a:gd name="T48" fmla="*/ 0 w 236"/>
                  <a:gd name="T49" fmla="*/ 0 h 538"/>
                  <a:gd name="T50" fmla="*/ 0 w 236"/>
                  <a:gd name="T51" fmla="*/ 0 h 5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6"/>
                  <a:gd name="T79" fmla="*/ 0 h 538"/>
                  <a:gd name="T80" fmla="*/ 236 w 236"/>
                  <a:gd name="T81" fmla="*/ 538 h 53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6" h="538">
                    <a:moveTo>
                      <a:pt x="10" y="12"/>
                    </a:moveTo>
                    <a:lnTo>
                      <a:pt x="54" y="48"/>
                    </a:lnTo>
                    <a:lnTo>
                      <a:pt x="74" y="68"/>
                    </a:lnTo>
                    <a:lnTo>
                      <a:pt x="86" y="102"/>
                    </a:lnTo>
                    <a:lnTo>
                      <a:pt x="72" y="126"/>
                    </a:lnTo>
                    <a:lnTo>
                      <a:pt x="58" y="146"/>
                    </a:lnTo>
                    <a:lnTo>
                      <a:pt x="42" y="168"/>
                    </a:lnTo>
                    <a:lnTo>
                      <a:pt x="40" y="208"/>
                    </a:lnTo>
                    <a:lnTo>
                      <a:pt x="58" y="252"/>
                    </a:lnTo>
                    <a:lnTo>
                      <a:pt x="82" y="282"/>
                    </a:lnTo>
                    <a:lnTo>
                      <a:pt x="104" y="338"/>
                    </a:lnTo>
                    <a:lnTo>
                      <a:pt x="140" y="326"/>
                    </a:lnTo>
                    <a:lnTo>
                      <a:pt x="156" y="294"/>
                    </a:lnTo>
                    <a:lnTo>
                      <a:pt x="182" y="276"/>
                    </a:lnTo>
                    <a:lnTo>
                      <a:pt x="214" y="288"/>
                    </a:lnTo>
                    <a:lnTo>
                      <a:pt x="222" y="318"/>
                    </a:lnTo>
                    <a:lnTo>
                      <a:pt x="212" y="380"/>
                    </a:lnTo>
                    <a:lnTo>
                      <a:pt x="200" y="450"/>
                    </a:lnTo>
                    <a:lnTo>
                      <a:pt x="196" y="512"/>
                    </a:lnTo>
                    <a:lnTo>
                      <a:pt x="236" y="538"/>
                    </a:lnTo>
                    <a:lnTo>
                      <a:pt x="228" y="178"/>
                    </a:lnTo>
                    <a:lnTo>
                      <a:pt x="210" y="140"/>
                    </a:lnTo>
                    <a:lnTo>
                      <a:pt x="196" y="52"/>
                    </a:lnTo>
                    <a:lnTo>
                      <a:pt x="196" y="26"/>
                    </a:lnTo>
                    <a:lnTo>
                      <a:pt x="0" y="0"/>
                    </a:lnTo>
                    <a:lnTo>
                      <a:pt x="10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4E4E4E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4" name="Freeform 1846"/>
              <p:cNvSpPr>
                <a:spLocks noChangeAspect="1"/>
              </p:cNvSpPr>
              <p:nvPr/>
            </p:nvSpPr>
            <p:spPr bwMode="auto">
              <a:xfrm flipH="1">
                <a:off x="2751" y="4011"/>
                <a:ext cx="22" cy="31"/>
              </a:xfrm>
              <a:custGeom>
                <a:avLst/>
                <a:gdLst>
                  <a:gd name="T0" fmla="*/ 0 w 180"/>
                  <a:gd name="T1" fmla="*/ 0 h 226"/>
                  <a:gd name="T2" fmla="*/ 0 w 180"/>
                  <a:gd name="T3" fmla="*/ 0 h 226"/>
                  <a:gd name="T4" fmla="*/ 0 w 180"/>
                  <a:gd name="T5" fmla="*/ 0 h 226"/>
                  <a:gd name="T6" fmla="*/ 0 w 180"/>
                  <a:gd name="T7" fmla="*/ 0 h 226"/>
                  <a:gd name="T8" fmla="*/ 0 w 180"/>
                  <a:gd name="T9" fmla="*/ 0 h 226"/>
                  <a:gd name="T10" fmla="*/ 0 w 180"/>
                  <a:gd name="T11" fmla="*/ 0 h 226"/>
                  <a:gd name="T12" fmla="*/ 0 w 180"/>
                  <a:gd name="T13" fmla="*/ 0 h 226"/>
                  <a:gd name="T14" fmla="*/ 0 w 180"/>
                  <a:gd name="T15" fmla="*/ 0 h 226"/>
                  <a:gd name="T16" fmla="*/ 0 w 180"/>
                  <a:gd name="T17" fmla="*/ 0 h 226"/>
                  <a:gd name="T18" fmla="*/ 0 w 180"/>
                  <a:gd name="T19" fmla="*/ 0 h 226"/>
                  <a:gd name="T20" fmla="*/ 0 w 180"/>
                  <a:gd name="T21" fmla="*/ 0 h 226"/>
                  <a:gd name="T22" fmla="*/ 0 w 180"/>
                  <a:gd name="T23" fmla="*/ 0 h 226"/>
                  <a:gd name="T24" fmla="*/ 0 w 180"/>
                  <a:gd name="T25" fmla="*/ 0 h 226"/>
                  <a:gd name="T26" fmla="*/ 0 w 180"/>
                  <a:gd name="T27" fmla="*/ 0 h 226"/>
                  <a:gd name="T28" fmla="*/ 0 w 180"/>
                  <a:gd name="T29" fmla="*/ 0 h 226"/>
                  <a:gd name="T30" fmla="*/ 0 w 180"/>
                  <a:gd name="T31" fmla="*/ 0 h 22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0"/>
                  <a:gd name="T49" fmla="*/ 0 h 226"/>
                  <a:gd name="T50" fmla="*/ 180 w 180"/>
                  <a:gd name="T51" fmla="*/ 226 h 22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0" h="226">
                    <a:moveTo>
                      <a:pt x="0" y="226"/>
                    </a:moveTo>
                    <a:lnTo>
                      <a:pt x="12" y="200"/>
                    </a:lnTo>
                    <a:lnTo>
                      <a:pt x="20" y="168"/>
                    </a:lnTo>
                    <a:lnTo>
                      <a:pt x="18" y="144"/>
                    </a:lnTo>
                    <a:lnTo>
                      <a:pt x="8" y="52"/>
                    </a:lnTo>
                    <a:lnTo>
                      <a:pt x="20" y="24"/>
                    </a:lnTo>
                    <a:lnTo>
                      <a:pt x="36" y="0"/>
                    </a:lnTo>
                    <a:lnTo>
                      <a:pt x="76" y="4"/>
                    </a:lnTo>
                    <a:lnTo>
                      <a:pt x="96" y="34"/>
                    </a:lnTo>
                    <a:lnTo>
                      <a:pt x="104" y="90"/>
                    </a:lnTo>
                    <a:lnTo>
                      <a:pt x="102" y="138"/>
                    </a:lnTo>
                    <a:lnTo>
                      <a:pt x="114" y="170"/>
                    </a:lnTo>
                    <a:lnTo>
                      <a:pt x="158" y="184"/>
                    </a:lnTo>
                    <a:lnTo>
                      <a:pt x="178" y="174"/>
                    </a:lnTo>
                    <a:lnTo>
                      <a:pt x="180" y="226"/>
                    </a:lnTo>
                    <a:lnTo>
                      <a:pt x="0" y="2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4E4E4E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5" name="Freeform 1847"/>
              <p:cNvSpPr>
                <a:spLocks noChangeAspect="1"/>
              </p:cNvSpPr>
              <p:nvPr/>
            </p:nvSpPr>
            <p:spPr bwMode="auto">
              <a:xfrm flipH="1">
                <a:off x="2781" y="3933"/>
                <a:ext cx="3" cy="109"/>
              </a:xfrm>
              <a:custGeom>
                <a:avLst/>
                <a:gdLst>
                  <a:gd name="T0" fmla="*/ 0 w 24"/>
                  <a:gd name="T1" fmla="*/ 0 h 808"/>
                  <a:gd name="T2" fmla="*/ 0 w 24"/>
                  <a:gd name="T3" fmla="*/ 0 h 808"/>
                  <a:gd name="T4" fmla="*/ 0 w 24"/>
                  <a:gd name="T5" fmla="*/ 0 h 808"/>
                  <a:gd name="T6" fmla="*/ 0 w 24"/>
                  <a:gd name="T7" fmla="*/ 0 h 808"/>
                  <a:gd name="T8" fmla="*/ 0 w 24"/>
                  <a:gd name="T9" fmla="*/ 0 h 8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08"/>
                  <a:gd name="T17" fmla="*/ 24 w 24"/>
                  <a:gd name="T18" fmla="*/ 808 h 8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08">
                    <a:moveTo>
                      <a:pt x="0" y="0"/>
                    </a:moveTo>
                    <a:lnTo>
                      <a:pt x="16" y="14"/>
                    </a:lnTo>
                    <a:lnTo>
                      <a:pt x="24" y="806"/>
                    </a:lnTo>
                    <a:lnTo>
                      <a:pt x="8" y="80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6" name="Freeform 1848"/>
              <p:cNvSpPr>
                <a:spLocks noChangeAspect="1"/>
              </p:cNvSpPr>
              <p:nvPr/>
            </p:nvSpPr>
            <p:spPr bwMode="auto">
              <a:xfrm flipH="1">
                <a:off x="2756" y="3971"/>
                <a:ext cx="21" cy="4"/>
              </a:xfrm>
              <a:custGeom>
                <a:avLst/>
                <a:gdLst>
                  <a:gd name="T0" fmla="*/ 0 w 160"/>
                  <a:gd name="T1" fmla="*/ 0 h 32"/>
                  <a:gd name="T2" fmla="*/ 0 w 160"/>
                  <a:gd name="T3" fmla="*/ 0 h 32"/>
                  <a:gd name="T4" fmla="*/ 0 w 160"/>
                  <a:gd name="T5" fmla="*/ 0 h 32"/>
                  <a:gd name="T6" fmla="*/ 0 w 160"/>
                  <a:gd name="T7" fmla="*/ 0 h 32"/>
                  <a:gd name="T8" fmla="*/ 0 w 16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0"/>
                  <a:gd name="T16" fmla="*/ 0 h 32"/>
                  <a:gd name="T17" fmla="*/ 160 w 16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0" h="32">
                    <a:moveTo>
                      <a:pt x="0" y="0"/>
                    </a:moveTo>
                    <a:lnTo>
                      <a:pt x="10" y="22"/>
                    </a:lnTo>
                    <a:lnTo>
                      <a:pt x="158" y="32"/>
                    </a:lnTo>
                    <a:lnTo>
                      <a:pt x="160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9C89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7" name="Freeform 1849"/>
              <p:cNvSpPr>
                <a:spLocks noChangeAspect="1"/>
              </p:cNvSpPr>
              <p:nvPr/>
            </p:nvSpPr>
            <p:spPr bwMode="auto">
              <a:xfrm flipH="1">
                <a:off x="2758" y="3971"/>
                <a:ext cx="19" cy="6"/>
              </a:xfrm>
              <a:custGeom>
                <a:avLst/>
                <a:gdLst>
                  <a:gd name="T0" fmla="*/ 0 w 158"/>
                  <a:gd name="T1" fmla="*/ 0 h 46"/>
                  <a:gd name="T2" fmla="*/ 0 w 158"/>
                  <a:gd name="T3" fmla="*/ 0 h 46"/>
                  <a:gd name="T4" fmla="*/ 0 w 158"/>
                  <a:gd name="T5" fmla="*/ 0 h 46"/>
                  <a:gd name="T6" fmla="*/ 0 w 158"/>
                  <a:gd name="T7" fmla="*/ 0 h 46"/>
                  <a:gd name="T8" fmla="*/ 0 w 158"/>
                  <a:gd name="T9" fmla="*/ 0 h 46"/>
                  <a:gd name="T10" fmla="*/ 0 w 158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8"/>
                  <a:gd name="T19" fmla="*/ 0 h 46"/>
                  <a:gd name="T20" fmla="*/ 158 w 158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8" h="46">
                    <a:moveTo>
                      <a:pt x="0" y="0"/>
                    </a:moveTo>
                    <a:lnTo>
                      <a:pt x="4" y="38"/>
                    </a:lnTo>
                    <a:lnTo>
                      <a:pt x="148" y="46"/>
                    </a:lnTo>
                    <a:lnTo>
                      <a:pt x="158" y="18"/>
                    </a:lnTo>
                    <a:lnTo>
                      <a:pt x="14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8" name="Freeform 1850"/>
              <p:cNvSpPr>
                <a:spLocks noChangeAspect="1"/>
              </p:cNvSpPr>
              <p:nvPr/>
            </p:nvSpPr>
            <p:spPr bwMode="auto">
              <a:xfrm flipH="1">
                <a:off x="2769" y="4011"/>
                <a:ext cx="12" cy="19"/>
              </a:xfrm>
              <a:custGeom>
                <a:avLst/>
                <a:gdLst>
                  <a:gd name="T0" fmla="*/ 0 w 84"/>
                  <a:gd name="T1" fmla="*/ 0 h 134"/>
                  <a:gd name="T2" fmla="*/ 0 w 84"/>
                  <a:gd name="T3" fmla="*/ 0 h 134"/>
                  <a:gd name="T4" fmla="*/ 0 w 84"/>
                  <a:gd name="T5" fmla="*/ 0 h 134"/>
                  <a:gd name="T6" fmla="*/ 0 w 84"/>
                  <a:gd name="T7" fmla="*/ 0 h 134"/>
                  <a:gd name="T8" fmla="*/ 0 w 84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134"/>
                  <a:gd name="T17" fmla="*/ 84 w 84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134">
                    <a:moveTo>
                      <a:pt x="0" y="0"/>
                    </a:moveTo>
                    <a:lnTo>
                      <a:pt x="80" y="2"/>
                    </a:lnTo>
                    <a:lnTo>
                      <a:pt x="84" y="134"/>
                    </a:lnTo>
                    <a:lnTo>
                      <a:pt x="2" y="1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79" name="Freeform 1851"/>
              <p:cNvSpPr>
                <a:spLocks noChangeAspect="1"/>
              </p:cNvSpPr>
              <p:nvPr/>
            </p:nvSpPr>
            <p:spPr bwMode="auto">
              <a:xfrm flipH="1">
                <a:off x="2773" y="4020"/>
                <a:ext cx="6" cy="10"/>
              </a:xfrm>
              <a:custGeom>
                <a:avLst/>
                <a:gdLst>
                  <a:gd name="T0" fmla="*/ 0 w 48"/>
                  <a:gd name="T1" fmla="*/ 0 h 78"/>
                  <a:gd name="T2" fmla="*/ 0 w 48"/>
                  <a:gd name="T3" fmla="*/ 0 h 78"/>
                  <a:gd name="T4" fmla="*/ 0 w 48"/>
                  <a:gd name="T5" fmla="*/ 0 h 78"/>
                  <a:gd name="T6" fmla="*/ 0 w 48"/>
                  <a:gd name="T7" fmla="*/ 0 h 78"/>
                  <a:gd name="T8" fmla="*/ 0 w 48"/>
                  <a:gd name="T9" fmla="*/ 0 h 78"/>
                  <a:gd name="T10" fmla="*/ 0 w 48"/>
                  <a:gd name="T11" fmla="*/ 0 h 78"/>
                  <a:gd name="T12" fmla="*/ 0 w 48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78"/>
                  <a:gd name="T23" fmla="*/ 48 w 48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78">
                    <a:moveTo>
                      <a:pt x="48" y="72"/>
                    </a:moveTo>
                    <a:lnTo>
                      <a:pt x="46" y="8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6" y="24"/>
                    </a:lnTo>
                    <a:lnTo>
                      <a:pt x="16" y="78"/>
                    </a:lnTo>
                    <a:lnTo>
                      <a:pt x="48" y="7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0" name="Line 1852"/>
              <p:cNvSpPr>
                <a:spLocks noChangeAspect="1" noChangeShapeType="1"/>
              </p:cNvSpPr>
              <p:nvPr/>
            </p:nvSpPr>
            <p:spPr bwMode="auto">
              <a:xfrm flipH="1">
                <a:off x="2775" y="4013"/>
                <a:ext cx="2" cy="13"/>
              </a:xfrm>
              <a:prstGeom prst="line">
                <a:avLst/>
              </a:prstGeom>
              <a:noFill/>
              <a:ln w="9525">
                <a:solidFill>
                  <a:srgbClr val="ABA95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1" name="Freeform 1853"/>
              <p:cNvSpPr>
                <a:spLocks noChangeAspect="1"/>
              </p:cNvSpPr>
              <p:nvPr/>
            </p:nvSpPr>
            <p:spPr bwMode="auto">
              <a:xfrm flipH="1">
                <a:off x="2752" y="3947"/>
                <a:ext cx="8" cy="12"/>
              </a:xfrm>
              <a:custGeom>
                <a:avLst/>
                <a:gdLst>
                  <a:gd name="T0" fmla="*/ 0 w 62"/>
                  <a:gd name="T1" fmla="*/ 0 h 78"/>
                  <a:gd name="T2" fmla="*/ 0 w 62"/>
                  <a:gd name="T3" fmla="*/ 0 h 78"/>
                  <a:gd name="T4" fmla="*/ 0 w 62"/>
                  <a:gd name="T5" fmla="*/ 0 h 78"/>
                  <a:gd name="T6" fmla="*/ 0 w 62"/>
                  <a:gd name="T7" fmla="*/ 0 h 78"/>
                  <a:gd name="T8" fmla="*/ 0 w 62"/>
                  <a:gd name="T9" fmla="*/ 0 h 78"/>
                  <a:gd name="T10" fmla="*/ 0 w 62"/>
                  <a:gd name="T11" fmla="*/ 0 h 78"/>
                  <a:gd name="T12" fmla="*/ 0 w 62"/>
                  <a:gd name="T13" fmla="*/ 0 h 78"/>
                  <a:gd name="T14" fmla="*/ 0 w 62"/>
                  <a:gd name="T15" fmla="*/ 0 h 78"/>
                  <a:gd name="T16" fmla="*/ 0 w 62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2"/>
                  <a:gd name="T28" fmla="*/ 0 h 78"/>
                  <a:gd name="T29" fmla="*/ 62 w 62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2" h="78">
                    <a:moveTo>
                      <a:pt x="0" y="0"/>
                    </a:moveTo>
                    <a:lnTo>
                      <a:pt x="22" y="2"/>
                    </a:lnTo>
                    <a:lnTo>
                      <a:pt x="22" y="40"/>
                    </a:lnTo>
                    <a:lnTo>
                      <a:pt x="42" y="40"/>
                    </a:lnTo>
                    <a:lnTo>
                      <a:pt x="62" y="56"/>
                    </a:lnTo>
                    <a:lnTo>
                      <a:pt x="62" y="78"/>
                    </a:lnTo>
                    <a:lnTo>
                      <a:pt x="42" y="58"/>
                    </a:lnTo>
                    <a:lnTo>
                      <a:pt x="12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2" name="Freeform 1854"/>
              <p:cNvSpPr>
                <a:spLocks noChangeAspect="1"/>
              </p:cNvSpPr>
              <p:nvPr/>
            </p:nvSpPr>
            <p:spPr bwMode="auto">
              <a:xfrm flipH="1">
                <a:off x="2758" y="3939"/>
                <a:ext cx="17" cy="8"/>
              </a:xfrm>
              <a:custGeom>
                <a:avLst/>
                <a:gdLst>
                  <a:gd name="T0" fmla="*/ 0 w 174"/>
                  <a:gd name="T1" fmla="*/ 0 h 66"/>
                  <a:gd name="T2" fmla="*/ 0 w 174"/>
                  <a:gd name="T3" fmla="*/ 0 h 66"/>
                  <a:gd name="T4" fmla="*/ 0 w 174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174"/>
                  <a:gd name="T10" fmla="*/ 0 h 66"/>
                  <a:gd name="T11" fmla="*/ 174 w 174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4" h="66">
                    <a:moveTo>
                      <a:pt x="0" y="0"/>
                    </a:moveTo>
                    <a:lnTo>
                      <a:pt x="174" y="16"/>
                    </a:lnTo>
                    <a:lnTo>
                      <a:pt x="174" y="66"/>
                    </a:lnTo>
                  </a:path>
                </a:pathLst>
              </a:custGeom>
              <a:noFill/>
              <a:ln w="6350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3" name="Line 1855"/>
              <p:cNvSpPr>
                <a:spLocks noChangeAspect="1" noChangeShapeType="1"/>
              </p:cNvSpPr>
              <p:nvPr/>
            </p:nvSpPr>
            <p:spPr bwMode="auto">
              <a:xfrm flipH="1">
                <a:off x="2766" y="4034"/>
                <a:ext cx="13" cy="0"/>
              </a:xfrm>
              <a:prstGeom prst="line">
                <a:avLst/>
              </a:prstGeom>
              <a:noFill/>
              <a:ln w="6350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4" name="Freeform 1856"/>
              <p:cNvSpPr>
                <a:spLocks noChangeAspect="1"/>
              </p:cNvSpPr>
              <p:nvPr/>
            </p:nvSpPr>
            <p:spPr bwMode="auto">
              <a:xfrm flipH="1">
                <a:off x="2758" y="3977"/>
                <a:ext cx="19" cy="24"/>
              </a:xfrm>
              <a:custGeom>
                <a:avLst/>
                <a:gdLst>
                  <a:gd name="T0" fmla="*/ 0 w 156"/>
                  <a:gd name="T1" fmla="*/ 0 h 200"/>
                  <a:gd name="T2" fmla="*/ 0 w 156"/>
                  <a:gd name="T3" fmla="*/ 0 h 200"/>
                  <a:gd name="T4" fmla="*/ 0 w 156"/>
                  <a:gd name="T5" fmla="*/ 0 h 200"/>
                  <a:gd name="T6" fmla="*/ 0 60000 65536"/>
                  <a:gd name="T7" fmla="*/ 0 60000 65536"/>
                  <a:gd name="T8" fmla="*/ 0 60000 65536"/>
                  <a:gd name="T9" fmla="*/ 0 w 156"/>
                  <a:gd name="T10" fmla="*/ 0 h 200"/>
                  <a:gd name="T11" fmla="*/ 156 w 156"/>
                  <a:gd name="T12" fmla="*/ 200 h 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" h="200">
                    <a:moveTo>
                      <a:pt x="0" y="0"/>
                    </a:moveTo>
                    <a:lnTo>
                      <a:pt x="6" y="196"/>
                    </a:lnTo>
                    <a:lnTo>
                      <a:pt x="156" y="200"/>
                    </a:lnTo>
                  </a:path>
                </a:pathLst>
              </a:custGeom>
              <a:noFill/>
              <a:ln w="6350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5" name="Line 1857"/>
              <p:cNvSpPr>
                <a:spLocks noChangeAspect="1" noChangeShapeType="1"/>
              </p:cNvSpPr>
              <p:nvPr/>
            </p:nvSpPr>
            <p:spPr bwMode="auto">
              <a:xfrm flipH="1">
                <a:off x="2764" y="3997"/>
                <a:ext cx="7" cy="0"/>
              </a:xfrm>
              <a:prstGeom prst="line">
                <a:avLst/>
              </a:prstGeom>
              <a:noFill/>
              <a:ln w="6350">
                <a:solidFill>
                  <a:srgbClr val="C9C89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6" name="Line 1858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811" y="3935"/>
                <a:ext cx="0" cy="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7" name="Freeform 1859"/>
              <p:cNvSpPr>
                <a:spLocks noChangeAspect="1"/>
              </p:cNvSpPr>
              <p:nvPr/>
            </p:nvSpPr>
            <p:spPr bwMode="auto">
              <a:xfrm flipH="1">
                <a:off x="2752" y="3947"/>
                <a:ext cx="8" cy="0"/>
              </a:xfrm>
              <a:custGeom>
                <a:avLst/>
                <a:gdLst>
                  <a:gd name="T0" fmla="*/ 0 w 52"/>
                  <a:gd name="T1" fmla="*/ 0 h 12"/>
                  <a:gd name="T2" fmla="*/ 0 w 52"/>
                  <a:gd name="T3" fmla="*/ 0 h 12"/>
                  <a:gd name="T4" fmla="*/ 0 w 52"/>
                  <a:gd name="T5" fmla="*/ 0 h 12"/>
                  <a:gd name="T6" fmla="*/ 0 w 52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12"/>
                  <a:gd name="T14" fmla="*/ 52 w 52"/>
                  <a:gd name="T15" fmla="*/ 0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12">
                    <a:moveTo>
                      <a:pt x="0" y="10"/>
                    </a:moveTo>
                    <a:lnTo>
                      <a:pt x="26" y="12"/>
                    </a:lnTo>
                    <a:lnTo>
                      <a:pt x="38" y="0"/>
                    </a:lnTo>
                    <a:lnTo>
                      <a:pt x="52" y="0"/>
                    </a:lnTo>
                  </a:path>
                </a:pathLst>
              </a:custGeom>
              <a:noFill/>
              <a:ln w="6350">
                <a:solidFill>
                  <a:srgbClr val="C9C89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8" name="Freeform 1860"/>
              <p:cNvSpPr>
                <a:spLocks noChangeAspect="1"/>
              </p:cNvSpPr>
              <p:nvPr/>
            </p:nvSpPr>
            <p:spPr bwMode="auto">
              <a:xfrm flipH="1">
                <a:off x="2752" y="4024"/>
                <a:ext cx="6" cy="2"/>
              </a:xfrm>
              <a:custGeom>
                <a:avLst/>
                <a:gdLst>
                  <a:gd name="T0" fmla="*/ 0 w 46"/>
                  <a:gd name="T1" fmla="*/ 0 h 12"/>
                  <a:gd name="T2" fmla="*/ 0 w 46"/>
                  <a:gd name="T3" fmla="*/ 0 h 12"/>
                  <a:gd name="T4" fmla="*/ 0 w 46"/>
                  <a:gd name="T5" fmla="*/ 0 h 12"/>
                  <a:gd name="T6" fmla="*/ 0 w 46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12"/>
                  <a:gd name="T14" fmla="*/ 46 w 46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12">
                    <a:moveTo>
                      <a:pt x="0" y="10"/>
                    </a:moveTo>
                    <a:lnTo>
                      <a:pt x="26" y="12"/>
                    </a:lnTo>
                    <a:lnTo>
                      <a:pt x="32" y="0"/>
                    </a:lnTo>
                    <a:lnTo>
                      <a:pt x="46" y="0"/>
                    </a:lnTo>
                  </a:path>
                </a:pathLst>
              </a:custGeom>
              <a:noFill/>
              <a:ln w="6350">
                <a:solidFill>
                  <a:srgbClr val="C9C89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89" name="Freeform 1861"/>
              <p:cNvSpPr>
                <a:spLocks noChangeAspect="1"/>
              </p:cNvSpPr>
              <p:nvPr/>
            </p:nvSpPr>
            <p:spPr bwMode="auto">
              <a:xfrm flipH="1">
                <a:off x="2752" y="4026"/>
                <a:ext cx="6" cy="6"/>
              </a:xfrm>
              <a:custGeom>
                <a:avLst/>
                <a:gdLst>
                  <a:gd name="T0" fmla="*/ 0 w 52"/>
                  <a:gd name="T1" fmla="*/ 0 h 52"/>
                  <a:gd name="T2" fmla="*/ 0 w 52"/>
                  <a:gd name="T3" fmla="*/ 0 h 52"/>
                  <a:gd name="T4" fmla="*/ 0 w 52"/>
                  <a:gd name="T5" fmla="*/ 0 h 52"/>
                  <a:gd name="T6" fmla="*/ 0 w 52"/>
                  <a:gd name="T7" fmla="*/ 0 h 52"/>
                  <a:gd name="T8" fmla="*/ 0 w 52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52"/>
                  <a:gd name="T17" fmla="*/ 52 w 52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52">
                    <a:moveTo>
                      <a:pt x="0" y="0"/>
                    </a:moveTo>
                    <a:lnTo>
                      <a:pt x="0" y="40"/>
                    </a:lnTo>
                    <a:lnTo>
                      <a:pt x="30" y="40"/>
                    </a:lnTo>
                    <a:lnTo>
                      <a:pt x="38" y="52"/>
                    </a:lnTo>
                    <a:lnTo>
                      <a:pt x="52" y="52"/>
                    </a:lnTo>
                  </a:path>
                </a:pathLst>
              </a:custGeom>
              <a:noFill/>
              <a:ln w="6350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0" name="Line 1862"/>
              <p:cNvSpPr>
                <a:spLocks noChangeAspect="1" noChangeShapeType="1"/>
              </p:cNvSpPr>
              <p:nvPr/>
            </p:nvSpPr>
            <p:spPr bwMode="auto">
              <a:xfrm flipH="1">
                <a:off x="2756" y="3971"/>
                <a:ext cx="0" cy="53"/>
              </a:xfrm>
              <a:prstGeom prst="line">
                <a:avLst/>
              </a:prstGeom>
              <a:noFill/>
              <a:ln w="6350">
                <a:solidFill>
                  <a:srgbClr val="71703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1" name="Freeform 1863"/>
              <p:cNvSpPr>
                <a:spLocks noChangeAspect="1"/>
              </p:cNvSpPr>
              <p:nvPr/>
            </p:nvSpPr>
            <p:spPr bwMode="auto">
              <a:xfrm>
                <a:off x="2767" y="4009"/>
                <a:ext cx="12" cy="0"/>
              </a:xfrm>
              <a:custGeom>
                <a:avLst/>
                <a:gdLst>
                  <a:gd name="T0" fmla="*/ 0 w 47"/>
                  <a:gd name="T1" fmla="*/ 0 h 1"/>
                  <a:gd name="T2" fmla="*/ 0 w 47"/>
                  <a:gd name="T3" fmla="*/ 0 h 1"/>
                  <a:gd name="T4" fmla="*/ 0 60000 65536"/>
                  <a:gd name="T5" fmla="*/ 0 60000 65536"/>
                  <a:gd name="T6" fmla="*/ 0 w 47"/>
                  <a:gd name="T7" fmla="*/ 0 h 1"/>
                  <a:gd name="T8" fmla="*/ 47 w 47"/>
                  <a:gd name="T9" fmla="*/ 0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47" h="1">
                    <a:moveTo>
                      <a:pt x="47" y="0"/>
                    </a:move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C9C89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2" name="Line 1864"/>
              <p:cNvSpPr>
                <a:spLocks noChangeAspect="1" noChangeShapeType="1"/>
              </p:cNvSpPr>
              <p:nvPr/>
            </p:nvSpPr>
            <p:spPr bwMode="auto">
              <a:xfrm flipH="1">
                <a:off x="2756" y="4030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71703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3" name="Line 1865"/>
              <p:cNvSpPr>
                <a:spLocks noChangeAspect="1" noChangeShapeType="1"/>
              </p:cNvSpPr>
              <p:nvPr/>
            </p:nvSpPr>
            <p:spPr bwMode="auto">
              <a:xfrm flipH="1">
                <a:off x="2779" y="3987"/>
                <a:ext cx="0" cy="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4" name="Line 1866"/>
              <p:cNvSpPr>
                <a:spLocks noChangeAspect="1" noChangeShapeType="1"/>
              </p:cNvSpPr>
              <p:nvPr/>
            </p:nvSpPr>
            <p:spPr bwMode="auto">
              <a:xfrm flipH="1">
                <a:off x="2758" y="3977"/>
                <a:ext cx="0" cy="24"/>
              </a:xfrm>
              <a:prstGeom prst="line">
                <a:avLst/>
              </a:prstGeom>
              <a:noFill/>
              <a:ln w="6350">
                <a:solidFill>
                  <a:srgbClr val="C1BF7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5" name="Freeform 1867"/>
              <p:cNvSpPr>
                <a:spLocks noChangeAspect="1"/>
              </p:cNvSpPr>
              <p:nvPr/>
            </p:nvSpPr>
            <p:spPr bwMode="auto">
              <a:xfrm flipH="1">
                <a:off x="2775" y="4044"/>
                <a:ext cx="30" cy="4"/>
              </a:xfrm>
              <a:custGeom>
                <a:avLst/>
                <a:gdLst>
                  <a:gd name="T0" fmla="*/ 0 w 232"/>
                  <a:gd name="T1" fmla="*/ 0 h 30"/>
                  <a:gd name="T2" fmla="*/ 0 w 232"/>
                  <a:gd name="T3" fmla="*/ 0 h 30"/>
                  <a:gd name="T4" fmla="*/ 0 w 232"/>
                  <a:gd name="T5" fmla="*/ 0 h 30"/>
                  <a:gd name="T6" fmla="*/ 0 w 232"/>
                  <a:gd name="T7" fmla="*/ 0 h 30"/>
                  <a:gd name="T8" fmla="*/ 0 w 232"/>
                  <a:gd name="T9" fmla="*/ 0 h 30"/>
                  <a:gd name="T10" fmla="*/ 0 w 232"/>
                  <a:gd name="T11" fmla="*/ 0 h 30"/>
                  <a:gd name="T12" fmla="*/ 0 w 232"/>
                  <a:gd name="T13" fmla="*/ 0 h 30"/>
                  <a:gd name="T14" fmla="*/ 0 w 232"/>
                  <a:gd name="T15" fmla="*/ 0 h 3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2"/>
                  <a:gd name="T25" fmla="*/ 0 h 30"/>
                  <a:gd name="T26" fmla="*/ 232 w 232"/>
                  <a:gd name="T27" fmla="*/ 30 h 3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2" h="30">
                    <a:moveTo>
                      <a:pt x="0" y="12"/>
                    </a:moveTo>
                    <a:lnTo>
                      <a:pt x="156" y="14"/>
                    </a:lnTo>
                    <a:lnTo>
                      <a:pt x="166" y="0"/>
                    </a:lnTo>
                    <a:lnTo>
                      <a:pt x="174" y="14"/>
                    </a:lnTo>
                    <a:lnTo>
                      <a:pt x="232" y="14"/>
                    </a:lnTo>
                    <a:lnTo>
                      <a:pt x="228" y="28"/>
                    </a:lnTo>
                    <a:lnTo>
                      <a:pt x="2" y="3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BA95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6" name="Freeform 1868"/>
              <p:cNvSpPr>
                <a:spLocks noChangeAspect="1"/>
              </p:cNvSpPr>
              <p:nvPr/>
            </p:nvSpPr>
            <p:spPr bwMode="auto">
              <a:xfrm flipH="1">
                <a:off x="2751" y="4040"/>
                <a:ext cx="24" cy="8"/>
              </a:xfrm>
              <a:custGeom>
                <a:avLst/>
                <a:gdLst>
                  <a:gd name="T0" fmla="*/ 0 w 200"/>
                  <a:gd name="T1" fmla="*/ 0 h 48"/>
                  <a:gd name="T2" fmla="*/ 0 w 200"/>
                  <a:gd name="T3" fmla="*/ 0 h 48"/>
                  <a:gd name="T4" fmla="*/ 0 w 200"/>
                  <a:gd name="T5" fmla="*/ 0 h 48"/>
                  <a:gd name="T6" fmla="*/ 0 w 200"/>
                  <a:gd name="T7" fmla="*/ 0 h 48"/>
                  <a:gd name="T8" fmla="*/ 0 w 200"/>
                  <a:gd name="T9" fmla="*/ 0 h 48"/>
                  <a:gd name="T10" fmla="*/ 0 w 200"/>
                  <a:gd name="T11" fmla="*/ 0 h 48"/>
                  <a:gd name="T12" fmla="*/ 0 w 200"/>
                  <a:gd name="T13" fmla="*/ 0 h 48"/>
                  <a:gd name="T14" fmla="*/ 0 w 200"/>
                  <a:gd name="T15" fmla="*/ 0 h 48"/>
                  <a:gd name="T16" fmla="*/ 0 w 200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0"/>
                  <a:gd name="T28" fmla="*/ 0 h 48"/>
                  <a:gd name="T29" fmla="*/ 200 w 200"/>
                  <a:gd name="T30" fmla="*/ 48 h 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0" h="48">
                    <a:moveTo>
                      <a:pt x="4" y="30"/>
                    </a:moveTo>
                    <a:lnTo>
                      <a:pt x="166" y="30"/>
                    </a:lnTo>
                    <a:lnTo>
                      <a:pt x="170" y="0"/>
                    </a:lnTo>
                    <a:lnTo>
                      <a:pt x="186" y="0"/>
                    </a:lnTo>
                    <a:lnTo>
                      <a:pt x="184" y="24"/>
                    </a:lnTo>
                    <a:lnTo>
                      <a:pt x="200" y="28"/>
                    </a:lnTo>
                    <a:lnTo>
                      <a:pt x="198" y="44"/>
                    </a:lnTo>
                    <a:lnTo>
                      <a:pt x="0" y="48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7" name="Freeform 1869"/>
              <p:cNvSpPr>
                <a:spLocks noChangeAspect="1"/>
              </p:cNvSpPr>
              <p:nvPr/>
            </p:nvSpPr>
            <p:spPr bwMode="auto">
              <a:xfrm flipH="1">
                <a:off x="2752" y="4040"/>
                <a:ext cx="32" cy="4"/>
              </a:xfrm>
              <a:custGeom>
                <a:avLst/>
                <a:gdLst>
                  <a:gd name="T0" fmla="*/ 0 w 240"/>
                  <a:gd name="T1" fmla="*/ 0 h 34"/>
                  <a:gd name="T2" fmla="*/ 0 w 240"/>
                  <a:gd name="T3" fmla="*/ 0 h 34"/>
                  <a:gd name="T4" fmla="*/ 0 w 240"/>
                  <a:gd name="T5" fmla="*/ 0 h 34"/>
                  <a:gd name="T6" fmla="*/ 0 w 240"/>
                  <a:gd name="T7" fmla="*/ 0 h 34"/>
                  <a:gd name="T8" fmla="*/ 0 w 240"/>
                  <a:gd name="T9" fmla="*/ 0 h 34"/>
                  <a:gd name="T10" fmla="*/ 0 w 240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0"/>
                  <a:gd name="T19" fmla="*/ 0 h 34"/>
                  <a:gd name="T20" fmla="*/ 240 w 240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0" h="34">
                    <a:moveTo>
                      <a:pt x="0" y="14"/>
                    </a:moveTo>
                    <a:lnTo>
                      <a:pt x="10" y="34"/>
                    </a:lnTo>
                    <a:lnTo>
                      <a:pt x="226" y="32"/>
                    </a:lnTo>
                    <a:lnTo>
                      <a:pt x="240" y="0"/>
                    </a:lnTo>
                    <a:lnTo>
                      <a:pt x="20" y="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8" name="Freeform 1870"/>
              <p:cNvSpPr>
                <a:spLocks noChangeAspect="1"/>
              </p:cNvSpPr>
              <p:nvPr/>
            </p:nvSpPr>
            <p:spPr bwMode="auto">
              <a:xfrm flipH="1">
                <a:off x="2754" y="3927"/>
                <a:ext cx="47" cy="10"/>
              </a:xfrm>
              <a:custGeom>
                <a:avLst/>
                <a:gdLst>
                  <a:gd name="T0" fmla="*/ 0 w 380"/>
                  <a:gd name="T1" fmla="*/ 0 h 68"/>
                  <a:gd name="T2" fmla="*/ 0 w 380"/>
                  <a:gd name="T3" fmla="*/ 0 h 68"/>
                  <a:gd name="T4" fmla="*/ 0 w 380"/>
                  <a:gd name="T5" fmla="*/ 0 h 68"/>
                  <a:gd name="T6" fmla="*/ 0 w 380"/>
                  <a:gd name="T7" fmla="*/ 0 h 68"/>
                  <a:gd name="T8" fmla="*/ 0 w 380"/>
                  <a:gd name="T9" fmla="*/ 0 h 68"/>
                  <a:gd name="T10" fmla="*/ 0 w 380"/>
                  <a:gd name="T11" fmla="*/ 0 h 68"/>
                  <a:gd name="T12" fmla="*/ 0 w 380"/>
                  <a:gd name="T13" fmla="*/ 0 h 68"/>
                  <a:gd name="T14" fmla="*/ 0 w 380"/>
                  <a:gd name="T15" fmla="*/ 0 h 6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0"/>
                  <a:gd name="T25" fmla="*/ 0 h 68"/>
                  <a:gd name="T26" fmla="*/ 380 w 380"/>
                  <a:gd name="T27" fmla="*/ 68 h 6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0" h="68">
                    <a:moveTo>
                      <a:pt x="6" y="18"/>
                    </a:moveTo>
                    <a:lnTo>
                      <a:pt x="64" y="24"/>
                    </a:lnTo>
                    <a:lnTo>
                      <a:pt x="170" y="0"/>
                    </a:lnTo>
                    <a:lnTo>
                      <a:pt x="230" y="34"/>
                    </a:lnTo>
                    <a:lnTo>
                      <a:pt x="338" y="36"/>
                    </a:lnTo>
                    <a:lnTo>
                      <a:pt x="380" y="68"/>
                    </a:lnTo>
                    <a:lnTo>
                      <a:pt x="0" y="28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799" name="Freeform 1871"/>
              <p:cNvSpPr>
                <a:spLocks noChangeAspect="1"/>
              </p:cNvSpPr>
              <p:nvPr/>
            </p:nvSpPr>
            <p:spPr bwMode="auto">
              <a:xfrm flipH="1">
                <a:off x="2782" y="3931"/>
                <a:ext cx="2" cy="4"/>
              </a:xfrm>
              <a:custGeom>
                <a:avLst/>
                <a:gdLst>
                  <a:gd name="T0" fmla="*/ 0 w 22"/>
                  <a:gd name="T1" fmla="*/ 0 h 34"/>
                  <a:gd name="T2" fmla="*/ 0 w 22"/>
                  <a:gd name="T3" fmla="*/ 0 h 34"/>
                  <a:gd name="T4" fmla="*/ 0 w 22"/>
                  <a:gd name="T5" fmla="*/ 0 h 34"/>
                  <a:gd name="T6" fmla="*/ 0 w 22"/>
                  <a:gd name="T7" fmla="*/ 0 h 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34"/>
                  <a:gd name="T14" fmla="*/ 22 w 22"/>
                  <a:gd name="T15" fmla="*/ 34 h 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34">
                    <a:moveTo>
                      <a:pt x="22" y="4"/>
                    </a:moveTo>
                    <a:lnTo>
                      <a:pt x="18" y="34"/>
                    </a:lnTo>
                    <a:lnTo>
                      <a:pt x="0" y="0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0" name="Freeform 1872"/>
              <p:cNvSpPr>
                <a:spLocks noChangeAspect="1"/>
              </p:cNvSpPr>
              <p:nvPr/>
            </p:nvSpPr>
            <p:spPr bwMode="auto">
              <a:xfrm flipH="1">
                <a:off x="2990" y="4066"/>
                <a:ext cx="15" cy="67"/>
              </a:xfrm>
              <a:custGeom>
                <a:avLst/>
                <a:gdLst>
                  <a:gd name="T0" fmla="*/ 0 w 129"/>
                  <a:gd name="T1" fmla="*/ 0 h 498"/>
                  <a:gd name="T2" fmla="*/ 0 w 129"/>
                  <a:gd name="T3" fmla="*/ 0 h 498"/>
                  <a:gd name="T4" fmla="*/ 0 w 129"/>
                  <a:gd name="T5" fmla="*/ 0 h 498"/>
                  <a:gd name="T6" fmla="*/ 0 w 129"/>
                  <a:gd name="T7" fmla="*/ 0 h 498"/>
                  <a:gd name="T8" fmla="*/ 0 w 129"/>
                  <a:gd name="T9" fmla="*/ 0 h 498"/>
                  <a:gd name="T10" fmla="*/ 0 w 129"/>
                  <a:gd name="T11" fmla="*/ 0 h 498"/>
                  <a:gd name="T12" fmla="*/ 0 w 129"/>
                  <a:gd name="T13" fmla="*/ 0 h 498"/>
                  <a:gd name="T14" fmla="*/ 0 w 129"/>
                  <a:gd name="T15" fmla="*/ 0 h 498"/>
                  <a:gd name="T16" fmla="*/ 0 w 129"/>
                  <a:gd name="T17" fmla="*/ 0 h 498"/>
                  <a:gd name="T18" fmla="*/ 0 w 129"/>
                  <a:gd name="T19" fmla="*/ 0 h 498"/>
                  <a:gd name="T20" fmla="*/ 0 w 129"/>
                  <a:gd name="T21" fmla="*/ 0 h 498"/>
                  <a:gd name="T22" fmla="*/ 0 w 129"/>
                  <a:gd name="T23" fmla="*/ 0 h 498"/>
                  <a:gd name="T24" fmla="*/ 0 w 129"/>
                  <a:gd name="T25" fmla="*/ 0 h 498"/>
                  <a:gd name="T26" fmla="*/ 0 w 129"/>
                  <a:gd name="T27" fmla="*/ 0 h 498"/>
                  <a:gd name="T28" fmla="*/ 0 w 129"/>
                  <a:gd name="T29" fmla="*/ 0 h 498"/>
                  <a:gd name="T30" fmla="*/ 0 w 129"/>
                  <a:gd name="T31" fmla="*/ 0 h 498"/>
                  <a:gd name="T32" fmla="*/ 0 w 129"/>
                  <a:gd name="T33" fmla="*/ 0 h 498"/>
                  <a:gd name="T34" fmla="*/ 0 w 129"/>
                  <a:gd name="T35" fmla="*/ 0 h 498"/>
                  <a:gd name="T36" fmla="*/ 0 w 129"/>
                  <a:gd name="T37" fmla="*/ 0 h 498"/>
                  <a:gd name="T38" fmla="*/ 0 w 129"/>
                  <a:gd name="T39" fmla="*/ 0 h 498"/>
                  <a:gd name="T40" fmla="*/ 0 w 129"/>
                  <a:gd name="T41" fmla="*/ 0 h 49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29"/>
                  <a:gd name="T64" fmla="*/ 0 h 498"/>
                  <a:gd name="T65" fmla="*/ 129 w 129"/>
                  <a:gd name="T66" fmla="*/ 498 h 49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29" h="498">
                    <a:moveTo>
                      <a:pt x="81" y="0"/>
                    </a:moveTo>
                    <a:lnTo>
                      <a:pt x="57" y="18"/>
                    </a:lnTo>
                    <a:lnTo>
                      <a:pt x="69" y="33"/>
                    </a:lnTo>
                    <a:lnTo>
                      <a:pt x="12" y="75"/>
                    </a:lnTo>
                    <a:lnTo>
                      <a:pt x="12" y="138"/>
                    </a:lnTo>
                    <a:lnTo>
                      <a:pt x="33" y="144"/>
                    </a:lnTo>
                    <a:lnTo>
                      <a:pt x="27" y="297"/>
                    </a:lnTo>
                    <a:lnTo>
                      <a:pt x="0" y="309"/>
                    </a:lnTo>
                    <a:lnTo>
                      <a:pt x="0" y="339"/>
                    </a:lnTo>
                    <a:lnTo>
                      <a:pt x="24" y="351"/>
                    </a:lnTo>
                    <a:lnTo>
                      <a:pt x="27" y="453"/>
                    </a:lnTo>
                    <a:lnTo>
                      <a:pt x="9" y="492"/>
                    </a:lnTo>
                    <a:lnTo>
                      <a:pt x="90" y="498"/>
                    </a:lnTo>
                    <a:lnTo>
                      <a:pt x="63" y="453"/>
                    </a:lnTo>
                    <a:lnTo>
                      <a:pt x="63" y="348"/>
                    </a:lnTo>
                    <a:lnTo>
                      <a:pt x="129" y="318"/>
                    </a:lnTo>
                    <a:lnTo>
                      <a:pt x="69" y="282"/>
                    </a:lnTo>
                    <a:lnTo>
                      <a:pt x="72" y="138"/>
                    </a:lnTo>
                    <a:lnTo>
                      <a:pt x="105" y="138"/>
                    </a:lnTo>
                    <a:lnTo>
                      <a:pt x="120" y="96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1" name="Freeform 1873"/>
              <p:cNvSpPr>
                <a:spLocks noChangeAspect="1"/>
              </p:cNvSpPr>
              <p:nvPr/>
            </p:nvSpPr>
            <p:spPr bwMode="auto">
              <a:xfrm flipH="1">
                <a:off x="2882" y="4003"/>
                <a:ext cx="178" cy="107"/>
              </a:xfrm>
              <a:custGeom>
                <a:avLst/>
                <a:gdLst>
                  <a:gd name="T0" fmla="*/ 0 w 1419"/>
                  <a:gd name="T1" fmla="*/ 0 h 801"/>
                  <a:gd name="T2" fmla="*/ 0 w 1419"/>
                  <a:gd name="T3" fmla="*/ 0 h 801"/>
                  <a:gd name="T4" fmla="*/ 0 w 1419"/>
                  <a:gd name="T5" fmla="*/ 0 h 801"/>
                  <a:gd name="T6" fmla="*/ 0 w 1419"/>
                  <a:gd name="T7" fmla="*/ 0 h 801"/>
                  <a:gd name="T8" fmla="*/ 0 w 1419"/>
                  <a:gd name="T9" fmla="*/ 0 h 801"/>
                  <a:gd name="T10" fmla="*/ 0 w 1419"/>
                  <a:gd name="T11" fmla="*/ 0 h 801"/>
                  <a:gd name="T12" fmla="*/ 0 w 1419"/>
                  <a:gd name="T13" fmla="*/ 0 h 801"/>
                  <a:gd name="T14" fmla="*/ 0 w 1419"/>
                  <a:gd name="T15" fmla="*/ 0 h 801"/>
                  <a:gd name="T16" fmla="*/ 0 w 1419"/>
                  <a:gd name="T17" fmla="*/ 0 h 801"/>
                  <a:gd name="T18" fmla="*/ 0 w 1419"/>
                  <a:gd name="T19" fmla="*/ 0 h 801"/>
                  <a:gd name="T20" fmla="*/ 0 w 1419"/>
                  <a:gd name="T21" fmla="*/ 0 h 801"/>
                  <a:gd name="T22" fmla="*/ 0 w 1419"/>
                  <a:gd name="T23" fmla="*/ 0 h 801"/>
                  <a:gd name="T24" fmla="*/ 0 w 1419"/>
                  <a:gd name="T25" fmla="*/ 0 h 801"/>
                  <a:gd name="T26" fmla="*/ 0 w 1419"/>
                  <a:gd name="T27" fmla="*/ 0 h 801"/>
                  <a:gd name="T28" fmla="*/ 0 w 1419"/>
                  <a:gd name="T29" fmla="*/ 0 h 801"/>
                  <a:gd name="T30" fmla="*/ 0 w 1419"/>
                  <a:gd name="T31" fmla="*/ 0 h 801"/>
                  <a:gd name="T32" fmla="*/ 0 w 1419"/>
                  <a:gd name="T33" fmla="*/ 0 h 801"/>
                  <a:gd name="T34" fmla="*/ 0 w 1419"/>
                  <a:gd name="T35" fmla="*/ 0 h 801"/>
                  <a:gd name="T36" fmla="*/ 0 w 1419"/>
                  <a:gd name="T37" fmla="*/ 0 h 801"/>
                  <a:gd name="T38" fmla="*/ 0 w 1419"/>
                  <a:gd name="T39" fmla="*/ 0 h 801"/>
                  <a:gd name="T40" fmla="*/ 0 w 1419"/>
                  <a:gd name="T41" fmla="*/ 0 h 801"/>
                  <a:gd name="T42" fmla="*/ 0 w 1419"/>
                  <a:gd name="T43" fmla="*/ 0 h 801"/>
                  <a:gd name="T44" fmla="*/ 0 w 1419"/>
                  <a:gd name="T45" fmla="*/ 0 h 801"/>
                  <a:gd name="T46" fmla="*/ 0 w 1419"/>
                  <a:gd name="T47" fmla="*/ 0 h 801"/>
                  <a:gd name="T48" fmla="*/ 0 w 1419"/>
                  <a:gd name="T49" fmla="*/ 0 h 801"/>
                  <a:gd name="T50" fmla="*/ 0 w 1419"/>
                  <a:gd name="T51" fmla="*/ 0 h 801"/>
                  <a:gd name="T52" fmla="*/ 0 w 1419"/>
                  <a:gd name="T53" fmla="*/ 0 h 801"/>
                  <a:gd name="T54" fmla="*/ 0 w 1419"/>
                  <a:gd name="T55" fmla="*/ 0 h 801"/>
                  <a:gd name="T56" fmla="*/ 0 w 1419"/>
                  <a:gd name="T57" fmla="*/ 0 h 801"/>
                  <a:gd name="T58" fmla="*/ 0 w 1419"/>
                  <a:gd name="T59" fmla="*/ 0 h 801"/>
                  <a:gd name="T60" fmla="*/ 0 w 1419"/>
                  <a:gd name="T61" fmla="*/ 0 h 801"/>
                  <a:gd name="T62" fmla="*/ 0 w 1419"/>
                  <a:gd name="T63" fmla="*/ 0 h 801"/>
                  <a:gd name="T64" fmla="*/ 0 w 1419"/>
                  <a:gd name="T65" fmla="*/ 0 h 801"/>
                  <a:gd name="T66" fmla="*/ 0 w 1419"/>
                  <a:gd name="T67" fmla="*/ 0 h 801"/>
                  <a:gd name="T68" fmla="*/ 0 w 1419"/>
                  <a:gd name="T69" fmla="*/ 0 h 801"/>
                  <a:gd name="T70" fmla="*/ 0 w 1419"/>
                  <a:gd name="T71" fmla="*/ 0 h 801"/>
                  <a:gd name="T72" fmla="*/ 0 w 1419"/>
                  <a:gd name="T73" fmla="*/ 0 h 801"/>
                  <a:gd name="T74" fmla="*/ 0 w 1419"/>
                  <a:gd name="T75" fmla="*/ 0 h 801"/>
                  <a:gd name="T76" fmla="*/ 0 w 1419"/>
                  <a:gd name="T77" fmla="*/ 0 h 801"/>
                  <a:gd name="T78" fmla="*/ 0 w 1419"/>
                  <a:gd name="T79" fmla="*/ 0 h 80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419"/>
                  <a:gd name="T121" fmla="*/ 0 h 801"/>
                  <a:gd name="T122" fmla="*/ 1419 w 1419"/>
                  <a:gd name="T123" fmla="*/ 801 h 80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419" h="801">
                    <a:moveTo>
                      <a:pt x="219" y="183"/>
                    </a:moveTo>
                    <a:lnTo>
                      <a:pt x="561" y="192"/>
                    </a:lnTo>
                    <a:lnTo>
                      <a:pt x="579" y="297"/>
                    </a:lnTo>
                    <a:lnTo>
                      <a:pt x="516" y="381"/>
                    </a:lnTo>
                    <a:lnTo>
                      <a:pt x="501" y="474"/>
                    </a:lnTo>
                    <a:lnTo>
                      <a:pt x="543" y="564"/>
                    </a:lnTo>
                    <a:lnTo>
                      <a:pt x="606" y="582"/>
                    </a:lnTo>
                    <a:lnTo>
                      <a:pt x="612" y="663"/>
                    </a:lnTo>
                    <a:lnTo>
                      <a:pt x="567" y="672"/>
                    </a:lnTo>
                    <a:lnTo>
                      <a:pt x="519" y="738"/>
                    </a:lnTo>
                    <a:lnTo>
                      <a:pt x="486" y="756"/>
                    </a:lnTo>
                    <a:lnTo>
                      <a:pt x="522" y="801"/>
                    </a:lnTo>
                    <a:lnTo>
                      <a:pt x="561" y="777"/>
                    </a:lnTo>
                    <a:lnTo>
                      <a:pt x="678" y="786"/>
                    </a:lnTo>
                    <a:lnTo>
                      <a:pt x="675" y="747"/>
                    </a:lnTo>
                    <a:lnTo>
                      <a:pt x="771" y="720"/>
                    </a:lnTo>
                    <a:lnTo>
                      <a:pt x="828" y="717"/>
                    </a:lnTo>
                    <a:lnTo>
                      <a:pt x="885" y="741"/>
                    </a:lnTo>
                    <a:lnTo>
                      <a:pt x="975" y="744"/>
                    </a:lnTo>
                    <a:lnTo>
                      <a:pt x="906" y="666"/>
                    </a:lnTo>
                    <a:lnTo>
                      <a:pt x="948" y="642"/>
                    </a:lnTo>
                    <a:lnTo>
                      <a:pt x="1047" y="633"/>
                    </a:lnTo>
                    <a:lnTo>
                      <a:pt x="1164" y="660"/>
                    </a:lnTo>
                    <a:lnTo>
                      <a:pt x="1236" y="666"/>
                    </a:lnTo>
                    <a:lnTo>
                      <a:pt x="1236" y="693"/>
                    </a:lnTo>
                    <a:lnTo>
                      <a:pt x="1191" y="684"/>
                    </a:lnTo>
                    <a:lnTo>
                      <a:pt x="1116" y="720"/>
                    </a:lnTo>
                    <a:lnTo>
                      <a:pt x="1128" y="741"/>
                    </a:lnTo>
                    <a:lnTo>
                      <a:pt x="1341" y="756"/>
                    </a:lnTo>
                    <a:lnTo>
                      <a:pt x="1353" y="726"/>
                    </a:lnTo>
                    <a:lnTo>
                      <a:pt x="1329" y="723"/>
                    </a:lnTo>
                    <a:lnTo>
                      <a:pt x="1317" y="702"/>
                    </a:lnTo>
                    <a:lnTo>
                      <a:pt x="1419" y="720"/>
                    </a:lnTo>
                    <a:lnTo>
                      <a:pt x="1407" y="144"/>
                    </a:lnTo>
                    <a:lnTo>
                      <a:pt x="1341" y="18"/>
                    </a:lnTo>
                    <a:lnTo>
                      <a:pt x="486" y="0"/>
                    </a:lnTo>
                    <a:lnTo>
                      <a:pt x="39" y="3"/>
                    </a:lnTo>
                    <a:lnTo>
                      <a:pt x="0" y="105"/>
                    </a:lnTo>
                    <a:lnTo>
                      <a:pt x="213" y="105"/>
                    </a:lnTo>
                    <a:lnTo>
                      <a:pt x="219" y="183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2" name="Freeform 1874"/>
              <p:cNvSpPr>
                <a:spLocks noChangeAspect="1"/>
              </p:cNvSpPr>
              <p:nvPr/>
            </p:nvSpPr>
            <p:spPr bwMode="auto">
              <a:xfrm flipH="1">
                <a:off x="2910" y="4086"/>
                <a:ext cx="37" cy="14"/>
              </a:xfrm>
              <a:custGeom>
                <a:avLst/>
                <a:gdLst>
                  <a:gd name="T0" fmla="*/ 0 w 303"/>
                  <a:gd name="T1" fmla="*/ 0 h 96"/>
                  <a:gd name="T2" fmla="*/ 0 w 303"/>
                  <a:gd name="T3" fmla="*/ 0 h 96"/>
                  <a:gd name="T4" fmla="*/ 0 w 303"/>
                  <a:gd name="T5" fmla="*/ 0 h 96"/>
                  <a:gd name="T6" fmla="*/ 0 w 303"/>
                  <a:gd name="T7" fmla="*/ 0 h 96"/>
                  <a:gd name="T8" fmla="*/ 0 w 303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3"/>
                  <a:gd name="T16" fmla="*/ 0 h 96"/>
                  <a:gd name="T17" fmla="*/ 303 w 303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3" h="96">
                    <a:moveTo>
                      <a:pt x="0" y="63"/>
                    </a:moveTo>
                    <a:lnTo>
                      <a:pt x="189" y="0"/>
                    </a:lnTo>
                    <a:lnTo>
                      <a:pt x="303" y="39"/>
                    </a:lnTo>
                    <a:lnTo>
                      <a:pt x="24" y="96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3" name="Freeform 1875"/>
              <p:cNvSpPr>
                <a:spLocks noChangeAspect="1"/>
              </p:cNvSpPr>
              <p:nvPr/>
            </p:nvSpPr>
            <p:spPr bwMode="auto">
              <a:xfrm flipH="1">
                <a:off x="2902" y="3999"/>
                <a:ext cx="49" cy="6"/>
              </a:xfrm>
              <a:custGeom>
                <a:avLst/>
                <a:gdLst>
                  <a:gd name="T0" fmla="*/ 0 w 398"/>
                  <a:gd name="T1" fmla="*/ 0 h 40"/>
                  <a:gd name="T2" fmla="*/ 0 w 398"/>
                  <a:gd name="T3" fmla="*/ 0 h 40"/>
                  <a:gd name="T4" fmla="*/ 0 w 398"/>
                  <a:gd name="T5" fmla="*/ 0 h 40"/>
                  <a:gd name="T6" fmla="*/ 0 w 398"/>
                  <a:gd name="T7" fmla="*/ 0 h 40"/>
                  <a:gd name="T8" fmla="*/ 0 w 398"/>
                  <a:gd name="T9" fmla="*/ 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8"/>
                  <a:gd name="T16" fmla="*/ 0 h 40"/>
                  <a:gd name="T17" fmla="*/ 398 w 398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8" h="40">
                    <a:moveTo>
                      <a:pt x="3" y="0"/>
                    </a:moveTo>
                    <a:lnTo>
                      <a:pt x="0" y="33"/>
                    </a:lnTo>
                    <a:lnTo>
                      <a:pt x="398" y="40"/>
                    </a:lnTo>
                    <a:lnTo>
                      <a:pt x="369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4" name="Freeform 1876"/>
              <p:cNvSpPr>
                <a:spLocks noChangeAspect="1"/>
              </p:cNvSpPr>
              <p:nvPr/>
            </p:nvSpPr>
            <p:spPr bwMode="auto">
              <a:xfrm flipH="1">
                <a:off x="2998" y="3999"/>
                <a:ext cx="58" cy="4"/>
              </a:xfrm>
              <a:custGeom>
                <a:avLst/>
                <a:gdLst>
                  <a:gd name="T0" fmla="*/ 0 w 456"/>
                  <a:gd name="T1" fmla="*/ 0 h 32"/>
                  <a:gd name="T2" fmla="*/ 0 w 456"/>
                  <a:gd name="T3" fmla="*/ 0 h 32"/>
                  <a:gd name="T4" fmla="*/ 0 w 456"/>
                  <a:gd name="T5" fmla="*/ 0 h 32"/>
                  <a:gd name="T6" fmla="*/ 0 w 456"/>
                  <a:gd name="T7" fmla="*/ 0 h 32"/>
                  <a:gd name="T8" fmla="*/ 0 w 456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6"/>
                  <a:gd name="T16" fmla="*/ 0 h 32"/>
                  <a:gd name="T17" fmla="*/ 456 w 45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6" h="32">
                    <a:moveTo>
                      <a:pt x="448" y="0"/>
                    </a:moveTo>
                    <a:lnTo>
                      <a:pt x="8" y="2"/>
                    </a:lnTo>
                    <a:lnTo>
                      <a:pt x="0" y="28"/>
                    </a:lnTo>
                    <a:lnTo>
                      <a:pt x="456" y="32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5F5F5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5" name="Freeform 1877"/>
              <p:cNvSpPr>
                <a:spLocks noChangeAspect="1"/>
              </p:cNvSpPr>
              <p:nvPr/>
            </p:nvSpPr>
            <p:spPr bwMode="auto">
              <a:xfrm flipH="1">
                <a:off x="3032" y="4014"/>
                <a:ext cx="29" cy="14"/>
              </a:xfrm>
              <a:custGeom>
                <a:avLst/>
                <a:gdLst/>
                <a:ahLst/>
                <a:cxnLst>
                  <a:cxn ang="0">
                    <a:pos x="24" y="2"/>
                  </a:cxn>
                  <a:cxn ang="0">
                    <a:pos x="0" y="52"/>
                  </a:cxn>
                  <a:cxn ang="0">
                    <a:pos x="0" y="88"/>
                  </a:cxn>
                  <a:cxn ang="0">
                    <a:pos x="238" y="90"/>
                  </a:cxn>
                  <a:cxn ang="0">
                    <a:pos x="230" y="0"/>
                  </a:cxn>
                  <a:cxn ang="0">
                    <a:pos x="24" y="2"/>
                  </a:cxn>
                </a:cxnLst>
                <a:rect l="0" t="0" r="r" b="b"/>
                <a:pathLst>
                  <a:path w="238" h="90">
                    <a:moveTo>
                      <a:pt x="24" y="2"/>
                    </a:moveTo>
                    <a:lnTo>
                      <a:pt x="0" y="52"/>
                    </a:lnTo>
                    <a:lnTo>
                      <a:pt x="0" y="88"/>
                    </a:lnTo>
                    <a:lnTo>
                      <a:pt x="238" y="90"/>
                    </a:lnTo>
                    <a:lnTo>
                      <a:pt x="230" y="0"/>
                    </a:lnTo>
                    <a:lnTo>
                      <a:pt x="24" y="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6" name="Freeform 1878"/>
              <p:cNvSpPr>
                <a:spLocks noChangeAspect="1"/>
              </p:cNvSpPr>
              <p:nvPr/>
            </p:nvSpPr>
            <p:spPr bwMode="auto">
              <a:xfrm flipH="1">
                <a:off x="3054" y="4001"/>
                <a:ext cx="56" cy="27"/>
              </a:xfrm>
              <a:custGeom>
                <a:avLst/>
                <a:gdLst>
                  <a:gd name="T0" fmla="*/ 0 w 442"/>
                  <a:gd name="T1" fmla="*/ 0 h 206"/>
                  <a:gd name="T2" fmla="*/ 0 w 442"/>
                  <a:gd name="T3" fmla="*/ 0 h 206"/>
                  <a:gd name="T4" fmla="*/ 0 w 442"/>
                  <a:gd name="T5" fmla="*/ 0 h 206"/>
                  <a:gd name="T6" fmla="*/ 0 w 442"/>
                  <a:gd name="T7" fmla="*/ 0 h 206"/>
                  <a:gd name="T8" fmla="*/ 0 w 442"/>
                  <a:gd name="T9" fmla="*/ 0 h 206"/>
                  <a:gd name="T10" fmla="*/ 0 w 442"/>
                  <a:gd name="T11" fmla="*/ 0 h 206"/>
                  <a:gd name="T12" fmla="*/ 0 w 442"/>
                  <a:gd name="T13" fmla="*/ 0 h 206"/>
                  <a:gd name="T14" fmla="*/ 0 w 442"/>
                  <a:gd name="T15" fmla="*/ 0 h 206"/>
                  <a:gd name="T16" fmla="*/ 0 w 442"/>
                  <a:gd name="T17" fmla="*/ 0 h 206"/>
                  <a:gd name="T18" fmla="*/ 0 w 442"/>
                  <a:gd name="T19" fmla="*/ 0 h 206"/>
                  <a:gd name="T20" fmla="*/ 0 w 442"/>
                  <a:gd name="T21" fmla="*/ 0 h 206"/>
                  <a:gd name="T22" fmla="*/ 0 w 442"/>
                  <a:gd name="T23" fmla="*/ 0 h 206"/>
                  <a:gd name="T24" fmla="*/ 0 w 442"/>
                  <a:gd name="T25" fmla="*/ 0 h 2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42"/>
                  <a:gd name="T40" fmla="*/ 0 h 206"/>
                  <a:gd name="T41" fmla="*/ 442 w 442"/>
                  <a:gd name="T42" fmla="*/ 206 h 2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42" h="206">
                    <a:moveTo>
                      <a:pt x="0" y="2"/>
                    </a:moveTo>
                    <a:lnTo>
                      <a:pt x="18" y="4"/>
                    </a:lnTo>
                    <a:lnTo>
                      <a:pt x="28" y="18"/>
                    </a:lnTo>
                    <a:lnTo>
                      <a:pt x="270" y="16"/>
                    </a:lnTo>
                    <a:lnTo>
                      <a:pt x="442" y="0"/>
                    </a:lnTo>
                    <a:lnTo>
                      <a:pt x="414" y="116"/>
                    </a:lnTo>
                    <a:lnTo>
                      <a:pt x="386" y="162"/>
                    </a:lnTo>
                    <a:lnTo>
                      <a:pt x="386" y="206"/>
                    </a:lnTo>
                    <a:lnTo>
                      <a:pt x="204" y="198"/>
                    </a:lnTo>
                    <a:lnTo>
                      <a:pt x="210" y="114"/>
                    </a:lnTo>
                    <a:lnTo>
                      <a:pt x="72" y="54"/>
                    </a:lnTo>
                    <a:lnTo>
                      <a:pt x="10" y="4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7" name="Freeform 1879"/>
              <p:cNvSpPr>
                <a:spLocks noChangeAspect="1"/>
              </p:cNvSpPr>
              <p:nvPr/>
            </p:nvSpPr>
            <p:spPr bwMode="auto">
              <a:xfrm flipH="1">
                <a:off x="3054" y="3999"/>
                <a:ext cx="47" cy="10"/>
              </a:xfrm>
              <a:custGeom>
                <a:avLst/>
                <a:gdLst>
                  <a:gd name="T0" fmla="*/ 0 w 374"/>
                  <a:gd name="T1" fmla="*/ 0 h 72"/>
                  <a:gd name="T2" fmla="*/ 0 w 374"/>
                  <a:gd name="T3" fmla="*/ 0 h 72"/>
                  <a:gd name="T4" fmla="*/ 0 w 374"/>
                  <a:gd name="T5" fmla="*/ 0 h 72"/>
                  <a:gd name="T6" fmla="*/ 0 w 374"/>
                  <a:gd name="T7" fmla="*/ 0 h 72"/>
                  <a:gd name="T8" fmla="*/ 0 w 374"/>
                  <a:gd name="T9" fmla="*/ 0 h 72"/>
                  <a:gd name="T10" fmla="*/ 0 w 374"/>
                  <a:gd name="T11" fmla="*/ 0 h 72"/>
                  <a:gd name="T12" fmla="*/ 0 w 374"/>
                  <a:gd name="T13" fmla="*/ 0 h 7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74"/>
                  <a:gd name="T22" fmla="*/ 0 h 72"/>
                  <a:gd name="T23" fmla="*/ 374 w 374"/>
                  <a:gd name="T24" fmla="*/ 72 h 7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74" h="72">
                    <a:moveTo>
                      <a:pt x="374" y="0"/>
                    </a:moveTo>
                    <a:lnTo>
                      <a:pt x="170" y="16"/>
                    </a:lnTo>
                    <a:lnTo>
                      <a:pt x="2" y="52"/>
                    </a:lnTo>
                    <a:lnTo>
                      <a:pt x="0" y="72"/>
                    </a:lnTo>
                    <a:lnTo>
                      <a:pt x="184" y="34"/>
                    </a:lnTo>
                    <a:lnTo>
                      <a:pt x="368" y="28"/>
                    </a:lnTo>
                    <a:lnTo>
                      <a:pt x="374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8" name="Freeform 1880"/>
              <p:cNvSpPr>
                <a:spLocks noChangeAspect="1"/>
              </p:cNvSpPr>
              <p:nvPr/>
            </p:nvSpPr>
            <p:spPr bwMode="auto">
              <a:xfrm flipH="1">
                <a:off x="3108" y="4001"/>
                <a:ext cx="4" cy="6"/>
              </a:xfrm>
              <a:custGeom>
                <a:avLst/>
                <a:gdLst>
                  <a:gd name="T0" fmla="*/ 0 w 32"/>
                  <a:gd name="T1" fmla="*/ 0 h 52"/>
                  <a:gd name="T2" fmla="*/ 0 w 32"/>
                  <a:gd name="T3" fmla="*/ 0 h 52"/>
                  <a:gd name="T4" fmla="*/ 0 w 32"/>
                  <a:gd name="T5" fmla="*/ 0 h 52"/>
                  <a:gd name="T6" fmla="*/ 0 w 32"/>
                  <a:gd name="T7" fmla="*/ 0 h 52"/>
                  <a:gd name="T8" fmla="*/ 0 w 32"/>
                  <a:gd name="T9" fmla="*/ 0 h 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52"/>
                  <a:gd name="T17" fmla="*/ 32 w 32"/>
                  <a:gd name="T18" fmla="*/ 52 h 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52">
                    <a:moveTo>
                      <a:pt x="0" y="0"/>
                    </a:moveTo>
                    <a:lnTo>
                      <a:pt x="18" y="0"/>
                    </a:lnTo>
                    <a:lnTo>
                      <a:pt x="32" y="52"/>
                    </a:lnTo>
                    <a:lnTo>
                      <a:pt x="12" y="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09" name="Freeform 1881"/>
              <p:cNvSpPr>
                <a:spLocks noChangeAspect="1"/>
              </p:cNvSpPr>
              <p:nvPr/>
            </p:nvSpPr>
            <p:spPr bwMode="auto">
              <a:xfrm flipH="1">
                <a:off x="3101" y="4007"/>
                <a:ext cx="7" cy="2"/>
              </a:xfrm>
              <a:custGeom>
                <a:avLst/>
                <a:gdLst>
                  <a:gd name="T0" fmla="*/ 0 w 62"/>
                  <a:gd name="T1" fmla="*/ 0 h 18"/>
                  <a:gd name="T2" fmla="*/ 0 w 62"/>
                  <a:gd name="T3" fmla="*/ 0 h 18"/>
                  <a:gd name="T4" fmla="*/ 0 w 62"/>
                  <a:gd name="T5" fmla="*/ 0 h 18"/>
                  <a:gd name="T6" fmla="*/ 0 w 62"/>
                  <a:gd name="T7" fmla="*/ 0 h 18"/>
                  <a:gd name="T8" fmla="*/ 0 w 62"/>
                  <a:gd name="T9" fmla="*/ 0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18"/>
                  <a:gd name="T17" fmla="*/ 62 w 62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18">
                    <a:moveTo>
                      <a:pt x="4" y="0"/>
                    </a:moveTo>
                    <a:lnTo>
                      <a:pt x="62" y="0"/>
                    </a:lnTo>
                    <a:lnTo>
                      <a:pt x="56" y="18"/>
                    </a:lnTo>
                    <a:lnTo>
                      <a:pt x="0" y="1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0" name="Freeform 1882"/>
              <p:cNvSpPr>
                <a:spLocks noChangeAspect="1"/>
              </p:cNvSpPr>
              <p:nvPr/>
            </p:nvSpPr>
            <p:spPr bwMode="auto">
              <a:xfrm flipH="1">
                <a:off x="3103" y="4015"/>
                <a:ext cx="5" cy="5"/>
              </a:xfrm>
              <a:custGeom>
                <a:avLst/>
                <a:gdLst>
                  <a:gd name="T0" fmla="*/ 0 w 40"/>
                  <a:gd name="T1" fmla="*/ 0 h 24"/>
                  <a:gd name="T2" fmla="*/ 0 w 40"/>
                  <a:gd name="T3" fmla="*/ 0 h 24"/>
                  <a:gd name="T4" fmla="*/ 0 w 40"/>
                  <a:gd name="T5" fmla="*/ 0 h 24"/>
                  <a:gd name="T6" fmla="*/ 0 w 40"/>
                  <a:gd name="T7" fmla="*/ 0 h 24"/>
                  <a:gd name="T8" fmla="*/ 0 w 4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4"/>
                  <a:gd name="T17" fmla="*/ 40 w 40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4">
                    <a:moveTo>
                      <a:pt x="0" y="0"/>
                    </a:moveTo>
                    <a:lnTo>
                      <a:pt x="34" y="0"/>
                    </a:lnTo>
                    <a:lnTo>
                      <a:pt x="40" y="24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1" name="Line 188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3065" y="4005"/>
                <a:ext cx="8" cy="0"/>
              </a:xfrm>
              <a:prstGeom prst="line">
                <a:avLst/>
              </a:prstGeom>
              <a:noFill/>
              <a:ln w="9525">
                <a:solidFill>
                  <a:srgbClr val="DDDDD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2" name="Freeform 1884"/>
              <p:cNvSpPr>
                <a:spLocks noChangeAspect="1"/>
              </p:cNvSpPr>
              <p:nvPr/>
            </p:nvSpPr>
            <p:spPr bwMode="auto">
              <a:xfrm flipH="1">
                <a:off x="3054" y="4001"/>
                <a:ext cx="47" cy="6"/>
              </a:xfrm>
              <a:custGeom>
                <a:avLst/>
                <a:gdLst>
                  <a:gd name="T0" fmla="*/ 0 w 370"/>
                  <a:gd name="T1" fmla="*/ 0 h 48"/>
                  <a:gd name="T2" fmla="*/ 0 w 370"/>
                  <a:gd name="T3" fmla="*/ 0 h 48"/>
                  <a:gd name="T4" fmla="*/ 0 w 370"/>
                  <a:gd name="T5" fmla="*/ 0 h 48"/>
                  <a:gd name="T6" fmla="*/ 0 60000 65536"/>
                  <a:gd name="T7" fmla="*/ 0 60000 65536"/>
                  <a:gd name="T8" fmla="*/ 0 60000 65536"/>
                  <a:gd name="T9" fmla="*/ 0 w 370"/>
                  <a:gd name="T10" fmla="*/ 0 h 48"/>
                  <a:gd name="T11" fmla="*/ 370 w 370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0" h="48">
                    <a:moveTo>
                      <a:pt x="0" y="48"/>
                    </a:moveTo>
                    <a:lnTo>
                      <a:pt x="166" y="12"/>
                    </a:lnTo>
                    <a:lnTo>
                      <a:pt x="370" y="0"/>
                    </a:lnTo>
                  </a:path>
                </a:pathLst>
              </a:custGeom>
              <a:noFill/>
              <a:ln w="952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3" name="Freeform 1885"/>
              <p:cNvSpPr>
                <a:spLocks noChangeAspect="1"/>
              </p:cNvSpPr>
              <p:nvPr/>
            </p:nvSpPr>
            <p:spPr bwMode="auto">
              <a:xfrm flipH="1">
                <a:off x="3084" y="4015"/>
                <a:ext cx="24" cy="13"/>
              </a:xfrm>
              <a:custGeom>
                <a:avLst/>
                <a:gdLst>
                  <a:gd name="T0" fmla="*/ 0 w 204"/>
                  <a:gd name="T1" fmla="*/ 0 h 84"/>
                  <a:gd name="T2" fmla="*/ 0 w 204"/>
                  <a:gd name="T3" fmla="*/ 0 h 84"/>
                  <a:gd name="T4" fmla="*/ 0 w 204"/>
                  <a:gd name="T5" fmla="*/ 0 h 84"/>
                  <a:gd name="T6" fmla="*/ 0 w 204"/>
                  <a:gd name="T7" fmla="*/ 0 h 84"/>
                  <a:gd name="T8" fmla="*/ 0 w 204"/>
                  <a:gd name="T9" fmla="*/ 0 h 84"/>
                  <a:gd name="T10" fmla="*/ 0 w 204"/>
                  <a:gd name="T11" fmla="*/ 0 h 84"/>
                  <a:gd name="T12" fmla="*/ 0 w 204"/>
                  <a:gd name="T13" fmla="*/ 0 h 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4"/>
                  <a:gd name="T22" fmla="*/ 0 h 84"/>
                  <a:gd name="T23" fmla="*/ 204 w 204"/>
                  <a:gd name="T24" fmla="*/ 84 h 8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4" h="84">
                    <a:moveTo>
                      <a:pt x="56" y="10"/>
                    </a:moveTo>
                    <a:lnTo>
                      <a:pt x="204" y="0"/>
                    </a:lnTo>
                    <a:lnTo>
                      <a:pt x="196" y="80"/>
                    </a:lnTo>
                    <a:lnTo>
                      <a:pt x="0" y="84"/>
                    </a:lnTo>
                    <a:lnTo>
                      <a:pt x="12" y="60"/>
                    </a:lnTo>
                    <a:lnTo>
                      <a:pt x="12" y="16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4" name="Freeform 1886"/>
              <p:cNvSpPr>
                <a:spLocks noChangeAspect="1"/>
              </p:cNvSpPr>
              <p:nvPr/>
            </p:nvSpPr>
            <p:spPr bwMode="auto">
              <a:xfrm flipH="1">
                <a:off x="3105" y="4022"/>
                <a:ext cx="3" cy="2"/>
              </a:xfrm>
              <a:custGeom>
                <a:avLst/>
                <a:gdLst>
                  <a:gd name="T0" fmla="*/ 0 w 26"/>
                  <a:gd name="T1" fmla="*/ 0 h 16"/>
                  <a:gd name="T2" fmla="*/ 0 w 26"/>
                  <a:gd name="T3" fmla="*/ 0 h 16"/>
                  <a:gd name="T4" fmla="*/ 0 w 26"/>
                  <a:gd name="T5" fmla="*/ 0 h 16"/>
                  <a:gd name="T6" fmla="*/ 0 w 26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16"/>
                  <a:gd name="T14" fmla="*/ 26 w 26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16">
                    <a:moveTo>
                      <a:pt x="0" y="0"/>
                    </a:moveTo>
                    <a:lnTo>
                      <a:pt x="26" y="4"/>
                    </a:lnTo>
                    <a:lnTo>
                      <a:pt x="4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5" name="Freeform 1887"/>
              <p:cNvSpPr>
                <a:spLocks noChangeAspect="1"/>
              </p:cNvSpPr>
              <p:nvPr/>
            </p:nvSpPr>
            <p:spPr bwMode="auto">
              <a:xfrm flipH="1">
                <a:off x="3099" y="4026"/>
                <a:ext cx="11" cy="2"/>
              </a:xfrm>
              <a:custGeom>
                <a:avLst/>
                <a:gdLst>
                  <a:gd name="T0" fmla="*/ 0 w 80"/>
                  <a:gd name="T1" fmla="*/ 0 h 22"/>
                  <a:gd name="T2" fmla="*/ 0 w 80"/>
                  <a:gd name="T3" fmla="*/ 0 h 22"/>
                  <a:gd name="T4" fmla="*/ 0 w 80"/>
                  <a:gd name="T5" fmla="*/ 0 h 22"/>
                  <a:gd name="T6" fmla="*/ 0 w 80"/>
                  <a:gd name="T7" fmla="*/ 0 h 22"/>
                  <a:gd name="T8" fmla="*/ 0 w 80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2"/>
                  <a:gd name="T17" fmla="*/ 80 w 80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2">
                    <a:moveTo>
                      <a:pt x="6" y="0"/>
                    </a:moveTo>
                    <a:lnTo>
                      <a:pt x="0" y="18"/>
                    </a:lnTo>
                    <a:lnTo>
                      <a:pt x="80" y="22"/>
                    </a:lnTo>
                    <a:lnTo>
                      <a:pt x="74" y="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6" name="Freeform 1888"/>
              <p:cNvSpPr>
                <a:spLocks noChangeAspect="1"/>
              </p:cNvSpPr>
              <p:nvPr/>
            </p:nvSpPr>
            <p:spPr bwMode="auto">
              <a:xfrm flipH="1">
                <a:off x="2882" y="4001"/>
                <a:ext cx="24" cy="27"/>
              </a:xfrm>
              <a:custGeom>
                <a:avLst/>
                <a:gdLst>
                  <a:gd name="T0" fmla="*/ 0 w 202"/>
                  <a:gd name="T1" fmla="*/ 0 h 194"/>
                  <a:gd name="T2" fmla="*/ 0 w 202"/>
                  <a:gd name="T3" fmla="*/ 0 h 194"/>
                  <a:gd name="T4" fmla="*/ 0 w 202"/>
                  <a:gd name="T5" fmla="*/ 0 h 194"/>
                  <a:gd name="T6" fmla="*/ 0 w 202"/>
                  <a:gd name="T7" fmla="*/ 0 h 194"/>
                  <a:gd name="T8" fmla="*/ 0 w 202"/>
                  <a:gd name="T9" fmla="*/ 0 h 194"/>
                  <a:gd name="T10" fmla="*/ 0 w 202"/>
                  <a:gd name="T11" fmla="*/ 0 h 194"/>
                  <a:gd name="T12" fmla="*/ 0 w 202"/>
                  <a:gd name="T13" fmla="*/ 0 h 194"/>
                  <a:gd name="T14" fmla="*/ 0 w 202"/>
                  <a:gd name="T15" fmla="*/ 0 h 1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2"/>
                  <a:gd name="T25" fmla="*/ 0 h 194"/>
                  <a:gd name="T26" fmla="*/ 202 w 202"/>
                  <a:gd name="T27" fmla="*/ 194 h 1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2" h="194">
                    <a:moveTo>
                      <a:pt x="0" y="0"/>
                    </a:moveTo>
                    <a:lnTo>
                      <a:pt x="132" y="4"/>
                    </a:lnTo>
                    <a:lnTo>
                      <a:pt x="202" y="162"/>
                    </a:lnTo>
                    <a:lnTo>
                      <a:pt x="174" y="194"/>
                    </a:lnTo>
                    <a:lnTo>
                      <a:pt x="174" y="160"/>
                    </a:lnTo>
                    <a:lnTo>
                      <a:pt x="106" y="36"/>
                    </a:lnTo>
                    <a:lnTo>
                      <a:pt x="20" y="3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BA953"/>
                  </a:gs>
                  <a:gs pos="100000">
                    <a:srgbClr val="81803F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7" name="Freeform 1889"/>
              <p:cNvSpPr>
                <a:spLocks noChangeAspect="1"/>
              </p:cNvSpPr>
              <p:nvPr/>
            </p:nvSpPr>
            <p:spPr bwMode="auto">
              <a:xfrm flipH="1">
                <a:off x="2908" y="4092"/>
                <a:ext cx="7" cy="4"/>
              </a:xfrm>
              <a:custGeom>
                <a:avLst/>
                <a:gdLst>
                  <a:gd name="T0" fmla="*/ 0 w 52"/>
                  <a:gd name="T1" fmla="*/ 0 h 48"/>
                  <a:gd name="T2" fmla="*/ 0 w 52"/>
                  <a:gd name="T3" fmla="*/ 0 h 48"/>
                  <a:gd name="T4" fmla="*/ 0 w 52"/>
                  <a:gd name="T5" fmla="*/ 0 h 48"/>
                  <a:gd name="T6" fmla="*/ 0 w 52"/>
                  <a:gd name="T7" fmla="*/ 0 h 48"/>
                  <a:gd name="T8" fmla="*/ 0 w 52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"/>
                  <a:gd name="T16" fmla="*/ 0 h 48"/>
                  <a:gd name="T17" fmla="*/ 52 w 52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" h="48">
                    <a:moveTo>
                      <a:pt x="0" y="4"/>
                    </a:moveTo>
                    <a:lnTo>
                      <a:pt x="30" y="48"/>
                    </a:lnTo>
                    <a:lnTo>
                      <a:pt x="48" y="48"/>
                    </a:lnTo>
                    <a:lnTo>
                      <a:pt x="52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8" name="Freeform 1890"/>
              <p:cNvSpPr>
                <a:spLocks noChangeAspect="1"/>
              </p:cNvSpPr>
              <p:nvPr/>
            </p:nvSpPr>
            <p:spPr bwMode="auto">
              <a:xfrm flipH="1">
                <a:off x="2721" y="3937"/>
                <a:ext cx="30" cy="24"/>
              </a:xfrm>
              <a:custGeom>
                <a:avLst/>
                <a:gdLst>
                  <a:gd name="T0" fmla="*/ 0 w 228"/>
                  <a:gd name="T1" fmla="*/ 0 h 174"/>
                  <a:gd name="T2" fmla="*/ 0 w 228"/>
                  <a:gd name="T3" fmla="*/ 0 h 174"/>
                  <a:gd name="T4" fmla="*/ 0 w 228"/>
                  <a:gd name="T5" fmla="*/ 0 h 174"/>
                  <a:gd name="T6" fmla="*/ 0 w 228"/>
                  <a:gd name="T7" fmla="*/ 0 h 174"/>
                  <a:gd name="T8" fmla="*/ 0 w 228"/>
                  <a:gd name="T9" fmla="*/ 0 h 174"/>
                  <a:gd name="T10" fmla="*/ 0 w 228"/>
                  <a:gd name="T11" fmla="*/ 0 h 174"/>
                  <a:gd name="T12" fmla="*/ 0 w 228"/>
                  <a:gd name="T13" fmla="*/ 0 h 174"/>
                  <a:gd name="T14" fmla="*/ 0 w 228"/>
                  <a:gd name="T15" fmla="*/ 0 h 174"/>
                  <a:gd name="T16" fmla="*/ 0 w 228"/>
                  <a:gd name="T17" fmla="*/ 0 h 174"/>
                  <a:gd name="T18" fmla="*/ 0 w 228"/>
                  <a:gd name="T19" fmla="*/ 0 h 174"/>
                  <a:gd name="T20" fmla="*/ 0 w 228"/>
                  <a:gd name="T21" fmla="*/ 0 h 174"/>
                  <a:gd name="T22" fmla="*/ 0 w 228"/>
                  <a:gd name="T23" fmla="*/ 0 h 174"/>
                  <a:gd name="T24" fmla="*/ 0 w 228"/>
                  <a:gd name="T25" fmla="*/ 0 h 174"/>
                  <a:gd name="T26" fmla="*/ 0 w 228"/>
                  <a:gd name="T27" fmla="*/ 0 h 174"/>
                  <a:gd name="T28" fmla="*/ 0 w 228"/>
                  <a:gd name="T29" fmla="*/ 0 h 174"/>
                  <a:gd name="T30" fmla="*/ 0 w 228"/>
                  <a:gd name="T31" fmla="*/ 0 h 174"/>
                  <a:gd name="T32" fmla="*/ 0 w 228"/>
                  <a:gd name="T33" fmla="*/ 0 h 174"/>
                  <a:gd name="T34" fmla="*/ 0 w 228"/>
                  <a:gd name="T35" fmla="*/ 0 h 174"/>
                  <a:gd name="T36" fmla="*/ 0 w 228"/>
                  <a:gd name="T37" fmla="*/ 0 h 174"/>
                  <a:gd name="T38" fmla="*/ 0 w 228"/>
                  <a:gd name="T39" fmla="*/ 0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8"/>
                  <a:gd name="T61" fmla="*/ 0 h 174"/>
                  <a:gd name="T62" fmla="*/ 228 w 228"/>
                  <a:gd name="T63" fmla="*/ 174 h 1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8" h="174">
                    <a:moveTo>
                      <a:pt x="0" y="0"/>
                    </a:moveTo>
                    <a:lnTo>
                      <a:pt x="0" y="114"/>
                    </a:lnTo>
                    <a:lnTo>
                      <a:pt x="30" y="84"/>
                    </a:lnTo>
                    <a:lnTo>
                      <a:pt x="46" y="84"/>
                    </a:lnTo>
                    <a:lnTo>
                      <a:pt x="62" y="128"/>
                    </a:lnTo>
                    <a:lnTo>
                      <a:pt x="88" y="150"/>
                    </a:lnTo>
                    <a:lnTo>
                      <a:pt x="106" y="174"/>
                    </a:lnTo>
                    <a:lnTo>
                      <a:pt x="118" y="154"/>
                    </a:lnTo>
                    <a:lnTo>
                      <a:pt x="126" y="132"/>
                    </a:lnTo>
                    <a:lnTo>
                      <a:pt x="120" y="98"/>
                    </a:lnTo>
                    <a:lnTo>
                      <a:pt x="110" y="80"/>
                    </a:lnTo>
                    <a:lnTo>
                      <a:pt x="112" y="60"/>
                    </a:lnTo>
                    <a:lnTo>
                      <a:pt x="126" y="50"/>
                    </a:lnTo>
                    <a:lnTo>
                      <a:pt x="148" y="68"/>
                    </a:lnTo>
                    <a:lnTo>
                      <a:pt x="172" y="82"/>
                    </a:lnTo>
                    <a:lnTo>
                      <a:pt x="194" y="82"/>
                    </a:lnTo>
                    <a:lnTo>
                      <a:pt x="208" y="68"/>
                    </a:lnTo>
                    <a:lnTo>
                      <a:pt x="222" y="48"/>
                    </a:lnTo>
                    <a:lnTo>
                      <a:pt x="228" y="22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6F25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19" name="Freeform 1891"/>
              <p:cNvSpPr>
                <a:spLocks noChangeAspect="1"/>
              </p:cNvSpPr>
              <p:nvPr/>
            </p:nvSpPr>
            <p:spPr bwMode="auto">
              <a:xfrm flipH="1">
                <a:off x="2679" y="3943"/>
                <a:ext cx="27" cy="28"/>
              </a:xfrm>
              <a:custGeom>
                <a:avLst/>
                <a:gdLst>
                  <a:gd name="T0" fmla="*/ 0 w 214"/>
                  <a:gd name="T1" fmla="*/ 0 h 216"/>
                  <a:gd name="T2" fmla="*/ 0 w 214"/>
                  <a:gd name="T3" fmla="*/ 0 h 216"/>
                  <a:gd name="T4" fmla="*/ 0 w 214"/>
                  <a:gd name="T5" fmla="*/ 0 h 216"/>
                  <a:gd name="T6" fmla="*/ 0 w 214"/>
                  <a:gd name="T7" fmla="*/ 0 h 216"/>
                  <a:gd name="T8" fmla="*/ 0 w 214"/>
                  <a:gd name="T9" fmla="*/ 0 h 216"/>
                  <a:gd name="T10" fmla="*/ 0 w 214"/>
                  <a:gd name="T11" fmla="*/ 0 h 216"/>
                  <a:gd name="T12" fmla="*/ 0 w 214"/>
                  <a:gd name="T13" fmla="*/ 0 h 216"/>
                  <a:gd name="T14" fmla="*/ 0 w 214"/>
                  <a:gd name="T15" fmla="*/ 0 h 216"/>
                  <a:gd name="T16" fmla="*/ 0 w 214"/>
                  <a:gd name="T17" fmla="*/ 0 h 216"/>
                  <a:gd name="T18" fmla="*/ 0 w 214"/>
                  <a:gd name="T19" fmla="*/ 0 h 216"/>
                  <a:gd name="T20" fmla="*/ 0 w 214"/>
                  <a:gd name="T21" fmla="*/ 0 h 216"/>
                  <a:gd name="T22" fmla="*/ 0 w 214"/>
                  <a:gd name="T23" fmla="*/ 0 h 216"/>
                  <a:gd name="T24" fmla="*/ 0 w 214"/>
                  <a:gd name="T25" fmla="*/ 0 h 216"/>
                  <a:gd name="T26" fmla="*/ 0 w 214"/>
                  <a:gd name="T27" fmla="*/ 0 h 216"/>
                  <a:gd name="T28" fmla="*/ 0 w 214"/>
                  <a:gd name="T29" fmla="*/ 0 h 216"/>
                  <a:gd name="T30" fmla="*/ 0 w 214"/>
                  <a:gd name="T31" fmla="*/ 0 h 216"/>
                  <a:gd name="T32" fmla="*/ 0 w 214"/>
                  <a:gd name="T33" fmla="*/ 0 h 216"/>
                  <a:gd name="T34" fmla="*/ 0 w 214"/>
                  <a:gd name="T35" fmla="*/ 0 h 216"/>
                  <a:gd name="T36" fmla="*/ 0 w 214"/>
                  <a:gd name="T37" fmla="*/ 0 h 216"/>
                  <a:gd name="T38" fmla="*/ 0 w 214"/>
                  <a:gd name="T39" fmla="*/ 0 h 216"/>
                  <a:gd name="T40" fmla="*/ 0 w 214"/>
                  <a:gd name="T41" fmla="*/ 0 h 2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4"/>
                  <a:gd name="T64" fmla="*/ 0 h 216"/>
                  <a:gd name="T65" fmla="*/ 214 w 214"/>
                  <a:gd name="T66" fmla="*/ 216 h 21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4" h="216">
                    <a:moveTo>
                      <a:pt x="214" y="18"/>
                    </a:moveTo>
                    <a:lnTo>
                      <a:pt x="30" y="0"/>
                    </a:lnTo>
                    <a:lnTo>
                      <a:pt x="30" y="30"/>
                    </a:lnTo>
                    <a:lnTo>
                      <a:pt x="12" y="64"/>
                    </a:lnTo>
                    <a:lnTo>
                      <a:pt x="0" y="88"/>
                    </a:lnTo>
                    <a:lnTo>
                      <a:pt x="8" y="112"/>
                    </a:lnTo>
                    <a:lnTo>
                      <a:pt x="44" y="120"/>
                    </a:lnTo>
                    <a:lnTo>
                      <a:pt x="72" y="130"/>
                    </a:lnTo>
                    <a:lnTo>
                      <a:pt x="86" y="146"/>
                    </a:lnTo>
                    <a:lnTo>
                      <a:pt x="88" y="182"/>
                    </a:lnTo>
                    <a:lnTo>
                      <a:pt x="104" y="206"/>
                    </a:lnTo>
                    <a:lnTo>
                      <a:pt x="116" y="216"/>
                    </a:lnTo>
                    <a:lnTo>
                      <a:pt x="136" y="206"/>
                    </a:lnTo>
                    <a:lnTo>
                      <a:pt x="140" y="186"/>
                    </a:lnTo>
                    <a:lnTo>
                      <a:pt x="134" y="160"/>
                    </a:lnTo>
                    <a:lnTo>
                      <a:pt x="142" y="138"/>
                    </a:lnTo>
                    <a:lnTo>
                      <a:pt x="158" y="132"/>
                    </a:lnTo>
                    <a:lnTo>
                      <a:pt x="182" y="148"/>
                    </a:lnTo>
                    <a:lnTo>
                      <a:pt x="196" y="142"/>
                    </a:lnTo>
                    <a:lnTo>
                      <a:pt x="214" y="120"/>
                    </a:lnTo>
                    <a:lnTo>
                      <a:pt x="214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BA953"/>
                  </a:gs>
                  <a:gs pos="100000">
                    <a:srgbClr val="918F46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0" name="Freeform 1892"/>
              <p:cNvSpPr>
                <a:spLocks noChangeAspect="1"/>
              </p:cNvSpPr>
              <p:nvPr/>
            </p:nvSpPr>
            <p:spPr bwMode="auto">
              <a:xfrm flipH="1">
                <a:off x="2706" y="3957"/>
                <a:ext cx="28" cy="22"/>
              </a:xfrm>
              <a:custGeom>
                <a:avLst/>
                <a:gdLst>
                  <a:gd name="T0" fmla="*/ 0 w 224"/>
                  <a:gd name="T1" fmla="*/ 0 h 152"/>
                  <a:gd name="T2" fmla="*/ 0 w 224"/>
                  <a:gd name="T3" fmla="*/ 0 h 152"/>
                  <a:gd name="T4" fmla="*/ 0 w 224"/>
                  <a:gd name="T5" fmla="*/ 0 h 152"/>
                  <a:gd name="T6" fmla="*/ 0 w 224"/>
                  <a:gd name="T7" fmla="*/ 0 h 152"/>
                  <a:gd name="T8" fmla="*/ 0 w 224"/>
                  <a:gd name="T9" fmla="*/ 0 h 152"/>
                  <a:gd name="T10" fmla="*/ 0 w 224"/>
                  <a:gd name="T11" fmla="*/ 0 h 152"/>
                  <a:gd name="T12" fmla="*/ 0 w 224"/>
                  <a:gd name="T13" fmla="*/ 0 h 152"/>
                  <a:gd name="T14" fmla="*/ 0 w 224"/>
                  <a:gd name="T15" fmla="*/ 0 h 152"/>
                  <a:gd name="T16" fmla="*/ 0 w 224"/>
                  <a:gd name="T17" fmla="*/ 0 h 152"/>
                  <a:gd name="T18" fmla="*/ 0 w 224"/>
                  <a:gd name="T19" fmla="*/ 0 h 152"/>
                  <a:gd name="T20" fmla="*/ 0 w 224"/>
                  <a:gd name="T21" fmla="*/ 0 h 152"/>
                  <a:gd name="T22" fmla="*/ 0 w 224"/>
                  <a:gd name="T23" fmla="*/ 0 h 152"/>
                  <a:gd name="T24" fmla="*/ 0 w 224"/>
                  <a:gd name="T25" fmla="*/ 0 h 152"/>
                  <a:gd name="T26" fmla="*/ 0 w 224"/>
                  <a:gd name="T27" fmla="*/ 0 h 152"/>
                  <a:gd name="T28" fmla="*/ 0 w 224"/>
                  <a:gd name="T29" fmla="*/ 0 h 152"/>
                  <a:gd name="T30" fmla="*/ 0 w 224"/>
                  <a:gd name="T31" fmla="*/ 0 h 1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24"/>
                  <a:gd name="T49" fmla="*/ 0 h 152"/>
                  <a:gd name="T50" fmla="*/ 224 w 224"/>
                  <a:gd name="T51" fmla="*/ 152 h 1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24" h="152">
                    <a:moveTo>
                      <a:pt x="6" y="136"/>
                    </a:moveTo>
                    <a:lnTo>
                      <a:pt x="224" y="152"/>
                    </a:lnTo>
                    <a:lnTo>
                      <a:pt x="218" y="112"/>
                    </a:lnTo>
                    <a:lnTo>
                      <a:pt x="196" y="86"/>
                    </a:lnTo>
                    <a:lnTo>
                      <a:pt x="192" y="52"/>
                    </a:lnTo>
                    <a:lnTo>
                      <a:pt x="176" y="16"/>
                    </a:lnTo>
                    <a:lnTo>
                      <a:pt x="154" y="0"/>
                    </a:lnTo>
                    <a:lnTo>
                      <a:pt x="132" y="10"/>
                    </a:lnTo>
                    <a:lnTo>
                      <a:pt x="128" y="52"/>
                    </a:lnTo>
                    <a:lnTo>
                      <a:pt x="110" y="86"/>
                    </a:lnTo>
                    <a:lnTo>
                      <a:pt x="94" y="78"/>
                    </a:lnTo>
                    <a:lnTo>
                      <a:pt x="76" y="62"/>
                    </a:lnTo>
                    <a:lnTo>
                      <a:pt x="46" y="58"/>
                    </a:lnTo>
                    <a:lnTo>
                      <a:pt x="10" y="78"/>
                    </a:lnTo>
                    <a:lnTo>
                      <a:pt x="0" y="112"/>
                    </a:lnTo>
                    <a:lnTo>
                      <a:pt x="6" y="13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BA953"/>
                  </a:gs>
                  <a:gs pos="100000">
                    <a:srgbClr val="77763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1" name="Line 1893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722" y="3957"/>
                <a:ext cx="0" cy="1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2" name="Line 1894"/>
              <p:cNvSpPr>
                <a:spLocks noChangeAspect="1" noChangeShapeType="1"/>
              </p:cNvSpPr>
              <p:nvPr/>
            </p:nvSpPr>
            <p:spPr bwMode="auto">
              <a:xfrm flipH="1">
                <a:off x="2724" y="3943"/>
                <a:ext cx="17" cy="2"/>
              </a:xfrm>
              <a:prstGeom prst="line">
                <a:avLst/>
              </a:prstGeom>
              <a:noFill/>
              <a:ln w="6350">
                <a:solidFill>
                  <a:srgbClr val="6221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3" name="Line 1895"/>
              <p:cNvSpPr>
                <a:spLocks noChangeAspect="1" noChangeShapeType="1"/>
              </p:cNvSpPr>
              <p:nvPr/>
            </p:nvSpPr>
            <p:spPr bwMode="auto">
              <a:xfrm flipH="1">
                <a:off x="2687" y="3947"/>
                <a:ext cx="15" cy="2"/>
              </a:xfrm>
              <a:prstGeom prst="line">
                <a:avLst/>
              </a:prstGeom>
              <a:noFill/>
              <a:ln w="6350">
                <a:solidFill>
                  <a:srgbClr val="717037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4" name="Line 1896"/>
              <p:cNvSpPr>
                <a:spLocks noChangeAspect="1" noChangeShapeType="1"/>
              </p:cNvSpPr>
              <p:nvPr/>
            </p:nvSpPr>
            <p:spPr bwMode="auto">
              <a:xfrm flipH="1">
                <a:off x="2681" y="3955"/>
                <a:ext cx="0" cy="6"/>
              </a:xfrm>
              <a:prstGeom prst="line">
                <a:avLst/>
              </a:prstGeom>
              <a:noFill/>
              <a:ln w="6350">
                <a:solidFill>
                  <a:srgbClr val="6968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5" name="Line 1897"/>
              <p:cNvSpPr>
                <a:spLocks noChangeAspect="1" noChangeShapeType="1"/>
              </p:cNvSpPr>
              <p:nvPr/>
            </p:nvSpPr>
            <p:spPr bwMode="auto">
              <a:xfrm flipH="1">
                <a:off x="2722" y="3971"/>
                <a:ext cx="12" cy="0"/>
              </a:xfrm>
              <a:prstGeom prst="line">
                <a:avLst/>
              </a:pr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6" name="Line 1898"/>
              <p:cNvSpPr>
                <a:spLocks noChangeAspect="1" noChangeShapeType="1"/>
              </p:cNvSpPr>
              <p:nvPr/>
            </p:nvSpPr>
            <p:spPr bwMode="auto">
              <a:xfrm flipV="1">
                <a:off x="2681" y="3971"/>
                <a:ext cx="26" cy="2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7" name="Line 1899"/>
              <p:cNvSpPr>
                <a:spLocks noChangeAspect="1" noChangeShapeType="1"/>
              </p:cNvSpPr>
              <p:nvPr/>
            </p:nvSpPr>
            <p:spPr bwMode="auto">
              <a:xfrm flipH="1">
                <a:off x="2707" y="3957"/>
                <a:ext cx="15" cy="2"/>
              </a:xfrm>
              <a:prstGeom prst="line">
                <a:avLst/>
              </a:pr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8" name="Freeform 1900"/>
              <p:cNvSpPr>
                <a:spLocks noChangeAspect="1"/>
              </p:cNvSpPr>
              <p:nvPr/>
            </p:nvSpPr>
            <p:spPr bwMode="auto">
              <a:xfrm flipH="1">
                <a:off x="2741" y="3933"/>
                <a:ext cx="8" cy="16"/>
              </a:xfrm>
              <a:custGeom>
                <a:avLst/>
                <a:gdLst>
                  <a:gd name="T0" fmla="*/ 0 w 60"/>
                  <a:gd name="T1" fmla="*/ 0 h 110"/>
                  <a:gd name="T2" fmla="*/ 0 w 60"/>
                  <a:gd name="T3" fmla="*/ 0 h 110"/>
                  <a:gd name="T4" fmla="*/ 0 w 60"/>
                  <a:gd name="T5" fmla="*/ 0 h 110"/>
                  <a:gd name="T6" fmla="*/ 0 w 60"/>
                  <a:gd name="T7" fmla="*/ 0 h 110"/>
                  <a:gd name="T8" fmla="*/ 0 w 60"/>
                  <a:gd name="T9" fmla="*/ 0 h 110"/>
                  <a:gd name="T10" fmla="*/ 0 w 60"/>
                  <a:gd name="T11" fmla="*/ 0 h 110"/>
                  <a:gd name="T12" fmla="*/ 0 w 60"/>
                  <a:gd name="T13" fmla="*/ 0 h 110"/>
                  <a:gd name="T14" fmla="*/ 0 w 60"/>
                  <a:gd name="T15" fmla="*/ 0 h 110"/>
                  <a:gd name="T16" fmla="*/ 0 w 60"/>
                  <a:gd name="T17" fmla="*/ 0 h 110"/>
                  <a:gd name="T18" fmla="*/ 0 w 60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110"/>
                  <a:gd name="T32" fmla="*/ 60 w 60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110">
                    <a:moveTo>
                      <a:pt x="16" y="0"/>
                    </a:moveTo>
                    <a:lnTo>
                      <a:pt x="0" y="22"/>
                    </a:lnTo>
                    <a:lnTo>
                      <a:pt x="12" y="22"/>
                    </a:lnTo>
                    <a:lnTo>
                      <a:pt x="16" y="56"/>
                    </a:lnTo>
                    <a:lnTo>
                      <a:pt x="14" y="110"/>
                    </a:lnTo>
                    <a:lnTo>
                      <a:pt x="50" y="110"/>
                    </a:lnTo>
                    <a:lnTo>
                      <a:pt x="60" y="92"/>
                    </a:lnTo>
                    <a:lnTo>
                      <a:pt x="32" y="90"/>
                    </a:lnTo>
                    <a:lnTo>
                      <a:pt x="28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29" name="Freeform 1901"/>
              <p:cNvSpPr>
                <a:spLocks noChangeAspect="1"/>
              </p:cNvSpPr>
              <p:nvPr/>
            </p:nvSpPr>
            <p:spPr bwMode="auto">
              <a:xfrm flipH="1">
                <a:off x="2709" y="3937"/>
                <a:ext cx="8" cy="16"/>
              </a:xfrm>
              <a:custGeom>
                <a:avLst/>
                <a:gdLst>
                  <a:gd name="T0" fmla="*/ 0 w 60"/>
                  <a:gd name="T1" fmla="*/ 0 h 110"/>
                  <a:gd name="T2" fmla="*/ 0 w 60"/>
                  <a:gd name="T3" fmla="*/ 0 h 110"/>
                  <a:gd name="T4" fmla="*/ 0 w 60"/>
                  <a:gd name="T5" fmla="*/ 0 h 110"/>
                  <a:gd name="T6" fmla="*/ 0 w 60"/>
                  <a:gd name="T7" fmla="*/ 0 h 110"/>
                  <a:gd name="T8" fmla="*/ 0 w 60"/>
                  <a:gd name="T9" fmla="*/ 0 h 110"/>
                  <a:gd name="T10" fmla="*/ 0 w 60"/>
                  <a:gd name="T11" fmla="*/ 0 h 110"/>
                  <a:gd name="T12" fmla="*/ 0 w 60"/>
                  <a:gd name="T13" fmla="*/ 0 h 110"/>
                  <a:gd name="T14" fmla="*/ 0 w 60"/>
                  <a:gd name="T15" fmla="*/ 0 h 110"/>
                  <a:gd name="T16" fmla="*/ 0 w 60"/>
                  <a:gd name="T17" fmla="*/ 0 h 110"/>
                  <a:gd name="T18" fmla="*/ 0 w 60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110"/>
                  <a:gd name="T32" fmla="*/ 60 w 60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110">
                    <a:moveTo>
                      <a:pt x="16" y="0"/>
                    </a:moveTo>
                    <a:lnTo>
                      <a:pt x="0" y="22"/>
                    </a:lnTo>
                    <a:lnTo>
                      <a:pt x="12" y="22"/>
                    </a:lnTo>
                    <a:lnTo>
                      <a:pt x="16" y="56"/>
                    </a:lnTo>
                    <a:lnTo>
                      <a:pt x="14" y="110"/>
                    </a:lnTo>
                    <a:lnTo>
                      <a:pt x="50" y="110"/>
                    </a:lnTo>
                    <a:lnTo>
                      <a:pt x="60" y="92"/>
                    </a:lnTo>
                    <a:lnTo>
                      <a:pt x="32" y="90"/>
                    </a:lnTo>
                    <a:lnTo>
                      <a:pt x="28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0" name="Freeform 1902"/>
              <p:cNvSpPr>
                <a:spLocks noChangeAspect="1"/>
              </p:cNvSpPr>
              <p:nvPr/>
            </p:nvSpPr>
            <p:spPr bwMode="auto">
              <a:xfrm flipH="1">
                <a:off x="2681" y="3941"/>
                <a:ext cx="8" cy="16"/>
              </a:xfrm>
              <a:custGeom>
                <a:avLst/>
                <a:gdLst>
                  <a:gd name="T0" fmla="*/ 0 w 60"/>
                  <a:gd name="T1" fmla="*/ 0 h 110"/>
                  <a:gd name="T2" fmla="*/ 0 w 60"/>
                  <a:gd name="T3" fmla="*/ 0 h 110"/>
                  <a:gd name="T4" fmla="*/ 0 w 60"/>
                  <a:gd name="T5" fmla="*/ 0 h 110"/>
                  <a:gd name="T6" fmla="*/ 0 w 60"/>
                  <a:gd name="T7" fmla="*/ 0 h 110"/>
                  <a:gd name="T8" fmla="*/ 0 w 60"/>
                  <a:gd name="T9" fmla="*/ 0 h 110"/>
                  <a:gd name="T10" fmla="*/ 0 w 60"/>
                  <a:gd name="T11" fmla="*/ 0 h 110"/>
                  <a:gd name="T12" fmla="*/ 0 w 60"/>
                  <a:gd name="T13" fmla="*/ 0 h 110"/>
                  <a:gd name="T14" fmla="*/ 0 w 60"/>
                  <a:gd name="T15" fmla="*/ 0 h 110"/>
                  <a:gd name="T16" fmla="*/ 0 w 60"/>
                  <a:gd name="T17" fmla="*/ 0 h 110"/>
                  <a:gd name="T18" fmla="*/ 0 w 60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"/>
                  <a:gd name="T31" fmla="*/ 0 h 110"/>
                  <a:gd name="T32" fmla="*/ 60 w 60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" h="110">
                    <a:moveTo>
                      <a:pt x="16" y="0"/>
                    </a:moveTo>
                    <a:lnTo>
                      <a:pt x="0" y="22"/>
                    </a:lnTo>
                    <a:lnTo>
                      <a:pt x="12" y="22"/>
                    </a:lnTo>
                    <a:lnTo>
                      <a:pt x="16" y="56"/>
                    </a:lnTo>
                    <a:lnTo>
                      <a:pt x="14" y="110"/>
                    </a:lnTo>
                    <a:lnTo>
                      <a:pt x="50" y="110"/>
                    </a:lnTo>
                    <a:lnTo>
                      <a:pt x="60" y="92"/>
                    </a:lnTo>
                    <a:lnTo>
                      <a:pt x="32" y="90"/>
                    </a:lnTo>
                    <a:lnTo>
                      <a:pt x="28" y="2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1" name="Freeform 1903"/>
              <p:cNvSpPr>
                <a:spLocks noChangeAspect="1"/>
              </p:cNvSpPr>
              <p:nvPr/>
            </p:nvSpPr>
            <p:spPr bwMode="auto">
              <a:xfrm flipH="1">
                <a:off x="2709" y="3959"/>
                <a:ext cx="12" cy="16"/>
              </a:xfrm>
              <a:custGeom>
                <a:avLst/>
                <a:gdLst>
                  <a:gd name="T0" fmla="*/ 0 w 78"/>
                  <a:gd name="T1" fmla="*/ 0 h 110"/>
                  <a:gd name="T2" fmla="*/ 0 w 78"/>
                  <a:gd name="T3" fmla="*/ 0 h 110"/>
                  <a:gd name="T4" fmla="*/ 0 w 78"/>
                  <a:gd name="T5" fmla="*/ 0 h 110"/>
                  <a:gd name="T6" fmla="*/ 0 w 78"/>
                  <a:gd name="T7" fmla="*/ 0 h 110"/>
                  <a:gd name="T8" fmla="*/ 0 w 78"/>
                  <a:gd name="T9" fmla="*/ 0 h 110"/>
                  <a:gd name="T10" fmla="*/ 0 w 78"/>
                  <a:gd name="T11" fmla="*/ 0 h 110"/>
                  <a:gd name="T12" fmla="*/ 0 w 78"/>
                  <a:gd name="T13" fmla="*/ 0 h 110"/>
                  <a:gd name="T14" fmla="*/ 0 w 78"/>
                  <a:gd name="T15" fmla="*/ 0 h 110"/>
                  <a:gd name="T16" fmla="*/ 0 w 7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8"/>
                  <a:gd name="T28" fmla="*/ 0 h 110"/>
                  <a:gd name="T29" fmla="*/ 78 w 78"/>
                  <a:gd name="T30" fmla="*/ 110 h 11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8" h="110">
                    <a:moveTo>
                      <a:pt x="0" y="58"/>
                    </a:moveTo>
                    <a:lnTo>
                      <a:pt x="2" y="0"/>
                    </a:lnTo>
                    <a:lnTo>
                      <a:pt x="76" y="6"/>
                    </a:lnTo>
                    <a:lnTo>
                      <a:pt x="78" y="110"/>
                    </a:lnTo>
                    <a:lnTo>
                      <a:pt x="66" y="110"/>
                    </a:lnTo>
                    <a:lnTo>
                      <a:pt x="66" y="68"/>
                    </a:lnTo>
                    <a:lnTo>
                      <a:pt x="42" y="64"/>
                    </a:lnTo>
                    <a:lnTo>
                      <a:pt x="30" y="54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2" name="Line 1904"/>
              <p:cNvSpPr>
                <a:spLocks noChangeAspect="1" noChangeShapeType="1"/>
              </p:cNvSpPr>
              <p:nvPr/>
            </p:nvSpPr>
            <p:spPr bwMode="auto">
              <a:xfrm flipH="1">
                <a:off x="2707" y="3959"/>
                <a:ext cx="0" cy="12"/>
              </a:xfrm>
              <a:prstGeom prst="line">
                <a:avLst/>
              </a:pr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3" name="Line 1905"/>
              <p:cNvSpPr>
                <a:spLocks noChangeAspect="1" noChangeShapeType="1"/>
              </p:cNvSpPr>
              <p:nvPr/>
            </p:nvSpPr>
            <p:spPr bwMode="auto">
              <a:xfrm>
                <a:off x="2779" y="3939"/>
                <a:ext cx="2" cy="70"/>
              </a:xfrm>
              <a:prstGeom prst="line">
                <a:avLst/>
              </a:pr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4" name="Freeform 1906"/>
              <p:cNvSpPr>
                <a:spLocks noChangeAspect="1"/>
              </p:cNvSpPr>
              <p:nvPr/>
            </p:nvSpPr>
            <p:spPr bwMode="auto">
              <a:xfrm flipH="1">
                <a:off x="2769" y="4011"/>
                <a:ext cx="12" cy="19"/>
              </a:xfrm>
              <a:custGeom>
                <a:avLst/>
                <a:gdLst>
                  <a:gd name="T0" fmla="*/ 0 w 82"/>
                  <a:gd name="T1" fmla="*/ 0 h 130"/>
                  <a:gd name="T2" fmla="*/ 0 w 82"/>
                  <a:gd name="T3" fmla="*/ 0 h 130"/>
                  <a:gd name="T4" fmla="*/ 0 w 82"/>
                  <a:gd name="T5" fmla="*/ 0 h 130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130"/>
                  <a:gd name="T11" fmla="*/ 82 w 82"/>
                  <a:gd name="T12" fmla="*/ 130 h 1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130">
                    <a:moveTo>
                      <a:pt x="82" y="130"/>
                    </a:moveTo>
                    <a:lnTo>
                      <a:pt x="4" y="13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5" name="Line 1907"/>
              <p:cNvSpPr>
                <a:spLocks noChangeAspect="1" noChangeShapeType="1"/>
              </p:cNvSpPr>
              <p:nvPr/>
            </p:nvSpPr>
            <p:spPr bwMode="auto">
              <a:xfrm flipV="1">
                <a:off x="2747" y="3949"/>
                <a:ext cx="0" cy="20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6" name="Line 1908"/>
              <p:cNvSpPr>
                <a:spLocks noChangeAspect="1" noChangeShapeType="1"/>
              </p:cNvSpPr>
              <p:nvPr/>
            </p:nvSpPr>
            <p:spPr bwMode="auto">
              <a:xfrm flipH="1">
                <a:off x="2707" y="3975"/>
                <a:ext cx="15" cy="0"/>
              </a:xfrm>
              <a:prstGeom prst="line">
                <a:avLst/>
              </a:prstGeom>
              <a:noFill/>
              <a:ln w="3175">
                <a:solidFill>
                  <a:srgbClr val="6968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7" name="Freeform 1909"/>
              <p:cNvSpPr>
                <a:spLocks noChangeAspect="1"/>
              </p:cNvSpPr>
              <p:nvPr/>
            </p:nvSpPr>
            <p:spPr bwMode="auto">
              <a:xfrm flipH="1">
                <a:off x="2741" y="3935"/>
                <a:ext cx="6" cy="4"/>
              </a:xfrm>
              <a:custGeom>
                <a:avLst/>
                <a:gdLst>
                  <a:gd name="T0" fmla="*/ 0 w 46"/>
                  <a:gd name="T1" fmla="*/ 0 h 30"/>
                  <a:gd name="T2" fmla="*/ 0 w 46"/>
                  <a:gd name="T3" fmla="*/ 0 h 30"/>
                  <a:gd name="T4" fmla="*/ 0 w 46"/>
                  <a:gd name="T5" fmla="*/ 0 h 30"/>
                  <a:gd name="T6" fmla="*/ 0 w 46"/>
                  <a:gd name="T7" fmla="*/ 0 h 30"/>
                  <a:gd name="T8" fmla="*/ 0 w 4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0"/>
                  <a:gd name="T17" fmla="*/ 46 w 4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0">
                    <a:moveTo>
                      <a:pt x="0" y="0"/>
                    </a:moveTo>
                    <a:lnTo>
                      <a:pt x="36" y="4"/>
                    </a:lnTo>
                    <a:lnTo>
                      <a:pt x="46" y="30"/>
                    </a:lnTo>
                    <a:lnTo>
                      <a:pt x="18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33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8" name="Freeform 1910"/>
              <p:cNvSpPr>
                <a:spLocks noChangeAspect="1"/>
              </p:cNvSpPr>
              <p:nvPr/>
            </p:nvSpPr>
            <p:spPr bwMode="auto">
              <a:xfrm flipH="1">
                <a:off x="2709" y="3939"/>
                <a:ext cx="6" cy="4"/>
              </a:xfrm>
              <a:custGeom>
                <a:avLst/>
                <a:gdLst>
                  <a:gd name="T0" fmla="*/ 0 w 46"/>
                  <a:gd name="T1" fmla="*/ 0 h 30"/>
                  <a:gd name="T2" fmla="*/ 0 w 46"/>
                  <a:gd name="T3" fmla="*/ 0 h 30"/>
                  <a:gd name="T4" fmla="*/ 0 w 46"/>
                  <a:gd name="T5" fmla="*/ 0 h 30"/>
                  <a:gd name="T6" fmla="*/ 0 w 46"/>
                  <a:gd name="T7" fmla="*/ 0 h 30"/>
                  <a:gd name="T8" fmla="*/ 0 w 4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0"/>
                  <a:gd name="T17" fmla="*/ 46 w 4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0">
                    <a:moveTo>
                      <a:pt x="0" y="0"/>
                    </a:moveTo>
                    <a:lnTo>
                      <a:pt x="36" y="4"/>
                    </a:lnTo>
                    <a:lnTo>
                      <a:pt x="46" y="30"/>
                    </a:lnTo>
                    <a:lnTo>
                      <a:pt x="18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39" name="Freeform 1911"/>
              <p:cNvSpPr>
                <a:spLocks noChangeAspect="1"/>
              </p:cNvSpPr>
              <p:nvPr/>
            </p:nvSpPr>
            <p:spPr bwMode="auto">
              <a:xfrm flipH="1">
                <a:off x="2681" y="3941"/>
                <a:ext cx="6" cy="4"/>
              </a:xfrm>
              <a:custGeom>
                <a:avLst/>
                <a:gdLst>
                  <a:gd name="T0" fmla="*/ 0 w 46"/>
                  <a:gd name="T1" fmla="*/ 0 h 30"/>
                  <a:gd name="T2" fmla="*/ 0 w 46"/>
                  <a:gd name="T3" fmla="*/ 0 h 30"/>
                  <a:gd name="T4" fmla="*/ 0 w 46"/>
                  <a:gd name="T5" fmla="*/ 0 h 30"/>
                  <a:gd name="T6" fmla="*/ 0 w 46"/>
                  <a:gd name="T7" fmla="*/ 0 h 30"/>
                  <a:gd name="T8" fmla="*/ 0 w 46"/>
                  <a:gd name="T9" fmla="*/ 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"/>
                  <a:gd name="T16" fmla="*/ 0 h 30"/>
                  <a:gd name="T17" fmla="*/ 46 w 46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" h="30">
                    <a:moveTo>
                      <a:pt x="0" y="0"/>
                    </a:moveTo>
                    <a:lnTo>
                      <a:pt x="36" y="4"/>
                    </a:lnTo>
                    <a:lnTo>
                      <a:pt x="46" y="30"/>
                    </a:lnTo>
                    <a:lnTo>
                      <a:pt x="18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C5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0" name="Line 1912"/>
              <p:cNvSpPr>
                <a:spLocks noChangeAspect="1" noChangeShapeType="1"/>
              </p:cNvSpPr>
              <p:nvPr/>
            </p:nvSpPr>
            <p:spPr bwMode="auto">
              <a:xfrm flipV="1">
                <a:off x="2681" y="3945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D2D1A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1" name="Freeform 1913"/>
              <p:cNvSpPr>
                <a:spLocks noChangeAspect="1"/>
              </p:cNvSpPr>
              <p:nvPr/>
            </p:nvSpPr>
            <p:spPr bwMode="auto">
              <a:xfrm flipH="1">
                <a:off x="2653" y="3937"/>
                <a:ext cx="99" cy="107"/>
              </a:xfrm>
              <a:custGeom>
                <a:avLst/>
                <a:gdLst>
                  <a:gd name="T0" fmla="*/ 0 w 808"/>
                  <a:gd name="T1" fmla="*/ 0 h 798"/>
                  <a:gd name="T2" fmla="*/ 0 w 808"/>
                  <a:gd name="T3" fmla="*/ 0 h 798"/>
                  <a:gd name="T4" fmla="*/ 0 w 808"/>
                  <a:gd name="T5" fmla="*/ 0 h 798"/>
                  <a:gd name="T6" fmla="*/ 0 w 808"/>
                  <a:gd name="T7" fmla="*/ 0 h 798"/>
                  <a:gd name="T8" fmla="*/ 0 w 808"/>
                  <a:gd name="T9" fmla="*/ 0 h 798"/>
                  <a:gd name="T10" fmla="*/ 0 w 808"/>
                  <a:gd name="T11" fmla="*/ 0 h 798"/>
                  <a:gd name="T12" fmla="*/ 0 w 808"/>
                  <a:gd name="T13" fmla="*/ 0 h 798"/>
                  <a:gd name="T14" fmla="*/ 0 w 808"/>
                  <a:gd name="T15" fmla="*/ 0 h 798"/>
                  <a:gd name="T16" fmla="*/ 0 w 808"/>
                  <a:gd name="T17" fmla="*/ 0 h 798"/>
                  <a:gd name="T18" fmla="*/ 0 w 808"/>
                  <a:gd name="T19" fmla="*/ 0 h 798"/>
                  <a:gd name="T20" fmla="*/ 0 w 808"/>
                  <a:gd name="T21" fmla="*/ 0 h 798"/>
                  <a:gd name="T22" fmla="*/ 0 w 808"/>
                  <a:gd name="T23" fmla="*/ 0 h 798"/>
                  <a:gd name="T24" fmla="*/ 0 w 808"/>
                  <a:gd name="T25" fmla="*/ 0 h 798"/>
                  <a:gd name="T26" fmla="*/ 0 w 808"/>
                  <a:gd name="T27" fmla="*/ 0 h 79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08"/>
                  <a:gd name="T43" fmla="*/ 0 h 798"/>
                  <a:gd name="T44" fmla="*/ 808 w 808"/>
                  <a:gd name="T45" fmla="*/ 798 h 79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08" h="798">
                    <a:moveTo>
                      <a:pt x="4" y="0"/>
                    </a:moveTo>
                    <a:lnTo>
                      <a:pt x="28" y="10"/>
                    </a:lnTo>
                    <a:lnTo>
                      <a:pt x="32" y="278"/>
                    </a:lnTo>
                    <a:lnTo>
                      <a:pt x="594" y="314"/>
                    </a:lnTo>
                    <a:lnTo>
                      <a:pt x="592" y="54"/>
                    </a:lnTo>
                    <a:lnTo>
                      <a:pt x="612" y="60"/>
                    </a:lnTo>
                    <a:lnTo>
                      <a:pt x="628" y="764"/>
                    </a:lnTo>
                    <a:lnTo>
                      <a:pt x="808" y="764"/>
                    </a:lnTo>
                    <a:lnTo>
                      <a:pt x="784" y="788"/>
                    </a:lnTo>
                    <a:lnTo>
                      <a:pt x="604" y="790"/>
                    </a:lnTo>
                    <a:lnTo>
                      <a:pt x="0" y="798"/>
                    </a:lnTo>
                    <a:lnTo>
                      <a:pt x="6" y="766"/>
                    </a:lnTo>
                    <a:lnTo>
                      <a:pt x="18" y="768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2" name="Freeform 1914"/>
              <p:cNvSpPr>
                <a:spLocks noChangeAspect="1"/>
              </p:cNvSpPr>
              <p:nvPr/>
            </p:nvSpPr>
            <p:spPr bwMode="auto">
              <a:xfrm flipH="1">
                <a:off x="2678" y="3979"/>
                <a:ext cx="71" cy="63"/>
              </a:xfrm>
              <a:custGeom>
                <a:avLst/>
                <a:gdLst>
                  <a:gd name="T0" fmla="*/ 0 w 568"/>
                  <a:gd name="T1" fmla="*/ 0 h 466"/>
                  <a:gd name="T2" fmla="*/ 0 w 568"/>
                  <a:gd name="T3" fmla="*/ 0 h 466"/>
                  <a:gd name="T4" fmla="*/ 0 w 568"/>
                  <a:gd name="T5" fmla="*/ 0 h 466"/>
                  <a:gd name="T6" fmla="*/ 0 w 568"/>
                  <a:gd name="T7" fmla="*/ 0 h 466"/>
                  <a:gd name="T8" fmla="*/ 0 w 568"/>
                  <a:gd name="T9" fmla="*/ 0 h 466"/>
                  <a:gd name="T10" fmla="*/ 0 w 568"/>
                  <a:gd name="T11" fmla="*/ 0 h 466"/>
                  <a:gd name="T12" fmla="*/ 0 w 568"/>
                  <a:gd name="T13" fmla="*/ 0 h 466"/>
                  <a:gd name="T14" fmla="*/ 0 w 568"/>
                  <a:gd name="T15" fmla="*/ 0 h 466"/>
                  <a:gd name="T16" fmla="*/ 0 w 568"/>
                  <a:gd name="T17" fmla="*/ 0 h 466"/>
                  <a:gd name="T18" fmla="*/ 0 w 568"/>
                  <a:gd name="T19" fmla="*/ 0 h 466"/>
                  <a:gd name="T20" fmla="*/ 0 w 568"/>
                  <a:gd name="T21" fmla="*/ 0 h 466"/>
                  <a:gd name="T22" fmla="*/ 0 w 568"/>
                  <a:gd name="T23" fmla="*/ 0 h 466"/>
                  <a:gd name="T24" fmla="*/ 0 w 568"/>
                  <a:gd name="T25" fmla="*/ 0 h 4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8"/>
                  <a:gd name="T40" fmla="*/ 0 h 466"/>
                  <a:gd name="T41" fmla="*/ 568 w 568"/>
                  <a:gd name="T42" fmla="*/ 466 h 46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8" h="466">
                    <a:moveTo>
                      <a:pt x="0" y="0"/>
                    </a:moveTo>
                    <a:lnTo>
                      <a:pt x="560" y="28"/>
                    </a:lnTo>
                    <a:lnTo>
                      <a:pt x="568" y="454"/>
                    </a:lnTo>
                    <a:lnTo>
                      <a:pt x="552" y="452"/>
                    </a:lnTo>
                    <a:lnTo>
                      <a:pt x="548" y="466"/>
                    </a:lnTo>
                    <a:lnTo>
                      <a:pt x="516" y="464"/>
                    </a:lnTo>
                    <a:lnTo>
                      <a:pt x="516" y="452"/>
                    </a:lnTo>
                    <a:lnTo>
                      <a:pt x="338" y="452"/>
                    </a:lnTo>
                    <a:lnTo>
                      <a:pt x="334" y="466"/>
                    </a:lnTo>
                    <a:lnTo>
                      <a:pt x="294" y="466"/>
                    </a:lnTo>
                    <a:lnTo>
                      <a:pt x="296" y="452"/>
                    </a:lnTo>
                    <a:lnTo>
                      <a:pt x="0" y="45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4E4E4E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3" name="Freeform 1915"/>
              <p:cNvSpPr>
                <a:spLocks noChangeAspect="1"/>
              </p:cNvSpPr>
              <p:nvPr/>
            </p:nvSpPr>
            <p:spPr bwMode="auto">
              <a:xfrm flipH="1">
                <a:off x="2711" y="3997"/>
                <a:ext cx="38" cy="45"/>
              </a:xfrm>
              <a:custGeom>
                <a:avLst/>
                <a:gdLst>
                  <a:gd name="T0" fmla="*/ 0 w 296"/>
                  <a:gd name="T1" fmla="*/ 0 h 330"/>
                  <a:gd name="T2" fmla="*/ 0 w 296"/>
                  <a:gd name="T3" fmla="*/ 0 h 330"/>
                  <a:gd name="T4" fmla="*/ 0 w 296"/>
                  <a:gd name="T5" fmla="*/ 0 h 330"/>
                  <a:gd name="T6" fmla="*/ 0 w 296"/>
                  <a:gd name="T7" fmla="*/ 0 h 330"/>
                  <a:gd name="T8" fmla="*/ 0 w 296"/>
                  <a:gd name="T9" fmla="*/ 0 h 330"/>
                  <a:gd name="T10" fmla="*/ 0 w 296"/>
                  <a:gd name="T11" fmla="*/ 0 h 330"/>
                  <a:gd name="T12" fmla="*/ 0 w 296"/>
                  <a:gd name="T13" fmla="*/ 0 h 330"/>
                  <a:gd name="T14" fmla="*/ 0 w 296"/>
                  <a:gd name="T15" fmla="*/ 0 h 330"/>
                  <a:gd name="T16" fmla="*/ 0 w 296"/>
                  <a:gd name="T17" fmla="*/ 0 h 330"/>
                  <a:gd name="T18" fmla="*/ 0 w 296"/>
                  <a:gd name="T19" fmla="*/ 0 h 330"/>
                  <a:gd name="T20" fmla="*/ 0 w 296"/>
                  <a:gd name="T21" fmla="*/ 0 h 330"/>
                  <a:gd name="T22" fmla="*/ 0 w 296"/>
                  <a:gd name="T23" fmla="*/ 0 h 330"/>
                  <a:gd name="T24" fmla="*/ 0 w 296"/>
                  <a:gd name="T25" fmla="*/ 0 h 330"/>
                  <a:gd name="T26" fmla="*/ 0 w 296"/>
                  <a:gd name="T27" fmla="*/ 0 h 330"/>
                  <a:gd name="T28" fmla="*/ 0 w 296"/>
                  <a:gd name="T29" fmla="*/ 0 h 330"/>
                  <a:gd name="T30" fmla="*/ 0 w 296"/>
                  <a:gd name="T31" fmla="*/ 0 h 330"/>
                  <a:gd name="T32" fmla="*/ 0 w 296"/>
                  <a:gd name="T33" fmla="*/ 0 h 330"/>
                  <a:gd name="T34" fmla="*/ 0 w 296"/>
                  <a:gd name="T35" fmla="*/ 0 h 330"/>
                  <a:gd name="T36" fmla="*/ 0 w 296"/>
                  <a:gd name="T37" fmla="*/ 0 h 330"/>
                  <a:gd name="T38" fmla="*/ 0 w 296"/>
                  <a:gd name="T39" fmla="*/ 0 h 330"/>
                  <a:gd name="T40" fmla="*/ 0 w 296"/>
                  <a:gd name="T41" fmla="*/ 0 h 330"/>
                  <a:gd name="T42" fmla="*/ 0 w 296"/>
                  <a:gd name="T43" fmla="*/ 0 h 330"/>
                  <a:gd name="T44" fmla="*/ 0 w 296"/>
                  <a:gd name="T45" fmla="*/ 0 h 330"/>
                  <a:gd name="T46" fmla="*/ 0 w 296"/>
                  <a:gd name="T47" fmla="*/ 0 h 330"/>
                  <a:gd name="T48" fmla="*/ 0 w 296"/>
                  <a:gd name="T49" fmla="*/ 0 h 330"/>
                  <a:gd name="T50" fmla="*/ 0 w 296"/>
                  <a:gd name="T51" fmla="*/ 0 h 330"/>
                  <a:gd name="T52" fmla="*/ 0 w 296"/>
                  <a:gd name="T53" fmla="*/ 0 h 330"/>
                  <a:gd name="T54" fmla="*/ 0 w 296"/>
                  <a:gd name="T55" fmla="*/ 0 h 330"/>
                  <a:gd name="T56" fmla="*/ 0 w 296"/>
                  <a:gd name="T57" fmla="*/ 0 h 330"/>
                  <a:gd name="T58" fmla="*/ 0 w 296"/>
                  <a:gd name="T59" fmla="*/ 0 h 330"/>
                  <a:gd name="T60" fmla="*/ 0 w 296"/>
                  <a:gd name="T61" fmla="*/ 0 h 330"/>
                  <a:gd name="T62" fmla="*/ 0 w 296"/>
                  <a:gd name="T63" fmla="*/ 0 h 330"/>
                  <a:gd name="T64" fmla="*/ 0 w 296"/>
                  <a:gd name="T65" fmla="*/ 0 h 330"/>
                  <a:gd name="T66" fmla="*/ 0 w 296"/>
                  <a:gd name="T67" fmla="*/ 0 h 33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96"/>
                  <a:gd name="T103" fmla="*/ 0 h 330"/>
                  <a:gd name="T104" fmla="*/ 296 w 296"/>
                  <a:gd name="T105" fmla="*/ 330 h 33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96" h="330">
                    <a:moveTo>
                      <a:pt x="0" y="56"/>
                    </a:moveTo>
                    <a:lnTo>
                      <a:pt x="2" y="254"/>
                    </a:lnTo>
                    <a:lnTo>
                      <a:pt x="26" y="234"/>
                    </a:lnTo>
                    <a:lnTo>
                      <a:pt x="38" y="256"/>
                    </a:lnTo>
                    <a:lnTo>
                      <a:pt x="38" y="330"/>
                    </a:lnTo>
                    <a:lnTo>
                      <a:pt x="78" y="330"/>
                    </a:lnTo>
                    <a:lnTo>
                      <a:pt x="78" y="314"/>
                    </a:lnTo>
                    <a:lnTo>
                      <a:pt x="288" y="318"/>
                    </a:lnTo>
                    <a:lnTo>
                      <a:pt x="296" y="282"/>
                    </a:lnTo>
                    <a:lnTo>
                      <a:pt x="290" y="246"/>
                    </a:lnTo>
                    <a:lnTo>
                      <a:pt x="280" y="216"/>
                    </a:lnTo>
                    <a:lnTo>
                      <a:pt x="264" y="210"/>
                    </a:lnTo>
                    <a:lnTo>
                      <a:pt x="240" y="224"/>
                    </a:lnTo>
                    <a:lnTo>
                      <a:pt x="212" y="238"/>
                    </a:lnTo>
                    <a:lnTo>
                      <a:pt x="188" y="240"/>
                    </a:lnTo>
                    <a:lnTo>
                      <a:pt x="170" y="226"/>
                    </a:lnTo>
                    <a:lnTo>
                      <a:pt x="158" y="202"/>
                    </a:lnTo>
                    <a:lnTo>
                      <a:pt x="162" y="174"/>
                    </a:lnTo>
                    <a:lnTo>
                      <a:pt x="170" y="138"/>
                    </a:lnTo>
                    <a:lnTo>
                      <a:pt x="182" y="96"/>
                    </a:lnTo>
                    <a:lnTo>
                      <a:pt x="194" y="78"/>
                    </a:lnTo>
                    <a:lnTo>
                      <a:pt x="202" y="62"/>
                    </a:lnTo>
                    <a:lnTo>
                      <a:pt x="198" y="24"/>
                    </a:lnTo>
                    <a:lnTo>
                      <a:pt x="188" y="10"/>
                    </a:lnTo>
                    <a:lnTo>
                      <a:pt x="172" y="2"/>
                    </a:lnTo>
                    <a:lnTo>
                      <a:pt x="148" y="0"/>
                    </a:lnTo>
                    <a:lnTo>
                      <a:pt x="118" y="12"/>
                    </a:lnTo>
                    <a:lnTo>
                      <a:pt x="96" y="34"/>
                    </a:lnTo>
                    <a:lnTo>
                      <a:pt x="84" y="48"/>
                    </a:lnTo>
                    <a:lnTo>
                      <a:pt x="70" y="40"/>
                    </a:lnTo>
                    <a:lnTo>
                      <a:pt x="56" y="26"/>
                    </a:lnTo>
                    <a:lnTo>
                      <a:pt x="44" y="20"/>
                    </a:lnTo>
                    <a:lnTo>
                      <a:pt x="20" y="28"/>
                    </a:lnTo>
                    <a:lnTo>
                      <a:pt x="0" y="5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EAC58"/>
                  </a:gs>
                  <a:gs pos="100000">
                    <a:srgbClr val="8F8D4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4" name="Freeform 1916"/>
              <p:cNvSpPr>
                <a:spLocks noChangeAspect="1"/>
              </p:cNvSpPr>
              <p:nvPr/>
            </p:nvSpPr>
            <p:spPr bwMode="auto">
              <a:xfrm flipH="1">
                <a:off x="2704" y="3979"/>
                <a:ext cx="26" cy="12"/>
              </a:xfrm>
              <a:custGeom>
                <a:avLst/>
                <a:gdLst>
                  <a:gd name="T0" fmla="*/ 0 w 218"/>
                  <a:gd name="T1" fmla="*/ 0 h 88"/>
                  <a:gd name="T2" fmla="*/ 0 w 218"/>
                  <a:gd name="T3" fmla="*/ 0 h 88"/>
                  <a:gd name="T4" fmla="*/ 0 w 218"/>
                  <a:gd name="T5" fmla="*/ 0 h 88"/>
                  <a:gd name="T6" fmla="*/ 0 w 218"/>
                  <a:gd name="T7" fmla="*/ 0 h 88"/>
                  <a:gd name="T8" fmla="*/ 0 w 218"/>
                  <a:gd name="T9" fmla="*/ 0 h 88"/>
                  <a:gd name="T10" fmla="*/ 0 w 218"/>
                  <a:gd name="T11" fmla="*/ 0 h 88"/>
                  <a:gd name="T12" fmla="*/ 0 w 218"/>
                  <a:gd name="T13" fmla="*/ 0 h 88"/>
                  <a:gd name="T14" fmla="*/ 0 w 218"/>
                  <a:gd name="T15" fmla="*/ 0 h 88"/>
                  <a:gd name="T16" fmla="*/ 0 w 218"/>
                  <a:gd name="T17" fmla="*/ 0 h 88"/>
                  <a:gd name="T18" fmla="*/ 0 w 218"/>
                  <a:gd name="T19" fmla="*/ 0 h 88"/>
                  <a:gd name="T20" fmla="*/ 0 w 218"/>
                  <a:gd name="T21" fmla="*/ 0 h 88"/>
                  <a:gd name="T22" fmla="*/ 0 w 218"/>
                  <a:gd name="T23" fmla="*/ 0 h 88"/>
                  <a:gd name="T24" fmla="*/ 0 w 218"/>
                  <a:gd name="T25" fmla="*/ 0 h 8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8"/>
                  <a:gd name="T40" fmla="*/ 0 h 88"/>
                  <a:gd name="T41" fmla="*/ 218 w 218"/>
                  <a:gd name="T42" fmla="*/ 88 h 8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8" h="88">
                    <a:moveTo>
                      <a:pt x="0" y="0"/>
                    </a:moveTo>
                    <a:lnTo>
                      <a:pt x="2" y="22"/>
                    </a:lnTo>
                    <a:lnTo>
                      <a:pt x="14" y="54"/>
                    </a:lnTo>
                    <a:lnTo>
                      <a:pt x="48" y="84"/>
                    </a:lnTo>
                    <a:lnTo>
                      <a:pt x="76" y="86"/>
                    </a:lnTo>
                    <a:lnTo>
                      <a:pt x="104" y="88"/>
                    </a:lnTo>
                    <a:lnTo>
                      <a:pt x="128" y="80"/>
                    </a:lnTo>
                    <a:lnTo>
                      <a:pt x="164" y="84"/>
                    </a:lnTo>
                    <a:lnTo>
                      <a:pt x="188" y="76"/>
                    </a:lnTo>
                    <a:lnTo>
                      <a:pt x="204" y="60"/>
                    </a:lnTo>
                    <a:lnTo>
                      <a:pt x="218" y="32"/>
                    </a:lnTo>
                    <a:lnTo>
                      <a:pt x="218" y="1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EAC58"/>
                  </a:gs>
                  <a:gs pos="100000">
                    <a:srgbClr val="79783D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5" name="Freeform 1917"/>
              <p:cNvSpPr>
                <a:spLocks noChangeAspect="1"/>
              </p:cNvSpPr>
              <p:nvPr/>
            </p:nvSpPr>
            <p:spPr bwMode="auto">
              <a:xfrm flipH="1">
                <a:off x="2678" y="3995"/>
                <a:ext cx="7" cy="27"/>
              </a:xfrm>
              <a:custGeom>
                <a:avLst/>
                <a:gdLst>
                  <a:gd name="T0" fmla="*/ 0 w 56"/>
                  <a:gd name="T1" fmla="*/ 0 h 192"/>
                  <a:gd name="T2" fmla="*/ 0 w 56"/>
                  <a:gd name="T3" fmla="*/ 0 h 192"/>
                  <a:gd name="T4" fmla="*/ 0 w 56"/>
                  <a:gd name="T5" fmla="*/ 0 h 192"/>
                  <a:gd name="T6" fmla="*/ 0 w 56"/>
                  <a:gd name="T7" fmla="*/ 0 h 192"/>
                  <a:gd name="T8" fmla="*/ 0 w 56"/>
                  <a:gd name="T9" fmla="*/ 0 h 192"/>
                  <a:gd name="T10" fmla="*/ 0 w 56"/>
                  <a:gd name="T11" fmla="*/ 0 h 192"/>
                  <a:gd name="T12" fmla="*/ 0 w 56"/>
                  <a:gd name="T13" fmla="*/ 0 h 192"/>
                  <a:gd name="T14" fmla="*/ 0 w 56"/>
                  <a:gd name="T15" fmla="*/ 0 h 192"/>
                  <a:gd name="T16" fmla="*/ 0 w 56"/>
                  <a:gd name="T17" fmla="*/ 0 h 192"/>
                  <a:gd name="T18" fmla="*/ 0 w 56"/>
                  <a:gd name="T19" fmla="*/ 0 h 192"/>
                  <a:gd name="T20" fmla="*/ 0 w 56"/>
                  <a:gd name="T21" fmla="*/ 0 h 192"/>
                  <a:gd name="T22" fmla="*/ 0 w 56"/>
                  <a:gd name="T23" fmla="*/ 0 h 192"/>
                  <a:gd name="T24" fmla="*/ 0 w 56"/>
                  <a:gd name="T25" fmla="*/ 0 h 19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192"/>
                  <a:gd name="T41" fmla="*/ 56 w 56"/>
                  <a:gd name="T42" fmla="*/ 192 h 19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192">
                    <a:moveTo>
                      <a:pt x="52" y="0"/>
                    </a:moveTo>
                    <a:lnTo>
                      <a:pt x="36" y="4"/>
                    </a:lnTo>
                    <a:lnTo>
                      <a:pt x="30" y="34"/>
                    </a:lnTo>
                    <a:lnTo>
                      <a:pt x="20" y="60"/>
                    </a:lnTo>
                    <a:lnTo>
                      <a:pt x="4" y="78"/>
                    </a:lnTo>
                    <a:lnTo>
                      <a:pt x="0" y="110"/>
                    </a:lnTo>
                    <a:lnTo>
                      <a:pt x="8" y="134"/>
                    </a:lnTo>
                    <a:lnTo>
                      <a:pt x="10" y="156"/>
                    </a:lnTo>
                    <a:lnTo>
                      <a:pt x="8" y="184"/>
                    </a:lnTo>
                    <a:lnTo>
                      <a:pt x="18" y="192"/>
                    </a:lnTo>
                    <a:lnTo>
                      <a:pt x="40" y="192"/>
                    </a:lnTo>
                    <a:lnTo>
                      <a:pt x="56" y="166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AEAC5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6" name="Freeform 1918"/>
              <p:cNvSpPr>
                <a:spLocks noChangeAspect="1"/>
              </p:cNvSpPr>
              <p:nvPr/>
            </p:nvSpPr>
            <p:spPr bwMode="auto">
              <a:xfrm flipH="1">
                <a:off x="2689" y="3985"/>
                <a:ext cx="22" cy="30"/>
              </a:xfrm>
              <a:custGeom>
                <a:avLst/>
                <a:gdLst>
                  <a:gd name="T0" fmla="*/ 0 w 182"/>
                  <a:gd name="T1" fmla="*/ 0 h 234"/>
                  <a:gd name="T2" fmla="*/ 0 w 182"/>
                  <a:gd name="T3" fmla="*/ 0 h 234"/>
                  <a:gd name="T4" fmla="*/ 0 w 182"/>
                  <a:gd name="T5" fmla="*/ 0 h 234"/>
                  <a:gd name="T6" fmla="*/ 0 w 182"/>
                  <a:gd name="T7" fmla="*/ 0 h 234"/>
                  <a:gd name="T8" fmla="*/ 0 w 182"/>
                  <a:gd name="T9" fmla="*/ 0 h 234"/>
                  <a:gd name="T10" fmla="*/ 0 w 182"/>
                  <a:gd name="T11" fmla="*/ 0 h 234"/>
                  <a:gd name="T12" fmla="*/ 0 w 182"/>
                  <a:gd name="T13" fmla="*/ 0 h 234"/>
                  <a:gd name="T14" fmla="*/ 0 w 182"/>
                  <a:gd name="T15" fmla="*/ 0 h 234"/>
                  <a:gd name="T16" fmla="*/ 0 w 182"/>
                  <a:gd name="T17" fmla="*/ 0 h 234"/>
                  <a:gd name="T18" fmla="*/ 0 w 182"/>
                  <a:gd name="T19" fmla="*/ 0 h 234"/>
                  <a:gd name="T20" fmla="*/ 0 w 182"/>
                  <a:gd name="T21" fmla="*/ 0 h 234"/>
                  <a:gd name="T22" fmla="*/ 0 w 182"/>
                  <a:gd name="T23" fmla="*/ 0 h 234"/>
                  <a:gd name="T24" fmla="*/ 0 w 182"/>
                  <a:gd name="T25" fmla="*/ 0 h 234"/>
                  <a:gd name="T26" fmla="*/ 0 w 182"/>
                  <a:gd name="T27" fmla="*/ 0 h 234"/>
                  <a:gd name="T28" fmla="*/ 0 w 182"/>
                  <a:gd name="T29" fmla="*/ 0 h 234"/>
                  <a:gd name="T30" fmla="*/ 0 w 182"/>
                  <a:gd name="T31" fmla="*/ 0 h 234"/>
                  <a:gd name="T32" fmla="*/ 0 w 182"/>
                  <a:gd name="T33" fmla="*/ 0 h 234"/>
                  <a:gd name="T34" fmla="*/ 0 w 182"/>
                  <a:gd name="T35" fmla="*/ 0 h 234"/>
                  <a:gd name="T36" fmla="*/ 0 w 182"/>
                  <a:gd name="T37" fmla="*/ 0 h 234"/>
                  <a:gd name="T38" fmla="*/ 0 w 182"/>
                  <a:gd name="T39" fmla="*/ 0 h 234"/>
                  <a:gd name="T40" fmla="*/ 0 w 182"/>
                  <a:gd name="T41" fmla="*/ 0 h 234"/>
                  <a:gd name="T42" fmla="*/ 0 w 182"/>
                  <a:gd name="T43" fmla="*/ 0 h 234"/>
                  <a:gd name="T44" fmla="*/ 0 w 182"/>
                  <a:gd name="T45" fmla="*/ 0 h 234"/>
                  <a:gd name="T46" fmla="*/ 0 w 182"/>
                  <a:gd name="T47" fmla="*/ 0 h 234"/>
                  <a:gd name="T48" fmla="*/ 0 w 182"/>
                  <a:gd name="T49" fmla="*/ 0 h 234"/>
                  <a:gd name="T50" fmla="*/ 0 w 182"/>
                  <a:gd name="T51" fmla="*/ 0 h 234"/>
                  <a:gd name="T52" fmla="*/ 0 w 182"/>
                  <a:gd name="T53" fmla="*/ 0 h 23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2"/>
                  <a:gd name="T82" fmla="*/ 0 h 234"/>
                  <a:gd name="T83" fmla="*/ 182 w 182"/>
                  <a:gd name="T84" fmla="*/ 234 h 23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2" h="234">
                    <a:moveTo>
                      <a:pt x="18" y="108"/>
                    </a:moveTo>
                    <a:lnTo>
                      <a:pt x="16" y="142"/>
                    </a:lnTo>
                    <a:lnTo>
                      <a:pt x="8" y="164"/>
                    </a:lnTo>
                    <a:lnTo>
                      <a:pt x="0" y="184"/>
                    </a:lnTo>
                    <a:lnTo>
                      <a:pt x="6" y="220"/>
                    </a:lnTo>
                    <a:lnTo>
                      <a:pt x="28" y="234"/>
                    </a:lnTo>
                    <a:lnTo>
                      <a:pt x="50" y="224"/>
                    </a:lnTo>
                    <a:lnTo>
                      <a:pt x="74" y="218"/>
                    </a:lnTo>
                    <a:lnTo>
                      <a:pt x="100" y="218"/>
                    </a:lnTo>
                    <a:lnTo>
                      <a:pt x="126" y="208"/>
                    </a:lnTo>
                    <a:lnTo>
                      <a:pt x="142" y="184"/>
                    </a:lnTo>
                    <a:lnTo>
                      <a:pt x="150" y="156"/>
                    </a:lnTo>
                    <a:lnTo>
                      <a:pt x="150" y="136"/>
                    </a:lnTo>
                    <a:lnTo>
                      <a:pt x="148" y="110"/>
                    </a:lnTo>
                    <a:lnTo>
                      <a:pt x="166" y="78"/>
                    </a:lnTo>
                    <a:lnTo>
                      <a:pt x="182" y="56"/>
                    </a:lnTo>
                    <a:lnTo>
                      <a:pt x="176" y="28"/>
                    </a:lnTo>
                    <a:lnTo>
                      <a:pt x="160" y="0"/>
                    </a:lnTo>
                    <a:lnTo>
                      <a:pt x="144" y="6"/>
                    </a:lnTo>
                    <a:lnTo>
                      <a:pt x="126" y="40"/>
                    </a:lnTo>
                    <a:lnTo>
                      <a:pt x="96" y="54"/>
                    </a:lnTo>
                    <a:lnTo>
                      <a:pt x="82" y="46"/>
                    </a:lnTo>
                    <a:lnTo>
                      <a:pt x="60" y="32"/>
                    </a:lnTo>
                    <a:lnTo>
                      <a:pt x="48" y="28"/>
                    </a:lnTo>
                    <a:lnTo>
                      <a:pt x="28" y="32"/>
                    </a:lnTo>
                    <a:lnTo>
                      <a:pt x="16" y="64"/>
                    </a:lnTo>
                    <a:lnTo>
                      <a:pt x="18" y="10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93300"/>
                  </a:gs>
                  <a:gs pos="100000">
                    <a:srgbClr val="6622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7" name="Freeform 1919"/>
              <p:cNvSpPr>
                <a:spLocks noChangeAspect="1"/>
              </p:cNvSpPr>
              <p:nvPr/>
            </p:nvSpPr>
            <p:spPr bwMode="auto">
              <a:xfrm flipH="1">
                <a:off x="2687" y="4003"/>
                <a:ext cx="13" cy="25"/>
              </a:xfrm>
              <a:custGeom>
                <a:avLst/>
                <a:gdLst>
                  <a:gd name="T0" fmla="*/ 0 w 117"/>
                  <a:gd name="T1" fmla="*/ 0 h 177"/>
                  <a:gd name="T2" fmla="*/ 0 w 117"/>
                  <a:gd name="T3" fmla="*/ 0 h 177"/>
                  <a:gd name="T4" fmla="*/ 0 w 117"/>
                  <a:gd name="T5" fmla="*/ 0 h 177"/>
                  <a:gd name="T6" fmla="*/ 0 w 117"/>
                  <a:gd name="T7" fmla="*/ 0 h 177"/>
                  <a:gd name="T8" fmla="*/ 0 w 117"/>
                  <a:gd name="T9" fmla="*/ 0 h 1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"/>
                  <a:gd name="T16" fmla="*/ 0 h 177"/>
                  <a:gd name="T17" fmla="*/ 117 w 117"/>
                  <a:gd name="T18" fmla="*/ 177 h 1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" h="177">
                    <a:moveTo>
                      <a:pt x="0" y="84"/>
                    </a:moveTo>
                    <a:lnTo>
                      <a:pt x="57" y="177"/>
                    </a:lnTo>
                    <a:lnTo>
                      <a:pt x="117" y="84"/>
                    </a:lnTo>
                    <a:lnTo>
                      <a:pt x="54" y="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8" name="Freeform 1920"/>
              <p:cNvSpPr>
                <a:spLocks noChangeAspect="1"/>
              </p:cNvSpPr>
              <p:nvPr/>
            </p:nvSpPr>
            <p:spPr bwMode="auto">
              <a:xfrm flipH="1">
                <a:off x="2689" y="4005"/>
                <a:ext cx="9" cy="8"/>
              </a:xfrm>
              <a:custGeom>
                <a:avLst/>
                <a:gdLst>
                  <a:gd name="T0" fmla="*/ 0 w 75"/>
                  <a:gd name="T1" fmla="*/ 0 h 57"/>
                  <a:gd name="T2" fmla="*/ 0 w 75"/>
                  <a:gd name="T3" fmla="*/ 0 h 57"/>
                  <a:gd name="T4" fmla="*/ 0 w 75"/>
                  <a:gd name="T5" fmla="*/ 0 h 57"/>
                  <a:gd name="T6" fmla="*/ 0 w 75"/>
                  <a:gd name="T7" fmla="*/ 0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57"/>
                  <a:gd name="T14" fmla="*/ 75 w 75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57">
                    <a:moveTo>
                      <a:pt x="0" y="54"/>
                    </a:moveTo>
                    <a:lnTo>
                      <a:pt x="75" y="57"/>
                    </a:lnTo>
                    <a:lnTo>
                      <a:pt x="39" y="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49" name="Freeform 1921"/>
              <p:cNvSpPr>
                <a:spLocks noChangeAspect="1"/>
              </p:cNvSpPr>
              <p:nvPr/>
            </p:nvSpPr>
            <p:spPr bwMode="auto">
              <a:xfrm flipH="1">
                <a:off x="2689" y="4015"/>
                <a:ext cx="9" cy="9"/>
              </a:xfrm>
              <a:custGeom>
                <a:avLst/>
                <a:gdLst>
                  <a:gd name="T0" fmla="*/ 0 w 75"/>
                  <a:gd name="T1" fmla="*/ 0 h 54"/>
                  <a:gd name="T2" fmla="*/ 0 w 75"/>
                  <a:gd name="T3" fmla="*/ 0 h 54"/>
                  <a:gd name="T4" fmla="*/ 0 w 75"/>
                  <a:gd name="T5" fmla="*/ 0 h 54"/>
                  <a:gd name="T6" fmla="*/ 0 w 75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54"/>
                  <a:gd name="T14" fmla="*/ 75 w 75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54">
                    <a:moveTo>
                      <a:pt x="0" y="0"/>
                    </a:moveTo>
                    <a:lnTo>
                      <a:pt x="75" y="3"/>
                    </a:lnTo>
                    <a:lnTo>
                      <a:pt x="42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0" name="Freeform 1922"/>
              <p:cNvSpPr>
                <a:spLocks noChangeAspect="1"/>
              </p:cNvSpPr>
              <p:nvPr/>
            </p:nvSpPr>
            <p:spPr bwMode="auto">
              <a:xfrm flipH="1">
                <a:off x="2693" y="4011"/>
                <a:ext cx="3" cy="2"/>
              </a:xfrm>
              <a:custGeom>
                <a:avLst/>
                <a:gdLst>
                  <a:gd name="T0" fmla="*/ 0 w 43"/>
                  <a:gd name="T1" fmla="*/ 0 h 13"/>
                  <a:gd name="T2" fmla="*/ 0 w 43"/>
                  <a:gd name="T3" fmla="*/ 0 h 13"/>
                  <a:gd name="T4" fmla="*/ 0 w 43"/>
                  <a:gd name="T5" fmla="*/ 0 h 13"/>
                  <a:gd name="T6" fmla="*/ 0 w 43"/>
                  <a:gd name="T7" fmla="*/ 0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3"/>
                  <a:gd name="T13" fmla="*/ 0 h 13"/>
                  <a:gd name="T14" fmla="*/ 43 w 43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" h="13">
                    <a:moveTo>
                      <a:pt x="23" y="13"/>
                    </a:moveTo>
                    <a:cubicBezTo>
                      <a:pt x="0" y="7"/>
                      <a:pt x="18" y="5"/>
                      <a:pt x="29" y="1"/>
                    </a:cubicBezTo>
                    <a:cubicBezTo>
                      <a:pt x="33" y="2"/>
                      <a:pt x="40" y="0"/>
                      <a:pt x="41" y="4"/>
                    </a:cubicBezTo>
                    <a:cubicBezTo>
                      <a:pt x="43" y="10"/>
                      <a:pt x="23" y="13"/>
                      <a:pt x="23" y="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1" name="Freeform 1923"/>
              <p:cNvSpPr>
                <a:spLocks noChangeAspect="1"/>
              </p:cNvSpPr>
              <p:nvPr/>
            </p:nvSpPr>
            <p:spPr bwMode="auto">
              <a:xfrm flipH="1">
                <a:off x="2691" y="4015"/>
                <a:ext cx="5" cy="5"/>
              </a:xfrm>
              <a:custGeom>
                <a:avLst/>
                <a:gdLst>
                  <a:gd name="T0" fmla="*/ 0 w 44"/>
                  <a:gd name="T1" fmla="*/ 0 h 21"/>
                  <a:gd name="T2" fmla="*/ 0 w 44"/>
                  <a:gd name="T3" fmla="*/ 0 h 21"/>
                  <a:gd name="T4" fmla="*/ 0 w 44"/>
                  <a:gd name="T5" fmla="*/ 0 h 21"/>
                  <a:gd name="T6" fmla="*/ 0 w 44"/>
                  <a:gd name="T7" fmla="*/ 0 h 2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4"/>
                  <a:gd name="T13" fmla="*/ 0 h 21"/>
                  <a:gd name="T14" fmla="*/ 44 w 44"/>
                  <a:gd name="T15" fmla="*/ 21 h 2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4" h="21">
                    <a:moveTo>
                      <a:pt x="23" y="4"/>
                    </a:moveTo>
                    <a:cubicBezTo>
                      <a:pt x="19" y="5"/>
                      <a:pt x="13" y="4"/>
                      <a:pt x="11" y="7"/>
                    </a:cubicBezTo>
                    <a:cubicBezTo>
                      <a:pt x="0" y="21"/>
                      <a:pt x="23" y="15"/>
                      <a:pt x="44" y="13"/>
                    </a:cubicBezTo>
                    <a:cubicBezTo>
                      <a:pt x="40" y="0"/>
                      <a:pt x="35" y="0"/>
                      <a:pt x="23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2" name="Freeform 1924"/>
              <p:cNvSpPr>
                <a:spLocks noChangeAspect="1"/>
              </p:cNvSpPr>
              <p:nvPr/>
            </p:nvSpPr>
            <p:spPr bwMode="auto">
              <a:xfrm flipH="1">
                <a:off x="2721" y="4007"/>
                <a:ext cx="16" cy="17"/>
              </a:xfrm>
              <a:custGeom>
                <a:avLst/>
                <a:gdLst>
                  <a:gd name="T0" fmla="*/ 0 w 141"/>
                  <a:gd name="T1" fmla="*/ 0 h 129"/>
                  <a:gd name="T2" fmla="*/ 0 w 141"/>
                  <a:gd name="T3" fmla="*/ 0 h 129"/>
                  <a:gd name="T4" fmla="*/ 0 w 141"/>
                  <a:gd name="T5" fmla="*/ 0 h 129"/>
                  <a:gd name="T6" fmla="*/ 0 w 141"/>
                  <a:gd name="T7" fmla="*/ 0 h 129"/>
                  <a:gd name="T8" fmla="*/ 0 w 141"/>
                  <a:gd name="T9" fmla="*/ 0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129"/>
                  <a:gd name="T17" fmla="*/ 141 w 141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129">
                    <a:moveTo>
                      <a:pt x="0" y="0"/>
                    </a:moveTo>
                    <a:lnTo>
                      <a:pt x="0" y="126"/>
                    </a:lnTo>
                    <a:lnTo>
                      <a:pt x="141" y="129"/>
                    </a:lnTo>
                    <a:lnTo>
                      <a:pt x="1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3" name="Freeform 1925"/>
              <p:cNvSpPr>
                <a:spLocks noChangeAspect="1"/>
              </p:cNvSpPr>
              <p:nvPr/>
            </p:nvSpPr>
            <p:spPr bwMode="auto">
              <a:xfrm flipH="1">
                <a:off x="2721" y="4007"/>
                <a:ext cx="16" cy="6"/>
              </a:xfrm>
              <a:custGeom>
                <a:avLst/>
                <a:gdLst>
                  <a:gd name="T0" fmla="*/ 0 w 126"/>
                  <a:gd name="T1" fmla="*/ 0 h 36"/>
                  <a:gd name="T2" fmla="*/ 0 w 126"/>
                  <a:gd name="T3" fmla="*/ 0 h 36"/>
                  <a:gd name="T4" fmla="*/ 0 w 126"/>
                  <a:gd name="T5" fmla="*/ 0 h 36"/>
                  <a:gd name="T6" fmla="*/ 0 w 126"/>
                  <a:gd name="T7" fmla="*/ 0 h 36"/>
                  <a:gd name="T8" fmla="*/ 0 w 12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36"/>
                  <a:gd name="T17" fmla="*/ 126 w 12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36">
                    <a:moveTo>
                      <a:pt x="0" y="0"/>
                    </a:moveTo>
                    <a:lnTo>
                      <a:pt x="0" y="36"/>
                    </a:lnTo>
                    <a:lnTo>
                      <a:pt x="126" y="36"/>
                    </a:lnTo>
                    <a:lnTo>
                      <a:pt x="1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4" name="Freeform 1926"/>
              <p:cNvSpPr>
                <a:spLocks noChangeAspect="1"/>
              </p:cNvSpPr>
              <p:nvPr/>
            </p:nvSpPr>
            <p:spPr bwMode="auto">
              <a:xfrm flipH="1">
                <a:off x="2721" y="4009"/>
                <a:ext cx="16" cy="2"/>
              </a:xfrm>
              <a:custGeom>
                <a:avLst/>
                <a:gdLst>
                  <a:gd name="T0" fmla="*/ 0 w 130"/>
                  <a:gd name="T1" fmla="*/ 0 h 25"/>
                  <a:gd name="T2" fmla="*/ 0 w 130"/>
                  <a:gd name="T3" fmla="*/ 0 h 25"/>
                  <a:gd name="T4" fmla="*/ 0 w 130"/>
                  <a:gd name="T5" fmla="*/ 0 h 25"/>
                  <a:gd name="T6" fmla="*/ 0 w 130"/>
                  <a:gd name="T7" fmla="*/ 0 h 25"/>
                  <a:gd name="T8" fmla="*/ 0 w 130"/>
                  <a:gd name="T9" fmla="*/ 0 h 25"/>
                  <a:gd name="T10" fmla="*/ 0 w 130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25"/>
                  <a:gd name="T20" fmla="*/ 130 w 130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25">
                    <a:moveTo>
                      <a:pt x="24" y="3"/>
                    </a:moveTo>
                    <a:cubicBezTo>
                      <a:pt x="3" y="7"/>
                      <a:pt x="0" y="14"/>
                      <a:pt x="21" y="21"/>
                    </a:cubicBezTo>
                    <a:cubicBezTo>
                      <a:pt x="44" y="16"/>
                      <a:pt x="57" y="18"/>
                      <a:pt x="81" y="21"/>
                    </a:cubicBezTo>
                    <a:cubicBezTo>
                      <a:pt x="104" y="19"/>
                      <a:pt x="130" y="25"/>
                      <a:pt x="114" y="0"/>
                    </a:cubicBezTo>
                    <a:cubicBezTo>
                      <a:pt x="93" y="1"/>
                      <a:pt x="72" y="6"/>
                      <a:pt x="51" y="6"/>
                    </a:cubicBezTo>
                    <a:cubicBezTo>
                      <a:pt x="42" y="6"/>
                      <a:pt x="15" y="3"/>
                      <a:pt x="24" y="3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5" name="Freeform 1927"/>
              <p:cNvSpPr>
                <a:spLocks noChangeAspect="1"/>
              </p:cNvSpPr>
              <p:nvPr/>
            </p:nvSpPr>
            <p:spPr bwMode="auto">
              <a:xfrm flipH="1">
                <a:off x="2721" y="4013"/>
                <a:ext cx="15" cy="2"/>
              </a:xfrm>
              <a:custGeom>
                <a:avLst/>
                <a:gdLst>
                  <a:gd name="T0" fmla="*/ 0 w 122"/>
                  <a:gd name="T1" fmla="*/ 0 h 16"/>
                  <a:gd name="T2" fmla="*/ 0 w 122"/>
                  <a:gd name="T3" fmla="*/ 0 h 16"/>
                  <a:gd name="T4" fmla="*/ 0 w 122"/>
                  <a:gd name="T5" fmla="*/ 0 h 16"/>
                  <a:gd name="T6" fmla="*/ 0 w 122"/>
                  <a:gd name="T7" fmla="*/ 0 h 16"/>
                  <a:gd name="T8" fmla="*/ 0 w 122"/>
                  <a:gd name="T9" fmla="*/ 0 h 16"/>
                  <a:gd name="T10" fmla="*/ 0 w 122"/>
                  <a:gd name="T11" fmla="*/ 0 h 16"/>
                  <a:gd name="T12" fmla="*/ 0 w 122"/>
                  <a:gd name="T13" fmla="*/ 0 h 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2"/>
                  <a:gd name="T22" fmla="*/ 0 h 16"/>
                  <a:gd name="T23" fmla="*/ 122 w 122"/>
                  <a:gd name="T24" fmla="*/ 16 h 1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2" h="16">
                    <a:moveTo>
                      <a:pt x="23" y="4"/>
                    </a:moveTo>
                    <a:cubicBezTo>
                      <a:pt x="12" y="0"/>
                      <a:pt x="0" y="7"/>
                      <a:pt x="17" y="13"/>
                    </a:cubicBezTo>
                    <a:cubicBezTo>
                      <a:pt x="41" y="11"/>
                      <a:pt x="55" y="9"/>
                      <a:pt x="77" y="16"/>
                    </a:cubicBezTo>
                    <a:cubicBezTo>
                      <a:pt x="85" y="15"/>
                      <a:pt x="93" y="14"/>
                      <a:pt x="101" y="13"/>
                    </a:cubicBezTo>
                    <a:cubicBezTo>
                      <a:pt x="122" y="9"/>
                      <a:pt x="98" y="3"/>
                      <a:pt x="92" y="1"/>
                    </a:cubicBezTo>
                    <a:cubicBezTo>
                      <a:pt x="75" y="2"/>
                      <a:pt x="58" y="7"/>
                      <a:pt x="41" y="7"/>
                    </a:cubicBezTo>
                    <a:cubicBezTo>
                      <a:pt x="35" y="7"/>
                      <a:pt x="23" y="4"/>
                      <a:pt x="23" y="4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6" name="Freeform 1928"/>
              <p:cNvSpPr>
                <a:spLocks noChangeAspect="1"/>
              </p:cNvSpPr>
              <p:nvPr/>
            </p:nvSpPr>
            <p:spPr bwMode="auto">
              <a:xfrm flipH="1">
                <a:off x="2721" y="4018"/>
                <a:ext cx="16" cy="4"/>
              </a:xfrm>
              <a:custGeom>
                <a:avLst/>
                <a:gdLst>
                  <a:gd name="T0" fmla="*/ 0 w 133"/>
                  <a:gd name="T1" fmla="*/ 0 h 25"/>
                  <a:gd name="T2" fmla="*/ 0 w 133"/>
                  <a:gd name="T3" fmla="*/ 0 h 25"/>
                  <a:gd name="T4" fmla="*/ 0 w 133"/>
                  <a:gd name="T5" fmla="*/ 0 h 25"/>
                  <a:gd name="T6" fmla="*/ 0 w 133"/>
                  <a:gd name="T7" fmla="*/ 0 h 25"/>
                  <a:gd name="T8" fmla="*/ 0 w 133"/>
                  <a:gd name="T9" fmla="*/ 0 h 25"/>
                  <a:gd name="T10" fmla="*/ 0 w 133"/>
                  <a:gd name="T11" fmla="*/ 0 h 25"/>
                  <a:gd name="T12" fmla="*/ 0 w 133"/>
                  <a:gd name="T13" fmla="*/ 0 h 25"/>
                  <a:gd name="T14" fmla="*/ 0 w 133"/>
                  <a:gd name="T15" fmla="*/ 0 h 25"/>
                  <a:gd name="T16" fmla="*/ 0 w 133"/>
                  <a:gd name="T17" fmla="*/ 0 h 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3"/>
                  <a:gd name="T28" fmla="*/ 0 h 25"/>
                  <a:gd name="T29" fmla="*/ 133 w 133"/>
                  <a:gd name="T30" fmla="*/ 25 h 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3" h="25">
                    <a:moveTo>
                      <a:pt x="50" y="1"/>
                    </a:moveTo>
                    <a:cubicBezTo>
                      <a:pt x="36" y="4"/>
                      <a:pt x="20" y="0"/>
                      <a:pt x="8" y="7"/>
                    </a:cubicBezTo>
                    <a:cubicBezTo>
                      <a:pt x="0" y="12"/>
                      <a:pt x="29" y="25"/>
                      <a:pt x="29" y="25"/>
                    </a:cubicBezTo>
                    <a:cubicBezTo>
                      <a:pt x="35" y="23"/>
                      <a:pt x="41" y="21"/>
                      <a:pt x="47" y="19"/>
                    </a:cubicBezTo>
                    <a:cubicBezTo>
                      <a:pt x="50" y="18"/>
                      <a:pt x="56" y="16"/>
                      <a:pt x="56" y="16"/>
                    </a:cubicBezTo>
                    <a:cubicBezTo>
                      <a:pt x="68" y="17"/>
                      <a:pt x="80" y="17"/>
                      <a:pt x="92" y="19"/>
                    </a:cubicBezTo>
                    <a:cubicBezTo>
                      <a:pt x="98" y="20"/>
                      <a:pt x="110" y="25"/>
                      <a:pt x="110" y="25"/>
                    </a:cubicBezTo>
                    <a:cubicBezTo>
                      <a:pt x="128" y="21"/>
                      <a:pt x="133" y="8"/>
                      <a:pt x="113" y="1"/>
                    </a:cubicBezTo>
                    <a:cubicBezTo>
                      <a:pt x="60" y="4"/>
                      <a:pt x="81" y="7"/>
                      <a:pt x="50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7" name="Line 1929"/>
              <p:cNvSpPr>
                <a:spLocks noChangeAspect="1" noChangeShapeType="1"/>
              </p:cNvSpPr>
              <p:nvPr/>
            </p:nvSpPr>
            <p:spPr bwMode="auto">
              <a:xfrm flipH="1">
                <a:off x="2685" y="4036"/>
                <a:ext cx="22" cy="0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8" name="Line 1930"/>
              <p:cNvSpPr>
                <a:spLocks noChangeAspect="1" noChangeShapeType="1"/>
              </p:cNvSpPr>
              <p:nvPr/>
            </p:nvSpPr>
            <p:spPr bwMode="auto">
              <a:xfrm flipH="1">
                <a:off x="2713" y="4036"/>
                <a:ext cx="26" cy="0"/>
              </a:xfrm>
              <a:prstGeom prst="line">
                <a:avLst/>
              </a:pr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59" name="Line 1931"/>
              <p:cNvSpPr>
                <a:spLocks noChangeAspect="1" noChangeShapeType="1"/>
              </p:cNvSpPr>
              <p:nvPr/>
            </p:nvSpPr>
            <p:spPr bwMode="auto">
              <a:xfrm flipH="1">
                <a:off x="2745" y="4001"/>
                <a:ext cx="0" cy="29"/>
              </a:xfrm>
              <a:prstGeom prst="line">
                <a:avLst/>
              </a:pr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0" name="Freeform 1932"/>
              <p:cNvSpPr>
                <a:spLocks noChangeAspect="1"/>
              </p:cNvSpPr>
              <p:nvPr/>
            </p:nvSpPr>
            <p:spPr bwMode="auto">
              <a:xfrm flipH="1">
                <a:off x="2709" y="3983"/>
                <a:ext cx="12" cy="14"/>
              </a:xfrm>
              <a:custGeom>
                <a:avLst/>
                <a:gdLst>
                  <a:gd name="T0" fmla="*/ 0 w 86"/>
                  <a:gd name="T1" fmla="*/ 0 h 106"/>
                  <a:gd name="T2" fmla="*/ 0 w 86"/>
                  <a:gd name="T3" fmla="*/ 0 h 106"/>
                  <a:gd name="T4" fmla="*/ 0 w 86"/>
                  <a:gd name="T5" fmla="*/ 0 h 106"/>
                  <a:gd name="T6" fmla="*/ 0 w 86"/>
                  <a:gd name="T7" fmla="*/ 0 h 106"/>
                  <a:gd name="T8" fmla="*/ 0 w 86"/>
                  <a:gd name="T9" fmla="*/ 0 h 106"/>
                  <a:gd name="T10" fmla="*/ 0 w 86"/>
                  <a:gd name="T11" fmla="*/ 0 h 1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6"/>
                  <a:gd name="T19" fmla="*/ 0 h 106"/>
                  <a:gd name="T20" fmla="*/ 86 w 86"/>
                  <a:gd name="T21" fmla="*/ 106 h 1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6" h="106">
                    <a:moveTo>
                      <a:pt x="2" y="62"/>
                    </a:moveTo>
                    <a:lnTo>
                      <a:pt x="0" y="0"/>
                    </a:lnTo>
                    <a:lnTo>
                      <a:pt x="82" y="0"/>
                    </a:lnTo>
                    <a:lnTo>
                      <a:pt x="86" y="104"/>
                    </a:lnTo>
                    <a:lnTo>
                      <a:pt x="6" y="106"/>
                    </a:lnTo>
                    <a:lnTo>
                      <a:pt x="2" y="62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1" name="Freeform 1933"/>
              <p:cNvSpPr>
                <a:spLocks noChangeAspect="1"/>
              </p:cNvSpPr>
              <p:nvPr/>
            </p:nvSpPr>
            <p:spPr bwMode="auto">
              <a:xfrm flipH="1">
                <a:off x="2711" y="3987"/>
                <a:ext cx="8" cy="10"/>
              </a:xfrm>
              <a:custGeom>
                <a:avLst/>
                <a:gdLst>
                  <a:gd name="T0" fmla="*/ 0 w 70"/>
                  <a:gd name="T1" fmla="*/ 0 h 78"/>
                  <a:gd name="T2" fmla="*/ 0 w 70"/>
                  <a:gd name="T3" fmla="*/ 0 h 78"/>
                  <a:gd name="T4" fmla="*/ 0 w 70"/>
                  <a:gd name="T5" fmla="*/ 0 h 78"/>
                  <a:gd name="T6" fmla="*/ 0 w 70"/>
                  <a:gd name="T7" fmla="*/ 0 h 78"/>
                  <a:gd name="T8" fmla="*/ 0 w 70"/>
                  <a:gd name="T9" fmla="*/ 0 h 78"/>
                  <a:gd name="T10" fmla="*/ 0 w 70"/>
                  <a:gd name="T11" fmla="*/ 0 h 78"/>
                  <a:gd name="T12" fmla="*/ 0 w 70"/>
                  <a:gd name="T13" fmla="*/ 0 h 78"/>
                  <a:gd name="T14" fmla="*/ 0 w 70"/>
                  <a:gd name="T15" fmla="*/ 0 h 78"/>
                  <a:gd name="T16" fmla="*/ 0 w 70"/>
                  <a:gd name="T17" fmla="*/ 0 h 78"/>
                  <a:gd name="T18" fmla="*/ 0 w 70"/>
                  <a:gd name="T19" fmla="*/ 0 h 78"/>
                  <a:gd name="T20" fmla="*/ 0 w 70"/>
                  <a:gd name="T21" fmla="*/ 0 h 78"/>
                  <a:gd name="T22" fmla="*/ 0 w 70"/>
                  <a:gd name="T23" fmla="*/ 0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78"/>
                  <a:gd name="T38" fmla="*/ 70 w 70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78">
                    <a:moveTo>
                      <a:pt x="0" y="54"/>
                    </a:moveTo>
                    <a:lnTo>
                      <a:pt x="20" y="68"/>
                    </a:lnTo>
                    <a:lnTo>
                      <a:pt x="34" y="34"/>
                    </a:lnTo>
                    <a:lnTo>
                      <a:pt x="28" y="18"/>
                    </a:lnTo>
                    <a:lnTo>
                      <a:pt x="34" y="0"/>
                    </a:lnTo>
                    <a:lnTo>
                      <a:pt x="50" y="6"/>
                    </a:lnTo>
                    <a:lnTo>
                      <a:pt x="54" y="24"/>
                    </a:lnTo>
                    <a:lnTo>
                      <a:pt x="44" y="36"/>
                    </a:lnTo>
                    <a:lnTo>
                      <a:pt x="42" y="66"/>
                    </a:lnTo>
                    <a:lnTo>
                      <a:pt x="70" y="78"/>
                    </a:lnTo>
                    <a:lnTo>
                      <a:pt x="0" y="76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82804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2" name="Freeform 1934"/>
              <p:cNvSpPr>
                <a:spLocks noChangeAspect="1"/>
              </p:cNvSpPr>
              <p:nvPr/>
            </p:nvSpPr>
            <p:spPr bwMode="auto">
              <a:xfrm flipH="1">
                <a:off x="2709" y="3991"/>
                <a:ext cx="10" cy="6"/>
              </a:xfrm>
              <a:custGeom>
                <a:avLst/>
                <a:gdLst>
                  <a:gd name="T0" fmla="*/ 0 w 82"/>
                  <a:gd name="T1" fmla="*/ 0 h 40"/>
                  <a:gd name="T2" fmla="*/ 0 w 82"/>
                  <a:gd name="T3" fmla="*/ 0 h 40"/>
                  <a:gd name="T4" fmla="*/ 0 w 82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82"/>
                  <a:gd name="T10" fmla="*/ 0 h 40"/>
                  <a:gd name="T11" fmla="*/ 82 w 82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" h="40">
                    <a:moveTo>
                      <a:pt x="0" y="0"/>
                    </a:moveTo>
                    <a:lnTo>
                      <a:pt x="2" y="40"/>
                    </a:lnTo>
                    <a:lnTo>
                      <a:pt x="82" y="40"/>
                    </a:lnTo>
                  </a:path>
                </a:pathLst>
              </a:cu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3" name="Freeform 1935"/>
              <p:cNvSpPr>
                <a:spLocks noChangeAspect="1"/>
              </p:cNvSpPr>
              <p:nvPr/>
            </p:nvSpPr>
            <p:spPr bwMode="auto">
              <a:xfrm flipH="1">
                <a:off x="2707" y="3981"/>
                <a:ext cx="15" cy="8"/>
              </a:xfrm>
              <a:custGeom>
                <a:avLst/>
                <a:gdLst>
                  <a:gd name="T0" fmla="*/ 0 w 116"/>
                  <a:gd name="T1" fmla="*/ 0 h 60"/>
                  <a:gd name="T2" fmla="*/ 0 w 116"/>
                  <a:gd name="T3" fmla="*/ 0 h 60"/>
                  <a:gd name="T4" fmla="*/ 0 w 116"/>
                  <a:gd name="T5" fmla="*/ 0 h 60"/>
                  <a:gd name="T6" fmla="*/ 0 60000 65536"/>
                  <a:gd name="T7" fmla="*/ 0 60000 65536"/>
                  <a:gd name="T8" fmla="*/ 0 60000 65536"/>
                  <a:gd name="T9" fmla="*/ 0 w 116"/>
                  <a:gd name="T10" fmla="*/ 0 h 60"/>
                  <a:gd name="T11" fmla="*/ 116 w 116"/>
                  <a:gd name="T12" fmla="*/ 60 h 6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6" h="60">
                    <a:moveTo>
                      <a:pt x="116" y="60"/>
                    </a:moveTo>
                    <a:lnTo>
                      <a:pt x="114" y="4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4" name="Line 1936"/>
              <p:cNvSpPr>
                <a:spLocks noChangeAspect="1" noChangeShapeType="1"/>
              </p:cNvSpPr>
              <p:nvPr/>
            </p:nvSpPr>
            <p:spPr bwMode="auto">
              <a:xfrm flipH="1">
                <a:off x="2745" y="403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5" name="Line 1937"/>
              <p:cNvSpPr>
                <a:spLocks noChangeAspect="1" noChangeShapeType="1"/>
              </p:cNvSpPr>
              <p:nvPr/>
            </p:nvSpPr>
            <p:spPr bwMode="auto">
              <a:xfrm flipH="1">
                <a:off x="2711" y="403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6" name="Line 1938"/>
              <p:cNvSpPr>
                <a:spLocks noChangeAspect="1" noChangeShapeType="1"/>
              </p:cNvSpPr>
              <p:nvPr/>
            </p:nvSpPr>
            <p:spPr bwMode="auto">
              <a:xfrm>
                <a:off x="2685" y="4032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7" name="Line 1939"/>
              <p:cNvSpPr>
                <a:spLocks noChangeAspect="1" noChangeShapeType="1"/>
              </p:cNvSpPr>
              <p:nvPr/>
            </p:nvSpPr>
            <p:spPr bwMode="auto">
              <a:xfrm flipH="1">
                <a:off x="2741" y="4032"/>
                <a:ext cx="4" cy="0"/>
              </a:xfrm>
              <a:prstGeom prst="line">
                <a:avLst/>
              </a:pr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8" name="Line 1940"/>
              <p:cNvSpPr>
                <a:spLocks noChangeAspect="1" noChangeShapeType="1"/>
              </p:cNvSpPr>
              <p:nvPr/>
            </p:nvSpPr>
            <p:spPr bwMode="auto">
              <a:xfrm flipH="1">
                <a:off x="2707" y="4032"/>
                <a:ext cx="4" cy="0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69" name="Line 1941"/>
              <p:cNvSpPr>
                <a:spLocks noChangeAspect="1" noChangeShapeType="1"/>
              </p:cNvSpPr>
              <p:nvPr/>
            </p:nvSpPr>
            <p:spPr bwMode="auto">
              <a:xfrm flipH="1">
                <a:off x="2679" y="4032"/>
                <a:ext cx="6" cy="0"/>
              </a:xfrm>
              <a:prstGeom prst="line">
                <a:avLst/>
              </a:prstGeom>
              <a:noFill/>
              <a:ln w="317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0" name="Line 1942"/>
              <p:cNvSpPr>
                <a:spLocks noChangeAspect="1" noChangeShapeType="1"/>
              </p:cNvSpPr>
              <p:nvPr/>
            </p:nvSpPr>
            <p:spPr bwMode="auto">
              <a:xfrm flipH="1">
                <a:off x="2739" y="4032"/>
                <a:ext cx="2" cy="10"/>
              </a:xfrm>
              <a:prstGeom prst="line">
                <a:avLst/>
              </a:pr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1" name="Line 1943"/>
              <p:cNvSpPr>
                <a:spLocks noChangeAspect="1" noChangeShapeType="1"/>
              </p:cNvSpPr>
              <p:nvPr/>
            </p:nvSpPr>
            <p:spPr bwMode="auto">
              <a:xfrm flipH="1">
                <a:off x="2707" y="4032"/>
                <a:ext cx="0" cy="10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2" name="Line 1944"/>
              <p:cNvSpPr>
                <a:spLocks noChangeAspect="1" noChangeShapeType="1"/>
              </p:cNvSpPr>
              <p:nvPr/>
            </p:nvSpPr>
            <p:spPr bwMode="auto">
              <a:xfrm flipH="1">
                <a:off x="2679" y="4034"/>
                <a:ext cx="0" cy="8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3" name="Freeform 1945"/>
              <p:cNvSpPr>
                <a:spLocks noChangeAspect="1"/>
              </p:cNvSpPr>
              <p:nvPr/>
            </p:nvSpPr>
            <p:spPr bwMode="auto">
              <a:xfrm flipH="1">
                <a:off x="2732" y="3979"/>
                <a:ext cx="4" cy="2"/>
              </a:xfrm>
              <a:custGeom>
                <a:avLst/>
                <a:gdLst>
                  <a:gd name="T0" fmla="*/ 0 w 44"/>
                  <a:gd name="T1" fmla="*/ 0 h 24"/>
                  <a:gd name="T2" fmla="*/ 0 w 44"/>
                  <a:gd name="T3" fmla="*/ 0 h 24"/>
                  <a:gd name="T4" fmla="*/ 0 w 44"/>
                  <a:gd name="T5" fmla="*/ 0 h 24"/>
                  <a:gd name="T6" fmla="*/ 0 w 44"/>
                  <a:gd name="T7" fmla="*/ 0 h 24"/>
                  <a:gd name="T8" fmla="*/ 0 w 4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"/>
                  <a:gd name="T16" fmla="*/ 0 h 24"/>
                  <a:gd name="T17" fmla="*/ 44 w 4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" h="24">
                    <a:moveTo>
                      <a:pt x="0" y="4"/>
                    </a:moveTo>
                    <a:lnTo>
                      <a:pt x="20" y="24"/>
                    </a:lnTo>
                    <a:lnTo>
                      <a:pt x="44" y="10"/>
                    </a:lnTo>
                    <a:lnTo>
                      <a:pt x="28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4" name="Line 1946"/>
              <p:cNvSpPr>
                <a:spLocks noChangeAspect="1" noChangeShapeType="1"/>
              </p:cNvSpPr>
              <p:nvPr/>
            </p:nvSpPr>
            <p:spPr bwMode="auto">
              <a:xfrm flipV="1">
                <a:off x="2721" y="3937"/>
                <a:ext cx="22" cy="4"/>
              </a:xfrm>
              <a:prstGeom prst="line">
                <a:avLst/>
              </a:prstGeom>
              <a:noFill/>
              <a:ln w="6350">
                <a:solidFill>
                  <a:srgbClr val="DC4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5" name="Line 1947"/>
              <p:cNvSpPr>
                <a:spLocks noChangeAspect="1" noChangeShapeType="1"/>
              </p:cNvSpPr>
              <p:nvPr/>
            </p:nvSpPr>
            <p:spPr bwMode="auto">
              <a:xfrm flipV="1">
                <a:off x="2743" y="3937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6E25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6" name="Line 1948"/>
              <p:cNvSpPr>
                <a:spLocks noChangeAspect="1" noChangeShapeType="1"/>
              </p:cNvSpPr>
              <p:nvPr/>
            </p:nvSpPr>
            <p:spPr bwMode="auto">
              <a:xfrm flipH="1">
                <a:off x="2687" y="3943"/>
                <a:ext cx="15" cy="2"/>
              </a:xfrm>
              <a:prstGeom prst="line">
                <a:avLst/>
              </a:prstGeom>
              <a:noFill/>
              <a:ln w="6350">
                <a:solidFill>
                  <a:srgbClr val="B9B76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7" name="Freeform 1949"/>
              <p:cNvSpPr>
                <a:spLocks noChangeAspect="1"/>
              </p:cNvSpPr>
              <p:nvPr/>
            </p:nvSpPr>
            <p:spPr bwMode="auto">
              <a:xfrm flipH="1">
                <a:off x="2651" y="3945"/>
                <a:ext cx="27" cy="95"/>
              </a:xfrm>
              <a:custGeom>
                <a:avLst/>
                <a:gdLst>
                  <a:gd name="T0" fmla="*/ 0 w 200"/>
                  <a:gd name="T1" fmla="*/ 0 h 704"/>
                  <a:gd name="T2" fmla="*/ 0 w 200"/>
                  <a:gd name="T3" fmla="*/ 0 h 704"/>
                  <a:gd name="T4" fmla="*/ 0 w 200"/>
                  <a:gd name="T5" fmla="*/ 0 h 704"/>
                  <a:gd name="T6" fmla="*/ 0 w 200"/>
                  <a:gd name="T7" fmla="*/ 0 h 704"/>
                  <a:gd name="T8" fmla="*/ 0 w 200"/>
                  <a:gd name="T9" fmla="*/ 0 h 7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704"/>
                  <a:gd name="T17" fmla="*/ 200 w 200"/>
                  <a:gd name="T18" fmla="*/ 704 h 7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704">
                    <a:moveTo>
                      <a:pt x="0" y="0"/>
                    </a:moveTo>
                    <a:lnTo>
                      <a:pt x="184" y="18"/>
                    </a:lnTo>
                    <a:lnTo>
                      <a:pt x="200" y="702"/>
                    </a:lnTo>
                    <a:lnTo>
                      <a:pt x="16" y="704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9B76F"/>
                  </a:gs>
                  <a:gs pos="100000">
                    <a:srgbClr val="929057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8" name="Freeform 1950"/>
              <p:cNvSpPr>
                <a:spLocks noChangeAspect="1"/>
              </p:cNvSpPr>
              <p:nvPr/>
            </p:nvSpPr>
            <p:spPr bwMode="auto">
              <a:xfrm flipH="1">
                <a:off x="2653" y="3945"/>
                <a:ext cx="25" cy="54"/>
              </a:xfrm>
              <a:custGeom>
                <a:avLst/>
                <a:gdLst>
                  <a:gd name="T0" fmla="*/ 0 w 192"/>
                  <a:gd name="T1" fmla="*/ 0 h 400"/>
                  <a:gd name="T2" fmla="*/ 0 w 192"/>
                  <a:gd name="T3" fmla="*/ 0 h 400"/>
                  <a:gd name="T4" fmla="*/ 0 w 192"/>
                  <a:gd name="T5" fmla="*/ 0 h 400"/>
                  <a:gd name="T6" fmla="*/ 0 w 192"/>
                  <a:gd name="T7" fmla="*/ 0 h 400"/>
                  <a:gd name="T8" fmla="*/ 0 w 192"/>
                  <a:gd name="T9" fmla="*/ 0 h 400"/>
                  <a:gd name="T10" fmla="*/ 0 w 192"/>
                  <a:gd name="T11" fmla="*/ 0 h 400"/>
                  <a:gd name="T12" fmla="*/ 0 w 192"/>
                  <a:gd name="T13" fmla="*/ 0 h 400"/>
                  <a:gd name="T14" fmla="*/ 0 w 192"/>
                  <a:gd name="T15" fmla="*/ 0 h 400"/>
                  <a:gd name="T16" fmla="*/ 0 w 192"/>
                  <a:gd name="T17" fmla="*/ 0 h 400"/>
                  <a:gd name="T18" fmla="*/ 0 w 192"/>
                  <a:gd name="T19" fmla="*/ 0 h 400"/>
                  <a:gd name="T20" fmla="*/ 0 w 192"/>
                  <a:gd name="T21" fmla="*/ 0 h 400"/>
                  <a:gd name="T22" fmla="*/ 0 w 192"/>
                  <a:gd name="T23" fmla="*/ 0 h 400"/>
                  <a:gd name="T24" fmla="*/ 0 w 192"/>
                  <a:gd name="T25" fmla="*/ 0 h 400"/>
                  <a:gd name="T26" fmla="*/ 0 w 192"/>
                  <a:gd name="T27" fmla="*/ 0 h 400"/>
                  <a:gd name="T28" fmla="*/ 0 w 192"/>
                  <a:gd name="T29" fmla="*/ 0 h 400"/>
                  <a:gd name="T30" fmla="*/ 0 w 192"/>
                  <a:gd name="T31" fmla="*/ 0 h 400"/>
                  <a:gd name="T32" fmla="*/ 0 w 192"/>
                  <a:gd name="T33" fmla="*/ 0 h 400"/>
                  <a:gd name="T34" fmla="*/ 0 w 192"/>
                  <a:gd name="T35" fmla="*/ 0 h 400"/>
                  <a:gd name="T36" fmla="*/ 0 w 192"/>
                  <a:gd name="T37" fmla="*/ 0 h 400"/>
                  <a:gd name="T38" fmla="*/ 0 w 192"/>
                  <a:gd name="T39" fmla="*/ 0 h 4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2"/>
                  <a:gd name="T61" fmla="*/ 0 h 400"/>
                  <a:gd name="T62" fmla="*/ 192 w 192"/>
                  <a:gd name="T63" fmla="*/ 400 h 400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2" h="400">
                    <a:moveTo>
                      <a:pt x="12" y="400"/>
                    </a:moveTo>
                    <a:lnTo>
                      <a:pt x="30" y="384"/>
                    </a:lnTo>
                    <a:lnTo>
                      <a:pt x="74" y="388"/>
                    </a:lnTo>
                    <a:lnTo>
                      <a:pt x="94" y="346"/>
                    </a:lnTo>
                    <a:lnTo>
                      <a:pt x="92" y="314"/>
                    </a:lnTo>
                    <a:lnTo>
                      <a:pt x="70" y="302"/>
                    </a:lnTo>
                    <a:lnTo>
                      <a:pt x="54" y="288"/>
                    </a:lnTo>
                    <a:lnTo>
                      <a:pt x="46" y="258"/>
                    </a:lnTo>
                    <a:lnTo>
                      <a:pt x="60" y="228"/>
                    </a:lnTo>
                    <a:lnTo>
                      <a:pt x="60" y="200"/>
                    </a:lnTo>
                    <a:lnTo>
                      <a:pt x="74" y="180"/>
                    </a:lnTo>
                    <a:lnTo>
                      <a:pt x="94" y="170"/>
                    </a:lnTo>
                    <a:lnTo>
                      <a:pt x="114" y="190"/>
                    </a:lnTo>
                    <a:lnTo>
                      <a:pt x="126" y="204"/>
                    </a:lnTo>
                    <a:lnTo>
                      <a:pt x="144" y="218"/>
                    </a:lnTo>
                    <a:lnTo>
                      <a:pt x="168" y="200"/>
                    </a:lnTo>
                    <a:lnTo>
                      <a:pt x="192" y="218"/>
                    </a:lnTo>
                    <a:lnTo>
                      <a:pt x="188" y="18"/>
                    </a:lnTo>
                    <a:lnTo>
                      <a:pt x="0" y="0"/>
                    </a:lnTo>
                    <a:lnTo>
                      <a:pt x="12" y="40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F5F5F"/>
                  </a:gs>
                  <a:gs pos="100000">
                    <a:srgbClr val="48484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79" name="Freeform 1951"/>
              <p:cNvSpPr>
                <a:spLocks noChangeAspect="1"/>
              </p:cNvSpPr>
              <p:nvPr/>
            </p:nvSpPr>
            <p:spPr bwMode="auto">
              <a:xfrm flipH="1">
                <a:off x="2670" y="4015"/>
                <a:ext cx="6" cy="25"/>
              </a:xfrm>
              <a:custGeom>
                <a:avLst/>
                <a:gdLst>
                  <a:gd name="T0" fmla="*/ 0 w 42"/>
                  <a:gd name="T1" fmla="*/ 0 h 186"/>
                  <a:gd name="T2" fmla="*/ 0 w 42"/>
                  <a:gd name="T3" fmla="*/ 0 h 186"/>
                  <a:gd name="T4" fmla="*/ 0 w 42"/>
                  <a:gd name="T5" fmla="*/ 0 h 186"/>
                  <a:gd name="T6" fmla="*/ 0 w 42"/>
                  <a:gd name="T7" fmla="*/ 0 h 186"/>
                  <a:gd name="T8" fmla="*/ 0 w 42"/>
                  <a:gd name="T9" fmla="*/ 0 h 186"/>
                  <a:gd name="T10" fmla="*/ 0 w 42"/>
                  <a:gd name="T11" fmla="*/ 0 h 186"/>
                  <a:gd name="T12" fmla="*/ 0 w 42"/>
                  <a:gd name="T13" fmla="*/ 0 h 186"/>
                  <a:gd name="T14" fmla="*/ 0 w 42"/>
                  <a:gd name="T15" fmla="*/ 0 h 1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186"/>
                  <a:gd name="T26" fmla="*/ 42 w 42"/>
                  <a:gd name="T27" fmla="*/ 186 h 1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186">
                    <a:moveTo>
                      <a:pt x="36" y="184"/>
                    </a:moveTo>
                    <a:lnTo>
                      <a:pt x="38" y="136"/>
                    </a:lnTo>
                    <a:lnTo>
                      <a:pt x="42" y="110"/>
                    </a:lnTo>
                    <a:lnTo>
                      <a:pt x="36" y="56"/>
                    </a:lnTo>
                    <a:lnTo>
                      <a:pt x="22" y="8"/>
                    </a:lnTo>
                    <a:lnTo>
                      <a:pt x="0" y="0"/>
                    </a:lnTo>
                    <a:lnTo>
                      <a:pt x="6" y="186"/>
                    </a:lnTo>
                    <a:lnTo>
                      <a:pt x="36" y="184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0" name="Freeform 1952"/>
              <p:cNvSpPr>
                <a:spLocks noChangeAspect="1"/>
              </p:cNvSpPr>
              <p:nvPr/>
            </p:nvSpPr>
            <p:spPr bwMode="auto">
              <a:xfrm flipH="1">
                <a:off x="2653" y="3957"/>
                <a:ext cx="8" cy="10"/>
              </a:xfrm>
              <a:custGeom>
                <a:avLst/>
                <a:gdLst>
                  <a:gd name="T0" fmla="*/ 0 w 50"/>
                  <a:gd name="T1" fmla="*/ 0 h 78"/>
                  <a:gd name="T2" fmla="*/ 0 w 50"/>
                  <a:gd name="T3" fmla="*/ 0 h 78"/>
                  <a:gd name="T4" fmla="*/ 0 w 50"/>
                  <a:gd name="T5" fmla="*/ 0 h 78"/>
                  <a:gd name="T6" fmla="*/ 0 w 50"/>
                  <a:gd name="T7" fmla="*/ 0 h 78"/>
                  <a:gd name="T8" fmla="*/ 0 w 50"/>
                  <a:gd name="T9" fmla="*/ 0 h 78"/>
                  <a:gd name="T10" fmla="*/ 0 w 50"/>
                  <a:gd name="T11" fmla="*/ 0 h 78"/>
                  <a:gd name="T12" fmla="*/ 0 w 50"/>
                  <a:gd name="T13" fmla="*/ 0 h 78"/>
                  <a:gd name="T14" fmla="*/ 0 w 50"/>
                  <a:gd name="T15" fmla="*/ 0 h 78"/>
                  <a:gd name="T16" fmla="*/ 0 w 50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78"/>
                  <a:gd name="T29" fmla="*/ 50 w 50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78">
                    <a:moveTo>
                      <a:pt x="0" y="0"/>
                    </a:moveTo>
                    <a:lnTo>
                      <a:pt x="14" y="20"/>
                    </a:lnTo>
                    <a:lnTo>
                      <a:pt x="14" y="44"/>
                    </a:lnTo>
                    <a:lnTo>
                      <a:pt x="38" y="48"/>
                    </a:lnTo>
                    <a:lnTo>
                      <a:pt x="48" y="56"/>
                    </a:lnTo>
                    <a:lnTo>
                      <a:pt x="50" y="78"/>
                    </a:lnTo>
                    <a:lnTo>
                      <a:pt x="36" y="64"/>
                    </a:lnTo>
                    <a:lnTo>
                      <a:pt x="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1" name="Freeform 1953"/>
              <p:cNvSpPr>
                <a:spLocks noChangeAspect="1"/>
              </p:cNvSpPr>
              <p:nvPr/>
            </p:nvSpPr>
            <p:spPr bwMode="auto">
              <a:xfrm flipH="1">
                <a:off x="2653" y="4024"/>
                <a:ext cx="6" cy="10"/>
              </a:xfrm>
              <a:custGeom>
                <a:avLst/>
                <a:gdLst>
                  <a:gd name="T0" fmla="*/ 0 w 50"/>
                  <a:gd name="T1" fmla="*/ 0 h 78"/>
                  <a:gd name="T2" fmla="*/ 0 w 50"/>
                  <a:gd name="T3" fmla="*/ 0 h 78"/>
                  <a:gd name="T4" fmla="*/ 0 w 50"/>
                  <a:gd name="T5" fmla="*/ 0 h 78"/>
                  <a:gd name="T6" fmla="*/ 0 w 50"/>
                  <a:gd name="T7" fmla="*/ 0 h 78"/>
                  <a:gd name="T8" fmla="*/ 0 w 50"/>
                  <a:gd name="T9" fmla="*/ 0 h 78"/>
                  <a:gd name="T10" fmla="*/ 0 w 50"/>
                  <a:gd name="T11" fmla="*/ 0 h 78"/>
                  <a:gd name="T12" fmla="*/ 0 w 50"/>
                  <a:gd name="T13" fmla="*/ 0 h 78"/>
                  <a:gd name="T14" fmla="*/ 0 w 50"/>
                  <a:gd name="T15" fmla="*/ 0 h 78"/>
                  <a:gd name="T16" fmla="*/ 0 w 50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78"/>
                  <a:gd name="T29" fmla="*/ 50 w 50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78">
                    <a:moveTo>
                      <a:pt x="0" y="0"/>
                    </a:moveTo>
                    <a:lnTo>
                      <a:pt x="14" y="20"/>
                    </a:lnTo>
                    <a:lnTo>
                      <a:pt x="14" y="44"/>
                    </a:lnTo>
                    <a:lnTo>
                      <a:pt x="38" y="48"/>
                    </a:lnTo>
                    <a:lnTo>
                      <a:pt x="48" y="56"/>
                    </a:lnTo>
                    <a:lnTo>
                      <a:pt x="50" y="78"/>
                    </a:lnTo>
                    <a:lnTo>
                      <a:pt x="36" y="64"/>
                    </a:lnTo>
                    <a:lnTo>
                      <a:pt x="4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2" name="Freeform 1954"/>
              <p:cNvSpPr>
                <a:spLocks noChangeAspect="1"/>
              </p:cNvSpPr>
              <p:nvPr/>
            </p:nvSpPr>
            <p:spPr bwMode="auto">
              <a:xfrm flipH="1">
                <a:off x="2664" y="4013"/>
                <a:ext cx="10" cy="17"/>
              </a:xfrm>
              <a:custGeom>
                <a:avLst/>
                <a:gdLst>
                  <a:gd name="T0" fmla="*/ 0 w 66"/>
                  <a:gd name="T1" fmla="*/ 0 h 122"/>
                  <a:gd name="T2" fmla="*/ 0 w 66"/>
                  <a:gd name="T3" fmla="*/ 0 h 122"/>
                  <a:gd name="T4" fmla="*/ 0 w 66"/>
                  <a:gd name="T5" fmla="*/ 0 h 122"/>
                  <a:gd name="T6" fmla="*/ 0 w 66"/>
                  <a:gd name="T7" fmla="*/ 0 h 122"/>
                  <a:gd name="T8" fmla="*/ 0 w 66"/>
                  <a:gd name="T9" fmla="*/ 0 h 122"/>
                  <a:gd name="T10" fmla="*/ 0 w 66"/>
                  <a:gd name="T11" fmla="*/ 0 h 122"/>
                  <a:gd name="T12" fmla="*/ 0 w 66"/>
                  <a:gd name="T13" fmla="*/ 0 h 122"/>
                  <a:gd name="T14" fmla="*/ 0 w 66"/>
                  <a:gd name="T15" fmla="*/ 0 h 122"/>
                  <a:gd name="T16" fmla="*/ 0 w 66"/>
                  <a:gd name="T17" fmla="*/ 0 h 12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6"/>
                  <a:gd name="T28" fmla="*/ 0 h 122"/>
                  <a:gd name="T29" fmla="*/ 66 w 66"/>
                  <a:gd name="T30" fmla="*/ 122 h 12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6" h="122">
                    <a:moveTo>
                      <a:pt x="34" y="118"/>
                    </a:moveTo>
                    <a:lnTo>
                      <a:pt x="64" y="122"/>
                    </a:lnTo>
                    <a:lnTo>
                      <a:pt x="66" y="2"/>
                    </a:lnTo>
                    <a:lnTo>
                      <a:pt x="2" y="0"/>
                    </a:lnTo>
                    <a:lnTo>
                      <a:pt x="0" y="56"/>
                    </a:lnTo>
                    <a:lnTo>
                      <a:pt x="14" y="58"/>
                    </a:lnTo>
                    <a:lnTo>
                      <a:pt x="20" y="48"/>
                    </a:lnTo>
                    <a:lnTo>
                      <a:pt x="32" y="70"/>
                    </a:lnTo>
                    <a:lnTo>
                      <a:pt x="34" y="118"/>
                    </a:lnTo>
                    <a:close/>
                  </a:path>
                </a:pathLst>
              </a:custGeom>
              <a:solidFill>
                <a:srgbClr val="1C1C1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3" name="Freeform 1955"/>
              <p:cNvSpPr>
                <a:spLocks noChangeAspect="1"/>
              </p:cNvSpPr>
              <p:nvPr/>
            </p:nvSpPr>
            <p:spPr bwMode="auto">
              <a:xfrm flipH="1">
                <a:off x="2657" y="3951"/>
                <a:ext cx="17" cy="6"/>
              </a:xfrm>
              <a:custGeom>
                <a:avLst/>
                <a:gdLst>
                  <a:gd name="T0" fmla="*/ 0 w 138"/>
                  <a:gd name="T1" fmla="*/ 0 h 50"/>
                  <a:gd name="T2" fmla="*/ 0 w 138"/>
                  <a:gd name="T3" fmla="*/ 0 h 50"/>
                  <a:gd name="T4" fmla="*/ 0 w 138"/>
                  <a:gd name="T5" fmla="*/ 0 h 50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50"/>
                  <a:gd name="T11" fmla="*/ 138 w 138"/>
                  <a:gd name="T12" fmla="*/ 50 h 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50">
                    <a:moveTo>
                      <a:pt x="0" y="0"/>
                    </a:moveTo>
                    <a:lnTo>
                      <a:pt x="136" y="14"/>
                    </a:lnTo>
                    <a:lnTo>
                      <a:pt x="138" y="50"/>
                    </a:lnTo>
                  </a:path>
                </a:pathLst>
              </a:custGeom>
              <a:noFill/>
              <a:ln w="6350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4" name="Line 1956"/>
              <p:cNvSpPr>
                <a:spLocks noChangeAspect="1" noChangeShapeType="1"/>
              </p:cNvSpPr>
              <p:nvPr/>
            </p:nvSpPr>
            <p:spPr bwMode="auto">
              <a:xfrm flipH="1">
                <a:off x="2655" y="3971"/>
                <a:ext cx="2" cy="53"/>
              </a:xfrm>
              <a:prstGeom prst="line">
                <a:avLst/>
              </a:prstGeom>
              <a:noFill/>
              <a:ln w="6350">
                <a:solidFill>
                  <a:srgbClr val="76753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5" name="Line 1957"/>
              <p:cNvSpPr>
                <a:spLocks noChangeAspect="1" noChangeShapeType="1"/>
              </p:cNvSpPr>
              <p:nvPr/>
            </p:nvSpPr>
            <p:spPr bwMode="auto">
              <a:xfrm flipH="1">
                <a:off x="2655" y="3957"/>
                <a:ext cx="6" cy="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6" name="Freeform 1958"/>
              <p:cNvSpPr>
                <a:spLocks noChangeAspect="1"/>
              </p:cNvSpPr>
              <p:nvPr/>
            </p:nvSpPr>
            <p:spPr bwMode="auto">
              <a:xfrm flipH="1">
                <a:off x="2663" y="3997"/>
                <a:ext cx="11" cy="14"/>
              </a:xfrm>
              <a:custGeom>
                <a:avLst/>
                <a:gdLst>
                  <a:gd name="T0" fmla="*/ 0 w 68"/>
                  <a:gd name="T1" fmla="*/ 0 h 104"/>
                  <a:gd name="T2" fmla="*/ 0 w 68"/>
                  <a:gd name="T3" fmla="*/ 0 h 104"/>
                  <a:gd name="T4" fmla="*/ 0 w 68"/>
                  <a:gd name="T5" fmla="*/ 0 h 104"/>
                  <a:gd name="T6" fmla="*/ 0 60000 65536"/>
                  <a:gd name="T7" fmla="*/ 0 60000 65536"/>
                  <a:gd name="T8" fmla="*/ 0 60000 65536"/>
                  <a:gd name="T9" fmla="*/ 0 w 68"/>
                  <a:gd name="T10" fmla="*/ 0 h 104"/>
                  <a:gd name="T11" fmla="*/ 68 w 68"/>
                  <a:gd name="T12" fmla="*/ 104 h 1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" h="104">
                    <a:moveTo>
                      <a:pt x="68" y="104"/>
                    </a:moveTo>
                    <a:lnTo>
                      <a:pt x="2" y="10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CBCA9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7" name="Line 1959"/>
              <p:cNvSpPr>
                <a:spLocks noChangeAspect="1" noChangeShapeType="1"/>
              </p:cNvSpPr>
              <p:nvPr/>
            </p:nvSpPr>
            <p:spPr bwMode="auto">
              <a:xfrm flipH="1">
                <a:off x="2674" y="3949"/>
                <a:ext cx="0" cy="48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8" name="Line 1960"/>
              <p:cNvSpPr>
                <a:spLocks noChangeAspect="1" noChangeShapeType="1"/>
              </p:cNvSpPr>
              <p:nvPr/>
            </p:nvSpPr>
            <p:spPr bwMode="auto">
              <a:xfrm flipH="1">
                <a:off x="2664" y="4032"/>
                <a:ext cx="10" cy="2"/>
              </a:xfrm>
              <a:prstGeom prst="line">
                <a:avLst/>
              </a:prstGeom>
              <a:noFill/>
              <a:ln w="9525">
                <a:solidFill>
                  <a:srgbClr val="1C1C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89" name="Freeform 1961"/>
              <p:cNvSpPr>
                <a:spLocks noChangeAspect="1"/>
              </p:cNvSpPr>
              <p:nvPr/>
            </p:nvSpPr>
            <p:spPr bwMode="auto">
              <a:xfrm flipH="1">
                <a:off x="2668" y="4022"/>
                <a:ext cx="6" cy="8"/>
              </a:xfrm>
              <a:custGeom>
                <a:avLst/>
                <a:gdLst>
                  <a:gd name="T0" fmla="*/ 0 w 40"/>
                  <a:gd name="T1" fmla="*/ 0 h 72"/>
                  <a:gd name="T2" fmla="*/ 0 w 40"/>
                  <a:gd name="T3" fmla="*/ 0 h 72"/>
                  <a:gd name="T4" fmla="*/ 0 w 40"/>
                  <a:gd name="T5" fmla="*/ 0 h 72"/>
                  <a:gd name="T6" fmla="*/ 0 w 40"/>
                  <a:gd name="T7" fmla="*/ 0 h 72"/>
                  <a:gd name="T8" fmla="*/ 0 w 40"/>
                  <a:gd name="T9" fmla="*/ 0 h 72"/>
                  <a:gd name="T10" fmla="*/ 0 w 40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72"/>
                  <a:gd name="T20" fmla="*/ 40 w 40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72">
                    <a:moveTo>
                      <a:pt x="36" y="72"/>
                    </a:moveTo>
                    <a:lnTo>
                      <a:pt x="40" y="16"/>
                    </a:lnTo>
                    <a:lnTo>
                      <a:pt x="28" y="0"/>
                    </a:lnTo>
                    <a:lnTo>
                      <a:pt x="0" y="6"/>
                    </a:lnTo>
                    <a:lnTo>
                      <a:pt x="2" y="72"/>
                    </a:lnTo>
                    <a:lnTo>
                      <a:pt x="36" y="7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0" name="Freeform 1962"/>
              <p:cNvSpPr>
                <a:spLocks noChangeAspect="1"/>
              </p:cNvSpPr>
              <p:nvPr/>
            </p:nvSpPr>
            <p:spPr bwMode="auto">
              <a:xfrm flipH="1">
                <a:off x="2664" y="4015"/>
                <a:ext cx="10" cy="15"/>
              </a:xfrm>
              <a:custGeom>
                <a:avLst/>
                <a:gdLst>
                  <a:gd name="T0" fmla="*/ 0 w 62"/>
                  <a:gd name="T1" fmla="*/ 0 h 116"/>
                  <a:gd name="T2" fmla="*/ 0 w 62"/>
                  <a:gd name="T3" fmla="*/ 0 h 116"/>
                  <a:gd name="T4" fmla="*/ 0 w 62"/>
                  <a:gd name="T5" fmla="*/ 0 h 116"/>
                  <a:gd name="T6" fmla="*/ 0 60000 65536"/>
                  <a:gd name="T7" fmla="*/ 0 60000 65536"/>
                  <a:gd name="T8" fmla="*/ 0 60000 65536"/>
                  <a:gd name="T9" fmla="*/ 0 w 62"/>
                  <a:gd name="T10" fmla="*/ 0 h 116"/>
                  <a:gd name="T11" fmla="*/ 62 w 62"/>
                  <a:gd name="T12" fmla="*/ 116 h 11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2" h="116">
                    <a:moveTo>
                      <a:pt x="62" y="116"/>
                    </a:moveTo>
                    <a:lnTo>
                      <a:pt x="0" y="112"/>
                    </a:lnTo>
                    <a:lnTo>
                      <a:pt x="0" y="0"/>
                    </a:lnTo>
                  </a:path>
                </a:pathLst>
              </a:custGeom>
              <a:noFill/>
              <a:ln w="6350">
                <a:solidFill>
                  <a:srgbClr val="D2D1A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1" name="Freeform 1963"/>
              <p:cNvSpPr>
                <a:spLocks noChangeAspect="1"/>
              </p:cNvSpPr>
              <p:nvPr/>
            </p:nvSpPr>
            <p:spPr bwMode="auto">
              <a:xfrm flipH="1">
                <a:off x="2711" y="3967"/>
                <a:ext cx="8" cy="6"/>
              </a:xfrm>
              <a:custGeom>
                <a:avLst/>
                <a:gdLst>
                  <a:gd name="T0" fmla="*/ 0 w 66"/>
                  <a:gd name="T1" fmla="*/ 0 h 60"/>
                  <a:gd name="T2" fmla="*/ 0 w 66"/>
                  <a:gd name="T3" fmla="*/ 0 h 60"/>
                  <a:gd name="T4" fmla="*/ 0 w 66"/>
                  <a:gd name="T5" fmla="*/ 0 h 60"/>
                  <a:gd name="T6" fmla="*/ 0 w 66"/>
                  <a:gd name="T7" fmla="*/ 0 h 60"/>
                  <a:gd name="T8" fmla="*/ 0 w 66"/>
                  <a:gd name="T9" fmla="*/ 0 h 60"/>
                  <a:gd name="T10" fmla="*/ 0 w 66"/>
                  <a:gd name="T11" fmla="*/ 0 h 60"/>
                  <a:gd name="T12" fmla="*/ 0 w 66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6"/>
                  <a:gd name="T22" fmla="*/ 0 h 60"/>
                  <a:gd name="T23" fmla="*/ 66 w 66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6" h="60">
                    <a:moveTo>
                      <a:pt x="64" y="60"/>
                    </a:moveTo>
                    <a:lnTo>
                      <a:pt x="66" y="20"/>
                    </a:lnTo>
                    <a:lnTo>
                      <a:pt x="44" y="16"/>
                    </a:lnTo>
                    <a:lnTo>
                      <a:pt x="26" y="2"/>
                    </a:lnTo>
                    <a:lnTo>
                      <a:pt x="0" y="0"/>
                    </a:lnTo>
                    <a:lnTo>
                      <a:pt x="2" y="60"/>
                    </a:lnTo>
                    <a:lnTo>
                      <a:pt x="64" y="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2" name="Freeform 1964"/>
              <p:cNvSpPr>
                <a:spLocks noChangeAspect="1"/>
              </p:cNvSpPr>
              <p:nvPr/>
            </p:nvSpPr>
            <p:spPr bwMode="auto">
              <a:xfrm flipH="1">
                <a:off x="2709" y="3961"/>
                <a:ext cx="12" cy="12"/>
              </a:xfrm>
              <a:custGeom>
                <a:avLst/>
                <a:gdLst>
                  <a:gd name="T0" fmla="*/ 0 w 76"/>
                  <a:gd name="T1" fmla="*/ 0 h 100"/>
                  <a:gd name="T2" fmla="*/ 0 w 76"/>
                  <a:gd name="T3" fmla="*/ 0 h 100"/>
                  <a:gd name="T4" fmla="*/ 0 w 76"/>
                  <a:gd name="T5" fmla="*/ 0 h 100"/>
                  <a:gd name="T6" fmla="*/ 0 60000 65536"/>
                  <a:gd name="T7" fmla="*/ 0 60000 65536"/>
                  <a:gd name="T8" fmla="*/ 0 60000 65536"/>
                  <a:gd name="T9" fmla="*/ 0 w 76"/>
                  <a:gd name="T10" fmla="*/ 0 h 100"/>
                  <a:gd name="T11" fmla="*/ 76 w 76"/>
                  <a:gd name="T12" fmla="*/ 100 h 1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6" h="100">
                    <a:moveTo>
                      <a:pt x="0" y="0"/>
                    </a:moveTo>
                    <a:lnTo>
                      <a:pt x="0" y="94"/>
                    </a:lnTo>
                    <a:lnTo>
                      <a:pt x="76" y="100"/>
                    </a:lnTo>
                  </a:path>
                </a:pathLst>
              </a:custGeom>
              <a:noFill/>
              <a:ln w="6350">
                <a:solidFill>
                  <a:srgbClr val="BFBD7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3" name="Freeform 1965"/>
              <p:cNvSpPr>
                <a:spLocks noChangeAspect="1"/>
              </p:cNvSpPr>
              <p:nvPr/>
            </p:nvSpPr>
            <p:spPr bwMode="auto">
              <a:xfrm flipH="1">
                <a:off x="2670" y="4015"/>
                <a:ext cx="2" cy="7"/>
              </a:xfrm>
              <a:custGeom>
                <a:avLst/>
                <a:gdLst>
                  <a:gd name="T0" fmla="*/ 0 w 12"/>
                  <a:gd name="T1" fmla="*/ 0 h 40"/>
                  <a:gd name="T2" fmla="*/ 0 w 12"/>
                  <a:gd name="T3" fmla="*/ 0 h 40"/>
                  <a:gd name="T4" fmla="*/ 0 w 12"/>
                  <a:gd name="T5" fmla="*/ 0 h 40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0"/>
                  <a:gd name="T11" fmla="*/ 12 w 12"/>
                  <a:gd name="T12" fmla="*/ 40 h 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0">
                    <a:moveTo>
                      <a:pt x="10" y="40"/>
                    </a:moveTo>
                    <a:lnTo>
                      <a:pt x="12" y="4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4" name="Line 1966"/>
              <p:cNvSpPr>
                <a:spLocks noChangeAspect="1" noChangeShapeType="1"/>
              </p:cNvSpPr>
              <p:nvPr/>
            </p:nvSpPr>
            <p:spPr bwMode="auto">
              <a:xfrm flipH="1">
                <a:off x="2653" y="4024"/>
                <a:ext cx="4" cy="2"/>
              </a:xfrm>
              <a:prstGeom prst="line">
                <a:avLst/>
              </a:prstGeom>
              <a:noFill/>
              <a:ln w="6350">
                <a:solidFill>
                  <a:srgbClr val="D2D1A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5" name="Line 1967"/>
              <p:cNvSpPr>
                <a:spLocks noChangeAspect="1" noChangeShapeType="1"/>
              </p:cNvSpPr>
              <p:nvPr/>
            </p:nvSpPr>
            <p:spPr bwMode="auto">
              <a:xfrm>
                <a:off x="2663" y="4011"/>
                <a:ext cx="1" cy="23"/>
              </a:xfrm>
              <a:prstGeom prst="line">
                <a:avLst/>
              </a:prstGeom>
              <a:noFill/>
              <a:ln w="6350">
                <a:solidFill>
                  <a:srgbClr val="D2D1A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6" name="Freeform 1968"/>
              <p:cNvSpPr>
                <a:spLocks noChangeAspect="1"/>
              </p:cNvSpPr>
              <p:nvPr/>
            </p:nvSpPr>
            <p:spPr bwMode="auto">
              <a:xfrm flipH="1">
                <a:off x="2655" y="4032"/>
                <a:ext cx="15" cy="4"/>
              </a:xfrm>
              <a:custGeom>
                <a:avLst/>
                <a:gdLst>
                  <a:gd name="T0" fmla="*/ 0 w 120"/>
                  <a:gd name="T1" fmla="*/ 0 h 30"/>
                  <a:gd name="T2" fmla="*/ 0 w 120"/>
                  <a:gd name="T3" fmla="*/ 0 h 30"/>
                  <a:gd name="T4" fmla="*/ 0 w 120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120"/>
                  <a:gd name="T10" fmla="*/ 0 h 30"/>
                  <a:gd name="T11" fmla="*/ 120 w 12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0" h="30">
                    <a:moveTo>
                      <a:pt x="0" y="30"/>
                    </a:moveTo>
                    <a:lnTo>
                      <a:pt x="118" y="30"/>
                    </a:lnTo>
                    <a:lnTo>
                      <a:pt x="120" y="0"/>
                    </a:lnTo>
                  </a:path>
                </a:pathLst>
              </a:custGeom>
              <a:noFill/>
              <a:ln w="6350">
                <a:solidFill>
                  <a:srgbClr val="D2D1A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7" name="Freeform 1969"/>
              <p:cNvSpPr>
                <a:spLocks noChangeAspect="1"/>
              </p:cNvSpPr>
              <p:nvPr/>
            </p:nvSpPr>
            <p:spPr bwMode="auto">
              <a:xfrm flipH="1">
                <a:off x="2670" y="4032"/>
                <a:ext cx="4" cy="4"/>
              </a:xfrm>
              <a:custGeom>
                <a:avLst/>
                <a:gdLst>
                  <a:gd name="T0" fmla="*/ 0 w 20"/>
                  <a:gd name="T1" fmla="*/ 0 h 30"/>
                  <a:gd name="T2" fmla="*/ 0 w 20"/>
                  <a:gd name="T3" fmla="*/ 0 h 30"/>
                  <a:gd name="T4" fmla="*/ 0 w 20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20"/>
                  <a:gd name="T10" fmla="*/ 0 h 30"/>
                  <a:gd name="T11" fmla="*/ 20 w 20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" h="30">
                    <a:moveTo>
                      <a:pt x="0" y="0"/>
                    </a:moveTo>
                    <a:lnTo>
                      <a:pt x="2" y="30"/>
                    </a:lnTo>
                    <a:lnTo>
                      <a:pt x="20" y="30"/>
                    </a:lnTo>
                  </a:path>
                </a:pathLst>
              </a:cu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8" name="Line 1970"/>
              <p:cNvSpPr>
                <a:spLocks noChangeAspect="1" noChangeShapeType="1"/>
              </p:cNvSpPr>
              <p:nvPr/>
            </p:nvSpPr>
            <p:spPr bwMode="auto">
              <a:xfrm flipV="1">
                <a:off x="2756" y="3955"/>
                <a:ext cx="2" cy="16"/>
              </a:xfrm>
              <a:prstGeom prst="line">
                <a:avLst/>
              </a:prstGeom>
              <a:noFill/>
              <a:ln w="6350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899" name="Line 197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81" y="3961"/>
                <a:ext cx="0" cy="12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0" name="Line 197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745" y="3987"/>
                <a:ext cx="0" cy="14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1" name="Line 1973"/>
              <p:cNvSpPr>
                <a:spLocks noChangeAspect="1" noChangeShapeType="1"/>
              </p:cNvSpPr>
              <p:nvPr/>
            </p:nvSpPr>
            <p:spPr bwMode="auto">
              <a:xfrm flipH="1">
                <a:off x="2730" y="3987"/>
                <a:ext cx="15" cy="0"/>
              </a:xfrm>
              <a:prstGeom prst="line">
                <a:avLst/>
              </a:prstGeom>
              <a:noFill/>
              <a:ln w="6350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2" name="Freeform 1974"/>
              <p:cNvSpPr>
                <a:spLocks noChangeAspect="1"/>
              </p:cNvSpPr>
              <p:nvPr/>
            </p:nvSpPr>
            <p:spPr bwMode="auto">
              <a:xfrm flipH="1">
                <a:off x="2709" y="3991"/>
                <a:ext cx="13" cy="8"/>
              </a:xfrm>
              <a:custGeom>
                <a:avLst/>
                <a:gdLst>
                  <a:gd name="T0" fmla="*/ 0 w 96"/>
                  <a:gd name="T1" fmla="*/ 0 h 66"/>
                  <a:gd name="T2" fmla="*/ 0 w 96"/>
                  <a:gd name="T3" fmla="*/ 0 h 66"/>
                  <a:gd name="T4" fmla="*/ 0 w 96"/>
                  <a:gd name="T5" fmla="*/ 0 h 66"/>
                  <a:gd name="T6" fmla="*/ 0 60000 65536"/>
                  <a:gd name="T7" fmla="*/ 0 60000 65536"/>
                  <a:gd name="T8" fmla="*/ 0 60000 65536"/>
                  <a:gd name="T9" fmla="*/ 0 w 96"/>
                  <a:gd name="T10" fmla="*/ 0 h 66"/>
                  <a:gd name="T11" fmla="*/ 96 w 96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6" h="66">
                    <a:moveTo>
                      <a:pt x="0" y="0"/>
                    </a:moveTo>
                    <a:lnTo>
                      <a:pt x="4" y="64"/>
                    </a:lnTo>
                    <a:lnTo>
                      <a:pt x="96" y="66"/>
                    </a:lnTo>
                  </a:path>
                </a:pathLst>
              </a:custGeom>
              <a:noFill/>
              <a:ln w="6350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3" name="Freeform 1975"/>
              <p:cNvSpPr>
                <a:spLocks noChangeAspect="1"/>
              </p:cNvSpPr>
              <p:nvPr/>
            </p:nvSpPr>
            <p:spPr bwMode="auto">
              <a:xfrm flipH="1">
                <a:off x="2721" y="3987"/>
                <a:ext cx="7" cy="4"/>
              </a:xfrm>
              <a:custGeom>
                <a:avLst/>
                <a:gdLst>
                  <a:gd name="T0" fmla="*/ 0 w 54"/>
                  <a:gd name="T1" fmla="*/ 0 h 30"/>
                  <a:gd name="T2" fmla="*/ 0 w 54"/>
                  <a:gd name="T3" fmla="*/ 0 h 30"/>
                  <a:gd name="T4" fmla="*/ 0 w 54"/>
                  <a:gd name="T5" fmla="*/ 0 h 30"/>
                  <a:gd name="T6" fmla="*/ 0 60000 65536"/>
                  <a:gd name="T7" fmla="*/ 0 60000 65536"/>
                  <a:gd name="T8" fmla="*/ 0 60000 65536"/>
                  <a:gd name="T9" fmla="*/ 0 w 54"/>
                  <a:gd name="T10" fmla="*/ 0 h 30"/>
                  <a:gd name="T11" fmla="*/ 54 w 54"/>
                  <a:gd name="T12" fmla="*/ 30 h 3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4" h="30">
                    <a:moveTo>
                      <a:pt x="0" y="0"/>
                    </a:moveTo>
                    <a:lnTo>
                      <a:pt x="54" y="0"/>
                    </a:lnTo>
                    <a:lnTo>
                      <a:pt x="54" y="30"/>
                    </a:lnTo>
                  </a:path>
                </a:pathLst>
              </a:custGeom>
              <a:noFill/>
              <a:ln w="6350">
                <a:solidFill>
                  <a:srgbClr val="7D7B3D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4" name="Freeform 1976"/>
              <p:cNvSpPr>
                <a:spLocks noChangeAspect="1"/>
              </p:cNvSpPr>
              <p:nvPr/>
            </p:nvSpPr>
            <p:spPr bwMode="auto">
              <a:xfrm flipH="1">
                <a:off x="2707" y="3989"/>
                <a:ext cx="2" cy="10"/>
              </a:xfrm>
              <a:custGeom>
                <a:avLst/>
                <a:gdLst>
                  <a:gd name="T0" fmla="*/ 0 w 22"/>
                  <a:gd name="T1" fmla="*/ 0 h 82"/>
                  <a:gd name="T2" fmla="*/ 0 w 22"/>
                  <a:gd name="T3" fmla="*/ 0 h 82"/>
                  <a:gd name="T4" fmla="*/ 0 w 22"/>
                  <a:gd name="T5" fmla="*/ 0 h 82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82"/>
                  <a:gd name="T11" fmla="*/ 22 w 22"/>
                  <a:gd name="T12" fmla="*/ 82 h 8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82">
                    <a:moveTo>
                      <a:pt x="0" y="82"/>
                    </a:moveTo>
                    <a:lnTo>
                      <a:pt x="22" y="82"/>
                    </a:lnTo>
                    <a:lnTo>
                      <a:pt x="20" y="0"/>
                    </a:lnTo>
                  </a:path>
                </a:pathLst>
              </a:custGeom>
              <a:noFill/>
              <a:ln w="6350">
                <a:solidFill>
                  <a:srgbClr val="CE45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5" name="Line 1977"/>
              <p:cNvSpPr>
                <a:spLocks noChangeAspect="1" noChangeShapeType="1"/>
              </p:cNvSpPr>
              <p:nvPr/>
            </p:nvSpPr>
            <p:spPr bwMode="auto">
              <a:xfrm flipV="1">
                <a:off x="2679" y="4022"/>
                <a:ext cx="0" cy="1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6" name="Line 1978"/>
              <p:cNvSpPr>
                <a:spLocks noChangeAspect="1" noChangeShapeType="1"/>
              </p:cNvSpPr>
              <p:nvPr/>
            </p:nvSpPr>
            <p:spPr bwMode="auto">
              <a:xfrm flipH="1">
                <a:off x="2696" y="3987"/>
                <a:ext cx="10" cy="2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7" name="Line 1979"/>
              <p:cNvSpPr>
                <a:spLocks noChangeAspect="1" noChangeShapeType="1"/>
              </p:cNvSpPr>
              <p:nvPr/>
            </p:nvSpPr>
            <p:spPr bwMode="auto">
              <a:xfrm flipH="1">
                <a:off x="2691" y="3987"/>
                <a:ext cx="5" cy="2"/>
              </a:xfrm>
              <a:prstGeom prst="line">
                <a:avLst/>
              </a:prstGeom>
              <a:noFill/>
              <a:ln w="6350">
                <a:solidFill>
                  <a:srgbClr val="6221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8" name="Line 1980"/>
              <p:cNvSpPr>
                <a:spLocks noChangeAspect="1" noChangeShapeType="1"/>
              </p:cNvSpPr>
              <p:nvPr/>
            </p:nvSpPr>
            <p:spPr bwMode="auto">
              <a:xfrm flipV="1">
                <a:off x="2679" y="4001"/>
                <a:ext cx="2" cy="21"/>
              </a:xfrm>
              <a:prstGeom prst="line">
                <a:avLst/>
              </a:prstGeom>
              <a:noFill/>
              <a:ln w="6350">
                <a:solidFill>
                  <a:srgbClr val="76753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09" name="Freeform 1981"/>
              <p:cNvSpPr>
                <a:spLocks noChangeAspect="1"/>
              </p:cNvSpPr>
              <p:nvPr/>
            </p:nvSpPr>
            <p:spPr bwMode="auto">
              <a:xfrm>
                <a:off x="2681" y="3989"/>
                <a:ext cx="10" cy="10"/>
              </a:xfrm>
              <a:custGeom>
                <a:avLst/>
                <a:gdLst>
                  <a:gd name="T0" fmla="*/ 0 w 49"/>
                  <a:gd name="T1" fmla="*/ 0 h 55"/>
                  <a:gd name="T2" fmla="*/ 0 w 49"/>
                  <a:gd name="T3" fmla="*/ 0 h 55"/>
                  <a:gd name="T4" fmla="*/ 0 w 49"/>
                  <a:gd name="T5" fmla="*/ 0 h 55"/>
                  <a:gd name="T6" fmla="*/ 0 60000 65536"/>
                  <a:gd name="T7" fmla="*/ 0 60000 65536"/>
                  <a:gd name="T8" fmla="*/ 0 60000 65536"/>
                  <a:gd name="T9" fmla="*/ 0 w 49"/>
                  <a:gd name="T10" fmla="*/ 0 h 55"/>
                  <a:gd name="T11" fmla="*/ 49 w 49"/>
                  <a:gd name="T12" fmla="*/ 55 h 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9" h="55">
                    <a:moveTo>
                      <a:pt x="49" y="0"/>
                    </a:moveTo>
                    <a:lnTo>
                      <a:pt x="4" y="2"/>
                    </a:lnTo>
                    <a:lnTo>
                      <a:pt x="0" y="55"/>
                    </a:lnTo>
                  </a:path>
                </a:pathLst>
              </a:custGeom>
              <a:noFill/>
              <a:ln w="6350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0" name="Line 1982"/>
              <p:cNvSpPr>
                <a:spLocks noChangeAspect="1" noChangeShapeType="1"/>
              </p:cNvSpPr>
              <p:nvPr/>
            </p:nvSpPr>
            <p:spPr bwMode="auto">
              <a:xfrm flipH="1">
                <a:off x="2732" y="3969"/>
                <a:ext cx="15" cy="2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1" name="Line 1983"/>
              <p:cNvSpPr>
                <a:spLocks noChangeAspect="1" noChangeShapeType="1"/>
              </p:cNvSpPr>
              <p:nvPr/>
            </p:nvSpPr>
            <p:spPr bwMode="auto">
              <a:xfrm flipH="1">
                <a:off x="2715" y="3945"/>
                <a:ext cx="9" cy="0"/>
              </a:xfrm>
              <a:prstGeom prst="line">
                <a:avLst/>
              </a:prstGeom>
              <a:noFill/>
              <a:ln w="6350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2" name="Line 1984"/>
              <p:cNvSpPr>
                <a:spLocks noChangeAspect="1" noChangeShapeType="1"/>
              </p:cNvSpPr>
              <p:nvPr/>
            </p:nvSpPr>
            <p:spPr bwMode="auto">
              <a:xfrm flipV="1">
                <a:off x="2702" y="3947"/>
                <a:ext cx="7" cy="0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3" name="Line 1985"/>
              <p:cNvSpPr>
                <a:spLocks noChangeAspect="1" noChangeShapeType="1"/>
              </p:cNvSpPr>
              <p:nvPr/>
            </p:nvSpPr>
            <p:spPr bwMode="auto">
              <a:xfrm flipV="1">
                <a:off x="2811" y="3953"/>
                <a:ext cx="0" cy="32"/>
              </a:xfrm>
              <a:prstGeom prst="line">
                <a:avLst/>
              </a:prstGeom>
              <a:noFill/>
              <a:ln w="6350">
                <a:solidFill>
                  <a:srgbClr val="B63D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4" name="Line 1986"/>
              <p:cNvSpPr>
                <a:spLocks noChangeAspect="1" noChangeShapeType="1"/>
              </p:cNvSpPr>
              <p:nvPr/>
            </p:nvSpPr>
            <p:spPr bwMode="auto">
              <a:xfrm flipH="1">
                <a:off x="2811" y="4011"/>
                <a:ext cx="0" cy="11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5" name="Freeform 1987"/>
              <p:cNvSpPr>
                <a:spLocks noChangeAspect="1"/>
              </p:cNvSpPr>
              <p:nvPr/>
            </p:nvSpPr>
            <p:spPr bwMode="auto">
              <a:xfrm flipH="1">
                <a:off x="2799" y="4032"/>
                <a:ext cx="12" cy="6"/>
              </a:xfrm>
              <a:custGeom>
                <a:avLst/>
                <a:gdLst>
                  <a:gd name="T0" fmla="*/ 0 w 88"/>
                  <a:gd name="T1" fmla="*/ 0 h 42"/>
                  <a:gd name="T2" fmla="*/ 0 w 88"/>
                  <a:gd name="T3" fmla="*/ 0 h 42"/>
                  <a:gd name="T4" fmla="*/ 0 w 88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42"/>
                  <a:gd name="T11" fmla="*/ 88 w 88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42">
                    <a:moveTo>
                      <a:pt x="0" y="0"/>
                    </a:moveTo>
                    <a:lnTo>
                      <a:pt x="2" y="42"/>
                    </a:lnTo>
                    <a:lnTo>
                      <a:pt x="88" y="40"/>
                    </a:lnTo>
                  </a:path>
                </a:pathLst>
              </a:cu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6" name="Freeform 1988"/>
              <p:cNvSpPr>
                <a:spLocks noChangeAspect="1"/>
              </p:cNvSpPr>
              <p:nvPr/>
            </p:nvSpPr>
            <p:spPr bwMode="auto">
              <a:xfrm flipH="1">
                <a:off x="2784" y="4034"/>
                <a:ext cx="15" cy="4"/>
              </a:xfrm>
              <a:custGeom>
                <a:avLst/>
                <a:gdLst>
                  <a:gd name="T0" fmla="*/ 0 w 114"/>
                  <a:gd name="T1" fmla="*/ 0 h 32"/>
                  <a:gd name="T2" fmla="*/ 0 w 114"/>
                  <a:gd name="T3" fmla="*/ 0 h 32"/>
                  <a:gd name="T4" fmla="*/ 0 w 114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32"/>
                  <a:gd name="T11" fmla="*/ 114 w 114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32">
                    <a:moveTo>
                      <a:pt x="0" y="32"/>
                    </a:moveTo>
                    <a:lnTo>
                      <a:pt x="112" y="32"/>
                    </a:lnTo>
                    <a:lnTo>
                      <a:pt x="114" y="0"/>
                    </a:lnTo>
                  </a:path>
                </a:pathLst>
              </a:custGeom>
              <a:noFill/>
              <a:ln w="9525">
                <a:solidFill>
                  <a:srgbClr val="B9B76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7" name="Freeform 1989"/>
              <p:cNvSpPr>
                <a:spLocks noChangeAspect="1"/>
              </p:cNvSpPr>
              <p:nvPr/>
            </p:nvSpPr>
            <p:spPr bwMode="auto">
              <a:xfrm flipH="1">
                <a:off x="2771" y="4034"/>
                <a:ext cx="8" cy="4"/>
              </a:xfrm>
              <a:custGeom>
                <a:avLst/>
                <a:gdLst>
                  <a:gd name="T0" fmla="*/ 0 w 52"/>
                  <a:gd name="T1" fmla="*/ 0 h 32"/>
                  <a:gd name="T2" fmla="*/ 0 w 52"/>
                  <a:gd name="T3" fmla="*/ 0 h 32"/>
                  <a:gd name="T4" fmla="*/ 0 w 52"/>
                  <a:gd name="T5" fmla="*/ 0 h 32"/>
                  <a:gd name="T6" fmla="*/ 0 60000 65536"/>
                  <a:gd name="T7" fmla="*/ 0 60000 65536"/>
                  <a:gd name="T8" fmla="*/ 0 60000 65536"/>
                  <a:gd name="T9" fmla="*/ 0 w 52"/>
                  <a:gd name="T10" fmla="*/ 0 h 32"/>
                  <a:gd name="T11" fmla="*/ 52 w 52"/>
                  <a:gd name="T12" fmla="*/ 32 h 3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2" h="32">
                    <a:moveTo>
                      <a:pt x="0" y="0"/>
                    </a:moveTo>
                    <a:lnTo>
                      <a:pt x="0" y="32"/>
                    </a:lnTo>
                    <a:lnTo>
                      <a:pt x="52" y="32"/>
                    </a:lnTo>
                  </a:path>
                </a:pathLst>
              </a:custGeom>
              <a:noFill/>
              <a:ln w="6350">
                <a:solidFill>
                  <a:srgbClr val="B9B76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8" name="Line 1990"/>
              <p:cNvSpPr>
                <a:spLocks noChangeAspect="1" noChangeShapeType="1"/>
              </p:cNvSpPr>
              <p:nvPr/>
            </p:nvSpPr>
            <p:spPr bwMode="auto">
              <a:xfrm flipH="1">
                <a:off x="2756" y="4038"/>
                <a:ext cx="17" cy="0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19" name="Line 1991"/>
              <p:cNvSpPr>
                <a:spLocks noChangeAspect="1" noChangeShapeType="1"/>
              </p:cNvSpPr>
              <p:nvPr/>
            </p:nvSpPr>
            <p:spPr bwMode="auto">
              <a:xfrm flipV="1">
                <a:off x="2794" y="4009"/>
                <a:ext cx="3" cy="0"/>
              </a:xfrm>
              <a:prstGeom prst="line">
                <a:avLst/>
              </a:pr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0" name="Line 1992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57" y="3965"/>
                <a:ext cx="0" cy="8"/>
              </a:xfrm>
              <a:prstGeom prst="line">
                <a:avLst/>
              </a:prstGeom>
              <a:noFill/>
              <a:ln w="6350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1" name="Freeform 1993"/>
              <p:cNvSpPr>
                <a:spLocks noChangeAspect="1"/>
              </p:cNvSpPr>
              <p:nvPr/>
            </p:nvSpPr>
            <p:spPr bwMode="auto">
              <a:xfrm flipH="1">
                <a:off x="2653" y="3945"/>
                <a:ext cx="25" cy="12"/>
              </a:xfrm>
              <a:custGeom>
                <a:avLst/>
                <a:gdLst>
                  <a:gd name="T0" fmla="*/ 0 w 190"/>
                  <a:gd name="T1" fmla="*/ 0 h 84"/>
                  <a:gd name="T2" fmla="*/ 0 w 190"/>
                  <a:gd name="T3" fmla="*/ 0 h 84"/>
                  <a:gd name="T4" fmla="*/ 0 w 190"/>
                  <a:gd name="T5" fmla="*/ 0 h 84"/>
                  <a:gd name="T6" fmla="*/ 0 60000 65536"/>
                  <a:gd name="T7" fmla="*/ 0 60000 65536"/>
                  <a:gd name="T8" fmla="*/ 0 60000 65536"/>
                  <a:gd name="T9" fmla="*/ 0 w 190"/>
                  <a:gd name="T10" fmla="*/ 0 h 84"/>
                  <a:gd name="T11" fmla="*/ 190 w 190"/>
                  <a:gd name="T12" fmla="*/ 84 h 8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0" h="84">
                    <a:moveTo>
                      <a:pt x="0" y="0"/>
                    </a:moveTo>
                    <a:lnTo>
                      <a:pt x="190" y="18"/>
                    </a:lnTo>
                    <a:lnTo>
                      <a:pt x="190" y="84"/>
                    </a:lnTo>
                  </a:path>
                </a:pathLst>
              </a:custGeom>
              <a:noFill/>
              <a:ln w="635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2" name="Line 1994"/>
              <p:cNvSpPr>
                <a:spLocks noChangeAspect="1" noChangeShapeType="1"/>
              </p:cNvSpPr>
              <p:nvPr/>
            </p:nvSpPr>
            <p:spPr bwMode="auto">
              <a:xfrm flipH="1">
                <a:off x="2653" y="3967"/>
                <a:ext cx="0" cy="6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3" name="Line 1995"/>
              <p:cNvSpPr>
                <a:spLocks noChangeAspect="1" noChangeShapeType="1"/>
              </p:cNvSpPr>
              <p:nvPr/>
            </p:nvSpPr>
            <p:spPr bwMode="auto">
              <a:xfrm flipH="1">
                <a:off x="2653" y="3973"/>
                <a:ext cx="0" cy="16"/>
              </a:xfrm>
              <a:prstGeom prst="line">
                <a:avLst/>
              </a:prstGeom>
              <a:noFill/>
              <a:ln w="6350">
                <a:solidFill>
                  <a:srgbClr val="D2D1A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" name="Freeform 1996"/>
              <p:cNvSpPr>
                <a:spLocks noChangeAspect="1"/>
              </p:cNvSpPr>
              <p:nvPr/>
            </p:nvSpPr>
            <p:spPr bwMode="auto">
              <a:xfrm flipH="1">
                <a:off x="2842" y="4048"/>
                <a:ext cx="40" cy="14"/>
              </a:xfrm>
              <a:custGeom>
                <a:avLst/>
                <a:gdLst>
                  <a:gd name="T0" fmla="*/ 0 w 314"/>
                  <a:gd name="T1" fmla="*/ 0 h 110"/>
                  <a:gd name="T2" fmla="*/ 0 w 314"/>
                  <a:gd name="T3" fmla="*/ 0 h 110"/>
                  <a:gd name="T4" fmla="*/ 0 w 314"/>
                  <a:gd name="T5" fmla="*/ 0 h 110"/>
                  <a:gd name="T6" fmla="*/ 0 w 314"/>
                  <a:gd name="T7" fmla="*/ 0 h 110"/>
                  <a:gd name="T8" fmla="*/ 0 w 314"/>
                  <a:gd name="T9" fmla="*/ 0 h 110"/>
                  <a:gd name="T10" fmla="*/ 0 w 314"/>
                  <a:gd name="T11" fmla="*/ 0 h 110"/>
                  <a:gd name="T12" fmla="*/ 0 w 314"/>
                  <a:gd name="T13" fmla="*/ 0 h 110"/>
                  <a:gd name="T14" fmla="*/ 0 w 314"/>
                  <a:gd name="T15" fmla="*/ 0 h 110"/>
                  <a:gd name="T16" fmla="*/ 0 w 314"/>
                  <a:gd name="T17" fmla="*/ 0 h 110"/>
                  <a:gd name="T18" fmla="*/ 0 w 314"/>
                  <a:gd name="T19" fmla="*/ 0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4"/>
                  <a:gd name="T31" fmla="*/ 0 h 110"/>
                  <a:gd name="T32" fmla="*/ 314 w 314"/>
                  <a:gd name="T33" fmla="*/ 110 h 1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4" h="110">
                    <a:moveTo>
                      <a:pt x="0" y="6"/>
                    </a:moveTo>
                    <a:lnTo>
                      <a:pt x="146" y="0"/>
                    </a:lnTo>
                    <a:lnTo>
                      <a:pt x="314" y="78"/>
                    </a:lnTo>
                    <a:lnTo>
                      <a:pt x="272" y="110"/>
                    </a:lnTo>
                    <a:lnTo>
                      <a:pt x="226" y="94"/>
                    </a:lnTo>
                    <a:lnTo>
                      <a:pt x="176" y="74"/>
                    </a:lnTo>
                    <a:lnTo>
                      <a:pt x="148" y="38"/>
                    </a:lnTo>
                    <a:lnTo>
                      <a:pt x="70" y="26"/>
                    </a:lnTo>
                    <a:lnTo>
                      <a:pt x="18" y="3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BCA9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5" name="Freeform 1997"/>
              <p:cNvSpPr>
                <a:spLocks noChangeAspect="1"/>
              </p:cNvSpPr>
              <p:nvPr/>
            </p:nvSpPr>
            <p:spPr bwMode="auto">
              <a:xfrm flipH="1">
                <a:off x="2826" y="4048"/>
                <a:ext cx="56" cy="20"/>
              </a:xfrm>
              <a:custGeom>
                <a:avLst/>
                <a:gdLst>
                  <a:gd name="T0" fmla="*/ 0 w 448"/>
                  <a:gd name="T1" fmla="*/ 0 h 150"/>
                  <a:gd name="T2" fmla="*/ 0 w 448"/>
                  <a:gd name="T3" fmla="*/ 0 h 150"/>
                  <a:gd name="T4" fmla="*/ 0 w 448"/>
                  <a:gd name="T5" fmla="*/ 0 h 150"/>
                  <a:gd name="T6" fmla="*/ 0 w 448"/>
                  <a:gd name="T7" fmla="*/ 0 h 150"/>
                  <a:gd name="T8" fmla="*/ 0 w 448"/>
                  <a:gd name="T9" fmla="*/ 0 h 150"/>
                  <a:gd name="T10" fmla="*/ 0 w 448"/>
                  <a:gd name="T11" fmla="*/ 0 h 150"/>
                  <a:gd name="T12" fmla="*/ 0 w 448"/>
                  <a:gd name="T13" fmla="*/ 0 h 150"/>
                  <a:gd name="T14" fmla="*/ 0 w 448"/>
                  <a:gd name="T15" fmla="*/ 0 h 150"/>
                  <a:gd name="T16" fmla="*/ 0 w 448"/>
                  <a:gd name="T17" fmla="*/ 0 h 150"/>
                  <a:gd name="T18" fmla="*/ 0 w 448"/>
                  <a:gd name="T19" fmla="*/ 0 h 150"/>
                  <a:gd name="T20" fmla="*/ 0 w 448"/>
                  <a:gd name="T21" fmla="*/ 0 h 150"/>
                  <a:gd name="T22" fmla="*/ 0 w 448"/>
                  <a:gd name="T23" fmla="*/ 0 h 1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48"/>
                  <a:gd name="T37" fmla="*/ 0 h 150"/>
                  <a:gd name="T38" fmla="*/ 448 w 448"/>
                  <a:gd name="T39" fmla="*/ 150 h 1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48" h="150">
                    <a:moveTo>
                      <a:pt x="0" y="0"/>
                    </a:moveTo>
                    <a:lnTo>
                      <a:pt x="0" y="28"/>
                    </a:lnTo>
                    <a:lnTo>
                      <a:pt x="344" y="150"/>
                    </a:lnTo>
                    <a:lnTo>
                      <a:pt x="374" y="136"/>
                    </a:lnTo>
                    <a:lnTo>
                      <a:pt x="448" y="136"/>
                    </a:lnTo>
                    <a:lnTo>
                      <a:pt x="306" y="72"/>
                    </a:lnTo>
                    <a:lnTo>
                      <a:pt x="254" y="84"/>
                    </a:lnTo>
                    <a:lnTo>
                      <a:pt x="198" y="74"/>
                    </a:lnTo>
                    <a:lnTo>
                      <a:pt x="162" y="28"/>
                    </a:lnTo>
                    <a:lnTo>
                      <a:pt x="66" y="8"/>
                    </a:lnTo>
                    <a:lnTo>
                      <a:pt x="12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6" name="Freeform 1998"/>
              <p:cNvSpPr>
                <a:spLocks noChangeAspect="1"/>
              </p:cNvSpPr>
              <p:nvPr/>
            </p:nvSpPr>
            <p:spPr bwMode="auto">
              <a:xfrm flipH="1">
                <a:off x="2812" y="4064"/>
                <a:ext cx="27" cy="12"/>
              </a:xfrm>
              <a:custGeom>
                <a:avLst/>
                <a:gdLst>
                  <a:gd name="T0" fmla="*/ 0 w 196"/>
                  <a:gd name="T1" fmla="*/ 0 h 94"/>
                  <a:gd name="T2" fmla="*/ 0 w 196"/>
                  <a:gd name="T3" fmla="*/ 0 h 94"/>
                  <a:gd name="T4" fmla="*/ 0 w 196"/>
                  <a:gd name="T5" fmla="*/ 0 h 94"/>
                  <a:gd name="T6" fmla="*/ 0 w 196"/>
                  <a:gd name="T7" fmla="*/ 0 h 94"/>
                  <a:gd name="T8" fmla="*/ 0 w 196"/>
                  <a:gd name="T9" fmla="*/ 0 h 94"/>
                  <a:gd name="T10" fmla="*/ 0 w 196"/>
                  <a:gd name="T11" fmla="*/ 0 h 94"/>
                  <a:gd name="T12" fmla="*/ 0 w 196"/>
                  <a:gd name="T13" fmla="*/ 0 h 9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6"/>
                  <a:gd name="T22" fmla="*/ 0 h 94"/>
                  <a:gd name="T23" fmla="*/ 196 w 196"/>
                  <a:gd name="T24" fmla="*/ 94 h 9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6" h="94">
                    <a:moveTo>
                      <a:pt x="0" y="25"/>
                    </a:moveTo>
                    <a:lnTo>
                      <a:pt x="150" y="94"/>
                    </a:lnTo>
                    <a:lnTo>
                      <a:pt x="150" y="61"/>
                    </a:lnTo>
                    <a:lnTo>
                      <a:pt x="196" y="56"/>
                    </a:lnTo>
                    <a:lnTo>
                      <a:pt x="90" y="8"/>
                    </a:lnTo>
                    <a:lnTo>
                      <a:pt x="22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B63D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7" name="Freeform 1999"/>
              <p:cNvSpPr>
                <a:spLocks noChangeAspect="1"/>
              </p:cNvSpPr>
              <p:nvPr/>
            </p:nvSpPr>
            <p:spPr bwMode="auto">
              <a:xfrm flipH="1">
                <a:off x="2805" y="4052"/>
                <a:ext cx="77" cy="40"/>
              </a:xfrm>
              <a:custGeom>
                <a:avLst/>
                <a:gdLst>
                  <a:gd name="T0" fmla="*/ 0 w 612"/>
                  <a:gd name="T1" fmla="*/ 0 h 300"/>
                  <a:gd name="T2" fmla="*/ 0 w 612"/>
                  <a:gd name="T3" fmla="*/ 0 h 300"/>
                  <a:gd name="T4" fmla="*/ 0 w 612"/>
                  <a:gd name="T5" fmla="*/ 0 h 300"/>
                  <a:gd name="T6" fmla="*/ 0 w 612"/>
                  <a:gd name="T7" fmla="*/ 0 h 300"/>
                  <a:gd name="T8" fmla="*/ 0 w 612"/>
                  <a:gd name="T9" fmla="*/ 0 h 300"/>
                  <a:gd name="T10" fmla="*/ 0 w 612"/>
                  <a:gd name="T11" fmla="*/ 0 h 300"/>
                  <a:gd name="T12" fmla="*/ 0 w 612"/>
                  <a:gd name="T13" fmla="*/ 0 h 300"/>
                  <a:gd name="T14" fmla="*/ 0 w 612"/>
                  <a:gd name="T15" fmla="*/ 0 h 300"/>
                  <a:gd name="T16" fmla="*/ 0 w 612"/>
                  <a:gd name="T17" fmla="*/ 0 h 300"/>
                  <a:gd name="T18" fmla="*/ 0 w 612"/>
                  <a:gd name="T19" fmla="*/ 0 h 300"/>
                  <a:gd name="T20" fmla="*/ 0 w 612"/>
                  <a:gd name="T21" fmla="*/ 0 h 300"/>
                  <a:gd name="T22" fmla="*/ 0 w 612"/>
                  <a:gd name="T23" fmla="*/ 0 h 300"/>
                  <a:gd name="T24" fmla="*/ 0 w 612"/>
                  <a:gd name="T25" fmla="*/ 0 h 300"/>
                  <a:gd name="T26" fmla="*/ 0 w 612"/>
                  <a:gd name="T27" fmla="*/ 0 h 300"/>
                  <a:gd name="T28" fmla="*/ 0 w 612"/>
                  <a:gd name="T29" fmla="*/ 0 h 300"/>
                  <a:gd name="T30" fmla="*/ 0 w 612"/>
                  <a:gd name="T31" fmla="*/ 0 h 3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12"/>
                  <a:gd name="T49" fmla="*/ 0 h 300"/>
                  <a:gd name="T50" fmla="*/ 612 w 612"/>
                  <a:gd name="T51" fmla="*/ 300 h 3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12" h="300">
                    <a:moveTo>
                      <a:pt x="2" y="0"/>
                    </a:moveTo>
                    <a:lnTo>
                      <a:pt x="0" y="191"/>
                    </a:lnTo>
                    <a:lnTo>
                      <a:pt x="382" y="196"/>
                    </a:lnTo>
                    <a:lnTo>
                      <a:pt x="584" y="300"/>
                    </a:lnTo>
                    <a:lnTo>
                      <a:pt x="582" y="262"/>
                    </a:lnTo>
                    <a:lnTo>
                      <a:pt x="522" y="198"/>
                    </a:lnTo>
                    <a:lnTo>
                      <a:pt x="540" y="186"/>
                    </a:lnTo>
                    <a:lnTo>
                      <a:pt x="574" y="222"/>
                    </a:lnTo>
                    <a:lnTo>
                      <a:pt x="610" y="222"/>
                    </a:lnTo>
                    <a:lnTo>
                      <a:pt x="584" y="194"/>
                    </a:lnTo>
                    <a:lnTo>
                      <a:pt x="612" y="172"/>
                    </a:lnTo>
                    <a:lnTo>
                      <a:pt x="530" y="174"/>
                    </a:lnTo>
                    <a:lnTo>
                      <a:pt x="498" y="152"/>
                    </a:lnTo>
                    <a:lnTo>
                      <a:pt x="494" y="186"/>
                    </a:lnTo>
                    <a:lnTo>
                      <a:pt x="350" y="1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8" name="Freeform 2000"/>
              <p:cNvSpPr>
                <a:spLocks noChangeAspect="1"/>
              </p:cNvSpPr>
              <p:nvPr/>
            </p:nvSpPr>
            <p:spPr bwMode="auto">
              <a:xfrm flipH="1">
                <a:off x="2805" y="4072"/>
                <a:ext cx="15" cy="4"/>
              </a:xfrm>
              <a:custGeom>
                <a:avLst/>
                <a:gdLst>
                  <a:gd name="T0" fmla="*/ 0 w 116"/>
                  <a:gd name="T1" fmla="*/ 0 h 26"/>
                  <a:gd name="T2" fmla="*/ 0 w 116"/>
                  <a:gd name="T3" fmla="*/ 0 h 26"/>
                  <a:gd name="T4" fmla="*/ 0 w 116"/>
                  <a:gd name="T5" fmla="*/ 0 h 26"/>
                  <a:gd name="T6" fmla="*/ 0 w 116"/>
                  <a:gd name="T7" fmla="*/ 0 h 26"/>
                  <a:gd name="T8" fmla="*/ 0 w 11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26"/>
                  <a:gd name="T17" fmla="*/ 116 w 11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26">
                    <a:moveTo>
                      <a:pt x="0" y="4"/>
                    </a:moveTo>
                    <a:lnTo>
                      <a:pt x="82" y="0"/>
                    </a:lnTo>
                    <a:lnTo>
                      <a:pt x="116" y="22"/>
                    </a:lnTo>
                    <a:lnTo>
                      <a:pt x="30" y="2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B63D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9" name="Freeform 2001"/>
              <p:cNvSpPr>
                <a:spLocks noChangeAspect="1"/>
              </p:cNvSpPr>
              <p:nvPr/>
            </p:nvSpPr>
            <p:spPr bwMode="auto">
              <a:xfrm flipH="1">
                <a:off x="2852" y="4080"/>
                <a:ext cx="17" cy="6"/>
              </a:xfrm>
              <a:custGeom>
                <a:avLst/>
                <a:gdLst>
                  <a:gd name="T0" fmla="*/ 0 w 134"/>
                  <a:gd name="T1" fmla="*/ 0 h 46"/>
                  <a:gd name="T2" fmla="*/ 0 w 134"/>
                  <a:gd name="T3" fmla="*/ 0 h 46"/>
                  <a:gd name="T4" fmla="*/ 0 w 134"/>
                  <a:gd name="T5" fmla="*/ 0 h 46"/>
                  <a:gd name="T6" fmla="*/ 0 w 134"/>
                  <a:gd name="T7" fmla="*/ 0 h 46"/>
                  <a:gd name="T8" fmla="*/ 0 w 134"/>
                  <a:gd name="T9" fmla="*/ 0 h 46"/>
                  <a:gd name="T10" fmla="*/ 0 w 134"/>
                  <a:gd name="T11" fmla="*/ 0 h 46"/>
                  <a:gd name="T12" fmla="*/ 0 w 134"/>
                  <a:gd name="T13" fmla="*/ 0 h 46"/>
                  <a:gd name="T14" fmla="*/ 0 w 134"/>
                  <a:gd name="T15" fmla="*/ 0 h 46"/>
                  <a:gd name="T16" fmla="*/ 0 w 134"/>
                  <a:gd name="T17" fmla="*/ 0 h 46"/>
                  <a:gd name="T18" fmla="*/ 0 w 134"/>
                  <a:gd name="T19" fmla="*/ 0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4"/>
                  <a:gd name="T31" fmla="*/ 0 h 46"/>
                  <a:gd name="T32" fmla="*/ 134 w 134"/>
                  <a:gd name="T33" fmla="*/ 46 h 4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4" h="46">
                    <a:moveTo>
                      <a:pt x="0" y="20"/>
                    </a:moveTo>
                    <a:lnTo>
                      <a:pt x="30" y="0"/>
                    </a:lnTo>
                    <a:lnTo>
                      <a:pt x="84" y="0"/>
                    </a:lnTo>
                    <a:lnTo>
                      <a:pt x="118" y="10"/>
                    </a:lnTo>
                    <a:lnTo>
                      <a:pt x="134" y="38"/>
                    </a:lnTo>
                    <a:lnTo>
                      <a:pt x="102" y="36"/>
                    </a:lnTo>
                    <a:lnTo>
                      <a:pt x="70" y="46"/>
                    </a:lnTo>
                    <a:lnTo>
                      <a:pt x="84" y="16"/>
                    </a:lnTo>
                    <a:lnTo>
                      <a:pt x="32" y="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0" name="Freeform 2002"/>
              <p:cNvSpPr>
                <a:spLocks noChangeAspect="1"/>
              </p:cNvSpPr>
              <p:nvPr/>
            </p:nvSpPr>
            <p:spPr bwMode="auto">
              <a:xfrm flipH="1">
                <a:off x="2874" y="4084"/>
                <a:ext cx="6" cy="6"/>
              </a:xfrm>
              <a:custGeom>
                <a:avLst/>
                <a:gdLst>
                  <a:gd name="T0" fmla="*/ 0 w 48"/>
                  <a:gd name="T1" fmla="*/ 0 h 36"/>
                  <a:gd name="T2" fmla="*/ 0 w 48"/>
                  <a:gd name="T3" fmla="*/ 0 h 36"/>
                  <a:gd name="T4" fmla="*/ 0 w 48"/>
                  <a:gd name="T5" fmla="*/ 0 h 36"/>
                  <a:gd name="T6" fmla="*/ 0 w 48"/>
                  <a:gd name="T7" fmla="*/ 0 h 36"/>
                  <a:gd name="T8" fmla="*/ 0 w 48"/>
                  <a:gd name="T9" fmla="*/ 0 h 36"/>
                  <a:gd name="T10" fmla="*/ 0 w 48"/>
                  <a:gd name="T11" fmla="*/ 0 h 36"/>
                  <a:gd name="T12" fmla="*/ 0 w 48"/>
                  <a:gd name="T13" fmla="*/ 0 h 36"/>
                  <a:gd name="T14" fmla="*/ 0 w 48"/>
                  <a:gd name="T15" fmla="*/ 0 h 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8"/>
                  <a:gd name="T25" fmla="*/ 0 h 36"/>
                  <a:gd name="T26" fmla="*/ 48 w 48"/>
                  <a:gd name="T27" fmla="*/ 36 h 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8" h="36">
                    <a:moveTo>
                      <a:pt x="2" y="30"/>
                    </a:moveTo>
                    <a:lnTo>
                      <a:pt x="24" y="36"/>
                    </a:lnTo>
                    <a:lnTo>
                      <a:pt x="46" y="16"/>
                    </a:lnTo>
                    <a:lnTo>
                      <a:pt x="48" y="0"/>
                    </a:lnTo>
                    <a:lnTo>
                      <a:pt x="18" y="2"/>
                    </a:lnTo>
                    <a:lnTo>
                      <a:pt x="28" y="14"/>
                    </a:lnTo>
                    <a:lnTo>
                      <a:pt x="0" y="14"/>
                    </a:lnTo>
                    <a:lnTo>
                      <a:pt x="2" y="3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1" name="Freeform 2003"/>
              <p:cNvSpPr>
                <a:spLocks noChangeAspect="1"/>
              </p:cNvSpPr>
              <p:nvPr/>
            </p:nvSpPr>
            <p:spPr bwMode="auto">
              <a:xfrm flipH="1">
                <a:off x="2842" y="4080"/>
                <a:ext cx="4" cy="4"/>
              </a:xfrm>
              <a:custGeom>
                <a:avLst/>
                <a:gdLst>
                  <a:gd name="T0" fmla="*/ 0 w 30"/>
                  <a:gd name="T1" fmla="*/ 0 h 32"/>
                  <a:gd name="T2" fmla="*/ 0 w 30"/>
                  <a:gd name="T3" fmla="*/ 0 h 32"/>
                  <a:gd name="T4" fmla="*/ 0 w 30"/>
                  <a:gd name="T5" fmla="*/ 0 h 32"/>
                  <a:gd name="T6" fmla="*/ 0 w 30"/>
                  <a:gd name="T7" fmla="*/ 0 h 32"/>
                  <a:gd name="T8" fmla="*/ 0 w 30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32"/>
                  <a:gd name="T17" fmla="*/ 30 w 30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32">
                    <a:moveTo>
                      <a:pt x="2" y="0"/>
                    </a:moveTo>
                    <a:lnTo>
                      <a:pt x="0" y="30"/>
                    </a:lnTo>
                    <a:lnTo>
                      <a:pt x="28" y="32"/>
                    </a:lnTo>
                    <a:lnTo>
                      <a:pt x="3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2" name="Freeform 2004"/>
              <p:cNvSpPr>
                <a:spLocks noChangeAspect="1"/>
              </p:cNvSpPr>
              <p:nvPr/>
            </p:nvSpPr>
            <p:spPr bwMode="auto">
              <a:xfrm flipH="1">
                <a:off x="2820" y="4092"/>
                <a:ext cx="22" cy="14"/>
              </a:xfrm>
              <a:custGeom>
                <a:avLst/>
                <a:gdLst>
                  <a:gd name="T0" fmla="*/ 0 w 184"/>
                  <a:gd name="T1" fmla="*/ 0 h 116"/>
                  <a:gd name="T2" fmla="*/ 0 w 184"/>
                  <a:gd name="T3" fmla="*/ 0 h 116"/>
                  <a:gd name="T4" fmla="*/ 0 w 184"/>
                  <a:gd name="T5" fmla="*/ 0 h 116"/>
                  <a:gd name="T6" fmla="*/ 0 w 184"/>
                  <a:gd name="T7" fmla="*/ 0 h 116"/>
                  <a:gd name="T8" fmla="*/ 0 w 184"/>
                  <a:gd name="T9" fmla="*/ 0 h 116"/>
                  <a:gd name="T10" fmla="*/ 0 w 184"/>
                  <a:gd name="T11" fmla="*/ 0 h 116"/>
                  <a:gd name="T12" fmla="*/ 0 w 184"/>
                  <a:gd name="T13" fmla="*/ 0 h 116"/>
                  <a:gd name="T14" fmla="*/ 0 w 184"/>
                  <a:gd name="T15" fmla="*/ 0 h 116"/>
                  <a:gd name="T16" fmla="*/ 0 w 184"/>
                  <a:gd name="T17" fmla="*/ 0 h 1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4"/>
                  <a:gd name="T28" fmla="*/ 0 h 116"/>
                  <a:gd name="T29" fmla="*/ 184 w 184"/>
                  <a:gd name="T30" fmla="*/ 116 h 1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4" h="116">
                    <a:moveTo>
                      <a:pt x="2" y="12"/>
                    </a:moveTo>
                    <a:lnTo>
                      <a:pt x="58" y="40"/>
                    </a:lnTo>
                    <a:lnTo>
                      <a:pt x="0" y="42"/>
                    </a:lnTo>
                    <a:lnTo>
                      <a:pt x="136" y="116"/>
                    </a:lnTo>
                    <a:lnTo>
                      <a:pt x="152" y="100"/>
                    </a:lnTo>
                    <a:lnTo>
                      <a:pt x="146" y="78"/>
                    </a:lnTo>
                    <a:lnTo>
                      <a:pt x="184" y="76"/>
                    </a:lnTo>
                    <a:lnTo>
                      <a:pt x="50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3" name="Line 2005"/>
              <p:cNvSpPr>
                <a:spLocks noChangeAspect="1" noChangeShapeType="1"/>
              </p:cNvSpPr>
              <p:nvPr/>
            </p:nvSpPr>
            <p:spPr bwMode="auto">
              <a:xfrm flipH="1">
                <a:off x="2824" y="4096"/>
                <a:ext cx="13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4" name="Freeform 2006"/>
              <p:cNvSpPr>
                <a:spLocks noChangeAspect="1"/>
              </p:cNvSpPr>
              <p:nvPr/>
            </p:nvSpPr>
            <p:spPr bwMode="auto">
              <a:xfrm flipH="1">
                <a:off x="2840" y="4100"/>
                <a:ext cx="17" cy="8"/>
              </a:xfrm>
              <a:custGeom>
                <a:avLst/>
                <a:gdLst>
                  <a:gd name="T0" fmla="*/ 0 w 146"/>
                  <a:gd name="T1" fmla="*/ 0 h 48"/>
                  <a:gd name="T2" fmla="*/ 0 w 146"/>
                  <a:gd name="T3" fmla="*/ 0 h 48"/>
                  <a:gd name="T4" fmla="*/ 0 w 146"/>
                  <a:gd name="T5" fmla="*/ 0 h 48"/>
                  <a:gd name="T6" fmla="*/ 0 w 146"/>
                  <a:gd name="T7" fmla="*/ 0 h 48"/>
                  <a:gd name="T8" fmla="*/ 0 w 146"/>
                  <a:gd name="T9" fmla="*/ 0 h 48"/>
                  <a:gd name="T10" fmla="*/ 0 w 146"/>
                  <a:gd name="T11" fmla="*/ 0 h 48"/>
                  <a:gd name="T12" fmla="*/ 0 w 146"/>
                  <a:gd name="T13" fmla="*/ 0 h 48"/>
                  <a:gd name="T14" fmla="*/ 0 w 146"/>
                  <a:gd name="T15" fmla="*/ 0 h 48"/>
                  <a:gd name="T16" fmla="*/ 0 w 146"/>
                  <a:gd name="T17" fmla="*/ 0 h 48"/>
                  <a:gd name="T18" fmla="*/ 0 w 146"/>
                  <a:gd name="T19" fmla="*/ 0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46"/>
                  <a:gd name="T31" fmla="*/ 0 h 48"/>
                  <a:gd name="T32" fmla="*/ 146 w 146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46" h="48">
                    <a:moveTo>
                      <a:pt x="0" y="2"/>
                    </a:moveTo>
                    <a:lnTo>
                      <a:pt x="18" y="28"/>
                    </a:lnTo>
                    <a:lnTo>
                      <a:pt x="48" y="26"/>
                    </a:lnTo>
                    <a:lnTo>
                      <a:pt x="74" y="48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86" y="26"/>
                    </a:lnTo>
                    <a:lnTo>
                      <a:pt x="66" y="10"/>
                    </a:lnTo>
                    <a:lnTo>
                      <a:pt x="1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5" name="Freeform 2007"/>
              <p:cNvSpPr>
                <a:spLocks noChangeAspect="1"/>
              </p:cNvSpPr>
              <p:nvPr/>
            </p:nvSpPr>
            <p:spPr bwMode="auto">
              <a:xfrm flipH="1">
                <a:off x="2805" y="4108"/>
                <a:ext cx="47" cy="17"/>
              </a:xfrm>
              <a:custGeom>
                <a:avLst/>
                <a:gdLst>
                  <a:gd name="T0" fmla="*/ 0 w 378"/>
                  <a:gd name="T1" fmla="*/ 0 h 134"/>
                  <a:gd name="T2" fmla="*/ 0 w 378"/>
                  <a:gd name="T3" fmla="*/ 0 h 134"/>
                  <a:gd name="T4" fmla="*/ 0 w 378"/>
                  <a:gd name="T5" fmla="*/ 0 h 134"/>
                  <a:gd name="T6" fmla="*/ 0 w 378"/>
                  <a:gd name="T7" fmla="*/ 0 h 134"/>
                  <a:gd name="T8" fmla="*/ 0 w 378"/>
                  <a:gd name="T9" fmla="*/ 0 h 134"/>
                  <a:gd name="T10" fmla="*/ 0 w 378"/>
                  <a:gd name="T11" fmla="*/ 0 h 134"/>
                  <a:gd name="T12" fmla="*/ 0 w 378"/>
                  <a:gd name="T13" fmla="*/ 0 h 134"/>
                  <a:gd name="T14" fmla="*/ 0 w 378"/>
                  <a:gd name="T15" fmla="*/ 0 h 134"/>
                  <a:gd name="T16" fmla="*/ 0 w 378"/>
                  <a:gd name="T17" fmla="*/ 0 h 134"/>
                  <a:gd name="T18" fmla="*/ 0 w 378"/>
                  <a:gd name="T19" fmla="*/ 0 h 134"/>
                  <a:gd name="T20" fmla="*/ 0 w 378"/>
                  <a:gd name="T21" fmla="*/ 0 h 134"/>
                  <a:gd name="T22" fmla="*/ 0 w 378"/>
                  <a:gd name="T23" fmla="*/ 0 h 134"/>
                  <a:gd name="T24" fmla="*/ 0 w 378"/>
                  <a:gd name="T25" fmla="*/ 0 h 134"/>
                  <a:gd name="T26" fmla="*/ 0 w 378"/>
                  <a:gd name="T27" fmla="*/ 0 h 134"/>
                  <a:gd name="T28" fmla="*/ 0 w 378"/>
                  <a:gd name="T29" fmla="*/ 0 h 13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78"/>
                  <a:gd name="T46" fmla="*/ 0 h 134"/>
                  <a:gd name="T47" fmla="*/ 378 w 378"/>
                  <a:gd name="T48" fmla="*/ 134 h 13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78" h="134">
                    <a:moveTo>
                      <a:pt x="0" y="3"/>
                    </a:moveTo>
                    <a:lnTo>
                      <a:pt x="104" y="0"/>
                    </a:lnTo>
                    <a:lnTo>
                      <a:pt x="134" y="30"/>
                    </a:lnTo>
                    <a:lnTo>
                      <a:pt x="162" y="26"/>
                    </a:lnTo>
                    <a:lnTo>
                      <a:pt x="244" y="68"/>
                    </a:lnTo>
                    <a:lnTo>
                      <a:pt x="276" y="51"/>
                    </a:lnTo>
                    <a:lnTo>
                      <a:pt x="280" y="34"/>
                    </a:lnTo>
                    <a:lnTo>
                      <a:pt x="326" y="70"/>
                    </a:lnTo>
                    <a:lnTo>
                      <a:pt x="350" y="70"/>
                    </a:lnTo>
                    <a:lnTo>
                      <a:pt x="378" y="68"/>
                    </a:lnTo>
                    <a:lnTo>
                      <a:pt x="378" y="120"/>
                    </a:lnTo>
                    <a:lnTo>
                      <a:pt x="378" y="134"/>
                    </a:lnTo>
                    <a:lnTo>
                      <a:pt x="222" y="84"/>
                    </a:lnTo>
                    <a:lnTo>
                      <a:pt x="172" y="5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6" name="Freeform 2008"/>
              <p:cNvSpPr>
                <a:spLocks noChangeAspect="1"/>
              </p:cNvSpPr>
              <p:nvPr/>
            </p:nvSpPr>
            <p:spPr bwMode="auto">
              <a:xfrm flipH="1">
                <a:off x="2796" y="4076"/>
                <a:ext cx="20" cy="16"/>
              </a:xfrm>
              <a:custGeom>
                <a:avLst/>
                <a:gdLst>
                  <a:gd name="T0" fmla="*/ 0 w 166"/>
                  <a:gd name="T1" fmla="*/ 0 h 116"/>
                  <a:gd name="T2" fmla="*/ 0 w 166"/>
                  <a:gd name="T3" fmla="*/ 0 h 116"/>
                  <a:gd name="T4" fmla="*/ 0 w 166"/>
                  <a:gd name="T5" fmla="*/ 0 h 116"/>
                  <a:gd name="T6" fmla="*/ 0 w 166"/>
                  <a:gd name="T7" fmla="*/ 0 h 116"/>
                  <a:gd name="T8" fmla="*/ 0 w 166"/>
                  <a:gd name="T9" fmla="*/ 0 h 116"/>
                  <a:gd name="T10" fmla="*/ 0 w 166"/>
                  <a:gd name="T11" fmla="*/ 0 h 116"/>
                  <a:gd name="T12" fmla="*/ 0 w 166"/>
                  <a:gd name="T13" fmla="*/ 0 h 116"/>
                  <a:gd name="T14" fmla="*/ 0 w 166"/>
                  <a:gd name="T15" fmla="*/ 0 h 116"/>
                  <a:gd name="T16" fmla="*/ 0 w 166"/>
                  <a:gd name="T17" fmla="*/ 0 h 116"/>
                  <a:gd name="T18" fmla="*/ 0 w 166"/>
                  <a:gd name="T19" fmla="*/ 0 h 116"/>
                  <a:gd name="T20" fmla="*/ 0 w 166"/>
                  <a:gd name="T21" fmla="*/ 0 h 116"/>
                  <a:gd name="T22" fmla="*/ 0 w 166"/>
                  <a:gd name="T23" fmla="*/ 0 h 116"/>
                  <a:gd name="T24" fmla="*/ 0 w 166"/>
                  <a:gd name="T25" fmla="*/ 0 h 116"/>
                  <a:gd name="T26" fmla="*/ 0 w 166"/>
                  <a:gd name="T27" fmla="*/ 0 h 116"/>
                  <a:gd name="T28" fmla="*/ 0 w 166"/>
                  <a:gd name="T29" fmla="*/ 0 h 11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6"/>
                  <a:gd name="T46" fmla="*/ 0 h 116"/>
                  <a:gd name="T47" fmla="*/ 166 w 166"/>
                  <a:gd name="T48" fmla="*/ 116 h 11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6" h="116">
                    <a:moveTo>
                      <a:pt x="12" y="16"/>
                    </a:moveTo>
                    <a:lnTo>
                      <a:pt x="28" y="6"/>
                    </a:lnTo>
                    <a:lnTo>
                      <a:pt x="60" y="38"/>
                    </a:lnTo>
                    <a:lnTo>
                      <a:pt x="90" y="42"/>
                    </a:lnTo>
                    <a:lnTo>
                      <a:pt x="66" y="14"/>
                    </a:lnTo>
                    <a:lnTo>
                      <a:pt x="90" y="0"/>
                    </a:lnTo>
                    <a:lnTo>
                      <a:pt x="150" y="50"/>
                    </a:lnTo>
                    <a:lnTo>
                      <a:pt x="166" y="80"/>
                    </a:lnTo>
                    <a:lnTo>
                      <a:pt x="134" y="84"/>
                    </a:lnTo>
                    <a:lnTo>
                      <a:pt x="154" y="114"/>
                    </a:lnTo>
                    <a:lnTo>
                      <a:pt x="118" y="116"/>
                    </a:lnTo>
                    <a:lnTo>
                      <a:pt x="98" y="82"/>
                    </a:lnTo>
                    <a:lnTo>
                      <a:pt x="64" y="84"/>
                    </a:lnTo>
                    <a:lnTo>
                      <a:pt x="0" y="18"/>
                    </a:lnTo>
                    <a:lnTo>
                      <a:pt x="12" y="16"/>
                    </a:lnTo>
                    <a:close/>
                  </a:path>
                </a:pathLst>
              </a:custGeom>
              <a:solidFill>
                <a:srgbClr val="CBCA9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7" name="Freeform 2009"/>
              <p:cNvSpPr>
                <a:spLocks noChangeAspect="1"/>
              </p:cNvSpPr>
              <p:nvPr/>
            </p:nvSpPr>
            <p:spPr bwMode="auto">
              <a:xfrm flipH="1">
                <a:off x="2797" y="4086"/>
                <a:ext cx="12" cy="10"/>
              </a:xfrm>
              <a:custGeom>
                <a:avLst/>
                <a:gdLst>
                  <a:gd name="T0" fmla="*/ 0 w 100"/>
                  <a:gd name="T1" fmla="*/ 0 h 74"/>
                  <a:gd name="T2" fmla="*/ 0 w 100"/>
                  <a:gd name="T3" fmla="*/ 0 h 74"/>
                  <a:gd name="T4" fmla="*/ 0 w 100"/>
                  <a:gd name="T5" fmla="*/ 0 h 74"/>
                  <a:gd name="T6" fmla="*/ 0 w 100"/>
                  <a:gd name="T7" fmla="*/ 0 h 74"/>
                  <a:gd name="T8" fmla="*/ 0 w 100"/>
                  <a:gd name="T9" fmla="*/ 0 h 74"/>
                  <a:gd name="T10" fmla="*/ 0 w 100"/>
                  <a:gd name="T11" fmla="*/ 0 h 74"/>
                  <a:gd name="T12" fmla="*/ 0 w 100"/>
                  <a:gd name="T13" fmla="*/ 0 h 74"/>
                  <a:gd name="T14" fmla="*/ 0 w 100"/>
                  <a:gd name="T15" fmla="*/ 0 h 74"/>
                  <a:gd name="T16" fmla="*/ 0 w 100"/>
                  <a:gd name="T17" fmla="*/ 0 h 74"/>
                  <a:gd name="T18" fmla="*/ 0 w 100"/>
                  <a:gd name="T19" fmla="*/ 0 h 74"/>
                  <a:gd name="T20" fmla="*/ 0 w 100"/>
                  <a:gd name="T21" fmla="*/ 0 h 7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0"/>
                  <a:gd name="T34" fmla="*/ 0 h 74"/>
                  <a:gd name="T35" fmla="*/ 100 w 100"/>
                  <a:gd name="T36" fmla="*/ 74 h 7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0" h="74">
                    <a:moveTo>
                      <a:pt x="0" y="0"/>
                    </a:moveTo>
                    <a:lnTo>
                      <a:pt x="36" y="0"/>
                    </a:lnTo>
                    <a:lnTo>
                      <a:pt x="56" y="32"/>
                    </a:lnTo>
                    <a:lnTo>
                      <a:pt x="86" y="32"/>
                    </a:lnTo>
                    <a:lnTo>
                      <a:pt x="70" y="2"/>
                    </a:lnTo>
                    <a:lnTo>
                      <a:pt x="100" y="0"/>
                    </a:lnTo>
                    <a:lnTo>
                      <a:pt x="92" y="70"/>
                    </a:lnTo>
                    <a:lnTo>
                      <a:pt x="60" y="74"/>
                    </a:lnTo>
                    <a:lnTo>
                      <a:pt x="34" y="38"/>
                    </a:lnTo>
                    <a:lnTo>
                      <a:pt x="4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C9A4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8" name="Freeform 2010"/>
              <p:cNvSpPr>
                <a:spLocks noChangeAspect="1"/>
              </p:cNvSpPr>
              <p:nvPr/>
            </p:nvSpPr>
            <p:spPr bwMode="auto">
              <a:xfrm flipH="1">
                <a:off x="2799" y="4092"/>
                <a:ext cx="6" cy="33"/>
              </a:xfrm>
              <a:custGeom>
                <a:avLst/>
                <a:gdLst>
                  <a:gd name="T0" fmla="*/ 0 w 40"/>
                  <a:gd name="T1" fmla="*/ 0 h 250"/>
                  <a:gd name="T2" fmla="*/ 0 w 40"/>
                  <a:gd name="T3" fmla="*/ 0 h 250"/>
                  <a:gd name="T4" fmla="*/ 0 w 40"/>
                  <a:gd name="T5" fmla="*/ 0 h 250"/>
                  <a:gd name="T6" fmla="*/ 0 w 40"/>
                  <a:gd name="T7" fmla="*/ 0 h 250"/>
                  <a:gd name="T8" fmla="*/ 0 w 40"/>
                  <a:gd name="T9" fmla="*/ 0 h 250"/>
                  <a:gd name="T10" fmla="*/ 0 w 40"/>
                  <a:gd name="T11" fmla="*/ 0 h 2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50"/>
                  <a:gd name="T20" fmla="*/ 40 w 40"/>
                  <a:gd name="T21" fmla="*/ 250 h 2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50">
                    <a:moveTo>
                      <a:pt x="0" y="0"/>
                    </a:moveTo>
                    <a:lnTo>
                      <a:pt x="6" y="250"/>
                    </a:lnTo>
                    <a:lnTo>
                      <a:pt x="32" y="250"/>
                    </a:lnTo>
                    <a:lnTo>
                      <a:pt x="40" y="238"/>
                    </a:lnTo>
                    <a:lnTo>
                      <a:pt x="32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33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39" name="Freeform 2011"/>
              <p:cNvSpPr>
                <a:spLocks noChangeAspect="1"/>
              </p:cNvSpPr>
              <p:nvPr/>
            </p:nvSpPr>
            <p:spPr bwMode="auto">
              <a:xfrm flipH="1">
                <a:off x="2805" y="4102"/>
                <a:ext cx="21" cy="15"/>
              </a:xfrm>
              <a:custGeom>
                <a:avLst/>
                <a:gdLst>
                  <a:gd name="T0" fmla="*/ 0 w 176"/>
                  <a:gd name="T1" fmla="*/ 0 h 116"/>
                  <a:gd name="T2" fmla="*/ 0 w 176"/>
                  <a:gd name="T3" fmla="*/ 0 h 116"/>
                  <a:gd name="T4" fmla="*/ 0 w 176"/>
                  <a:gd name="T5" fmla="*/ 0 h 116"/>
                  <a:gd name="T6" fmla="*/ 0 w 176"/>
                  <a:gd name="T7" fmla="*/ 0 h 116"/>
                  <a:gd name="T8" fmla="*/ 0 w 176"/>
                  <a:gd name="T9" fmla="*/ 0 h 116"/>
                  <a:gd name="T10" fmla="*/ 0 w 176"/>
                  <a:gd name="T11" fmla="*/ 0 h 116"/>
                  <a:gd name="T12" fmla="*/ 0 w 176"/>
                  <a:gd name="T13" fmla="*/ 0 h 116"/>
                  <a:gd name="T14" fmla="*/ 0 w 176"/>
                  <a:gd name="T15" fmla="*/ 0 h 1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6"/>
                  <a:gd name="T25" fmla="*/ 0 h 116"/>
                  <a:gd name="T26" fmla="*/ 176 w 176"/>
                  <a:gd name="T27" fmla="*/ 116 h 1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6" h="116">
                    <a:moveTo>
                      <a:pt x="0" y="38"/>
                    </a:moveTo>
                    <a:lnTo>
                      <a:pt x="118" y="116"/>
                    </a:lnTo>
                    <a:lnTo>
                      <a:pt x="176" y="116"/>
                    </a:lnTo>
                    <a:lnTo>
                      <a:pt x="174" y="78"/>
                    </a:lnTo>
                    <a:lnTo>
                      <a:pt x="20" y="0"/>
                    </a:lnTo>
                    <a:lnTo>
                      <a:pt x="6" y="0"/>
                    </a:lnTo>
                    <a:lnTo>
                      <a:pt x="14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CBCA9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0" name="Freeform 2012"/>
              <p:cNvSpPr>
                <a:spLocks noChangeAspect="1"/>
              </p:cNvSpPr>
              <p:nvPr/>
            </p:nvSpPr>
            <p:spPr bwMode="auto">
              <a:xfrm flipH="1">
                <a:off x="2797" y="4096"/>
                <a:ext cx="4" cy="12"/>
              </a:xfrm>
              <a:custGeom>
                <a:avLst/>
                <a:gdLst>
                  <a:gd name="T0" fmla="*/ 0 w 30"/>
                  <a:gd name="T1" fmla="*/ 0 h 98"/>
                  <a:gd name="T2" fmla="*/ 0 w 30"/>
                  <a:gd name="T3" fmla="*/ 0 h 98"/>
                  <a:gd name="T4" fmla="*/ 0 w 30"/>
                  <a:gd name="T5" fmla="*/ 0 h 98"/>
                  <a:gd name="T6" fmla="*/ 0 w 30"/>
                  <a:gd name="T7" fmla="*/ 0 h 98"/>
                  <a:gd name="T8" fmla="*/ 0 w 30"/>
                  <a:gd name="T9" fmla="*/ 0 h 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98"/>
                  <a:gd name="T17" fmla="*/ 30 w 30"/>
                  <a:gd name="T18" fmla="*/ 98 h 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98">
                    <a:moveTo>
                      <a:pt x="0" y="2"/>
                    </a:moveTo>
                    <a:lnTo>
                      <a:pt x="2" y="98"/>
                    </a:lnTo>
                    <a:lnTo>
                      <a:pt x="30" y="86"/>
                    </a:lnTo>
                    <a:lnTo>
                      <a:pt x="2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E2A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1" name="Freeform 2013"/>
              <p:cNvSpPr>
                <a:spLocks noChangeAspect="1"/>
              </p:cNvSpPr>
              <p:nvPr/>
            </p:nvSpPr>
            <p:spPr bwMode="auto">
              <a:xfrm flipH="1">
                <a:off x="2796" y="4106"/>
                <a:ext cx="5" cy="49"/>
              </a:xfrm>
              <a:custGeom>
                <a:avLst/>
                <a:gdLst>
                  <a:gd name="T0" fmla="*/ 0 w 40"/>
                  <a:gd name="T1" fmla="*/ 0 h 364"/>
                  <a:gd name="T2" fmla="*/ 0 w 40"/>
                  <a:gd name="T3" fmla="*/ 0 h 364"/>
                  <a:gd name="T4" fmla="*/ 0 w 40"/>
                  <a:gd name="T5" fmla="*/ 0 h 364"/>
                  <a:gd name="T6" fmla="*/ 0 w 40"/>
                  <a:gd name="T7" fmla="*/ 0 h 364"/>
                  <a:gd name="T8" fmla="*/ 0 w 40"/>
                  <a:gd name="T9" fmla="*/ 0 h 364"/>
                  <a:gd name="T10" fmla="*/ 0 w 40"/>
                  <a:gd name="T11" fmla="*/ 0 h 364"/>
                  <a:gd name="T12" fmla="*/ 0 w 40"/>
                  <a:gd name="T13" fmla="*/ 0 h 364"/>
                  <a:gd name="T14" fmla="*/ 0 w 40"/>
                  <a:gd name="T15" fmla="*/ 0 h 364"/>
                  <a:gd name="T16" fmla="*/ 0 w 40"/>
                  <a:gd name="T17" fmla="*/ 0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364"/>
                  <a:gd name="T29" fmla="*/ 40 w 40"/>
                  <a:gd name="T30" fmla="*/ 364 h 36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364">
                    <a:moveTo>
                      <a:pt x="2" y="12"/>
                    </a:moveTo>
                    <a:lnTo>
                      <a:pt x="0" y="182"/>
                    </a:lnTo>
                    <a:lnTo>
                      <a:pt x="10" y="348"/>
                    </a:lnTo>
                    <a:lnTo>
                      <a:pt x="18" y="364"/>
                    </a:lnTo>
                    <a:lnTo>
                      <a:pt x="28" y="324"/>
                    </a:lnTo>
                    <a:lnTo>
                      <a:pt x="40" y="142"/>
                    </a:lnTo>
                    <a:lnTo>
                      <a:pt x="32" y="118"/>
                    </a:lnTo>
                    <a:lnTo>
                      <a:pt x="30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2" name="Freeform 2014"/>
              <p:cNvSpPr>
                <a:spLocks noChangeAspect="1"/>
              </p:cNvSpPr>
              <p:nvPr/>
            </p:nvSpPr>
            <p:spPr bwMode="auto">
              <a:xfrm flipH="1">
                <a:off x="2799" y="4125"/>
                <a:ext cx="10" cy="30"/>
              </a:xfrm>
              <a:custGeom>
                <a:avLst/>
                <a:gdLst>
                  <a:gd name="T0" fmla="*/ 0 w 70"/>
                  <a:gd name="T1" fmla="*/ 0 h 234"/>
                  <a:gd name="T2" fmla="*/ 0 w 70"/>
                  <a:gd name="T3" fmla="*/ 0 h 234"/>
                  <a:gd name="T4" fmla="*/ 0 w 70"/>
                  <a:gd name="T5" fmla="*/ 0 h 234"/>
                  <a:gd name="T6" fmla="*/ 0 w 70"/>
                  <a:gd name="T7" fmla="*/ 0 h 234"/>
                  <a:gd name="T8" fmla="*/ 0 w 70"/>
                  <a:gd name="T9" fmla="*/ 0 h 234"/>
                  <a:gd name="T10" fmla="*/ 0 w 70"/>
                  <a:gd name="T11" fmla="*/ 0 h 234"/>
                  <a:gd name="T12" fmla="*/ 0 w 70"/>
                  <a:gd name="T13" fmla="*/ 0 h 2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234"/>
                  <a:gd name="T23" fmla="*/ 70 w 70"/>
                  <a:gd name="T24" fmla="*/ 234 h 2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234">
                    <a:moveTo>
                      <a:pt x="28" y="0"/>
                    </a:moveTo>
                    <a:lnTo>
                      <a:pt x="0" y="40"/>
                    </a:lnTo>
                    <a:lnTo>
                      <a:pt x="30" y="56"/>
                    </a:lnTo>
                    <a:lnTo>
                      <a:pt x="36" y="204"/>
                    </a:lnTo>
                    <a:lnTo>
                      <a:pt x="70" y="234"/>
                    </a:lnTo>
                    <a:lnTo>
                      <a:pt x="54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3" name="Line 2015"/>
              <p:cNvSpPr>
                <a:spLocks noChangeAspect="1" noChangeShapeType="1"/>
              </p:cNvSpPr>
              <p:nvPr/>
            </p:nvSpPr>
            <p:spPr bwMode="auto">
              <a:xfrm flipH="1">
                <a:off x="2803" y="4127"/>
                <a:ext cx="2" cy="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4" name="Freeform 2016"/>
              <p:cNvSpPr>
                <a:spLocks noChangeAspect="1"/>
              </p:cNvSpPr>
              <p:nvPr/>
            </p:nvSpPr>
            <p:spPr bwMode="auto">
              <a:xfrm flipH="1">
                <a:off x="2792" y="4125"/>
                <a:ext cx="5" cy="6"/>
              </a:xfrm>
              <a:custGeom>
                <a:avLst/>
                <a:gdLst>
                  <a:gd name="T0" fmla="*/ 0 w 32"/>
                  <a:gd name="T1" fmla="*/ 0 h 54"/>
                  <a:gd name="T2" fmla="*/ 0 w 32"/>
                  <a:gd name="T3" fmla="*/ 0 h 54"/>
                  <a:gd name="T4" fmla="*/ 0 w 32"/>
                  <a:gd name="T5" fmla="*/ 0 h 54"/>
                  <a:gd name="T6" fmla="*/ 0 w 32"/>
                  <a:gd name="T7" fmla="*/ 0 h 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54"/>
                  <a:gd name="T14" fmla="*/ 32 w 32"/>
                  <a:gd name="T15" fmla="*/ 54 h 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54">
                    <a:moveTo>
                      <a:pt x="2" y="54"/>
                    </a:moveTo>
                    <a:lnTo>
                      <a:pt x="32" y="36"/>
                    </a:lnTo>
                    <a:lnTo>
                      <a:pt x="0" y="0"/>
                    </a:lnTo>
                    <a:lnTo>
                      <a:pt x="2" y="54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5" name="Line 2017"/>
              <p:cNvSpPr>
                <a:spLocks noChangeAspect="1" noChangeShapeType="1"/>
              </p:cNvSpPr>
              <p:nvPr/>
            </p:nvSpPr>
            <p:spPr bwMode="auto">
              <a:xfrm flipH="1">
                <a:off x="2794" y="4125"/>
                <a:ext cx="3" cy="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6" name="Freeform 2018"/>
              <p:cNvSpPr>
                <a:spLocks noChangeAspect="1"/>
              </p:cNvSpPr>
              <p:nvPr/>
            </p:nvSpPr>
            <p:spPr bwMode="auto">
              <a:xfrm flipH="1">
                <a:off x="2797" y="4153"/>
                <a:ext cx="12" cy="6"/>
              </a:xfrm>
              <a:custGeom>
                <a:avLst/>
                <a:gdLst>
                  <a:gd name="T0" fmla="*/ 0 w 78"/>
                  <a:gd name="T1" fmla="*/ 0 h 50"/>
                  <a:gd name="T2" fmla="*/ 0 w 78"/>
                  <a:gd name="T3" fmla="*/ 0 h 50"/>
                  <a:gd name="T4" fmla="*/ 0 w 78"/>
                  <a:gd name="T5" fmla="*/ 0 h 50"/>
                  <a:gd name="T6" fmla="*/ 0 w 78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0"/>
                  <a:gd name="T14" fmla="*/ 78 w 78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0">
                    <a:moveTo>
                      <a:pt x="36" y="0"/>
                    </a:moveTo>
                    <a:lnTo>
                      <a:pt x="0" y="48"/>
                    </a:lnTo>
                    <a:lnTo>
                      <a:pt x="78" y="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7" name="Line 2019"/>
              <p:cNvSpPr>
                <a:spLocks noChangeAspect="1" noChangeShapeType="1"/>
              </p:cNvSpPr>
              <p:nvPr/>
            </p:nvSpPr>
            <p:spPr bwMode="auto">
              <a:xfrm flipH="1">
                <a:off x="2797" y="4153"/>
                <a:ext cx="6" cy="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8" name="Line 2020"/>
              <p:cNvSpPr>
                <a:spLocks noChangeAspect="1" noChangeShapeType="1"/>
              </p:cNvSpPr>
              <p:nvPr/>
            </p:nvSpPr>
            <p:spPr bwMode="auto">
              <a:xfrm flipH="1">
                <a:off x="2794" y="4153"/>
                <a:ext cx="3" cy="6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49" name="Freeform 2021"/>
              <p:cNvSpPr>
                <a:spLocks noChangeAspect="1"/>
              </p:cNvSpPr>
              <p:nvPr/>
            </p:nvSpPr>
            <p:spPr bwMode="auto">
              <a:xfrm flipH="1">
                <a:off x="2696" y="4046"/>
                <a:ext cx="75" cy="28"/>
              </a:xfrm>
              <a:custGeom>
                <a:avLst/>
                <a:gdLst>
                  <a:gd name="T0" fmla="*/ 0 w 578"/>
                  <a:gd name="T1" fmla="*/ 0 h 216"/>
                  <a:gd name="T2" fmla="*/ 0 w 578"/>
                  <a:gd name="T3" fmla="*/ 0 h 216"/>
                  <a:gd name="T4" fmla="*/ 0 w 578"/>
                  <a:gd name="T5" fmla="*/ 0 h 216"/>
                  <a:gd name="T6" fmla="*/ 0 w 578"/>
                  <a:gd name="T7" fmla="*/ 0 h 216"/>
                  <a:gd name="T8" fmla="*/ 0 w 578"/>
                  <a:gd name="T9" fmla="*/ 0 h 216"/>
                  <a:gd name="T10" fmla="*/ 0 w 578"/>
                  <a:gd name="T11" fmla="*/ 0 h 216"/>
                  <a:gd name="T12" fmla="*/ 0 w 578"/>
                  <a:gd name="T13" fmla="*/ 0 h 216"/>
                  <a:gd name="T14" fmla="*/ 0 w 578"/>
                  <a:gd name="T15" fmla="*/ 0 h 216"/>
                  <a:gd name="T16" fmla="*/ 0 w 578"/>
                  <a:gd name="T17" fmla="*/ 0 h 216"/>
                  <a:gd name="T18" fmla="*/ 0 w 578"/>
                  <a:gd name="T19" fmla="*/ 0 h 216"/>
                  <a:gd name="T20" fmla="*/ 0 w 578"/>
                  <a:gd name="T21" fmla="*/ 0 h 2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8"/>
                  <a:gd name="T34" fmla="*/ 0 h 216"/>
                  <a:gd name="T35" fmla="*/ 578 w 578"/>
                  <a:gd name="T36" fmla="*/ 216 h 2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8" h="216">
                    <a:moveTo>
                      <a:pt x="0" y="126"/>
                    </a:moveTo>
                    <a:lnTo>
                      <a:pt x="0" y="216"/>
                    </a:lnTo>
                    <a:lnTo>
                      <a:pt x="478" y="216"/>
                    </a:lnTo>
                    <a:lnTo>
                      <a:pt x="484" y="172"/>
                    </a:lnTo>
                    <a:lnTo>
                      <a:pt x="430" y="176"/>
                    </a:lnTo>
                    <a:lnTo>
                      <a:pt x="428" y="160"/>
                    </a:lnTo>
                    <a:lnTo>
                      <a:pt x="578" y="10"/>
                    </a:lnTo>
                    <a:lnTo>
                      <a:pt x="374" y="16"/>
                    </a:lnTo>
                    <a:lnTo>
                      <a:pt x="374" y="0"/>
                    </a:lnTo>
                    <a:lnTo>
                      <a:pt x="142" y="2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0" name="Freeform 2022"/>
              <p:cNvSpPr>
                <a:spLocks noChangeAspect="1"/>
              </p:cNvSpPr>
              <p:nvPr/>
            </p:nvSpPr>
            <p:spPr bwMode="auto">
              <a:xfrm flipH="1">
                <a:off x="2773" y="4084"/>
                <a:ext cx="24" cy="2"/>
              </a:xfrm>
              <a:custGeom>
                <a:avLst/>
                <a:gdLst>
                  <a:gd name="T0" fmla="*/ 0 w 192"/>
                  <a:gd name="T1" fmla="*/ 0 h 22"/>
                  <a:gd name="T2" fmla="*/ 0 w 192"/>
                  <a:gd name="T3" fmla="*/ 0 h 22"/>
                  <a:gd name="T4" fmla="*/ 0 w 192"/>
                  <a:gd name="T5" fmla="*/ 0 h 22"/>
                  <a:gd name="T6" fmla="*/ 0 w 192"/>
                  <a:gd name="T7" fmla="*/ 0 h 22"/>
                  <a:gd name="T8" fmla="*/ 0 w 19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2"/>
                  <a:gd name="T17" fmla="*/ 192 w 19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2">
                    <a:moveTo>
                      <a:pt x="4" y="22"/>
                    </a:moveTo>
                    <a:lnTo>
                      <a:pt x="192" y="14"/>
                    </a:lnTo>
                    <a:lnTo>
                      <a:pt x="136" y="0"/>
                    </a:lnTo>
                    <a:lnTo>
                      <a:pt x="0" y="6"/>
                    </a:lnTo>
                    <a:lnTo>
                      <a:pt x="4" y="22"/>
                    </a:lnTo>
                    <a:close/>
                  </a:path>
                </a:pathLst>
              </a:custGeom>
              <a:solidFill>
                <a:srgbClr val="9C9A4C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1" name="Freeform 2023"/>
              <p:cNvSpPr>
                <a:spLocks noChangeAspect="1"/>
              </p:cNvSpPr>
              <p:nvPr/>
            </p:nvSpPr>
            <p:spPr bwMode="auto">
              <a:xfrm flipH="1">
                <a:off x="2794" y="4066"/>
                <a:ext cx="3" cy="4"/>
              </a:xfrm>
              <a:custGeom>
                <a:avLst/>
                <a:gdLst>
                  <a:gd name="T0" fmla="*/ 0 w 24"/>
                  <a:gd name="T1" fmla="*/ 0 h 26"/>
                  <a:gd name="T2" fmla="*/ 0 w 24"/>
                  <a:gd name="T3" fmla="*/ 0 h 26"/>
                  <a:gd name="T4" fmla="*/ 0 w 24"/>
                  <a:gd name="T5" fmla="*/ 0 h 26"/>
                  <a:gd name="T6" fmla="*/ 0 w 24"/>
                  <a:gd name="T7" fmla="*/ 0 h 26"/>
                  <a:gd name="T8" fmla="*/ 0 w 24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26"/>
                  <a:gd name="T17" fmla="*/ 24 w 24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26">
                    <a:moveTo>
                      <a:pt x="0" y="0"/>
                    </a:moveTo>
                    <a:lnTo>
                      <a:pt x="8" y="26"/>
                    </a:lnTo>
                    <a:lnTo>
                      <a:pt x="24" y="24"/>
                    </a:lnTo>
                    <a:lnTo>
                      <a:pt x="24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2" name="Freeform 2024"/>
              <p:cNvSpPr>
                <a:spLocks noChangeAspect="1"/>
              </p:cNvSpPr>
              <p:nvPr/>
            </p:nvSpPr>
            <p:spPr bwMode="auto">
              <a:xfrm flipH="1">
                <a:off x="2775" y="4066"/>
                <a:ext cx="21" cy="18"/>
              </a:xfrm>
              <a:custGeom>
                <a:avLst/>
                <a:gdLst>
                  <a:gd name="T0" fmla="*/ 0 w 154"/>
                  <a:gd name="T1" fmla="*/ 0 h 136"/>
                  <a:gd name="T2" fmla="*/ 0 w 154"/>
                  <a:gd name="T3" fmla="*/ 0 h 136"/>
                  <a:gd name="T4" fmla="*/ 0 w 154"/>
                  <a:gd name="T5" fmla="*/ 0 h 136"/>
                  <a:gd name="T6" fmla="*/ 0 w 154"/>
                  <a:gd name="T7" fmla="*/ 0 h 136"/>
                  <a:gd name="T8" fmla="*/ 0 w 154"/>
                  <a:gd name="T9" fmla="*/ 0 h 136"/>
                  <a:gd name="T10" fmla="*/ 0 w 154"/>
                  <a:gd name="T11" fmla="*/ 0 h 136"/>
                  <a:gd name="T12" fmla="*/ 0 w 154"/>
                  <a:gd name="T13" fmla="*/ 0 h 136"/>
                  <a:gd name="T14" fmla="*/ 0 w 154"/>
                  <a:gd name="T15" fmla="*/ 0 h 136"/>
                  <a:gd name="T16" fmla="*/ 0 w 154"/>
                  <a:gd name="T17" fmla="*/ 0 h 136"/>
                  <a:gd name="T18" fmla="*/ 0 w 154"/>
                  <a:gd name="T19" fmla="*/ 0 h 1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4"/>
                  <a:gd name="T31" fmla="*/ 0 h 136"/>
                  <a:gd name="T32" fmla="*/ 154 w 154"/>
                  <a:gd name="T33" fmla="*/ 136 h 1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4" h="136">
                    <a:moveTo>
                      <a:pt x="40" y="2"/>
                    </a:moveTo>
                    <a:lnTo>
                      <a:pt x="34" y="44"/>
                    </a:lnTo>
                    <a:lnTo>
                      <a:pt x="36" y="80"/>
                    </a:lnTo>
                    <a:lnTo>
                      <a:pt x="0" y="136"/>
                    </a:lnTo>
                    <a:lnTo>
                      <a:pt x="126" y="130"/>
                    </a:lnTo>
                    <a:lnTo>
                      <a:pt x="154" y="108"/>
                    </a:lnTo>
                    <a:lnTo>
                      <a:pt x="152" y="40"/>
                    </a:lnTo>
                    <a:lnTo>
                      <a:pt x="114" y="38"/>
                    </a:lnTo>
                    <a:lnTo>
                      <a:pt x="108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4A492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3" name="Freeform 2025"/>
              <p:cNvSpPr>
                <a:spLocks noChangeAspect="1"/>
              </p:cNvSpPr>
              <p:nvPr/>
            </p:nvSpPr>
            <p:spPr bwMode="auto">
              <a:xfrm flipH="1">
                <a:off x="2775" y="4066"/>
                <a:ext cx="7" cy="6"/>
              </a:xfrm>
              <a:custGeom>
                <a:avLst/>
                <a:gdLst>
                  <a:gd name="T0" fmla="*/ 0 w 54"/>
                  <a:gd name="T1" fmla="*/ 0 h 42"/>
                  <a:gd name="T2" fmla="*/ 0 w 54"/>
                  <a:gd name="T3" fmla="*/ 0 h 42"/>
                  <a:gd name="T4" fmla="*/ 0 w 54"/>
                  <a:gd name="T5" fmla="*/ 0 h 42"/>
                  <a:gd name="T6" fmla="*/ 0 w 54"/>
                  <a:gd name="T7" fmla="*/ 0 h 42"/>
                  <a:gd name="T8" fmla="*/ 0 w 54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4"/>
                  <a:gd name="T16" fmla="*/ 0 h 42"/>
                  <a:gd name="T17" fmla="*/ 54 w 54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4" h="42">
                    <a:moveTo>
                      <a:pt x="0" y="0"/>
                    </a:moveTo>
                    <a:lnTo>
                      <a:pt x="14" y="42"/>
                    </a:lnTo>
                    <a:lnTo>
                      <a:pt x="54" y="42"/>
                    </a:lnTo>
                    <a:lnTo>
                      <a:pt x="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4" name="Freeform 2026"/>
              <p:cNvSpPr>
                <a:spLocks noChangeAspect="1"/>
              </p:cNvSpPr>
              <p:nvPr/>
            </p:nvSpPr>
            <p:spPr bwMode="auto">
              <a:xfrm flipH="1">
                <a:off x="2627" y="4046"/>
                <a:ext cx="30" cy="26"/>
              </a:xfrm>
              <a:custGeom>
                <a:avLst/>
                <a:gdLst>
                  <a:gd name="T0" fmla="*/ 0 w 240"/>
                  <a:gd name="T1" fmla="*/ 0 h 196"/>
                  <a:gd name="T2" fmla="*/ 0 w 240"/>
                  <a:gd name="T3" fmla="*/ 0 h 196"/>
                  <a:gd name="T4" fmla="*/ 0 w 240"/>
                  <a:gd name="T5" fmla="*/ 0 h 196"/>
                  <a:gd name="T6" fmla="*/ 0 w 240"/>
                  <a:gd name="T7" fmla="*/ 0 h 196"/>
                  <a:gd name="T8" fmla="*/ 0 w 240"/>
                  <a:gd name="T9" fmla="*/ 0 h 196"/>
                  <a:gd name="T10" fmla="*/ 0 w 240"/>
                  <a:gd name="T11" fmla="*/ 0 h 196"/>
                  <a:gd name="T12" fmla="*/ 0 w 240"/>
                  <a:gd name="T13" fmla="*/ 0 h 1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0"/>
                  <a:gd name="T22" fmla="*/ 0 h 196"/>
                  <a:gd name="T23" fmla="*/ 240 w 240"/>
                  <a:gd name="T24" fmla="*/ 196 h 1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0" h="196">
                    <a:moveTo>
                      <a:pt x="0" y="2"/>
                    </a:moveTo>
                    <a:lnTo>
                      <a:pt x="142" y="0"/>
                    </a:lnTo>
                    <a:lnTo>
                      <a:pt x="240" y="146"/>
                    </a:lnTo>
                    <a:lnTo>
                      <a:pt x="240" y="196"/>
                    </a:lnTo>
                    <a:lnTo>
                      <a:pt x="144" y="34"/>
                    </a:lnTo>
                    <a:lnTo>
                      <a:pt x="14" y="4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5" name="Freeform 2027"/>
              <p:cNvSpPr>
                <a:spLocks noChangeAspect="1"/>
              </p:cNvSpPr>
              <p:nvPr/>
            </p:nvSpPr>
            <p:spPr bwMode="auto">
              <a:xfrm flipH="1">
                <a:off x="2672" y="4062"/>
                <a:ext cx="37" cy="59"/>
              </a:xfrm>
              <a:custGeom>
                <a:avLst/>
                <a:gdLst>
                  <a:gd name="T0" fmla="*/ 0 w 302"/>
                  <a:gd name="T1" fmla="*/ 0 h 430"/>
                  <a:gd name="T2" fmla="*/ 0 w 302"/>
                  <a:gd name="T3" fmla="*/ 0 h 430"/>
                  <a:gd name="T4" fmla="*/ 0 w 302"/>
                  <a:gd name="T5" fmla="*/ 0 h 430"/>
                  <a:gd name="T6" fmla="*/ 0 w 302"/>
                  <a:gd name="T7" fmla="*/ 0 h 430"/>
                  <a:gd name="T8" fmla="*/ 0 w 302"/>
                  <a:gd name="T9" fmla="*/ 0 h 430"/>
                  <a:gd name="T10" fmla="*/ 0 w 302"/>
                  <a:gd name="T11" fmla="*/ 0 h 430"/>
                  <a:gd name="T12" fmla="*/ 0 w 302"/>
                  <a:gd name="T13" fmla="*/ 0 h 430"/>
                  <a:gd name="T14" fmla="*/ 0 w 302"/>
                  <a:gd name="T15" fmla="*/ 0 h 430"/>
                  <a:gd name="T16" fmla="*/ 0 w 302"/>
                  <a:gd name="T17" fmla="*/ 0 h 430"/>
                  <a:gd name="T18" fmla="*/ 0 w 302"/>
                  <a:gd name="T19" fmla="*/ 0 h 430"/>
                  <a:gd name="T20" fmla="*/ 0 w 302"/>
                  <a:gd name="T21" fmla="*/ 0 h 430"/>
                  <a:gd name="T22" fmla="*/ 0 w 302"/>
                  <a:gd name="T23" fmla="*/ 0 h 430"/>
                  <a:gd name="T24" fmla="*/ 0 w 302"/>
                  <a:gd name="T25" fmla="*/ 0 h 430"/>
                  <a:gd name="T26" fmla="*/ 0 w 302"/>
                  <a:gd name="T27" fmla="*/ 0 h 430"/>
                  <a:gd name="T28" fmla="*/ 0 w 302"/>
                  <a:gd name="T29" fmla="*/ 0 h 430"/>
                  <a:gd name="T30" fmla="*/ 0 w 302"/>
                  <a:gd name="T31" fmla="*/ 0 h 430"/>
                  <a:gd name="T32" fmla="*/ 0 w 302"/>
                  <a:gd name="T33" fmla="*/ 0 h 430"/>
                  <a:gd name="T34" fmla="*/ 0 w 302"/>
                  <a:gd name="T35" fmla="*/ 0 h 430"/>
                  <a:gd name="T36" fmla="*/ 0 w 302"/>
                  <a:gd name="T37" fmla="*/ 0 h 430"/>
                  <a:gd name="T38" fmla="*/ 0 w 302"/>
                  <a:gd name="T39" fmla="*/ 0 h 430"/>
                  <a:gd name="T40" fmla="*/ 0 w 302"/>
                  <a:gd name="T41" fmla="*/ 0 h 430"/>
                  <a:gd name="T42" fmla="*/ 0 w 302"/>
                  <a:gd name="T43" fmla="*/ 0 h 430"/>
                  <a:gd name="T44" fmla="*/ 0 w 302"/>
                  <a:gd name="T45" fmla="*/ 0 h 430"/>
                  <a:gd name="T46" fmla="*/ 0 w 302"/>
                  <a:gd name="T47" fmla="*/ 0 h 430"/>
                  <a:gd name="T48" fmla="*/ 0 w 302"/>
                  <a:gd name="T49" fmla="*/ 0 h 430"/>
                  <a:gd name="T50" fmla="*/ 0 w 302"/>
                  <a:gd name="T51" fmla="*/ 0 h 430"/>
                  <a:gd name="T52" fmla="*/ 0 w 302"/>
                  <a:gd name="T53" fmla="*/ 0 h 430"/>
                  <a:gd name="T54" fmla="*/ 0 w 302"/>
                  <a:gd name="T55" fmla="*/ 0 h 430"/>
                  <a:gd name="T56" fmla="*/ 0 w 302"/>
                  <a:gd name="T57" fmla="*/ 0 h 43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02"/>
                  <a:gd name="T88" fmla="*/ 0 h 430"/>
                  <a:gd name="T89" fmla="*/ 302 w 302"/>
                  <a:gd name="T90" fmla="*/ 430 h 43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02" h="430">
                    <a:moveTo>
                      <a:pt x="130" y="8"/>
                    </a:moveTo>
                    <a:lnTo>
                      <a:pt x="77" y="36"/>
                    </a:lnTo>
                    <a:lnTo>
                      <a:pt x="39" y="90"/>
                    </a:lnTo>
                    <a:lnTo>
                      <a:pt x="12" y="148"/>
                    </a:lnTo>
                    <a:lnTo>
                      <a:pt x="0" y="222"/>
                    </a:lnTo>
                    <a:lnTo>
                      <a:pt x="0" y="278"/>
                    </a:lnTo>
                    <a:lnTo>
                      <a:pt x="6" y="336"/>
                    </a:lnTo>
                    <a:lnTo>
                      <a:pt x="20" y="378"/>
                    </a:lnTo>
                    <a:lnTo>
                      <a:pt x="39" y="348"/>
                    </a:lnTo>
                    <a:lnTo>
                      <a:pt x="30" y="288"/>
                    </a:lnTo>
                    <a:lnTo>
                      <a:pt x="41" y="172"/>
                    </a:lnTo>
                    <a:lnTo>
                      <a:pt x="79" y="114"/>
                    </a:lnTo>
                    <a:lnTo>
                      <a:pt x="116" y="86"/>
                    </a:lnTo>
                    <a:lnTo>
                      <a:pt x="69" y="164"/>
                    </a:lnTo>
                    <a:lnTo>
                      <a:pt x="59" y="224"/>
                    </a:lnTo>
                    <a:lnTo>
                      <a:pt x="63" y="302"/>
                    </a:lnTo>
                    <a:lnTo>
                      <a:pt x="81" y="364"/>
                    </a:lnTo>
                    <a:lnTo>
                      <a:pt x="116" y="412"/>
                    </a:lnTo>
                    <a:lnTo>
                      <a:pt x="158" y="430"/>
                    </a:lnTo>
                    <a:lnTo>
                      <a:pt x="218" y="430"/>
                    </a:lnTo>
                    <a:lnTo>
                      <a:pt x="259" y="386"/>
                    </a:lnTo>
                    <a:lnTo>
                      <a:pt x="290" y="332"/>
                    </a:lnTo>
                    <a:lnTo>
                      <a:pt x="302" y="264"/>
                    </a:lnTo>
                    <a:lnTo>
                      <a:pt x="296" y="166"/>
                    </a:lnTo>
                    <a:lnTo>
                      <a:pt x="278" y="102"/>
                    </a:lnTo>
                    <a:lnTo>
                      <a:pt x="247" y="52"/>
                    </a:lnTo>
                    <a:lnTo>
                      <a:pt x="211" y="12"/>
                    </a:lnTo>
                    <a:lnTo>
                      <a:pt x="170" y="0"/>
                    </a:lnTo>
                    <a:lnTo>
                      <a:pt x="130" y="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rgbClr val="C0C0C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6" name="Freeform 2028"/>
              <p:cNvSpPr>
                <a:spLocks noChangeAspect="1"/>
              </p:cNvSpPr>
              <p:nvPr/>
            </p:nvSpPr>
            <p:spPr bwMode="auto">
              <a:xfrm flipH="1">
                <a:off x="2672" y="4062"/>
                <a:ext cx="37" cy="28"/>
              </a:xfrm>
              <a:custGeom>
                <a:avLst/>
                <a:gdLst>
                  <a:gd name="T0" fmla="*/ 0 w 290"/>
                  <a:gd name="T1" fmla="*/ 0 h 208"/>
                  <a:gd name="T2" fmla="*/ 0 w 290"/>
                  <a:gd name="T3" fmla="*/ 0 h 208"/>
                  <a:gd name="T4" fmla="*/ 0 w 290"/>
                  <a:gd name="T5" fmla="*/ 0 h 208"/>
                  <a:gd name="T6" fmla="*/ 0 w 290"/>
                  <a:gd name="T7" fmla="*/ 0 h 208"/>
                  <a:gd name="T8" fmla="*/ 0 w 290"/>
                  <a:gd name="T9" fmla="*/ 0 h 208"/>
                  <a:gd name="T10" fmla="*/ 0 w 290"/>
                  <a:gd name="T11" fmla="*/ 0 h 208"/>
                  <a:gd name="T12" fmla="*/ 0 w 290"/>
                  <a:gd name="T13" fmla="*/ 0 h 208"/>
                  <a:gd name="T14" fmla="*/ 0 w 290"/>
                  <a:gd name="T15" fmla="*/ 0 h 208"/>
                  <a:gd name="T16" fmla="*/ 0 w 290"/>
                  <a:gd name="T17" fmla="*/ 0 h 208"/>
                  <a:gd name="T18" fmla="*/ 0 w 290"/>
                  <a:gd name="T19" fmla="*/ 0 h 208"/>
                  <a:gd name="T20" fmla="*/ 0 w 290"/>
                  <a:gd name="T21" fmla="*/ 0 h 208"/>
                  <a:gd name="T22" fmla="*/ 0 w 290"/>
                  <a:gd name="T23" fmla="*/ 0 h 208"/>
                  <a:gd name="T24" fmla="*/ 0 w 290"/>
                  <a:gd name="T25" fmla="*/ 0 h 208"/>
                  <a:gd name="T26" fmla="*/ 0 w 290"/>
                  <a:gd name="T27" fmla="*/ 0 h 208"/>
                  <a:gd name="T28" fmla="*/ 0 w 290"/>
                  <a:gd name="T29" fmla="*/ 0 h 208"/>
                  <a:gd name="T30" fmla="*/ 0 w 290"/>
                  <a:gd name="T31" fmla="*/ 0 h 208"/>
                  <a:gd name="T32" fmla="*/ 0 w 290"/>
                  <a:gd name="T33" fmla="*/ 0 h 20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90"/>
                  <a:gd name="T52" fmla="*/ 0 h 208"/>
                  <a:gd name="T53" fmla="*/ 290 w 290"/>
                  <a:gd name="T54" fmla="*/ 208 h 20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90" h="208">
                    <a:moveTo>
                      <a:pt x="10" y="196"/>
                    </a:moveTo>
                    <a:lnTo>
                      <a:pt x="66" y="96"/>
                    </a:lnTo>
                    <a:lnTo>
                      <a:pt x="114" y="48"/>
                    </a:lnTo>
                    <a:lnTo>
                      <a:pt x="160" y="38"/>
                    </a:lnTo>
                    <a:lnTo>
                      <a:pt x="216" y="56"/>
                    </a:lnTo>
                    <a:lnTo>
                      <a:pt x="248" y="84"/>
                    </a:lnTo>
                    <a:lnTo>
                      <a:pt x="290" y="166"/>
                    </a:lnTo>
                    <a:lnTo>
                      <a:pt x="272" y="88"/>
                    </a:lnTo>
                    <a:lnTo>
                      <a:pt x="242" y="46"/>
                    </a:lnTo>
                    <a:lnTo>
                      <a:pt x="206" y="10"/>
                    </a:lnTo>
                    <a:lnTo>
                      <a:pt x="160" y="0"/>
                    </a:lnTo>
                    <a:lnTo>
                      <a:pt x="120" y="8"/>
                    </a:lnTo>
                    <a:lnTo>
                      <a:pt x="80" y="34"/>
                    </a:lnTo>
                    <a:lnTo>
                      <a:pt x="50" y="66"/>
                    </a:lnTo>
                    <a:lnTo>
                      <a:pt x="24" y="114"/>
                    </a:lnTo>
                    <a:lnTo>
                      <a:pt x="0" y="208"/>
                    </a:lnTo>
                    <a:lnTo>
                      <a:pt x="10" y="19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DDDDD"/>
                  </a:gs>
                  <a:gs pos="100000">
                    <a:srgbClr val="8C8C8C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7" name="Freeform 2029"/>
              <p:cNvSpPr>
                <a:spLocks noChangeAspect="1"/>
              </p:cNvSpPr>
              <p:nvPr/>
            </p:nvSpPr>
            <p:spPr bwMode="auto">
              <a:xfrm flipH="1">
                <a:off x="2672" y="4074"/>
                <a:ext cx="35" cy="55"/>
              </a:xfrm>
              <a:custGeom>
                <a:avLst/>
                <a:gdLst>
                  <a:gd name="T0" fmla="*/ 0 w 284"/>
                  <a:gd name="T1" fmla="*/ 0 h 416"/>
                  <a:gd name="T2" fmla="*/ 0 w 284"/>
                  <a:gd name="T3" fmla="*/ 0 h 416"/>
                  <a:gd name="T4" fmla="*/ 0 w 284"/>
                  <a:gd name="T5" fmla="*/ 0 h 416"/>
                  <a:gd name="T6" fmla="*/ 0 w 284"/>
                  <a:gd name="T7" fmla="*/ 0 h 416"/>
                  <a:gd name="T8" fmla="*/ 0 w 284"/>
                  <a:gd name="T9" fmla="*/ 0 h 416"/>
                  <a:gd name="T10" fmla="*/ 0 w 284"/>
                  <a:gd name="T11" fmla="*/ 0 h 416"/>
                  <a:gd name="T12" fmla="*/ 0 w 284"/>
                  <a:gd name="T13" fmla="*/ 0 h 416"/>
                  <a:gd name="T14" fmla="*/ 0 w 284"/>
                  <a:gd name="T15" fmla="*/ 0 h 416"/>
                  <a:gd name="T16" fmla="*/ 0 w 284"/>
                  <a:gd name="T17" fmla="*/ 0 h 416"/>
                  <a:gd name="T18" fmla="*/ 0 w 284"/>
                  <a:gd name="T19" fmla="*/ 0 h 416"/>
                  <a:gd name="T20" fmla="*/ 0 w 284"/>
                  <a:gd name="T21" fmla="*/ 0 h 416"/>
                  <a:gd name="T22" fmla="*/ 0 w 284"/>
                  <a:gd name="T23" fmla="*/ 0 h 416"/>
                  <a:gd name="T24" fmla="*/ 0 w 284"/>
                  <a:gd name="T25" fmla="*/ 0 h 416"/>
                  <a:gd name="T26" fmla="*/ 0 w 284"/>
                  <a:gd name="T27" fmla="*/ 0 h 416"/>
                  <a:gd name="T28" fmla="*/ 0 w 284"/>
                  <a:gd name="T29" fmla="*/ 0 h 416"/>
                  <a:gd name="T30" fmla="*/ 0 w 284"/>
                  <a:gd name="T31" fmla="*/ 0 h 416"/>
                  <a:gd name="T32" fmla="*/ 0 w 284"/>
                  <a:gd name="T33" fmla="*/ 0 h 416"/>
                  <a:gd name="T34" fmla="*/ 0 w 284"/>
                  <a:gd name="T35" fmla="*/ 0 h 416"/>
                  <a:gd name="T36" fmla="*/ 0 w 284"/>
                  <a:gd name="T37" fmla="*/ 0 h 416"/>
                  <a:gd name="T38" fmla="*/ 0 w 284"/>
                  <a:gd name="T39" fmla="*/ 0 h 416"/>
                  <a:gd name="T40" fmla="*/ 0 w 284"/>
                  <a:gd name="T41" fmla="*/ 0 h 416"/>
                  <a:gd name="T42" fmla="*/ 0 w 284"/>
                  <a:gd name="T43" fmla="*/ 0 h 41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4"/>
                  <a:gd name="T67" fmla="*/ 0 h 416"/>
                  <a:gd name="T68" fmla="*/ 284 w 284"/>
                  <a:gd name="T69" fmla="*/ 416 h 41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4" h="416">
                    <a:moveTo>
                      <a:pt x="114" y="0"/>
                    </a:moveTo>
                    <a:lnTo>
                      <a:pt x="76" y="62"/>
                    </a:lnTo>
                    <a:lnTo>
                      <a:pt x="61" y="120"/>
                    </a:lnTo>
                    <a:lnTo>
                      <a:pt x="55" y="184"/>
                    </a:lnTo>
                    <a:lnTo>
                      <a:pt x="70" y="260"/>
                    </a:lnTo>
                    <a:lnTo>
                      <a:pt x="100" y="318"/>
                    </a:lnTo>
                    <a:lnTo>
                      <a:pt x="149" y="350"/>
                    </a:lnTo>
                    <a:lnTo>
                      <a:pt x="209" y="346"/>
                    </a:lnTo>
                    <a:lnTo>
                      <a:pt x="235" y="320"/>
                    </a:lnTo>
                    <a:lnTo>
                      <a:pt x="284" y="238"/>
                    </a:lnTo>
                    <a:lnTo>
                      <a:pt x="253" y="344"/>
                    </a:lnTo>
                    <a:lnTo>
                      <a:pt x="213" y="398"/>
                    </a:lnTo>
                    <a:lnTo>
                      <a:pt x="157" y="416"/>
                    </a:lnTo>
                    <a:lnTo>
                      <a:pt x="114" y="416"/>
                    </a:lnTo>
                    <a:lnTo>
                      <a:pt x="57" y="382"/>
                    </a:lnTo>
                    <a:lnTo>
                      <a:pt x="37" y="348"/>
                    </a:lnTo>
                    <a:lnTo>
                      <a:pt x="8" y="296"/>
                    </a:lnTo>
                    <a:lnTo>
                      <a:pt x="0" y="210"/>
                    </a:lnTo>
                    <a:lnTo>
                      <a:pt x="14" y="126"/>
                    </a:lnTo>
                    <a:lnTo>
                      <a:pt x="43" y="68"/>
                    </a:lnTo>
                    <a:lnTo>
                      <a:pt x="67" y="32"/>
                    </a:lnTo>
                    <a:lnTo>
                      <a:pt x="11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11111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8" name="Oval 2030"/>
              <p:cNvSpPr>
                <a:spLocks noChangeAspect="1" noChangeArrowheads="1"/>
              </p:cNvSpPr>
              <p:nvPr/>
            </p:nvSpPr>
            <p:spPr bwMode="auto">
              <a:xfrm flipH="1">
                <a:off x="2679" y="4076"/>
                <a:ext cx="19" cy="36"/>
              </a:xfrm>
              <a:prstGeom prst="ellipse">
                <a:avLst/>
              </a:prstGeom>
              <a:gradFill rotWithShape="0">
                <a:gsLst>
                  <a:gs pos="0">
                    <a:srgbClr val="111111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59" name="Freeform 2031"/>
              <p:cNvSpPr>
                <a:spLocks noChangeAspect="1"/>
              </p:cNvSpPr>
              <p:nvPr/>
            </p:nvSpPr>
            <p:spPr bwMode="auto">
              <a:xfrm flipH="1">
                <a:off x="2683" y="4102"/>
                <a:ext cx="11" cy="10"/>
              </a:xfrm>
              <a:custGeom>
                <a:avLst/>
                <a:gdLst>
                  <a:gd name="T0" fmla="*/ 0 w 96"/>
                  <a:gd name="T1" fmla="*/ 0 h 68"/>
                  <a:gd name="T2" fmla="*/ 0 w 96"/>
                  <a:gd name="T3" fmla="*/ 0 h 68"/>
                  <a:gd name="T4" fmla="*/ 0 w 96"/>
                  <a:gd name="T5" fmla="*/ 0 h 68"/>
                  <a:gd name="T6" fmla="*/ 0 w 96"/>
                  <a:gd name="T7" fmla="*/ 0 h 68"/>
                  <a:gd name="T8" fmla="*/ 0 w 96"/>
                  <a:gd name="T9" fmla="*/ 0 h 68"/>
                  <a:gd name="T10" fmla="*/ 0 w 96"/>
                  <a:gd name="T11" fmla="*/ 0 h 68"/>
                  <a:gd name="T12" fmla="*/ 0 w 96"/>
                  <a:gd name="T13" fmla="*/ 0 h 68"/>
                  <a:gd name="T14" fmla="*/ 0 w 96"/>
                  <a:gd name="T15" fmla="*/ 0 h 68"/>
                  <a:gd name="T16" fmla="*/ 0 w 96"/>
                  <a:gd name="T17" fmla="*/ 0 h 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68"/>
                  <a:gd name="T29" fmla="*/ 96 w 96"/>
                  <a:gd name="T30" fmla="*/ 68 h 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68">
                    <a:moveTo>
                      <a:pt x="0" y="46"/>
                    </a:moveTo>
                    <a:lnTo>
                      <a:pt x="96" y="0"/>
                    </a:lnTo>
                    <a:lnTo>
                      <a:pt x="96" y="28"/>
                    </a:lnTo>
                    <a:lnTo>
                      <a:pt x="80" y="50"/>
                    </a:lnTo>
                    <a:lnTo>
                      <a:pt x="60" y="64"/>
                    </a:lnTo>
                    <a:lnTo>
                      <a:pt x="40" y="68"/>
                    </a:lnTo>
                    <a:lnTo>
                      <a:pt x="24" y="66"/>
                    </a:lnTo>
                    <a:lnTo>
                      <a:pt x="8" y="58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F8F8F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0" name="Freeform 2032"/>
              <p:cNvSpPr>
                <a:spLocks noChangeAspect="1"/>
              </p:cNvSpPr>
              <p:nvPr/>
            </p:nvSpPr>
            <p:spPr bwMode="auto">
              <a:xfrm flipH="1">
                <a:off x="2685" y="4090"/>
                <a:ext cx="9" cy="12"/>
              </a:xfrm>
              <a:custGeom>
                <a:avLst/>
                <a:gdLst>
                  <a:gd name="T0" fmla="*/ 0 w 62"/>
                  <a:gd name="T1" fmla="*/ 0 h 94"/>
                  <a:gd name="T2" fmla="*/ 0 w 62"/>
                  <a:gd name="T3" fmla="*/ 0 h 94"/>
                  <a:gd name="T4" fmla="*/ 0 w 62"/>
                  <a:gd name="T5" fmla="*/ 0 h 94"/>
                  <a:gd name="T6" fmla="*/ 0 w 62"/>
                  <a:gd name="T7" fmla="*/ 0 h 94"/>
                  <a:gd name="T8" fmla="*/ 0 w 62"/>
                  <a:gd name="T9" fmla="*/ 0 h 94"/>
                  <a:gd name="T10" fmla="*/ 0 w 62"/>
                  <a:gd name="T11" fmla="*/ 0 h 94"/>
                  <a:gd name="T12" fmla="*/ 0 w 62"/>
                  <a:gd name="T13" fmla="*/ 0 h 94"/>
                  <a:gd name="T14" fmla="*/ 0 w 62"/>
                  <a:gd name="T15" fmla="*/ 0 h 94"/>
                  <a:gd name="T16" fmla="*/ 0 w 62"/>
                  <a:gd name="T17" fmla="*/ 0 h 94"/>
                  <a:gd name="T18" fmla="*/ 0 w 62"/>
                  <a:gd name="T19" fmla="*/ 0 h 94"/>
                  <a:gd name="T20" fmla="*/ 0 w 62"/>
                  <a:gd name="T21" fmla="*/ 0 h 94"/>
                  <a:gd name="T22" fmla="*/ 0 w 62"/>
                  <a:gd name="T23" fmla="*/ 0 h 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94"/>
                  <a:gd name="T38" fmla="*/ 62 w 62"/>
                  <a:gd name="T39" fmla="*/ 94 h 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94">
                    <a:moveTo>
                      <a:pt x="26" y="26"/>
                    </a:moveTo>
                    <a:lnTo>
                      <a:pt x="4" y="50"/>
                    </a:lnTo>
                    <a:lnTo>
                      <a:pt x="0" y="36"/>
                    </a:lnTo>
                    <a:lnTo>
                      <a:pt x="0" y="16"/>
                    </a:lnTo>
                    <a:lnTo>
                      <a:pt x="16" y="0"/>
                    </a:lnTo>
                    <a:lnTo>
                      <a:pt x="40" y="0"/>
                    </a:lnTo>
                    <a:lnTo>
                      <a:pt x="62" y="20"/>
                    </a:lnTo>
                    <a:lnTo>
                      <a:pt x="62" y="56"/>
                    </a:lnTo>
                    <a:lnTo>
                      <a:pt x="42" y="94"/>
                    </a:lnTo>
                    <a:lnTo>
                      <a:pt x="48" y="60"/>
                    </a:lnTo>
                    <a:lnTo>
                      <a:pt x="42" y="32"/>
                    </a:lnTo>
                    <a:lnTo>
                      <a:pt x="26" y="2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1" name="Freeform 2033"/>
              <p:cNvSpPr>
                <a:spLocks noChangeAspect="1"/>
              </p:cNvSpPr>
              <p:nvPr/>
            </p:nvSpPr>
            <p:spPr bwMode="auto">
              <a:xfrm flipH="1">
                <a:off x="2685" y="4092"/>
                <a:ext cx="4" cy="6"/>
              </a:xfrm>
              <a:custGeom>
                <a:avLst/>
                <a:gdLst>
                  <a:gd name="T0" fmla="*/ 0 w 36"/>
                  <a:gd name="T1" fmla="*/ 0 h 56"/>
                  <a:gd name="T2" fmla="*/ 0 w 36"/>
                  <a:gd name="T3" fmla="*/ 0 h 56"/>
                  <a:gd name="T4" fmla="*/ 0 w 36"/>
                  <a:gd name="T5" fmla="*/ 0 h 56"/>
                  <a:gd name="T6" fmla="*/ 0 w 36"/>
                  <a:gd name="T7" fmla="*/ 0 h 56"/>
                  <a:gd name="T8" fmla="*/ 0 w 36"/>
                  <a:gd name="T9" fmla="*/ 0 h 56"/>
                  <a:gd name="T10" fmla="*/ 0 w 36"/>
                  <a:gd name="T11" fmla="*/ 0 h 56"/>
                  <a:gd name="T12" fmla="*/ 0 w 36"/>
                  <a:gd name="T13" fmla="*/ 0 h 56"/>
                  <a:gd name="T14" fmla="*/ 0 w 36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"/>
                  <a:gd name="T25" fmla="*/ 0 h 56"/>
                  <a:gd name="T26" fmla="*/ 36 w 36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" h="56">
                    <a:moveTo>
                      <a:pt x="0" y="14"/>
                    </a:moveTo>
                    <a:lnTo>
                      <a:pt x="2" y="42"/>
                    </a:lnTo>
                    <a:lnTo>
                      <a:pt x="14" y="56"/>
                    </a:lnTo>
                    <a:lnTo>
                      <a:pt x="30" y="52"/>
                    </a:lnTo>
                    <a:lnTo>
                      <a:pt x="36" y="24"/>
                    </a:lnTo>
                    <a:lnTo>
                      <a:pt x="30" y="2"/>
                    </a:lnTo>
                    <a:lnTo>
                      <a:pt x="16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DDDD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2" name="Freeform 2034"/>
              <p:cNvSpPr>
                <a:spLocks noChangeAspect="1"/>
              </p:cNvSpPr>
              <p:nvPr/>
            </p:nvSpPr>
            <p:spPr bwMode="auto">
              <a:xfrm flipH="1">
                <a:off x="2655" y="4046"/>
                <a:ext cx="62" cy="28"/>
              </a:xfrm>
              <a:custGeom>
                <a:avLst/>
                <a:gdLst>
                  <a:gd name="T0" fmla="*/ 0 w 494"/>
                  <a:gd name="T1" fmla="*/ 0 h 214"/>
                  <a:gd name="T2" fmla="*/ 0 w 494"/>
                  <a:gd name="T3" fmla="*/ 0 h 214"/>
                  <a:gd name="T4" fmla="*/ 0 w 494"/>
                  <a:gd name="T5" fmla="*/ 0 h 214"/>
                  <a:gd name="T6" fmla="*/ 0 w 494"/>
                  <a:gd name="T7" fmla="*/ 0 h 214"/>
                  <a:gd name="T8" fmla="*/ 0 w 494"/>
                  <a:gd name="T9" fmla="*/ 0 h 214"/>
                  <a:gd name="T10" fmla="*/ 0 w 494"/>
                  <a:gd name="T11" fmla="*/ 0 h 214"/>
                  <a:gd name="T12" fmla="*/ 0 w 494"/>
                  <a:gd name="T13" fmla="*/ 0 h 214"/>
                  <a:gd name="T14" fmla="*/ 0 w 494"/>
                  <a:gd name="T15" fmla="*/ 0 h 214"/>
                  <a:gd name="T16" fmla="*/ 0 w 494"/>
                  <a:gd name="T17" fmla="*/ 0 h 214"/>
                  <a:gd name="T18" fmla="*/ 0 w 494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4"/>
                  <a:gd name="T31" fmla="*/ 0 h 214"/>
                  <a:gd name="T32" fmla="*/ 494 w 494"/>
                  <a:gd name="T33" fmla="*/ 214 h 2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4" h="214">
                    <a:moveTo>
                      <a:pt x="2" y="178"/>
                    </a:moveTo>
                    <a:lnTo>
                      <a:pt x="58" y="178"/>
                    </a:lnTo>
                    <a:lnTo>
                      <a:pt x="58" y="214"/>
                    </a:lnTo>
                    <a:lnTo>
                      <a:pt x="76" y="212"/>
                    </a:lnTo>
                    <a:lnTo>
                      <a:pt x="172" y="38"/>
                    </a:lnTo>
                    <a:lnTo>
                      <a:pt x="494" y="38"/>
                    </a:lnTo>
                    <a:lnTo>
                      <a:pt x="484" y="0"/>
                    </a:lnTo>
                    <a:lnTo>
                      <a:pt x="154" y="4"/>
                    </a:lnTo>
                    <a:lnTo>
                      <a:pt x="0" y="162"/>
                    </a:lnTo>
                    <a:lnTo>
                      <a:pt x="2" y="17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1BF7F"/>
                  </a:gs>
                  <a:gs pos="100000">
                    <a:srgbClr val="75744D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3" name="Freeform 2035"/>
              <p:cNvSpPr>
                <a:spLocks noChangeAspect="1"/>
              </p:cNvSpPr>
              <p:nvPr/>
            </p:nvSpPr>
            <p:spPr bwMode="auto">
              <a:xfrm flipH="1">
                <a:off x="2717" y="4072"/>
                <a:ext cx="54" cy="8"/>
              </a:xfrm>
              <a:custGeom>
                <a:avLst/>
                <a:gdLst>
                  <a:gd name="T0" fmla="*/ 0 w 428"/>
                  <a:gd name="T1" fmla="*/ 0 h 58"/>
                  <a:gd name="T2" fmla="*/ 0 w 428"/>
                  <a:gd name="T3" fmla="*/ 0 h 58"/>
                  <a:gd name="T4" fmla="*/ 0 w 428"/>
                  <a:gd name="T5" fmla="*/ 0 h 58"/>
                  <a:gd name="T6" fmla="*/ 0 w 428"/>
                  <a:gd name="T7" fmla="*/ 0 h 58"/>
                  <a:gd name="T8" fmla="*/ 0 w 428"/>
                  <a:gd name="T9" fmla="*/ 0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8"/>
                  <a:gd name="T16" fmla="*/ 0 h 58"/>
                  <a:gd name="T17" fmla="*/ 428 w 428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8" h="58">
                    <a:moveTo>
                      <a:pt x="428" y="0"/>
                    </a:moveTo>
                    <a:lnTo>
                      <a:pt x="400" y="58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8080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4" name="Freeform 2036"/>
              <p:cNvSpPr>
                <a:spLocks noChangeAspect="1"/>
              </p:cNvSpPr>
              <p:nvPr/>
            </p:nvSpPr>
            <p:spPr bwMode="auto">
              <a:xfrm flipH="1">
                <a:off x="2625" y="4058"/>
                <a:ext cx="6" cy="6"/>
              </a:xfrm>
              <a:custGeom>
                <a:avLst/>
                <a:gdLst>
                  <a:gd name="T0" fmla="*/ 0 w 50"/>
                  <a:gd name="T1" fmla="*/ 0 h 46"/>
                  <a:gd name="T2" fmla="*/ 0 w 50"/>
                  <a:gd name="T3" fmla="*/ 0 h 46"/>
                  <a:gd name="T4" fmla="*/ 0 w 50"/>
                  <a:gd name="T5" fmla="*/ 0 h 46"/>
                  <a:gd name="T6" fmla="*/ 0 w 50"/>
                  <a:gd name="T7" fmla="*/ 0 h 46"/>
                  <a:gd name="T8" fmla="*/ 0 w 50"/>
                  <a:gd name="T9" fmla="*/ 0 h 46"/>
                  <a:gd name="T10" fmla="*/ 0 w 50"/>
                  <a:gd name="T11" fmla="*/ 0 h 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46"/>
                  <a:gd name="T20" fmla="*/ 50 w 50"/>
                  <a:gd name="T21" fmla="*/ 46 h 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46">
                    <a:moveTo>
                      <a:pt x="0" y="0"/>
                    </a:moveTo>
                    <a:lnTo>
                      <a:pt x="32" y="0"/>
                    </a:lnTo>
                    <a:lnTo>
                      <a:pt x="32" y="16"/>
                    </a:lnTo>
                    <a:lnTo>
                      <a:pt x="50" y="46"/>
                    </a:lnTo>
                    <a:lnTo>
                      <a:pt x="3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5" name="Line 2037"/>
              <p:cNvSpPr>
                <a:spLocks noChangeAspect="1" noChangeShapeType="1"/>
              </p:cNvSpPr>
              <p:nvPr/>
            </p:nvSpPr>
            <p:spPr bwMode="auto">
              <a:xfrm flipH="1">
                <a:off x="2621" y="4062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6" name="Freeform 2038"/>
              <p:cNvSpPr>
                <a:spLocks noChangeAspect="1"/>
              </p:cNvSpPr>
              <p:nvPr/>
            </p:nvSpPr>
            <p:spPr bwMode="auto">
              <a:xfrm flipH="1">
                <a:off x="2623" y="4060"/>
                <a:ext cx="2" cy="2"/>
              </a:xfrm>
              <a:custGeom>
                <a:avLst/>
                <a:gdLst>
                  <a:gd name="T0" fmla="*/ 0 w 16"/>
                  <a:gd name="T1" fmla="*/ 0 h 20"/>
                  <a:gd name="T2" fmla="*/ 0 w 16"/>
                  <a:gd name="T3" fmla="*/ 0 h 20"/>
                  <a:gd name="T4" fmla="*/ 0 w 16"/>
                  <a:gd name="T5" fmla="*/ 0 h 20"/>
                  <a:gd name="T6" fmla="*/ 0 w 16"/>
                  <a:gd name="T7" fmla="*/ 0 h 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"/>
                  <a:gd name="T13" fmla="*/ 0 h 20"/>
                  <a:gd name="T14" fmla="*/ 16 w 16"/>
                  <a:gd name="T15" fmla="*/ 20 h 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" h="20">
                    <a:moveTo>
                      <a:pt x="0" y="0"/>
                    </a:moveTo>
                    <a:lnTo>
                      <a:pt x="16" y="0"/>
                    </a:lnTo>
                    <a:lnTo>
                      <a:pt x="16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7" name="Freeform 2039"/>
              <p:cNvSpPr>
                <a:spLocks noChangeAspect="1"/>
              </p:cNvSpPr>
              <p:nvPr/>
            </p:nvSpPr>
            <p:spPr bwMode="auto">
              <a:xfrm flipH="1">
                <a:off x="2610" y="4066"/>
                <a:ext cx="6" cy="8"/>
              </a:xfrm>
              <a:custGeom>
                <a:avLst/>
                <a:gdLst>
                  <a:gd name="T0" fmla="*/ 0 w 44"/>
                  <a:gd name="T1" fmla="*/ 0 h 60"/>
                  <a:gd name="T2" fmla="*/ 0 w 44"/>
                  <a:gd name="T3" fmla="*/ 0 h 60"/>
                  <a:gd name="T4" fmla="*/ 0 w 44"/>
                  <a:gd name="T5" fmla="*/ 0 h 60"/>
                  <a:gd name="T6" fmla="*/ 0 w 44"/>
                  <a:gd name="T7" fmla="*/ 0 h 60"/>
                  <a:gd name="T8" fmla="*/ 0 w 44"/>
                  <a:gd name="T9" fmla="*/ 0 h 60"/>
                  <a:gd name="T10" fmla="*/ 0 w 44"/>
                  <a:gd name="T11" fmla="*/ 0 h 60"/>
                  <a:gd name="T12" fmla="*/ 0 w 44"/>
                  <a:gd name="T13" fmla="*/ 0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4"/>
                  <a:gd name="T22" fmla="*/ 0 h 60"/>
                  <a:gd name="T23" fmla="*/ 44 w 44"/>
                  <a:gd name="T24" fmla="*/ 60 h 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4" h="60">
                    <a:moveTo>
                      <a:pt x="8" y="60"/>
                    </a:moveTo>
                    <a:lnTo>
                      <a:pt x="0" y="38"/>
                    </a:lnTo>
                    <a:lnTo>
                      <a:pt x="8" y="14"/>
                    </a:lnTo>
                    <a:lnTo>
                      <a:pt x="26" y="0"/>
                    </a:lnTo>
                    <a:lnTo>
                      <a:pt x="44" y="24"/>
                    </a:lnTo>
                    <a:lnTo>
                      <a:pt x="24" y="24"/>
                    </a:lnTo>
                    <a:lnTo>
                      <a:pt x="8" y="6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8" name="Freeform 2040"/>
              <p:cNvSpPr>
                <a:spLocks noChangeAspect="1"/>
              </p:cNvSpPr>
              <p:nvPr/>
            </p:nvSpPr>
            <p:spPr bwMode="auto">
              <a:xfrm flipH="1">
                <a:off x="2610" y="4074"/>
                <a:ext cx="2" cy="2"/>
              </a:xfrm>
              <a:custGeom>
                <a:avLst/>
                <a:gdLst>
                  <a:gd name="T0" fmla="*/ 0 w 22"/>
                  <a:gd name="T1" fmla="*/ 0 h 22"/>
                  <a:gd name="T2" fmla="*/ 0 w 22"/>
                  <a:gd name="T3" fmla="*/ 0 h 22"/>
                  <a:gd name="T4" fmla="*/ 0 w 22"/>
                  <a:gd name="T5" fmla="*/ 0 h 22"/>
                  <a:gd name="T6" fmla="*/ 0 w 22"/>
                  <a:gd name="T7" fmla="*/ 0 h 22"/>
                  <a:gd name="T8" fmla="*/ 0 w 2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2"/>
                  <a:gd name="T17" fmla="*/ 22 w 22"/>
                  <a:gd name="T18" fmla="*/ 22 h 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2">
                    <a:moveTo>
                      <a:pt x="10" y="2"/>
                    </a:moveTo>
                    <a:lnTo>
                      <a:pt x="0" y="22"/>
                    </a:lnTo>
                    <a:lnTo>
                      <a:pt x="20" y="18"/>
                    </a:lnTo>
                    <a:lnTo>
                      <a:pt x="22" y="0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69" name="Freeform 2041"/>
              <p:cNvSpPr>
                <a:spLocks noChangeAspect="1"/>
              </p:cNvSpPr>
              <p:nvPr/>
            </p:nvSpPr>
            <p:spPr bwMode="auto">
              <a:xfrm flipH="1">
                <a:off x="2571" y="4068"/>
                <a:ext cx="41" cy="6"/>
              </a:xfrm>
              <a:custGeom>
                <a:avLst/>
                <a:gdLst>
                  <a:gd name="T0" fmla="*/ 0 w 326"/>
                  <a:gd name="T1" fmla="*/ 0 h 44"/>
                  <a:gd name="T2" fmla="*/ 0 w 326"/>
                  <a:gd name="T3" fmla="*/ 0 h 44"/>
                  <a:gd name="T4" fmla="*/ 0 w 326"/>
                  <a:gd name="T5" fmla="*/ 0 h 44"/>
                  <a:gd name="T6" fmla="*/ 0 w 326"/>
                  <a:gd name="T7" fmla="*/ 0 h 44"/>
                  <a:gd name="T8" fmla="*/ 0 w 326"/>
                  <a:gd name="T9" fmla="*/ 0 h 44"/>
                  <a:gd name="T10" fmla="*/ 0 w 326"/>
                  <a:gd name="T11" fmla="*/ 0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6"/>
                  <a:gd name="T19" fmla="*/ 0 h 44"/>
                  <a:gd name="T20" fmla="*/ 326 w 32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6" h="44">
                    <a:moveTo>
                      <a:pt x="0" y="14"/>
                    </a:moveTo>
                    <a:lnTo>
                      <a:pt x="240" y="0"/>
                    </a:lnTo>
                    <a:lnTo>
                      <a:pt x="326" y="34"/>
                    </a:lnTo>
                    <a:lnTo>
                      <a:pt x="298" y="44"/>
                    </a:lnTo>
                    <a:lnTo>
                      <a:pt x="4" y="42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0" name="Freeform 2042"/>
              <p:cNvSpPr>
                <a:spLocks noChangeAspect="1"/>
              </p:cNvSpPr>
              <p:nvPr/>
            </p:nvSpPr>
            <p:spPr bwMode="auto">
              <a:xfrm flipH="1">
                <a:off x="2563" y="4092"/>
                <a:ext cx="19" cy="8"/>
              </a:xfrm>
              <a:custGeom>
                <a:avLst/>
                <a:gdLst>
                  <a:gd name="T0" fmla="*/ 0 w 162"/>
                  <a:gd name="T1" fmla="*/ 0 h 62"/>
                  <a:gd name="T2" fmla="*/ 0 w 162"/>
                  <a:gd name="T3" fmla="*/ 0 h 62"/>
                  <a:gd name="T4" fmla="*/ 0 w 162"/>
                  <a:gd name="T5" fmla="*/ 0 h 62"/>
                  <a:gd name="T6" fmla="*/ 0 w 162"/>
                  <a:gd name="T7" fmla="*/ 0 h 62"/>
                  <a:gd name="T8" fmla="*/ 0 w 162"/>
                  <a:gd name="T9" fmla="*/ 0 h 62"/>
                  <a:gd name="T10" fmla="*/ 0 w 162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2"/>
                  <a:gd name="T19" fmla="*/ 0 h 62"/>
                  <a:gd name="T20" fmla="*/ 162 w 162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2" h="62">
                    <a:moveTo>
                      <a:pt x="66" y="0"/>
                    </a:moveTo>
                    <a:lnTo>
                      <a:pt x="162" y="50"/>
                    </a:lnTo>
                    <a:lnTo>
                      <a:pt x="160" y="62"/>
                    </a:lnTo>
                    <a:lnTo>
                      <a:pt x="130" y="60"/>
                    </a:lnTo>
                    <a:lnTo>
                      <a:pt x="0" y="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1" name="Freeform 2043"/>
              <p:cNvSpPr>
                <a:spLocks noChangeAspect="1"/>
              </p:cNvSpPr>
              <p:nvPr/>
            </p:nvSpPr>
            <p:spPr bwMode="auto">
              <a:xfrm flipH="1">
                <a:off x="2565" y="4062"/>
                <a:ext cx="11" cy="16"/>
              </a:xfrm>
              <a:custGeom>
                <a:avLst/>
                <a:gdLst>
                  <a:gd name="T0" fmla="*/ 0 w 86"/>
                  <a:gd name="T1" fmla="*/ 0 h 110"/>
                  <a:gd name="T2" fmla="*/ 0 w 86"/>
                  <a:gd name="T3" fmla="*/ 0 h 110"/>
                  <a:gd name="T4" fmla="*/ 0 w 86"/>
                  <a:gd name="T5" fmla="*/ 0 h 110"/>
                  <a:gd name="T6" fmla="*/ 0 w 86"/>
                  <a:gd name="T7" fmla="*/ 0 h 110"/>
                  <a:gd name="T8" fmla="*/ 0 w 86"/>
                  <a:gd name="T9" fmla="*/ 0 h 110"/>
                  <a:gd name="T10" fmla="*/ 0 w 86"/>
                  <a:gd name="T11" fmla="*/ 0 h 110"/>
                  <a:gd name="T12" fmla="*/ 0 w 86"/>
                  <a:gd name="T13" fmla="*/ 0 h 1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6"/>
                  <a:gd name="T22" fmla="*/ 0 h 110"/>
                  <a:gd name="T23" fmla="*/ 86 w 86"/>
                  <a:gd name="T24" fmla="*/ 110 h 1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6" h="110">
                    <a:moveTo>
                      <a:pt x="8" y="0"/>
                    </a:moveTo>
                    <a:lnTo>
                      <a:pt x="40" y="12"/>
                    </a:lnTo>
                    <a:lnTo>
                      <a:pt x="38" y="34"/>
                    </a:lnTo>
                    <a:lnTo>
                      <a:pt x="86" y="78"/>
                    </a:lnTo>
                    <a:lnTo>
                      <a:pt x="86" y="110"/>
                    </a:lnTo>
                    <a:lnTo>
                      <a:pt x="0" y="4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2" name="Freeform 2044"/>
              <p:cNvSpPr>
                <a:spLocks noChangeAspect="1"/>
              </p:cNvSpPr>
              <p:nvPr/>
            </p:nvSpPr>
            <p:spPr bwMode="auto">
              <a:xfrm flipH="1">
                <a:off x="2565" y="4062"/>
                <a:ext cx="9" cy="2"/>
              </a:xfrm>
              <a:custGeom>
                <a:avLst/>
                <a:gdLst>
                  <a:gd name="T0" fmla="*/ 0 w 74"/>
                  <a:gd name="T1" fmla="*/ 0 h 16"/>
                  <a:gd name="T2" fmla="*/ 0 w 74"/>
                  <a:gd name="T3" fmla="*/ 0 h 16"/>
                  <a:gd name="T4" fmla="*/ 0 w 74"/>
                  <a:gd name="T5" fmla="*/ 0 h 16"/>
                  <a:gd name="T6" fmla="*/ 0 w 74"/>
                  <a:gd name="T7" fmla="*/ 0 h 16"/>
                  <a:gd name="T8" fmla="*/ 0 w 74"/>
                  <a:gd name="T9" fmla="*/ 0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"/>
                  <a:gd name="T16" fmla="*/ 0 h 16"/>
                  <a:gd name="T17" fmla="*/ 74 w 7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" h="16">
                    <a:moveTo>
                      <a:pt x="0" y="2"/>
                    </a:moveTo>
                    <a:lnTo>
                      <a:pt x="68" y="0"/>
                    </a:lnTo>
                    <a:lnTo>
                      <a:pt x="74" y="16"/>
                    </a:lnTo>
                    <a:lnTo>
                      <a:pt x="28" y="1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3" name="Freeform 2045"/>
              <p:cNvSpPr>
                <a:spLocks noChangeAspect="1"/>
              </p:cNvSpPr>
              <p:nvPr/>
            </p:nvSpPr>
            <p:spPr bwMode="auto">
              <a:xfrm flipH="1">
                <a:off x="2558" y="4066"/>
                <a:ext cx="13" cy="12"/>
              </a:xfrm>
              <a:custGeom>
                <a:avLst/>
                <a:gdLst>
                  <a:gd name="T0" fmla="*/ 0 w 114"/>
                  <a:gd name="T1" fmla="*/ 0 h 82"/>
                  <a:gd name="T2" fmla="*/ 0 w 114"/>
                  <a:gd name="T3" fmla="*/ 0 h 82"/>
                  <a:gd name="T4" fmla="*/ 0 w 114"/>
                  <a:gd name="T5" fmla="*/ 0 h 82"/>
                  <a:gd name="T6" fmla="*/ 0 w 114"/>
                  <a:gd name="T7" fmla="*/ 0 h 82"/>
                  <a:gd name="T8" fmla="*/ 0 w 114"/>
                  <a:gd name="T9" fmla="*/ 0 h 82"/>
                  <a:gd name="T10" fmla="*/ 0 w 114"/>
                  <a:gd name="T11" fmla="*/ 0 h 82"/>
                  <a:gd name="T12" fmla="*/ 0 w 114"/>
                  <a:gd name="T13" fmla="*/ 0 h 82"/>
                  <a:gd name="T14" fmla="*/ 0 w 114"/>
                  <a:gd name="T15" fmla="*/ 0 h 82"/>
                  <a:gd name="T16" fmla="*/ 0 w 114"/>
                  <a:gd name="T17" fmla="*/ 0 h 82"/>
                  <a:gd name="T18" fmla="*/ 0 w 114"/>
                  <a:gd name="T19" fmla="*/ 0 h 82"/>
                  <a:gd name="T20" fmla="*/ 0 w 114"/>
                  <a:gd name="T21" fmla="*/ 0 h 82"/>
                  <a:gd name="T22" fmla="*/ 0 w 114"/>
                  <a:gd name="T23" fmla="*/ 0 h 82"/>
                  <a:gd name="T24" fmla="*/ 0 w 114"/>
                  <a:gd name="T25" fmla="*/ 0 h 82"/>
                  <a:gd name="T26" fmla="*/ 0 w 114"/>
                  <a:gd name="T27" fmla="*/ 0 h 8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14"/>
                  <a:gd name="T43" fmla="*/ 0 h 82"/>
                  <a:gd name="T44" fmla="*/ 114 w 114"/>
                  <a:gd name="T45" fmla="*/ 82 h 8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14" h="82">
                    <a:moveTo>
                      <a:pt x="0" y="2"/>
                    </a:moveTo>
                    <a:lnTo>
                      <a:pt x="14" y="2"/>
                    </a:lnTo>
                    <a:lnTo>
                      <a:pt x="44" y="28"/>
                    </a:lnTo>
                    <a:lnTo>
                      <a:pt x="62" y="28"/>
                    </a:lnTo>
                    <a:lnTo>
                      <a:pt x="28" y="2"/>
                    </a:lnTo>
                    <a:lnTo>
                      <a:pt x="52" y="0"/>
                    </a:lnTo>
                    <a:lnTo>
                      <a:pt x="114" y="52"/>
                    </a:lnTo>
                    <a:lnTo>
                      <a:pt x="90" y="52"/>
                    </a:lnTo>
                    <a:lnTo>
                      <a:pt x="114" y="80"/>
                    </a:lnTo>
                    <a:lnTo>
                      <a:pt x="92" y="82"/>
                    </a:lnTo>
                    <a:lnTo>
                      <a:pt x="68" y="54"/>
                    </a:lnTo>
                    <a:lnTo>
                      <a:pt x="44" y="54"/>
                    </a:lnTo>
                    <a:lnTo>
                      <a:pt x="2" y="1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4" name="Freeform 2046"/>
              <p:cNvSpPr>
                <a:spLocks noChangeAspect="1"/>
              </p:cNvSpPr>
              <p:nvPr/>
            </p:nvSpPr>
            <p:spPr bwMode="auto">
              <a:xfrm flipH="1">
                <a:off x="2559" y="4072"/>
                <a:ext cx="8" cy="4"/>
              </a:xfrm>
              <a:custGeom>
                <a:avLst/>
                <a:gdLst>
                  <a:gd name="T0" fmla="*/ 0 w 48"/>
                  <a:gd name="T1" fmla="*/ 0 h 28"/>
                  <a:gd name="T2" fmla="*/ 0 w 48"/>
                  <a:gd name="T3" fmla="*/ 0 h 28"/>
                  <a:gd name="T4" fmla="*/ 0 w 48"/>
                  <a:gd name="T5" fmla="*/ 0 h 28"/>
                  <a:gd name="T6" fmla="*/ 0 w 48"/>
                  <a:gd name="T7" fmla="*/ 0 h 28"/>
                  <a:gd name="T8" fmla="*/ 0 w 48"/>
                  <a:gd name="T9" fmla="*/ 0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28"/>
                  <a:gd name="T17" fmla="*/ 48 w 48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28">
                    <a:moveTo>
                      <a:pt x="0" y="0"/>
                    </a:moveTo>
                    <a:lnTo>
                      <a:pt x="24" y="2"/>
                    </a:lnTo>
                    <a:lnTo>
                      <a:pt x="48" y="28"/>
                    </a:lnTo>
                    <a:lnTo>
                      <a:pt x="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5" name="Freeform 2047"/>
              <p:cNvSpPr>
                <a:spLocks noChangeAspect="1"/>
              </p:cNvSpPr>
              <p:nvPr/>
            </p:nvSpPr>
            <p:spPr bwMode="auto">
              <a:xfrm flipH="1">
                <a:off x="2558" y="4076"/>
                <a:ext cx="3" cy="24"/>
              </a:xfrm>
              <a:custGeom>
                <a:avLst/>
                <a:gdLst>
                  <a:gd name="T0" fmla="*/ 0 w 28"/>
                  <a:gd name="T1" fmla="*/ 0 h 180"/>
                  <a:gd name="T2" fmla="*/ 0 w 28"/>
                  <a:gd name="T3" fmla="*/ 0 h 180"/>
                  <a:gd name="T4" fmla="*/ 0 w 28"/>
                  <a:gd name="T5" fmla="*/ 0 h 180"/>
                  <a:gd name="T6" fmla="*/ 0 w 28"/>
                  <a:gd name="T7" fmla="*/ 0 h 180"/>
                  <a:gd name="T8" fmla="*/ 0 w 28"/>
                  <a:gd name="T9" fmla="*/ 0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"/>
                  <a:gd name="T16" fmla="*/ 0 h 180"/>
                  <a:gd name="T17" fmla="*/ 28 w 2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" h="180">
                    <a:moveTo>
                      <a:pt x="24" y="2"/>
                    </a:moveTo>
                    <a:lnTo>
                      <a:pt x="28" y="180"/>
                    </a:lnTo>
                    <a:lnTo>
                      <a:pt x="10" y="180"/>
                    </a:lnTo>
                    <a:lnTo>
                      <a:pt x="0" y="0"/>
                    </a:lnTo>
                    <a:lnTo>
                      <a:pt x="24" y="2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6" name="Freeform 33792"/>
              <p:cNvSpPr>
                <a:spLocks noChangeAspect="1"/>
              </p:cNvSpPr>
              <p:nvPr/>
            </p:nvSpPr>
            <p:spPr bwMode="auto">
              <a:xfrm flipH="1">
                <a:off x="2556" y="4098"/>
                <a:ext cx="7" cy="6"/>
              </a:xfrm>
              <a:custGeom>
                <a:avLst/>
                <a:gdLst>
                  <a:gd name="T0" fmla="*/ 0 w 66"/>
                  <a:gd name="T1" fmla="*/ 0 h 46"/>
                  <a:gd name="T2" fmla="*/ 0 w 66"/>
                  <a:gd name="T3" fmla="*/ 0 h 46"/>
                  <a:gd name="T4" fmla="*/ 0 w 66"/>
                  <a:gd name="T5" fmla="*/ 0 h 46"/>
                  <a:gd name="T6" fmla="*/ 0 w 66"/>
                  <a:gd name="T7" fmla="*/ 0 h 46"/>
                  <a:gd name="T8" fmla="*/ 0 w 66"/>
                  <a:gd name="T9" fmla="*/ 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46"/>
                  <a:gd name="T17" fmla="*/ 66 w 66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46">
                    <a:moveTo>
                      <a:pt x="18" y="46"/>
                    </a:moveTo>
                    <a:lnTo>
                      <a:pt x="66" y="40"/>
                    </a:lnTo>
                    <a:lnTo>
                      <a:pt x="48" y="0"/>
                    </a:lnTo>
                    <a:lnTo>
                      <a:pt x="0" y="16"/>
                    </a:lnTo>
                    <a:lnTo>
                      <a:pt x="18" y="46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7" name="Freeform 33793"/>
              <p:cNvSpPr>
                <a:spLocks noChangeAspect="1"/>
              </p:cNvSpPr>
              <p:nvPr/>
            </p:nvSpPr>
            <p:spPr bwMode="auto">
              <a:xfrm flipH="1">
                <a:off x="2559" y="4076"/>
                <a:ext cx="8" cy="30"/>
              </a:xfrm>
              <a:custGeom>
                <a:avLst/>
                <a:gdLst>
                  <a:gd name="T0" fmla="*/ 0 w 52"/>
                  <a:gd name="T1" fmla="*/ 0 h 218"/>
                  <a:gd name="T2" fmla="*/ 0 w 52"/>
                  <a:gd name="T3" fmla="*/ 0 h 218"/>
                  <a:gd name="T4" fmla="*/ 0 w 52"/>
                  <a:gd name="T5" fmla="*/ 0 h 218"/>
                  <a:gd name="T6" fmla="*/ 0 w 52"/>
                  <a:gd name="T7" fmla="*/ 0 h 218"/>
                  <a:gd name="T8" fmla="*/ 0 w 52"/>
                  <a:gd name="T9" fmla="*/ 0 h 218"/>
                  <a:gd name="T10" fmla="*/ 0 w 52"/>
                  <a:gd name="T11" fmla="*/ 0 h 218"/>
                  <a:gd name="T12" fmla="*/ 0 w 52"/>
                  <a:gd name="T13" fmla="*/ 0 h 218"/>
                  <a:gd name="T14" fmla="*/ 0 w 52"/>
                  <a:gd name="T15" fmla="*/ 0 h 2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"/>
                  <a:gd name="T25" fmla="*/ 0 h 218"/>
                  <a:gd name="T26" fmla="*/ 52 w 52"/>
                  <a:gd name="T27" fmla="*/ 218 h 2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" h="218">
                    <a:moveTo>
                      <a:pt x="42" y="2"/>
                    </a:moveTo>
                    <a:lnTo>
                      <a:pt x="52" y="218"/>
                    </a:lnTo>
                    <a:lnTo>
                      <a:pt x="16" y="192"/>
                    </a:lnTo>
                    <a:lnTo>
                      <a:pt x="2" y="176"/>
                    </a:lnTo>
                    <a:lnTo>
                      <a:pt x="28" y="164"/>
                    </a:lnTo>
                    <a:lnTo>
                      <a:pt x="24" y="112"/>
                    </a:lnTo>
                    <a:lnTo>
                      <a:pt x="0" y="0"/>
                    </a:lnTo>
                    <a:lnTo>
                      <a:pt x="42" y="2"/>
                    </a:lnTo>
                    <a:close/>
                  </a:path>
                </a:pathLst>
              </a:custGeom>
              <a:solidFill>
                <a:srgbClr val="29292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8" name="Line 33794"/>
              <p:cNvSpPr>
                <a:spLocks noChangeAspect="1" noChangeShapeType="1"/>
              </p:cNvSpPr>
              <p:nvPr/>
            </p:nvSpPr>
            <p:spPr bwMode="auto">
              <a:xfrm flipH="1">
                <a:off x="2559" y="4100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79" name="Line 33795"/>
              <p:cNvSpPr>
                <a:spLocks noChangeAspect="1" noChangeShapeType="1"/>
              </p:cNvSpPr>
              <p:nvPr/>
            </p:nvSpPr>
            <p:spPr bwMode="auto">
              <a:xfrm flipH="1">
                <a:off x="2556" y="4100"/>
                <a:ext cx="2" cy="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0" name="Freeform 33796"/>
              <p:cNvSpPr>
                <a:spLocks noChangeAspect="1"/>
              </p:cNvSpPr>
              <p:nvPr/>
            </p:nvSpPr>
            <p:spPr bwMode="auto">
              <a:xfrm flipH="1">
                <a:off x="2556" y="4104"/>
                <a:ext cx="3" cy="17"/>
              </a:xfrm>
              <a:custGeom>
                <a:avLst/>
                <a:gdLst>
                  <a:gd name="T0" fmla="*/ 0 w 24"/>
                  <a:gd name="T1" fmla="*/ 0 h 122"/>
                  <a:gd name="T2" fmla="*/ 0 w 24"/>
                  <a:gd name="T3" fmla="*/ 0 h 122"/>
                  <a:gd name="T4" fmla="*/ 0 w 24"/>
                  <a:gd name="T5" fmla="*/ 0 h 122"/>
                  <a:gd name="T6" fmla="*/ 0 w 24"/>
                  <a:gd name="T7" fmla="*/ 0 h 122"/>
                  <a:gd name="T8" fmla="*/ 0 w 24"/>
                  <a:gd name="T9" fmla="*/ 0 h 1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122"/>
                  <a:gd name="T17" fmla="*/ 24 w 24"/>
                  <a:gd name="T18" fmla="*/ 122 h 1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122">
                    <a:moveTo>
                      <a:pt x="0" y="0"/>
                    </a:moveTo>
                    <a:lnTo>
                      <a:pt x="12" y="122"/>
                    </a:lnTo>
                    <a:lnTo>
                      <a:pt x="24" y="122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1" name="Freeform 33797"/>
              <p:cNvSpPr>
                <a:spLocks noChangeAspect="1"/>
              </p:cNvSpPr>
              <p:nvPr/>
            </p:nvSpPr>
            <p:spPr bwMode="auto">
              <a:xfrm flipH="1">
                <a:off x="2552" y="4119"/>
                <a:ext cx="7" cy="6"/>
              </a:xfrm>
              <a:custGeom>
                <a:avLst/>
                <a:gdLst>
                  <a:gd name="T0" fmla="*/ 0 w 78"/>
                  <a:gd name="T1" fmla="*/ 0 h 50"/>
                  <a:gd name="T2" fmla="*/ 0 w 78"/>
                  <a:gd name="T3" fmla="*/ 0 h 50"/>
                  <a:gd name="T4" fmla="*/ 0 w 78"/>
                  <a:gd name="T5" fmla="*/ 0 h 50"/>
                  <a:gd name="T6" fmla="*/ 0 w 78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0"/>
                  <a:gd name="T14" fmla="*/ 78 w 78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0">
                    <a:moveTo>
                      <a:pt x="36" y="0"/>
                    </a:moveTo>
                    <a:lnTo>
                      <a:pt x="0" y="48"/>
                    </a:lnTo>
                    <a:lnTo>
                      <a:pt x="78" y="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2" name="Freeform 33798"/>
              <p:cNvSpPr>
                <a:spLocks noChangeAspect="1"/>
              </p:cNvSpPr>
              <p:nvPr/>
            </p:nvSpPr>
            <p:spPr bwMode="auto">
              <a:xfrm flipH="1">
                <a:off x="2556" y="4119"/>
                <a:ext cx="7" cy="6"/>
              </a:xfrm>
              <a:custGeom>
                <a:avLst/>
                <a:gdLst>
                  <a:gd name="T0" fmla="*/ 0 w 78"/>
                  <a:gd name="T1" fmla="*/ 0 h 50"/>
                  <a:gd name="T2" fmla="*/ 0 w 78"/>
                  <a:gd name="T3" fmla="*/ 0 h 50"/>
                  <a:gd name="T4" fmla="*/ 0 w 78"/>
                  <a:gd name="T5" fmla="*/ 0 h 50"/>
                  <a:gd name="T6" fmla="*/ 0 w 78"/>
                  <a:gd name="T7" fmla="*/ 0 h 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50"/>
                  <a:gd name="T14" fmla="*/ 78 w 78"/>
                  <a:gd name="T15" fmla="*/ 50 h 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50">
                    <a:moveTo>
                      <a:pt x="36" y="0"/>
                    </a:moveTo>
                    <a:lnTo>
                      <a:pt x="0" y="48"/>
                    </a:lnTo>
                    <a:lnTo>
                      <a:pt x="78" y="5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3" name="Line 33799"/>
              <p:cNvSpPr>
                <a:spLocks noChangeAspect="1" noChangeShapeType="1"/>
              </p:cNvSpPr>
              <p:nvPr/>
            </p:nvSpPr>
            <p:spPr bwMode="auto">
              <a:xfrm flipH="1">
                <a:off x="2556" y="4121"/>
                <a:ext cx="3" cy="2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4" name="Line 33800"/>
              <p:cNvSpPr>
                <a:spLocks noChangeAspect="1" noChangeShapeType="1"/>
              </p:cNvSpPr>
              <p:nvPr/>
            </p:nvSpPr>
            <p:spPr bwMode="auto">
              <a:xfrm flipH="1">
                <a:off x="2552" y="4121"/>
                <a:ext cx="4" cy="4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5" name="Freeform 33801"/>
              <p:cNvSpPr>
                <a:spLocks noChangeAspect="1"/>
              </p:cNvSpPr>
              <p:nvPr/>
            </p:nvSpPr>
            <p:spPr bwMode="auto">
              <a:xfrm flipH="1">
                <a:off x="2874" y="3979"/>
                <a:ext cx="13" cy="12"/>
              </a:xfrm>
              <a:custGeom>
                <a:avLst/>
                <a:gdLst>
                  <a:gd name="T0" fmla="*/ 0 w 102"/>
                  <a:gd name="T1" fmla="*/ 0 h 104"/>
                  <a:gd name="T2" fmla="*/ 0 w 102"/>
                  <a:gd name="T3" fmla="*/ 0 h 104"/>
                  <a:gd name="T4" fmla="*/ 0 w 102"/>
                  <a:gd name="T5" fmla="*/ 0 h 104"/>
                  <a:gd name="T6" fmla="*/ 0 w 102"/>
                  <a:gd name="T7" fmla="*/ 0 h 104"/>
                  <a:gd name="T8" fmla="*/ 0 w 10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04"/>
                  <a:gd name="T17" fmla="*/ 102 w 10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04">
                    <a:moveTo>
                      <a:pt x="0" y="104"/>
                    </a:moveTo>
                    <a:lnTo>
                      <a:pt x="72" y="100"/>
                    </a:lnTo>
                    <a:lnTo>
                      <a:pt x="102" y="0"/>
                    </a:lnTo>
                    <a:lnTo>
                      <a:pt x="28" y="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6" name="Freeform 33802"/>
              <p:cNvSpPr>
                <a:spLocks noChangeAspect="1"/>
              </p:cNvSpPr>
              <p:nvPr/>
            </p:nvSpPr>
            <p:spPr bwMode="auto">
              <a:xfrm flipH="1">
                <a:off x="2876" y="3977"/>
                <a:ext cx="11" cy="14"/>
              </a:xfrm>
              <a:custGeom>
                <a:avLst/>
                <a:gdLst>
                  <a:gd name="T0" fmla="*/ 0 w 102"/>
                  <a:gd name="T1" fmla="*/ 0 h 104"/>
                  <a:gd name="T2" fmla="*/ 0 w 102"/>
                  <a:gd name="T3" fmla="*/ 0 h 104"/>
                  <a:gd name="T4" fmla="*/ 0 w 102"/>
                  <a:gd name="T5" fmla="*/ 0 h 104"/>
                  <a:gd name="T6" fmla="*/ 0 w 102"/>
                  <a:gd name="T7" fmla="*/ 0 h 104"/>
                  <a:gd name="T8" fmla="*/ 0 w 10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04"/>
                  <a:gd name="T17" fmla="*/ 102 w 10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04">
                    <a:moveTo>
                      <a:pt x="0" y="104"/>
                    </a:moveTo>
                    <a:lnTo>
                      <a:pt x="72" y="100"/>
                    </a:lnTo>
                    <a:lnTo>
                      <a:pt x="102" y="0"/>
                    </a:lnTo>
                    <a:lnTo>
                      <a:pt x="28" y="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83814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7" name="Freeform 33803"/>
              <p:cNvSpPr>
                <a:spLocks noChangeAspect="1"/>
              </p:cNvSpPr>
              <p:nvPr/>
            </p:nvSpPr>
            <p:spPr bwMode="auto">
              <a:xfrm flipH="1">
                <a:off x="2885" y="3979"/>
                <a:ext cx="14" cy="14"/>
              </a:xfrm>
              <a:custGeom>
                <a:avLst/>
                <a:gdLst>
                  <a:gd name="T0" fmla="*/ 0 w 102"/>
                  <a:gd name="T1" fmla="*/ 0 h 104"/>
                  <a:gd name="T2" fmla="*/ 0 w 102"/>
                  <a:gd name="T3" fmla="*/ 0 h 104"/>
                  <a:gd name="T4" fmla="*/ 0 w 102"/>
                  <a:gd name="T5" fmla="*/ 0 h 104"/>
                  <a:gd name="T6" fmla="*/ 0 w 102"/>
                  <a:gd name="T7" fmla="*/ 0 h 104"/>
                  <a:gd name="T8" fmla="*/ 0 w 10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04"/>
                  <a:gd name="T17" fmla="*/ 102 w 10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04">
                    <a:moveTo>
                      <a:pt x="0" y="104"/>
                    </a:moveTo>
                    <a:lnTo>
                      <a:pt x="72" y="100"/>
                    </a:lnTo>
                    <a:lnTo>
                      <a:pt x="102" y="0"/>
                    </a:lnTo>
                    <a:lnTo>
                      <a:pt x="28" y="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8" name="Freeform 33804"/>
              <p:cNvSpPr>
                <a:spLocks noChangeAspect="1"/>
              </p:cNvSpPr>
              <p:nvPr/>
            </p:nvSpPr>
            <p:spPr bwMode="auto">
              <a:xfrm flipH="1">
                <a:off x="2887" y="3979"/>
                <a:ext cx="12" cy="12"/>
              </a:xfrm>
              <a:custGeom>
                <a:avLst/>
                <a:gdLst>
                  <a:gd name="T0" fmla="*/ 0 w 102"/>
                  <a:gd name="T1" fmla="*/ 0 h 104"/>
                  <a:gd name="T2" fmla="*/ 0 w 102"/>
                  <a:gd name="T3" fmla="*/ 0 h 104"/>
                  <a:gd name="T4" fmla="*/ 0 w 102"/>
                  <a:gd name="T5" fmla="*/ 0 h 104"/>
                  <a:gd name="T6" fmla="*/ 0 w 102"/>
                  <a:gd name="T7" fmla="*/ 0 h 104"/>
                  <a:gd name="T8" fmla="*/ 0 w 10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04"/>
                  <a:gd name="T17" fmla="*/ 102 w 10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04">
                    <a:moveTo>
                      <a:pt x="0" y="104"/>
                    </a:moveTo>
                    <a:lnTo>
                      <a:pt x="72" y="100"/>
                    </a:lnTo>
                    <a:lnTo>
                      <a:pt x="102" y="0"/>
                    </a:lnTo>
                    <a:lnTo>
                      <a:pt x="28" y="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83814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89" name="Freeform 33805"/>
              <p:cNvSpPr>
                <a:spLocks noChangeAspect="1"/>
              </p:cNvSpPr>
              <p:nvPr/>
            </p:nvSpPr>
            <p:spPr bwMode="auto">
              <a:xfrm flipH="1">
                <a:off x="2891" y="3981"/>
                <a:ext cx="4" cy="8"/>
              </a:xfrm>
              <a:custGeom>
                <a:avLst/>
                <a:gdLst>
                  <a:gd name="T0" fmla="*/ 0 w 36"/>
                  <a:gd name="T1" fmla="*/ 0 h 68"/>
                  <a:gd name="T2" fmla="*/ 0 w 36"/>
                  <a:gd name="T3" fmla="*/ 0 h 68"/>
                  <a:gd name="T4" fmla="*/ 0 w 36"/>
                  <a:gd name="T5" fmla="*/ 0 h 68"/>
                  <a:gd name="T6" fmla="*/ 0 w 36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68"/>
                  <a:gd name="T14" fmla="*/ 36 w 36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68">
                    <a:moveTo>
                      <a:pt x="20" y="68"/>
                    </a:moveTo>
                    <a:lnTo>
                      <a:pt x="0" y="48"/>
                    </a:lnTo>
                    <a:lnTo>
                      <a:pt x="12" y="4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3837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0" name="Freeform 33806"/>
              <p:cNvSpPr>
                <a:spLocks noChangeAspect="1"/>
              </p:cNvSpPr>
              <p:nvPr/>
            </p:nvSpPr>
            <p:spPr bwMode="auto">
              <a:xfrm flipH="1">
                <a:off x="2880" y="3981"/>
                <a:ext cx="4" cy="8"/>
              </a:xfrm>
              <a:custGeom>
                <a:avLst/>
                <a:gdLst>
                  <a:gd name="T0" fmla="*/ 0 w 36"/>
                  <a:gd name="T1" fmla="*/ 0 h 68"/>
                  <a:gd name="T2" fmla="*/ 0 w 36"/>
                  <a:gd name="T3" fmla="*/ 0 h 68"/>
                  <a:gd name="T4" fmla="*/ 0 w 36"/>
                  <a:gd name="T5" fmla="*/ 0 h 68"/>
                  <a:gd name="T6" fmla="*/ 0 w 36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68"/>
                  <a:gd name="T14" fmla="*/ 36 w 36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68">
                    <a:moveTo>
                      <a:pt x="20" y="68"/>
                    </a:moveTo>
                    <a:lnTo>
                      <a:pt x="0" y="48"/>
                    </a:lnTo>
                    <a:lnTo>
                      <a:pt x="12" y="4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3837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1" name="Freeform 33807"/>
              <p:cNvSpPr>
                <a:spLocks noChangeAspect="1"/>
              </p:cNvSpPr>
              <p:nvPr/>
            </p:nvSpPr>
            <p:spPr bwMode="auto">
              <a:xfrm flipH="1">
                <a:off x="2938" y="3983"/>
                <a:ext cx="28" cy="18"/>
              </a:xfrm>
              <a:custGeom>
                <a:avLst/>
                <a:gdLst>
                  <a:gd name="T0" fmla="*/ 0 w 224"/>
                  <a:gd name="T1" fmla="*/ 0 h 134"/>
                  <a:gd name="T2" fmla="*/ 0 w 224"/>
                  <a:gd name="T3" fmla="*/ 0 h 134"/>
                  <a:gd name="T4" fmla="*/ 0 w 224"/>
                  <a:gd name="T5" fmla="*/ 0 h 134"/>
                  <a:gd name="T6" fmla="*/ 0 w 224"/>
                  <a:gd name="T7" fmla="*/ 0 h 134"/>
                  <a:gd name="T8" fmla="*/ 0 w 224"/>
                  <a:gd name="T9" fmla="*/ 0 h 1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134"/>
                  <a:gd name="T17" fmla="*/ 224 w 224"/>
                  <a:gd name="T18" fmla="*/ 134 h 1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134">
                    <a:moveTo>
                      <a:pt x="0" y="134"/>
                    </a:moveTo>
                    <a:lnTo>
                      <a:pt x="180" y="122"/>
                    </a:lnTo>
                    <a:lnTo>
                      <a:pt x="224" y="0"/>
                    </a:lnTo>
                    <a:lnTo>
                      <a:pt x="36" y="18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2" name="Freeform 33808"/>
              <p:cNvSpPr>
                <a:spLocks noChangeAspect="1"/>
              </p:cNvSpPr>
              <p:nvPr/>
            </p:nvSpPr>
            <p:spPr bwMode="auto">
              <a:xfrm flipH="1">
                <a:off x="2940" y="3983"/>
                <a:ext cx="26" cy="16"/>
              </a:xfrm>
              <a:custGeom>
                <a:avLst/>
                <a:gdLst>
                  <a:gd name="T0" fmla="*/ 0 w 220"/>
                  <a:gd name="T1" fmla="*/ 0 h 130"/>
                  <a:gd name="T2" fmla="*/ 0 w 220"/>
                  <a:gd name="T3" fmla="*/ 0 h 130"/>
                  <a:gd name="T4" fmla="*/ 0 w 220"/>
                  <a:gd name="T5" fmla="*/ 0 h 130"/>
                  <a:gd name="T6" fmla="*/ 0 w 220"/>
                  <a:gd name="T7" fmla="*/ 0 h 130"/>
                  <a:gd name="T8" fmla="*/ 0 w 220"/>
                  <a:gd name="T9" fmla="*/ 0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0"/>
                  <a:gd name="T16" fmla="*/ 0 h 130"/>
                  <a:gd name="T17" fmla="*/ 220 w 220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0" h="130">
                    <a:moveTo>
                      <a:pt x="0" y="130"/>
                    </a:moveTo>
                    <a:lnTo>
                      <a:pt x="180" y="118"/>
                    </a:lnTo>
                    <a:lnTo>
                      <a:pt x="220" y="0"/>
                    </a:lnTo>
                    <a:lnTo>
                      <a:pt x="36" y="14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66663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3" name="Freeform 33809"/>
              <p:cNvSpPr>
                <a:spLocks noChangeAspect="1"/>
              </p:cNvSpPr>
              <p:nvPr/>
            </p:nvSpPr>
            <p:spPr bwMode="auto">
              <a:xfrm flipH="1">
                <a:off x="2940" y="3983"/>
                <a:ext cx="13" cy="14"/>
              </a:xfrm>
              <a:custGeom>
                <a:avLst/>
                <a:gdLst>
                  <a:gd name="T0" fmla="*/ 0 w 102"/>
                  <a:gd name="T1" fmla="*/ 0 h 104"/>
                  <a:gd name="T2" fmla="*/ 0 w 102"/>
                  <a:gd name="T3" fmla="*/ 0 h 104"/>
                  <a:gd name="T4" fmla="*/ 0 w 102"/>
                  <a:gd name="T5" fmla="*/ 0 h 104"/>
                  <a:gd name="T6" fmla="*/ 0 w 102"/>
                  <a:gd name="T7" fmla="*/ 0 h 104"/>
                  <a:gd name="T8" fmla="*/ 0 w 10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04"/>
                  <a:gd name="T17" fmla="*/ 102 w 10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04">
                    <a:moveTo>
                      <a:pt x="0" y="104"/>
                    </a:moveTo>
                    <a:lnTo>
                      <a:pt x="72" y="100"/>
                    </a:lnTo>
                    <a:lnTo>
                      <a:pt x="102" y="0"/>
                    </a:lnTo>
                    <a:lnTo>
                      <a:pt x="28" y="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4" name="Freeform 33810"/>
              <p:cNvSpPr>
                <a:spLocks noChangeAspect="1"/>
              </p:cNvSpPr>
              <p:nvPr/>
            </p:nvSpPr>
            <p:spPr bwMode="auto">
              <a:xfrm flipH="1">
                <a:off x="2942" y="3983"/>
                <a:ext cx="11" cy="14"/>
              </a:xfrm>
              <a:custGeom>
                <a:avLst/>
                <a:gdLst>
                  <a:gd name="T0" fmla="*/ 0 w 102"/>
                  <a:gd name="T1" fmla="*/ 0 h 104"/>
                  <a:gd name="T2" fmla="*/ 0 w 102"/>
                  <a:gd name="T3" fmla="*/ 0 h 104"/>
                  <a:gd name="T4" fmla="*/ 0 w 102"/>
                  <a:gd name="T5" fmla="*/ 0 h 104"/>
                  <a:gd name="T6" fmla="*/ 0 w 102"/>
                  <a:gd name="T7" fmla="*/ 0 h 104"/>
                  <a:gd name="T8" fmla="*/ 0 w 10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04"/>
                  <a:gd name="T17" fmla="*/ 102 w 10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04">
                    <a:moveTo>
                      <a:pt x="0" y="104"/>
                    </a:moveTo>
                    <a:lnTo>
                      <a:pt x="72" y="100"/>
                    </a:lnTo>
                    <a:lnTo>
                      <a:pt x="102" y="0"/>
                    </a:lnTo>
                    <a:lnTo>
                      <a:pt x="28" y="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83814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5" name="Freeform 33811"/>
              <p:cNvSpPr>
                <a:spLocks noChangeAspect="1"/>
              </p:cNvSpPr>
              <p:nvPr/>
            </p:nvSpPr>
            <p:spPr bwMode="auto">
              <a:xfrm flipH="1">
                <a:off x="2951" y="3985"/>
                <a:ext cx="13" cy="14"/>
              </a:xfrm>
              <a:custGeom>
                <a:avLst/>
                <a:gdLst>
                  <a:gd name="T0" fmla="*/ 0 w 102"/>
                  <a:gd name="T1" fmla="*/ 0 h 104"/>
                  <a:gd name="T2" fmla="*/ 0 w 102"/>
                  <a:gd name="T3" fmla="*/ 0 h 104"/>
                  <a:gd name="T4" fmla="*/ 0 w 102"/>
                  <a:gd name="T5" fmla="*/ 0 h 104"/>
                  <a:gd name="T6" fmla="*/ 0 w 102"/>
                  <a:gd name="T7" fmla="*/ 0 h 104"/>
                  <a:gd name="T8" fmla="*/ 0 w 10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04"/>
                  <a:gd name="T17" fmla="*/ 102 w 10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04">
                    <a:moveTo>
                      <a:pt x="0" y="104"/>
                    </a:moveTo>
                    <a:lnTo>
                      <a:pt x="72" y="100"/>
                    </a:lnTo>
                    <a:lnTo>
                      <a:pt x="102" y="0"/>
                    </a:lnTo>
                    <a:lnTo>
                      <a:pt x="28" y="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6" name="Freeform 33812"/>
              <p:cNvSpPr>
                <a:spLocks noChangeAspect="1"/>
              </p:cNvSpPr>
              <p:nvPr/>
            </p:nvSpPr>
            <p:spPr bwMode="auto">
              <a:xfrm flipH="1">
                <a:off x="2953" y="3983"/>
                <a:ext cx="13" cy="14"/>
              </a:xfrm>
              <a:custGeom>
                <a:avLst/>
                <a:gdLst>
                  <a:gd name="T0" fmla="*/ 0 w 102"/>
                  <a:gd name="T1" fmla="*/ 0 h 104"/>
                  <a:gd name="T2" fmla="*/ 0 w 102"/>
                  <a:gd name="T3" fmla="*/ 0 h 104"/>
                  <a:gd name="T4" fmla="*/ 0 w 102"/>
                  <a:gd name="T5" fmla="*/ 0 h 104"/>
                  <a:gd name="T6" fmla="*/ 0 w 102"/>
                  <a:gd name="T7" fmla="*/ 0 h 104"/>
                  <a:gd name="T8" fmla="*/ 0 w 102"/>
                  <a:gd name="T9" fmla="*/ 0 h 1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104"/>
                  <a:gd name="T17" fmla="*/ 102 w 102"/>
                  <a:gd name="T18" fmla="*/ 104 h 1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104">
                    <a:moveTo>
                      <a:pt x="0" y="104"/>
                    </a:moveTo>
                    <a:lnTo>
                      <a:pt x="72" y="100"/>
                    </a:lnTo>
                    <a:lnTo>
                      <a:pt x="102" y="0"/>
                    </a:lnTo>
                    <a:lnTo>
                      <a:pt x="28" y="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83814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7" name="Freeform 33813"/>
              <p:cNvSpPr>
                <a:spLocks noChangeAspect="1"/>
              </p:cNvSpPr>
              <p:nvPr/>
            </p:nvSpPr>
            <p:spPr bwMode="auto">
              <a:xfrm flipH="1">
                <a:off x="2957" y="3985"/>
                <a:ext cx="5" cy="10"/>
              </a:xfrm>
              <a:custGeom>
                <a:avLst/>
                <a:gdLst>
                  <a:gd name="T0" fmla="*/ 0 w 36"/>
                  <a:gd name="T1" fmla="*/ 0 h 68"/>
                  <a:gd name="T2" fmla="*/ 0 w 36"/>
                  <a:gd name="T3" fmla="*/ 0 h 68"/>
                  <a:gd name="T4" fmla="*/ 0 w 36"/>
                  <a:gd name="T5" fmla="*/ 0 h 68"/>
                  <a:gd name="T6" fmla="*/ 0 w 36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68"/>
                  <a:gd name="T14" fmla="*/ 36 w 36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68">
                    <a:moveTo>
                      <a:pt x="20" y="68"/>
                    </a:moveTo>
                    <a:lnTo>
                      <a:pt x="0" y="48"/>
                    </a:lnTo>
                    <a:lnTo>
                      <a:pt x="12" y="4"/>
                    </a:lnTo>
                    <a:lnTo>
                      <a:pt x="36" y="0"/>
                    </a:lnTo>
                  </a:path>
                </a:pathLst>
              </a:custGeom>
              <a:noFill/>
              <a:ln w="9525">
                <a:solidFill>
                  <a:srgbClr val="3837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8" name="Freeform 33814"/>
              <p:cNvSpPr>
                <a:spLocks noChangeAspect="1"/>
              </p:cNvSpPr>
              <p:nvPr/>
            </p:nvSpPr>
            <p:spPr bwMode="auto">
              <a:xfrm flipH="1">
                <a:off x="2945" y="3985"/>
                <a:ext cx="6" cy="10"/>
              </a:xfrm>
              <a:custGeom>
                <a:avLst/>
                <a:gdLst>
                  <a:gd name="T0" fmla="*/ 0 w 36"/>
                  <a:gd name="T1" fmla="*/ 0 h 68"/>
                  <a:gd name="T2" fmla="*/ 0 w 36"/>
                  <a:gd name="T3" fmla="*/ 0 h 68"/>
                  <a:gd name="T4" fmla="*/ 0 w 36"/>
                  <a:gd name="T5" fmla="*/ 0 h 68"/>
                  <a:gd name="T6" fmla="*/ 0 w 36"/>
                  <a:gd name="T7" fmla="*/ 0 h 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68"/>
                  <a:gd name="T14" fmla="*/ 36 w 36"/>
                  <a:gd name="T15" fmla="*/ 68 h 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68">
                    <a:moveTo>
                      <a:pt x="20" y="68"/>
                    </a:moveTo>
                    <a:lnTo>
                      <a:pt x="0" y="48"/>
                    </a:lnTo>
                    <a:lnTo>
                      <a:pt x="12" y="4"/>
                    </a:lnTo>
                    <a:lnTo>
                      <a:pt x="36" y="0"/>
                    </a:lnTo>
                  </a:path>
                </a:pathLst>
              </a:custGeom>
              <a:noFill/>
              <a:ln w="6350">
                <a:solidFill>
                  <a:srgbClr val="38371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99" name="Freeform 33815"/>
              <p:cNvSpPr>
                <a:spLocks noChangeAspect="1"/>
              </p:cNvSpPr>
              <p:nvPr/>
            </p:nvSpPr>
            <p:spPr bwMode="auto">
              <a:xfrm flipH="1">
                <a:off x="2966" y="3970"/>
                <a:ext cx="73" cy="4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108" y="0"/>
                  </a:cxn>
                  <a:cxn ang="0">
                    <a:pos x="306" y="0"/>
                  </a:cxn>
                  <a:cxn ang="0">
                    <a:pos x="486" y="8"/>
                  </a:cxn>
                  <a:cxn ang="0">
                    <a:pos x="586" y="48"/>
                  </a:cxn>
                  <a:cxn ang="0">
                    <a:pos x="500" y="36"/>
                  </a:cxn>
                  <a:cxn ang="0">
                    <a:pos x="374" y="34"/>
                  </a:cxn>
                  <a:cxn ang="0">
                    <a:pos x="254" y="30"/>
                  </a:cxn>
                  <a:cxn ang="0">
                    <a:pos x="120" y="28"/>
                  </a:cxn>
                  <a:cxn ang="0">
                    <a:pos x="0" y="42"/>
                  </a:cxn>
                </a:cxnLst>
                <a:rect l="0" t="0" r="r" b="b"/>
                <a:pathLst>
                  <a:path w="586" h="48">
                    <a:moveTo>
                      <a:pt x="0" y="42"/>
                    </a:moveTo>
                    <a:lnTo>
                      <a:pt x="108" y="0"/>
                    </a:lnTo>
                    <a:lnTo>
                      <a:pt x="306" y="0"/>
                    </a:lnTo>
                    <a:lnTo>
                      <a:pt x="486" y="8"/>
                    </a:lnTo>
                    <a:lnTo>
                      <a:pt x="586" y="48"/>
                    </a:lnTo>
                    <a:lnTo>
                      <a:pt x="500" y="36"/>
                    </a:lnTo>
                    <a:lnTo>
                      <a:pt x="374" y="34"/>
                    </a:lnTo>
                    <a:lnTo>
                      <a:pt x="254" y="30"/>
                    </a:lnTo>
                    <a:lnTo>
                      <a:pt x="120" y="28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0" name="Freeform 33816"/>
              <p:cNvSpPr>
                <a:spLocks noChangeAspect="1"/>
              </p:cNvSpPr>
              <p:nvPr/>
            </p:nvSpPr>
            <p:spPr bwMode="auto">
              <a:xfrm flipH="1">
                <a:off x="2964" y="3975"/>
                <a:ext cx="79" cy="24"/>
              </a:xfrm>
              <a:custGeom>
                <a:avLst/>
                <a:gdLst>
                  <a:gd name="T0" fmla="*/ 0 w 638"/>
                  <a:gd name="T1" fmla="*/ 0 h 194"/>
                  <a:gd name="T2" fmla="*/ 0 w 638"/>
                  <a:gd name="T3" fmla="*/ 0 h 194"/>
                  <a:gd name="T4" fmla="*/ 0 w 638"/>
                  <a:gd name="T5" fmla="*/ 0 h 194"/>
                  <a:gd name="T6" fmla="*/ 0 w 638"/>
                  <a:gd name="T7" fmla="*/ 0 h 194"/>
                  <a:gd name="T8" fmla="*/ 0 w 638"/>
                  <a:gd name="T9" fmla="*/ 0 h 194"/>
                  <a:gd name="T10" fmla="*/ 0 w 638"/>
                  <a:gd name="T11" fmla="*/ 0 h 194"/>
                  <a:gd name="T12" fmla="*/ 0 w 638"/>
                  <a:gd name="T13" fmla="*/ 0 h 194"/>
                  <a:gd name="T14" fmla="*/ 0 w 638"/>
                  <a:gd name="T15" fmla="*/ 0 h 194"/>
                  <a:gd name="T16" fmla="*/ 0 w 638"/>
                  <a:gd name="T17" fmla="*/ 0 h 194"/>
                  <a:gd name="T18" fmla="*/ 0 w 638"/>
                  <a:gd name="T19" fmla="*/ 0 h 194"/>
                  <a:gd name="T20" fmla="*/ 0 w 638"/>
                  <a:gd name="T21" fmla="*/ 0 h 194"/>
                  <a:gd name="T22" fmla="*/ 0 w 638"/>
                  <a:gd name="T23" fmla="*/ 0 h 19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38"/>
                  <a:gd name="T37" fmla="*/ 0 h 194"/>
                  <a:gd name="T38" fmla="*/ 638 w 638"/>
                  <a:gd name="T39" fmla="*/ 194 h 19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38" h="194">
                    <a:moveTo>
                      <a:pt x="26" y="16"/>
                    </a:moveTo>
                    <a:lnTo>
                      <a:pt x="126" y="2"/>
                    </a:lnTo>
                    <a:lnTo>
                      <a:pt x="330" y="0"/>
                    </a:lnTo>
                    <a:lnTo>
                      <a:pt x="550" y="8"/>
                    </a:lnTo>
                    <a:lnTo>
                      <a:pt x="620" y="24"/>
                    </a:lnTo>
                    <a:lnTo>
                      <a:pt x="638" y="142"/>
                    </a:lnTo>
                    <a:lnTo>
                      <a:pt x="622" y="182"/>
                    </a:lnTo>
                    <a:lnTo>
                      <a:pt x="602" y="194"/>
                    </a:lnTo>
                    <a:lnTo>
                      <a:pt x="26" y="192"/>
                    </a:lnTo>
                    <a:lnTo>
                      <a:pt x="4" y="160"/>
                    </a:lnTo>
                    <a:lnTo>
                      <a:pt x="0" y="84"/>
                    </a:lnTo>
                    <a:lnTo>
                      <a:pt x="26" y="1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353535"/>
                  </a:gs>
                  <a:gs pos="100000">
                    <a:srgbClr val="080808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1" name="Freeform 33817"/>
              <p:cNvSpPr>
                <a:spLocks noChangeAspect="1"/>
              </p:cNvSpPr>
              <p:nvPr/>
            </p:nvSpPr>
            <p:spPr bwMode="auto">
              <a:xfrm flipH="1">
                <a:off x="2966" y="3979"/>
                <a:ext cx="71" cy="2"/>
              </a:xfrm>
              <a:custGeom>
                <a:avLst/>
                <a:gdLst>
                  <a:gd name="T0" fmla="*/ 0 w 572"/>
                  <a:gd name="T1" fmla="*/ 0 h 18"/>
                  <a:gd name="T2" fmla="*/ 0 w 572"/>
                  <a:gd name="T3" fmla="*/ 0 h 18"/>
                  <a:gd name="T4" fmla="*/ 0 w 572"/>
                  <a:gd name="T5" fmla="*/ 0 h 18"/>
                  <a:gd name="T6" fmla="*/ 0 w 572"/>
                  <a:gd name="T7" fmla="*/ 0 h 18"/>
                  <a:gd name="T8" fmla="*/ 0 w 572"/>
                  <a:gd name="T9" fmla="*/ 0 h 18"/>
                  <a:gd name="T10" fmla="*/ 0 w 572"/>
                  <a:gd name="T11" fmla="*/ 0 h 18"/>
                  <a:gd name="T12" fmla="*/ 0 w 572"/>
                  <a:gd name="T13" fmla="*/ 0 h 18"/>
                  <a:gd name="T14" fmla="*/ 0 w 572"/>
                  <a:gd name="T15" fmla="*/ 0 h 18"/>
                  <a:gd name="T16" fmla="*/ 0 w 572"/>
                  <a:gd name="T17" fmla="*/ 0 h 18"/>
                  <a:gd name="T18" fmla="*/ 0 w 572"/>
                  <a:gd name="T19" fmla="*/ 0 h 18"/>
                  <a:gd name="T20" fmla="*/ 0 w 572"/>
                  <a:gd name="T21" fmla="*/ 0 h 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72"/>
                  <a:gd name="T34" fmla="*/ 0 h 18"/>
                  <a:gd name="T35" fmla="*/ 572 w 572"/>
                  <a:gd name="T36" fmla="*/ 18 h 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72" h="18">
                    <a:moveTo>
                      <a:pt x="572" y="18"/>
                    </a:moveTo>
                    <a:lnTo>
                      <a:pt x="516" y="12"/>
                    </a:lnTo>
                    <a:lnTo>
                      <a:pt x="460" y="6"/>
                    </a:lnTo>
                    <a:lnTo>
                      <a:pt x="402" y="6"/>
                    </a:lnTo>
                    <a:lnTo>
                      <a:pt x="372" y="2"/>
                    </a:lnTo>
                    <a:lnTo>
                      <a:pt x="320" y="6"/>
                    </a:lnTo>
                    <a:lnTo>
                      <a:pt x="268" y="0"/>
                    </a:lnTo>
                    <a:lnTo>
                      <a:pt x="190" y="4"/>
                    </a:lnTo>
                    <a:lnTo>
                      <a:pt x="106" y="8"/>
                    </a:lnTo>
                    <a:lnTo>
                      <a:pt x="68" y="14"/>
                    </a:lnTo>
                    <a:lnTo>
                      <a:pt x="0" y="14"/>
                    </a:lnTo>
                  </a:path>
                </a:pathLst>
              </a:custGeom>
              <a:noFill/>
              <a:ln w="317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2" name="Freeform 33818"/>
              <p:cNvSpPr>
                <a:spLocks noChangeAspect="1"/>
              </p:cNvSpPr>
              <p:nvPr/>
            </p:nvSpPr>
            <p:spPr bwMode="auto">
              <a:xfrm flipH="1">
                <a:off x="2966" y="3983"/>
                <a:ext cx="66" cy="2"/>
              </a:xfrm>
              <a:custGeom>
                <a:avLst/>
                <a:gdLst>
                  <a:gd name="T0" fmla="*/ 0 w 534"/>
                  <a:gd name="T1" fmla="*/ 0 h 20"/>
                  <a:gd name="T2" fmla="*/ 0 w 534"/>
                  <a:gd name="T3" fmla="*/ 0 h 20"/>
                  <a:gd name="T4" fmla="*/ 0 w 534"/>
                  <a:gd name="T5" fmla="*/ 0 h 20"/>
                  <a:gd name="T6" fmla="*/ 0 w 534"/>
                  <a:gd name="T7" fmla="*/ 0 h 20"/>
                  <a:gd name="T8" fmla="*/ 0 w 534"/>
                  <a:gd name="T9" fmla="*/ 0 h 20"/>
                  <a:gd name="T10" fmla="*/ 0 w 534"/>
                  <a:gd name="T11" fmla="*/ 0 h 20"/>
                  <a:gd name="T12" fmla="*/ 0 w 534"/>
                  <a:gd name="T13" fmla="*/ 0 h 20"/>
                  <a:gd name="T14" fmla="*/ 0 w 534"/>
                  <a:gd name="T15" fmla="*/ 0 h 20"/>
                  <a:gd name="T16" fmla="*/ 0 w 534"/>
                  <a:gd name="T17" fmla="*/ 0 h 20"/>
                  <a:gd name="T18" fmla="*/ 0 w 534"/>
                  <a:gd name="T19" fmla="*/ 0 h 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4"/>
                  <a:gd name="T31" fmla="*/ 0 h 20"/>
                  <a:gd name="T32" fmla="*/ 534 w 534"/>
                  <a:gd name="T33" fmla="*/ 20 h 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4" h="20">
                    <a:moveTo>
                      <a:pt x="534" y="20"/>
                    </a:moveTo>
                    <a:lnTo>
                      <a:pt x="466" y="10"/>
                    </a:lnTo>
                    <a:lnTo>
                      <a:pt x="418" y="8"/>
                    </a:lnTo>
                    <a:lnTo>
                      <a:pt x="378" y="4"/>
                    </a:lnTo>
                    <a:lnTo>
                      <a:pt x="320" y="6"/>
                    </a:lnTo>
                    <a:lnTo>
                      <a:pt x="288" y="0"/>
                    </a:lnTo>
                    <a:lnTo>
                      <a:pt x="192" y="4"/>
                    </a:lnTo>
                    <a:lnTo>
                      <a:pt x="116" y="4"/>
                    </a:lnTo>
                    <a:lnTo>
                      <a:pt x="64" y="12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3" name="Freeform 33819"/>
              <p:cNvSpPr>
                <a:spLocks noChangeAspect="1"/>
              </p:cNvSpPr>
              <p:nvPr/>
            </p:nvSpPr>
            <p:spPr bwMode="auto">
              <a:xfrm flipH="1">
                <a:off x="2966" y="3987"/>
                <a:ext cx="67" cy="2"/>
              </a:xfrm>
              <a:custGeom>
                <a:avLst/>
                <a:gdLst>
                  <a:gd name="T0" fmla="*/ 0 w 552"/>
                  <a:gd name="T1" fmla="*/ 0 h 16"/>
                  <a:gd name="T2" fmla="*/ 0 w 552"/>
                  <a:gd name="T3" fmla="*/ 0 h 16"/>
                  <a:gd name="T4" fmla="*/ 0 w 552"/>
                  <a:gd name="T5" fmla="*/ 0 h 16"/>
                  <a:gd name="T6" fmla="*/ 0 w 552"/>
                  <a:gd name="T7" fmla="*/ 0 h 16"/>
                  <a:gd name="T8" fmla="*/ 0 w 552"/>
                  <a:gd name="T9" fmla="*/ 0 h 16"/>
                  <a:gd name="T10" fmla="*/ 0 w 552"/>
                  <a:gd name="T11" fmla="*/ 0 h 16"/>
                  <a:gd name="T12" fmla="*/ 0 w 552"/>
                  <a:gd name="T13" fmla="*/ 0 h 16"/>
                  <a:gd name="T14" fmla="*/ 0 w 552"/>
                  <a:gd name="T15" fmla="*/ 0 h 16"/>
                  <a:gd name="T16" fmla="*/ 0 w 552"/>
                  <a:gd name="T17" fmla="*/ 0 h 1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52"/>
                  <a:gd name="T28" fmla="*/ 0 h 16"/>
                  <a:gd name="T29" fmla="*/ 552 w 552"/>
                  <a:gd name="T30" fmla="*/ 16 h 1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52" h="16">
                    <a:moveTo>
                      <a:pt x="552" y="14"/>
                    </a:moveTo>
                    <a:lnTo>
                      <a:pt x="512" y="6"/>
                    </a:lnTo>
                    <a:lnTo>
                      <a:pt x="472" y="16"/>
                    </a:lnTo>
                    <a:lnTo>
                      <a:pt x="386" y="8"/>
                    </a:lnTo>
                    <a:lnTo>
                      <a:pt x="294" y="10"/>
                    </a:lnTo>
                    <a:lnTo>
                      <a:pt x="220" y="0"/>
                    </a:lnTo>
                    <a:lnTo>
                      <a:pt x="108" y="6"/>
                    </a:lnTo>
                    <a:lnTo>
                      <a:pt x="38" y="8"/>
                    </a:lnTo>
                    <a:lnTo>
                      <a:pt x="0" y="12"/>
                    </a:lnTo>
                  </a:path>
                </a:pathLst>
              </a:custGeom>
              <a:noFill/>
              <a:ln w="317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4" name="Freeform 33820"/>
              <p:cNvSpPr>
                <a:spLocks noChangeAspect="1"/>
              </p:cNvSpPr>
              <p:nvPr/>
            </p:nvSpPr>
            <p:spPr bwMode="auto">
              <a:xfrm flipH="1">
                <a:off x="2974" y="3993"/>
                <a:ext cx="65" cy="2"/>
              </a:xfrm>
              <a:custGeom>
                <a:avLst/>
                <a:gdLst>
                  <a:gd name="T0" fmla="*/ 0 w 524"/>
                  <a:gd name="T1" fmla="*/ 0 h 16"/>
                  <a:gd name="T2" fmla="*/ 0 w 524"/>
                  <a:gd name="T3" fmla="*/ 0 h 16"/>
                  <a:gd name="T4" fmla="*/ 0 w 524"/>
                  <a:gd name="T5" fmla="*/ 0 h 16"/>
                  <a:gd name="T6" fmla="*/ 0 w 524"/>
                  <a:gd name="T7" fmla="*/ 0 h 16"/>
                  <a:gd name="T8" fmla="*/ 0 w 524"/>
                  <a:gd name="T9" fmla="*/ 0 h 16"/>
                  <a:gd name="T10" fmla="*/ 0 w 524"/>
                  <a:gd name="T11" fmla="*/ 0 h 16"/>
                  <a:gd name="T12" fmla="*/ 0 w 524"/>
                  <a:gd name="T13" fmla="*/ 0 h 16"/>
                  <a:gd name="T14" fmla="*/ 0 w 524"/>
                  <a:gd name="T15" fmla="*/ 0 h 1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24"/>
                  <a:gd name="T25" fmla="*/ 0 h 16"/>
                  <a:gd name="T26" fmla="*/ 524 w 524"/>
                  <a:gd name="T27" fmla="*/ 16 h 1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24" h="16">
                    <a:moveTo>
                      <a:pt x="524" y="16"/>
                    </a:moveTo>
                    <a:lnTo>
                      <a:pt x="452" y="0"/>
                    </a:lnTo>
                    <a:lnTo>
                      <a:pt x="384" y="0"/>
                    </a:lnTo>
                    <a:lnTo>
                      <a:pt x="300" y="6"/>
                    </a:lnTo>
                    <a:lnTo>
                      <a:pt x="204" y="2"/>
                    </a:lnTo>
                    <a:lnTo>
                      <a:pt x="144" y="2"/>
                    </a:lnTo>
                    <a:lnTo>
                      <a:pt x="58" y="8"/>
                    </a:lnTo>
                    <a:lnTo>
                      <a:pt x="0" y="10"/>
                    </a:lnTo>
                  </a:path>
                </a:pathLst>
              </a:custGeom>
              <a:noFill/>
              <a:ln w="3175">
                <a:solidFill>
                  <a:srgbClr val="11111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5" name="Line 33821"/>
              <p:cNvSpPr>
                <a:spLocks noChangeAspect="1" noChangeShapeType="1"/>
              </p:cNvSpPr>
              <p:nvPr/>
            </p:nvSpPr>
            <p:spPr bwMode="auto">
              <a:xfrm flipH="1">
                <a:off x="3030" y="4028"/>
                <a:ext cx="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6" name="Freeform 33822"/>
              <p:cNvSpPr>
                <a:spLocks noChangeAspect="1"/>
              </p:cNvSpPr>
              <p:nvPr/>
            </p:nvSpPr>
            <p:spPr bwMode="auto">
              <a:xfrm flipH="1">
                <a:off x="2951" y="3993"/>
                <a:ext cx="49" cy="12"/>
              </a:xfrm>
              <a:custGeom>
                <a:avLst/>
                <a:gdLst>
                  <a:gd name="T0" fmla="*/ 0 w 396"/>
                  <a:gd name="T1" fmla="*/ 0 h 93"/>
                  <a:gd name="T2" fmla="*/ 0 w 396"/>
                  <a:gd name="T3" fmla="*/ 0 h 93"/>
                  <a:gd name="T4" fmla="*/ 0 w 396"/>
                  <a:gd name="T5" fmla="*/ 0 h 93"/>
                  <a:gd name="T6" fmla="*/ 0 w 396"/>
                  <a:gd name="T7" fmla="*/ 0 h 93"/>
                  <a:gd name="T8" fmla="*/ 0 w 396"/>
                  <a:gd name="T9" fmla="*/ 0 h 93"/>
                  <a:gd name="T10" fmla="*/ 0 w 396"/>
                  <a:gd name="T11" fmla="*/ 0 h 93"/>
                  <a:gd name="T12" fmla="*/ 0 w 396"/>
                  <a:gd name="T13" fmla="*/ 0 h 93"/>
                  <a:gd name="T14" fmla="*/ 0 w 396"/>
                  <a:gd name="T15" fmla="*/ 0 h 93"/>
                  <a:gd name="T16" fmla="*/ 0 w 396"/>
                  <a:gd name="T17" fmla="*/ 0 h 93"/>
                  <a:gd name="T18" fmla="*/ 0 w 396"/>
                  <a:gd name="T19" fmla="*/ 0 h 93"/>
                  <a:gd name="T20" fmla="*/ 0 w 396"/>
                  <a:gd name="T21" fmla="*/ 0 h 9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96"/>
                  <a:gd name="T34" fmla="*/ 0 h 93"/>
                  <a:gd name="T35" fmla="*/ 396 w 396"/>
                  <a:gd name="T36" fmla="*/ 93 h 9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96" h="93">
                    <a:moveTo>
                      <a:pt x="396" y="60"/>
                    </a:moveTo>
                    <a:lnTo>
                      <a:pt x="297" y="60"/>
                    </a:lnTo>
                    <a:lnTo>
                      <a:pt x="285" y="15"/>
                    </a:lnTo>
                    <a:lnTo>
                      <a:pt x="255" y="0"/>
                    </a:lnTo>
                    <a:lnTo>
                      <a:pt x="231" y="3"/>
                    </a:lnTo>
                    <a:lnTo>
                      <a:pt x="213" y="24"/>
                    </a:lnTo>
                    <a:lnTo>
                      <a:pt x="207" y="57"/>
                    </a:lnTo>
                    <a:lnTo>
                      <a:pt x="0" y="57"/>
                    </a:lnTo>
                    <a:lnTo>
                      <a:pt x="18" y="87"/>
                    </a:lnTo>
                    <a:lnTo>
                      <a:pt x="390" y="93"/>
                    </a:lnTo>
                    <a:lnTo>
                      <a:pt x="396" y="6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ABA953"/>
                  </a:gs>
                  <a:gs pos="100000">
                    <a:srgbClr val="6D6B3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7" name="Freeform 33823"/>
              <p:cNvSpPr>
                <a:spLocks noChangeAspect="1"/>
              </p:cNvSpPr>
              <p:nvPr/>
            </p:nvSpPr>
            <p:spPr bwMode="auto">
              <a:xfrm flipH="1">
                <a:off x="2966" y="3995"/>
                <a:ext cx="6" cy="6"/>
              </a:xfrm>
              <a:custGeom>
                <a:avLst/>
                <a:gdLst>
                  <a:gd name="T0" fmla="*/ 0 w 46"/>
                  <a:gd name="T1" fmla="*/ 0 h 38"/>
                  <a:gd name="T2" fmla="*/ 0 w 46"/>
                  <a:gd name="T3" fmla="*/ 0 h 38"/>
                  <a:gd name="T4" fmla="*/ 0 w 46"/>
                  <a:gd name="T5" fmla="*/ 0 h 38"/>
                  <a:gd name="T6" fmla="*/ 0 w 46"/>
                  <a:gd name="T7" fmla="*/ 0 h 38"/>
                  <a:gd name="T8" fmla="*/ 0 w 46"/>
                  <a:gd name="T9" fmla="*/ 0 h 38"/>
                  <a:gd name="T10" fmla="*/ 0 w 46"/>
                  <a:gd name="T11" fmla="*/ 0 h 38"/>
                  <a:gd name="T12" fmla="*/ 0 w 46"/>
                  <a:gd name="T13" fmla="*/ 0 h 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8"/>
                  <a:gd name="T23" fmla="*/ 46 w 46"/>
                  <a:gd name="T24" fmla="*/ 38 h 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8">
                    <a:moveTo>
                      <a:pt x="0" y="34"/>
                    </a:moveTo>
                    <a:lnTo>
                      <a:pt x="46" y="38"/>
                    </a:lnTo>
                    <a:lnTo>
                      <a:pt x="46" y="16"/>
                    </a:lnTo>
                    <a:lnTo>
                      <a:pt x="38" y="4"/>
                    </a:lnTo>
                    <a:lnTo>
                      <a:pt x="22" y="0"/>
                    </a:lnTo>
                    <a:lnTo>
                      <a:pt x="6" y="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11111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8" name="Freeform 33824"/>
              <p:cNvSpPr>
                <a:spLocks noChangeAspect="1"/>
              </p:cNvSpPr>
              <p:nvPr/>
            </p:nvSpPr>
            <p:spPr bwMode="auto">
              <a:xfrm flipH="1">
                <a:off x="2880" y="4022"/>
                <a:ext cx="4" cy="78"/>
              </a:xfrm>
              <a:custGeom>
                <a:avLst/>
                <a:gdLst>
                  <a:gd name="T0" fmla="*/ 0 w 36"/>
                  <a:gd name="T1" fmla="*/ 0 h 582"/>
                  <a:gd name="T2" fmla="*/ 0 w 36"/>
                  <a:gd name="T3" fmla="*/ 0 h 582"/>
                  <a:gd name="T4" fmla="*/ 0 w 36"/>
                  <a:gd name="T5" fmla="*/ 0 h 582"/>
                  <a:gd name="T6" fmla="*/ 0 w 36"/>
                  <a:gd name="T7" fmla="*/ 0 h 582"/>
                  <a:gd name="T8" fmla="*/ 0 w 36"/>
                  <a:gd name="T9" fmla="*/ 0 h 5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582"/>
                  <a:gd name="T17" fmla="*/ 36 w 36"/>
                  <a:gd name="T18" fmla="*/ 582 h 5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582">
                    <a:moveTo>
                      <a:pt x="0" y="30"/>
                    </a:moveTo>
                    <a:lnTo>
                      <a:pt x="12" y="582"/>
                    </a:lnTo>
                    <a:lnTo>
                      <a:pt x="36" y="562"/>
                    </a:lnTo>
                    <a:lnTo>
                      <a:pt x="30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4D4D4D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09" name="Freeform 33825"/>
              <p:cNvSpPr>
                <a:spLocks noChangeAspect="1"/>
              </p:cNvSpPr>
              <p:nvPr/>
            </p:nvSpPr>
            <p:spPr bwMode="auto">
              <a:xfrm>
                <a:off x="3035" y="4018"/>
                <a:ext cx="21" cy="6"/>
              </a:xfrm>
              <a:custGeom>
                <a:avLst/>
                <a:gdLst>
                  <a:gd name="T0" fmla="*/ 0 w 128"/>
                  <a:gd name="T1" fmla="*/ 0 h 44"/>
                  <a:gd name="T2" fmla="*/ 0 w 128"/>
                  <a:gd name="T3" fmla="*/ 0 h 44"/>
                  <a:gd name="T4" fmla="*/ 0 w 128"/>
                  <a:gd name="T5" fmla="*/ 0 h 44"/>
                  <a:gd name="T6" fmla="*/ 0 w 128"/>
                  <a:gd name="T7" fmla="*/ 0 h 44"/>
                  <a:gd name="T8" fmla="*/ 0 w 128"/>
                  <a:gd name="T9" fmla="*/ 0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44"/>
                  <a:gd name="T17" fmla="*/ 128 w 128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44">
                    <a:moveTo>
                      <a:pt x="101" y="15"/>
                    </a:moveTo>
                    <a:cubicBezTo>
                      <a:pt x="71" y="18"/>
                      <a:pt x="38" y="12"/>
                      <a:pt x="10" y="24"/>
                    </a:cubicBezTo>
                    <a:cubicBezTo>
                      <a:pt x="0" y="28"/>
                      <a:pt x="26" y="41"/>
                      <a:pt x="37" y="42"/>
                    </a:cubicBezTo>
                    <a:cubicBezTo>
                      <a:pt x="67" y="44"/>
                      <a:pt x="98" y="36"/>
                      <a:pt x="128" y="33"/>
                    </a:cubicBezTo>
                    <a:cubicBezTo>
                      <a:pt x="117" y="0"/>
                      <a:pt x="127" y="2"/>
                      <a:pt x="101" y="1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0" name="Freeform 33826"/>
              <p:cNvSpPr>
                <a:spLocks noChangeAspect="1"/>
              </p:cNvSpPr>
              <p:nvPr/>
            </p:nvSpPr>
            <p:spPr bwMode="auto">
              <a:xfrm flipH="1">
                <a:off x="2797" y="3793"/>
                <a:ext cx="10" cy="128"/>
              </a:xfrm>
              <a:custGeom>
                <a:avLst/>
                <a:gdLst>
                  <a:gd name="T0" fmla="*/ 0 w 40"/>
                  <a:gd name="T1" fmla="*/ 0 h 908"/>
                  <a:gd name="T2" fmla="*/ 0 w 40"/>
                  <a:gd name="T3" fmla="*/ 0 h 908"/>
                  <a:gd name="T4" fmla="*/ 0 w 40"/>
                  <a:gd name="T5" fmla="*/ 0 h 908"/>
                  <a:gd name="T6" fmla="*/ 0 60000 65536"/>
                  <a:gd name="T7" fmla="*/ 0 60000 65536"/>
                  <a:gd name="T8" fmla="*/ 0 60000 65536"/>
                  <a:gd name="T9" fmla="*/ 0 w 40"/>
                  <a:gd name="T10" fmla="*/ 0 h 908"/>
                  <a:gd name="T11" fmla="*/ 40 w 40"/>
                  <a:gd name="T12" fmla="*/ 908 h 9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" h="908">
                    <a:moveTo>
                      <a:pt x="40" y="0"/>
                    </a:moveTo>
                    <a:lnTo>
                      <a:pt x="12" y="536"/>
                    </a:lnTo>
                    <a:lnTo>
                      <a:pt x="0" y="908"/>
                    </a:lnTo>
                  </a:path>
                </a:pathLst>
              </a:custGeom>
              <a:noFill/>
              <a:ln w="317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1" name="Freeform 33827"/>
              <p:cNvSpPr>
                <a:spLocks noChangeAspect="1"/>
              </p:cNvSpPr>
              <p:nvPr/>
            </p:nvSpPr>
            <p:spPr bwMode="auto">
              <a:xfrm rot="-7613284">
                <a:off x="2757" y="3843"/>
                <a:ext cx="34" cy="40"/>
              </a:xfrm>
              <a:custGeom>
                <a:avLst/>
                <a:gdLst>
                  <a:gd name="T0" fmla="*/ 0 w 167"/>
                  <a:gd name="T1" fmla="*/ 0 h 196"/>
                  <a:gd name="T2" fmla="*/ 0 w 167"/>
                  <a:gd name="T3" fmla="*/ 0 h 196"/>
                  <a:gd name="T4" fmla="*/ 0 w 167"/>
                  <a:gd name="T5" fmla="*/ 0 h 196"/>
                  <a:gd name="T6" fmla="*/ 0 w 167"/>
                  <a:gd name="T7" fmla="*/ 0 h 196"/>
                  <a:gd name="T8" fmla="*/ 0 w 167"/>
                  <a:gd name="T9" fmla="*/ 0 h 196"/>
                  <a:gd name="T10" fmla="*/ 0 w 167"/>
                  <a:gd name="T11" fmla="*/ 0 h 196"/>
                  <a:gd name="T12" fmla="*/ 0 w 167"/>
                  <a:gd name="T13" fmla="*/ 0 h 196"/>
                  <a:gd name="T14" fmla="*/ 0 w 167"/>
                  <a:gd name="T15" fmla="*/ 0 h 196"/>
                  <a:gd name="T16" fmla="*/ 0 w 167"/>
                  <a:gd name="T17" fmla="*/ 0 h 196"/>
                  <a:gd name="T18" fmla="*/ 0 w 167"/>
                  <a:gd name="T19" fmla="*/ 0 h 196"/>
                  <a:gd name="T20" fmla="*/ 0 w 167"/>
                  <a:gd name="T21" fmla="*/ 0 h 196"/>
                  <a:gd name="T22" fmla="*/ 0 w 167"/>
                  <a:gd name="T23" fmla="*/ 0 h 196"/>
                  <a:gd name="T24" fmla="*/ 0 w 167"/>
                  <a:gd name="T25" fmla="*/ 0 h 196"/>
                  <a:gd name="T26" fmla="*/ 0 w 167"/>
                  <a:gd name="T27" fmla="*/ 0 h 196"/>
                  <a:gd name="T28" fmla="*/ 0 w 167"/>
                  <a:gd name="T29" fmla="*/ 0 h 19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67"/>
                  <a:gd name="T46" fmla="*/ 0 h 196"/>
                  <a:gd name="T47" fmla="*/ 167 w 167"/>
                  <a:gd name="T48" fmla="*/ 196 h 19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67" h="196">
                    <a:moveTo>
                      <a:pt x="29" y="121"/>
                    </a:moveTo>
                    <a:cubicBezTo>
                      <a:pt x="36" y="116"/>
                      <a:pt x="46" y="114"/>
                      <a:pt x="53" y="109"/>
                    </a:cubicBezTo>
                    <a:cubicBezTo>
                      <a:pt x="66" y="101"/>
                      <a:pt x="74" y="84"/>
                      <a:pt x="85" y="73"/>
                    </a:cubicBezTo>
                    <a:cubicBezTo>
                      <a:pt x="92" y="53"/>
                      <a:pt x="92" y="40"/>
                      <a:pt x="113" y="33"/>
                    </a:cubicBezTo>
                    <a:cubicBezTo>
                      <a:pt x="135" y="0"/>
                      <a:pt x="132" y="46"/>
                      <a:pt x="137" y="61"/>
                    </a:cubicBezTo>
                    <a:cubicBezTo>
                      <a:pt x="139" y="67"/>
                      <a:pt x="145" y="72"/>
                      <a:pt x="149" y="77"/>
                    </a:cubicBezTo>
                    <a:cubicBezTo>
                      <a:pt x="155" y="94"/>
                      <a:pt x="155" y="112"/>
                      <a:pt x="161" y="129"/>
                    </a:cubicBezTo>
                    <a:cubicBezTo>
                      <a:pt x="160" y="148"/>
                      <a:pt x="167" y="169"/>
                      <a:pt x="157" y="185"/>
                    </a:cubicBezTo>
                    <a:cubicBezTo>
                      <a:pt x="150" y="196"/>
                      <a:pt x="139" y="153"/>
                      <a:pt x="137" y="149"/>
                    </a:cubicBezTo>
                    <a:cubicBezTo>
                      <a:pt x="126" y="127"/>
                      <a:pt x="123" y="100"/>
                      <a:pt x="101" y="89"/>
                    </a:cubicBezTo>
                    <a:cubicBezTo>
                      <a:pt x="97" y="93"/>
                      <a:pt x="92" y="96"/>
                      <a:pt x="89" y="101"/>
                    </a:cubicBezTo>
                    <a:cubicBezTo>
                      <a:pt x="86" y="106"/>
                      <a:pt x="89" y="113"/>
                      <a:pt x="85" y="117"/>
                    </a:cubicBezTo>
                    <a:cubicBezTo>
                      <a:pt x="73" y="127"/>
                      <a:pt x="37" y="132"/>
                      <a:pt x="21" y="137"/>
                    </a:cubicBezTo>
                    <a:cubicBezTo>
                      <a:pt x="14" y="136"/>
                      <a:pt x="0" y="140"/>
                      <a:pt x="1" y="133"/>
                    </a:cubicBezTo>
                    <a:cubicBezTo>
                      <a:pt x="8" y="97"/>
                      <a:pt x="22" y="114"/>
                      <a:pt x="29" y="121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08080"/>
                  </a:gs>
                  <a:gs pos="100000">
                    <a:srgbClr val="C0C0C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2" name="Freeform 33828"/>
              <p:cNvSpPr>
                <a:spLocks noChangeAspect="1"/>
              </p:cNvSpPr>
              <p:nvPr/>
            </p:nvSpPr>
            <p:spPr bwMode="auto">
              <a:xfrm>
                <a:off x="2767" y="3884"/>
                <a:ext cx="34" cy="30"/>
              </a:xfrm>
              <a:custGeom>
                <a:avLst/>
                <a:gdLst>
                  <a:gd name="T0" fmla="*/ 0 w 180"/>
                  <a:gd name="T1" fmla="*/ 0 h 188"/>
                  <a:gd name="T2" fmla="*/ 0 w 180"/>
                  <a:gd name="T3" fmla="*/ 0 h 188"/>
                  <a:gd name="T4" fmla="*/ 0 w 180"/>
                  <a:gd name="T5" fmla="*/ 0 h 188"/>
                  <a:gd name="T6" fmla="*/ 0 w 180"/>
                  <a:gd name="T7" fmla="*/ 0 h 188"/>
                  <a:gd name="T8" fmla="*/ 0 w 180"/>
                  <a:gd name="T9" fmla="*/ 0 h 188"/>
                  <a:gd name="T10" fmla="*/ 0 w 180"/>
                  <a:gd name="T11" fmla="*/ 0 h 188"/>
                  <a:gd name="T12" fmla="*/ 0 w 180"/>
                  <a:gd name="T13" fmla="*/ 0 h 188"/>
                  <a:gd name="T14" fmla="*/ 0 w 180"/>
                  <a:gd name="T15" fmla="*/ 0 h 188"/>
                  <a:gd name="T16" fmla="*/ 0 w 180"/>
                  <a:gd name="T17" fmla="*/ 0 h 188"/>
                  <a:gd name="T18" fmla="*/ 0 w 180"/>
                  <a:gd name="T19" fmla="*/ 0 h 188"/>
                  <a:gd name="T20" fmla="*/ 0 w 180"/>
                  <a:gd name="T21" fmla="*/ 0 h 188"/>
                  <a:gd name="T22" fmla="*/ 0 w 180"/>
                  <a:gd name="T23" fmla="*/ 0 h 188"/>
                  <a:gd name="T24" fmla="*/ 0 w 180"/>
                  <a:gd name="T25" fmla="*/ 0 h 188"/>
                  <a:gd name="T26" fmla="*/ 0 w 180"/>
                  <a:gd name="T27" fmla="*/ 0 h 18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0"/>
                  <a:gd name="T43" fmla="*/ 0 h 188"/>
                  <a:gd name="T44" fmla="*/ 180 w 180"/>
                  <a:gd name="T45" fmla="*/ 188 h 18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0" h="188">
                    <a:moveTo>
                      <a:pt x="159" y="132"/>
                    </a:moveTo>
                    <a:cubicBezTo>
                      <a:pt x="150" y="126"/>
                      <a:pt x="141" y="121"/>
                      <a:pt x="135" y="112"/>
                    </a:cubicBezTo>
                    <a:cubicBezTo>
                      <a:pt x="125" y="97"/>
                      <a:pt x="138" y="101"/>
                      <a:pt x="123" y="88"/>
                    </a:cubicBezTo>
                    <a:cubicBezTo>
                      <a:pt x="97" y="65"/>
                      <a:pt x="64" y="65"/>
                      <a:pt x="39" y="44"/>
                    </a:cubicBezTo>
                    <a:cubicBezTo>
                      <a:pt x="22" y="30"/>
                      <a:pt x="20" y="11"/>
                      <a:pt x="3" y="0"/>
                    </a:cubicBezTo>
                    <a:cubicBezTo>
                      <a:pt x="6" y="37"/>
                      <a:pt x="0" y="46"/>
                      <a:pt x="27" y="64"/>
                    </a:cubicBezTo>
                    <a:cubicBezTo>
                      <a:pt x="30" y="68"/>
                      <a:pt x="31" y="73"/>
                      <a:pt x="35" y="76"/>
                    </a:cubicBezTo>
                    <a:cubicBezTo>
                      <a:pt x="38" y="79"/>
                      <a:pt x="44" y="77"/>
                      <a:pt x="47" y="80"/>
                    </a:cubicBezTo>
                    <a:cubicBezTo>
                      <a:pt x="50" y="83"/>
                      <a:pt x="48" y="89"/>
                      <a:pt x="51" y="92"/>
                    </a:cubicBezTo>
                    <a:cubicBezTo>
                      <a:pt x="58" y="99"/>
                      <a:pt x="75" y="108"/>
                      <a:pt x="75" y="108"/>
                    </a:cubicBezTo>
                    <a:cubicBezTo>
                      <a:pt x="96" y="139"/>
                      <a:pt x="82" y="129"/>
                      <a:pt x="115" y="140"/>
                    </a:cubicBezTo>
                    <a:cubicBezTo>
                      <a:pt x="124" y="143"/>
                      <a:pt x="139" y="156"/>
                      <a:pt x="139" y="156"/>
                    </a:cubicBezTo>
                    <a:cubicBezTo>
                      <a:pt x="148" y="170"/>
                      <a:pt x="157" y="179"/>
                      <a:pt x="171" y="188"/>
                    </a:cubicBezTo>
                    <a:cubicBezTo>
                      <a:pt x="180" y="161"/>
                      <a:pt x="143" y="163"/>
                      <a:pt x="159" y="1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8C8C8C"/>
                  </a:gs>
                  <a:gs pos="100000">
                    <a:srgbClr val="B2B2B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3" name="Freeform 33829"/>
              <p:cNvSpPr>
                <a:spLocks noChangeAspect="1"/>
              </p:cNvSpPr>
              <p:nvPr/>
            </p:nvSpPr>
            <p:spPr bwMode="auto">
              <a:xfrm>
                <a:off x="2734" y="3884"/>
                <a:ext cx="43" cy="22"/>
              </a:xfrm>
              <a:custGeom>
                <a:avLst/>
                <a:gdLst>
                  <a:gd name="T0" fmla="*/ 0 w 216"/>
                  <a:gd name="T1" fmla="*/ 0 h 104"/>
                  <a:gd name="T2" fmla="*/ 0 w 216"/>
                  <a:gd name="T3" fmla="*/ 0 h 104"/>
                  <a:gd name="T4" fmla="*/ 0 w 216"/>
                  <a:gd name="T5" fmla="*/ 0 h 104"/>
                  <a:gd name="T6" fmla="*/ 0 w 216"/>
                  <a:gd name="T7" fmla="*/ 0 h 104"/>
                  <a:gd name="T8" fmla="*/ 0 w 216"/>
                  <a:gd name="T9" fmla="*/ 0 h 104"/>
                  <a:gd name="T10" fmla="*/ 0 w 216"/>
                  <a:gd name="T11" fmla="*/ 0 h 104"/>
                  <a:gd name="T12" fmla="*/ 0 w 216"/>
                  <a:gd name="T13" fmla="*/ 0 h 104"/>
                  <a:gd name="T14" fmla="*/ 0 w 216"/>
                  <a:gd name="T15" fmla="*/ 0 h 104"/>
                  <a:gd name="T16" fmla="*/ 0 w 216"/>
                  <a:gd name="T17" fmla="*/ 0 h 104"/>
                  <a:gd name="T18" fmla="*/ 0 w 216"/>
                  <a:gd name="T19" fmla="*/ 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"/>
                  <a:gd name="T31" fmla="*/ 0 h 104"/>
                  <a:gd name="T32" fmla="*/ 216 w 216"/>
                  <a:gd name="T33" fmla="*/ 104 h 1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" h="104">
                    <a:moveTo>
                      <a:pt x="180" y="76"/>
                    </a:moveTo>
                    <a:cubicBezTo>
                      <a:pt x="169" y="68"/>
                      <a:pt x="153" y="34"/>
                      <a:pt x="148" y="32"/>
                    </a:cubicBezTo>
                    <a:cubicBezTo>
                      <a:pt x="115" y="21"/>
                      <a:pt x="131" y="29"/>
                      <a:pt x="100" y="8"/>
                    </a:cubicBezTo>
                    <a:cubicBezTo>
                      <a:pt x="96" y="5"/>
                      <a:pt x="88" y="0"/>
                      <a:pt x="88" y="0"/>
                    </a:cubicBezTo>
                    <a:cubicBezTo>
                      <a:pt x="0" y="6"/>
                      <a:pt x="23" y="10"/>
                      <a:pt x="72" y="16"/>
                    </a:cubicBezTo>
                    <a:cubicBezTo>
                      <a:pt x="101" y="59"/>
                      <a:pt x="137" y="91"/>
                      <a:pt x="188" y="104"/>
                    </a:cubicBezTo>
                    <a:cubicBezTo>
                      <a:pt x="196" y="103"/>
                      <a:pt x="205" y="104"/>
                      <a:pt x="212" y="100"/>
                    </a:cubicBezTo>
                    <a:cubicBezTo>
                      <a:pt x="216" y="98"/>
                      <a:pt x="203" y="99"/>
                      <a:pt x="200" y="96"/>
                    </a:cubicBezTo>
                    <a:cubicBezTo>
                      <a:pt x="196" y="93"/>
                      <a:pt x="195" y="87"/>
                      <a:pt x="192" y="84"/>
                    </a:cubicBezTo>
                    <a:cubicBezTo>
                      <a:pt x="189" y="81"/>
                      <a:pt x="180" y="76"/>
                      <a:pt x="180" y="7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979797"/>
                  </a:gs>
                  <a:gs pos="100000">
                    <a:srgbClr val="C0C0C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4" name="Freeform 33830"/>
              <p:cNvSpPr>
                <a:spLocks noChangeAspect="1"/>
              </p:cNvSpPr>
              <p:nvPr/>
            </p:nvSpPr>
            <p:spPr bwMode="auto">
              <a:xfrm>
                <a:off x="2743" y="3912"/>
                <a:ext cx="32" cy="9"/>
              </a:xfrm>
              <a:custGeom>
                <a:avLst/>
                <a:gdLst>
                  <a:gd name="T0" fmla="*/ 0 w 163"/>
                  <a:gd name="T1" fmla="*/ 0 h 40"/>
                  <a:gd name="T2" fmla="*/ 0 w 163"/>
                  <a:gd name="T3" fmla="*/ 0 h 40"/>
                  <a:gd name="T4" fmla="*/ 0 w 163"/>
                  <a:gd name="T5" fmla="*/ 0 h 40"/>
                  <a:gd name="T6" fmla="*/ 0 w 163"/>
                  <a:gd name="T7" fmla="*/ 0 h 40"/>
                  <a:gd name="T8" fmla="*/ 0 w 163"/>
                  <a:gd name="T9" fmla="*/ 0 h 40"/>
                  <a:gd name="T10" fmla="*/ 0 w 163"/>
                  <a:gd name="T11" fmla="*/ 0 h 40"/>
                  <a:gd name="T12" fmla="*/ 0 w 163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3"/>
                  <a:gd name="T22" fmla="*/ 0 h 40"/>
                  <a:gd name="T23" fmla="*/ 163 w 163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3" h="40">
                    <a:moveTo>
                      <a:pt x="5" y="20"/>
                    </a:moveTo>
                    <a:cubicBezTo>
                      <a:pt x="35" y="10"/>
                      <a:pt x="59" y="13"/>
                      <a:pt x="89" y="20"/>
                    </a:cubicBezTo>
                    <a:cubicBezTo>
                      <a:pt x="113" y="17"/>
                      <a:pt x="133" y="13"/>
                      <a:pt x="153" y="0"/>
                    </a:cubicBezTo>
                    <a:cubicBezTo>
                      <a:pt x="156" y="4"/>
                      <a:pt x="163" y="8"/>
                      <a:pt x="161" y="12"/>
                    </a:cubicBezTo>
                    <a:cubicBezTo>
                      <a:pt x="150" y="30"/>
                      <a:pt x="111" y="36"/>
                      <a:pt x="93" y="40"/>
                    </a:cubicBezTo>
                    <a:cubicBezTo>
                      <a:pt x="82" y="38"/>
                      <a:pt x="72" y="30"/>
                      <a:pt x="61" y="28"/>
                    </a:cubicBezTo>
                    <a:cubicBezTo>
                      <a:pt x="0" y="17"/>
                      <a:pt x="22" y="37"/>
                      <a:pt x="5" y="20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5" name="Freeform 33831"/>
              <p:cNvSpPr>
                <a:spLocks noChangeAspect="1"/>
              </p:cNvSpPr>
              <p:nvPr/>
            </p:nvSpPr>
            <p:spPr bwMode="auto">
              <a:xfrm>
                <a:off x="2781" y="3809"/>
                <a:ext cx="11" cy="21"/>
              </a:xfrm>
              <a:custGeom>
                <a:avLst/>
                <a:gdLst>
                  <a:gd name="T0" fmla="*/ 0 w 60"/>
                  <a:gd name="T1" fmla="*/ 0 h 97"/>
                  <a:gd name="T2" fmla="*/ 0 w 60"/>
                  <a:gd name="T3" fmla="*/ 0 h 97"/>
                  <a:gd name="T4" fmla="*/ 0 w 60"/>
                  <a:gd name="T5" fmla="*/ 0 h 97"/>
                  <a:gd name="T6" fmla="*/ 0 w 60"/>
                  <a:gd name="T7" fmla="*/ 0 h 97"/>
                  <a:gd name="T8" fmla="*/ 0 w 60"/>
                  <a:gd name="T9" fmla="*/ 0 h 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97"/>
                  <a:gd name="T17" fmla="*/ 60 w 60"/>
                  <a:gd name="T18" fmla="*/ 97 h 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97">
                    <a:moveTo>
                      <a:pt x="0" y="92"/>
                    </a:moveTo>
                    <a:cubicBezTo>
                      <a:pt x="16" y="81"/>
                      <a:pt x="19" y="65"/>
                      <a:pt x="28" y="48"/>
                    </a:cubicBezTo>
                    <a:cubicBezTo>
                      <a:pt x="37" y="30"/>
                      <a:pt x="53" y="20"/>
                      <a:pt x="60" y="0"/>
                    </a:cubicBezTo>
                    <a:cubicBezTo>
                      <a:pt x="59" y="8"/>
                      <a:pt x="47" y="76"/>
                      <a:pt x="32" y="88"/>
                    </a:cubicBezTo>
                    <a:cubicBezTo>
                      <a:pt x="26" y="92"/>
                      <a:pt x="5" y="97"/>
                      <a:pt x="0" y="92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6" name="Freeform 33832"/>
              <p:cNvSpPr>
                <a:spLocks noChangeAspect="1"/>
              </p:cNvSpPr>
              <p:nvPr/>
            </p:nvSpPr>
            <p:spPr bwMode="auto">
              <a:xfrm rot="-2158484">
                <a:off x="2779" y="3840"/>
                <a:ext cx="24" cy="6"/>
              </a:xfrm>
              <a:custGeom>
                <a:avLst/>
                <a:gdLst>
                  <a:gd name="T0" fmla="*/ 0 w 126"/>
                  <a:gd name="T1" fmla="*/ 0 h 32"/>
                  <a:gd name="T2" fmla="*/ 0 w 126"/>
                  <a:gd name="T3" fmla="*/ 0 h 32"/>
                  <a:gd name="T4" fmla="*/ 0 w 126"/>
                  <a:gd name="T5" fmla="*/ 0 h 32"/>
                  <a:gd name="T6" fmla="*/ 0 w 126"/>
                  <a:gd name="T7" fmla="*/ 0 h 32"/>
                  <a:gd name="T8" fmla="*/ 0 w 126"/>
                  <a:gd name="T9" fmla="*/ 0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32"/>
                  <a:gd name="T17" fmla="*/ 126 w 126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32">
                    <a:moveTo>
                      <a:pt x="12" y="22"/>
                    </a:moveTo>
                    <a:cubicBezTo>
                      <a:pt x="41" y="32"/>
                      <a:pt x="71" y="25"/>
                      <a:pt x="100" y="18"/>
                    </a:cubicBezTo>
                    <a:cubicBezTo>
                      <a:pt x="106" y="14"/>
                      <a:pt x="126" y="6"/>
                      <a:pt x="100" y="2"/>
                    </a:cubicBezTo>
                    <a:cubicBezTo>
                      <a:pt x="83" y="0"/>
                      <a:pt x="58" y="11"/>
                      <a:pt x="40" y="14"/>
                    </a:cubicBezTo>
                    <a:cubicBezTo>
                      <a:pt x="7" y="19"/>
                      <a:pt x="0" y="10"/>
                      <a:pt x="12" y="22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7" name="Freeform 33833"/>
              <p:cNvSpPr>
                <a:spLocks noChangeAspect="1"/>
              </p:cNvSpPr>
              <p:nvPr/>
            </p:nvSpPr>
            <p:spPr bwMode="auto">
              <a:xfrm>
                <a:off x="2809" y="3892"/>
                <a:ext cx="17" cy="14"/>
              </a:xfrm>
              <a:custGeom>
                <a:avLst/>
                <a:gdLst>
                  <a:gd name="T0" fmla="*/ 0 w 87"/>
                  <a:gd name="T1" fmla="*/ 0 h 63"/>
                  <a:gd name="T2" fmla="*/ 0 w 87"/>
                  <a:gd name="T3" fmla="*/ 0 h 63"/>
                  <a:gd name="T4" fmla="*/ 0 w 87"/>
                  <a:gd name="T5" fmla="*/ 0 h 63"/>
                  <a:gd name="T6" fmla="*/ 0 w 87"/>
                  <a:gd name="T7" fmla="*/ 0 h 63"/>
                  <a:gd name="T8" fmla="*/ 0 w 87"/>
                  <a:gd name="T9" fmla="*/ 0 h 63"/>
                  <a:gd name="T10" fmla="*/ 0 w 87"/>
                  <a:gd name="T11" fmla="*/ 0 h 63"/>
                  <a:gd name="T12" fmla="*/ 0 w 87"/>
                  <a:gd name="T13" fmla="*/ 0 h 63"/>
                  <a:gd name="T14" fmla="*/ 0 w 87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7"/>
                  <a:gd name="T25" fmla="*/ 0 h 63"/>
                  <a:gd name="T26" fmla="*/ 87 w 87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7" h="63">
                    <a:moveTo>
                      <a:pt x="2" y="20"/>
                    </a:moveTo>
                    <a:cubicBezTo>
                      <a:pt x="20" y="14"/>
                      <a:pt x="12" y="6"/>
                      <a:pt x="30" y="0"/>
                    </a:cubicBezTo>
                    <a:cubicBezTo>
                      <a:pt x="49" y="6"/>
                      <a:pt x="45" y="24"/>
                      <a:pt x="62" y="36"/>
                    </a:cubicBezTo>
                    <a:cubicBezTo>
                      <a:pt x="68" y="53"/>
                      <a:pt x="87" y="63"/>
                      <a:pt x="58" y="56"/>
                    </a:cubicBezTo>
                    <a:cubicBezTo>
                      <a:pt x="50" y="44"/>
                      <a:pt x="26" y="28"/>
                      <a:pt x="26" y="28"/>
                    </a:cubicBezTo>
                    <a:cubicBezTo>
                      <a:pt x="21" y="30"/>
                      <a:pt x="7" y="37"/>
                      <a:pt x="2" y="28"/>
                    </a:cubicBezTo>
                    <a:cubicBezTo>
                      <a:pt x="0" y="24"/>
                      <a:pt x="6" y="20"/>
                      <a:pt x="6" y="16"/>
                    </a:cubicBezTo>
                    <a:cubicBezTo>
                      <a:pt x="6" y="14"/>
                      <a:pt x="3" y="19"/>
                      <a:pt x="2" y="20"/>
                    </a:cubicBezTo>
                    <a:close/>
                  </a:path>
                </a:pathLst>
              </a:custGeom>
              <a:solidFill>
                <a:srgbClr val="969696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8" name="Freeform 33834"/>
              <p:cNvSpPr>
                <a:spLocks noChangeAspect="1"/>
              </p:cNvSpPr>
              <p:nvPr/>
            </p:nvSpPr>
            <p:spPr bwMode="auto">
              <a:xfrm flipH="1">
                <a:off x="2777" y="3949"/>
                <a:ext cx="4" cy="2"/>
              </a:xfrm>
              <a:custGeom>
                <a:avLst/>
                <a:gdLst>
                  <a:gd name="T0" fmla="*/ 0 w 18"/>
                  <a:gd name="T1" fmla="*/ 0 h 18"/>
                  <a:gd name="T2" fmla="*/ 0 w 18"/>
                  <a:gd name="T3" fmla="*/ 0 h 18"/>
                  <a:gd name="T4" fmla="*/ 0 w 18"/>
                  <a:gd name="T5" fmla="*/ 0 h 18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8"/>
                  <a:gd name="T11" fmla="*/ 18 w 18"/>
                  <a:gd name="T12" fmla="*/ 18 h 1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8">
                    <a:moveTo>
                      <a:pt x="0" y="0"/>
                    </a:moveTo>
                    <a:lnTo>
                      <a:pt x="4" y="18"/>
                    </a:lnTo>
                    <a:lnTo>
                      <a:pt x="18" y="1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19" name="Line 33835"/>
              <p:cNvSpPr>
                <a:spLocks noChangeAspect="1" noChangeShapeType="1"/>
              </p:cNvSpPr>
              <p:nvPr/>
            </p:nvSpPr>
            <p:spPr bwMode="auto">
              <a:xfrm flipV="1">
                <a:off x="2775" y="3939"/>
                <a:ext cx="6" cy="0"/>
              </a:xfrm>
              <a:prstGeom prst="line">
                <a:avLst/>
              </a:prstGeom>
              <a:noFill/>
              <a:ln w="6350">
                <a:solidFill>
                  <a:srgbClr val="3D3C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0" name="Line 33836"/>
              <p:cNvSpPr>
                <a:spLocks noChangeAspect="1" noChangeShapeType="1"/>
              </p:cNvSpPr>
              <p:nvPr/>
            </p:nvSpPr>
            <p:spPr bwMode="auto">
              <a:xfrm flipV="1">
                <a:off x="2767" y="4009"/>
                <a:ext cx="0" cy="25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1" name="Line 33837"/>
              <p:cNvSpPr>
                <a:spLocks noChangeAspect="1" noChangeShapeType="1"/>
              </p:cNvSpPr>
              <p:nvPr/>
            </p:nvSpPr>
            <p:spPr bwMode="auto">
              <a:xfrm flipV="1">
                <a:off x="2801" y="3937"/>
                <a:ext cx="10" cy="0"/>
              </a:xfrm>
              <a:prstGeom prst="line">
                <a:avLst/>
              </a:prstGeom>
              <a:noFill/>
              <a:ln w="63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2" name="Line 33838"/>
              <p:cNvSpPr>
                <a:spLocks noChangeAspect="1" noChangeShapeType="1"/>
              </p:cNvSpPr>
              <p:nvPr/>
            </p:nvSpPr>
            <p:spPr bwMode="auto">
              <a:xfrm flipV="1">
                <a:off x="2709" y="3941"/>
                <a:ext cx="0" cy="10"/>
              </a:xfrm>
              <a:prstGeom prst="line">
                <a:avLst/>
              </a:prstGeom>
              <a:noFill/>
              <a:ln w="6350">
                <a:solidFill>
                  <a:srgbClr val="29292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153" name="Group 33841"/>
            <p:cNvGrpSpPr>
              <a:grpSpLocks/>
            </p:cNvGrpSpPr>
            <p:nvPr/>
          </p:nvGrpSpPr>
          <p:grpSpPr bwMode="auto">
            <a:xfrm>
              <a:off x="3048000" y="2083939"/>
              <a:ext cx="593725" cy="470753"/>
              <a:chOff x="3516" y="3718"/>
              <a:chExt cx="574" cy="458"/>
            </a:xfrm>
          </p:grpSpPr>
          <p:sp>
            <p:nvSpPr>
              <p:cNvPr id="154" name="Rectangle 33842"/>
              <p:cNvSpPr>
                <a:spLocks noChangeAspect="1" noChangeArrowheads="1"/>
              </p:cNvSpPr>
              <p:nvPr/>
            </p:nvSpPr>
            <p:spPr bwMode="auto">
              <a:xfrm>
                <a:off x="3727" y="4065"/>
                <a:ext cx="73" cy="21"/>
              </a:xfrm>
              <a:prstGeom prst="rect">
                <a:avLst/>
              </a:prstGeom>
              <a:solidFill>
                <a:srgbClr val="4D350F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5" name="Freeform 33843"/>
              <p:cNvSpPr>
                <a:spLocks noChangeAspect="1"/>
              </p:cNvSpPr>
              <p:nvPr/>
            </p:nvSpPr>
            <p:spPr bwMode="auto">
              <a:xfrm>
                <a:off x="3698" y="4021"/>
                <a:ext cx="105" cy="19"/>
              </a:xfrm>
              <a:custGeom>
                <a:avLst/>
                <a:gdLst>
                  <a:gd name="T0" fmla="*/ 0 w 777"/>
                  <a:gd name="T1" fmla="*/ 0 h 126"/>
                  <a:gd name="T2" fmla="*/ 0 w 777"/>
                  <a:gd name="T3" fmla="*/ 0 h 126"/>
                  <a:gd name="T4" fmla="*/ 0 w 777"/>
                  <a:gd name="T5" fmla="*/ 0 h 126"/>
                  <a:gd name="T6" fmla="*/ 0 w 777"/>
                  <a:gd name="T7" fmla="*/ 0 h 126"/>
                  <a:gd name="T8" fmla="*/ 0 w 777"/>
                  <a:gd name="T9" fmla="*/ 0 h 126"/>
                  <a:gd name="T10" fmla="*/ 0 w 777"/>
                  <a:gd name="T11" fmla="*/ 0 h 126"/>
                  <a:gd name="T12" fmla="*/ 0 w 777"/>
                  <a:gd name="T13" fmla="*/ 0 h 126"/>
                  <a:gd name="T14" fmla="*/ 0 w 777"/>
                  <a:gd name="T15" fmla="*/ 0 h 126"/>
                  <a:gd name="T16" fmla="*/ 0 w 777"/>
                  <a:gd name="T17" fmla="*/ 0 h 126"/>
                  <a:gd name="T18" fmla="*/ 0 w 777"/>
                  <a:gd name="T19" fmla="*/ 0 h 126"/>
                  <a:gd name="T20" fmla="*/ 0 w 777"/>
                  <a:gd name="T21" fmla="*/ 0 h 126"/>
                  <a:gd name="T22" fmla="*/ 0 w 777"/>
                  <a:gd name="T23" fmla="*/ 0 h 1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77"/>
                  <a:gd name="T37" fmla="*/ 0 h 126"/>
                  <a:gd name="T38" fmla="*/ 777 w 777"/>
                  <a:gd name="T39" fmla="*/ 126 h 1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77" h="126">
                    <a:moveTo>
                      <a:pt x="69" y="51"/>
                    </a:moveTo>
                    <a:lnTo>
                      <a:pt x="123" y="75"/>
                    </a:lnTo>
                    <a:lnTo>
                      <a:pt x="294" y="72"/>
                    </a:lnTo>
                    <a:lnTo>
                      <a:pt x="267" y="48"/>
                    </a:lnTo>
                    <a:lnTo>
                      <a:pt x="306" y="30"/>
                    </a:lnTo>
                    <a:lnTo>
                      <a:pt x="519" y="0"/>
                    </a:lnTo>
                    <a:lnTo>
                      <a:pt x="618" y="9"/>
                    </a:lnTo>
                    <a:lnTo>
                      <a:pt x="777" y="9"/>
                    </a:lnTo>
                    <a:lnTo>
                      <a:pt x="651" y="69"/>
                    </a:lnTo>
                    <a:lnTo>
                      <a:pt x="243" y="117"/>
                    </a:lnTo>
                    <a:lnTo>
                      <a:pt x="0" y="126"/>
                    </a:lnTo>
                    <a:lnTo>
                      <a:pt x="69" y="51"/>
                    </a:lnTo>
                    <a:close/>
                  </a:path>
                </a:pathLst>
              </a:custGeom>
              <a:solidFill>
                <a:srgbClr val="4D350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6" name="Freeform 33844"/>
              <p:cNvSpPr>
                <a:spLocks noChangeAspect="1"/>
              </p:cNvSpPr>
              <p:nvPr/>
            </p:nvSpPr>
            <p:spPr bwMode="auto">
              <a:xfrm>
                <a:off x="3754" y="4010"/>
                <a:ext cx="32" cy="17"/>
              </a:xfrm>
              <a:custGeom>
                <a:avLst/>
                <a:gdLst>
                  <a:gd name="T0" fmla="*/ 0 w 231"/>
                  <a:gd name="T1" fmla="*/ 0 h 117"/>
                  <a:gd name="T2" fmla="*/ 0 w 231"/>
                  <a:gd name="T3" fmla="*/ 0 h 117"/>
                  <a:gd name="T4" fmla="*/ 0 w 231"/>
                  <a:gd name="T5" fmla="*/ 0 h 117"/>
                  <a:gd name="T6" fmla="*/ 0 w 231"/>
                  <a:gd name="T7" fmla="*/ 0 h 117"/>
                  <a:gd name="T8" fmla="*/ 0 w 231"/>
                  <a:gd name="T9" fmla="*/ 0 h 117"/>
                  <a:gd name="T10" fmla="*/ 0 w 231"/>
                  <a:gd name="T11" fmla="*/ 0 h 117"/>
                  <a:gd name="T12" fmla="*/ 0 w 231"/>
                  <a:gd name="T13" fmla="*/ 0 h 117"/>
                  <a:gd name="T14" fmla="*/ 0 w 231"/>
                  <a:gd name="T15" fmla="*/ 0 h 117"/>
                  <a:gd name="T16" fmla="*/ 0 w 231"/>
                  <a:gd name="T17" fmla="*/ 0 h 117"/>
                  <a:gd name="T18" fmla="*/ 0 w 231"/>
                  <a:gd name="T19" fmla="*/ 0 h 117"/>
                  <a:gd name="T20" fmla="*/ 0 w 231"/>
                  <a:gd name="T21" fmla="*/ 0 h 117"/>
                  <a:gd name="T22" fmla="*/ 0 w 231"/>
                  <a:gd name="T23" fmla="*/ 0 h 117"/>
                  <a:gd name="T24" fmla="*/ 0 w 231"/>
                  <a:gd name="T25" fmla="*/ 0 h 1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31"/>
                  <a:gd name="T40" fmla="*/ 0 h 117"/>
                  <a:gd name="T41" fmla="*/ 231 w 231"/>
                  <a:gd name="T42" fmla="*/ 117 h 1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31" h="117">
                    <a:moveTo>
                      <a:pt x="123" y="0"/>
                    </a:moveTo>
                    <a:cubicBezTo>
                      <a:pt x="101" y="7"/>
                      <a:pt x="111" y="4"/>
                      <a:pt x="93" y="9"/>
                    </a:cubicBezTo>
                    <a:cubicBezTo>
                      <a:pt x="77" y="20"/>
                      <a:pt x="76" y="34"/>
                      <a:pt x="84" y="51"/>
                    </a:cubicBezTo>
                    <a:cubicBezTo>
                      <a:pt x="74" y="58"/>
                      <a:pt x="78" y="54"/>
                      <a:pt x="72" y="60"/>
                    </a:cubicBezTo>
                    <a:lnTo>
                      <a:pt x="24" y="57"/>
                    </a:lnTo>
                    <a:lnTo>
                      <a:pt x="0" y="117"/>
                    </a:lnTo>
                    <a:lnTo>
                      <a:pt x="81" y="105"/>
                    </a:lnTo>
                    <a:lnTo>
                      <a:pt x="93" y="75"/>
                    </a:lnTo>
                    <a:lnTo>
                      <a:pt x="108" y="96"/>
                    </a:lnTo>
                    <a:lnTo>
                      <a:pt x="231" y="90"/>
                    </a:lnTo>
                    <a:lnTo>
                      <a:pt x="225" y="66"/>
                    </a:lnTo>
                    <a:lnTo>
                      <a:pt x="183" y="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4D350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7" name="Freeform 33845"/>
              <p:cNvSpPr>
                <a:spLocks noChangeAspect="1"/>
              </p:cNvSpPr>
              <p:nvPr/>
            </p:nvSpPr>
            <p:spPr bwMode="auto">
              <a:xfrm>
                <a:off x="3883" y="4142"/>
                <a:ext cx="207" cy="24"/>
              </a:xfrm>
              <a:custGeom>
                <a:avLst/>
                <a:gdLst>
                  <a:gd name="T0" fmla="*/ 0 w 1524"/>
                  <a:gd name="T1" fmla="*/ 0 h 159"/>
                  <a:gd name="T2" fmla="*/ 0 w 1524"/>
                  <a:gd name="T3" fmla="*/ 0 h 159"/>
                  <a:gd name="T4" fmla="*/ 0 w 1524"/>
                  <a:gd name="T5" fmla="*/ 0 h 159"/>
                  <a:gd name="T6" fmla="*/ 0 w 1524"/>
                  <a:gd name="T7" fmla="*/ 0 h 159"/>
                  <a:gd name="T8" fmla="*/ 0 w 1524"/>
                  <a:gd name="T9" fmla="*/ 0 h 159"/>
                  <a:gd name="T10" fmla="*/ 0 w 1524"/>
                  <a:gd name="T11" fmla="*/ 0 h 159"/>
                  <a:gd name="T12" fmla="*/ 0 w 1524"/>
                  <a:gd name="T13" fmla="*/ 0 h 159"/>
                  <a:gd name="T14" fmla="*/ 0 w 1524"/>
                  <a:gd name="T15" fmla="*/ 0 h 159"/>
                  <a:gd name="T16" fmla="*/ 0 w 1524"/>
                  <a:gd name="T17" fmla="*/ 0 h 159"/>
                  <a:gd name="T18" fmla="*/ 0 w 1524"/>
                  <a:gd name="T19" fmla="*/ 0 h 159"/>
                  <a:gd name="T20" fmla="*/ 0 w 1524"/>
                  <a:gd name="T21" fmla="*/ 0 h 159"/>
                  <a:gd name="T22" fmla="*/ 0 w 1524"/>
                  <a:gd name="T23" fmla="*/ 0 h 159"/>
                  <a:gd name="T24" fmla="*/ 0 w 1524"/>
                  <a:gd name="T25" fmla="*/ 0 h 159"/>
                  <a:gd name="T26" fmla="*/ 0 w 1524"/>
                  <a:gd name="T27" fmla="*/ 0 h 159"/>
                  <a:gd name="T28" fmla="*/ 0 w 1524"/>
                  <a:gd name="T29" fmla="*/ 0 h 159"/>
                  <a:gd name="T30" fmla="*/ 0 w 1524"/>
                  <a:gd name="T31" fmla="*/ 0 h 159"/>
                  <a:gd name="T32" fmla="*/ 0 w 1524"/>
                  <a:gd name="T33" fmla="*/ 0 h 159"/>
                  <a:gd name="T34" fmla="*/ 0 w 1524"/>
                  <a:gd name="T35" fmla="*/ 0 h 159"/>
                  <a:gd name="T36" fmla="*/ 0 w 1524"/>
                  <a:gd name="T37" fmla="*/ 0 h 15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24"/>
                  <a:gd name="T58" fmla="*/ 0 h 159"/>
                  <a:gd name="T59" fmla="*/ 1524 w 1524"/>
                  <a:gd name="T60" fmla="*/ 159 h 15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24" h="159">
                    <a:moveTo>
                      <a:pt x="39" y="159"/>
                    </a:moveTo>
                    <a:cubicBezTo>
                      <a:pt x="169" y="154"/>
                      <a:pt x="293" y="138"/>
                      <a:pt x="423" y="138"/>
                    </a:cubicBezTo>
                    <a:cubicBezTo>
                      <a:pt x="576" y="139"/>
                      <a:pt x="728" y="125"/>
                      <a:pt x="879" y="147"/>
                    </a:cubicBezTo>
                    <a:cubicBezTo>
                      <a:pt x="917" y="144"/>
                      <a:pt x="955" y="138"/>
                      <a:pt x="993" y="138"/>
                    </a:cubicBezTo>
                    <a:lnTo>
                      <a:pt x="1440" y="126"/>
                    </a:lnTo>
                    <a:lnTo>
                      <a:pt x="1524" y="87"/>
                    </a:lnTo>
                    <a:lnTo>
                      <a:pt x="951" y="57"/>
                    </a:lnTo>
                    <a:lnTo>
                      <a:pt x="672" y="57"/>
                    </a:lnTo>
                    <a:cubicBezTo>
                      <a:pt x="598" y="60"/>
                      <a:pt x="524" y="62"/>
                      <a:pt x="450" y="66"/>
                    </a:cubicBezTo>
                    <a:cubicBezTo>
                      <a:pt x="400" y="68"/>
                      <a:pt x="352" y="84"/>
                      <a:pt x="303" y="90"/>
                    </a:cubicBezTo>
                    <a:cubicBezTo>
                      <a:pt x="287" y="88"/>
                      <a:pt x="270" y="89"/>
                      <a:pt x="255" y="84"/>
                    </a:cubicBezTo>
                    <a:cubicBezTo>
                      <a:pt x="248" y="82"/>
                      <a:pt x="266" y="72"/>
                      <a:pt x="273" y="72"/>
                    </a:cubicBezTo>
                    <a:cubicBezTo>
                      <a:pt x="307" y="70"/>
                      <a:pt x="341" y="70"/>
                      <a:pt x="375" y="69"/>
                    </a:cubicBezTo>
                    <a:cubicBezTo>
                      <a:pt x="388" y="65"/>
                      <a:pt x="386" y="59"/>
                      <a:pt x="375" y="54"/>
                    </a:cubicBezTo>
                    <a:cubicBezTo>
                      <a:pt x="118" y="66"/>
                      <a:pt x="236" y="107"/>
                      <a:pt x="174" y="45"/>
                    </a:cubicBezTo>
                    <a:cubicBezTo>
                      <a:pt x="161" y="14"/>
                      <a:pt x="146" y="19"/>
                      <a:pt x="114" y="15"/>
                    </a:cubicBezTo>
                    <a:cubicBezTo>
                      <a:pt x="92" y="9"/>
                      <a:pt x="71" y="0"/>
                      <a:pt x="48" y="0"/>
                    </a:cubicBezTo>
                    <a:lnTo>
                      <a:pt x="0" y="87"/>
                    </a:lnTo>
                    <a:lnTo>
                      <a:pt x="39" y="159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8" name="Freeform 33846"/>
              <p:cNvSpPr>
                <a:spLocks noChangeAspect="1"/>
              </p:cNvSpPr>
              <p:nvPr/>
            </p:nvSpPr>
            <p:spPr bwMode="auto">
              <a:xfrm>
                <a:off x="3870" y="4065"/>
                <a:ext cx="144" cy="88"/>
              </a:xfrm>
              <a:custGeom>
                <a:avLst/>
                <a:gdLst>
                  <a:gd name="T0" fmla="*/ 0 w 1062"/>
                  <a:gd name="T1" fmla="*/ 0 h 597"/>
                  <a:gd name="T2" fmla="*/ 0 w 1062"/>
                  <a:gd name="T3" fmla="*/ 0 h 597"/>
                  <a:gd name="T4" fmla="*/ 0 w 1062"/>
                  <a:gd name="T5" fmla="*/ 0 h 597"/>
                  <a:gd name="T6" fmla="*/ 0 w 1062"/>
                  <a:gd name="T7" fmla="*/ 0 h 597"/>
                  <a:gd name="T8" fmla="*/ 0 w 1062"/>
                  <a:gd name="T9" fmla="*/ 0 h 597"/>
                  <a:gd name="T10" fmla="*/ 0 w 1062"/>
                  <a:gd name="T11" fmla="*/ 0 h 597"/>
                  <a:gd name="T12" fmla="*/ 0 w 1062"/>
                  <a:gd name="T13" fmla="*/ 0 h 597"/>
                  <a:gd name="T14" fmla="*/ 0 w 1062"/>
                  <a:gd name="T15" fmla="*/ 0 h 597"/>
                  <a:gd name="T16" fmla="*/ 0 w 1062"/>
                  <a:gd name="T17" fmla="*/ 0 h 597"/>
                  <a:gd name="T18" fmla="*/ 0 w 1062"/>
                  <a:gd name="T19" fmla="*/ 0 h 597"/>
                  <a:gd name="T20" fmla="*/ 0 w 1062"/>
                  <a:gd name="T21" fmla="*/ 0 h 597"/>
                  <a:gd name="T22" fmla="*/ 0 w 1062"/>
                  <a:gd name="T23" fmla="*/ 0 h 597"/>
                  <a:gd name="T24" fmla="*/ 0 w 1062"/>
                  <a:gd name="T25" fmla="*/ 0 h 597"/>
                  <a:gd name="T26" fmla="*/ 0 w 1062"/>
                  <a:gd name="T27" fmla="*/ 0 h 597"/>
                  <a:gd name="T28" fmla="*/ 0 w 1062"/>
                  <a:gd name="T29" fmla="*/ 0 h 597"/>
                  <a:gd name="T30" fmla="*/ 0 w 1062"/>
                  <a:gd name="T31" fmla="*/ 0 h 597"/>
                  <a:gd name="T32" fmla="*/ 0 w 1062"/>
                  <a:gd name="T33" fmla="*/ 0 h 597"/>
                  <a:gd name="T34" fmla="*/ 0 w 1062"/>
                  <a:gd name="T35" fmla="*/ 0 h 597"/>
                  <a:gd name="T36" fmla="*/ 0 w 1062"/>
                  <a:gd name="T37" fmla="*/ 0 h 597"/>
                  <a:gd name="T38" fmla="*/ 0 w 1062"/>
                  <a:gd name="T39" fmla="*/ 0 h 597"/>
                  <a:gd name="T40" fmla="*/ 0 w 1062"/>
                  <a:gd name="T41" fmla="*/ 0 h 597"/>
                  <a:gd name="T42" fmla="*/ 0 w 1062"/>
                  <a:gd name="T43" fmla="*/ 0 h 597"/>
                  <a:gd name="T44" fmla="*/ 0 w 1062"/>
                  <a:gd name="T45" fmla="*/ 0 h 597"/>
                  <a:gd name="T46" fmla="*/ 0 w 1062"/>
                  <a:gd name="T47" fmla="*/ 0 h 597"/>
                  <a:gd name="T48" fmla="*/ 0 w 1062"/>
                  <a:gd name="T49" fmla="*/ 0 h 597"/>
                  <a:gd name="T50" fmla="*/ 0 w 1062"/>
                  <a:gd name="T51" fmla="*/ 0 h 597"/>
                  <a:gd name="T52" fmla="*/ 0 w 1062"/>
                  <a:gd name="T53" fmla="*/ 0 h 597"/>
                  <a:gd name="T54" fmla="*/ 0 w 1062"/>
                  <a:gd name="T55" fmla="*/ 0 h 597"/>
                  <a:gd name="T56" fmla="*/ 0 w 1062"/>
                  <a:gd name="T57" fmla="*/ 0 h 597"/>
                  <a:gd name="T58" fmla="*/ 0 w 1062"/>
                  <a:gd name="T59" fmla="*/ 0 h 597"/>
                  <a:gd name="T60" fmla="*/ 0 w 1062"/>
                  <a:gd name="T61" fmla="*/ 0 h 59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62"/>
                  <a:gd name="T94" fmla="*/ 0 h 597"/>
                  <a:gd name="T95" fmla="*/ 1062 w 1062"/>
                  <a:gd name="T96" fmla="*/ 597 h 59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62" h="597">
                    <a:moveTo>
                      <a:pt x="711" y="126"/>
                    </a:moveTo>
                    <a:lnTo>
                      <a:pt x="867" y="204"/>
                    </a:lnTo>
                    <a:lnTo>
                      <a:pt x="888" y="354"/>
                    </a:lnTo>
                    <a:lnTo>
                      <a:pt x="717" y="273"/>
                    </a:lnTo>
                    <a:lnTo>
                      <a:pt x="522" y="264"/>
                    </a:lnTo>
                    <a:lnTo>
                      <a:pt x="525" y="201"/>
                    </a:lnTo>
                    <a:lnTo>
                      <a:pt x="0" y="237"/>
                    </a:lnTo>
                    <a:lnTo>
                      <a:pt x="63" y="333"/>
                    </a:lnTo>
                    <a:lnTo>
                      <a:pt x="231" y="288"/>
                    </a:lnTo>
                    <a:lnTo>
                      <a:pt x="378" y="312"/>
                    </a:lnTo>
                    <a:lnTo>
                      <a:pt x="420" y="243"/>
                    </a:lnTo>
                    <a:lnTo>
                      <a:pt x="522" y="276"/>
                    </a:lnTo>
                    <a:lnTo>
                      <a:pt x="690" y="336"/>
                    </a:lnTo>
                    <a:lnTo>
                      <a:pt x="885" y="405"/>
                    </a:lnTo>
                    <a:lnTo>
                      <a:pt x="894" y="516"/>
                    </a:lnTo>
                    <a:lnTo>
                      <a:pt x="864" y="555"/>
                    </a:lnTo>
                    <a:lnTo>
                      <a:pt x="771" y="567"/>
                    </a:lnTo>
                    <a:lnTo>
                      <a:pt x="774" y="591"/>
                    </a:lnTo>
                    <a:lnTo>
                      <a:pt x="867" y="597"/>
                    </a:lnTo>
                    <a:lnTo>
                      <a:pt x="969" y="597"/>
                    </a:lnTo>
                    <a:lnTo>
                      <a:pt x="1041" y="597"/>
                    </a:lnTo>
                    <a:lnTo>
                      <a:pt x="1062" y="585"/>
                    </a:lnTo>
                    <a:lnTo>
                      <a:pt x="1062" y="555"/>
                    </a:lnTo>
                    <a:lnTo>
                      <a:pt x="930" y="534"/>
                    </a:lnTo>
                    <a:lnTo>
                      <a:pt x="927" y="378"/>
                    </a:lnTo>
                    <a:lnTo>
                      <a:pt x="927" y="186"/>
                    </a:lnTo>
                    <a:lnTo>
                      <a:pt x="891" y="138"/>
                    </a:lnTo>
                    <a:lnTo>
                      <a:pt x="774" y="81"/>
                    </a:lnTo>
                    <a:lnTo>
                      <a:pt x="678" y="0"/>
                    </a:lnTo>
                    <a:lnTo>
                      <a:pt x="678" y="105"/>
                    </a:lnTo>
                    <a:lnTo>
                      <a:pt x="711" y="126"/>
                    </a:lnTo>
                    <a:close/>
                  </a:path>
                </a:pathLst>
              </a:custGeom>
              <a:solidFill>
                <a:srgbClr val="120D04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9" name="Freeform 33847"/>
              <p:cNvSpPr>
                <a:spLocks noChangeAspect="1"/>
              </p:cNvSpPr>
              <p:nvPr/>
            </p:nvSpPr>
            <p:spPr bwMode="auto">
              <a:xfrm>
                <a:off x="3977" y="4075"/>
                <a:ext cx="11" cy="5"/>
              </a:xfrm>
              <a:custGeom>
                <a:avLst/>
                <a:gdLst>
                  <a:gd name="T0" fmla="*/ 0 w 75"/>
                  <a:gd name="T1" fmla="*/ 0 h 33"/>
                  <a:gd name="T2" fmla="*/ 0 w 75"/>
                  <a:gd name="T3" fmla="*/ 0 h 33"/>
                  <a:gd name="T4" fmla="*/ 0 w 75"/>
                  <a:gd name="T5" fmla="*/ 0 h 33"/>
                  <a:gd name="T6" fmla="*/ 0 w 75"/>
                  <a:gd name="T7" fmla="*/ 0 h 33"/>
                  <a:gd name="T8" fmla="*/ 0 w 75"/>
                  <a:gd name="T9" fmla="*/ 0 h 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"/>
                  <a:gd name="T16" fmla="*/ 0 h 33"/>
                  <a:gd name="T17" fmla="*/ 75 w 75"/>
                  <a:gd name="T18" fmla="*/ 33 h 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" h="33">
                    <a:moveTo>
                      <a:pt x="63" y="0"/>
                    </a:moveTo>
                    <a:lnTo>
                      <a:pt x="0" y="0"/>
                    </a:lnTo>
                    <a:lnTo>
                      <a:pt x="69" y="33"/>
                    </a:lnTo>
                    <a:lnTo>
                      <a:pt x="75" y="15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5E8D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0" name="Line 33848"/>
              <p:cNvSpPr>
                <a:spLocks noChangeAspect="1" noChangeShapeType="1"/>
              </p:cNvSpPr>
              <p:nvPr/>
            </p:nvSpPr>
            <p:spPr bwMode="auto">
              <a:xfrm flipH="1">
                <a:off x="4014" y="3942"/>
                <a:ext cx="34" cy="6"/>
              </a:xfrm>
              <a:prstGeom prst="line">
                <a:avLst/>
              </a:prstGeom>
              <a:noFill/>
              <a:ln w="19050">
                <a:solidFill>
                  <a:srgbClr val="A5732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1" name="Line 33849"/>
              <p:cNvSpPr>
                <a:spLocks noChangeAspect="1" noChangeShapeType="1"/>
              </p:cNvSpPr>
              <p:nvPr/>
            </p:nvSpPr>
            <p:spPr bwMode="auto">
              <a:xfrm flipH="1">
                <a:off x="4019" y="3975"/>
                <a:ext cx="29" cy="1"/>
              </a:xfrm>
              <a:prstGeom prst="line">
                <a:avLst/>
              </a:prstGeom>
              <a:noFill/>
              <a:ln w="19050">
                <a:solidFill>
                  <a:srgbClr val="A5732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2" name="Freeform 33850"/>
              <p:cNvSpPr>
                <a:spLocks noChangeAspect="1"/>
              </p:cNvSpPr>
              <p:nvPr/>
            </p:nvSpPr>
            <p:spPr bwMode="auto">
              <a:xfrm>
                <a:off x="3639" y="4009"/>
                <a:ext cx="80" cy="27"/>
              </a:xfrm>
              <a:custGeom>
                <a:avLst/>
                <a:gdLst>
                  <a:gd name="T0" fmla="*/ 0 w 588"/>
                  <a:gd name="T1" fmla="*/ 0 h 180"/>
                  <a:gd name="T2" fmla="*/ 0 w 588"/>
                  <a:gd name="T3" fmla="*/ 0 h 180"/>
                  <a:gd name="T4" fmla="*/ 0 w 588"/>
                  <a:gd name="T5" fmla="*/ 0 h 180"/>
                  <a:gd name="T6" fmla="*/ 0 w 588"/>
                  <a:gd name="T7" fmla="*/ 0 h 180"/>
                  <a:gd name="T8" fmla="*/ 0 w 588"/>
                  <a:gd name="T9" fmla="*/ 0 h 180"/>
                  <a:gd name="T10" fmla="*/ 0 w 588"/>
                  <a:gd name="T11" fmla="*/ 0 h 180"/>
                  <a:gd name="T12" fmla="*/ 0 w 588"/>
                  <a:gd name="T13" fmla="*/ 0 h 1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88"/>
                  <a:gd name="T22" fmla="*/ 0 h 180"/>
                  <a:gd name="T23" fmla="*/ 588 w 588"/>
                  <a:gd name="T24" fmla="*/ 180 h 1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88" h="180">
                    <a:moveTo>
                      <a:pt x="0" y="69"/>
                    </a:moveTo>
                    <a:lnTo>
                      <a:pt x="60" y="165"/>
                    </a:lnTo>
                    <a:lnTo>
                      <a:pt x="588" y="180"/>
                    </a:lnTo>
                    <a:lnTo>
                      <a:pt x="585" y="156"/>
                    </a:lnTo>
                    <a:lnTo>
                      <a:pt x="567" y="147"/>
                    </a:lnTo>
                    <a:lnTo>
                      <a:pt x="90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1F1607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3" name="Freeform 33851"/>
              <p:cNvSpPr>
                <a:spLocks noChangeAspect="1"/>
              </p:cNvSpPr>
              <p:nvPr/>
            </p:nvSpPr>
            <p:spPr bwMode="auto">
              <a:xfrm>
                <a:off x="3795" y="4021"/>
                <a:ext cx="42" cy="50"/>
              </a:xfrm>
              <a:custGeom>
                <a:avLst/>
                <a:gdLst>
                  <a:gd name="T0" fmla="*/ 0 w 311"/>
                  <a:gd name="T1" fmla="*/ 0 h 339"/>
                  <a:gd name="T2" fmla="*/ 0 w 311"/>
                  <a:gd name="T3" fmla="*/ 0 h 339"/>
                  <a:gd name="T4" fmla="*/ 0 w 311"/>
                  <a:gd name="T5" fmla="*/ 0 h 339"/>
                  <a:gd name="T6" fmla="*/ 0 w 311"/>
                  <a:gd name="T7" fmla="*/ 0 h 339"/>
                  <a:gd name="T8" fmla="*/ 0 w 311"/>
                  <a:gd name="T9" fmla="*/ 0 h 339"/>
                  <a:gd name="T10" fmla="*/ 0 w 311"/>
                  <a:gd name="T11" fmla="*/ 0 h 339"/>
                  <a:gd name="T12" fmla="*/ 0 w 311"/>
                  <a:gd name="T13" fmla="*/ 0 h 339"/>
                  <a:gd name="T14" fmla="*/ 0 w 311"/>
                  <a:gd name="T15" fmla="*/ 0 h 339"/>
                  <a:gd name="T16" fmla="*/ 0 w 311"/>
                  <a:gd name="T17" fmla="*/ 0 h 339"/>
                  <a:gd name="T18" fmla="*/ 0 w 311"/>
                  <a:gd name="T19" fmla="*/ 0 h 3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1"/>
                  <a:gd name="T31" fmla="*/ 0 h 339"/>
                  <a:gd name="T32" fmla="*/ 311 w 311"/>
                  <a:gd name="T33" fmla="*/ 339 h 3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1" h="339">
                    <a:moveTo>
                      <a:pt x="29" y="24"/>
                    </a:moveTo>
                    <a:cubicBezTo>
                      <a:pt x="26" y="25"/>
                      <a:pt x="11" y="32"/>
                      <a:pt x="8" y="36"/>
                    </a:cubicBezTo>
                    <a:cubicBezTo>
                      <a:pt x="0" y="46"/>
                      <a:pt x="10" y="45"/>
                      <a:pt x="2" y="45"/>
                    </a:cubicBezTo>
                    <a:lnTo>
                      <a:pt x="5" y="339"/>
                    </a:lnTo>
                    <a:lnTo>
                      <a:pt x="269" y="249"/>
                    </a:lnTo>
                    <a:lnTo>
                      <a:pt x="311" y="30"/>
                    </a:lnTo>
                    <a:lnTo>
                      <a:pt x="206" y="30"/>
                    </a:lnTo>
                    <a:lnTo>
                      <a:pt x="212" y="0"/>
                    </a:lnTo>
                    <a:lnTo>
                      <a:pt x="56" y="6"/>
                    </a:lnTo>
                    <a:lnTo>
                      <a:pt x="29" y="24"/>
                    </a:lnTo>
                    <a:close/>
                  </a:path>
                </a:pathLst>
              </a:custGeom>
              <a:solidFill>
                <a:srgbClr val="E2C088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4" name="Freeform 33852"/>
              <p:cNvSpPr>
                <a:spLocks noChangeAspect="1"/>
              </p:cNvSpPr>
              <p:nvPr/>
            </p:nvSpPr>
            <p:spPr bwMode="auto">
              <a:xfrm>
                <a:off x="3852" y="4106"/>
                <a:ext cx="26" cy="13"/>
              </a:xfrm>
              <a:custGeom>
                <a:avLst/>
                <a:gdLst>
                  <a:gd name="T0" fmla="*/ 0 w 193"/>
                  <a:gd name="T1" fmla="*/ 0 h 92"/>
                  <a:gd name="T2" fmla="*/ 0 w 193"/>
                  <a:gd name="T3" fmla="*/ 0 h 92"/>
                  <a:gd name="T4" fmla="*/ 0 w 193"/>
                  <a:gd name="T5" fmla="*/ 0 h 92"/>
                  <a:gd name="T6" fmla="*/ 0 w 193"/>
                  <a:gd name="T7" fmla="*/ 0 h 92"/>
                  <a:gd name="T8" fmla="*/ 0 w 193"/>
                  <a:gd name="T9" fmla="*/ 0 h 92"/>
                  <a:gd name="T10" fmla="*/ 0 w 193"/>
                  <a:gd name="T11" fmla="*/ 0 h 92"/>
                  <a:gd name="T12" fmla="*/ 0 w 193"/>
                  <a:gd name="T13" fmla="*/ 0 h 92"/>
                  <a:gd name="T14" fmla="*/ 0 w 193"/>
                  <a:gd name="T15" fmla="*/ 0 h 92"/>
                  <a:gd name="T16" fmla="*/ 0 w 193"/>
                  <a:gd name="T17" fmla="*/ 0 h 92"/>
                  <a:gd name="T18" fmla="*/ 0 w 193"/>
                  <a:gd name="T19" fmla="*/ 0 h 92"/>
                  <a:gd name="T20" fmla="*/ 0 w 193"/>
                  <a:gd name="T21" fmla="*/ 0 h 92"/>
                  <a:gd name="T22" fmla="*/ 0 w 193"/>
                  <a:gd name="T23" fmla="*/ 0 h 92"/>
                  <a:gd name="T24" fmla="*/ 0 w 193"/>
                  <a:gd name="T25" fmla="*/ 0 h 92"/>
                  <a:gd name="T26" fmla="*/ 0 w 193"/>
                  <a:gd name="T27" fmla="*/ 0 h 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3"/>
                  <a:gd name="T43" fmla="*/ 0 h 92"/>
                  <a:gd name="T44" fmla="*/ 193 w 193"/>
                  <a:gd name="T45" fmla="*/ 92 h 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3" h="92">
                    <a:moveTo>
                      <a:pt x="138" y="2"/>
                    </a:moveTo>
                    <a:cubicBezTo>
                      <a:pt x="159" y="7"/>
                      <a:pt x="168" y="24"/>
                      <a:pt x="189" y="29"/>
                    </a:cubicBezTo>
                    <a:cubicBezTo>
                      <a:pt x="193" y="45"/>
                      <a:pt x="189" y="45"/>
                      <a:pt x="174" y="50"/>
                    </a:cubicBezTo>
                    <a:cubicBezTo>
                      <a:pt x="163" y="67"/>
                      <a:pt x="141" y="62"/>
                      <a:pt x="123" y="65"/>
                    </a:cubicBezTo>
                    <a:cubicBezTo>
                      <a:pt x="101" y="80"/>
                      <a:pt x="84" y="83"/>
                      <a:pt x="57" y="86"/>
                    </a:cubicBezTo>
                    <a:cubicBezTo>
                      <a:pt x="38" y="92"/>
                      <a:pt x="19" y="89"/>
                      <a:pt x="0" y="83"/>
                    </a:cubicBezTo>
                    <a:cubicBezTo>
                      <a:pt x="4" y="71"/>
                      <a:pt x="10" y="72"/>
                      <a:pt x="21" y="65"/>
                    </a:cubicBezTo>
                    <a:cubicBezTo>
                      <a:pt x="40" y="36"/>
                      <a:pt x="12" y="40"/>
                      <a:pt x="54" y="35"/>
                    </a:cubicBezTo>
                    <a:cubicBezTo>
                      <a:pt x="58" y="23"/>
                      <a:pt x="60" y="18"/>
                      <a:pt x="72" y="14"/>
                    </a:cubicBezTo>
                    <a:cubicBezTo>
                      <a:pt x="82" y="4"/>
                      <a:pt x="85" y="0"/>
                      <a:pt x="99" y="5"/>
                    </a:cubicBezTo>
                    <a:cubicBezTo>
                      <a:pt x="100" y="13"/>
                      <a:pt x="99" y="22"/>
                      <a:pt x="102" y="29"/>
                    </a:cubicBezTo>
                    <a:cubicBezTo>
                      <a:pt x="103" y="32"/>
                      <a:pt x="107" y="36"/>
                      <a:pt x="111" y="35"/>
                    </a:cubicBezTo>
                    <a:cubicBezTo>
                      <a:pt x="121" y="33"/>
                      <a:pt x="114" y="11"/>
                      <a:pt x="123" y="8"/>
                    </a:cubicBezTo>
                    <a:cubicBezTo>
                      <a:pt x="134" y="4"/>
                      <a:pt x="129" y="6"/>
                      <a:pt x="138" y="2"/>
                    </a:cubicBezTo>
                    <a:close/>
                  </a:path>
                </a:pathLst>
              </a:custGeom>
              <a:solidFill>
                <a:srgbClr val="2A1C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5" name="Freeform 33853"/>
              <p:cNvSpPr>
                <a:spLocks noChangeAspect="1"/>
              </p:cNvSpPr>
              <p:nvPr/>
            </p:nvSpPr>
            <p:spPr bwMode="auto">
              <a:xfrm>
                <a:off x="3521" y="4141"/>
                <a:ext cx="369" cy="35"/>
              </a:xfrm>
              <a:custGeom>
                <a:avLst/>
                <a:gdLst>
                  <a:gd name="T0" fmla="*/ 0 w 2713"/>
                  <a:gd name="T1" fmla="*/ 0 h 240"/>
                  <a:gd name="T2" fmla="*/ 0 w 2713"/>
                  <a:gd name="T3" fmla="*/ 0 h 240"/>
                  <a:gd name="T4" fmla="*/ 0 w 2713"/>
                  <a:gd name="T5" fmla="*/ 0 h 240"/>
                  <a:gd name="T6" fmla="*/ 0 w 2713"/>
                  <a:gd name="T7" fmla="*/ 0 h 240"/>
                  <a:gd name="T8" fmla="*/ 0 w 2713"/>
                  <a:gd name="T9" fmla="*/ 0 h 240"/>
                  <a:gd name="T10" fmla="*/ 0 w 2713"/>
                  <a:gd name="T11" fmla="*/ 0 h 240"/>
                  <a:gd name="T12" fmla="*/ 0 w 2713"/>
                  <a:gd name="T13" fmla="*/ 0 h 240"/>
                  <a:gd name="T14" fmla="*/ 0 w 2713"/>
                  <a:gd name="T15" fmla="*/ 0 h 240"/>
                  <a:gd name="T16" fmla="*/ 0 w 2713"/>
                  <a:gd name="T17" fmla="*/ 0 h 240"/>
                  <a:gd name="T18" fmla="*/ 0 w 2713"/>
                  <a:gd name="T19" fmla="*/ 0 h 240"/>
                  <a:gd name="T20" fmla="*/ 0 w 2713"/>
                  <a:gd name="T21" fmla="*/ 0 h 240"/>
                  <a:gd name="T22" fmla="*/ 0 w 2713"/>
                  <a:gd name="T23" fmla="*/ 0 h 240"/>
                  <a:gd name="T24" fmla="*/ 0 w 2713"/>
                  <a:gd name="T25" fmla="*/ 0 h 240"/>
                  <a:gd name="T26" fmla="*/ 0 w 2713"/>
                  <a:gd name="T27" fmla="*/ 0 h 240"/>
                  <a:gd name="T28" fmla="*/ 0 w 2713"/>
                  <a:gd name="T29" fmla="*/ 0 h 240"/>
                  <a:gd name="T30" fmla="*/ 0 w 2713"/>
                  <a:gd name="T31" fmla="*/ 0 h 240"/>
                  <a:gd name="T32" fmla="*/ 0 w 2713"/>
                  <a:gd name="T33" fmla="*/ 0 h 240"/>
                  <a:gd name="T34" fmla="*/ 0 w 2713"/>
                  <a:gd name="T35" fmla="*/ 0 h 240"/>
                  <a:gd name="T36" fmla="*/ 0 w 2713"/>
                  <a:gd name="T37" fmla="*/ 0 h 240"/>
                  <a:gd name="T38" fmla="*/ 0 w 2713"/>
                  <a:gd name="T39" fmla="*/ 0 h 240"/>
                  <a:gd name="T40" fmla="*/ 0 w 2713"/>
                  <a:gd name="T41" fmla="*/ 0 h 240"/>
                  <a:gd name="T42" fmla="*/ 0 w 2713"/>
                  <a:gd name="T43" fmla="*/ 0 h 240"/>
                  <a:gd name="T44" fmla="*/ 0 w 2713"/>
                  <a:gd name="T45" fmla="*/ 0 h 240"/>
                  <a:gd name="T46" fmla="*/ 0 w 2713"/>
                  <a:gd name="T47" fmla="*/ 0 h 240"/>
                  <a:gd name="T48" fmla="*/ 0 w 2713"/>
                  <a:gd name="T49" fmla="*/ 0 h 240"/>
                  <a:gd name="T50" fmla="*/ 0 w 2713"/>
                  <a:gd name="T51" fmla="*/ 0 h 240"/>
                  <a:gd name="T52" fmla="*/ 0 w 2713"/>
                  <a:gd name="T53" fmla="*/ 0 h 240"/>
                  <a:gd name="T54" fmla="*/ 0 w 2713"/>
                  <a:gd name="T55" fmla="*/ 0 h 240"/>
                  <a:gd name="T56" fmla="*/ 0 w 2713"/>
                  <a:gd name="T57" fmla="*/ 0 h 240"/>
                  <a:gd name="T58" fmla="*/ 0 w 2713"/>
                  <a:gd name="T59" fmla="*/ 0 h 240"/>
                  <a:gd name="T60" fmla="*/ 0 w 2713"/>
                  <a:gd name="T61" fmla="*/ 0 h 240"/>
                  <a:gd name="T62" fmla="*/ 0 w 2713"/>
                  <a:gd name="T63" fmla="*/ 0 h 240"/>
                  <a:gd name="T64" fmla="*/ 0 w 2713"/>
                  <a:gd name="T65" fmla="*/ 0 h 240"/>
                  <a:gd name="T66" fmla="*/ 0 w 2713"/>
                  <a:gd name="T67" fmla="*/ 0 h 240"/>
                  <a:gd name="T68" fmla="*/ 0 w 2713"/>
                  <a:gd name="T69" fmla="*/ 0 h 240"/>
                  <a:gd name="T70" fmla="*/ 0 w 2713"/>
                  <a:gd name="T71" fmla="*/ 0 h 240"/>
                  <a:gd name="T72" fmla="*/ 0 w 2713"/>
                  <a:gd name="T73" fmla="*/ 0 h 240"/>
                  <a:gd name="T74" fmla="*/ 0 w 2713"/>
                  <a:gd name="T75" fmla="*/ 0 h 240"/>
                  <a:gd name="T76" fmla="*/ 0 w 2713"/>
                  <a:gd name="T77" fmla="*/ 0 h 240"/>
                  <a:gd name="T78" fmla="*/ 0 w 2713"/>
                  <a:gd name="T79" fmla="*/ 0 h 240"/>
                  <a:gd name="T80" fmla="*/ 0 w 2713"/>
                  <a:gd name="T81" fmla="*/ 0 h 240"/>
                  <a:gd name="T82" fmla="*/ 0 w 2713"/>
                  <a:gd name="T83" fmla="*/ 0 h 240"/>
                  <a:gd name="T84" fmla="*/ 0 w 2713"/>
                  <a:gd name="T85" fmla="*/ 0 h 240"/>
                  <a:gd name="T86" fmla="*/ 0 w 2713"/>
                  <a:gd name="T87" fmla="*/ 0 h 240"/>
                  <a:gd name="T88" fmla="*/ 0 w 2713"/>
                  <a:gd name="T89" fmla="*/ 0 h 24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13"/>
                  <a:gd name="T136" fmla="*/ 0 h 240"/>
                  <a:gd name="T137" fmla="*/ 2713 w 2713"/>
                  <a:gd name="T138" fmla="*/ 240 h 24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13" h="240">
                    <a:moveTo>
                      <a:pt x="0" y="84"/>
                    </a:moveTo>
                    <a:cubicBezTo>
                      <a:pt x="92" y="82"/>
                      <a:pt x="140" y="84"/>
                      <a:pt x="216" y="69"/>
                    </a:cubicBezTo>
                    <a:cubicBezTo>
                      <a:pt x="235" y="57"/>
                      <a:pt x="272" y="61"/>
                      <a:pt x="282" y="51"/>
                    </a:cubicBezTo>
                    <a:cubicBezTo>
                      <a:pt x="447" y="47"/>
                      <a:pt x="617" y="5"/>
                      <a:pt x="777" y="45"/>
                    </a:cubicBezTo>
                    <a:cubicBezTo>
                      <a:pt x="834" y="41"/>
                      <a:pt x="882" y="35"/>
                      <a:pt x="942" y="33"/>
                    </a:cubicBezTo>
                    <a:cubicBezTo>
                      <a:pt x="1041" y="21"/>
                      <a:pt x="903" y="25"/>
                      <a:pt x="1152" y="21"/>
                    </a:cubicBezTo>
                    <a:cubicBezTo>
                      <a:pt x="1186" y="10"/>
                      <a:pt x="1234" y="12"/>
                      <a:pt x="1272" y="12"/>
                    </a:cubicBezTo>
                    <a:lnTo>
                      <a:pt x="1632" y="0"/>
                    </a:lnTo>
                    <a:lnTo>
                      <a:pt x="2076" y="3"/>
                    </a:lnTo>
                    <a:cubicBezTo>
                      <a:pt x="2202" y="4"/>
                      <a:pt x="2303" y="12"/>
                      <a:pt x="2415" y="12"/>
                    </a:cubicBezTo>
                    <a:lnTo>
                      <a:pt x="2712" y="15"/>
                    </a:lnTo>
                    <a:cubicBezTo>
                      <a:pt x="2709" y="63"/>
                      <a:pt x="2713" y="112"/>
                      <a:pt x="2703" y="159"/>
                    </a:cubicBezTo>
                    <a:cubicBezTo>
                      <a:pt x="2700" y="173"/>
                      <a:pt x="2675" y="168"/>
                      <a:pt x="2661" y="168"/>
                    </a:cubicBezTo>
                    <a:cubicBezTo>
                      <a:pt x="2585" y="170"/>
                      <a:pt x="2509" y="170"/>
                      <a:pt x="2433" y="171"/>
                    </a:cubicBezTo>
                    <a:cubicBezTo>
                      <a:pt x="2403" y="181"/>
                      <a:pt x="2359" y="180"/>
                      <a:pt x="2328" y="180"/>
                    </a:cubicBezTo>
                    <a:cubicBezTo>
                      <a:pt x="2230" y="190"/>
                      <a:pt x="2133" y="210"/>
                      <a:pt x="2034" y="210"/>
                    </a:cubicBezTo>
                    <a:cubicBezTo>
                      <a:pt x="1969" y="209"/>
                      <a:pt x="1904" y="205"/>
                      <a:pt x="1839" y="207"/>
                    </a:cubicBezTo>
                    <a:cubicBezTo>
                      <a:pt x="1832" y="207"/>
                      <a:pt x="1836" y="222"/>
                      <a:pt x="1830" y="225"/>
                    </a:cubicBezTo>
                    <a:cubicBezTo>
                      <a:pt x="1803" y="240"/>
                      <a:pt x="1768" y="230"/>
                      <a:pt x="1737" y="231"/>
                    </a:cubicBezTo>
                    <a:cubicBezTo>
                      <a:pt x="1737" y="231"/>
                      <a:pt x="1747" y="228"/>
                      <a:pt x="1752" y="228"/>
                    </a:cubicBezTo>
                    <a:cubicBezTo>
                      <a:pt x="1772" y="226"/>
                      <a:pt x="1792" y="226"/>
                      <a:pt x="1812" y="225"/>
                    </a:cubicBezTo>
                    <a:cubicBezTo>
                      <a:pt x="1818" y="221"/>
                      <a:pt x="1825" y="221"/>
                      <a:pt x="1830" y="216"/>
                    </a:cubicBezTo>
                    <a:cubicBezTo>
                      <a:pt x="1846" y="200"/>
                      <a:pt x="1818" y="212"/>
                      <a:pt x="1842" y="204"/>
                    </a:cubicBezTo>
                    <a:cubicBezTo>
                      <a:pt x="1843" y="200"/>
                      <a:pt x="1845" y="192"/>
                      <a:pt x="1845" y="192"/>
                    </a:cubicBezTo>
                    <a:lnTo>
                      <a:pt x="2307" y="159"/>
                    </a:lnTo>
                    <a:cubicBezTo>
                      <a:pt x="2241" y="161"/>
                      <a:pt x="2175" y="166"/>
                      <a:pt x="2109" y="165"/>
                    </a:cubicBezTo>
                    <a:cubicBezTo>
                      <a:pt x="2058" y="165"/>
                      <a:pt x="1956" y="156"/>
                      <a:pt x="1956" y="156"/>
                    </a:cubicBezTo>
                    <a:cubicBezTo>
                      <a:pt x="1949" y="154"/>
                      <a:pt x="1935" y="147"/>
                      <a:pt x="1935" y="147"/>
                    </a:cubicBezTo>
                    <a:cubicBezTo>
                      <a:pt x="1686" y="118"/>
                      <a:pt x="1681" y="101"/>
                      <a:pt x="1524" y="111"/>
                    </a:cubicBezTo>
                    <a:cubicBezTo>
                      <a:pt x="1509" y="109"/>
                      <a:pt x="1497" y="106"/>
                      <a:pt x="1482" y="102"/>
                    </a:cubicBezTo>
                    <a:cubicBezTo>
                      <a:pt x="1409" y="111"/>
                      <a:pt x="1336" y="104"/>
                      <a:pt x="1263" y="102"/>
                    </a:cubicBezTo>
                    <a:cubicBezTo>
                      <a:pt x="1179" y="96"/>
                      <a:pt x="1129" y="95"/>
                      <a:pt x="1029" y="93"/>
                    </a:cubicBezTo>
                    <a:cubicBezTo>
                      <a:pt x="1026" y="92"/>
                      <a:pt x="1020" y="93"/>
                      <a:pt x="1020" y="90"/>
                    </a:cubicBezTo>
                    <a:cubicBezTo>
                      <a:pt x="1020" y="87"/>
                      <a:pt x="1026" y="88"/>
                      <a:pt x="1029" y="87"/>
                    </a:cubicBezTo>
                    <a:cubicBezTo>
                      <a:pt x="1038" y="86"/>
                      <a:pt x="1100" y="88"/>
                      <a:pt x="1056" y="84"/>
                    </a:cubicBezTo>
                    <a:cubicBezTo>
                      <a:pt x="1105" y="72"/>
                      <a:pt x="1063" y="75"/>
                      <a:pt x="1047" y="75"/>
                    </a:cubicBezTo>
                    <a:cubicBezTo>
                      <a:pt x="930" y="79"/>
                      <a:pt x="842" y="77"/>
                      <a:pt x="732" y="72"/>
                    </a:cubicBezTo>
                    <a:cubicBezTo>
                      <a:pt x="733" y="69"/>
                      <a:pt x="732" y="64"/>
                      <a:pt x="735" y="63"/>
                    </a:cubicBezTo>
                    <a:cubicBezTo>
                      <a:pt x="741" y="60"/>
                      <a:pt x="750" y="63"/>
                      <a:pt x="756" y="60"/>
                    </a:cubicBezTo>
                    <a:cubicBezTo>
                      <a:pt x="759" y="59"/>
                      <a:pt x="762" y="52"/>
                      <a:pt x="759" y="51"/>
                    </a:cubicBezTo>
                    <a:cubicBezTo>
                      <a:pt x="753" y="48"/>
                      <a:pt x="745" y="51"/>
                      <a:pt x="738" y="51"/>
                    </a:cubicBezTo>
                    <a:lnTo>
                      <a:pt x="291" y="63"/>
                    </a:lnTo>
                    <a:cubicBezTo>
                      <a:pt x="261" y="66"/>
                      <a:pt x="260" y="69"/>
                      <a:pt x="237" y="75"/>
                    </a:cubicBezTo>
                    <a:cubicBezTo>
                      <a:pt x="206" y="96"/>
                      <a:pt x="165" y="84"/>
                      <a:pt x="129" y="84"/>
                    </a:cubicBezTo>
                    <a:lnTo>
                      <a:pt x="0" y="84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6" name="Freeform 33854"/>
              <p:cNvSpPr>
                <a:spLocks noChangeAspect="1"/>
              </p:cNvSpPr>
              <p:nvPr/>
            </p:nvSpPr>
            <p:spPr bwMode="auto">
              <a:xfrm>
                <a:off x="3828" y="4015"/>
                <a:ext cx="54" cy="95"/>
              </a:xfrm>
              <a:custGeom>
                <a:avLst/>
                <a:gdLst>
                  <a:gd name="T0" fmla="*/ 0 w 396"/>
                  <a:gd name="T1" fmla="*/ 0 h 645"/>
                  <a:gd name="T2" fmla="*/ 0 w 396"/>
                  <a:gd name="T3" fmla="*/ 0 h 645"/>
                  <a:gd name="T4" fmla="*/ 0 w 396"/>
                  <a:gd name="T5" fmla="*/ 0 h 645"/>
                  <a:gd name="T6" fmla="*/ 0 w 396"/>
                  <a:gd name="T7" fmla="*/ 0 h 645"/>
                  <a:gd name="T8" fmla="*/ 0 w 396"/>
                  <a:gd name="T9" fmla="*/ 0 h 645"/>
                  <a:gd name="T10" fmla="*/ 0 w 396"/>
                  <a:gd name="T11" fmla="*/ 0 h 645"/>
                  <a:gd name="T12" fmla="*/ 0 w 396"/>
                  <a:gd name="T13" fmla="*/ 0 h 645"/>
                  <a:gd name="T14" fmla="*/ 0 w 396"/>
                  <a:gd name="T15" fmla="*/ 0 h 645"/>
                  <a:gd name="T16" fmla="*/ 0 w 396"/>
                  <a:gd name="T17" fmla="*/ 0 h 6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96"/>
                  <a:gd name="T28" fmla="*/ 0 h 645"/>
                  <a:gd name="T29" fmla="*/ 396 w 396"/>
                  <a:gd name="T30" fmla="*/ 645 h 6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96" h="645">
                    <a:moveTo>
                      <a:pt x="27" y="123"/>
                    </a:moveTo>
                    <a:lnTo>
                      <a:pt x="0" y="564"/>
                    </a:lnTo>
                    <a:lnTo>
                      <a:pt x="3" y="639"/>
                    </a:lnTo>
                    <a:lnTo>
                      <a:pt x="267" y="645"/>
                    </a:lnTo>
                    <a:lnTo>
                      <a:pt x="396" y="51"/>
                    </a:lnTo>
                    <a:lnTo>
                      <a:pt x="378" y="0"/>
                    </a:lnTo>
                    <a:lnTo>
                      <a:pt x="225" y="6"/>
                    </a:lnTo>
                    <a:lnTo>
                      <a:pt x="69" y="0"/>
                    </a:lnTo>
                    <a:lnTo>
                      <a:pt x="27" y="123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A1C00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7" name="Freeform 33855"/>
              <p:cNvSpPr>
                <a:spLocks noChangeAspect="1"/>
              </p:cNvSpPr>
              <p:nvPr/>
            </p:nvSpPr>
            <p:spPr bwMode="auto">
              <a:xfrm>
                <a:off x="3874" y="4040"/>
                <a:ext cx="77" cy="60"/>
              </a:xfrm>
              <a:custGeom>
                <a:avLst/>
                <a:gdLst>
                  <a:gd name="T0" fmla="*/ 0 w 567"/>
                  <a:gd name="T1" fmla="*/ 0 h 408"/>
                  <a:gd name="T2" fmla="*/ 0 w 567"/>
                  <a:gd name="T3" fmla="*/ 0 h 408"/>
                  <a:gd name="T4" fmla="*/ 0 w 567"/>
                  <a:gd name="T5" fmla="*/ 0 h 408"/>
                  <a:gd name="T6" fmla="*/ 0 w 567"/>
                  <a:gd name="T7" fmla="*/ 0 h 408"/>
                  <a:gd name="T8" fmla="*/ 0 w 567"/>
                  <a:gd name="T9" fmla="*/ 0 h 408"/>
                  <a:gd name="T10" fmla="*/ 0 w 567"/>
                  <a:gd name="T11" fmla="*/ 0 h 408"/>
                  <a:gd name="T12" fmla="*/ 0 w 567"/>
                  <a:gd name="T13" fmla="*/ 0 h 408"/>
                  <a:gd name="T14" fmla="*/ 0 w 567"/>
                  <a:gd name="T15" fmla="*/ 0 h 408"/>
                  <a:gd name="T16" fmla="*/ 0 w 567"/>
                  <a:gd name="T17" fmla="*/ 0 h 408"/>
                  <a:gd name="T18" fmla="*/ 0 w 567"/>
                  <a:gd name="T19" fmla="*/ 0 h 408"/>
                  <a:gd name="T20" fmla="*/ 0 w 567"/>
                  <a:gd name="T21" fmla="*/ 0 h 408"/>
                  <a:gd name="T22" fmla="*/ 0 w 567"/>
                  <a:gd name="T23" fmla="*/ 0 h 4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7"/>
                  <a:gd name="T37" fmla="*/ 0 h 408"/>
                  <a:gd name="T38" fmla="*/ 567 w 567"/>
                  <a:gd name="T39" fmla="*/ 408 h 4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7" h="408">
                    <a:moveTo>
                      <a:pt x="0" y="408"/>
                    </a:moveTo>
                    <a:lnTo>
                      <a:pt x="402" y="399"/>
                    </a:lnTo>
                    <a:lnTo>
                      <a:pt x="528" y="54"/>
                    </a:lnTo>
                    <a:lnTo>
                      <a:pt x="540" y="33"/>
                    </a:lnTo>
                    <a:lnTo>
                      <a:pt x="567" y="6"/>
                    </a:lnTo>
                    <a:lnTo>
                      <a:pt x="90" y="0"/>
                    </a:lnTo>
                    <a:lnTo>
                      <a:pt x="63" y="18"/>
                    </a:lnTo>
                    <a:lnTo>
                      <a:pt x="48" y="42"/>
                    </a:lnTo>
                    <a:lnTo>
                      <a:pt x="39" y="75"/>
                    </a:lnTo>
                    <a:lnTo>
                      <a:pt x="33" y="96"/>
                    </a:lnTo>
                    <a:lnTo>
                      <a:pt x="36" y="126"/>
                    </a:lnTo>
                    <a:lnTo>
                      <a:pt x="0" y="40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2A1C00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8" name="Freeform 33856"/>
              <p:cNvSpPr>
                <a:spLocks noChangeAspect="1"/>
              </p:cNvSpPr>
              <p:nvPr/>
            </p:nvSpPr>
            <p:spPr bwMode="auto">
              <a:xfrm>
                <a:off x="3842" y="4054"/>
                <a:ext cx="37" cy="32"/>
              </a:xfrm>
              <a:custGeom>
                <a:avLst/>
                <a:gdLst>
                  <a:gd name="T0" fmla="*/ 0 w 270"/>
                  <a:gd name="T1" fmla="*/ 0 h 213"/>
                  <a:gd name="T2" fmla="*/ 0 w 270"/>
                  <a:gd name="T3" fmla="*/ 0 h 213"/>
                  <a:gd name="T4" fmla="*/ 0 w 270"/>
                  <a:gd name="T5" fmla="*/ 0 h 213"/>
                  <a:gd name="T6" fmla="*/ 0 w 270"/>
                  <a:gd name="T7" fmla="*/ 0 h 213"/>
                  <a:gd name="T8" fmla="*/ 0 w 270"/>
                  <a:gd name="T9" fmla="*/ 0 h 213"/>
                  <a:gd name="T10" fmla="*/ 0 w 270"/>
                  <a:gd name="T11" fmla="*/ 0 h 213"/>
                  <a:gd name="T12" fmla="*/ 0 w 270"/>
                  <a:gd name="T13" fmla="*/ 0 h 213"/>
                  <a:gd name="T14" fmla="*/ 0 w 270"/>
                  <a:gd name="T15" fmla="*/ 0 h 2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0"/>
                  <a:gd name="T25" fmla="*/ 0 h 213"/>
                  <a:gd name="T26" fmla="*/ 270 w 270"/>
                  <a:gd name="T27" fmla="*/ 213 h 2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0" h="213">
                    <a:moveTo>
                      <a:pt x="147" y="39"/>
                    </a:moveTo>
                    <a:lnTo>
                      <a:pt x="165" y="0"/>
                    </a:lnTo>
                    <a:lnTo>
                      <a:pt x="270" y="6"/>
                    </a:lnTo>
                    <a:lnTo>
                      <a:pt x="264" y="198"/>
                    </a:lnTo>
                    <a:lnTo>
                      <a:pt x="120" y="213"/>
                    </a:lnTo>
                    <a:lnTo>
                      <a:pt x="0" y="180"/>
                    </a:lnTo>
                    <a:lnTo>
                      <a:pt x="117" y="159"/>
                    </a:lnTo>
                    <a:lnTo>
                      <a:pt x="147" y="39"/>
                    </a:lnTo>
                    <a:close/>
                  </a:path>
                </a:pathLst>
              </a:custGeom>
              <a:solidFill>
                <a:srgbClr val="4C33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9" name="Freeform 33857"/>
              <p:cNvSpPr>
                <a:spLocks noChangeAspect="1"/>
              </p:cNvSpPr>
              <p:nvPr/>
            </p:nvSpPr>
            <p:spPr bwMode="auto">
              <a:xfrm>
                <a:off x="3855" y="4083"/>
                <a:ext cx="23" cy="26"/>
              </a:xfrm>
              <a:custGeom>
                <a:avLst/>
                <a:gdLst>
                  <a:gd name="T0" fmla="*/ 0 w 171"/>
                  <a:gd name="T1" fmla="*/ 0 h 174"/>
                  <a:gd name="T2" fmla="*/ 0 w 171"/>
                  <a:gd name="T3" fmla="*/ 0 h 174"/>
                  <a:gd name="T4" fmla="*/ 0 w 171"/>
                  <a:gd name="T5" fmla="*/ 0 h 174"/>
                  <a:gd name="T6" fmla="*/ 0 w 171"/>
                  <a:gd name="T7" fmla="*/ 0 h 174"/>
                  <a:gd name="T8" fmla="*/ 0 w 171"/>
                  <a:gd name="T9" fmla="*/ 0 h 174"/>
                  <a:gd name="T10" fmla="*/ 0 w 171"/>
                  <a:gd name="T11" fmla="*/ 0 h 174"/>
                  <a:gd name="T12" fmla="*/ 0 w 171"/>
                  <a:gd name="T13" fmla="*/ 0 h 1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1"/>
                  <a:gd name="T22" fmla="*/ 0 h 174"/>
                  <a:gd name="T23" fmla="*/ 171 w 171"/>
                  <a:gd name="T24" fmla="*/ 174 h 1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1" h="174">
                    <a:moveTo>
                      <a:pt x="171" y="12"/>
                    </a:moveTo>
                    <a:lnTo>
                      <a:pt x="105" y="174"/>
                    </a:lnTo>
                    <a:lnTo>
                      <a:pt x="72" y="168"/>
                    </a:lnTo>
                    <a:lnTo>
                      <a:pt x="138" y="24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171" y="12"/>
                    </a:lnTo>
                    <a:close/>
                  </a:path>
                </a:pathLst>
              </a:custGeom>
              <a:solidFill>
                <a:srgbClr val="4C33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0" name="Freeform 33858"/>
              <p:cNvSpPr>
                <a:spLocks noChangeAspect="1"/>
              </p:cNvSpPr>
              <p:nvPr/>
            </p:nvSpPr>
            <p:spPr bwMode="auto">
              <a:xfrm>
                <a:off x="3964" y="4032"/>
                <a:ext cx="91" cy="9"/>
              </a:xfrm>
              <a:custGeom>
                <a:avLst/>
                <a:gdLst>
                  <a:gd name="T0" fmla="*/ 0 w 669"/>
                  <a:gd name="T1" fmla="*/ 0 h 60"/>
                  <a:gd name="T2" fmla="*/ 0 w 669"/>
                  <a:gd name="T3" fmla="*/ 0 h 60"/>
                  <a:gd name="T4" fmla="*/ 0 w 669"/>
                  <a:gd name="T5" fmla="*/ 0 h 60"/>
                  <a:gd name="T6" fmla="*/ 0 w 669"/>
                  <a:gd name="T7" fmla="*/ 0 h 60"/>
                  <a:gd name="T8" fmla="*/ 0 w 669"/>
                  <a:gd name="T9" fmla="*/ 0 h 60"/>
                  <a:gd name="T10" fmla="*/ 0 w 669"/>
                  <a:gd name="T11" fmla="*/ 0 h 60"/>
                  <a:gd name="T12" fmla="*/ 0 w 669"/>
                  <a:gd name="T13" fmla="*/ 0 h 60"/>
                  <a:gd name="T14" fmla="*/ 0 w 669"/>
                  <a:gd name="T15" fmla="*/ 0 h 6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9"/>
                  <a:gd name="T25" fmla="*/ 0 h 60"/>
                  <a:gd name="T26" fmla="*/ 669 w 669"/>
                  <a:gd name="T27" fmla="*/ 60 h 6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9" h="60">
                    <a:moveTo>
                      <a:pt x="669" y="27"/>
                    </a:moveTo>
                    <a:cubicBezTo>
                      <a:pt x="642" y="38"/>
                      <a:pt x="639" y="36"/>
                      <a:pt x="612" y="36"/>
                    </a:cubicBezTo>
                    <a:lnTo>
                      <a:pt x="117" y="60"/>
                    </a:lnTo>
                    <a:lnTo>
                      <a:pt x="0" y="54"/>
                    </a:lnTo>
                    <a:lnTo>
                      <a:pt x="9" y="24"/>
                    </a:lnTo>
                    <a:lnTo>
                      <a:pt x="243" y="0"/>
                    </a:lnTo>
                    <a:lnTo>
                      <a:pt x="645" y="0"/>
                    </a:lnTo>
                    <a:lnTo>
                      <a:pt x="669" y="27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1" name="Freeform 33859"/>
              <p:cNvSpPr>
                <a:spLocks noChangeAspect="1"/>
              </p:cNvSpPr>
              <p:nvPr/>
            </p:nvSpPr>
            <p:spPr bwMode="auto">
              <a:xfrm>
                <a:off x="3940" y="4041"/>
                <a:ext cx="26" cy="64"/>
              </a:xfrm>
              <a:custGeom>
                <a:avLst/>
                <a:gdLst>
                  <a:gd name="T0" fmla="*/ 0 w 189"/>
                  <a:gd name="T1" fmla="*/ 0 h 435"/>
                  <a:gd name="T2" fmla="*/ 0 w 189"/>
                  <a:gd name="T3" fmla="*/ 0 h 435"/>
                  <a:gd name="T4" fmla="*/ 0 w 189"/>
                  <a:gd name="T5" fmla="*/ 0 h 435"/>
                  <a:gd name="T6" fmla="*/ 0 w 189"/>
                  <a:gd name="T7" fmla="*/ 0 h 435"/>
                  <a:gd name="T8" fmla="*/ 0 w 189"/>
                  <a:gd name="T9" fmla="*/ 0 h 435"/>
                  <a:gd name="T10" fmla="*/ 0 w 189"/>
                  <a:gd name="T11" fmla="*/ 0 h 435"/>
                  <a:gd name="T12" fmla="*/ 0 w 189"/>
                  <a:gd name="T13" fmla="*/ 0 h 4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9"/>
                  <a:gd name="T22" fmla="*/ 0 h 435"/>
                  <a:gd name="T23" fmla="*/ 189 w 189"/>
                  <a:gd name="T24" fmla="*/ 435 h 4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9" h="435">
                    <a:moveTo>
                      <a:pt x="186" y="6"/>
                    </a:moveTo>
                    <a:lnTo>
                      <a:pt x="189" y="432"/>
                    </a:lnTo>
                    <a:lnTo>
                      <a:pt x="0" y="435"/>
                    </a:lnTo>
                    <a:lnTo>
                      <a:pt x="9" y="135"/>
                    </a:lnTo>
                    <a:lnTo>
                      <a:pt x="12" y="21"/>
                    </a:lnTo>
                    <a:lnTo>
                      <a:pt x="66" y="0"/>
                    </a:lnTo>
                    <a:lnTo>
                      <a:pt x="186" y="6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2" name="Freeform 33860"/>
              <p:cNvSpPr>
                <a:spLocks noChangeAspect="1"/>
              </p:cNvSpPr>
              <p:nvPr/>
            </p:nvSpPr>
            <p:spPr bwMode="auto">
              <a:xfrm>
                <a:off x="3831" y="4008"/>
                <a:ext cx="166" cy="45"/>
              </a:xfrm>
              <a:custGeom>
                <a:avLst/>
                <a:gdLst>
                  <a:gd name="T0" fmla="*/ 0 w 1215"/>
                  <a:gd name="T1" fmla="*/ 0 h 306"/>
                  <a:gd name="T2" fmla="*/ 0 w 1215"/>
                  <a:gd name="T3" fmla="*/ 0 h 306"/>
                  <a:gd name="T4" fmla="*/ 0 w 1215"/>
                  <a:gd name="T5" fmla="*/ 0 h 306"/>
                  <a:gd name="T6" fmla="*/ 0 w 1215"/>
                  <a:gd name="T7" fmla="*/ 0 h 306"/>
                  <a:gd name="T8" fmla="*/ 0 w 1215"/>
                  <a:gd name="T9" fmla="*/ 0 h 306"/>
                  <a:gd name="T10" fmla="*/ 0 w 1215"/>
                  <a:gd name="T11" fmla="*/ 0 h 306"/>
                  <a:gd name="T12" fmla="*/ 0 w 1215"/>
                  <a:gd name="T13" fmla="*/ 0 h 306"/>
                  <a:gd name="T14" fmla="*/ 0 w 1215"/>
                  <a:gd name="T15" fmla="*/ 0 h 306"/>
                  <a:gd name="T16" fmla="*/ 0 w 1215"/>
                  <a:gd name="T17" fmla="*/ 0 h 306"/>
                  <a:gd name="T18" fmla="*/ 0 w 1215"/>
                  <a:gd name="T19" fmla="*/ 0 h 306"/>
                  <a:gd name="T20" fmla="*/ 0 w 1215"/>
                  <a:gd name="T21" fmla="*/ 0 h 306"/>
                  <a:gd name="T22" fmla="*/ 0 w 1215"/>
                  <a:gd name="T23" fmla="*/ 0 h 306"/>
                  <a:gd name="T24" fmla="*/ 0 w 1215"/>
                  <a:gd name="T25" fmla="*/ 0 h 306"/>
                  <a:gd name="T26" fmla="*/ 0 w 1215"/>
                  <a:gd name="T27" fmla="*/ 0 h 306"/>
                  <a:gd name="T28" fmla="*/ 0 w 1215"/>
                  <a:gd name="T29" fmla="*/ 0 h 306"/>
                  <a:gd name="T30" fmla="*/ 0 w 1215"/>
                  <a:gd name="T31" fmla="*/ 0 h 306"/>
                  <a:gd name="T32" fmla="*/ 0 w 1215"/>
                  <a:gd name="T33" fmla="*/ 0 h 306"/>
                  <a:gd name="T34" fmla="*/ 0 w 1215"/>
                  <a:gd name="T35" fmla="*/ 0 h 306"/>
                  <a:gd name="T36" fmla="*/ 0 w 1215"/>
                  <a:gd name="T37" fmla="*/ 0 h 306"/>
                  <a:gd name="T38" fmla="*/ 0 w 1215"/>
                  <a:gd name="T39" fmla="*/ 0 h 30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15"/>
                  <a:gd name="T61" fmla="*/ 0 h 306"/>
                  <a:gd name="T62" fmla="*/ 1215 w 1215"/>
                  <a:gd name="T63" fmla="*/ 306 h 30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15" h="306">
                    <a:moveTo>
                      <a:pt x="1215" y="204"/>
                    </a:moveTo>
                    <a:lnTo>
                      <a:pt x="1020" y="222"/>
                    </a:lnTo>
                    <a:lnTo>
                      <a:pt x="399" y="216"/>
                    </a:lnTo>
                    <a:lnTo>
                      <a:pt x="375" y="234"/>
                    </a:lnTo>
                    <a:lnTo>
                      <a:pt x="363" y="249"/>
                    </a:lnTo>
                    <a:lnTo>
                      <a:pt x="351" y="285"/>
                    </a:lnTo>
                    <a:lnTo>
                      <a:pt x="348" y="306"/>
                    </a:lnTo>
                    <a:lnTo>
                      <a:pt x="270" y="273"/>
                    </a:lnTo>
                    <a:cubicBezTo>
                      <a:pt x="244" y="271"/>
                      <a:pt x="218" y="272"/>
                      <a:pt x="192" y="267"/>
                    </a:cubicBezTo>
                    <a:cubicBezTo>
                      <a:pt x="188" y="266"/>
                      <a:pt x="186" y="207"/>
                      <a:pt x="171" y="207"/>
                    </a:cubicBezTo>
                    <a:lnTo>
                      <a:pt x="0" y="204"/>
                    </a:lnTo>
                    <a:lnTo>
                      <a:pt x="9" y="156"/>
                    </a:lnTo>
                    <a:lnTo>
                      <a:pt x="54" y="54"/>
                    </a:lnTo>
                    <a:lnTo>
                      <a:pt x="231" y="42"/>
                    </a:lnTo>
                    <a:lnTo>
                      <a:pt x="378" y="33"/>
                    </a:lnTo>
                    <a:lnTo>
                      <a:pt x="660" y="0"/>
                    </a:lnTo>
                    <a:lnTo>
                      <a:pt x="1089" y="3"/>
                    </a:lnTo>
                    <a:lnTo>
                      <a:pt x="1176" y="174"/>
                    </a:lnTo>
                    <a:lnTo>
                      <a:pt x="999" y="198"/>
                    </a:lnTo>
                    <a:lnTo>
                      <a:pt x="1215" y="204"/>
                    </a:lnTo>
                    <a:close/>
                  </a:path>
                </a:pathLst>
              </a:custGeom>
              <a:solidFill>
                <a:srgbClr val="4C3300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3" name="Rectangle 33861"/>
              <p:cNvSpPr>
                <a:spLocks noChangeAspect="1" noChangeArrowheads="1"/>
              </p:cNvSpPr>
              <p:nvPr/>
            </p:nvSpPr>
            <p:spPr bwMode="auto">
              <a:xfrm>
                <a:off x="3970" y="3985"/>
                <a:ext cx="47" cy="25"/>
              </a:xfrm>
              <a:prstGeom prst="rect">
                <a:avLst/>
              </a:prstGeom>
              <a:solidFill>
                <a:srgbClr val="2A1C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4" name="Freeform 33862"/>
              <p:cNvSpPr>
                <a:spLocks noChangeAspect="1"/>
              </p:cNvSpPr>
              <p:nvPr/>
            </p:nvSpPr>
            <p:spPr bwMode="auto">
              <a:xfrm>
                <a:off x="3984" y="3991"/>
                <a:ext cx="36" cy="5"/>
              </a:xfrm>
              <a:custGeom>
                <a:avLst/>
                <a:gdLst>
                  <a:gd name="T0" fmla="*/ 0 w 264"/>
                  <a:gd name="T1" fmla="*/ 0 h 36"/>
                  <a:gd name="T2" fmla="*/ 0 w 264"/>
                  <a:gd name="T3" fmla="*/ 0 h 36"/>
                  <a:gd name="T4" fmla="*/ 0 w 264"/>
                  <a:gd name="T5" fmla="*/ 0 h 36"/>
                  <a:gd name="T6" fmla="*/ 0 w 264"/>
                  <a:gd name="T7" fmla="*/ 0 h 36"/>
                  <a:gd name="T8" fmla="*/ 0 w 264"/>
                  <a:gd name="T9" fmla="*/ 0 h 36"/>
                  <a:gd name="T10" fmla="*/ 0 w 264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4"/>
                  <a:gd name="T19" fmla="*/ 0 h 36"/>
                  <a:gd name="T20" fmla="*/ 264 w 264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4" h="36">
                    <a:moveTo>
                      <a:pt x="3" y="0"/>
                    </a:moveTo>
                    <a:lnTo>
                      <a:pt x="231" y="3"/>
                    </a:lnTo>
                    <a:lnTo>
                      <a:pt x="264" y="3"/>
                    </a:lnTo>
                    <a:lnTo>
                      <a:pt x="255" y="36"/>
                    </a:lnTo>
                    <a:lnTo>
                      <a:pt x="0" y="27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AE7C2A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5" name="Freeform 33863"/>
              <p:cNvSpPr>
                <a:spLocks noChangeAspect="1"/>
              </p:cNvSpPr>
              <p:nvPr/>
            </p:nvSpPr>
            <p:spPr bwMode="auto">
              <a:xfrm>
                <a:off x="3972" y="3893"/>
                <a:ext cx="43" cy="96"/>
              </a:xfrm>
              <a:custGeom>
                <a:avLst/>
                <a:gdLst>
                  <a:gd name="T0" fmla="*/ 0 w 315"/>
                  <a:gd name="T1" fmla="*/ 0 h 651"/>
                  <a:gd name="T2" fmla="*/ 0 w 315"/>
                  <a:gd name="T3" fmla="*/ 0 h 651"/>
                  <a:gd name="T4" fmla="*/ 0 w 315"/>
                  <a:gd name="T5" fmla="*/ 0 h 651"/>
                  <a:gd name="T6" fmla="*/ 0 w 315"/>
                  <a:gd name="T7" fmla="*/ 0 h 651"/>
                  <a:gd name="T8" fmla="*/ 0 w 315"/>
                  <a:gd name="T9" fmla="*/ 0 h 651"/>
                  <a:gd name="T10" fmla="*/ 0 w 315"/>
                  <a:gd name="T11" fmla="*/ 0 h 651"/>
                  <a:gd name="T12" fmla="*/ 0 w 315"/>
                  <a:gd name="T13" fmla="*/ 0 h 65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651"/>
                  <a:gd name="T23" fmla="*/ 315 w 315"/>
                  <a:gd name="T24" fmla="*/ 651 h 65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651">
                    <a:moveTo>
                      <a:pt x="0" y="0"/>
                    </a:moveTo>
                    <a:lnTo>
                      <a:pt x="6" y="492"/>
                    </a:lnTo>
                    <a:lnTo>
                      <a:pt x="30" y="495"/>
                    </a:lnTo>
                    <a:lnTo>
                      <a:pt x="39" y="648"/>
                    </a:lnTo>
                    <a:lnTo>
                      <a:pt x="315" y="651"/>
                    </a:lnTo>
                    <a:lnTo>
                      <a:pt x="300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C088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6" name="Rectangle 33864"/>
              <p:cNvSpPr>
                <a:spLocks noChangeAspect="1" noChangeArrowheads="1"/>
              </p:cNvSpPr>
              <p:nvPr/>
            </p:nvSpPr>
            <p:spPr bwMode="auto">
              <a:xfrm>
                <a:off x="3648" y="4046"/>
                <a:ext cx="87" cy="19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7" name="Freeform 33865"/>
              <p:cNvSpPr>
                <a:spLocks noChangeAspect="1"/>
              </p:cNvSpPr>
              <p:nvPr/>
            </p:nvSpPr>
            <p:spPr bwMode="auto">
              <a:xfrm>
                <a:off x="3689" y="4030"/>
                <a:ext cx="45" cy="16"/>
              </a:xfrm>
              <a:custGeom>
                <a:avLst/>
                <a:gdLst>
                  <a:gd name="T0" fmla="*/ 0 w 326"/>
                  <a:gd name="T1" fmla="*/ 0 h 111"/>
                  <a:gd name="T2" fmla="*/ 0 w 326"/>
                  <a:gd name="T3" fmla="*/ 0 h 111"/>
                  <a:gd name="T4" fmla="*/ 0 w 326"/>
                  <a:gd name="T5" fmla="*/ 0 h 111"/>
                  <a:gd name="T6" fmla="*/ 0 w 326"/>
                  <a:gd name="T7" fmla="*/ 0 h 111"/>
                  <a:gd name="T8" fmla="*/ 0 w 326"/>
                  <a:gd name="T9" fmla="*/ 0 h 111"/>
                  <a:gd name="T10" fmla="*/ 0 w 326"/>
                  <a:gd name="T11" fmla="*/ 0 h 111"/>
                  <a:gd name="T12" fmla="*/ 0 w 326"/>
                  <a:gd name="T13" fmla="*/ 0 h 111"/>
                  <a:gd name="T14" fmla="*/ 0 w 326"/>
                  <a:gd name="T15" fmla="*/ 0 h 111"/>
                  <a:gd name="T16" fmla="*/ 0 w 326"/>
                  <a:gd name="T17" fmla="*/ 0 h 111"/>
                  <a:gd name="T18" fmla="*/ 0 w 326"/>
                  <a:gd name="T19" fmla="*/ 0 h 111"/>
                  <a:gd name="T20" fmla="*/ 0 w 326"/>
                  <a:gd name="T21" fmla="*/ 0 h 111"/>
                  <a:gd name="T22" fmla="*/ 0 w 326"/>
                  <a:gd name="T23" fmla="*/ 0 h 111"/>
                  <a:gd name="T24" fmla="*/ 0 w 326"/>
                  <a:gd name="T25" fmla="*/ 0 h 111"/>
                  <a:gd name="T26" fmla="*/ 0 w 326"/>
                  <a:gd name="T27" fmla="*/ 0 h 111"/>
                  <a:gd name="T28" fmla="*/ 0 w 326"/>
                  <a:gd name="T29" fmla="*/ 0 h 11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326"/>
                  <a:gd name="T46" fmla="*/ 0 h 111"/>
                  <a:gd name="T47" fmla="*/ 326 w 326"/>
                  <a:gd name="T48" fmla="*/ 111 h 11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326" h="111">
                    <a:moveTo>
                      <a:pt x="14" y="3"/>
                    </a:moveTo>
                    <a:lnTo>
                      <a:pt x="71" y="36"/>
                    </a:lnTo>
                    <a:cubicBezTo>
                      <a:pt x="66" y="50"/>
                      <a:pt x="63" y="65"/>
                      <a:pt x="56" y="78"/>
                    </a:cubicBezTo>
                    <a:cubicBezTo>
                      <a:pt x="54" y="81"/>
                      <a:pt x="49" y="81"/>
                      <a:pt x="47" y="84"/>
                    </a:cubicBezTo>
                    <a:cubicBezTo>
                      <a:pt x="45" y="87"/>
                      <a:pt x="45" y="92"/>
                      <a:pt x="44" y="96"/>
                    </a:cubicBezTo>
                    <a:cubicBezTo>
                      <a:pt x="59" y="101"/>
                      <a:pt x="55" y="86"/>
                      <a:pt x="71" y="75"/>
                    </a:cubicBezTo>
                    <a:cubicBezTo>
                      <a:pt x="74" y="66"/>
                      <a:pt x="89" y="52"/>
                      <a:pt x="89" y="45"/>
                    </a:cubicBezTo>
                    <a:lnTo>
                      <a:pt x="326" y="36"/>
                    </a:lnTo>
                    <a:lnTo>
                      <a:pt x="281" y="99"/>
                    </a:lnTo>
                    <a:lnTo>
                      <a:pt x="266" y="111"/>
                    </a:lnTo>
                    <a:lnTo>
                      <a:pt x="17" y="108"/>
                    </a:lnTo>
                    <a:cubicBezTo>
                      <a:pt x="19" y="89"/>
                      <a:pt x="29" y="67"/>
                      <a:pt x="14" y="57"/>
                    </a:cubicBezTo>
                    <a:cubicBezTo>
                      <a:pt x="10" y="42"/>
                      <a:pt x="9" y="27"/>
                      <a:pt x="5" y="12"/>
                    </a:cubicBezTo>
                    <a:cubicBezTo>
                      <a:pt x="4" y="9"/>
                      <a:pt x="0" y="5"/>
                      <a:pt x="2" y="3"/>
                    </a:cubicBezTo>
                    <a:cubicBezTo>
                      <a:pt x="5" y="0"/>
                      <a:pt x="10" y="3"/>
                      <a:pt x="14" y="3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D09536"/>
                  </a:gs>
                  <a:gs pos="100000">
                    <a:srgbClr val="936823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8" name="Freeform 33866"/>
              <p:cNvSpPr>
                <a:spLocks noChangeAspect="1"/>
              </p:cNvSpPr>
              <p:nvPr/>
            </p:nvSpPr>
            <p:spPr bwMode="auto">
              <a:xfrm>
                <a:off x="3756" y="4033"/>
                <a:ext cx="20" cy="42"/>
              </a:xfrm>
              <a:custGeom>
                <a:avLst/>
                <a:gdLst>
                  <a:gd name="T0" fmla="*/ 0 w 147"/>
                  <a:gd name="T1" fmla="*/ 0 h 288"/>
                  <a:gd name="T2" fmla="*/ 0 w 147"/>
                  <a:gd name="T3" fmla="*/ 0 h 288"/>
                  <a:gd name="T4" fmla="*/ 0 w 147"/>
                  <a:gd name="T5" fmla="*/ 0 h 288"/>
                  <a:gd name="T6" fmla="*/ 0 w 147"/>
                  <a:gd name="T7" fmla="*/ 0 h 288"/>
                  <a:gd name="T8" fmla="*/ 0 w 147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88"/>
                  <a:gd name="T17" fmla="*/ 147 w 147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88">
                    <a:moveTo>
                      <a:pt x="15" y="6"/>
                    </a:moveTo>
                    <a:lnTo>
                      <a:pt x="0" y="288"/>
                    </a:lnTo>
                    <a:lnTo>
                      <a:pt x="147" y="282"/>
                    </a:lnTo>
                    <a:lnTo>
                      <a:pt x="141" y="0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EEFB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9" name="Freeform 33867"/>
              <p:cNvSpPr>
                <a:spLocks noChangeAspect="1"/>
              </p:cNvSpPr>
              <p:nvPr/>
            </p:nvSpPr>
            <p:spPr bwMode="auto">
              <a:xfrm>
                <a:off x="3715" y="4039"/>
                <a:ext cx="17" cy="14"/>
              </a:xfrm>
              <a:custGeom>
                <a:avLst/>
                <a:gdLst>
                  <a:gd name="T0" fmla="*/ 0 w 126"/>
                  <a:gd name="T1" fmla="*/ 0 h 90"/>
                  <a:gd name="T2" fmla="*/ 0 w 126"/>
                  <a:gd name="T3" fmla="*/ 0 h 90"/>
                  <a:gd name="T4" fmla="*/ 0 w 126"/>
                  <a:gd name="T5" fmla="*/ 0 h 90"/>
                  <a:gd name="T6" fmla="*/ 0 w 126"/>
                  <a:gd name="T7" fmla="*/ 0 h 90"/>
                  <a:gd name="T8" fmla="*/ 0 w 126"/>
                  <a:gd name="T9" fmla="*/ 0 h 90"/>
                  <a:gd name="T10" fmla="*/ 0 w 126"/>
                  <a:gd name="T11" fmla="*/ 0 h 90"/>
                  <a:gd name="T12" fmla="*/ 0 w 126"/>
                  <a:gd name="T13" fmla="*/ 0 h 90"/>
                  <a:gd name="T14" fmla="*/ 0 w 126"/>
                  <a:gd name="T15" fmla="*/ 0 h 90"/>
                  <a:gd name="T16" fmla="*/ 0 w 126"/>
                  <a:gd name="T17" fmla="*/ 0 h 90"/>
                  <a:gd name="T18" fmla="*/ 0 w 126"/>
                  <a:gd name="T19" fmla="*/ 0 h 90"/>
                  <a:gd name="T20" fmla="*/ 0 w 126"/>
                  <a:gd name="T21" fmla="*/ 0 h 9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6"/>
                  <a:gd name="T34" fmla="*/ 0 h 90"/>
                  <a:gd name="T35" fmla="*/ 126 w 126"/>
                  <a:gd name="T36" fmla="*/ 90 h 9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6" h="90">
                    <a:moveTo>
                      <a:pt x="39" y="90"/>
                    </a:moveTo>
                    <a:lnTo>
                      <a:pt x="18" y="90"/>
                    </a:lnTo>
                    <a:lnTo>
                      <a:pt x="6" y="75"/>
                    </a:lnTo>
                    <a:lnTo>
                      <a:pt x="0" y="45"/>
                    </a:lnTo>
                    <a:lnTo>
                      <a:pt x="9" y="21"/>
                    </a:lnTo>
                    <a:lnTo>
                      <a:pt x="21" y="6"/>
                    </a:lnTo>
                    <a:lnTo>
                      <a:pt x="42" y="0"/>
                    </a:lnTo>
                    <a:lnTo>
                      <a:pt x="126" y="3"/>
                    </a:lnTo>
                    <a:lnTo>
                      <a:pt x="123" y="54"/>
                    </a:lnTo>
                    <a:lnTo>
                      <a:pt x="75" y="63"/>
                    </a:lnTo>
                    <a:lnTo>
                      <a:pt x="3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4E6D0"/>
                  </a:gs>
                  <a:gs pos="100000">
                    <a:srgbClr val="DEB470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0" name="Rectangle 33868"/>
              <p:cNvSpPr>
                <a:spLocks noChangeAspect="1" noChangeArrowheads="1"/>
              </p:cNvSpPr>
              <p:nvPr/>
            </p:nvSpPr>
            <p:spPr bwMode="auto">
              <a:xfrm>
                <a:off x="3671" y="4062"/>
                <a:ext cx="68" cy="37"/>
              </a:xfrm>
              <a:prstGeom prst="rect">
                <a:avLst/>
              </a:prstGeom>
              <a:solidFill>
                <a:srgbClr val="4C3E26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1" name="Freeform 33869"/>
              <p:cNvSpPr>
                <a:spLocks noChangeAspect="1"/>
              </p:cNvSpPr>
              <p:nvPr/>
            </p:nvSpPr>
            <p:spPr bwMode="auto">
              <a:xfrm>
                <a:off x="3679" y="4044"/>
                <a:ext cx="58" cy="37"/>
              </a:xfrm>
              <a:custGeom>
                <a:avLst/>
                <a:gdLst>
                  <a:gd name="T0" fmla="*/ 0 w 420"/>
                  <a:gd name="T1" fmla="*/ 0 h 249"/>
                  <a:gd name="T2" fmla="*/ 0 w 420"/>
                  <a:gd name="T3" fmla="*/ 0 h 249"/>
                  <a:gd name="T4" fmla="*/ 0 w 420"/>
                  <a:gd name="T5" fmla="*/ 0 h 249"/>
                  <a:gd name="T6" fmla="*/ 0 w 420"/>
                  <a:gd name="T7" fmla="*/ 0 h 249"/>
                  <a:gd name="T8" fmla="*/ 0 w 420"/>
                  <a:gd name="T9" fmla="*/ 0 h 249"/>
                  <a:gd name="T10" fmla="*/ 0 w 420"/>
                  <a:gd name="T11" fmla="*/ 0 h 249"/>
                  <a:gd name="T12" fmla="*/ 0 w 420"/>
                  <a:gd name="T13" fmla="*/ 0 h 249"/>
                  <a:gd name="T14" fmla="*/ 0 w 420"/>
                  <a:gd name="T15" fmla="*/ 0 h 249"/>
                  <a:gd name="T16" fmla="*/ 0 w 420"/>
                  <a:gd name="T17" fmla="*/ 0 h 249"/>
                  <a:gd name="T18" fmla="*/ 0 w 420"/>
                  <a:gd name="T19" fmla="*/ 0 h 249"/>
                  <a:gd name="T20" fmla="*/ 0 w 420"/>
                  <a:gd name="T21" fmla="*/ 0 h 249"/>
                  <a:gd name="T22" fmla="*/ 0 w 420"/>
                  <a:gd name="T23" fmla="*/ 0 h 249"/>
                  <a:gd name="T24" fmla="*/ 0 w 420"/>
                  <a:gd name="T25" fmla="*/ 0 h 249"/>
                  <a:gd name="T26" fmla="*/ 0 w 420"/>
                  <a:gd name="T27" fmla="*/ 0 h 249"/>
                  <a:gd name="T28" fmla="*/ 0 w 420"/>
                  <a:gd name="T29" fmla="*/ 0 h 249"/>
                  <a:gd name="T30" fmla="*/ 0 w 420"/>
                  <a:gd name="T31" fmla="*/ 0 h 249"/>
                  <a:gd name="T32" fmla="*/ 0 w 420"/>
                  <a:gd name="T33" fmla="*/ 0 h 2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20"/>
                  <a:gd name="T52" fmla="*/ 0 h 249"/>
                  <a:gd name="T53" fmla="*/ 420 w 420"/>
                  <a:gd name="T54" fmla="*/ 249 h 24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20" h="249">
                    <a:moveTo>
                      <a:pt x="0" y="138"/>
                    </a:moveTo>
                    <a:lnTo>
                      <a:pt x="0" y="168"/>
                    </a:lnTo>
                    <a:lnTo>
                      <a:pt x="81" y="249"/>
                    </a:lnTo>
                    <a:lnTo>
                      <a:pt x="420" y="240"/>
                    </a:lnTo>
                    <a:lnTo>
                      <a:pt x="420" y="15"/>
                    </a:lnTo>
                    <a:cubicBezTo>
                      <a:pt x="307" y="10"/>
                      <a:pt x="367" y="31"/>
                      <a:pt x="336" y="0"/>
                    </a:cubicBezTo>
                    <a:lnTo>
                      <a:pt x="333" y="30"/>
                    </a:lnTo>
                    <a:lnTo>
                      <a:pt x="312" y="54"/>
                    </a:lnTo>
                    <a:lnTo>
                      <a:pt x="375" y="54"/>
                    </a:lnTo>
                    <a:lnTo>
                      <a:pt x="393" y="78"/>
                    </a:lnTo>
                    <a:lnTo>
                      <a:pt x="399" y="162"/>
                    </a:lnTo>
                    <a:lnTo>
                      <a:pt x="360" y="111"/>
                    </a:lnTo>
                    <a:lnTo>
                      <a:pt x="258" y="114"/>
                    </a:lnTo>
                    <a:lnTo>
                      <a:pt x="267" y="147"/>
                    </a:lnTo>
                    <a:lnTo>
                      <a:pt x="195" y="147"/>
                    </a:lnTo>
                    <a:lnTo>
                      <a:pt x="156" y="114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2" name="Freeform 33870"/>
              <p:cNvSpPr>
                <a:spLocks noChangeAspect="1"/>
              </p:cNvSpPr>
              <p:nvPr/>
            </p:nvSpPr>
            <p:spPr bwMode="auto">
              <a:xfrm>
                <a:off x="3583" y="4063"/>
                <a:ext cx="13" cy="9"/>
              </a:xfrm>
              <a:custGeom>
                <a:avLst/>
                <a:gdLst>
                  <a:gd name="T0" fmla="*/ 0 w 96"/>
                  <a:gd name="T1" fmla="*/ 0 h 63"/>
                  <a:gd name="T2" fmla="*/ 0 w 96"/>
                  <a:gd name="T3" fmla="*/ 0 h 63"/>
                  <a:gd name="T4" fmla="*/ 0 w 96"/>
                  <a:gd name="T5" fmla="*/ 0 h 63"/>
                  <a:gd name="T6" fmla="*/ 0 w 96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63"/>
                  <a:gd name="T14" fmla="*/ 96 w 96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63">
                    <a:moveTo>
                      <a:pt x="0" y="63"/>
                    </a:moveTo>
                    <a:lnTo>
                      <a:pt x="9" y="24"/>
                    </a:lnTo>
                    <a:lnTo>
                      <a:pt x="90" y="0"/>
                    </a:lnTo>
                    <a:lnTo>
                      <a:pt x="96" y="30"/>
                    </a:lnTo>
                  </a:path>
                </a:pathLst>
              </a:custGeom>
              <a:noFill/>
              <a:ln w="12700">
                <a:solidFill>
                  <a:srgbClr val="DEB47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3" name="Freeform 33871"/>
              <p:cNvSpPr>
                <a:spLocks noChangeAspect="1"/>
              </p:cNvSpPr>
              <p:nvPr/>
            </p:nvSpPr>
            <p:spPr bwMode="auto">
              <a:xfrm>
                <a:off x="3561" y="4071"/>
                <a:ext cx="13" cy="10"/>
              </a:xfrm>
              <a:custGeom>
                <a:avLst/>
                <a:gdLst>
                  <a:gd name="T0" fmla="*/ 0 w 96"/>
                  <a:gd name="T1" fmla="*/ 0 h 63"/>
                  <a:gd name="T2" fmla="*/ 0 w 96"/>
                  <a:gd name="T3" fmla="*/ 0 h 63"/>
                  <a:gd name="T4" fmla="*/ 0 w 96"/>
                  <a:gd name="T5" fmla="*/ 0 h 63"/>
                  <a:gd name="T6" fmla="*/ 0 w 96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6"/>
                  <a:gd name="T13" fmla="*/ 0 h 63"/>
                  <a:gd name="T14" fmla="*/ 96 w 96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6" h="63">
                    <a:moveTo>
                      <a:pt x="0" y="63"/>
                    </a:moveTo>
                    <a:lnTo>
                      <a:pt x="9" y="24"/>
                    </a:lnTo>
                    <a:lnTo>
                      <a:pt x="90" y="0"/>
                    </a:lnTo>
                    <a:lnTo>
                      <a:pt x="96" y="30"/>
                    </a:lnTo>
                  </a:path>
                </a:pathLst>
              </a:custGeom>
              <a:noFill/>
              <a:ln w="12700">
                <a:solidFill>
                  <a:srgbClr val="DEB47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4" name="Rectangle 33872"/>
              <p:cNvSpPr>
                <a:spLocks noChangeAspect="1" noChangeArrowheads="1"/>
              </p:cNvSpPr>
              <p:nvPr/>
            </p:nvSpPr>
            <p:spPr bwMode="auto">
              <a:xfrm>
                <a:off x="3597" y="4071"/>
                <a:ext cx="29" cy="29"/>
              </a:xfrm>
              <a:prstGeom prst="rect">
                <a:avLst/>
              </a:prstGeom>
              <a:solidFill>
                <a:srgbClr val="2E2516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5" name="Freeform 33873"/>
              <p:cNvSpPr>
                <a:spLocks noChangeAspect="1"/>
              </p:cNvSpPr>
              <p:nvPr/>
            </p:nvSpPr>
            <p:spPr bwMode="auto">
              <a:xfrm>
                <a:off x="3599" y="4083"/>
                <a:ext cx="12" cy="11"/>
              </a:xfrm>
              <a:custGeom>
                <a:avLst/>
                <a:gdLst>
                  <a:gd name="T0" fmla="*/ 0 w 93"/>
                  <a:gd name="T1" fmla="*/ 0 h 77"/>
                  <a:gd name="T2" fmla="*/ 0 w 93"/>
                  <a:gd name="T3" fmla="*/ 0 h 77"/>
                  <a:gd name="T4" fmla="*/ 0 w 93"/>
                  <a:gd name="T5" fmla="*/ 0 h 77"/>
                  <a:gd name="T6" fmla="*/ 0 w 93"/>
                  <a:gd name="T7" fmla="*/ 0 h 77"/>
                  <a:gd name="T8" fmla="*/ 0 w 93"/>
                  <a:gd name="T9" fmla="*/ 0 h 77"/>
                  <a:gd name="T10" fmla="*/ 0 w 93"/>
                  <a:gd name="T11" fmla="*/ 0 h 77"/>
                  <a:gd name="T12" fmla="*/ 0 w 93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3"/>
                  <a:gd name="T22" fmla="*/ 0 h 77"/>
                  <a:gd name="T23" fmla="*/ 93 w 93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3" h="77">
                    <a:moveTo>
                      <a:pt x="53" y="6"/>
                    </a:moveTo>
                    <a:cubicBezTo>
                      <a:pt x="46" y="21"/>
                      <a:pt x="44" y="33"/>
                      <a:pt x="32" y="45"/>
                    </a:cubicBezTo>
                    <a:cubicBezTo>
                      <a:pt x="24" y="69"/>
                      <a:pt x="36" y="41"/>
                      <a:pt x="20" y="57"/>
                    </a:cubicBezTo>
                    <a:cubicBezTo>
                      <a:pt x="0" y="77"/>
                      <a:pt x="59" y="63"/>
                      <a:pt x="62" y="63"/>
                    </a:cubicBezTo>
                    <a:cubicBezTo>
                      <a:pt x="68" y="54"/>
                      <a:pt x="86" y="42"/>
                      <a:pt x="86" y="42"/>
                    </a:cubicBezTo>
                    <a:cubicBezTo>
                      <a:pt x="93" y="32"/>
                      <a:pt x="93" y="0"/>
                      <a:pt x="83" y="0"/>
                    </a:cubicBez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DEB47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6" name="Freeform 33874"/>
              <p:cNvSpPr>
                <a:spLocks noChangeAspect="1"/>
              </p:cNvSpPr>
              <p:nvPr/>
            </p:nvSpPr>
            <p:spPr bwMode="auto">
              <a:xfrm>
                <a:off x="3552" y="4090"/>
                <a:ext cx="42" cy="8"/>
              </a:xfrm>
              <a:custGeom>
                <a:avLst/>
                <a:gdLst>
                  <a:gd name="T0" fmla="*/ 0 w 306"/>
                  <a:gd name="T1" fmla="*/ 0 h 60"/>
                  <a:gd name="T2" fmla="*/ 0 w 306"/>
                  <a:gd name="T3" fmla="*/ 0 h 60"/>
                  <a:gd name="T4" fmla="*/ 0 w 306"/>
                  <a:gd name="T5" fmla="*/ 0 h 60"/>
                  <a:gd name="T6" fmla="*/ 0 w 306"/>
                  <a:gd name="T7" fmla="*/ 0 h 60"/>
                  <a:gd name="T8" fmla="*/ 0 w 306"/>
                  <a:gd name="T9" fmla="*/ 0 h 60"/>
                  <a:gd name="T10" fmla="*/ 0 w 306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6"/>
                  <a:gd name="T19" fmla="*/ 0 h 60"/>
                  <a:gd name="T20" fmla="*/ 306 w 306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6" h="60">
                    <a:moveTo>
                      <a:pt x="0" y="36"/>
                    </a:moveTo>
                    <a:lnTo>
                      <a:pt x="267" y="60"/>
                    </a:lnTo>
                    <a:lnTo>
                      <a:pt x="306" y="42"/>
                    </a:lnTo>
                    <a:lnTo>
                      <a:pt x="297" y="24"/>
                    </a:lnTo>
                    <a:lnTo>
                      <a:pt x="21" y="0"/>
                    </a:lnTo>
                    <a:lnTo>
                      <a:pt x="0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tx2"/>
                  </a:gs>
                  <a:gs pos="100000">
                    <a:srgbClr val="DEB470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7" name="Freeform 33875"/>
              <p:cNvSpPr>
                <a:spLocks noChangeAspect="1"/>
              </p:cNvSpPr>
              <p:nvPr/>
            </p:nvSpPr>
            <p:spPr bwMode="auto">
              <a:xfrm>
                <a:off x="3549" y="4089"/>
                <a:ext cx="5" cy="6"/>
              </a:xfrm>
              <a:custGeom>
                <a:avLst/>
                <a:gdLst>
                  <a:gd name="T0" fmla="*/ 0 w 42"/>
                  <a:gd name="T1" fmla="*/ 0 h 40"/>
                  <a:gd name="T2" fmla="*/ 0 w 42"/>
                  <a:gd name="T3" fmla="*/ 0 h 40"/>
                  <a:gd name="T4" fmla="*/ 0 w 42"/>
                  <a:gd name="T5" fmla="*/ 0 h 40"/>
                  <a:gd name="T6" fmla="*/ 0 w 42"/>
                  <a:gd name="T7" fmla="*/ 0 h 40"/>
                  <a:gd name="T8" fmla="*/ 0 w 42"/>
                  <a:gd name="T9" fmla="*/ 0 h 40"/>
                  <a:gd name="T10" fmla="*/ 0 w 42"/>
                  <a:gd name="T11" fmla="*/ 0 h 40"/>
                  <a:gd name="T12" fmla="*/ 0 w 42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40"/>
                  <a:gd name="T23" fmla="*/ 42 w 42"/>
                  <a:gd name="T24" fmla="*/ 40 h 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40">
                    <a:moveTo>
                      <a:pt x="26" y="38"/>
                    </a:moveTo>
                    <a:cubicBezTo>
                      <a:pt x="8" y="32"/>
                      <a:pt x="12" y="14"/>
                      <a:pt x="26" y="5"/>
                    </a:cubicBezTo>
                    <a:cubicBezTo>
                      <a:pt x="20" y="27"/>
                      <a:pt x="0" y="28"/>
                      <a:pt x="32" y="23"/>
                    </a:cubicBezTo>
                    <a:cubicBezTo>
                      <a:pt x="35" y="21"/>
                      <a:pt x="40" y="20"/>
                      <a:pt x="41" y="17"/>
                    </a:cubicBezTo>
                    <a:cubicBezTo>
                      <a:pt x="42" y="12"/>
                      <a:pt x="42" y="6"/>
                      <a:pt x="38" y="2"/>
                    </a:cubicBezTo>
                    <a:cubicBezTo>
                      <a:pt x="36" y="0"/>
                      <a:pt x="36" y="8"/>
                      <a:pt x="35" y="11"/>
                    </a:cubicBezTo>
                    <a:cubicBezTo>
                      <a:pt x="32" y="40"/>
                      <a:pt x="41" y="38"/>
                      <a:pt x="26" y="38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8" name="Freeform 33876"/>
              <p:cNvSpPr>
                <a:spLocks noChangeAspect="1"/>
              </p:cNvSpPr>
              <p:nvPr/>
            </p:nvSpPr>
            <p:spPr bwMode="auto">
              <a:xfrm>
                <a:off x="3580" y="4110"/>
                <a:ext cx="10" cy="3"/>
              </a:xfrm>
              <a:custGeom>
                <a:avLst/>
                <a:gdLst>
                  <a:gd name="T0" fmla="*/ 0 w 72"/>
                  <a:gd name="T1" fmla="*/ 0 h 21"/>
                  <a:gd name="T2" fmla="*/ 0 w 72"/>
                  <a:gd name="T3" fmla="*/ 0 h 21"/>
                  <a:gd name="T4" fmla="*/ 0 w 72"/>
                  <a:gd name="T5" fmla="*/ 0 h 21"/>
                  <a:gd name="T6" fmla="*/ 0 w 72"/>
                  <a:gd name="T7" fmla="*/ 0 h 21"/>
                  <a:gd name="T8" fmla="*/ 0 w 72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1"/>
                  <a:gd name="T17" fmla="*/ 72 w 72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1">
                    <a:moveTo>
                      <a:pt x="0" y="21"/>
                    </a:moveTo>
                    <a:lnTo>
                      <a:pt x="72" y="21"/>
                    </a:lnTo>
                    <a:lnTo>
                      <a:pt x="72" y="0"/>
                    </a:lnTo>
                    <a:lnTo>
                      <a:pt x="18" y="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6C4B16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89" name="Freeform 33877"/>
              <p:cNvSpPr>
                <a:spLocks noChangeAspect="1"/>
              </p:cNvSpPr>
              <p:nvPr/>
            </p:nvSpPr>
            <p:spPr bwMode="auto">
              <a:xfrm>
                <a:off x="3554" y="4115"/>
                <a:ext cx="16" cy="7"/>
              </a:xfrm>
              <a:custGeom>
                <a:avLst/>
                <a:gdLst>
                  <a:gd name="T0" fmla="*/ 0 w 117"/>
                  <a:gd name="T1" fmla="*/ 0 h 51"/>
                  <a:gd name="T2" fmla="*/ 0 w 117"/>
                  <a:gd name="T3" fmla="*/ 0 h 51"/>
                  <a:gd name="T4" fmla="*/ 0 w 117"/>
                  <a:gd name="T5" fmla="*/ 0 h 51"/>
                  <a:gd name="T6" fmla="*/ 0 w 117"/>
                  <a:gd name="T7" fmla="*/ 0 h 51"/>
                  <a:gd name="T8" fmla="*/ 0 w 117"/>
                  <a:gd name="T9" fmla="*/ 0 h 51"/>
                  <a:gd name="T10" fmla="*/ 0 w 117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7"/>
                  <a:gd name="T19" fmla="*/ 0 h 51"/>
                  <a:gd name="T20" fmla="*/ 117 w 117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7" h="51">
                    <a:moveTo>
                      <a:pt x="117" y="3"/>
                    </a:moveTo>
                    <a:lnTo>
                      <a:pt x="117" y="48"/>
                    </a:lnTo>
                    <a:lnTo>
                      <a:pt x="3" y="51"/>
                    </a:lnTo>
                    <a:lnTo>
                      <a:pt x="0" y="21"/>
                    </a:lnTo>
                    <a:lnTo>
                      <a:pt x="87" y="0"/>
                    </a:lnTo>
                    <a:lnTo>
                      <a:pt x="117" y="3"/>
                    </a:lnTo>
                    <a:close/>
                  </a:path>
                </a:pathLst>
              </a:custGeom>
              <a:solidFill>
                <a:srgbClr val="6C4B16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0" name="Freeform 33878"/>
              <p:cNvSpPr>
                <a:spLocks noChangeAspect="1"/>
              </p:cNvSpPr>
              <p:nvPr/>
            </p:nvSpPr>
            <p:spPr bwMode="auto">
              <a:xfrm>
                <a:off x="3537" y="4099"/>
                <a:ext cx="65" cy="21"/>
              </a:xfrm>
              <a:custGeom>
                <a:avLst/>
                <a:gdLst>
                  <a:gd name="T0" fmla="*/ 0 w 477"/>
                  <a:gd name="T1" fmla="*/ 0 h 141"/>
                  <a:gd name="T2" fmla="*/ 0 w 477"/>
                  <a:gd name="T3" fmla="*/ 0 h 141"/>
                  <a:gd name="T4" fmla="*/ 0 w 477"/>
                  <a:gd name="T5" fmla="*/ 0 h 141"/>
                  <a:gd name="T6" fmla="*/ 0 w 477"/>
                  <a:gd name="T7" fmla="*/ 0 h 141"/>
                  <a:gd name="T8" fmla="*/ 0 w 477"/>
                  <a:gd name="T9" fmla="*/ 0 h 141"/>
                  <a:gd name="T10" fmla="*/ 0 w 477"/>
                  <a:gd name="T11" fmla="*/ 0 h 141"/>
                  <a:gd name="T12" fmla="*/ 0 w 477"/>
                  <a:gd name="T13" fmla="*/ 0 h 141"/>
                  <a:gd name="T14" fmla="*/ 0 w 477"/>
                  <a:gd name="T15" fmla="*/ 0 h 1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7"/>
                  <a:gd name="T25" fmla="*/ 0 h 141"/>
                  <a:gd name="T26" fmla="*/ 477 w 477"/>
                  <a:gd name="T27" fmla="*/ 141 h 1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7" h="141">
                    <a:moveTo>
                      <a:pt x="0" y="141"/>
                    </a:moveTo>
                    <a:cubicBezTo>
                      <a:pt x="28" y="131"/>
                      <a:pt x="57" y="123"/>
                      <a:pt x="84" y="111"/>
                    </a:cubicBezTo>
                    <a:cubicBezTo>
                      <a:pt x="106" y="101"/>
                      <a:pt x="78" y="102"/>
                      <a:pt x="90" y="102"/>
                    </a:cubicBezTo>
                    <a:cubicBezTo>
                      <a:pt x="105" y="97"/>
                      <a:pt x="313" y="0"/>
                      <a:pt x="411" y="0"/>
                    </a:cubicBezTo>
                    <a:lnTo>
                      <a:pt x="477" y="6"/>
                    </a:lnTo>
                    <a:lnTo>
                      <a:pt x="348" y="60"/>
                    </a:lnTo>
                    <a:lnTo>
                      <a:pt x="81" y="132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665232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1" name="Freeform 33879"/>
              <p:cNvSpPr>
                <a:spLocks noChangeAspect="1"/>
              </p:cNvSpPr>
              <p:nvPr/>
            </p:nvSpPr>
            <p:spPr bwMode="auto">
              <a:xfrm>
                <a:off x="3516" y="4149"/>
                <a:ext cx="37" cy="5"/>
              </a:xfrm>
              <a:custGeom>
                <a:avLst/>
                <a:gdLst>
                  <a:gd name="T0" fmla="*/ 0 w 272"/>
                  <a:gd name="T1" fmla="*/ 0 h 34"/>
                  <a:gd name="T2" fmla="*/ 0 w 272"/>
                  <a:gd name="T3" fmla="*/ 0 h 34"/>
                  <a:gd name="T4" fmla="*/ 0 w 272"/>
                  <a:gd name="T5" fmla="*/ 0 h 34"/>
                  <a:gd name="T6" fmla="*/ 0 w 272"/>
                  <a:gd name="T7" fmla="*/ 0 h 34"/>
                  <a:gd name="T8" fmla="*/ 0 w 272"/>
                  <a:gd name="T9" fmla="*/ 0 h 34"/>
                  <a:gd name="T10" fmla="*/ 0 w 272"/>
                  <a:gd name="T11" fmla="*/ 0 h 34"/>
                  <a:gd name="T12" fmla="*/ 0 w 272"/>
                  <a:gd name="T13" fmla="*/ 0 h 34"/>
                  <a:gd name="T14" fmla="*/ 0 w 272"/>
                  <a:gd name="T15" fmla="*/ 0 h 34"/>
                  <a:gd name="T16" fmla="*/ 0 w 272"/>
                  <a:gd name="T17" fmla="*/ 0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72"/>
                  <a:gd name="T28" fmla="*/ 0 h 34"/>
                  <a:gd name="T29" fmla="*/ 272 w 272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72" h="34">
                    <a:moveTo>
                      <a:pt x="0" y="12"/>
                    </a:moveTo>
                    <a:lnTo>
                      <a:pt x="9" y="34"/>
                    </a:lnTo>
                    <a:lnTo>
                      <a:pt x="186" y="33"/>
                    </a:lnTo>
                    <a:lnTo>
                      <a:pt x="242" y="28"/>
                    </a:lnTo>
                    <a:lnTo>
                      <a:pt x="272" y="18"/>
                    </a:lnTo>
                    <a:lnTo>
                      <a:pt x="272" y="0"/>
                    </a:lnTo>
                    <a:lnTo>
                      <a:pt x="249" y="4"/>
                    </a:lnTo>
                    <a:lnTo>
                      <a:pt x="231" y="9"/>
                    </a:lnTo>
                    <a:lnTo>
                      <a:pt x="0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EED8B4"/>
                  </a:gs>
                  <a:gs pos="100000">
                    <a:srgbClr val="855D1B"/>
                  </a:gs>
                </a:gsLst>
                <a:lin ang="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2" name="Freeform 33880"/>
              <p:cNvSpPr>
                <a:spLocks noChangeAspect="1"/>
              </p:cNvSpPr>
              <p:nvPr/>
            </p:nvSpPr>
            <p:spPr bwMode="auto">
              <a:xfrm>
                <a:off x="3516" y="4146"/>
                <a:ext cx="37" cy="5"/>
              </a:xfrm>
              <a:custGeom>
                <a:avLst/>
                <a:gdLst>
                  <a:gd name="T0" fmla="*/ 0 w 270"/>
                  <a:gd name="T1" fmla="*/ 0 h 39"/>
                  <a:gd name="T2" fmla="*/ 0 w 270"/>
                  <a:gd name="T3" fmla="*/ 0 h 39"/>
                  <a:gd name="T4" fmla="*/ 0 w 270"/>
                  <a:gd name="T5" fmla="*/ 0 h 39"/>
                  <a:gd name="T6" fmla="*/ 0 w 270"/>
                  <a:gd name="T7" fmla="*/ 0 h 39"/>
                  <a:gd name="T8" fmla="*/ 0 w 270"/>
                  <a:gd name="T9" fmla="*/ 0 h 39"/>
                  <a:gd name="T10" fmla="*/ 0 w 270"/>
                  <a:gd name="T11" fmla="*/ 0 h 39"/>
                  <a:gd name="T12" fmla="*/ 0 w 270"/>
                  <a:gd name="T13" fmla="*/ 0 h 39"/>
                  <a:gd name="T14" fmla="*/ 0 w 270"/>
                  <a:gd name="T15" fmla="*/ 0 h 39"/>
                  <a:gd name="T16" fmla="*/ 0 w 270"/>
                  <a:gd name="T17" fmla="*/ 0 h 39"/>
                  <a:gd name="T18" fmla="*/ 0 w 270"/>
                  <a:gd name="T19" fmla="*/ 0 h 39"/>
                  <a:gd name="T20" fmla="*/ 0 w 270"/>
                  <a:gd name="T21" fmla="*/ 0 h 39"/>
                  <a:gd name="T22" fmla="*/ 0 w 270"/>
                  <a:gd name="T23" fmla="*/ 0 h 3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0"/>
                  <a:gd name="T37" fmla="*/ 0 h 39"/>
                  <a:gd name="T38" fmla="*/ 270 w 270"/>
                  <a:gd name="T39" fmla="*/ 39 h 3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0" h="39">
                    <a:moveTo>
                      <a:pt x="94" y="5"/>
                    </a:moveTo>
                    <a:lnTo>
                      <a:pt x="0" y="26"/>
                    </a:lnTo>
                    <a:lnTo>
                      <a:pt x="0" y="36"/>
                    </a:lnTo>
                    <a:lnTo>
                      <a:pt x="34" y="39"/>
                    </a:lnTo>
                    <a:lnTo>
                      <a:pt x="82" y="39"/>
                    </a:lnTo>
                    <a:lnTo>
                      <a:pt x="150" y="38"/>
                    </a:lnTo>
                    <a:lnTo>
                      <a:pt x="225" y="35"/>
                    </a:lnTo>
                    <a:lnTo>
                      <a:pt x="270" y="27"/>
                    </a:lnTo>
                    <a:lnTo>
                      <a:pt x="270" y="15"/>
                    </a:lnTo>
                    <a:lnTo>
                      <a:pt x="166" y="2"/>
                    </a:lnTo>
                    <a:lnTo>
                      <a:pt x="112" y="0"/>
                    </a:lnTo>
                    <a:lnTo>
                      <a:pt x="94" y="5"/>
                    </a:lnTo>
                    <a:close/>
                  </a:path>
                </a:pathLst>
              </a:custGeom>
              <a:solidFill>
                <a:srgbClr val="F8EFE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3" name="Freeform 33881"/>
              <p:cNvSpPr>
                <a:spLocks noChangeAspect="1"/>
              </p:cNvSpPr>
              <p:nvPr/>
            </p:nvSpPr>
            <p:spPr bwMode="auto">
              <a:xfrm>
                <a:off x="3535" y="4081"/>
                <a:ext cx="16" cy="18"/>
              </a:xfrm>
              <a:custGeom>
                <a:avLst/>
                <a:gdLst>
                  <a:gd name="T0" fmla="*/ 0 w 117"/>
                  <a:gd name="T1" fmla="*/ 0 h 124"/>
                  <a:gd name="T2" fmla="*/ 0 w 117"/>
                  <a:gd name="T3" fmla="*/ 0 h 124"/>
                  <a:gd name="T4" fmla="*/ 0 w 117"/>
                  <a:gd name="T5" fmla="*/ 0 h 124"/>
                  <a:gd name="T6" fmla="*/ 0 w 117"/>
                  <a:gd name="T7" fmla="*/ 0 h 124"/>
                  <a:gd name="T8" fmla="*/ 0 w 117"/>
                  <a:gd name="T9" fmla="*/ 0 h 124"/>
                  <a:gd name="T10" fmla="*/ 0 w 117"/>
                  <a:gd name="T11" fmla="*/ 0 h 124"/>
                  <a:gd name="T12" fmla="*/ 0 w 117"/>
                  <a:gd name="T13" fmla="*/ 0 h 124"/>
                  <a:gd name="T14" fmla="*/ 0 w 117"/>
                  <a:gd name="T15" fmla="*/ 0 h 124"/>
                  <a:gd name="T16" fmla="*/ 0 w 117"/>
                  <a:gd name="T17" fmla="*/ 0 h 124"/>
                  <a:gd name="T18" fmla="*/ 0 w 117"/>
                  <a:gd name="T19" fmla="*/ 0 h 124"/>
                  <a:gd name="T20" fmla="*/ 0 w 117"/>
                  <a:gd name="T21" fmla="*/ 0 h 124"/>
                  <a:gd name="T22" fmla="*/ 0 w 117"/>
                  <a:gd name="T23" fmla="*/ 0 h 124"/>
                  <a:gd name="T24" fmla="*/ 0 w 117"/>
                  <a:gd name="T25" fmla="*/ 0 h 124"/>
                  <a:gd name="T26" fmla="*/ 0 w 117"/>
                  <a:gd name="T27" fmla="*/ 0 h 124"/>
                  <a:gd name="T28" fmla="*/ 0 w 117"/>
                  <a:gd name="T29" fmla="*/ 0 h 12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17"/>
                  <a:gd name="T46" fmla="*/ 0 h 124"/>
                  <a:gd name="T47" fmla="*/ 117 w 117"/>
                  <a:gd name="T48" fmla="*/ 124 h 12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17" h="124">
                    <a:moveTo>
                      <a:pt x="51" y="10"/>
                    </a:moveTo>
                    <a:cubicBezTo>
                      <a:pt x="62" y="18"/>
                      <a:pt x="72" y="14"/>
                      <a:pt x="85" y="13"/>
                    </a:cubicBezTo>
                    <a:cubicBezTo>
                      <a:pt x="90" y="11"/>
                      <a:pt x="96" y="13"/>
                      <a:pt x="99" y="9"/>
                    </a:cubicBezTo>
                    <a:cubicBezTo>
                      <a:pt x="107" y="0"/>
                      <a:pt x="89" y="3"/>
                      <a:pt x="109" y="3"/>
                    </a:cubicBezTo>
                    <a:cubicBezTo>
                      <a:pt x="113" y="42"/>
                      <a:pt x="117" y="27"/>
                      <a:pt x="96" y="27"/>
                    </a:cubicBezTo>
                    <a:lnTo>
                      <a:pt x="82" y="78"/>
                    </a:lnTo>
                    <a:cubicBezTo>
                      <a:pt x="66" y="68"/>
                      <a:pt x="59" y="59"/>
                      <a:pt x="61" y="78"/>
                    </a:cubicBezTo>
                    <a:cubicBezTo>
                      <a:pt x="60" y="83"/>
                      <a:pt x="58" y="93"/>
                      <a:pt x="58" y="93"/>
                    </a:cubicBezTo>
                    <a:cubicBezTo>
                      <a:pt x="40" y="111"/>
                      <a:pt x="40" y="124"/>
                      <a:pt x="22" y="121"/>
                    </a:cubicBezTo>
                    <a:cubicBezTo>
                      <a:pt x="21" y="110"/>
                      <a:pt x="21" y="98"/>
                      <a:pt x="10" y="94"/>
                    </a:cubicBezTo>
                    <a:cubicBezTo>
                      <a:pt x="7" y="91"/>
                      <a:pt x="3" y="91"/>
                      <a:pt x="1" y="88"/>
                    </a:cubicBezTo>
                    <a:cubicBezTo>
                      <a:pt x="0" y="86"/>
                      <a:pt x="0" y="82"/>
                      <a:pt x="0" y="82"/>
                    </a:cubicBezTo>
                    <a:lnTo>
                      <a:pt x="19" y="46"/>
                    </a:lnTo>
                    <a:lnTo>
                      <a:pt x="48" y="28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EACF9E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4" name="Freeform 33882"/>
              <p:cNvSpPr>
                <a:spLocks noChangeAspect="1"/>
              </p:cNvSpPr>
              <p:nvPr/>
            </p:nvSpPr>
            <p:spPr bwMode="auto">
              <a:xfrm>
                <a:off x="3528" y="4096"/>
                <a:ext cx="12" cy="50"/>
              </a:xfrm>
              <a:custGeom>
                <a:avLst/>
                <a:gdLst>
                  <a:gd name="T0" fmla="*/ 0 w 86"/>
                  <a:gd name="T1" fmla="*/ 0 h 345"/>
                  <a:gd name="T2" fmla="*/ 0 w 86"/>
                  <a:gd name="T3" fmla="*/ 0 h 345"/>
                  <a:gd name="T4" fmla="*/ 0 w 86"/>
                  <a:gd name="T5" fmla="*/ 0 h 345"/>
                  <a:gd name="T6" fmla="*/ 0 w 86"/>
                  <a:gd name="T7" fmla="*/ 0 h 345"/>
                  <a:gd name="T8" fmla="*/ 0 w 86"/>
                  <a:gd name="T9" fmla="*/ 0 h 345"/>
                  <a:gd name="T10" fmla="*/ 0 w 86"/>
                  <a:gd name="T11" fmla="*/ 0 h 345"/>
                  <a:gd name="T12" fmla="*/ 0 w 86"/>
                  <a:gd name="T13" fmla="*/ 0 h 345"/>
                  <a:gd name="T14" fmla="*/ 0 w 86"/>
                  <a:gd name="T15" fmla="*/ 0 h 345"/>
                  <a:gd name="T16" fmla="*/ 0 w 86"/>
                  <a:gd name="T17" fmla="*/ 0 h 345"/>
                  <a:gd name="T18" fmla="*/ 0 w 86"/>
                  <a:gd name="T19" fmla="*/ 0 h 3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6"/>
                  <a:gd name="T31" fmla="*/ 0 h 345"/>
                  <a:gd name="T32" fmla="*/ 86 w 86"/>
                  <a:gd name="T33" fmla="*/ 345 h 3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6" h="345">
                    <a:moveTo>
                      <a:pt x="69" y="18"/>
                    </a:moveTo>
                    <a:lnTo>
                      <a:pt x="69" y="165"/>
                    </a:lnTo>
                    <a:cubicBezTo>
                      <a:pt x="79" y="180"/>
                      <a:pt x="86" y="190"/>
                      <a:pt x="78" y="210"/>
                    </a:cubicBezTo>
                    <a:cubicBezTo>
                      <a:pt x="76" y="215"/>
                      <a:pt x="69" y="217"/>
                      <a:pt x="66" y="222"/>
                    </a:cubicBezTo>
                    <a:lnTo>
                      <a:pt x="66" y="324"/>
                    </a:lnTo>
                    <a:lnTo>
                      <a:pt x="81" y="342"/>
                    </a:lnTo>
                    <a:lnTo>
                      <a:pt x="0" y="345"/>
                    </a:lnTo>
                    <a:lnTo>
                      <a:pt x="27" y="306"/>
                    </a:lnTo>
                    <a:lnTo>
                      <a:pt x="42" y="0"/>
                    </a:lnTo>
                    <a:lnTo>
                      <a:pt x="69" y="18"/>
                    </a:lnTo>
                    <a:close/>
                  </a:path>
                </a:pathLst>
              </a:custGeom>
              <a:solidFill>
                <a:srgbClr val="EACF9E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5" name="Rectangle 33883"/>
              <p:cNvSpPr>
                <a:spLocks noChangeAspect="1" noChangeArrowheads="1"/>
              </p:cNvSpPr>
              <p:nvPr/>
            </p:nvSpPr>
            <p:spPr bwMode="auto">
              <a:xfrm>
                <a:off x="3647" y="4076"/>
                <a:ext cx="24" cy="2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96" name="Group 33884"/>
              <p:cNvGrpSpPr>
                <a:grpSpLocks noChangeAspect="1"/>
              </p:cNvGrpSpPr>
              <p:nvPr/>
            </p:nvGrpSpPr>
            <p:grpSpPr bwMode="auto">
              <a:xfrm>
                <a:off x="3609" y="4079"/>
                <a:ext cx="48" cy="72"/>
                <a:chOff x="258" y="3138"/>
                <a:chExt cx="363" cy="486"/>
              </a:xfrm>
            </p:grpSpPr>
            <p:sp>
              <p:nvSpPr>
                <p:cNvPr id="559" name="Freeform 33885"/>
                <p:cNvSpPr>
                  <a:spLocks noChangeAspect="1"/>
                </p:cNvSpPr>
                <p:nvPr/>
              </p:nvSpPr>
              <p:spPr bwMode="auto">
                <a:xfrm>
                  <a:off x="321" y="3138"/>
                  <a:ext cx="300" cy="486"/>
                </a:xfrm>
                <a:custGeom>
                  <a:avLst/>
                  <a:gdLst>
                    <a:gd name="T0" fmla="*/ 0 w 300"/>
                    <a:gd name="T1" fmla="*/ 36 h 486"/>
                    <a:gd name="T2" fmla="*/ 24 w 300"/>
                    <a:gd name="T3" fmla="*/ 12 h 486"/>
                    <a:gd name="T4" fmla="*/ 105 w 300"/>
                    <a:gd name="T5" fmla="*/ 0 h 486"/>
                    <a:gd name="T6" fmla="*/ 168 w 300"/>
                    <a:gd name="T7" fmla="*/ 3 h 486"/>
                    <a:gd name="T8" fmla="*/ 210 w 300"/>
                    <a:gd name="T9" fmla="*/ 21 h 486"/>
                    <a:gd name="T10" fmla="*/ 231 w 300"/>
                    <a:gd name="T11" fmla="*/ 36 h 486"/>
                    <a:gd name="T12" fmla="*/ 255 w 300"/>
                    <a:gd name="T13" fmla="*/ 81 h 486"/>
                    <a:gd name="T14" fmla="*/ 279 w 300"/>
                    <a:gd name="T15" fmla="*/ 129 h 486"/>
                    <a:gd name="T16" fmla="*/ 291 w 300"/>
                    <a:gd name="T17" fmla="*/ 183 h 486"/>
                    <a:gd name="T18" fmla="*/ 297 w 300"/>
                    <a:gd name="T19" fmla="*/ 225 h 486"/>
                    <a:gd name="T20" fmla="*/ 300 w 300"/>
                    <a:gd name="T21" fmla="*/ 285 h 486"/>
                    <a:gd name="T22" fmla="*/ 291 w 300"/>
                    <a:gd name="T23" fmla="*/ 348 h 486"/>
                    <a:gd name="T24" fmla="*/ 273 w 300"/>
                    <a:gd name="T25" fmla="*/ 393 h 486"/>
                    <a:gd name="T26" fmla="*/ 252 w 300"/>
                    <a:gd name="T27" fmla="*/ 435 h 486"/>
                    <a:gd name="T28" fmla="*/ 228 w 300"/>
                    <a:gd name="T29" fmla="*/ 462 h 486"/>
                    <a:gd name="T30" fmla="*/ 189 w 300"/>
                    <a:gd name="T31" fmla="*/ 483 h 486"/>
                    <a:gd name="T32" fmla="*/ 132 w 300"/>
                    <a:gd name="T33" fmla="*/ 486 h 486"/>
                    <a:gd name="T34" fmla="*/ 48 w 300"/>
                    <a:gd name="T35" fmla="*/ 477 h 486"/>
                    <a:gd name="T36" fmla="*/ 0 w 300"/>
                    <a:gd name="T37" fmla="*/ 36 h 48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00"/>
                    <a:gd name="T58" fmla="*/ 0 h 486"/>
                    <a:gd name="T59" fmla="*/ 300 w 300"/>
                    <a:gd name="T60" fmla="*/ 486 h 48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00" h="486">
                      <a:moveTo>
                        <a:pt x="0" y="36"/>
                      </a:moveTo>
                      <a:lnTo>
                        <a:pt x="24" y="12"/>
                      </a:lnTo>
                      <a:lnTo>
                        <a:pt x="105" y="0"/>
                      </a:lnTo>
                      <a:lnTo>
                        <a:pt x="168" y="3"/>
                      </a:lnTo>
                      <a:lnTo>
                        <a:pt x="210" y="21"/>
                      </a:lnTo>
                      <a:lnTo>
                        <a:pt x="231" y="36"/>
                      </a:lnTo>
                      <a:lnTo>
                        <a:pt x="255" y="81"/>
                      </a:lnTo>
                      <a:lnTo>
                        <a:pt x="279" y="129"/>
                      </a:lnTo>
                      <a:lnTo>
                        <a:pt x="291" y="183"/>
                      </a:lnTo>
                      <a:lnTo>
                        <a:pt x="297" y="225"/>
                      </a:lnTo>
                      <a:lnTo>
                        <a:pt x="300" y="285"/>
                      </a:lnTo>
                      <a:lnTo>
                        <a:pt x="291" y="348"/>
                      </a:lnTo>
                      <a:lnTo>
                        <a:pt x="273" y="393"/>
                      </a:lnTo>
                      <a:lnTo>
                        <a:pt x="252" y="435"/>
                      </a:lnTo>
                      <a:lnTo>
                        <a:pt x="228" y="462"/>
                      </a:lnTo>
                      <a:lnTo>
                        <a:pt x="189" y="483"/>
                      </a:lnTo>
                      <a:lnTo>
                        <a:pt x="132" y="486"/>
                      </a:lnTo>
                      <a:lnTo>
                        <a:pt x="48" y="47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1C1C1C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0" name="Oval 33886"/>
                <p:cNvSpPr>
                  <a:spLocks noChangeAspect="1" noChangeArrowheads="1"/>
                </p:cNvSpPr>
                <p:nvPr/>
              </p:nvSpPr>
              <p:spPr bwMode="auto">
                <a:xfrm rot="-143524">
                  <a:off x="258" y="3149"/>
                  <a:ext cx="237" cy="47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292929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1" name="Oval 33887"/>
                <p:cNvSpPr>
                  <a:spLocks noChangeAspect="1" noChangeArrowheads="1"/>
                </p:cNvSpPr>
                <p:nvPr/>
              </p:nvSpPr>
              <p:spPr bwMode="auto">
                <a:xfrm rot="-143524">
                  <a:off x="260" y="3160"/>
                  <a:ext cx="203" cy="442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2" name="Oval 33888"/>
                <p:cNvSpPr>
                  <a:spLocks noChangeAspect="1" noChangeArrowheads="1"/>
                </p:cNvSpPr>
                <p:nvPr/>
              </p:nvSpPr>
              <p:spPr bwMode="auto">
                <a:xfrm rot="65685">
                  <a:off x="286" y="3249"/>
                  <a:ext cx="156" cy="268"/>
                </a:xfrm>
                <a:prstGeom prst="ellipse">
                  <a:avLst/>
                </a:prstGeom>
                <a:solidFill>
                  <a:srgbClr val="A57321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3" name="Oval 33889"/>
                <p:cNvSpPr>
                  <a:spLocks noChangeAspect="1" noChangeArrowheads="1"/>
                </p:cNvSpPr>
                <p:nvPr/>
              </p:nvSpPr>
              <p:spPr bwMode="auto">
                <a:xfrm rot="65685">
                  <a:off x="298" y="3254"/>
                  <a:ext cx="140" cy="25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7321"/>
                    </a:gs>
                    <a:gs pos="100000">
                      <a:srgbClr val="EACC9A"/>
                    </a:gs>
                  </a:gsLst>
                  <a:lin ang="5400000" scaled="1"/>
                </a:gra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4" name="Freeform 33890"/>
                <p:cNvSpPr>
                  <a:spLocks noChangeAspect="1"/>
                </p:cNvSpPr>
                <p:nvPr/>
              </p:nvSpPr>
              <p:spPr bwMode="auto">
                <a:xfrm>
                  <a:off x="306" y="3255"/>
                  <a:ext cx="123" cy="108"/>
                </a:xfrm>
                <a:custGeom>
                  <a:avLst/>
                  <a:gdLst>
                    <a:gd name="T0" fmla="*/ 39 w 123"/>
                    <a:gd name="T1" fmla="*/ 93 h 108"/>
                    <a:gd name="T2" fmla="*/ 0 w 123"/>
                    <a:gd name="T3" fmla="*/ 78 h 108"/>
                    <a:gd name="T4" fmla="*/ 6 w 123"/>
                    <a:gd name="T5" fmla="*/ 54 h 108"/>
                    <a:gd name="T6" fmla="*/ 21 w 123"/>
                    <a:gd name="T7" fmla="*/ 21 h 108"/>
                    <a:gd name="T8" fmla="*/ 45 w 123"/>
                    <a:gd name="T9" fmla="*/ 6 h 108"/>
                    <a:gd name="T10" fmla="*/ 78 w 123"/>
                    <a:gd name="T11" fmla="*/ 0 h 108"/>
                    <a:gd name="T12" fmla="*/ 96 w 123"/>
                    <a:gd name="T13" fmla="*/ 12 h 108"/>
                    <a:gd name="T14" fmla="*/ 117 w 123"/>
                    <a:gd name="T15" fmla="*/ 42 h 108"/>
                    <a:gd name="T16" fmla="*/ 123 w 123"/>
                    <a:gd name="T17" fmla="*/ 72 h 108"/>
                    <a:gd name="T18" fmla="*/ 123 w 123"/>
                    <a:gd name="T19" fmla="*/ 90 h 108"/>
                    <a:gd name="T20" fmla="*/ 123 w 123"/>
                    <a:gd name="T21" fmla="*/ 108 h 108"/>
                    <a:gd name="T22" fmla="*/ 39 w 123"/>
                    <a:gd name="T23" fmla="*/ 93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3"/>
                    <a:gd name="T37" fmla="*/ 0 h 108"/>
                    <a:gd name="T38" fmla="*/ 123 w 123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3" h="108">
                      <a:moveTo>
                        <a:pt x="39" y="93"/>
                      </a:moveTo>
                      <a:cubicBezTo>
                        <a:pt x="27" y="85"/>
                        <a:pt x="13" y="84"/>
                        <a:pt x="0" y="78"/>
                      </a:cubicBezTo>
                      <a:lnTo>
                        <a:pt x="6" y="54"/>
                      </a:lnTo>
                      <a:lnTo>
                        <a:pt x="21" y="21"/>
                      </a:lnTo>
                      <a:lnTo>
                        <a:pt x="45" y="6"/>
                      </a:lnTo>
                      <a:lnTo>
                        <a:pt x="78" y="0"/>
                      </a:lnTo>
                      <a:lnTo>
                        <a:pt x="96" y="12"/>
                      </a:lnTo>
                      <a:lnTo>
                        <a:pt x="117" y="42"/>
                      </a:lnTo>
                      <a:lnTo>
                        <a:pt x="123" y="72"/>
                      </a:lnTo>
                      <a:lnTo>
                        <a:pt x="123" y="90"/>
                      </a:lnTo>
                      <a:lnTo>
                        <a:pt x="123" y="108"/>
                      </a:lnTo>
                      <a:lnTo>
                        <a:pt x="39" y="93"/>
                      </a:lnTo>
                      <a:close/>
                    </a:path>
                  </a:pathLst>
                </a:custGeom>
                <a:solidFill>
                  <a:srgbClr val="855D1B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5" name="Freeform 33891"/>
                <p:cNvSpPr>
                  <a:spLocks noChangeAspect="1"/>
                </p:cNvSpPr>
                <p:nvPr/>
              </p:nvSpPr>
              <p:spPr bwMode="auto">
                <a:xfrm>
                  <a:off x="354" y="3276"/>
                  <a:ext cx="84" cy="114"/>
                </a:xfrm>
                <a:custGeom>
                  <a:avLst/>
                  <a:gdLst>
                    <a:gd name="T0" fmla="*/ 42 w 84"/>
                    <a:gd name="T1" fmla="*/ 0 h 114"/>
                    <a:gd name="T2" fmla="*/ 21 w 84"/>
                    <a:gd name="T3" fmla="*/ 24 h 114"/>
                    <a:gd name="T4" fmla="*/ 6 w 84"/>
                    <a:gd name="T5" fmla="*/ 48 h 114"/>
                    <a:gd name="T6" fmla="*/ 0 w 84"/>
                    <a:gd name="T7" fmla="*/ 72 h 114"/>
                    <a:gd name="T8" fmla="*/ 0 w 84"/>
                    <a:gd name="T9" fmla="*/ 114 h 114"/>
                    <a:gd name="T10" fmla="*/ 84 w 84"/>
                    <a:gd name="T11" fmla="*/ 78 h 114"/>
                    <a:gd name="T12" fmla="*/ 78 w 84"/>
                    <a:gd name="T13" fmla="*/ 42 h 114"/>
                    <a:gd name="T14" fmla="*/ 69 w 84"/>
                    <a:gd name="T15" fmla="*/ 15 h 114"/>
                    <a:gd name="T16" fmla="*/ 42 w 84"/>
                    <a:gd name="T17" fmla="*/ 0 h 1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114"/>
                    <a:gd name="T29" fmla="*/ 84 w 84"/>
                    <a:gd name="T30" fmla="*/ 114 h 1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114">
                      <a:moveTo>
                        <a:pt x="42" y="0"/>
                      </a:moveTo>
                      <a:lnTo>
                        <a:pt x="21" y="24"/>
                      </a:lnTo>
                      <a:lnTo>
                        <a:pt x="6" y="48"/>
                      </a:lnTo>
                      <a:lnTo>
                        <a:pt x="0" y="72"/>
                      </a:lnTo>
                      <a:lnTo>
                        <a:pt x="0" y="114"/>
                      </a:lnTo>
                      <a:lnTo>
                        <a:pt x="84" y="78"/>
                      </a:lnTo>
                      <a:lnTo>
                        <a:pt x="78" y="42"/>
                      </a:lnTo>
                      <a:lnTo>
                        <a:pt x="69" y="15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6C4B16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6" name="Freeform 33892"/>
                <p:cNvSpPr>
                  <a:spLocks noChangeAspect="1"/>
                </p:cNvSpPr>
                <p:nvPr/>
              </p:nvSpPr>
              <p:spPr bwMode="auto">
                <a:xfrm>
                  <a:off x="363" y="3399"/>
                  <a:ext cx="66" cy="72"/>
                </a:xfrm>
                <a:custGeom>
                  <a:avLst/>
                  <a:gdLst>
                    <a:gd name="T0" fmla="*/ 0 w 66"/>
                    <a:gd name="T1" fmla="*/ 9 h 72"/>
                    <a:gd name="T2" fmla="*/ 6 w 66"/>
                    <a:gd name="T3" fmla="*/ 42 h 72"/>
                    <a:gd name="T4" fmla="*/ 21 w 66"/>
                    <a:gd name="T5" fmla="*/ 66 h 72"/>
                    <a:gd name="T6" fmla="*/ 45 w 66"/>
                    <a:gd name="T7" fmla="*/ 72 h 72"/>
                    <a:gd name="T8" fmla="*/ 66 w 66"/>
                    <a:gd name="T9" fmla="*/ 39 h 72"/>
                    <a:gd name="T10" fmla="*/ 66 w 66"/>
                    <a:gd name="T11" fmla="*/ 0 h 72"/>
                    <a:gd name="T12" fmla="*/ 0 w 66"/>
                    <a:gd name="T13" fmla="*/ 9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6"/>
                    <a:gd name="T22" fmla="*/ 0 h 72"/>
                    <a:gd name="T23" fmla="*/ 66 w 66"/>
                    <a:gd name="T24" fmla="*/ 72 h 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6" h="72">
                      <a:moveTo>
                        <a:pt x="0" y="9"/>
                      </a:moveTo>
                      <a:lnTo>
                        <a:pt x="6" y="42"/>
                      </a:lnTo>
                      <a:lnTo>
                        <a:pt x="21" y="66"/>
                      </a:lnTo>
                      <a:lnTo>
                        <a:pt x="45" y="72"/>
                      </a:lnTo>
                      <a:lnTo>
                        <a:pt x="66" y="39"/>
                      </a:lnTo>
                      <a:lnTo>
                        <a:pt x="6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DAA248"/>
                    </a:gs>
                    <a:gs pos="100000">
                      <a:srgbClr val="A57321"/>
                    </a:gs>
                  </a:gsLst>
                  <a:lin ang="5400000" scaled="1"/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7" name="Freeform 33893"/>
                <p:cNvSpPr>
                  <a:spLocks noChangeAspect="1"/>
                </p:cNvSpPr>
                <p:nvPr/>
              </p:nvSpPr>
              <p:spPr bwMode="auto">
                <a:xfrm>
                  <a:off x="372" y="3330"/>
                  <a:ext cx="69" cy="84"/>
                </a:xfrm>
                <a:custGeom>
                  <a:avLst/>
                  <a:gdLst>
                    <a:gd name="T0" fmla="*/ 45 w 69"/>
                    <a:gd name="T1" fmla="*/ 0 h 84"/>
                    <a:gd name="T2" fmla="*/ 0 w 69"/>
                    <a:gd name="T3" fmla="*/ 3 h 84"/>
                    <a:gd name="T4" fmla="*/ 15 w 69"/>
                    <a:gd name="T5" fmla="*/ 24 h 84"/>
                    <a:gd name="T6" fmla="*/ 18 w 69"/>
                    <a:gd name="T7" fmla="*/ 51 h 84"/>
                    <a:gd name="T8" fmla="*/ 0 w 69"/>
                    <a:gd name="T9" fmla="*/ 75 h 84"/>
                    <a:gd name="T10" fmla="*/ 63 w 69"/>
                    <a:gd name="T11" fmla="*/ 84 h 84"/>
                    <a:gd name="T12" fmla="*/ 69 w 69"/>
                    <a:gd name="T13" fmla="*/ 54 h 84"/>
                    <a:gd name="T14" fmla="*/ 66 w 69"/>
                    <a:gd name="T15" fmla="*/ 30 h 84"/>
                    <a:gd name="T16" fmla="*/ 45 w 69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9"/>
                    <a:gd name="T28" fmla="*/ 0 h 84"/>
                    <a:gd name="T29" fmla="*/ 69 w 69"/>
                    <a:gd name="T30" fmla="*/ 84 h 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9" h="84">
                      <a:moveTo>
                        <a:pt x="45" y="0"/>
                      </a:moveTo>
                      <a:lnTo>
                        <a:pt x="0" y="3"/>
                      </a:lnTo>
                      <a:lnTo>
                        <a:pt x="15" y="24"/>
                      </a:lnTo>
                      <a:lnTo>
                        <a:pt x="18" y="51"/>
                      </a:lnTo>
                      <a:lnTo>
                        <a:pt x="0" y="75"/>
                      </a:lnTo>
                      <a:lnTo>
                        <a:pt x="63" y="84"/>
                      </a:lnTo>
                      <a:lnTo>
                        <a:pt x="69" y="54"/>
                      </a:lnTo>
                      <a:lnTo>
                        <a:pt x="66" y="3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5E7CF"/>
                    </a:gs>
                    <a:gs pos="100000">
                      <a:srgbClr val="A57321"/>
                    </a:gs>
                  </a:gsLst>
                  <a:lin ang="5400000" scaled="1"/>
                </a:gra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8" name="Oval 33894"/>
                <p:cNvSpPr>
                  <a:spLocks noChangeAspect="1" noChangeArrowheads="1"/>
                </p:cNvSpPr>
                <p:nvPr/>
              </p:nvSpPr>
              <p:spPr bwMode="auto">
                <a:xfrm rot="65685">
                  <a:off x="341" y="3335"/>
                  <a:ext cx="47" cy="68"/>
                </a:xfrm>
                <a:prstGeom prst="ellipse">
                  <a:avLst/>
                </a:prstGeom>
                <a:solidFill>
                  <a:srgbClr val="F5E7CF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69" name="Freeform 33895"/>
                <p:cNvSpPr>
                  <a:spLocks noChangeAspect="1"/>
                </p:cNvSpPr>
                <p:nvPr/>
              </p:nvSpPr>
              <p:spPr bwMode="auto">
                <a:xfrm>
                  <a:off x="381" y="3360"/>
                  <a:ext cx="57" cy="54"/>
                </a:xfrm>
                <a:custGeom>
                  <a:avLst/>
                  <a:gdLst>
                    <a:gd name="T0" fmla="*/ 0 w 57"/>
                    <a:gd name="T1" fmla="*/ 48 h 54"/>
                    <a:gd name="T2" fmla="*/ 18 w 57"/>
                    <a:gd name="T3" fmla="*/ 0 h 54"/>
                    <a:gd name="T4" fmla="*/ 57 w 57"/>
                    <a:gd name="T5" fmla="*/ 18 h 54"/>
                    <a:gd name="T6" fmla="*/ 54 w 57"/>
                    <a:gd name="T7" fmla="*/ 36 h 54"/>
                    <a:gd name="T8" fmla="*/ 51 w 57"/>
                    <a:gd name="T9" fmla="*/ 54 h 54"/>
                    <a:gd name="T10" fmla="*/ 0 w 57"/>
                    <a:gd name="T11" fmla="*/ 48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4"/>
                    <a:gd name="T20" fmla="*/ 57 w 57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4">
                      <a:moveTo>
                        <a:pt x="0" y="48"/>
                      </a:moveTo>
                      <a:cubicBezTo>
                        <a:pt x="20" y="41"/>
                        <a:pt x="12" y="18"/>
                        <a:pt x="18" y="0"/>
                      </a:cubicBezTo>
                      <a:cubicBezTo>
                        <a:pt x="31" y="19"/>
                        <a:pt x="32" y="18"/>
                        <a:pt x="57" y="18"/>
                      </a:cubicBezTo>
                      <a:lnTo>
                        <a:pt x="54" y="36"/>
                      </a:lnTo>
                      <a:lnTo>
                        <a:pt x="51" y="5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855D1B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0" name="Freeform 33896"/>
                <p:cNvSpPr>
                  <a:spLocks noChangeAspect="1"/>
                </p:cNvSpPr>
                <p:nvPr/>
              </p:nvSpPr>
              <p:spPr bwMode="auto">
                <a:xfrm>
                  <a:off x="369" y="3405"/>
                  <a:ext cx="36" cy="45"/>
                </a:xfrm>
                <a:custGeom>
                  <a:avLst/>
                  <a:gdLst>
                    <a:gd name="T0" fmla="*/ 0 w 36"/>
                    <a:gd name="T1" fmla="*/ 6 h 45"/>
                    <a:gd name="T2" fmla="*/ 9 w 36"/>
                    <a:gd name="T3" fmla="*/ 45 h 45"/>
                    <a:gd name="T4" fmla="*/ 36 w 36"/>
                    <a:gd name="T5" fmla="*/ 39 h 45"/>
                    <a:gd name="T6" fmla="*/ 27 w 36"/>
                    <a:gd name="T7" fmla="*/ 0 h 45"/>
                    <a:gd name="T8" fmla="*/ 0 w 36"/>
                    <a:gd name="T9" fmla="*/ 6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45"/>
                    <a:gd name="T17" fmla="*/ 36 w 3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45">
                      <a:moveTo>
                        <a:pt x="0" y="6"/>
                      </a:moveTo>
                      <a:lnTo>
                        <a:pt x="9" y="45"/>
                      </a:lnTo>
                      <a:lnTo>
                        <a:pt x="36" y="39"/>
                      </a:lnTo>
                      <a:lnTo>
                        <a:pt x="27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E7CF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1" name="Freeform 33897"/>
                <p:cNvSpPr>
                  <a:spLocks noChangeAspect="1"/>
                </p:cNvSpPr>
                <p:nvPr/>
              </p:nvSpPr>
              <p:spPr bwMode="auto">
                <a:xfrm>
                  <a:off x="312" y="3333"/>
                  <a:ext cx="12" cy="81"/>
                </a:xfrm>
                <a:custGeom>
                  <a:avLst/>
                  <a:gdLst>
                    <a:gd name="T0" fmla="*/ 12 w 12"/>
                    <a:gd name="T1" fmla="*/ 0 h 81"/>
                    <a:gd name="T2" fmla="*/ 9 w 12"/>
                    <a:gd name="T3" fmla="*/ 9 h 81"/>
                    <a:gd name="T4" fmla="*/ 6 w 12"/>
                    <a:gd name="T5" fmla="*/ 21 h 81"/>
                    <a:gd name="T6" fmla="*/ 0 w 12"/>
                    <a:gd name="T7" fmla="*/ 39 h 81"/>
                    <a:gd name="T8" fmla="*/ 3 w 12"/>
                    <a:gd name="T9" fmla="*/ 81 h 81"/>
                    <a:gd name="T10" fmla="*/ 12 w 12"/>
                    <a:gd name="T11" fmla="*/ 0 h 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81"/>
                    <a:gd name="T20" fmla="*/ 12 w 12"/>
                    <a:gd name="T21" fmla="*/ 81 h 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81">
                      <a:moveTo>
                        <a:pt x="12" y="0"/>
                      </a:moveTo>
                      <a:cubicBezTo>
                        <a:pt x="11" y="3"/>
                        <a:pt x="10" y="6"/>
                        <a:pt x="9" y="9"/>
                      </a:cubicBezTo>
                      <a:cubicBezTo>
                        <a:pt x="8" y="13"/>
                        <a:pt x="7" y="17"/>
                        <a:pt x="6" y="21"/>
                      </a:cubicBezTo>
                      <a:cubicBezTo>
                        <a:pt x="4" y="27"/>
                        <a:pt x="0" y="39"/>
                        <a:pt x="0" y="39"/>
                      </a:cubicBezTo>
                      <a:cubicBezTo>
                        <a:pt x="1" y="53"/>
                        <a:pt x="3" y="81"/>
                        <a:pt x="3" y="81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6C4B16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72" name="Freeform 33898"/>
                <p:cNvSpPr>
                  <a:spLocks noChangeAspect="1"/>
                </p:cNvSpPr>
                <p:nvPr/>
              </p:nvSpPr>
              <p:spPr bwMode="auto">
                <a:xfrm>
                  <a:off x="381" y="3142"/>
                  <a:ext cx="237" cy="479"/>
                </a:xfrm>
                <a:custGeom>
                  <a:avLst/>
                  <a:gdLst>
                    <a:gd name="T0" fmla="*/ 81 w 237"/>
                    <a:gd name="T1" fmla="*/ 11 h 479"/>
                    <a:gd name="T2" fmla="*/ 96 w 237"/>
                    <a:gd name="T3" fmla="*/ 38 h 479"/>
                    <a:gd name="T4" fmla="*/ 138 w 237"/>
                    <a:gd name="T5" fmla="*/ 44 h 479"/>
                    <a:gd name="T6" fmla="*/ 120 w 237"/>
                    <a:gd name="T7" fmla="*/ 50 h 479"/>
                    <a:gd name="T8" fmla="*/ 111 w 237"/>
                    <a:gd name="T9" fmla="*/ 53 h 479"/>
                    <a:gd name="T10" fmla="*/ 117 w 237"/>
                    <a:gd name="T11" fmla="*/ 68 h 479"/>
                    <a:gd name="T12" fmla="*/ 120 w 237"/>
                    <a:gd name="T13" fmla="*/ 83 h 479"/>
                    <a:gd name="T14" fmla="*/ 180 w 237"/>
                    <a:gd name="T15" fmla="*/ 86 h 479"/>
                    <a:gd name="T16" fmla="*/ 132 w 237"/>
                    <a:gd name="T17" fmla="*/ 92 h 479"/>
                    <a:gd name="T18" fmla="*/ 138 w 237"/>
                    <a:gd name="T19" fmla="*/ 113 h 479"/>
                    <a:gd name="T20" fmla="*/ 189 w 237"/>
                    <a:gd name="T21" fmla="*/ 131 h 479"/>
                    <a:gd name="T22" fmla="*/ 147 w 237"/>
                    <a:gd name="T23" fmla="*/ 134 h 479"/>
                    <a:gd name="T24" fmla="*/ 153 w 237"/>
                    <a:gd name="T25" fmla="*/ 155 h 479"/>
                    <a:gd name="T26" fmla="*/ 204 w 237"/>
                    <a:gd name="T27" fmla="*/ 158 h 479"/>
                    <a:gd name="T28" fmla="*/ 153 w 237"/>
                    <a:gd name="T29" fmla="*/ 167 h 479"/>
                    <a:gd name="T30" fmla="*/ 195 w 237"/>
                    <a:gd name="T31" fmla="*/ 194 h 479"/>
                    <a:gd name="T32" fmla="*/ 204 w 237"/>
                    <a:gd name="T33" fmla="*/ 200 h 479"/>
                    <a:gd name="T34" fmla="*/ 168 w 237"/>
                    <a:gd name="T35" fmla="*/ 194 h 479"/>
                    <a:gd name="T36" fmla="*/ 192 w 237"/>
                    <a:gd name="T37" fmla="*/ 236 h 479"/>
                    <a:gd name="T38" fmla="*/ 162 w 237"/>
                    <a:gd name="T39" fmla="*/ 251 h 479"/>
                    <a:gd name="T40" fmla="*/ 204 w 237"/>
                    <a:gd name="T41" fmla="*/ 263 h 479"/>
                    <a:gd name="T42" fmla="*/ 237 w 237"/>
                    <a:gd name="T43" fmla="*/ 257 h 479"/>
                    <a:gd name="T44" fmla="*/ 234 w 237"/>
                    <a:gd name="T45" fmla="*/ 287 h 479"/>
                    <a:gd name="T46" fmla="*/ 231 w 237"/>
                    <a:gd name="T47" fmla="*/ 323 h 479"/>
                    <a:gd name="T48" fmla="*/ 219 w 237"/>
                    <a:gd name="T49" fmla="*/ 362 h 479"/>
                    <a:gd name="T50" fmla="*/ 204 w 237"/>
                    <a:gd name="T51" fmla="*/ 398 h 479"/>
                    <a:gd name="T52" fmla="*/ 183 w 237"/>
                    <a:gd name="T53" fmla="*/ 440 h 479"/>
                    <a:gd name="T54" fmla="*/ 156 w 237"/>
                    <a:gd name="T55" fmla="*/ 461 h 479"/>
                    <a:gd name="T56" fmla="*/ 123 w 237"/>
                    <a:gd name="T57" fmla="*/ 479 h 479"/>
                    <a:gd name="T58" fmla="*/ 0 w 237"/>
                    <a:gd name="T59" fmla="*/ 470 h 479"/>
                    <a:gd name="T60" fmla="*/ 57 w 237"/>
                    <a:gd name="T61" fmla="*/ 455 h 479"/>
                    <a:gd name="T62" fmla="*/ 96 w 237"/>
                    <a:gd name="T63" fmla="*/ 386 h 479"/>
                    <a:gd name="T64" fmla="*/ 102 w 237"/>
                    <a:gd name="T65" fmla="*/ 353 h 479"/>
                    <a:gd name="T66" fmla="*/ 108 w 237"/>
                    <a:gd name="T67" fmla="*/ 311 h 479"/>
                    <a:gd name="T68" fmla="*/ 126 w 237"/>
                    <a:gd name="T69" fmla="*/ 278 h 479"/>
                    <a:gd name="T70" fmla="*/ 147 w 237"/>
                    <a:gd name="T71" fmla="*/ 266 h 479"/>
                    <a:gd name="T72" fmla="*/ 114 w 237"/>
                    <a:gd name="T73" fmla="*/ 215 h 479"/>
                    <a:gd name="T74" fmla="*/ 147 w 237"/>
                    <a:gd name="T75" fmla="*/ 209 h 479"/>
                    <a:gd name="T76" fmla="*/ 126 w 237"/>
                    <a:gd name="T77" fmla="*/ 167 h 479"/>
                    <a:gd name="T78" fmla="*/ 129 w 237"/>
                    <a:gd name="T79" fmla="*/ 122 h 479"/>
                    <a:gd name="T80" fmla="*/ 102 w 237"/>
                    <a:gd name="T81" fmla="*/ 116 h 479"/>
                    <a:gd name="T82" fmla="*/ 111 w 237"/>
                    <a:gd name="T83" fmla="*/ 92 h 479"/>
                    <a:gd name="T84" fmla="*/ 108 w 237"/>
                    <a:gd name="T85" fmla="*/ 83 h 479"/>
                    <a:gd name="T86" fmla="*/ 81 w 237"/>
                    <a:gd name="T87" fmla="*/ 71 h 479"/>
                    <a:gd name="T88" fmla="*/ 87 w 237"/>
                    <a:gd name="T89" fmla="*/ 62 h 479"/>
                    <a:gd name="T90" fmla="*/ 102 w 237"/>
                    <a:gd name="T91" fmla="*/ 59 h 479"/>
                    <a:gd name="T92" fmla="*/ 96 w 237"/>
                    <a:gd name="T93" fmla="*/ 50 h 479"/>
                    <a:gd name="T94" fmla="*/ 81 w 237"/>
                    <a:gd name="T95" fmla="*/ 23 h 479"/>
                    <a:gd name="T96" fmla="*/ 81 w 237"/>
                    <a:gd name="T97" fmla="*/ 11 h 47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7"/>
                    <a:gd name="T148" fmla="*/ 0 h 479"/>
                    <a:gd name="T149" fmla="*/ 237 w 237"/>
                    <a:gd name="T150" fmla="*/ 479 h 47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7" h="479">
                      <a:moveTo>
                        <a:pt x="81" y="11"/>
                      </a:moveTo>
                      <a:cubicBezTo>
                        <a:pt x="96" y="21"/>
                        <a:pt x="86" y="26"/>
                        <a:pt x="96" y="38"/>
                      </a:cubicBezTo>
                      <a:cubicBezTo>
                        <a:pt x="105" y="49"/>
                        <a:pt x="124" y="43"/>
                        <a:pt x="138" y="44"/>
                      </a:cubicBezTo>
                      <a:cubicBezTo>
                        <a:pt x="132" y="46"/>
                        <a:pt x="126" y="48"/>
                        <a:pt x="120" y="50"/>
                      </a:cubicBezTo>
                      <a:cubicBezTo>
                        <a:pt x="117" y="51"/>
                        <a:pt x="111" y="53"/>
                        <a:pt x="111" y="53"/>
                      </a:cubicBezTo>
                      <a:cubicBezTo>
                        <a:pt x="105" y="72"/>
                        <a:pt x="108" y="52"/>
                        <a:pt x="117" y="68"/>
                      </a:cubicBezTo>
                      <a:cubicBezTo>
                        <a:pt x="120" y="72"/>
                        <a:pt x="115" y="82"/>
                        <a:pt x="120" y="83"/>
                      </a:cubicBezTo>
                      <a:cubicBezTo>
                        <a:pt x="139" y="89"/>
                        <a:pt x="160" y="85"/>
                        <a:pt x="180" y="86"/>
                      </a:cubicBezTo>
                      <a:cubicBezTo>
                        <a:pt x="161" y="98"/>
                        <a:pt x="158" y="95"/>
                        <a:pt x="132" y="92"/>
                      </a:cubicBezTo>
                      <a:cubicBezTo>
                        <a:pt x="124" y="104"/>
                        <a:pt x="124" y="108"/>
                        <a:pt x="138" y="113"/>
                      </a:cubicBezTo>
                      <a:cubicBezTo>
                        <a:pt x="144" y="132"/>
                        <a:pt x="172" y="127"/>
                        <a:pt x="189" y="131"/>
                      </a:cubicBezTo>
                      <a:cubicBezTo>
                        <a:pt x="175" y="132"/>
                        <a:pt x="160" y="129"/>
                        <a:pt x="147" y="134"/>
                      </a:cubicBezTo>
                      <a:cubicBezTo>
                        <a:pt x="140" y="137"/>
                        <a:pt x="146" y="153"/>
                        <a:pt x="153" y="155"/>
                      </a:cubicBezTo>
                      <a:cubicBezTo>
                        <a:pt x="170" y="159"/>
                        <a:pt x="187" y="157"/>
                        <a:pt x="204" y="158"/>
                      </a:cubicBezTo>
                      <a:cubicBezTo>
                        <a:pt x="176" y="167"/>
                        <a:pt x="192" y="163"/>
                        <a:pt x="153" y="167"/>
                      </a:cubicBezTo>
                      <a:cubicBezTo>
                        <a:pt x="162" y="194"/>
                        <a:pt x="163" y="190"/>
                        <a:pt x="195" y="194"/>
                      </a:cubicBezTo>
                      <a:cubicBezTo>
                        <a:pt x="198" y="196"/>
                        <a:pt x="204" y="196"/>
                        <a:pt x="204" y="200"/>
                      </a:cubicBezTo>
                      <a:cubicBezTo>
                        <a:pt x="204" y="212"/>
                        <a:pt x="168" y="194"/>
                        <a:pt x="168" y="194"/>
                      </a:cubicBezTo>
                      <a:cubicBezTo>
                        <a:pt x="141" y="234"/>
                        <a:pt x="168" y="233"/>
                        <a:pt x="192" y="236"/>
                      </a:cubicBezTo>
                      <a:cubicBezTo>
                        <a:pt x="219" y="245"/>
                        <a:pt x="175" y="231"/>
                        <a:pt x="162" y="251"/>
                      </a:cubicBezTo>
                      <a:cubicBezTo>
                        <a:pt x="168" y="276"/>
                        <a:pt x="161" y="263"/>
                        <a:pt x="204" y="263"/>
                      </a:cubicBezTo>
                      <a:lnTo>
                        <a:pt x="237" y="257"/>
                      </a:lnTo>
                      <a:lnTo>
                        <a:pt x="234" y="287"/>
                      </a:lnTo>
                      <a:lnTo>
                        <a:pt x="231" y="323"/>
                      </a:lnTo>
                      <a:lnTo>
                        <a:pt x="219" y="362"/>
                      </a:lnTo>
                      <a:lnTo>
                        <a:pt x="204" y="398"/>
                      </a:lnTo>
                      <a:lnTo>
                        <a:pt x="183" y="440"/>
                      </a:lnTo>
                      <a:lnTo>
                        <a:pt x="156" y="461"/>
                      </a:lnTo>
                      <a:lnTo>
                        <a:pt x="123" y="479"/>
                      </a:lnTo>
                      <a:lnTo>
                        <a:pt x="0" y="470"/>
                      </a:lnTo>
                      <a:lnTo>
                        <a:pt x="57" y="455"/>
                      </a:lnTo>
                      <a:lnTo>
                        <a:pt x="96" y="386"/>
                      </a:lnTo>
                      <a:lnTo>
                        <a:pt x="102" y="353"/>
                      </a:lnTo>
                      <a:lnTo>
                        <a:pt x="108" y="311"/>
                      </a:lnTo>
                      <a:lnTo>
                        <a:pt x="126" y="278"/>
                      </a:lnTo>
                      <a:lnTo>
                        <a:pt x="147" y="266"/>
                      </a:lnTo>
                      <a:cubicBezTo>
                        <a:pt x="152" y="238"/>
                        <a:pt x="141" y="224"/>
                        <a:pt x="114" y="215"/>
                      </a:cubicBezTo>
                      <a:cubicBezTo>
                        <a:pt x="125" y="213"/>
                        <a:pt x="143" y="219"/>
                        <a:pt x="147" y="209"/>
                      </a:cubicBezTo>
                      <a:cubicBezTo>
                        <a:pt x="159" y="181"/>
                        <a:pt x="144" y="173"/>
                        <a:pt x="126" y="167"/>
                      </a:cubicBezTo>
                      <a:cubicBezTo>
                        <a:pt x="140" y="158"/>
                        <a:pt x="141" y="134"/>
                        <a:pt x="129" y="122"/>
                      </a:cubicBezTo>
                      <a:cubicBezTo>
                        <a:pt x="122" y="115"/>
                        <a:pt x="111" y="118"/>
                        <a:pt x="102" y="116"/>
                      </a:cubicBezTo>
                      <a:cubicBezTo>
                        <a:pt x="127" y="108"/>
                        <a:pt x="121" y="112"/>
                        <a:pt x="111" y="92"/>
                      </a:cubicBezTo>
                      <a:cubicBezTo>
                        <a:pt x="110" y="89"/>
                        <a:pt x="110" y="85"/>
                        <a:pt x="108" y="83"/>
                      </a:cubicBezTo>
                      <a:cubicBezTo>
                        <a:pt x="102" y="75"/>
                        <a:pt x="81" y="71"/>
                        <a:pt x="81" y="71"/>
                      </a:cubicBezTo>
                      <a:cubicBezTo>
                        <a:pt x="83" y="68"/>
                        <a:pt x="84" y="64"/>
                        <a:pt x="87" y="62"/>
                      </a:cubicBezTo>
                      <a:cubicBezTo>
                        <a:pt x="91" y="59"/>
                        <a:pt x="99" y="63"/>
                        <a:pt x="102" y="59"/>
                      </a:cubicBezTo>
                      <a:cubicBezTo>
                        <a:pt x="104" y="56"/>
                        <a:pt x="98" y="53"/>
                        <a:pt x="96" y="50"/>
                      </a:cubicBezTo>
                      <a:cubicBezTo>
                        <a:pt x="91" y="41"/>
                        <a:pt x="81" y="23"/>
                        <a:pt x="81" y="23"/>
                      </a:cubicBezTo>
                      <a:cubicBezTo>
                        <a:pt x="78" y="3"/>
                        <a:pt x="75" y="0"/>
                        <a:pt x="81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97" name="Group 33899"/>
              <p:cNvGrpSpPr>
                <a:grpSpLocks noChangeAspect="1"/>
              </p:cNvGrpSpPr>
              <p:nvPr/>
            </p:nvGrpSpPr>
            <p:grpSpPr bwMode="auto">
              <a:xfrm>
                <a:off x="3649" y="4083"/>
                <a:ext cx="48" cy="71"/>
                <a:chOff x="258" y="3138"/>
                <a:chExt cx="363" cy="486"/>
              </a:xfrm>
            </p:grpSpPr>
            <p:sp>
              <p:nvSpPr>
                <p:cNvPr id="545" name="Freeform 33900"/>
                <p:cNvSpPr>
                  <a:spLocks noChangeAspect="1"/>
                </p:cNvSpPr>
                <p:nvPr/>
              </p:nvSpPr>
              <p:spPr bwMode="auto">
                <a:xfrm>
                  <a:off x="321" y="3138"/>
                  <a:ext cx="300" cy="486"/>
                </a:xfrm>
                <a:custGeom>
                  <a:avLst/>
                  <a:gdLst>
                    <a:gd name="T0" fmla="*/ 0 w 300"/>
                    <a:gd name="T1" fmla="*/ 36 h 486"/>
                    <a:gd name="T2" fmla="*/ 24 w 300"/>
                    <a:gd name="T3" fmla="*/ 12 h 486"/>
                    <a:gd name="T4" fmla="*/ 105 w 300"/>
                    <a:gd name="T5" fmla="*/ 0 h 486"/>
                    <a:gd name="T6" fmla="*/ 168 w 300"/>
                    <a:gd name="T7" fmla="*/ 3 h 486"/>
                    <a:gd name="T8" fmla="*/ 210 w 300"/>
                    <a:gd name="T9" fmla="*/ 21 h 486"/>
                    <a:gd name="T10" fmla="*/ 231 w 300"/>
                    <a:gd name="T11" fmla="*/ 36 h 486"/>
                    <a:gd name="T12" fmla="*/ 255 w 300"/>
                    <a:gd name="T13" fmla="*/ 81 h 486"/>
                    <a:gd name="T14" fmla="*/ 279 w 300"/>
                    <a:gd name="T15" fmla="*/ 129 h 486"/>
                    <a:gd name="T16" fmla="*/ 291 w 300"/>
                    <a:gd name="T17" fmla="*/ 183 h 486"/>
                    <a:gd name="T18" fmla="*/ 297 w 300"/>
                    <a:gd name="T19" fmla="*/ 225 h 486"/>
                    <a:gd name="T20" fmla="*/ 300 w 300"/>
                    <a:gd name="T21" fmla="*/ 285 h 486"/>
                    <a:gd name="T22" fmla="*/ 291 w 300"/>
                    <a:gd name="T23" fmla="*/ 348 h 486"/>
                    <a:gd name="T24" fmla="*/ 273 w 300"/>
                    <a:gd name="T25" fmla="*/ 393 h 486"/>
                    <a:gd name="T26" fmla="*/ 252 w 300"/>
                    <a:gd name="T27" fmla="*/ 435 h 486"/>
                    <a:gd name="T28" fmla="*/ 228 w 300"/>
                    <a:gd name="T29" fmla="*/ 462 h 486"/>
                    <a:gd name="T30" fmla="*/ 189 w 300"/>
                    <a:gd name="T31" fmla="*/ 483 h 486"/>
                    <a:gd name="T32" fmla="*/ 132 w 300"/>
                    <a:gd name="T33" fmla="*/ 486 h 486"/>
                    <a:gd name="T34" fmla="*/ 48 w 300"/>
                    <a:gd name="T35" fmla="*/ 477 h 486"/>
                    <a:gd name="T36" fmla="*/ 0 w 300"/>
                    <a:gd name="T37" fmla="*/ 36 h 48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00"/>
                    <a:gd name="T58" fmla="*/ 0 h 486"/>
                    <a:gd name="T59" fmla="*/ 300 w 300"/>
                    <a:gd name="T60" fmla="*/ 486 h 48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00" h="486">
                      <a:moveTo>
                        <a:pt x="0" y="36"/>
                      </a:moveTo>
                      <a:lnTo>
                        <a:pt x="24" y="12"/>
                      </a:lnTo>
                      <a:lnTo>
                        <a:pt x="105" y="0"/>
                      </a:lnTo>
                      <a:lnTo>
                        <a:pt x="168" y="3"/>
                      </a:lnTo>
                      <a:lnTo>
                        <a:pt x="210" y="21"/>
                      </a:lnTo>
                      <a:lnTo>
                        <a:pt x="231" y="36"/>
                      </a:lnTo>
                      <a:lnTo>
                        <a:pt x="255" y="81"/>
                      </a:lnTo>
                      <a:lnTo>
                        <a:pt x="279" y="129"/>
                      </a:lnTo>
                      <a:lnTo>
                        <a:pt x="291" y="183"/>
                      </a:lnTo>
                      <a:lnTo>
                        <a:pt x="297" y="225"/>
                      </a:lnTo>
                      <a:lnTo>
                        <a:pt x="300" y="285"/>
                      </a:lnTo>
                      <a:lnTo>
                        <a:pt x="291" y="348"/>
                      </a:lnTo>
                      <a:lnTo>
                        <a:pt x="273" y="393"/>
                      </a:lnTo>
                      <a:lnTo>
                        <a:pt x="252" y="435"/>
                      </a:lnTo>
                      <a:lnTo>
                        <a:pt x="228" y="462"/>
                      </a:lnTo>
                      <a:lnTo>
                        <a:pt x="189" y="483"/>
                      </a:lnTo>
                      <a:lnTo>
                        <a:pt x="132" y="486"/>
                      </a:lnTo>
                      <a:lnTo>
                        <a:pt x="48" y="477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1C1C1C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6" name="Oval 33901"/>
                <p:cNvSpPr>
                  <a:spLocks noChangeAspect="1" noChangeArrowheads="1"/>
                </p:cNvSpPr>
                <p:nvPr/>
              </p:nvSpPr>
              <p:spPr bwMode="auto">
                <a:xfrm rot="-143524">
                  <a:off x="258" y="3149"/>
                  <a:ext cx="237" cy="47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292929"/>
                    </a:gs>
                    <a:gs pos="100000">
                      <a:schemeClr val="tx1"/>
                    </a:gs>
                  </a:gsLst>
                  <a:lin ang="5400000" scaled="1"/>
                </a:gra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7" name="Oval 33902"/>
                <p:cNvSpPr>
                  <a:spLocks noChangeAspect="1" noChangeArrowheads="1"/>
                </p:cNvSpPr>
                <p:nvPr/>
              </p:nvSpPr>
              <p:spPr bwMode="auto">
                <a:xfrm rot="-143524">
                  <a:off x="260" y="3160"/>
                  <a:ext cx="203" cy="442"/>
                </a:xfrm>
                <a:prstGeom prst="ellipse">
                  <a:avLst/>
                </a:prstGeom>
                <a:solidFill>
                  <a:schemeClr val="tx1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8" name="Oval 33903"/>
                <p:cNvSpPr>
                  <a:spLocks noChangeAspect="1" noChangeArrowheads="1"/>
                </p:cNvSpPr>
                <p:nvPr/>
              </p:nvSpPr>
              <p:spPr bwMode="auto">
                <a:xfrm rot="65685">
                  <a:off x="286" y="3249"/>
                  <a:ext cx="156" cy="268"/>
                </a:xfrm>
                <a:prstGeom prst="ellipse">
                  <a:avLst/>
                </a:prstGeom>
                <a:solidFill>
                  <a:srgbClr val="A57321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9" name="Oval 33904"/>
                <p:cNvSpPr>
                  <a:spLocks noChangeAspect="1" noChangeArrowheads="1"/>
                </p:cNvSpPr>
                <p:nvPr/>
              </p:nvSpPr>
              <p:spPr bwMode="auto">
                <a:xfrm rot="65685">
                  <a:off x="298" y="3254"/>
                  <a:ext cx="140" cy="253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A57321"/>
                    </a:gs>
                    <a:gs pos="100000">
                      <a:srgbClr val="EACC9A"/>
                    </a:gs>
                  </a:gsLst>
                  <a:lin ang="5400000" scaled="1"/>
                </a:gra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0" name="Freeform 33905"/>
                <p:cNvSpPr>
                  <a:spLocks noChangeAspect="1"/>
                </p:cNvSpPr>
                <p:nvPr/>
              </p:nvSpPr>
              <p:spPr bwMode="auto">
                <a:xfrm>
                  <a:off x="306" y="3255"/>
                  <a:ext cx="123" cy="108"/>
                </a:xfrm>
                <a:custGeom>
                  <a:avLst/>
                  <a:gdLst>
                    <a:gd name="T0" fmla="*/ 39 w 123"/>
                    <a:gd name="T1" fmla="*/ 93 h 108"/>
                    <a:gd name="T2" fmla="*/ 0 w 123"/>
                    <a:gd name="T3" fmla="*/ 78 h 108"/>
                    <a:gd name="T4" fmla="*/ 6 w 123"/>
                    <a:gd name="T5" fmla="*/ 54 h 108"/>
                    <a:gd name="T6" fmla="*/ 21 w 123"/>
                    <a:gd name="T7" fmla="*/ 21 h 108"/>
                    <a:gd name="T8" fmla="*/ 45 w 123"/>
                    <a:gd name="T9" fmla="*/ 6 h 108"/>
                    <a:gd name="T10" fmla="*/ 78 w 123"/>
                    <a:gd name="T11" fmla="*/ 0 h 108"/>
                    <a:gd name="T12" fmla="*/ 96 w 123"/>
                    <a:gd name="T13" fmla="*/ 12 h 108"/>
                    <a:gd name="T14" fmla="*/ 117 w 123"/>
                    <a:gd name="T15" fmla="*/ 42 h 108"/>
                    <a:gd name="T16" fmla="*/ 123 w 123"/>
                    <a:gd name="T17" fmla="*/ 72 h 108"/>
                    <a:gd name="T18" fmla="*/ 123 w 123"/>
                    <a:gd name="T19" fmla="*/ 90 h 108"/>
                    <a:gd name="T20" fmla="*/ 123 w 123"/>
                    <a:gd name="T21" fmla="*/ 108 h 108"/>
                    <a:gd name="T22" fmla="*/ 39 w 123"/>
                    <a:gd name="T23" fmla="*/ 93 h 1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3"/>
                    <a:gd name="T37" fmla="*/ 0 h 108"/>
                    <a:gd name="T38" fmla="*/ 123 w 123"/>
                    <a:gd name="T39" fmla="*/ 108 h 10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3" h="108">
                      <a:moveTo>
                        <a:pt x="39" y="93"/>
                      </a:moveTo>
                      <a:cubicBezTo>
                        <a:pt x="27" y="85"/>
                        <a:pt x="13" y="84"/>
                        <a:pt x="0" y="78"/>
                      </a:cubicBezTo>
                      <a:lnTo>
                        <a:pt x="6" y="54"/>
                      </a:lnTo>
                      <a:lnTo>
                        <a:pt x="21" y="21"/>
                      </a:lnTo>
                      <a:lnTo>
                        <a:pt x="45" y="6"/>
                      </a:lnTo>
                      <a:lnTo>
                        <a:pt x="78" y="0"/>
                      </a:lnTo>
                      <a:lnTo>
                        <a:pt x="96" y="12"/>
                      </a:lnTo>
                      <a:lnTo>
                        <a:pt x="117" y="42"/>
                      </a:lnTo>
                      <a:lnTo>
                        <a:pt x="123" y="72"/>
                      </a:lnTo>
                      <a:lnTo>
                        <a:pt x="123" y="90"/>
                      </a:lnTo>
                      <a:lnTo>
                        <a:pt x="123" y="108"/>
                      </a:lnTo>
                      <a:lnTo>
                        <a:pt x="39" y="93"/>
                      </a:lnTo>
                      <a:close/>
                    </a:path>
                  </a:pathLst>
                </a:custGeom>
                <a:solidFill>
                  <a:srgbClr val="855D1B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1" name="Freeform 33906"/>
                <p:cNvSpPr>
                  <a:spLocks noChangeAspect="1"/>
                </p:cNvSpPr>
                <p:nvPr/>
              </p:nvSpPr>
              <p:spPr bwMode="auto">
                <a:xfrm>
                  <a:off x="354" y="3276"/>
                  <a:ext cx="84" cy="114"/>
                </a:xfrm>
                <a:custGeom>
                  <a:avLst/>
                  <a:gdLst>
                    <a:gd name="T0" fmla="*/ 42 w 84"/>
                    <a:gd name="T1" fmla="*/ 0 h 114"/>
                    <a:gd name="T2" fmla="*/ 21 w 84"/>
                    <a:gd name="T3" fmla="*/ 24 h 114"/>
                    <a:gd name="T4" fmla="*/ 6 w 84"/>
                    <a:gd name="T5" fmla="*/ 48 h 114"/>
                    <a:gd name="T6" fmla="*/ 0 w 84"/>
                    <a:gd name="T7" fmla="*/ 72 h 114"/>
                    <a:gd name="T8" fmla="*/ 0 w 84"/>
                    <a:gd name="T9" fmla="*/ 114 h 114"/>
                    <a:gd name="T10" fmla="*/ 84 w 84"/>
                    <a:gd name="T11" fmla="*/ 78 h 114"/>
                    <a:gd name="T12" fmla="*/ 78 w 84"/>
                    <a:gd name="T13" fmla="*/ 42 h 114"/>
                    <a:gd name="T14" fmla="*/ 69 w 84"/>
                    <a:gd name="T15" fmla="*/ 15 h 114"/>
                    <a:gd name="T16" fmla="*/ 42 w 84"/>
                    <a:gd name="T17" fmla="*/ 0 h 11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4"/>
                    <a:gd name="T28" fmla="*/ 0 h 114"/>
                    <a:gd name="T29" fmla="*/ 84 w 84"/>
                    <a:gd name="T30" fmla="*/ 114 h 11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4" h="114">
                      <a:moveTo>
                        <a:pt x="42" y="0"/>
                      </a:moveTo>
                      <a:lnTo>
                        <a:pt x="21" y="24"/>
                      </a:lnTo>
                      <a:lnTo>
                        <a:pt x="6" y="48"/>
                      </a:lnTo>
                      <a:lnTo>
                        <a:pt x="0" y="72"/>
                      </a:lnTo>
                      <a:lnTo>
                        <a:pt x="0" y="114"/>
                      </a:lnTo>
                      <a:lnTo>
                        <a:pt x="84" y="78"/>
                      </a:lnTo>
                      <a:lnTo>
                        <a:pt x="78" y="42"/>
                      </a:lnTo>
                      <a:lnTo>
                        <a:pt x="69" y="15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6C4B16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2" name="Freeform 33907"/>
                <p:cNvSpPr>
                  <a:spLocks noChangeAspect="1"/>
                </p:cNvSpPr>
                <p:nvPr/>
              </p:nvSpPr>
              <p:spPr bwMode="auto">
                <a:xfrm>
                  <a:off x="363" y="3399"/>
                  <a:ext cx="66" cy="72"/>
                </a:xfrm>
                <a:custGeom>
                  <a:avLst/>
                  <a:gdLst>
                    <a:gd name="T0" fmla="*/ 0 w 66"/>
                    <a:gd name="T1" fmla="*/ 9 h 72"/>
                    <a:gd name="T2" fmla="*/ 6 w 66"/>
                    <a:gd name="T3" fmla="*/ 42 h 72"/>
                    <a:gd name="T4" fmla="*/ 21 w 66"/>
                    <a:gd name="T5" fmla="*/ 66 h 72"/>
                    <a:gd name="T6" fmla="*/ 45 w 66"/>
                    <a:gd name="T7" fmla="*/ 72 h 72"/>
                    <a:gd name="T8" fmla="*/ 66 w 66"/>
                    <a:gd name="T9" fmla="*/ 39 h 72"/>
                    <a:gd name="T10" fmla="*/ 66 w 66"/>
                    <a:gd name="T11" fmla="*/ 0 h 72"/>
                    <a:gd name="T12" fmla="*/ 0 w 66"/>
                    <a:gd name="T13" fmla="*/ 9 h 7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66"/>
                    <a:gd name="T22" fmla="*/ 0 h 72"/>
                    <a:gd name="T23" fmla="*/ 66 w 66"/>
                    <a:gd name="T24" fmla="*/ 72 h 7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66" h="72">
                      <a:moveTo>
                        <a:pt x="0" y="9"/>
                      </a:moveTo>
                      <a:lnTo>
                        <a:pt x="6" y="42"/>
                      </a:lnTo>
                      <a:lnTo>
                        <a:pt x="21" y="66"/>
                      </a:lnTo>
                      <a:lnTo>
                        <a:pt x="45" y="72"/>
                      </a:lnTo>
                      <a:lnTo>
                        <a:pt x="66" y="39"/>
                      </a:lnTo>
                      <a:lnTo>
                        <a:pt x="66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DAA248"/>
                    </a:gs>
                    <a:gs pos="100000">
                      <a:srgbClr val="A57321"/>
                    </a:gs>
                  </a:gsLst>
                  <a:lin ang="5400000" scaled="1"/>
                </a:gra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3" name="Freeform 33908"/>
                <p:cNvSpPr>
                  <a:spLocks noChangeAspect="1"/>
                </p:cNvSpPr>
                <p:nvPr/>
              </p:nvSpPr>
              <p:spPr bwMode="auto">
                <a:xfrm>
                  <a:off x="372" y="3330"/>
                  <a:ext cx="69" cy="84"/>
                </a:xfrm>
                <a:custGeom>
                  <a:avLst/>
                  <a:gdLst>
                    <a:gd name="T0" fmla="*/ 45 w 69"/>
                    <a:gd name="T1" fmla="*/ 0 h 84"/>
                    <a:gd name="T2" fmla="*/ 0 w 69"/>
                    <a:gd name="T3" fmla="*/ 3 h 84"/>
                    <a:gd name="T4" fmla="*/ 15 w 69"/>
                    <a:gd name="T5" fmla="*/ 24 h 84"/>
                    <a:gd name="T6" fmla="*/ 18 w 69"/>
                    <a:gd name="T7" fmla="*/ 51 h 84"/>
                    <a:gd name="T8" fmla="*/ 0 w 69"/>
                    <a:gd name="T9" fmla="*/ 75 h 84"/>
                    <a:gd name="T10" fmla="*/ 63 w 69"/>
                    <a:gd name="T11" fmla="*/ 84 h 84"/>
                    <a:gd name="T12" fmla="*/ 69 w 69"/>
                    <a:gd name="T13" fmla="*/ 54 h 84"/>
                    <a:gd name="T14" fmla="*/ 66 w 69"/>
                    <a:gd name="T15" fmla="*/ 30 h 84"/>
                    <a:gd name="T16" fmla="*/ 45 w 69"/>
                    <a:gd name="T17" fmla="*/ 0 h 8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9"/>
                    <a:gd name="T28" fmla="*/ 0 h 84"/>
                    <a:gd name="T29" fmla="*/ 69 w 69"/>
                    <a:gd name="T30" fmla="*/ 84 h 8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9" h="84">
                      <a:moveTo>
                        <a:pt x="45" y="0"/>
                      </a:moveTo>
                      <a:lnTo>
                        <a:pt x="0" y="3"/>
                      </a:lnTo>
                      <a:lnTo>
                        <a:pt x="15" y="24"/>
                      </a:lnTo>
                      <a:lnTo>
                        <a:pt x="18" y="51"/>
                      </a:lnTo>
                      <a:lnTo>
                        <a:pt x="0" y="75"/>
                      </a:lnTo>
                      <a:lnTo>
                        <a:pt x="63" y="84"/>
                      </a:lnTo>
                      <a:lnTo>
                        <a:pt x="69" y="54"/>
                      </a:lnTo>
                      <a:lnTo>
                        <a:pt x="66" y="30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rgbClr val="F5E7CF"/>
                    </a:gs>
                    <a:gs pos="100000">
                      <a:srgbClr val="A57321"/>
                    </a:gs>
                  </a:gsLst>
                  <a:lin ang="5400000" scaled="1"/>
                </a:gra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4" name="Oval 33909"/>
                <p:cNvSpPr>
                  <a:spLocks noChangeAspect="1" noChangeArrowheads="1"/>
                </p:cNvSpPr>
                <p:nvPr/>
              </p:nvSpPr>
              <p:spPr bwMode="auto">
                <a:xfrm rot="65685">
                  <a:off x="341" y="3335"/>
                  <a:ext cx="47" cy="68"/>
                </a:xfrm>
                <a:prstGeom prst="ellipse">
                  <a:avLst/>
                </a:prstGeom>
                <a:solidFill>
                  <a:srgbClr val="F5E7CF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5" name="Freeform 33910"/>
                <p:cNvSpPr>
                  <a:spLocks noChangeAspect="1"/>
                </p:cNvSpPr>
                <p:nvPr/>
              </p:nvSpPr>
              <p:spPr bwMode="auto">
                <a:xfrm>
                  <a:off x="381" y="3360"/>
                  <a:ext cx="57" cy="54"/>
                </a:xfrm>
                <a:custGeom>
                  <a:avLst/>
                  <a:gdLst>
                    <a:gd name="T0" fmla="*/ 0 w 57"/>
                    <a:gd name="T1" fmla="*/ 48 h 54"/>
                    <a:gd name="T2" fmla="*/ 18 w 57"/>
                    <a:gd name="T3" fmla="*/ 0 h 54"/>
                    <a:gd name="T4" fmla="*/ 57 w 57"/>
                    <a:gd name="T5" fmla="*/ 18 h 54"/>
                    <a:gd name="T6" fmla="*/ 54 w 57"/>
                    <a:gd name="T7" fmla="*/ 36 h 54"/>
                    <a:gd name="T8" fmla="*/ 51 w 57"/>
                    <a:gd name="T9" fmla="*/ 54 h 54"/>
                    <a:gd name="T10" fmla="*/ 0 w 57"/>
                    <a:gd name="T11" fmla="*/ 48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4"/>
                    <a:gd name="T20" fmla="*/ 57 w 57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4">
                      <a:moveTo>
                        <a:pt x="0" y="48"/>
                      </a:moveTo>
                      <a:cubicBezTo>
                        <a:pt x="20" y="41"/>
                        <a:pt x="12" y="18"/>
                        <a:pt x="18" y="0"/>
                      </a:cubicBezTo>
                      <a:cubicBezTo>
                        <a:pt x="31" y="19"/>
                        <a:pt x="32" y="18"/>
                        <a:pt x="57" y="18"/>
                      </a:cubicBezTo>
                      <a:lnTo>
                        <a:pt x="54" y="36"/>
                      </a:lnTo>
                      <a:lnTo>
                        <a:pt x="51" y="54"/>
                      </a:lnTo>
                      <a:lnTo>
                        <a:pt x="0" y="48"/>
                      </a:lnTo>
                      <a:close/>
                    </a:path>
                  </a:pathLst>
                </a:custGeom>
                <a:solidFill>
                  <a:srgbClr val="855D1B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6" name="Freeform 33911"/>
                <p:cNvSpPr>
                  <a:spLocks noChangeAspect="1"/>
                </p:cNvSpPr>
                <p:nvPr/>
              </p:nvSpPr>
              <p:spPr bwMode="auto">
                <a:xfrm>
                  <a:off x="369" y="3405"/>
                  <a:ext cx="36" cy="45"/>
                </a:xfrm>
                <a:custGeom>
                  <a:avLst/>
                  <a:gdLst>
                    <a:gd name="T0" fmla="*/ 0 w 36"/>
                    <a:gd name="T1" fmla="*/ 6 h 45"/>
                    <a:gd name="T2" fmla="*/ 9 w 36"/>
                    <a:gd name="T3" fmla="*/ 45 h 45"/>
                    <a:gd name="T4" fmla="*/ 36 w 36"/>
                    <a:gd name="T5" fmla="*/ 39 h 45"/>
                    <a:gd name="T6" fmla="*/ 27 w 36"/>
                    <a:gd name="T7" fmla="*/ 0 h 45"/>
                    <a:gd name="T8" fmla="*/ 0 w 36"/>
                    <a:gd name="T9" fmla="*/ 6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45"/>
                    <a:gd name="T17" fmla="*/ 36 w 3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45">
                      <a:moveTo>
                        <a:pt x="0" y="6"/>
                      </a:moveTo>
                      <a:lnTo>
                        <a:pt x="9" y="45"/>
                      </a:lnTo>
                      <a:lnTo>
                        <a:pt x="36" y="39"/>
                      </a:lnTo>
                      <a:lnTo>
                        <a:pt x="27" y="0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F5E7CF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7" name="Freeform 33912"/>
                <p:cNvSpPr>
                  <a:spLocks noChangeAspect="1"/>
                </p:cNvSpPr>
                <p:nvPr/>
              </p:nvSpPr>
              <p:spPr bwMode="auto">
                <a:xfrm>
                  <a:off x="312" y="3333"/>
                  <a:ext cx="12" cy="81"/>
                </a:xfrm>
                <a:custGeom>
                  <a:avLst/>
                  <a:gdLst>
                    <a:gd name="T0" fmla="*/ 12 w 12"/>
                    <a:gd name="T1" fmla="*/ 0 h 81"/>
                    <a:gd name="T2" fmla="*/ 9 w 12"/>
                    <a:gd name="T3" fmla="*/ 9 h 81"/>
                    <a:gd name="T4" fmla="*/ 6 w 12"/>
                    <a:gd name="T5" fmla="*/ 21 h 81"/>
                    <a:gd name="T6" fmla="*/ 0 w 12"/>
                    <a:gd name="T7" fmla="*/ 39 h 81"/>
                    <a:gd name="T8" fmla="*/ 3 w 12"/>
                    <a:gd name="T9" fmla="*/ 81 h 81"/>
                    <a:gd name="T10" fmla="*/ 12 w 12"/>
                    <a:gd name="T11" fmla="*/ 0 h 8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"/>
                    <a:gd name="T19" fmla="*/ 0 h 81"/>
                    <a:gd name="T20" fmla="*/ 12 w 12"/>
                    <a:gd name="T21" fmla="*/ 81 h 8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" h="81">
                      <a:moveTo>
                        <a:pt x="12" y="0"/>
                      </a:moveTo>
                      <a:cubicBezTo>
                        <a:pt x="11" y="3"/>
                        <a:pt x="10" y="6"/>
                        <a:pt x="9" y="9"/>
                      </a:cubicBezTo>
                      <a:cubicBezTo>
                        <a:pt x="8" y="13"/>
                        <a:pt x="7" y="17"/>
                        <a:pt x="6" y="21"/>
                      </a:cubicBezTo>
                      <a:cubicBezTo>
                        <a:pt x="4" y="27"/>
                        <a:pt x="0" y="39"/>
                        <a:pt x="0" y="39"/>
                      </a:cubicBezTo>
                      <a:cubicBezTo>
                        <a:pt x="1" y="53"/>
                        <a:pt x="3" y="81"/>
                        <a:pt x="3" y="81"/>
                      </a:cubicBez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6C4B16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58" name="Freeform 33913"/>
                <p:cNvSpPr>
                  <a:spLocks noChangeAspect="1"/>
                </p:cNvSpPr>
                <p:nvPr/>
              </p:nvSpPr>
              <p:spPr bwMode="auto">
                <a:xfrm>
                  <a:off x="381" y="3142"/>
                  <a:ext cx="237" cy="479"/>
                </a:xfrm>
                <a:custGeom>
                  <a:avLst/>
                  <a:gdLst>
                    <a:gd name="T0" fmla="*/ 81 w 237"/>
                    <a:gd name="T1" fmla="*/ 11 h 479"/>
                    <a:gd name="T2" fmla="*/ 96 w 237"/>
                    <a:gd name="T3" fmla="*/ 38 h 479"/>
                    <a:gd name="T4" fmla="*/ 138 w 237"/>
                    <a:gd name="T5" fmla="*/ 44 h 479"/>
                    <a:gd name="T6" fmla="*/ 120 w 237"/>
                    <a:gd name="T7" fmla="*/ 50 h 479"/>
                    <a:gd name="T8" fmla="*/ 111 w 237"/>
                    <a:gd name="T9" fmla="*/ 53 h 479"/>
                    <a:gd name="T10" fmla="*/ 117 w 237"/>
                    <a:gd name="T11" fmla="*/ 68 h 479"/>
                    <a:gd name="T12" fmla="*/ 120 w 237"/>
                    <a:gd name="T13" fmla="*/ 83 h 479"/>
                    <a:gd name="T14" fmla="*/ 180 w 237"/>
                    <a:gd name="T15" fmla="*/ 86 h 479"/>
                    <a:gd name="T16" fmla="*/ 132 w 237"/>
                    <a:gd name="T17" fmla="*/ 92 h 479"/>
                    <a:gd name="T18" fmla="*/ 138 w 237"/>
                    <a:gd name="T19" fmla="*/ 113 h 479"/>
                    <a:gd name="T20" fmla="*/ 189 w 237"/>
                    <a:gd name="T21" fmla="*/ 131 h 479"/>
                    <a:gd name="T22" fmla="*/ 147 w 237"/>
                    <a:gd name="T23" fmla="*/ 134 h 479"/>
                    <a:gd name="T24" fmla="*/ 153 w 237"/>
                    <a:gd name="T25" fmla="*/ 155 h 479"/>
                    <a:gd name="T26" fmla="*/ 204 w 237"/>
                    <a:gd name="T27" fmla="*/ 158 h 479"/>
                    <a:gd name="T28" fmla="*/ 153 w 237"/>
                    <a:gd name="T29" fmla="*/ 167 h 479"/>
                    <a:gd name="T30" fmla="*/ 195 w 237"/>
                    <a:gd name="T31" fmla="*/ 194 h 479"/>
                    <a:gd name="T32" fmla="*/ 204 w 237"/>
                    <a:gd name="T33" fmla="*/ 200 h 479"/>
                    <a:gd name="T34" fmla="*/ 168 w 237"/>
                    <a:gd name="T35" fmla="*/ 194 h 479"/>
                    <a:gd name="T36" fmla="*/ 192 w 237"/>
                    <a:gd name="T37" fmla="*/ 236 h 479"/>
                    <a:gd name="T38" fmla="*/ 162 w 237"/>
                    <a:gd name="T39" fmla="*/ 251 h 479"/>
                    <a:gd name="T40" fmla="*/ 204 w 237"/>
                    <a:gd name="T41" fmla="*/ 263 h 479"/>
                    <a:gd name="T42" fmla="*/ 237 w 237"/>
                    <a:gd name="T43" fmla="*/ 257 h 479"/>
                    <a:gd name="T44" fmla="*/ 234 w 237"/>
                    <a:gd name="T45" fmla="*/ 287 h 479"/>
                    <a:gd name="T46" fmla="*/ 231 w 237"/>
                    <a:gd name="T47" fmla="*/ 323 h 479"/>
                    <a:gd name="T48" fmla="*/ 219 w 237"/>
                    <a:gd name="T49" fmla="*/ 362 h 479"/>
                    <a:gd name="T50" fmla="*/ 204 w 237"/>
                    <a:gd name="T51" fmla="*/ 398 h 479"/>
                    <a:gd name="T52" fmla="*/ 183 w 237"/>
                    <a:gd name="T53" fmla="*/ 440 h 479"/>
                    <a:gd name="T54" fmla="*/ 156 w 237"/>
                    <a:gd name="T55" fmla="*/ 461 h 479"/>
                    <a:gd name="T56" fmla="*/ 123 w 237"/>
                    <a:gd name="T57" fmla="*/ 479 h 479"/>
                    <a:gd name="T58" fmla="*/ 0 w 237"/>
                    <a:gd name="T59" fmla="*/ 470 h 479"/>
                    <a:gd name="T60" fmla="*/ 57 w 237"/>
                    <a:gd name="T61" fmla="*/ 455 h 479"/>
                    <a:gd name="T62" fmla="*/ 96 w 237"/>
                    <a:gd name="T63" fmla="*/ 386 h 479"/>
                    <a:gd name="T64" fmla="*/ 102 w 237"/>
                    <a:gd name="T65" fmla="*/ 353 h 479"/>
                    <a:gd name="T66" fmla="*/ 108 w 237"/>
                    <a:gd name="T67" fmla="*/ 311 h 479"/>
                    <a:gd name="T68" fmla="*/ 126 w 237"/>
                    <a:gd name="T69" fmla="*/ 278 h 479"/>
                    <a:gd name="T70" fmla="*/ 147 w 237"/>
                    <a:gd name="T71" fmla="*/ 266 h 479"/>
                    <a:gd name="T72" fmla="*/ 114 w 237"/>
                    <a:gd name="T73" fmla="*/ 215 h 479"/>
                    <a:gd name="T74" fmla="*/ 147 w 237"/>
                    <a:gd name="T75" fmla="*/ 209 h 479"/>
                    <a:gd name="T76" fmla="*/ 126 w 237"/>
                    <a:gd name="T77" fmla="*/ 167 h 479"/>
                    <a:gd name="T78" fmla="*/ 129 w 237"/>
                    <a:gd name="T79" fmla="*/ 122 h 479"/>
                    <a:gd name="T80" fmla="*/ 102 w 237"/>
                    <a:gd name="T81" fmla="*/ 116 h 479"/>
                    <a:gd name="T82" fmla="*/ 111 w 237"/>
                    <a:gd name="T83" fmla="*/ 92 h 479"/>
                    <a:gd name="T84" fmla="*/ 108 w 237"/>
                    <a:gd name="T85" fmla="*/ 83 h 479"/>
                    <a:gd name="T86" fmla="*/ 81 w 237"/>
                    <a:gd name="T87" fmla="*/ 71 h 479"/>
                    <a:gd name="T88" fmla="*/ 87 w 237"/>
                    <a:gd name="T89" fmla="*/ 62 h 479"/>
                    <a:gd name="T90" fmla="*/ 102 w 237"/>
                    <a:gd name="T91" fmla="*/ 59 h 479"/>
                    <a:gd name="T92" fmla="*/ 96 w 237"/>
                    <a:gd name="T93" fmla="*/ 50 h 479"/>
                    <a:gd name="T94" fmla="*/ 81 w 237"/>
                    <a:gd name="T95" fmla="*/ 23 h 479"/>
                    <a:gd name="T96" fmla="*/ 81 w 237"/>
                    <a:gd name="T97" fmla="*/ 11 h 479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237"/>
                    <a:gd name="T148" fmla="*/ 0 h 479"/>
                    <a:gd name="T149" fmla="*/ 237 w 237"/>
                    <a:gd name="T150" fmla="*/ 479 h 479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237" h="479">
                      <a:moveTo>
                        <a:pt x="81" y="11"/>
                      </a:moveTo>
                      <a:cubicBezTo>
                        <a:pt x="96" y="21"/>
                        <a:pt x="86" y="26"/>
                        <a:pt x="96" y="38"/>
                      </a:cubicBezTo>
                      <a:cubicBezTo>
                        <a:pt x="105" y="49"/>
                        <a:pt x="124" y="43"/>
                        <a:pt x="138" y="44"/>
                      </a:cubicBezTo>
                      <a:cubicBezTo>
                        <a:pt x="132" y="46"/>
                        <a:pt x="126" y="48"/>
                        <a:pt x="120" y="50"/>
                      </a:cubicBezTo>
                      <a:cubicBezTo>
                        <a:pt x="117" y="51"/>
                        <a:pt x="111" y="53"/>
                        <a:pt x="111" y="53"/>
                      </a:cubicBezTo>
                      <a:cubicBezTo>
                        <a:pt x="105" y="72"/>
                        <a:pt x="108" y="52"/>
                        <a:pt x="117" y="68"/>
                      </a:cubicBezTo>
                      <a:cubicBezTo>
                        <a:pt x="120" y="72"/>
                        <a:pt x="115" y="82"/>
                        <a:pt x="120" y="83"/>
                      </a:cubicBezTo>
                      <a:cubicBezTo>
                        <a:pt x="139" y="89"/>
                        <a:pt x="160" y="85"/>
                        <a:pt x="180" y="86"/>
                      </a:cubicBezTo>
                      <a:cubicBezTo>
                        <a:pt x="161" y="98"/>
                        <a:pt x="158" y="95"/>
                        <a:pt x="132" y="92"/>
                      </a:cubicBezTo>
                      <a:cubicBezTo>
                        <a:pt x="124" y="104"/>
                        <a:pt x="124" y="108"/>
                        <a:pt x="138" y="113"/>
                      </a:cubicBezTo>
                      <a:cubicBezTo>
                        <a:pt x="144" y="132"/>
                        <a:pt x="172" y="127"/>
                        <a:pt x="189" y="131"/>
                      </a:cubicBezTo>
                      <a:cubicBezTo>
                        <a:pt x="175" y="132"/>
                        <a:pt x="160" y="129"/>
                        <a:pt x="147" y="134"/>
                      </a:cubicBezTo>
                      <a:cubicBezTo>
                        <a:pt x="140" y="137"/>
                        <a:pt x="146" y="153"/>
                        <a:pt x="153" y="155"/>
                      </a:cubicBezTo>
                      <a:cubicBezTo>
                        <a:pt x="170" y="159"/>
                        <a:pt x="187" y="157"/>
                        <a:pt x="204" y="158"/>
                      </a:cubicBezTo>
                      <a:cubicBezTo>
                        <a:pt x="176" y="167"/>
                        <a:pt x="192" y="163"/>
                        <a:pt x="153" y="167"/>
                      </a:cubicBezTo>
                      <a:cubicBezTo>
                        <a:pt x="162" y="194"/>
                        <a:pt x="163" y="190"/>
                        <a:pt x="195" y="194"/>
                      </a:cubicBezTo>
                      <a:cubicBezTo>
                        <a:pt x="198" y="196"/>
                        <a:pt x="204" y="196"/>
                        <a:pt x="204" y="200"/>
                      </a:cubicBezTo>
                      <a:cubicBezTo>
                        <a:pt x="204" y="212"/>
                        <a:pt x="168" y="194"/>
                        <a:pt x="168" y="194"/>
                      </a:cubicBezTo>
                      <a:cubicBezTo>
                        <a:pt x="141" y="234"/>
                        <a:pt x="168" y="233"/>
                        <a:pt x="192" y="236"/>
                      </a:cubicBezTo>
                      <a:cubicBezTo>
                        <a:pt x="219" y="245"/>
                        <a:pt x="175" y="231"/>
                        <a:pt x="162" y="251"/>
                      </a:cubicBezTo>
                      <a:cubicBezTo>
                        <a:pt x="168" y="276"/>
                        <a:pt x="161" y="263"/>
                        <a:pt x="204" y="263"/>
                      </a:cubicBezTo>
                      <a:lnTo>
                        <a:pt x="237" y="257"/>
                      </a:lnTo>
                      <a:lnTo>
                        <a:pt x="234" y="287"/>
                      </a:lnTo>
                      <a:lnTo>
                        <a:pt x="231" y="323"/>
                      </a:lnTo>
                      <a:lnTo>
                        <a:pt x="219" y="362"/>
                      </a:lnTo>
                      <a:lnTo>
                        <a:pt x="204" y="398"/>
                      </a:lnTo>
                      <a:lnTo>
                        <a:pt x="183" y="440"/>
                      </a:lnTo>
                      <a:lnTo>
                        <a:pt x="156" y="461"/>
                      </a:lnTo>
                      <a:lnTo>
                        <a:pt x="123" y="479"/>
                      </a:lnTo>
                      <a:lnTo>
                        <a:pt x="0" y="470"/>
                      </a:lnTo>
                      <a:lnTo>
                        <a:pt x="57" y="455"/>
                      </a:lnTo>
                      <a:lnTo>
                        <a:pt x="96" y="386"/>
                      </a:lnTo>
                      <a:lnTo>
                        <a:pt x="102" y="353"/>
                      </a:lnTo>
                      <a:lnTo>
                        <a:pt x="108" y="311"/>
                      </a:lnTo>
                      <a:lnTo>
                        <a:pt x="126" y="278"/>
                      </a:lnTo>
                      <a:lnTo>
                        <a:pt x="147" y="266"/>
                      </a:lnTo>
                      <a:cubicBezTo>
                        <a:pt x="152" y="238"/>
                        <a:pt x="141" y="224"/>
                        <a:pt x="114" y="215"/>
                      </a:cubicBezTo>
                      <a:cubicBezTo>
                        <a:pt x="125" y="213"/>
                        <a:pt x="143" y="219"/>
                        <a:pt x="147" y="209"/>
                      </a:cubicBezTo>
                      <a:cubicBezTo>
                        <a:pt x="159" y="181"/>
                        <a:pt x="144" y="173"/>
                        <a:pt x="126" y="167"/>
                      </a:cubicBezTo>
                      <a:cubicBezTo>
                        <a:pt x="140" y="158"/>
                        <a:pt x="141" y="134"/>
                        <a:pt x="129" y="122"/>
                      </a:cubicBezTo>
                      <a:cubicBezTo>
                        <a:pt x="122" y="115"/>
                        <a:pt x="111" y="118"/>
                        <a:pt x="102" y="116"/>
                      </a:cubicBezTo>
                      <a:cubicBezTo>
                        <a:pt x="127" y="108"/>
                        <a:pt x="121" y="112"/>
                        <a:pt x="111" y="92"/>
                      </a:cubicBezTo>
                      <a:cubicBezTo>
                        <a:pt x="110" y="89"/>
                        <a:pt x="110" y="85"/>
                        <a:pt x="108" y="83"/>
                      </a:cubicBezTo>
                      <a:cubicBezTo>
                        <a:pt x="102" y="75"/>
                        <a:pt x="81" y="71"/>
                        <a:pt x="81" y="71"/>
                      </a:cubicBezTo>
                      <a:cubicBezTo>
                        <a:pt x="83" y="68"/>
                        <a:pt x="84" y="64"/>
                        <a:pt x="87" y="62"/>
                      </a:cubicBezTo>
                      <a:cubicBezTo>
                        <a:pt x="91" y="59"/>
                        <a:pt x="99" y="63"/>
                        <a:pt x="102" y="59"/>
                      </a:cubicBezTo>
                      <a:cubicBezTo>
                        <a:pt x="104" y="56"/>
                        <a:pt x="98" y="53"/>
                        <a:pt x="96" y="50"/>
                      </a:cubicBezTo>
                      <a:cubicBezTo>
                        <a:pt x="91" y="41"/>
                        <a:pt x="81" y="23"/>
                        <a:pt x="81" y="23"/>
                      </a:cubicBezTo>
                      <a:cubicBezTo>
                        <a:pt x="78" y="3"/>
                        <a:pt x="75" y="0"/>
                        <a:pt x="81" y="11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98" name="Freeform 33914"/>
              <p:cNvSpPr>
                <a:spLocks noChangeAspect="1"/>
              </p:cNvSpPr>
              <p:nvPr/>
            </p:nvSpPr>
            <p:spPr bwMode="auto">
              <a:xfrm>
                <a:off x="3607" y="4066"/>
                <a:ext cx="199" cy="75"/>
              </a:xfrm>
              <a:custGeom>
                <a:avLst/>
                <a:gdLst>
                  <a:gd name="T0" fmla="*/ 0 w 1464"/>
                  <a:gd name="T1" fmla="*/ 0 h 513"/>
                  <a:gd name="T2" fmla="*/ 0 w 1464"/>
                  <a:gd name="T3" fmla="*/ 0 h 513"/>
                  <a:gd name="T4" fmla="*/ 0 w 1464"/>
                  <a:gd name="T5" fmla="*/ 0 h 513"/>
                  <a:gd name="T6" fmla="*/ 0 w 1464"/>
                  <a:gd name="T7" fmla="*/ 0 h 513"/>
                  <a:gd name="T8" fmla="*/ 0 w 1464"/>
                  <a:gd name="T9" fmla="*/ 0 h 513"/>
                  <a:gd name="T10" fmla="*/ 0 w 1464"/>
                  <a:gd name="T11" fmla="*/ 0 h 513"/>
                  <a:gd name="T12" fmla="*/ 0 w 1464"/>
                  <a:gd name="T13" fmla="*/ 0 h 513"/>
                  <a:gd name="T14" fmla="*/ 0 w 1464"/>
                  <a:gd name="T15" fmla="*/ 0 h 513"/>
                  <a:gd name="T16" fmla="*/ 0 w 1464"/>
                  <a:gd name="T17" fmla="*/ 0 h 513"/>
                  <a:gd name="T18" fmla="*/ 0 w 1464"/>
                  <a:gd name="T19" fmla="*/ 0 h 513"/>
                  <a:gd name="T20" fmla="*/ 0 w 1464"/>
                  <a:gd name="T21" fmla="*/ 0 h 513"/>
                  <a:gd name="T22" fmla="*/ 0 w 1464"/>
                  <a:gd name="T23" fmla="*/ 0 h 513"/>
                  <a:gd name="T24" fmla="*/ 0 w 1464"/>
                  <a:gd name="T25" fmla="*/ 0 h 513"/>
                  <a:gd name="T26" fmla="*/ 0 w 1464"/>
                  <a:gd name="T27" fmla="*/ 0 h 513"/>
                  <a:gd name="T28" fmla="*/ 0 w 1464"/>
                  <a:gd name="T29" fmla="*/ 0 h 513"/>
                  <a:gd name="T30" fmla="*/ 0 w 1464"/>
                  <a:gd name="T31" fmla="*/ 0 h 513"/>
                  <a:gd name="T32" fmla="*/ 0 w 1464"/>
                  <a:gd name="T33" fmla="*/ 0 h 513"/>
                  <a:gd name="T34" fmla="*/ 0 w 1464"/>
                  <a:gd name="T35" fmla="*/ 0 h 513"/>
                  <a:gd name="T36" fmla="*/ 0 w 1464"/>
                  <a:gd name="T37" fmla="*/ 0 h 513"/>
                  <a:gd name="T38" fmla="*/ 0 w 1464"/>
                  <a:gd name="T39" fmla="*/ 0 h 513"/>
                  <a:gd name="T40" fmla="*/ 0 w 1464"/>
                  <a:gd name="T41" fmla="*/ 0 h 513"/>
                  <a:gd name="T42" fmla="*/ 0 w 1464"/>
                  <a:gd name="T43" fmla="*/ 0 h 513"/>
                  <a:gd name="T44" fmla="*/ 0 w 1464"/>
                  <a:gd name="T45" fmla="*/ 0 h 513"/>
                  <a:gd name="T46" fmla="*/ 0 w 1464"/>
                  <a:gd name="T47" fmla="*/ 0 h 513"/>
                  <a:gd name="T48" fmla="*/ 0 w 1464"/>
                  <a:gd name="T49" fmla="*/ 0 h 513"/>
                  <a:gd name="T50" fmla="*/ 0 w 1464"/>
                  <a:gd name="T51" fmla="*/ 0 h 513"/>
                  <a:gd name="T52" fmla="*/ 0 w 1464"/>
                  <a:gd name="T53" fmla="*/ 0 h 513"/>
                  <a:gd name="T54" fmla="*/ 0 w 1464"/>
                  <a:gd name="T55" fmla="*/ 0 h 513"/>
                  <a:gd name="T56" fmla="*/ 0 w 1464"/>
                  <a:gd name="T57" fmla="*/ 0 h 513"/>
                  <a:gd name="T58" fmla="*/ 0 w 1464"/>
                  <a:gd name="T59" fmla="*/ 0 h 513"/>
                  <a:gd name="T60" fmla="*/ 0 w 1464"/>
                  <a:gd name="T61" fmla="*/ 0 h 513"/>
                  <a:gd name="T62" fmla="*/ 0 w 1464"/>
                  <a:gd name="T63" fmla="*/ 0 h 513"/>
                  <a:gd name="T64" fmla="*/ 0 w 1464"/>
                  <a:gd name="T65" fmla="*/ 0 h 513"/>
                  <a:gd name="T66" fmla="*/ 0 w 1464"/>
                  <a:gd name="T67" fmla="*/ 0 h 513"/>
                  <a:gd name="T68" fmla="*/ 0 w 1464"/>
                  <a:gd name="T69" fmla="*/ 0 h 513"/>
                  <a:gd name="T70" fmla="*/ 0 w 1464"/>
                  <a:gd name="T71" fmla="*/ 0 h 513"/>
                  <a:gd name="T72" fmla="*/ 0 w 1464"/>
                  <a:gd name="T73" fmla="*/ 0 h 513"/>
                  <a:gd name="T74" fmla="*/ 0 w 1464"/>
                  <a:gd name="T75" fmla="*/ 0 h 513"/>
                  <a:gd name="T76" fmla="*/ 0 w 1464"/>
                  <a:gd name="T77" fmla="*/ 0 h 513"/>
                  <a:gd name="T78" fmla="*/ 0 w 1464"/>
                  <a:gd name="T79" fmla="*/ 0 h 513"/>
                  <a:gd name="T80" fmla="*/ 0 w 1464"/>
                  <a:gd name="T81" fmla="*/ 0 h 513"/>
                  <a:gd name="T82" fmla="*/ 0 w 1464"/>
                  <a:gd name="T83" fmla="*/ 0 h 51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64"/>
                  <a:gd name="T127" fmla="*/ 0 h 513"/>
                  <a:gd name="T128" fmla="*/ 1464 w 1464"/>
                  <a:gd name="T129" fmla="*/ 513 h 51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64" h="513">
                    <a:moveTo>
                      <a:pt x="84" y="30"/>
                    </a:moveTo>
                    <a:lnTo>
                      <a:pt x="12" y="177"/>
                    </a:lnTo>
                    <a:lnTo>
                      <a:pt x="3" y="219"/>
                    </a:lnTo>
                    <a:cubicBezTo>
                      <a:pt x="2" y="284"/>
                      <a:pt x="0" y="349"/>
                      <a:pt x="0" y="414"/>
                    </a:cubicBezTo>
                    <a:cubicBezTo>
                      <a:pt x="0" y="420"/>
                      <a:pt x="6" y="438"/>
                      <a:pt x="12" y="429"/>
                    </a:cubicBezTo>
                    <a:lnTo>
                      <a:pt x="39" y="423"/>
                    </a:lnTo>
                    <a:lnTo>
                      <a:pt x="33" y="387"/>
                    </a:lnTo>
                    <a:lnTo>
                      <a:pt x="33" y="345"/>
                    </a:lnTo>
                    <a:lnTo>
                      <a:pt x="36" y="303"/>
                    </a:lnTo>
                    <a:lnTo>
                      <a:pt x="45" y="234"/>
                    </a:lnTo>
                    <a:lnTo>
                      <a:pt x="63" y="183"/>
                    </a:lnTo>
                    <a:lnTo>
                      <a:pt x="78" y="147"/>
                    </a:lnTo>
                    <a:lnTo>
                      <a:pt x="105" y="120"/>
                    </a:lnTo>
                    <a:lnTo>
                      <a:pt x="135" y="105"/>
                    </a:lnTo>
                    <a:lnTo>
                      <a:pt x="159" y="99"/>
                    </a:lnTo>
                    <a:lnTo>
                      <a:pt x="219" y="120"/>
                    </a:lnTo>
                    <a:lnTo>
                      <a:pt x="264" y="147"/>
                    </a:lnTo>
                    <a:lnTo>
                      <a:pt x="297" y="177"/>
                    </a:lnTo>
                    <a:lnTo>
                      <a:pt x="330" y="216"/>
                    </a:lnTo>
                    <a:lnTo>
                      <a:pt x="351" y="159"/>
                    </a:lnTo>
                    <a:lnTo>
                      <a:pt x="393" y="123"/>
                    </a:lnTo>
                    <a:lnTo>
                      <a:pt x="444" y="114"/>
                    </a:lnTo>
                    <a:lnTo>
                      <a:pt x="498" y="114"/>
                    </a:lnTo>
                    <a:lnTo>
                      <a:pt x="561" y="234"/>
                    </a:lnTo>
                    <a:lnTo>
                      <a:pt x="624" y="330"/>
                    </a:lnTo>
                    <a:lnTo>
                      <a:pt x="657" y="360"/>
                    </a:lnTo>
                    <a:lnTo>
                      <a:pt x="678" y="381"/>
                    </a:lnTo>
                    <a:cubicBezTo>
                      <a:pt x="696" y="376"/>
                      <a:pt x="721" y="361"/>
                      <a:pt x="729" y="384"/>
                    </a:cubicBezTo>
                    <a:cubicBezTo>
                      <a:pt x="732" y="407"/>
                      <a:pt x="726" y="402"/>
                      <a:pt x="738" y="408"/>
                    </a:cubicBezTo>
                    <a:lnTo>
                      <a:pt x="825" y="408"/>
                    </a:lnTo>
                    <a:lnTo>
                      <a:pt x="834" y="450"/>
                    </a:lnTo>
                    <a:lnTo>
                      <a:pt x="852" y="471"/>
                    </a:lnTo>
                    <a:lnTo>
                      <a:pt x="882" y="510"/>
                    </a:lnTo>
                    <a:lnTo>
                      <a:pt x="1419" y="513"/>
                    </a:lnTo>
                    <a:lnTo>
                      <a:pt x="1440" y="459"/>
                    </a:lnTo>
                    <a:lnTo>
                      <a:pt x="1461" y="414"/>
                    </a:lnTo>
                    <a:lnTo>
                      <a:pt x="1464" y="390"/>
                    </a:lnTo>
                    <a:lnTo>
                      <a:pt x="1458" y="279"/>
                    </a:lnTo>
                    <a:lnTo>
                      <a:pt x="684" y="174"/>
                    </a:lnTo>
                    <a:lnTo>
                      <a:pt x="528" y="84"/>
                    </a:lnTo>
                    <a:lnTo>
                      <a:pt x="462" y="0"/>
                    </a:lnTo>
                    <a:lnTo>
                      <a:pt x="84" y="3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99" name="Freeform 33915"/>
              <p:cNvSpPr>
                <a:spLocks noChangeAspect="1"/>
              </p:cNvSpPr>
              <p:nvPr/>
            </p:nvSpPr>
            <p:spPr bwMode="auto">
              <a:xfrm>
                <a:off x="3707" y="3989"/>
                <a:ext cx="30" cy="45"/>
              </a:xfrm>
              <a:custGeom>
                <a:avLst/>
                <a:gdLst>
                  <a:gd name="T0" fmla="*/ 0 w 225"/>
                  <a:gd name="T1" fmla="*/ 0 h 306"/>
                  <a:gd name="T2" fmla="*/ 0 w 225"/>
                  <a:gd name="T3" fmla="*/ 0 h 306"/>
                  <a:gd name="T4" fmla="*/ 0 w 225"/>
                  <a:gd name="T5" fmla="*/ 0 h 306"/>
                  <a:gd name="T6" fmla="*/ 0 w 225"/>
                  <a:gd name="T7" fmla="*/ 0 h 306"/>
                  <a:gd name="T8" fmla="*/ 0 w 225"/>
                  <a:gd name="T9" fmla="*/ 0 h 306"/>
                  <a:gd name="T10" fmla="*/ 0 w 225"/>
                  <a:gd name="T11" fmla="*/ 0 h 306"/>
                  <a:gd name="T12" fmla="*/ 0 w 225"/>
                  <a:gd name="T13" fmla="*/ 0 h 306"/>
                  <a:gd name="T14" fmla="*/ 0 w 225"/>
                  <a:gd name="T15" fmla="*/ 0 h 3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5"/>
                  <a:gd name="T25" fmla="*/ 0 h 306"/>
                  <a:gd name="T26" fmla="*/ 225 w 225"/>
                  <a:gd name="T27" fmla="*/ 306 h 3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5" h="306">
                    <a:moveTo>
                      <a:pt x="159" y="111"/>
                    </a:moveTo>
                    <a:lnTo>
                      <a:pt x="66" y="294"/>
                    </a:lnTo>
                    <a:cubicBezTo>
                      <a:pt x="42" y="306"/>
                      <a:pt x="51" y="297"/>
                      <a:pt x="36" y="288"/>
                    </a:cubicBezTo>
                    <a:cubicBezTo>
                      <a:pt x="23" y="280"/>
                      <a:pt x="14" y="282"/>
                      <a:pt x="0" y="282"/>
                    </a:cubicBezTo>
                    <a:lnTo>
                      <a:pt x="12" y="210"/>
                    </a:lnTo>
                    <a:lnTo>
                      <a:pt x="180" y="0"/>
                    </a:lnTo>
                    <a:lnTo>
                      <a:pt x="225" y="0"/>
                    </a:lnTo>
                    <a:lnTo>
                      <a:pt x="159" y="111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0" name="Freeform 33916"/>
              <p:cNvSpPr>
                <a:spLocks noChangeAspect="1"/>
              </p:cNvSpPr>
              <p:nvPr/>
            </p:nvSpPr>
            <p:spPr bwMode="auto">
              <a:xfrm>
                <a:off x="3656" y="4012"/>
                <a:ext cx="17" cy="22"/>
              </a:xfrm>
              <a:custGeom>
                <a:avLst/>
                <a:gdLst>
                  <a:gd name="T0" fmla="*/ 0 w 129"/>
                  <a:gd name="T1" fmla="*/ 0 h 153"/>
                  <a:gd name="T2" fmla="*/ 0 w 129"/>
                  <a:gd name="T3" fmla="*/ 0 h 153"/>
                  <a:gd name="T4" fmla="*/ 0 w 129"/>
                  <a:gd name="T5" fmla="*/ 0 h 153"/>
                  <a:gd name="T6" fmla="*/ 0 w 129"/>
                  <a:gd name="T7" fmla="*/ 0 h 153"/>
                  <a:gd name="T8" fmla="*/ 0 w 129"/>
                  <a:gd name="T9" fmla="*/ 0 h 153"/>
                  <a:gd name="T10" fmla="*/ 0 w 129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"/>
                  <a:gd name="T19" fmla="*/ 0 h 153"/>
                  <a:gd name="T20" fmla="*/ 129 w 129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" h="153">
                    <a:moveTo>
                      <a:pt x="108" y="0"/>
                    </a:moveTo>
                    <a:lnTo>
                      <a:pt x="129" y="21"/>
                    </a:lnTo>
                    <a:lnTo>
                      <a:pt x="123" y="153"/>
                    </a:lnTo>
                    <a:lnTo>
                      <a:pt x="30" y="153"/>
                    </a:lnTo>
                    <a:lnTo>
                      <a:pt x="0" y="10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46310E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1" name="Freeform 33917"/>
              <p:cNvSpPr>
                <a:spLocks noChangeAspect="1"/>
              </p:cNvSpPr>
              <p:nvPr/>
            </p:nvSpPr>
            <p:spPr bwMode="auto">
              <a:xfrm>
                <a:off x="3671" y="4015"/>
                <a:ext cx="24" cy="19"/>
              </a:xfrm>
              <a:custGeom>
                <a:avLst/>
                <a:gdLst>
                  <a:gd name="T0" fmla="*/ 0 w 177"/>
                  <a:gd name="T1" fmla="*/ 0 h 132"/>
                  <a:gd name="T2" fmla="*/ 0 w 177"/>
                  <a:gd name="T3" fmla="*/ 0 h 132"/>
                  <a:gd name="T4" fmla="*/ 0 w 177"/>
                  <a:gd name="T5" fmla="*/ 0 h 132"/>
                  <a:gd name="T6" fmla="*/ 0 w 177"/>
                  <a:gd name="T7" fmla="*/ 0 h 132"/>
                  <a:gd name="T8" fmla="*/ 0 w 177"/>
                  <a:gd name="T9" fmla="*/ 0 h 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7"/>
                  <a:gd name="T16" fmla="*/ 0 h 132"/>
                  <a:gd name="T17" fmla="*/ 177 w 177"/>
                  <a:gd name="T18" fmla="*/ 132 h 1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7" h="132">
                    <a:moveTo>
                      <a:pt x="0" y="126"/>
                    </a:moveTo>
                    <a:lnTo>
                      <a:pt x="15" y="0"/>
                    </a:lnTo>
                    <a:lnTo>
                      <a:pt x="177" y="3"/>
                    </a:lnTo>
                    <a:lnTo>
                      <a:pt x="126" y="132"/>
                    </a:lnTo>
                    <a:lnTo>
                      <a:pt x="0" y="12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543B12"/>
                  </a:gs>
                  <a:gs pos="100000">
                    <a:srgbClr val="32230A"/>
                  </a:gs>
                </a:gsLst>
                <a:lin ang="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2" name="Freeform 33918"/>
              <p:cNvSpPr>
                <a:spLocks noChangeAspect="1"/>
              </p:cNvSpPr>
              <p:nvPr/>
            </p:nvSpPr>
            <p:spPr bwMode="auto">
              <a:xfrm>
                <a:off x="3620" y="3750"/>
                <a:ext cx="211" cy="237"/>
              </a:xfrm>
              <a:custGeom>
                <a:avLst/>
                <a:gdLst>
                  <a:gd name="T0" fmla="*/ 0 w 1548"/>
                  <a:gd name="T1" fmla="*/ 0 h 1616"/>
                  <a:gd name="T2" fmla="*/ 0 w 1548"/>
                  <a:gd name="T3" fmla="*/ 0 h 1616"/>
                  <a:gd name="T4" fmla="*/ 0 w 1548"/>
                  <a:gd name="T5" fmla="*/ 0 h 1616"/>
                  <a:gd name="T6" fmla="*/ 0 w 1548"/>
                  <a:gd name="T7" fmla="*/ 0 h 1616"/>
                  <a:gd name="T8" fmla="*/ 0 w 1548"/>
                  <a:gd name="T9" fmla="*/ 0 h 1616"/>
                  <a:gd name="T10" fmla="*/ 0 w 1548"/>
                  <a:gd name="T11" fmla="*/ 0 h 16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48"/>
                  <a:gd name="T19" fmla="*/ 0 h 1616"/>
                  <a:gd name="T20" fmla="*/ 1548 w 1548"/>
                  <a:gd name="T21" fmla="*/ 1616 h 16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48" h="1616">
                    <a:moveTo>
                      <a:pt x="944" y="0"/>
                    </a:moveTo>
                    <a:lnTo>
                      <a:pt x="1548" y="100"/>
                    </a:lnTo>
                    <a:lnTo>
                      <a:pt x="1088" y="784"/>
                    </a:lnTo>
                    <a:lnTo>
                      <a:pt x="32" y="1616"/>
                    </a:lnTo>
                    <a:lnTo>
                      <a:pt x="0" y="1536"/>
                    </a:lnTo>
                    <a:lnTo>
                      <a:pt x="944" y="0"/>
                    </a:lnTo>
                    <a:close/>
                  </a:path>
                </a:pathLst>
              </a:custGeom>
              <a:solidFill>
                <a:srgbClr val="735017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3" name="Freeform 33919"/>
              <p:cNvSpPr>
                <a:spLocks noChangeAspect="1"/>
              </p:cNvSpPr>
              <p:nvPr/>
            </p:nvSpPr>
            <p:spPr bwMode="auto">
              <a:xfrm>
                <a:off x="3772" y="3729"/>
                <a:ext cx="47" cy="67"/>
              </a:xfrm>
              <a:custGeom>
                <a:avLst/>
                <a:gdLst>
                  <a:gd name="T0" fmla="*/ 0 w 344"/>
                  <a:gd name="T1" fmla="*/ 0 h 456"/>
                  <a:gd name="T2" fmla="*/ 0 w 344"/>
                  <a:gd name="T3" fmla="*/ 0 h 456"/>
                  <a:gd name="T4" fmla="*/ 0 w 344"/>
                  <a:gd name="T5" fmla="*/ 0 h 456"/>
                  <a:gd name="T6" fmla="*/ 0 w 344"/>
                  <a:gd name="T7" fmla="*/ 0 h 456"/>
                  <a:gd name="T8" fmla="*/ 0 w 344"/>
                  <a:gd name="T9" fmla="*/ 0 h 456"/>
                  <a:gd name="T10" fmla="*/ 0 w 344"/>
                  <a:gd name="T11" fmla="*/ 0 h 4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4"/>
                  <a:gd name="T19" fmla="*/ 0 h 456"/>
                  <a:gd name="T20" fmla="*/ 344 w 344"/>
                  <a:gd name="T21" fmla="*/ 456 h 4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4" h="456">
                    <a:moveTo>
                      <a:pt x="20" y="88"/>
                    </a:moveTo>
                    <a:lnTo>
                      <a:pt x="68" y="0"/>
                    </a:lnTo>
                    <a:lnTo>
                      <a:pt x="344" y="456"/>
                    </a:lnTo>
                    <a:lnTo>
                      <a:pt x="208" y="456"/>
                    </a:lnTo>
                    <a:lnTo>
                      <a:pt x="0" y="112"/>
                    </a:lnTo>
                    <a:lnTo>
                      <a:pt x="20" y="88"/>
                    </a:lnTo>
                    <a:close/>
                  </a:path>
                </a:pathLst>
              </a:custGeom>
              <a:solidFill>
                <a:srgbClr val="F0DAB6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204" name="Group 33920"/>
              <p:cNvGrpSpPr>
                <a:grpSpLocks noChangeAspect="1"/>
              </p:cNvGrpSpPr>
              <p:nvPr/>
            </p:nvGrpSpPr>
            <p:grpSpPr bwMode="auto">
              <a:xfrm>
                <a:off x="3665" y="3854"/>
                <a:ext cx="38" cy="47"/>
                <a:chOff x="2152" y="2010"/>
                <a:chExt cx="278" cy="328"/>
              </a:xfrm>
            </p:grpSpPr>
            <p:sp>
              <p:nvSpPr>
                <p:cNvPr id="539" name="Freeform 33921"/>
                <p:cNvSpPr>
                  <a:spLocks noChangeAspect="1"/>
                </p:cNvSpPr>
                <p:nvPr/>
              </p:nvSpPr>
              <p:spPr bwMode="auto">
                <a:xfrm>
                  <a:off x="2190" y="2256"/>
                  <a:ext cx="94" cy="82"/>
                </a:xfrm>
                <a:custGeom>
                  <a:avLst/>
                  <a:gdLst>
                    <a:gd name="T0" fmla="*/ 0 w 94"/>
                    <a:gd name="T1" fmla="*/ 78 h 82"/>
                    <a:gd name="T2" fmla="*/ 44 w 94"/>
                    <a:gd name="T3" fmla="*/ 82 h 82"/>
                    <a:gd name="T4" fmla="*/ 94 w 94"/>
                    <a:gd name="T5" fmla="*/ 2 h 82"/>
                    <a:gd name="T6" fmla="*/ 60 w 94"/>
                    <a:gd name="T7" fmla="*/ 0 h 82"/>
                    <a:gd name="T8" fmla="*/ 0 w 94"/>
                    <a:gd name="T9" fmla="*/ 78 h 8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4"/>
                    <a:gd name="T16" fmla="*/ 0 h 82"/>
                    <a:gd name="T17" fmla="*/ 94 w 94"/>
                    <a:gd name="T18" fmla="*/ 82 h 8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4" h="82">
                      <a:moveTo>
                        <a:pt x="0" y="78"/>
                      </a:moveTo>
                      <a:lnTo>
                        <a:pt x="44" y="82"/>
                      </a:lnTo>
                      <a:lnTo>
                        <a:pt x="94" y="2"/>
                      </a:lnTo>
                      <a:lnTo>
                        <a:pt x="6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rgbClr val="A57321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0" name="Freeform 33922"/>
                <p:cNvSpPr>
                  <a:spLocks noChangeAspect="1"/>
                </p:cNvSpPr>
                <p:nvPr/>
              </p:nvSpPr>
              <p:spPr bwMode="auto">
                <a:xfrm>
                  <a:off x="2152" y="2226"/>
                  <a:ext cx="98" cy="108"/>
                </a:xfrm>
                <a:custGeom>
                  <a:avLst/>
                  <a:gdLst>
                    <a:gd name="T0" fmla="*/ 50 w 98"/>
                    <a:gd name="T1" fmla="*/ 10 h 108"/>
                    <a:gd name="T2" fmla="*/ 88 w 98"/>
                    <a:gd name="T3" fmla="*/ 34 h 108"/>
                    <a:gd name="T4" fmla="*/ 44 w 98"/>
                    <a:gd name="T5" fmla="*/ 94 h 108"/>
                    <a:gd name="T6" fmla="*/ 8 w 98"/>
                    <a:gd name="T7" fmla="*/ 72 h 108"/>
                    <a:gd name="T8" fmla="*/ 0 w 98"/>
                    <a:gd name="T9" fmla="*/ 82 h 108"/>
                    <a:gd name="T10" fmla="*/ 42 w 98"/>
                    <a:gd name="T11" fmla="*/ 108 h 108"/>
                    <a:gd name="T12" fmla="*/ 98 w 98"/>
                    <a:gd name="T13" fmla="*/ 28 h 108"/>
                    <a:gd name="T14" fmla="*/ 58 w 98"/>
                    <a:gd name="T15" fmla="*/ 0 h 108"/>
                    <a:gd name="T16" fmla="*/ 50 w 98"/>
                    <a:gd name="T17" fmla="*/ 10 h 10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8"/>
                    <a:gd name="T28" fmla="*/ 0 h 108"/>
                    <a:gd name="T29" fmla="*/ 98 w 98"/>
                    <a:gd name="T30" fmla="*/ 108 h 10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8" h="108">
                      <a:moveTo>
                        <a:pt x="50" y="10"/>
                      </a:moveTo>
                      <a:lnTo>
                        <a:pt x="88" y="34"/>
                      </a:lnTo>
                      <a:lnTo>
                        <a:pt x="44" y="94"/>
                      </a:lnTo>
                      <a:lnTo>
                        <a:pt x="8" y="72"/>
                      </a:lnTo>
                      <a:lnTo>
                        <a:pt x="0" y="82"/>
                      </a:lnTo>
                      <a:lnTo>
                        <a:pt x="42" y="108"/>
                      </a:lnTo>
                      <a:lnTo>
                        <a:pt x="98" y="28"/>
                      </a:lnTo>
                      <a:lnTo>
                        <a:pt x="58" y="0"/>
                      </a:lnTo>
                      <a:lnTo>
                        <a:pt x="50" y="10"/>
                      </a:lnTo>
                      <a:close/>
                    </a:path>
                  </a:pathLst>
                </a:custGeom>
                <a:solidFill>
                  <a:srgbClr val="DAA248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1" name="Freeform 33923"/>
                <p:cNvSpPr>
                  <a:spLocks noChangeAspect="1"/>
                </p:cNvSpPr>
                <p:nvPr/>
              </p:nvSpPr>
              <p:spPr bwMode="auto">
                <a:xfrm>
                  <a:off x="2294" y="2010"/>
                  <a:ext cx="96" cy="112"/>
                </a:xfrm>
                <a:custGeom>
                  <a:avLst/>
                  <a:gdLst>
                    <a:gd name="T0" fmla="*/ 0 w 96"/>
                    <a:gd name="T1" fmla="*/ 82 h 112"/>
                    <a:gd name="T2" fmla="*/ 38 w 96"/>
                    <a:gd name="T3" fmla="*/ 112 h 112"/>
                    <a:gd name="T4" fmla="*/ 96 w 96"/>
                    <a:gd name="T5" fmla="*/ 26 h 112"/>
                    <a:gd name="T6" fmla="*/ 50 w 96"/>
                    <a:gd name="T7" fmla="*/ 0 h 112"/>
                    <a:gd name="T8" fmla="*/ 44 w 96"/>
                    <a:gd name="T9" fmla="*/ 10 h 112"/>
                    <a:gd name="T10" fmla="*/ 82 w 96"/>
                    <a:gd name="T11" fmla="*/ 32 h 112"/>
                    <a:gd name="T12" fmla="*/ 36 w 96"/>
                    <a:gd name="T13" fmla="*/ 96 h 112"/>
                    <a:gd name="T14" fmla="*/ 6 w 96"/>
                    <a:gd name="T15" fmla="*/ 72 h 112"/>
                    <a:gd name="T16" fmla="*/ 0 w 96"/>
                    <a:gd name="T17" fmla="*/ 82 h 11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96"/>
                    <a:gd name="T28" fmla="*/ 0 h 112"/>
                    <a:gd name="T29" fmla="*/ 96 w 96"/>
                    <a:gd name="T30" fmla="*/ 112 h 11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96" h="112">
                      <a:moveTo>
                        <a:pt x="0" y="82"/>
                      </a:moveTo>
                      <a:lnTo>
                        <a:pt x="38" y="112"/>
                      </a:lnTo>
                      <a:lnTo>
                        <a:pt x="96" y="26"/>
                      </a:lnTo>
                      <a:lnTo>
                        <a:pt x="50" y="0"/>
                      </a:lnTo>
                      <a:lnTo>
                        <a:pt x="44" y="10"/>
                      </a:lnTo>
                      <a:lnTo>
                        <a:pt x="82" y="32"/>
                      </a:lnTo>
                      <a:lnTo>
                        <a:pt x="36" y="96"/>
                      </a:lnTo>
                      <a:lnTo>
                        <a:pt x="6" y="72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DAA248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2" name="Freeform 33924"/>
                <p:cNvSpPr>
                  <a:spLocks noChangeAspect="1"/>
                </p:cNvSpPr>
                <p:nvPr/>
              </p:nvSpPr>
              <p:spPr bwMode="auto">
                <a:xfrm>
                  <a:off x="2328" y="2038"/>
                  <a:ext cx="98" cy="84"/>
                </a:xfrm>
                <a:custGeom>
                  <a:avLst/>
                  <a:gdLst>
                    <a:gd name="T0" fmla="*/ 0 w 98"/>
                    <a:gd name="T1" fmla="*/ 82 h 84"/>
                    <a:gd name="T2" fmla="*/ 42 w 98"/>
                    <a:gd name="T3" fmla="*/ 84 h 84"/>
                    <a:gd name="T4" fmla="*/ 98 w 98"/>
                    <a:gd name="T5" fmla="*/ 4 h 84"/>
                    <a:gd name="T6" fmla="*/ 60 w 98"/>
                    <a:gd name="T7" fmla="*/ 0 h 84"/>
                    <a:gd name="T8" fmla="*/ 0 w 98"/>
                    <a:gd name="T9" fmla="*/ 82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8"/>
                    <a:gd name="T16" fmla="*/ 0 h 84"/>
                    <a:gd name="T17" fmla="*/ 98 w 98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8" h="84">
                      <a:moveTo>
                        <a:pt x="0" y="82"/>
                      </a:moveTo>
                      <a:lnTo>
                        <a:pt x="42" y="84"/>
                      </a:lnTo>
                      <a:lnTo>
                        <a:pt x="98" y="4"/>
                      </a:lnTo>
                      <a:lnTo>
                        <a:pt x="60" y="0"/>
                      </a:lnTo>
                      <a:lnTo>
                        <a:pt x="0" y="82"/>
                      </a:lnTo>
                      <a:close/>
                    </a:path>
                  </a:pathLst>
                </a:custGeom>
                <a:solidFill>
                  <a:srgbClr val="A57321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3" name="Freeform 33925"/>
                <p:cNvSpPr>
                  <a:spLocks noChangeAspect="1"/>
                </p:cNvSpPr>
                <p:nvPr/>
              </p:nvSpPr>
              <p:spPr bwMode="auto">
                <a:xfrm>
                  <a:off x="2208" y="2226"/>
                  <a:ext cx="84" cy="30"/>
                </a:xfrm>
                <a:custGeom>
                  <a:avLst/>
                  <a:gdLst>
                    <a:gd name="T0" fmla="*/ 0 w 84"/>
                    <a:gd name="T1" fmla="*/ 0 h 30"/>
                    <a:gd name="T2" fmla="*/ 60 w 84"/>
                    <a:gd name="T3" fmla="*/ 4 h 30"/>
                    <a:gd name="T4" fmla="*/ 84 w 84"/>
                    <a:gd name="T5" fmla="*/ 20 h 30"/>
                    <a:gd name="T6" fmla="*/ 74 w 84"/>
                    <a:gd name="T7" fmla="*/ 30 h 30"/>
                    <a:gd name="T8" fmla="*/ 44 w 84"/>
                    <a:gd name="T9" fmla="*/ 30 h 30"/>
                    <a:gd name="T10" fmla="*/ 0 w 84"/>
                    <a:gd name="T11" fmla="*/ 0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4"/>
                    <a:gd name="T19" fmla="*/ 0 h 30"/>
                    <a:gd name="T20" fmla="*/ 84 w 84"/>
                    <a:gd name="T21" fmla="*/ 30 h 3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4" h="30">
                      <a:moveTo>
                        <a:pt x="0" y="0"/>
                      </a:moveTo>
                      <a:lnTo>
                        <a:pt x="60" y="4"/>
                      </a:lnTo>
                      <a:lnTo>
                        <a:pt x="84" y="20"/>
                      </a:lnTo>
                      <a:lnTo>
                        <a:pt x="74" y="30"/>
                      </a:lnTo>
                      <a:lnTo>
                        <a:pt x="44" y="3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55D1B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44" name="Freeform 33926"/>
                <p:cNvSpPr>
                  <a:spLocks noChangeAspect="1"/>
                </p:cNvSpPr>
                <p:nvPr/>
              </p:nvSpPr>
              <p:spPr bwMode="auto">
                <a:xfrm>
                  <a:off x="2346" y="2010"/>
                  <a:ext cx="84" cy="34"/>
                </a:xfrm>
                <a:custGeom>
                  <a:avLst/>
                  <a:gdLst>
                    <a:gd name="T0" fmla="*/ 0 w 84"/>
                    <a:gd name="T1" fmla="*/ 0 h 34"/>
                    <a:gd name="T2" fmla="*/ 66 w 84"/>
                    <a:gd name="T3" fmla="*/ 8 h 34"/>
                    <a:gd name="T4" fmla="*/ 84 w 84"/>
                    <a:gd name="T5" fmla="*/ 22 h 34"/>
                    <a:gd name="T6" fmla="*/ 76 w 84"/>
                    <a:gd name="T7" fmla="*/ 34 h 34"/>
                    <a:gd name="T8" fmla="*/ 38 w 84"/>
                    <a:gd name="T9" fmla="*/ 28 h 34"/>
                    <a:gd name="T10" fmla="*/ 0 w 84"/>
                    <a:gd name="T11" fmla="*/ 0 h 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4"/>
                    <a:gd name="T19" fmla="*/ 0 h 34"/>
                    <a:gd name="T20" fmla="*/ 84 w 84"/>
                    <a:gd name="T21" fmla="*/ 34 h 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4" h="34">
                      <a:moveTo>
                        <a:pt x="0" y="0"/>
                      </a:moveTo>
                      <a:lnTo>
                        <a:pt x="66" y="8"/>
                      </a:lnTo>
                      <a:lnTo>
                        <a:pt x="84" y="22"/>
                      </a:lnTo>
                      <a:lnTo>
                        <a:pt x="76" y="34"/>
                      </a:lnTo>
                      <a:lnTo>
                        <a:pt x="38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55D1B"/>
                </a:solidFill>
                <a:ln w="635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205" name="Freeform 33927"/>
              <p:cNvSpPr>
                <a:spLocks noChangeAspect="1"/>
              </p:cNvSpPr>
              <p:nvPr/>
            </p:nvSpPr>
            <p:spPr bwMode="auto">
              <a:xfrm>
                <a:off x="3635" y="3787"/>
                <a:ext cx="217" cy="226"/>
              </a:xfrm>
              <a:custGeom>
                <a:avLst/>
                <a:gdLst>
                  <a:gd name="T0" fmla="*/ 0 w 1592"/>
                  <a:gd name="T1" fmla="*/ 0 h 1536"/>
                  <a:gd name="T2" fmla="*/ 0 w 1592"/>
                  <a:gd name="T3" fmla="*/ 0 h 1536"/>
                  <a:gd name="T4" fmla="*/ 0 w 1592"/>
                  <a:gd name="T5" fmla="*/ 0 h 1536"/>
                  <a:gd name="T6" fmla="*/ 0 w 1592"/>
                  <a:gd name="T7" fmla="*/ 0 h 1536"/>
                  <a:gd name="T8" fmla="*/ 0 w 1592"/>
                  <a:gd name="T9" fmla="*/ 0 h 15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2"/>
                  <a:gd name="T16" fmla="*/ 0 h 1536"/>
                  <a:gd name="T17" fmla="*/ 1592 w 1592"/>
                  <a:gd name="T18" fmla="*/ 1536 h 1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2" h="1536">
                    <a:moveTo>
                      <a:pt x="988" y="0"/>
                    </a:moveTo>
                    <a:lnTo>
                      <a:pt x="1592" y="100"/>
                    </a:lnTo>
                    <a:lnTo>
                      <a:pt x="584" y="1536"/>
                    </a:lnTo>
                    <a:lnTo>
                      <a:pt x="0" y="1536"/>
                    </a:lnTo>
                    <a:lnTo>
                      <a:pt x="988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93661D"/>
                  </a:gs>
                  <a:gs pos="100000">
                    <a:srgbClr val="32230A"/>
                  </a:gs>
                </a:gsLst>
                <a:lin ang="540000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6" name="Freeform 33928"/>
              <p:cNvSpPr>
                <a:spLocks noChangeAspect="1"/>
              </p:cNvSpPr>
              <p:nvPr/>
            </p:nvSpPr>
            <p:spPr bwMode="auto">
              <a:xfrm>
                <a:off x="3771" y="3951"/>
                <a:ext cx="22" cy="64"/>
              </a:xfrm>
              <a:custGeom>
                <a:avLst/>
                <a:gdLst>
                  <a:gd name="T0" fmla="*/ 0 w 165"/>
                  <a:gd name="T1" fmla="*/ 0 h 438"/>
                  <a:gd name="T2" fmla="*/ 0 w 165"/>
                  <a:gd name="T3" fmla="*/ 0 h 438"/>
                  <a:gd name="T4" fmla="*/ 0 w 165"/>
                  <a:gd name="T5" fmla="*/ 0 h 438"/>
                  <a:gd name="T6" fmla="*/ 0 w 165"/>
                  <a:gd name="T7" fmla="*/ 0 h 438"/>
                  <a:gd name="T8" fmla="*/ 0 w 165"/>
                  <a:gd name="T9" fmla="*/ 0 h 438"/>
                  <a:gd name="T10" fmla="*/ 0 w 165"/>
                  <a:gd name="T11" fmla="*/ 0 h 438"/>
                  <a:gd name="T12" fmla="*/ 0 w 165"/>
                  <a:gd name="T13" fmla="*/ 0 h 4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5"/>
                  <a:gd name="T22" fmla="*/ 0 h 438"/>
                  <a:gd name="T23" fmla="*/ 165 w 165"/>
                  <a:gd name="T24" fmla="*/ 438 h 43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5" h="438">
                    <a:moveTo>
                      <a:pt x="165" y="9"/>
                    </a:moveTo>
                    <a:lnTo>
                      <a:pt x="69" y="438"/>
                    </a:lnTo>
                    <a:lnTo>
                      <a:pt x="27" y="438"/>
                    </a:lnTo>
                    <a:lnTo>
                      <a:pt x="0" y="426"/>
                    </a:lnTo>
                    <a:lnTo>
                      <a:pt x="99" y="0"/>
                    </a:lnTo>
                    <a:lnTo>
                      <a:pt x="135" y="6"/>
                    </a:lnTo>
                    <a:lnTo>
                      <a:pt x="165" y="9"/>
                    </a:lnTo>
                    <a:close/>
                  </a:path>
                </a:pathLst>
              </a:custGeom>
              <a:solidFill>
                <a:srgbClr val="6F4D17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7" name="Line 33929"/>
              <p:cNvSpPr>
                <a:spLocks noChangeAspect="1" noChangeShapeType="1"/>
              </p:cNvSpPr>
              <p:nvPr/>
            </p:nvSpPr>
            <p:spPr bwMode="auto">
              <a:xfrm flipV="1">
                <a:off x="3774" y="3962"/>
                <a:ext cx="11" cy="52"/>
              </a:xfrm>
              <a:prstGeom prst="line">
                <a:avLst/>
              </a:prstGeom>
              <a:noFill/>
              <a:ln w="12700">
                <a:solidFill>
                  <a:srgbClr val="543B1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8" name="Freeform 33930"/>
              <p:cNvSpPr>
                <a:spLocks noChangeAspect="1"/>
              </p:cNvSpPr>
              <p:nvPr/>
            </p:nvSpPr>
            <p:spPr bwMode="auto">
              <a:xfrm>
                <a:off x="3780" y="3891"/>
                <a:ext cx="26" cy="74"/>
              </a:xfrm>
              <a:custGeom>
                <a:avLst/>
                <a:gdLst>
                  <a:gd name="T0" fmla="*/ 0 w 184"/>
                  <a:gd name="T1" fmla="*/ 0 h 468"/>
                  <a:gd name="T2" fmla="*/ 0 w 184"/>
                  <a:gd name="T3" fmla="*/ 0 h 468"/>
                  <a:gd name="T4" fmla="*/ 0 w 184"/>
                  <a:gd name="T5" fmla="*/ 0 h 468"/>
                  <a:gd name="T6" fmla="*/ 0 w 184"/>
                  <a:gd name="T7" fmla="*/ 0 h 468"/>
                  <a:gd name="T8" fmla="*/ 0 w 184"/>
                  <a:gd name="T9" fmla="*/ 0 h 468"/>
                  <a:gd name="T10" fmla="*/ 0 w 184"/>
                  <a:gd name="T11" fmla="*/ 0 h 468"/>
                  <a:gd name="T12" fmla="*/ 0 w 184"/>
                  <a:gd name="T13" fmla="*/ 0 h 468"/>
                  <a:gd name="T14" fmla="*/ 0 w 184"/>
                  <a:gd name="T15" fmla="*/ 0 h 468"/>
                  <a:gd name="T16" fmla="*/ 0 w 184"/>
                  <a:gd name="T17" fmla="*/ 0 h 468"/>
                  <a:gd name="T18" fmla="*/ 0 w 184"/>
                  <a:gd name="T19" fmla="*/ 0 h 468"/>
                  <a:gd name="T20" fmla="*/ 0 w 184"/>
                  <a:gd name="T21" fmla="*/ 0 h 468"/>
                  <a:gd name="T22" fmla="*/ 0 w 184"/>
                  <a:gd name="T23" fmla="*/ 0 h 468"/>
                  <a:gd name="T24" fmla="*/ 0 w 184"/>
                  <a:gd name="T25" fmla="*/ 0 h 468"/>
                  <a:gd name="T26" fmla="*/ 0 w 184"/>
                  <a:gd name="T27" fmla="*/ 0 h 468"/>
                  <a:gd name="T28" fmla="*/ 0 w 184"/>
                  <a:gd name="T29" fmla="*/ 0 h 468"/>
                  <a:gd name="T30" fmla="*/ 0 w 184"/>
                  <a:gd name="T31" fmla="*/ 0 h 468"/>
                  <a:gd name="T32" fmla="*/ 0 w 184"/>
                  <a:gd name="T33" fmla="*/ 0 h 468"/>
                  <a:gd name="T34" fmla="*/ 0 w 184"/>
                  <a:gd name="T35" fmla="*/ 0 h 468"/>
                  <a:gd name="T36" fmla="*/ 0 w 184"/>
                  <a:gd name="T37" fmla="*/ 0 h 468"/>
                  <a:gd name="T38" fmla="*/ 0 w 184"/>
                  <a:gd name="T39" fmla="*/ 0 h 468"/>
                  <a:gd name="T40" fmla="*/ 0 w 184"/>
                  <a:gd name="T41" fmla="*/ 0 h 468"/>
                  <a:gd name="T42" fmla="*/ 0 w 184"/>
                  <a:gd name="T43" fmla="*/ 0 h 468"/>
                  <a:gd name="T44" fmla="*/ 0 w 184"/>
                  <a:gd name="T45" fmla="*/ 0 h 468"/>
                  <a:gd name="T46" fmla="*/ 0 w 184"/>
                  <a:gd name="T47" fmla="*/ 0 h 468"/>
                  <a:gd name="T48" fmla="*/ 0 w 184"/>
                  <a:gd name="T49" fmla="*/ 0 h 468"/>
                  <a:gd name="T50" fmla="*/ 0 w 184"/>
                  <a:gd name="T51" fmla="*/ 0 h 468"/>
                  <a:gd name="T52" fmla="*/ 0 w 184"/>
                  <a:gd name="T53" fmla="*/ 0 h 468"/>
                  <a:gd name="T54" fmla="*/ 0 w 184"/>
                  <a:gd name="T55" fmla="*/ 0 h 468"/>
                  <a:gd name="T56" fmla="*/ 0 w 184"/>
                  <a:gd name="T57" fmla="*/ 0 h 468"/>
                  <a:gd name="T58" fmla="*/ 0 w 184"/>
                  <a:gd name="T59" fmla="*/ 0 h 468"/>
                  <a:gd name="T60" fmla="*/ 0 w 184"/>
                  <a:gd name="T61" fmla="*/ 0 h 468"/>
                  <a:gd name="T62" fmla="*/ 0 w 184"/>
                  <a:gd name="T63" fmla="*/ 0 h 46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84"/>
                  <a:gd name="T97" fmla="*/ 0 h 468"/>
                  <a:gd name="T98" fmla="*/ 184 w 184"/>
                  <a:gd name="T99" fmla="*/ 468 h 46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84" h="468">
                    <a:moveTo>
                      <a:pt x="184" y="0"/>
                    </a:moveTo>
                    <a:cubicBezTo>
                      <a:pt x="181" y="11"/>
                      <a:pt x="169" y="30"/>
                      <a:pt x="169" y="30"/>
                    </a:cubicBezTo>
                    <a:cubicBezTo>
                      <a:pt x="167" y="50"/>
                      <a:pt x="162" y="60"/>
                      <a:pt x="166" y="78"/>
                    </a:cubicBezTo>
                    <a:cubicBezTo>
                      <a:pt x="164" y="103"/>
                      <a:pt x="167" y="121"/>
                      <a:pt x="154" y="141"/>
                    </a:cubicBezTo>
                    <a:cubicBezTo>
                      <a:pt x="152" y="162"/>
                      <a:pt x="150" y="173"/>
                      <a:pt x="145" y="192"/>
                    </a:cubicBezTo>
                    <a:cubicBezTo>
                      <a:pt x="149" y="207"/>
                      <a:pt x="149" y="210"/>
                      <a:pt x="136" y="219"/>
                    </a:cubicBezTo>
                    <a:cubicBezTo>
                      <a:pt x="130" y="236"/>
                      <a:pt x="128" y="255"/>
                      <a:pt x="124" y="273"/>
                    </a:cubicBezTo>
                    <a:cubicBezTo>
                      <a:pt x="122" y="303"/>
                      <a:pt x="127" y="312"/>
                      <a:pt x="109" y="330"/>
                    </a:cubicBezTo>
                    <a:cubicBezTo>
                      <a:pt x="108" y="342"/>
                      <a:pt x="109" y="354"/>
                      <a:pt x="106" y="366"/>
                    </a:cubicBezTo>
                    <a:cubicBezTo>
                      <a:pt x="105" y="370"/>
                      <a:pt x="99" y="371"/>
                      <a:pt x="97" y="375"/>
                    </a:cubicBezTo>
                    <a:cubicBezTo>
                      <a:pt x="94" y="379"/>
                      <a:pt x="91" y="397"/>
                      <a:pt x="91" y="399"/>
                    </a:cubicBezTo>
                    <a:cubicBezTo>
                      <a:pt x="70" y="396"/>
                      <a:pt x="66" y="393"/>
                      <a:pt x="49" y="387"/>
                    </a:cubicBezTo>
                    <a:cubicBezTo>
                      <a:pt x="38" y="394"/>
                      <a:pt x="32" y="397"/>
                      <a:pt x="37" y="411"/>
                    </a:cubicBezTo>
                    <a:cubicBezTo>
                      <a:pt x="34" y="432"/>
                      <a:pt x="26" y="447"/>
                      <a:pt x="22" y="468"/>
                    </a:cubicBezTo>
                    <a:cubicBezTo>
                      <a:pt x="0" y="461"/>
                      <a:pt x="13" y="441"/>
                      <a:pt x="25" y="429"/>
                    </a:cubicBezTo>
                    <a:cubicBezTo>
                      <a:pt x="33" y="404"/>
                      <a:pt x="21" y="443"/>
                      <a:pt x="31" y="387"/>
                    </a:cubicBezTo>
                    <a:cubicBezTo>
                      <a:pt x="32" y="381"/>
                      <a:pt x="37" y="369"/>
                      <a:pt x="37" y="369"/>
                    </a:cubicBezTo>
                    <a:cubicBezTo>
                      <a:pt x="40" y="348"/>
                      <a:pt x="44" y="335"/>
                      <a:pt x="55" y="318"/>
                    </a:cubicBezTo>
                    <a:cubicBezTo>
                      <a:pt x="61" y="296"/>
                      <a:pt x="66" y="276"/>
                      <a:pt x="73" y="255"/>
                    </a:cubicBezTo>
                    <a:cubicBezTo>
                      <a:pt x="74" y="248"/>
                      <a:pt x="74" y="241"/>
                      <a:pt x="76" y="234"/>
                    </a:cubicBezTo>
                    <a:cubicBezTo>
                      <a:pt x="77" y="228"/>
                      <a:pt x="82" y="216"/>
                      <a:pt x="82" y="216"/>
                    </a:cubicBezTo>
                    <a:cubicBezTo>
                      <a:pt x="84" y="201"/>
                      <a:pt x="84" y="196"/>
                      <a:pt x="88" y="183"/>
                    </a:cubicBezTo>
                    <a:cubicBezTo>
                      <a:pt x="90" y="177"/>
                      <a:pt x="94" y="165"/>
                      <a:pt x="94" y="165"/>
                    </a:cubicBezTo>
                    <a:cubicBezTo>
                      <a:pt x="95" y="158"/>
                      <a:pt x="94" y="151"/>
                      <a:pt x="97" y="144"/>
                    </a:cubicBezTo>
                    <a:cubicBezTo>
                      <a:pt x="100" y="137"/>
                      <a:pt x="109" y="126"/>
                      <a:pt x="109" y="126"/>
                    </a:cubicBezTo>
                    <a:cubicBezTo>
                      <a:pt x="111" y="106"/>
                      <a:pt x="111" y="67"/>
                      <a:pt x="127" y="51"/>
                    </a:cubicBezTo>
                    <a:cubicBezTo>
                      <a:pt x="134" y="44"/>
                      <a:pt x="145" y="42"/>
                      <a:pt x="154" y="39"/>
                    </a:cubicBezTo>
                    <a:cubicBezTo>
                      <a:pt x="157" y="38"/>
                      <a:pt x="163" y="36"/>
                      <a:pt x="163" y="36"/>
                    </a:cubicBezTo>
                    <a:cubicBezTo>
                      <a:pt x="165" y="33"/>
                      <a:pt x="168" y="30"/>
                      <a:pt x="169" y="27"/>
                    </a:cubicBezTo>
                    <a:cubicBezTo>
                      <a:pt x="171" y="23"/>
                      <a:pt x="170" y="19"/>
                      <a:pt x="172" y="15"/>
                    </a:cubicBezTo>
                    <a:cubicBezTo>
                      <a:pt x="174" y="11"/>
                      <a:pt x="178" y="9"/>
                      <a:pt x="181" y="6"/>
                    </a:cubicBezTo>
                    <a:cubicBezTo>
                      <a:pt x="182" y="4"/>
                      <a:pt x="183" y="2"/>
                      <a:pt x="184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09" name="Freeform 33931"/>
              <p:cNvSpPr>
                <a:spLocks noChangeAspect="1"/>
              </p:cNvSpPr>
              <p:nvPr/>
            </p:nvSpPr>
            <p:spPr bwMode="auto">
              <a:xfrm>
                <a:off x="3734" y="3718"/>
                <a:ext cx="49" cy="38"/>
              </a:xfrm>
              <a:custGeom>
                <a:avLst/>
                <a:gdLst>
                  <a:gd name="T0" fmla="*/ 0 w 360"/>
                  <a:gd name="T1" fmla="*/ 0 h 256"/>
                  <a:gd name="T2" fmla="*/ 0 w 360"/>
                  <a:gd name="T3" fmla="*/ 0 h 256"/>
                  <a:gd name="T4" fmla="*/ 0 w 360"/>
                  <a:gd name="T5" fmla="*/ 0 h 256"/>
                  <a:gd name="T6" fmla="*/ 0 w 360"/>
                  <a:gd name="T7" fmla="*/ 0 h 256"/>
                  <a:gd name="T8" fmla="*/ 0 w 360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56"/>
                  <a:gd name="T17" fmla="*/ 360 w 360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56">
                    <a:moveTo>
                      <a:pt x="0" y="0"/>
                    </a:moveTo>
                    <a:lnTo>
                      <a:pt x="248" y="52"/>
                    </a:lnTo>
                    <a:lnTo>
                      <a:pt x="360" y="256"/>
                    </a:lnTo>
                    <a:lnTo>
                      <a:pt x="100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EF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0" name="Freeform 33932"/>
              <p:cNvSpPr>
                <a:spLocks noChangeAspect="1"/>
              </p:cNvSpPr>
              <p:nvPr/>
            </p:nvSpPr>
            <p:spPr bwMode="auto">
              <a:xfrm>
                <a:off x="3753" y="3755"/>
                <a:ext cx="50" cy="36"/>
              </a:xfrm>
              <a:custGeom>
                <a:avLst/>
                <a:gdLst>
                  <a:gd name="T0" fmla="*/ 0 w 368"/>
                  <a:gd name="T1" fmla="*/ 0 h 248"/>
                  <a:gd name="T2" fmla="*/ 0 w 368"/>
                  <a:gd name="T3" fmla="*/ 0 h 248"/>
                  <a:gd name="T4" fmla="*/ 0 w 368"/>
                  <a:gd name="T5" fmla="*/ 0 h 248"/>
                  <a:gd name="T6" fmla="*/ 0 w 368"/>
                  <a:gd name="T7" fmla="*/ 0 h 248"/>
                  <a:gd name="T8" fmla="*/ 0 w 368"/>
                  <a:gd name="T9" fmla="*/ 0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"/>
                  <a:gd name="T16" fmla="*/ 0 h 248"/>
                  <a:gd name="T17" fmla="*/ 368 w 368"/>
                  <a:gd name="T18" fmla="*/ 248 h 2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" h="248">
                    <a:moveTo>
                      <a:pt x="0" y="0"/>
                    </a:moveTo>
                    <a:lnTo>
                      <a:pt x="256" y="52"/>
                    </a:lnTo>
                    <a:lnTo>
                      <a:pt x="368" y="248"/>
                    </a:lnTo>
                    <a:lnTo>
                      <a:pt x="96" y="2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EF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1" name="Freeform 33933"/>
              <p:cNvSpPr>
                <a:spLocks noChangeAspect="1"/>
              </p:cNvSpPr>
              <p:nvPr/>
            </p:nvSpPr>
            <p:spPr bwMode="auto">
              <a:xfrm>
                <a:off x="3782" y="3729"/>
                <a:ext cx="49" cy="36"/>
              </a:xfrm>
              <a:custGeom>
                <a:avLst/>
                <a:gdLst>
                  <a:gd name="T0" fmla="*/ 0 w 360"/>
                  <a:gd name="T1" fmla="*/ 0 h 244"/>
                  <a:gd name="T2" fmla="*/ 0 w 360"/>
                  <a:gd name="T3" fmla="*/ 0 h 244"/>
                  <a:gd name="T4" fmla="*/ 0 w 360"/>
                  <a:gd name="T5" fmla="*/ 0 h 244"/>
                  <a:gd name="T6" fmla="*/ 0 w 360"/>
                  <a:gd name="T7" fmla="*/ 0 h 244"/>
                  <a:gd name="T8" fmla="*/ 0 w 360"/>
                  <a:gd name="T9" fmla="*/ 0 h 2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44"/>
                  <a:gd name="T17" fmla="*/ 360 w 360"/>
                  <a:gd name="T18" fmla="*/ 244 h 2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44">
                    <a:moveTo>
                      <a:pt x="0" y="0"/>
                    </a:moveTo>
                    <a:lnTo>
                      <a:pt x="232" y="48"/>
                    </a:lnTo>
                    <a:lnTo>
                      <a:pt x="360" y="244"/>
                    </a:lnTo>
                    <a:lnTo>
                      <a:pt x="120" y="2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EF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2" name="Freeform 33934"/>
              <p:cNvSpPr>
                <a:spLocks noChangeAspect="1"/>
              </p:cNvSpPr>
              <p:nvPr/>
            </p:nvSpPr>
            <p:spPr bwMode="auto">
              <a:xfrm>
                <a:off x="3802" y="3765"/>
                <a:ext cx="49" cy="36"/>
              </a:xfrm>
              <a:custGeom>
                <a:avLst/>
                <a:gdLst>
                  <a:gd name="T0" fmla="*/ 0 w 360"/>
                  <a:gd name="T1" fmla="*/ 0 h 248"/>
                  <a:gd name="T2" fmla="*/ 0 w 360"/>
                  <a:gd name="T3" fmla="*/ 0 h 248"/>
                  <a:gd name="T4" fmla="*/ 0 w 360"/>
                  <a:gd name="T5" fmla="*/ 0 h 248"/>
                  <a:gd name="T6" fmla="*/ 0 w 360"/>
                  <a:gd name="T7" fmla="*/ 0 h 248"/>
                  <a:gd name="T8" fmla="*/ 0 w 360"/>
                  <a:gd name="T9" fmla="*/ 0 h 2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0"/>
                  <a:gd name="T16" fmla="*/ 0 h 248"/>
                  <a:gd name="T17" fmla="*/ 360 w 360"/>
                  <a:gd name="T18" fmla="*/ 248 h 2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0" h="248">
                    <a:moveTo>
                      <a:pt x="0" y="0"/>
                    </a:moveTo>
                    <a:lnTo>
                      <a:pt x="236" y="40"/>
                    </a:lnTo>
                    <a:lnTo>
                      <a:pt x="360" y="248"/>
                    </a:lnTo>
                    <a:lnTo>
                      <a:pt x="124" y="2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AEF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3" name="Freeform 33935"/>
              <p:cNvSpPr>
                <a:spLocks noChangeAspect="1"/>
              </p:cNvSpPr>
              <p:nvPr/>
            </p:nvSpPr>
            <p:spPr bwMode="auto">
              <a:xfrm>
                <a:off x="3608" y="3718"/>
                <a:ext cx="140" cy="259"/>
              </a:xfrm>
              <a:custGeom>
                <a:avLst/>
                <a:gdLst>
                  <a:gd name="T0" fmla="*/ 0 w 1028"/>
                  <a:gd name="T1" fmla="*/ 0 h 1760"/>
                  <a:gd name="T2" fmla="*/ 0 w 1028"/>
                  <a:gd name="T3" fmla="*/ 0 h 1760"/>
                  <a:gd name="T4" fmla="*/ 0 w 1028"/>
                  <a:gd name="T5" fmla="*/ 0 h 1760"/>
                  <a:gd name="T6" fmla="*/ 0 w 1028"/>
                  <a:gd name="T7" fmla="*/ 0 h 1760"/>
                  <a:gd name="T8" fmla="*/ 0 w 1028"/>
                  <a:gd name="T9" fmla="*/ 0 h 1760"/>
                  <a:gd name="T10" fmla="*/ 0 w 1028"/>
                  <a:gd name="T11" fmla="*/ 0 h 1760"/>
                  <a:gd name="T12" fmla="*/ 0 w 1028"/>
                  <a:gd name="T13" fmla="*/ 0 h 17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28"/>
                  <a:gd name="T22" fmla="*/ 0 h 1760"/>
                  <a:gd name="T23" fmla="*/ 1028 w 1028"/>
                  <a:gd name="T24" fmla="*/ 1760 h 176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28" h="1760">
                    <a:moveTo>
                      <a:pt x="924" y="0"/>
                    </a:moveTo>
                    <a:lnTo>
                      <a:pt x="1028" y="220"/>
                    </a:lnTo>
                    <a:lnTo>
                      <a:pt x="80" y="1760"/>
                    </a:lnTo>
                    <a:cubicBezTo>
                      <a:pt x="55" y="1699"/>
                      <a:pt x="15" y="1613"/>
                      <a:pt x="4" y="1576"/>
                    </a:cubicBezTo>
                    <a:lnTo>
                      <a:pt x="32" y="1580"/>
                    </a:lnTo>
                    <a:lnTo>
                      <a:pt x="0" y="1532"/>
                    </a:lnTo>
                    <a:lnTo>
                      <a:pt x="924" y="0"/>
                    </a:lnTo>
                    <a:close/>
                  </a:path>
                </a:pathLst>
              </a:custGeom>
              <a:solidFill>
                <a:srgbClr val="FFEDC9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4" name="Freeform 33936"/>
              <p:cNvSpPr>
                <a:spLocks noChangeAspect="1"/>
              </p:cNvSpPr>
              <p:nvPr/>
            </p:nvSpPr>
            <p:spPr bwMode="auto">
              <a:xfrm>
                <a:off x="3623" y="3754"/>
                <a:ext cx="145" cy="261"/>
              </a:xfrm>
              <a:custGeom>
                <a:avLst/>
                <a:gdLst>
                  <a:gd name="T0" fmla="*/ 0 w 1064"/>
                  <a:gd name="T1" fmla="*/ 0 h 1776"/>
                  <a:gd name="T2" fmla="*/ 0 w 1064"/>
                  <a:gd name="T3" fmla="*/ 0 h 1776"/>
                  <a:gd name="T4" fmla="*/ 0 w 1064"/>
                  <a:gd name="T5" fmla="*/ 0 h 1776"/>
                  <a:gd name="T6" fmla="*/ 0 w 1064"/>
                  <a:gd name="T7" fmla="*/ 0 h 1776"/>
                  <a:gd name="T8" fmla="*/ 0 w 1064"/>
                  <a:gd name="T9" fmla="*/ 0 h 1776"/>
                  <a:gd name="T10" fmla="*/ 0 w 1064"/>
                  <a:gd name="T11" fmla="*/ 0 h 1776"/>
                  <a:gd name="T12" fmla="*/ 0 w 1064"/>
                  <a:gd name="T13" fmla="*/ 0 h 17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4"/>
                  <a:gd name="T22" fmla="*/ 0 h 1776"/>
                  <a:gd name="T23" fmla="*/ 1064 w 1064"/>
                  <a:gd name="T24" fmla="*/ 1776 h 17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4" h="1776">
                    <a:moveTo>
                      <a:pt x="948" y="0"/>
                    </a:moveTo>
                    <a:lnTo>
                      <a:pt x="1064" y="228"/>
                    </a:lnTo>
                    <a:lnTo>
                      <a:pt x="80" y="1776"/>
                    </a:lnTo>
                    <a:cubicBezTo>
                      <a:pt x="56" y="1713"/>
                      <a:pt x="28" y="1652"/>
                      <a:pt x="8" y="1588"/>
                    </a:cubicBezTo>
                    <a:cubicBezTo>
                      <a:pt x="7" y="1584"/>
                      <a:pt x="20" y="1584"/>
                      <a:pt x="20" y="1584"/>
                    </a:cubicBezTo>
                    <a:lnTo>
                      <a:pt x="0" y="1532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FFEDC9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" name="Freeform 33937"/>
              <p:cNvSpPr>
                <a:spLocks noChangeAspect="1"/>
              </p:cNvSpPr>
              <p:nvPr/>
            </p:nvSpPr>
            <p:spPr bwMode="auto">
              <a:xfrm>
                <a:off x="3734" y="3746"/>
                <a:ext cx="22" cy="27"/>
              </a:xfrm>
              <a:custGeom>
                <a:avLst/>
                <a:gdLst>
                  <a:gd name="T0" fmla="*/ 0 w 156"/>
                  <a:gd name="T1" fmla="*/ 0 h 180"/>
                  <a:gd name="T2" fmla="*/ 0 w 156"/>
                  <a:gd name="T3" fmla="*/ 0 h 180"/>
                  <a:gd name="T4" fmla="*/ 0 w 156"/>
                  <a:gd name="T5" fmla="*/ 0 h 180"/>
                  <a:gd name="T6" fmla="*/ 0 w 156"/>
                  <a:gd name="T7" fmla="*/ 0 h 180"/>
                  <a:gd name="T8" fmla="*/ 0 w 156"/>
                  <a:gd name="T9" fmla="*/ 0 h 180"/>
                  <a:gd name="T10" fmla="*/ 0 w 156"/>
                  <a:gd name="T11" fmla="*/ 0 h 180"/>
                  <a:gd name="T12" fmla="*/ 0 w 156"/>
                  <a:gd name="T13" fmla="*/ 0 h 180"/>
                  <a:gd name="T14" fmla="*/ 0 w 156"/>
                  <a:gd name="T15" fmla="*/ 0 h 1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6"/>
                  <a:gd name="T25" fmla="*/ 0 h 180"/>
                  <a:gd name="T26" fmla="*/ 156 w 156"/>
                  <a:gd name="T27" fmla="*/ 180 h 1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6" h="180">
                    <a:moveTo>
                      <a:pt x="0" y="132"/>
                    </a:moveTo>
                    <a:cubicBezTo>
                      <a:pt x="25" y="91"/>
                      <a:pt x="44" y="45"/>
                      <a:pt x="76" y="8"/>
                    </a:cubicBezTo>
                    <a:cubicBezTo>
                      <a:pt x="82" y="2"/>
                      <a:pt x="100" y="16"/>
                      <a:pt x="100" y="16"/>
                    </a:cubicBezTo>
                    <a:cubicBezTo>
                      <a:pt x="109" y="3"/>
                      <a:pt x="108" y="9"/>
                      <a:pt x="108" y="0"/>
                    </a:cubicBezTo>
                    <a:lnTo>
                      <a:pt x="156" y="8"/>
                    </a:lnTo>
                    <a:lnTo>
                      <a:pt x="68" y="180"/>
                    </a:lnTo>
                    <a:lnTo>
                      <a:pt x="20" y="16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6" name="Freeform 33938"/>
              <p:cNvSpPr>
                <a:spLocks noChangeAspect="1"/>
              </p:cNvSpPr>
              <p:nvPr/>
            </p:nvSpPr>
            <p:spPr bwMode="auto">
              <a:xfrm>
                <a:off x="3782" y="3752"/>
                <a:ext cx="22" cy="26"/>
              </a:xfrm>
              <a:custGeom>
                <a:avLst/>
                <a:gdLst>
                  <a:gd name="T0" fmla="*/ 0 w 164"/>
                  <a:gd name="T1" fmla="*/ 0 h 179"/>
                  <a:gd name="T2" fmla="*/ 0 w 164"/>
                  <a:gd name="T3" fmla="*/ 0 h 179"/>
                  <a:gd name="T4" fmla="*/ 0 w 164"/>
                  <a:gd name="T5" fmla="*/ 0 h 179"/>
                  <a:gd name="T6" fmla="*/ 0 w 164"/>
                  <a:gd name="T7" fmla="*/ 0 h 179"/>
                  <a:gd name="T8" fmla="*/ 0 w 164"/>
                  <a:gd name="T9" fmla="*/ 0 h 179"/>
                  <a:gd name="T10" fmla="*/ 0 w 164"/>
                  <a:gd name="T11" fmla="*/ 0 h 179"/>
                  <a:gd name="T12" fmla="*/ 0 w 164"/>
                  <a:gd name="T13" fmla="*/ 0 h 179"/>
                  <a:gd name="T14" fmla="*/ 0 w 164"/>
                  <a:gd name="T15" fmla="*/ 0 h 179"/>
                  <a:gd name="T16" fmla="*/ 0 w 164"/>
                  <a:gd name="T17" fmla="*/ 0 h 179"/>
                  <a:gd name="T18" fmla="*/ 0 w 164"/>
                  <a:gd name="T19" fmla="*/ 0 h 179"/>
                  <a:gd name="T20" fmla="*/ 0 w 164"/>
                  <a:gd name="T21" fmla="*/ 0 h 179"/>
                  <a:gd name="T22" fmla="*/ 0 w 164"/>
                  <a:gd name="T23" fmla="*/ 0 h 179"/>
                  <a:gd name="T24" fmla="*/ 0 w 164"/>
                  <a:gd name="T25" fmla="*/ 0 h 179"/>
                  <a:gd name="T26" fmla="*/ 0 w 164"/>
                  <a:gd name="T27" fmla="*/ 0 h 1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64"/>
                  <a:gd name="T43" fmla="*/ 0 h 179"/>
                  <a:gd name="T44" fmla="*/ 164 w 164"/>
                  <a:gd name="T45" fmla="*/ 179 h 1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64" h="179">
                    <a:moveTo>
                      <a:pt x="8" y="27"/>
                    </a:moveTo>
                    <a:cubicBezTo>
                      <a:pt x="19" y="30"/>
                      <a:pt x="32" y="31"/>
                      <a:pt x="40" y="39"/>
                    </a:cubicBezTo>
                    <a:cubicBezTo>
                      <a:pt x="47" y="27"/>
                      <a:pt x="50" y="12"/>
                      <a:pt x="60" y="3"/>
                    </a:cubicBezTo>
                    <a:cubicBezTo>
                      <a:pt x="64" y="0"/>
                      <a:pt x="68" y="9"/>
                      <a:pt x="72" y="11"/>
                    </a:cubicBezTo>
                    <a:cubicBezTo>
                      <a:pt x="97" y="22"/>
                      <a:pt x="96" y="10"/>
                      <a:pt x="96" y="23"/>
                    </a:cubicBezTo>
                    <a:cubicBezTo>
                      <a:pt x="96" y="25"/>
                      <a:pt x="83" y="51"/>
                      <a:pt x="104" y="43"/>
                    </a:cubicBezTo>
                    <a:cubicBezTo>
                      <a:pt x="108" y="41"/>
                      <a:pt x="109" y="35"/>
                      <a:pt x="112" y="31"/>
                    </a:cubicBezTo>
                    <a:cubicBezTo>
                      <a:pt x="116" y="27"/>
                      <a:pt x="124" y="19"/>
                      <a:pt x="124" y="19"/>
                    </a:cubicBezTo>
                    <a:lnTo>
                      <a:pt x="164" y="27"/>
                    </a:lnTo>
                    <a:lnTo>
                      <a:pt x="140" y="95"/>
                    </a:lnTo>
                    <a:lnTo>
                      <a:pt x="104" y="179"/>
                    </a:lnTo>
                    <a:lnTo>
                      <a:pt x="44" y="75"/>
                    </a:lnTo>
                    <a:lnTo>
                      <a:pt x="0" y="59"/>
                    </a:lnTo>
                    <a:lnTo>
                      <a:pt x="8" y="27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7" name="Freeform 33939"/>
              <p:cNvSpPr>
                <a:spLocks noChangeAspect="1"/>
              </p:cNvSpPr>
              <p:nvPr/>
            </p:nvSpPr>
            <p:spPr bwMode="auto">
              <a:xfrm>
                <a:off x="3753" y="3781"/>
                <a:ext cx="21" cy="30"/>
              </a:xfrm>
              <a:custGeom>
                <a:avLst/>
                <a:gdLst>
                  <a:gd name="T0" fmla="*/ 0 w 155"/>
                  <a:gd name="T1" fmla="*/ 0 h 203"/>
                  <a:gd name="T2" fmla="*/ 0 w 155"/>
                  <a:gd name="T3" fmla="*/ 0 h 203"/>
                  <a:gd name="T4" fmla="*/ 0 w 155"/>
                  <a:gd name="T5" fmla="*/ 0 h 203"/>
                  <a:gd name="T6" fmla="*/ 0 w 155"/>
                  <a:gd name="T7" fmla="*/ 0 h 203"/>
                  <a:gd name="T8" fmla="*/ 0 w 155"/>
                  <a:gd name="T9" fmla="*/ 0 h 203"/>
                  <a:gd name="T10" fmla="*/ 0 w 155"/>
                  <a:gd name="T11" fmla="*/ 0 h 203"/>
                  <a:gd name="T12" fmla="*/ 0 w 155"/>
                  <a:gd name="T13" fmla="*/ 0 h 203"/>
                  <a:gd name="T14" fmla="*/ 0 w 155"/>
                  <a:gd name="T15" fmla="*/ 0 h 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55"/>
                  <a:gd name="T25" fmla="*/ 0 h 203"/>
                  <a:gd name="T26" fmla="*/ 155 w 155"/>
                  <a:gd name="T27" fmla="*/ 203 h 2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55" h="203">
                    <a:moveTo>
                      <a:pt x="80" y="31"/>
                    </a:moveTo>
                    <a:lnTo>
                      <a:pt x="0" y="159"/>
                    </a:lnTo>
                    <a:lnTo>
                      <a:pt x="24" y="191"/>
                    </a:lnTo>
                    <a:lnTo>
                      <a:pt x="64" y="203"/>
                    </a:lnTo>
                    <a:cubicBezTo>
                      <a:pt x="80" y="192"/>
                      <a:pt x="101" y="154"/>
                      <a:pt x="116" y="123"/>
                    </a:cubicBezTo>
                    <a:cubicBezTo>
                      <a:pt x="131" y="92"/>
                      <a:pt x="155" y="32"/>
                      <a:pt x="152" y="19"/>
                    </a:cubicBezTo>
                    <a:cubicBezTo>
                      <a:pt x="101" y="0"/>
                      <a:pt x="122" y="9"/>
                      <a:pt x="100" y="43"/>
                    </a:cubicBezTo>
                    <a:cubicBezTo>
                      <a:pt x="81" y="38"/>
                      <a:pt x="86" y="44"/>
                      <a:pt x="80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8" name="Freeform 33940"/>
              <p:cNvSpPr>
                <a:spLocks noChangeAspect="1"/>
              </p:cNvSpPr>
              <p:nvPr/>
            </p:nvSpPr>
            <p:spPr bwMode="auto">
              <a:xfrm>
                <a:off x="3760" y="3758"/>
                <a:ext cx="35" cy="31"/>
              </a:xfrm>
              <a:custGeom>
                <a:avLst/>
                <a:gdLst>
                  <a:gd name="T0" fmla="*/ 0 w 257"/>
                  <a:gd name="T1" fmla="*/ 0 h 213"/>
                  <a:gd name="T2" fmla="*/ 0 w 257"/>
                  <a:gd name="T3" fmla="*/ 0 h 213"/>
                  <a:gd name="T4" fmla="*/ 0 w 257"/>
                  <a:gd name="T5" fmla="*/ 0 h 213"/>
                  <a:gd name="T6" fmla="*/ 0 w 257"/>
                  <a:gd name="T7" fmla="*/ 0 h 213"/>
                  <a:gd name="T8" fmla="*/ 0 w 257"/>
                  <a:gd name="T9" fmla="*/ 0 h 213"/>
                  <a:gd name="T10" fmla="*/ 0 w 257"/>
                  <a:gd name="T11" fmla="*/ 0 h 213"/>
                  <a:gd name="T12" fmla="*/ 0 w 257"/>
                  <a:gd name="T13" fmla="*/ 0 h 213"/>
                  <a:gd name="T14" fmla="*/ 0 w 257"/>
                  <a:gd name="T15" fmla="*/ 0 h 213"/>
                  <a:gd name="T16" fmla="*/ 0 w 257"/>
                  <a:gd name="T17" fmla="*/ 0 h 213"/>
                  <a:gd name="T18" fmla="*/ 0 w 257"/>
                  <a:gd name="T19" fmla="*/ 0 h 213"/>
                  <a:gd name="T20" fmla="*/ 0 w 257"/>
                  <a:gd name="T21" fmla="*/ 0 h 213"/>
                  <a:gd name="T22" fmla="*/ 0 w 257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7"/>
                  <a:gd name="T37" fmla="*/ 0 h 213"/>
                  <a:gd name="T38" fmla="*/ 257 w 257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7" h="213">
                    <a:moveTo>
                      <a:pt x="0" y="69"/>
                    </a:moveTo>
                    <a:lnTo>
                      <a:pt x="112" y="89"/>
                    </a:lnTo>
                    <a:cubicBezTo>
                      <a:pt x="99" y="61"/>
                      <a:pt x="81" y="35"/>
                      <a:pt x="72" y="5"/>
                    </a:cubicBezTo>
                    <a:cubicBezTo>
                      <a:pt x="70" y="0"/>
                      <a:pt x="88" y="9"/>
                      <a:pt x="88" y="9"/>
                    </a:cubicBezTo>
                    <a:lnTo>
                      <a:pt x="132" y="97"/>
                    </a:lnTo>
                    <a:lnTo>
                      <a:pt x="248" y="117"/>
                    </a:lnTo>
                    <a:cubicBezTo>
                      <a:pt x="257" y="130"/>
                      <a:pt x="256" y="124"/>
                      <a:pt x="256" y="133"/>
                    </a:cubicBezTo>
                    <a:lnTo>
                      <a:pt x="140" y="113"/>
                    </a:lnTo>
                    <a:cubicBezTo>
                      <a:pt x="194" y="213"/>
                      <a:pt x="228" y="209"/>
                      <a:pt x="180" y="209"/>
                    </a:cubicBezTo>
                    <a:lnTo>
                      <a:pt x="116" y="101"/>
                    </a:lnTo>
                    <a:lnTo>
                      <a:pt x="0" y="89"/>
                    </a:lnTo>
                    <a:lnTo>
                      <a:pt x="0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0DAB6"/>
                  </a:gs>
                </a:gsLst>
                <a:lin ang="1890000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9" name="Freeform 33941"/>
              <p:cNvSpPr>
                <a:spLocks noChangeAspect="1"/>
              </p:cNvSpPr>
              <p:nvPr/>
            </p:nvSpPr>
            <p:spPr bwMode="auto">
              <a:xfrm>
                <a:off x="3741" y="3722"/>
                <a:ext cx="35" cy="31"/>
              </a:xfrm>
              <a:custGeom>
                <a:avLst/>
                <a:gdLst>
                  <a:gd name="T0" fmla="*/ 0 w 257"/>
                  <a:gd name="T1" fmla="*/ 0 h 213"/>
                  <a:gd name="T2" fmla="*/ 0 w 257"/>
                  <a:gd name="T3" fmla="*/ 0 h 213"/>
                  <a:gd name="T4" fmla="*/ 0 w 257"/>
                  <a:gd name="T5" fmla="*/ 0 h 213"/>
                  <a:gd name="T6" fmla="*/ 0 w 257"/>
                  <a:gd name="T7" fmla="*/ 0 h 213"/>
                  <a:gd name="T8" fmla="*/ 0 w 257"/>
                  <a:gd name="T9" fmla="*/ 0 h 213"/>
                  <a:gd name="T10" fmla="*/ 0 w 257"/>
                  <a:gd name="T11" fmla="*/ 0 h 213"/>
                  <a:gd name="T12" fmla="*/ 0 w 257"/>
                  <a:gd name="T13" fmla="*/ 0 h 213"/>
                  <a:gd name="T14" fmla="*/ 0 w 257"/>
                  <a:gd name="T15" fmla="*/ 0 h 213"/>
                  <a:gd name="T16" fmla="*/ 0 w 257"/>
                  <a:gd name="T17" fmla="*/ 0 h 213"/>
                  <a:gd name="T18" fmla="*/ 0 w 257"/>
                  <a:gd name="T19" fmla="*/ 0 h 213"/>
                  <a:gd name="T20" fmla="*/ 0 w 257"/>
                  <a:gd name="T21" fmla="*/ 0 h 213"/>
                  <a:gd name="T22" fmla="*/ 0 w 257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7"/>
                  <a:gd name="T37" fmla="*/ 0 h 213"/>
                  <a:gd name="T38" fmla="*/ 257 w 257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7" h="213">
                    <a:moveTo>
                      <a:pt x="0" y="69"/>
                    </a:moveTo>
                    <a:lnTo>
                      <a:pt x="112" y="89"/>
                    </a:lnTo>
                    <a:cubicBezTo>
                      <a:pt x="99" y="61"/>
                      <a:pt x="81" y="35"/>
                      <a:pt x="72" y="5"/>
                    </a:cubicBezTo>
                    <a:cubicBezTo>
                      <a:pt x="70" y="0"/>
                      <a:pt x="88" y="9"/>
                      <a:pt x="88" y="9"/>
                    </a:cubicBezTo>
                    <a:lnTo>
                      <a:pt x="132" y="97"/>
                    </a:lnTo>
                    <a:lnTo>
                      <a:pt x="248" y="117"/>
                    </a:lnTo>
                    <a:cubicBezTo>
                      <a:pt x="257" y="130"/>
                      <a:pt x="256" y="124"/>
                      <a:pt x="256" y="133"/>
                    </a:cubicBezTo>
                    <a:lnTo>
                      <a:pt x="140" y="113"/>
                    </a:lnTo>
                    <a:cubicBezTo>
                      <a:pt x="194" y="213"/>
                      <a:pt x="228" y="209"/>
                      <a:pt x="180" y="209"/>
                    </a:cubicBezTo>
                    <a:lnTo>
                      <a:pt x="116" y="101"/>
                    </a:lnTo>
                    <a:lnTo>
                      <a:pt x="0" y="89"/>
                    </a:lnTo>
                    <a:lnTo>
                      <a:pt x="0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0DAB6"/>
                  </a:gs>
                </a:gsLst>
                <a:lin ang="1890000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0" name="Line 33942"/>
              <p:cNvSpPr>
                <a:spLocks noChangeAspect="1" noChangeShapeType="1"/>
              </p:cNvSpPr>
              <p:nvPr/>
            </p:nvSpPr>
            <p:spPr bwMode="auto">
              <a:xfrm flipH="1">
                <a:off x="3620" y="3753"/>
                <a:ext cx="109" cy="197"/>
              </a:xfrm>
              <a:prstGeom prst="line">
                <a:avLst/>
              </a:prstGeom>
              <a:noFill/>
              <a:ln w="19050">
                <a:solidFill>
                  <a:srgbClr val="F0DAB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1" name="Line 33943"/>
              <p:cNvSpPr>
                <a:spLocks noChangeAspect="1" noChangeShapeType="1"/>
              </p:cNvSpPr>
              <p:nvPr/>
            </p:nvSpPr>
            <p:spPr bwMode="auto">
              <a:xfrm flipH="1">
                <a:off x="3635" y="3778"/>
                <a:ext cx="119" cy="208"/>
              </a:xfrm>
              <a:prstGeom prst="line">
                <a:avLst/>
              </a:prstGeom>
              <a:noFill/>
              <a:ln w="19050">
                <a:solidFill>
                  <a:srgbClr val="F0DAB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2" name="Freeform 33944"/>
              <p:cNvSpPr>
                <a:spLocks noChangeAspect="1"/>
              </p:cNvSpPr>
              <p:nvPr/>
            </p:nvSpPr>
            <p:spPr bwMode="auto">
              <a:xfrm>
                <a:off x="3768" y="3794"/>
                <a:ext cx="48" cy="61"/>
              </a:xfrm>
              <a:custGeom>
                <a:avLst/>
                <a:gdLst>
                  <a:gd name="T0" fmla="*/ 0 w 356"/>
                  <a:gd name="T1" fmla="*/ 0 h 412"/>
                  <a:gd name="T2" fmla="*/ 0 w 356"/>
                  <a:gd name="T3" fmla="*/ 0 h 412"/>
                  <a:gd name="T4" fmla="*/ 0 w 356"/>
                  <a:gd name="T5" fmla="*/ 0 h 412"/>
                  <a:gd name="T6" fmla="*/ 0 w 356"/>
                  <a:gd name="T7" fmla="*/ 0 h 412"/>
                  <a:gd name="T8" fmla="*/ 0 w 356"/>
                  <a:gd name="T9" fmla="*/ 0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412"/>
                  <a:gd name="T17" fmla="*/ 356 w 356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412">
                    <a:moveTo>
                      <a:pt x="0" y="400"/>
                    </a:moveTo>
                    <a:lnTo>
                      <a:pt x="260" y="0"/>
                    </a:lnTo>
                    <a:lnTo>
                      <a:pt x="356" y="20"/>
                    </a:lnTo>
                    <a:lnTo>
                      <a:pt x="96" y="412"/>
                    </a:lnTo>
                    <a:lnTo>
                      <a:pt x="0" y="400"/>
                    </a:lnTo>
                    <a:close/>
                  </a:path>
                </a:pathLst>
              </a:custGeom>
              <a:solidFill>
                <a:srgbClr val="160A00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3" name="Freeform 33945"/>
              <p:cNvSpPr>
                <a:spLocks noChangeAspect="1"/>
              </p:cNvSpPr>
              <p:nvPr/>
            </p:nvSpPr>
            <p:spPr bwMode="auto">
              <a:xfrm>
                <a:off x="3793" y="3790"/>
                <a:ext cx="34" cy="29"/>
              </a:xfrm>
              <a:custGeom>
                <a:avLst/>
                <a:gdLst>
                  <a:gd name="T0" fmla="*/ 0 w 251"/>
                  <a:gd name="T1" fmla="*/ 0 h 199"/>
                  <a:gd name="T2" fmla="*/ 0 w 251"/>
                  <a:gd name="T3" fmla="*/ 0 h 199"/>
                  <a:gd name="T4" fmla="*/ 0 w 251"/>
                  <a:gd name="T5" fmla="*/ 0 h 199"/>
                  <a:gd name="T6" fmla="*/ 0 w 251"/>
                  <a:gd name="T7" fmla="*/ 0 h 199"/>
                  <a:gd name="T8" fmla="*/ 0 w 251"/>
                  <a:gd name="T9" fmla="*/ 0 h 199"/>
                  <a:gd name="T10" fmla="*/ 0 w 251"/>
                  <a:gd name="T11" fmla="*/ 0 h 199"/>
                  <a:gd name="T12" fmla="*/ 0 w 251"/>
                  <a:gd name="T13" fmla="*/ 0 h 199"/>
                  <a:gd name="T14" fmla="*/ 0 w 251"/>
                  <a:gd name="T15" fmla="*/ 0 h 199"/>
                  <a:gd name="T16" fmla="*/ 0 w 251"/>
                  <a:gd name="T17" fmla="*/ 0 h 199"/>
                  <a:gd name="T18" fmla="*/ 0 w 251"/>
                  <a:gd name="T19" fmla="*/ 0 h 199"/>
                  <a:gd name="T20" fmla="*/ 0 w 251"/>
                  <a:gd name="T21" fmla="*/ 0 h 199"/>
                  <a:gd name="T22" fmla="*/ 0 w 251"/>
                  <a:gd name="T23" fmla="*/ 0 h 199"/>
                  <a:gd name="T24" fmla="*/ 0 w 251"/>
                  <a:gd name="T25" fmla="*/ 0 h 199"/>
                  <a:gd name="T26" fmla="*/ 0 w 251"/>
                  <a:gd name="T27" fmla="*/ 0 h 1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51"/>
                  <a:gd name="T43" fmla="*/ 0 h 199"/>
                  <a:gd name="T44" fmla="*/ 251 w 251"/>
                  <a:gd name="T45" fmla="*/ 199 h 1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51" h="199">
                    <a:moveTo>
                      <a:pt x="72" y="35"/>
                    </a:moveTo>
                    <a:cubicBezTo>
                      <a:pt x="89" y="41"/>
                      <a:pt x="80" y="39"/>
                      <a:pt x="100" y="39"/>
                    </a:cubicBezTo>
                    <a:lnTo>
                      <a:pt x="124" y="7"/>
                    </a:lnTo>
                    <a:cubicBezTo>
                      <a:pt x="139" y="10"/>
                      <a:pt x="156" y="6"/>
                      <a:pt x="168" y="15"/>
                    </a:cubicBezTo>
                    <a:cubicBezTo>
                      <a:pt x="177" y="21"/>
                      <a:pt x="159" y="41"/>
                      <a:pt x="168" y="47"/>
                    </a:cubicBezTo>
                    <a:cubicBezTo>
                      <a:pt x="171" y="49"/>
                      <a:pt x="176" y="47"/>
                      <a:pt x="180" y="47"/>
                    </a:cubicBezTo>
                    <a:lnTo>
                      <a:pt x="196" y="15"/>
                    </a:lnTo>
                    <a:cubicBezTo>
                      <a:pt x="211" y="20"/>
                      <a:pt x="251" y="0"/>
                      <a:pt x="240" y="31"/>
                    </a:cubicBezTo>
                    <a:lnTo>
                      <a:pt x="140" y="199"/>
                    </a:lnTo>
                    <a:cubicBezTo>
                      <a:pt x="127" y="198"/>
                      <a:pt x="113" y="198"/>
                      <a:pt x="100" y="195"/>
                    </a:cubicBezTo>
                    <a:cubicBezTo>
                      <a:pt x="86" y="192"/>
                      <a:pt x="84" y="175"/>
                      <a:pt x="72" y="167"/>
                    </a:cubicBezTo>
                    <a:cubicBezTo>
                      <a:pt x="57" y="189"/>
                      <a:pt x="48" y="183"/>
                      <a:pt x="20" y="179"/>
                    </a:cubicBezTo>
                    <a:cubicBezTo>
                      <a:pt x="11" y="166"/>
                      <a:pt x="11" y="150"/>
                      <a:pt x="0" y="139"/>
                    </a:cubicBezTo>
                    <a:lnTo>
                      <a:pt x="72" y="35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4" name="Freeform 33946"/>
              <p:cNvSpPr>
                <a:spLocks noChangeAspect="1"/>
              </p:cNvSpPr>
              <p:nvPr/>
            </p:nvSpPr>
            <p:spPr bwMode="auto">
              <a:xfrm>
                <a:off x="3840" y="3796"/>
                <a:ext cx="23" cy="29"/>
              </a:xfrm>
              <a:custGeom>
                <a:avLst/>
                <a:gdLst>
                  <a:gd name="T0" fmla="*/ 0 w 164"/>
                  <a:gd name="T1" fmla="*/ 0 h 194"/>
                  <a:gd name="T2" fmla="*/ 0 w 164"/>
                  <a:gd name="T3" fmla="*/ 0 h 194"/>
                  <a:gd name="T4" fmla="*/ 0 w 164"/>
                  <a:gd name="T5" fmla="*/ 0 h 194"/>
                  <a:gd name="T6" fmla="*/ 0 w 164"/>
                  <a:gd name="T7" fmla="*/ 0 h 194"/>
                  <a:gd name="T8" fmla="*/ 0 w 164"/>
                  <a:gd name="T9" fmla="*/ 0 h 194"/>
                  <a:gd name="T10" fmla="*/ 0 w 164"/>
                  <a:gd name="T11" fmla="*/ 0 h 194"/>
                  <a:gd name="T12" fmla="*/ 0 w 164"/>
                  <a:gd name="T13" fmla="*/ 0 h 194"/>
                  <a:gd name="T14" fmla="*/ 0 w 164"/>
                  <a:gd name="T15" fmla="*/ 0 h 1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4"/>
                  <a:gd name="T25" fmla="*/ 0 h 194"/>
                  <a:gd name="T26" fmla="*/ 164 w 164"/>
                  <a:gd name="T27" fmla="*/ 194 h 1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4" h="194">
                    <a:moveTo>
                      <a:pt x="84" y="34"/>
                    </a:moveTo>
                    <a:cubicBezTo>
                      <a:pt x="100" y="45"/>
                      <a:pt x="91" y="42"/>
                      <a:pt x="112" y="42"/>
                    </a:cubicBezTo>
                    <a:cubicBezTo>
                      <a:pt x="116" y="33"/>
                      <a:pt x="115" y="19"/>
                      <a:pt x="124" y="14"/>
                    </a:cubicBezTo>
                    <a:cubicBezTo>
                      <a:pt x="148" y="0"/>
                      <a:pt x="154" y="24"/>
                      <a:pt x="164" y="34"/>
                    </a:cubicBezTo>
                    <a:lnTo>
                      <a:pt x="64" y="194"/>
                    </a:lnTo>
                    <a:lnTo>
                      <a:pt x="28" y="190"/>
                    </a:lnTo>
                    <a:lnTo>
                      <a:pt x="0" y="150"/>
                    </a:lnTo>
                    <a:lnTo>
                      <a:pt x="84" y="34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" name="Freeform 33947"/>
              <p:cNvSpPr>
                <a:spLocks noChangeAspect="1"/>
              </p:cNvSpPr>
              <p:nvPr/>
            </p:nvSpPr>
            <p:spPr bwMode="auto">
              <a:xfrm>
                <a:off x="3829" y="3761"/>
                <a:ext cx="13" cy="13"/>
              </a:xfrm>
              <a:custGeom>
                <a:avLst/>
                <a:gdLst>
                  <a:gd name="T0" fmla="*/ 0 w 96"/>
                  <a:gd name="T1" fmla="*/ 0 h 92"/>
                  <a:gd name="T2" fmla="*/ 0 w 96"/>
                  <a:gd name="T3" fmla="*/ 0 h 92"/>
                  <a:gd name="T4" fmla="*/ 0 w 96"/>
                  <a:gd name="T5" fmla="*/ 0 h 92"/>
                  <a:gd name="T6" fmla="*/ 0 w 96"/>
                  <a:gd name="T7" fmla="*/ 0 h 92"/>
                  <a:gd name="T8" fmla="*/ 0 w 96"/>
                  <a:gd name="T9" fmla="*/ 0 h 92"/>
                  <a:gd name="T10" fmla="*/ 0 w 96"/>
                  <a:gd name="T11" fmla="*/ 0 h 92"/>
                  <a:gd name="T12" fmla="*/ 0 w 96"/>
                  <a:gd name="T13" fmla="*/ 0 h 92"/>
                  <a:gd name="T14" fmla="*/ 0 w 96"/>
                  <a:gd name="T15" fmla="*/ 0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92"/>
                  <a:gd name="T26" fmla="*/ 96 w 96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92">
                    <a:moveTo>
                      <a:pt x="12" y="32"/>
                    </a:moveTo>
                    <a:lnTo>
                      <a:pt x="0" y="64"/>
                    </a:lnTo>
                    <a:lnTo>
                      <a:pt x="40" y="64"/>
                    </a:lnTo>
                    <a:lnTo>
                      <a:pt x="56" y="92"/>
                    </a:lnTo>
                    <a:lnTo>
                      <a:pt x="96" y="24"/>
                    </a:lnTo>
                    <a:lnTo>
                      <a:pt x="52" y="0"/>
                    </a:lnTo>
                    <a:lnTo>
                      <a:pt x="36" y="36"/>
                    </a:lnTo>
                    <a:lnTo>
                      <a:pt x="12" y="32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6" name="Freeform 33948"/>
              <p:cNvSpPr>
                <a:spLocks noChangeAspect="1"/>
              </p:cNvSpPr>
              <p:nvPr/>
            </p:nvSpPr>
            <p:spPr bwMode="auto">
              <a:xfrm>
                <a:off x="3790" y="3733"/>
                <a:ext cx="33" cy="30"/>
              </a:xfrm>
              <a:custGeom>
                <a:avLst/>
                <a:gdLst>
                  <a:gd name="T0" fmla="*/ 0 w 257"/>
                  <a:gd name="T1" fmla="*/ 0 h 213"/>
                  <a:gd name="T2" fmla="*/ 0 w 257"/>
                  <a:gd name="T3" fmla="*/ 0 h 213"/>
                  <a:gd name="T4" fmla="*/ 0 w 257"/>
                  <a:gd name="T5" fmla="*/ 0 h 213"/>
                  <a:gd name="T6" fmla="*/ 0 w 257"/>
                  <a:gd name="T7" fmla="*/ 0 h 213"/>
                  <a:gd name="T8" fmla="*/ 0 w 257"/>
                  <a:gd name="T9" fmla="*/ 0 h 213"/>
                  <a:gd name="T10" fmla="*/ 0 w 257"/>
                  <a:gd name="T11" fmla="*/ 0 h 213"/>
                  <a:gd name="T12" fmla="*/ 0 w 257"/>
                  <a:gd name="T13" fmla="*/ 0 h 213"/>
                  <a:gd name="T14" fmla="*/ 0 w 257"/>
                  <a:gd name="T15" fmla="*/ 0 h 213"/>
                  <a:gd name="T16" fmla="*/ 0 w 257"/>
                  <a:gd name="T17" fmla="*/ 0 h 213"/>
                  <a:gd name="T18" fmla="*/ 0 w 257"/>
                  <a:gd name="T19" fmla="*/ 0 h 213"/>
                  <a:gd name="T20" fmla="*/ 0 w 257"/>
                  <a:gd name="T21" fmla="*/ 0 h 213"/>
                  <a:gd name="T22" fmla="*/ 0 w 257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7"/>
                  <a:gd name="T37" fmla="*/ 0 h 213"/>
                  <a:gd name="T38" fmla="*/ 257 w 257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7" h="213">
                    <a:moveTo>
                      <a:pt x="0" y="69"/>
                    </a:moveTo>
                    <a:lnTo>
                      <a:pt x="112" y="89"/>
                    </a:lnTo>
                    <a:cubicBezTo>
                      <a:pt x="99" y="61"/>
                      <a:pt x="81" y="35"/>
                      <a:pt x="72" y="5"/>
                    </a:cubicBezTo>
                    <a:cubicBezTo>
                      <a:pt x="70" y="0"/>
                      <a:pt x="88" y="9"/>
                      <a:pt x="88" y="9"/>
                    </a:cubicBezTo>
                    <a:lnTo>
                      <a:pt x="132" y="97"/>
                    </a:lnTo>
                    <a:lnTo>
                      <a:pt x="248" y="117"/>
                    </a:lnTo>
                    <a:cubicBezTo>
                      <a:pt x="257" y="130"/>
                      <a:pt x="256" y="124"/>
                      <a:pt x="256" y="133"/>
                    </a:cubicBezTo>
                    <a:lnTo>
                      <a:pt x="140" y="113"/>
                    </a:lnTo>
                    <a:cubicBezTo>
                      <a:pt x="194" y="213"/>
                      <a:pt x="228" y="209"/>
                      <a:pt x="180" y="209"/>
                    </a:cubicBezTo>
                    <a:lnTo>
                      <a:pt x="116" y="101"/>
                    </a:lnTo>
                    <a:lnTo>
                      <a:pt x="0" y="89"/>
                    </a:lnTo>
                    <a:lnTo>
                      <a:pt x="0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0DAB6"/>
                  </a:gs>
                </a:gsLst>
                <a:lin ang="1890000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7" name="Freeform 33949"/>
              <p:cNvSpPr>
                <a:spLocks noChangeAspect="1"/>
              </p:cNvSpPr>
              <p:nvPr/>
            </p:nvSpPr>
            <p:spPr bwMode="auto">
              <a:xfrm>
                <a:off x="3811" y="3768"/>
                <a:ext cx="32" cy="31"/>
              </a:xfrm>
              <a:custGeom>
                <a:avLst/>
                <a:gdLst>
                  <a:gd name="T0" fmla="*/ 0 w 257"/>
                  <a:gd name="T1" fmla="*/ 0 h 213"/>
                  <a:gd name="T2" fmla="*/ 0 w 257"/>
                  <a:gd name="T3" fmla="*/ 0 h 213"/>
                  <a:gd name="T4" fmla="*/ 0 w 257"/>
                  <a:gd name="T5" fmla="*/ 0 h 213"/>
                  <a:gd name="T6" fmla="*/ 0 w 257"/>
                  <a:gd name="T7" fmla="*/ 0 h 213"/>
                  <a:gd name="T8" fmla="*/ 0 w 257"/>
                  <a:gd name="T9" fmla="*/ 0 h 213"/>
                  <a:gd name="T10" fmla="*/ 0 w 257"/>
                  <a:gd name="T11" fmla="*/ 0 h 213"/>
                  <a:gd name="T12" fmla="*/ 0 w 257"/>
                  <a:gd name="T13" fmla="*/ 0 h 213"/>
                  <a:gd name="T14" fmla="*/ 0 w 257"/>
                  <a:gd name="T15" fmla="*/ 0 h 213"/>
                  <a:gd name="T16" fmla="*/ 0 w 257"/>
                  <a:gd name="T17" fmla="*/ 0 h 213"/>
                  <a:gd name="T18" fmla="*/ 0 w 257"/>
                  <a:gd name="T19" fmla="*/ 0 h 213"/>
                  <a:gd name="T20" fmla="*/ 0 w 257"/>
                  <a:gd name="T21" fmla="*/ 0 h 213"/>
                  <a:gd name="T22" fmla="*/ 0 w 257"/>
                  <a:gd name="T23" fmla="*/ 0 h 2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7"/>
                  <a:gd name="T37" fmla="*/ 0 h 213"/>
                  <a:gd name="T38" fmla="*/ 257 w 257"/>
                  <a:gd name="T39" fmla="*/ 213 h 2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7" h="213">
                    <a:moveTo>
                      <a:pt x="0" y="69"/>
                    </a:moveTo>
                    <a:lnTo>
                      <a:pt x="112" y="89"/>
                    </a:lnTo>
                    <a:cubicBezTo>
                      <a:pt x="99" y="61"/>
                      <a:pt x="81" y="35"/>
                      <a:pt x="72" y="5"/>
                    </a:cubicBezTo>
                    <a:cubicBezTo>
                      <a:pt x="70" y="0"/>
                      <a:pt x="88" y="9"/>
                      <a:pt x="88" y="9"/>
                    </a:cubicBezTo>
                    <a:lnTo>
                      <a:pt x="132" y="97"/>
                    </a:lnTo>
                    <a:lnTo>
                      <a:pt x="248" y="117"/>
                    </a:lnTo>
                    <a:cubicBezTo>
                      <a:pt x="257" y="130"/>
                      <a:pt x="256" y="124"/>
                      <a:pt x="256" y="133"/>
                    </a:cubicBezTo>
                    <a:lnTo>
                      <a:pt x="140" y="113"/>
                    </a:lnTo>
                    <a:cubicBezTo>
                      <a:pt x="194" y="213"/>
                      <a:pt x="228" y="209"/>
                      <a:pt x="180" y="209"/>
                    </a:cubicBezTo>
                    <a:lnTo>
                      <a:pt x="116" y="101"/>
                    </a:lnTo>
                    <a:lnTo>
                      <a:pt x="0" y="89"/>
                    </a:lnTo>
                    <a:lnTo>
                      <a:pt x="0" y="69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F0DAB6"/>
                  </a:gs>
                </a:gsLst>
                <a:lin ang="1890000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8" name="Freeform 33950"/>
              <p:cNvSpPr>
                <a:spLocks noChangeAspect="1"/>
              </p:cNvSpPr>
              <p:nvPr/>
            </p:nvSpPr>
            <p:spPr bwMode="auto">
              <a:xfrm>
                <a:off x="3743" y="3777"/>
                <a:ext cx="14" cy="20"/>
              </a:xfrm>
              <a:custGeom>
                <a:avLst/>
                <a:gdLst>
                  <a:gd name="T0" fmla="*/ 0 w 104"/>
                  <a:gd name="T1" fmla="*/ 0 h 136"/>
                  <a:gd name="T2" fmla="*/ 0 w 104"/>
                  <a:gd name="T3" fmla="*/ 0 h 136"/>
                  <a:gd name="T4" fmla="*/ 0 w 104"/>
                  <a:gd name="T5" fmla="*/ 0 h 136"/>
                  <a:gd name="T6" fmla="*/ 0 w 104"/>
                  <a:gd name="T7" fmla="*/ 0 h 136"/>
                  <a:gd name="T8" fmla="*/ 0 w 104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32" y="0"/>
                    </a:moveTo>
                    <a:lnTo>
                      <a:pt x="104" y="108"/>
                    </a:lnTo>
                    <a:lnTo>
                      <a:pt x="84" y="136"/>
                    </a:lnTo>
                    <a:lnTo>
                      <a:pt x="0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BF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9" name="Freeform 33951"/>
              <p:cNvSpPr>
                <a:spLocks noChangeAspect="1"/>
              </p:cNvSpPr>
              <p:nvPr/>
            </p:nvSpPr>
            <p:spPr bwMode="auto">
              <a:xfrm>
                <a:off x="3750" y="3777"/>
                <a:ext cx="11" cy="19"/>
              </a:xfrm>
              <a:custGeom>
                <a:avLst/>
                <a:gdLst>
                  <a:gd name="T0" fmla="*/ 0 w 84"/>
                  <a:gd name="T1" fmla="*/ 0 h 124"/>
                  <a:gd name="T2" fmla="*/ 0 w 84"/>
                  <a:gd name="T3" fmla="*/ 0 h 124"/>
                  <a:gd name="T4" fmla="*/ 0 w 84"/>
                  <a:gd name="T5" fmla="*/ 0 h 124"/>
                  <a:gd name="T6" fmla="*/ 0 w 84"/>
                  <a:gd name="T7" fmla="*/ 0 h 124"/>
                  <a:gd name="T8" fmla="*/ 0 w 84"/>
                  <a:gd name="T9" fmla="*/ 0 h 124"/>
                  <a:gd name="T10" fmla="*/ 0 w 84"/>
                  <a:gd name="T11" fmla="*/ 0 h 124"/>
                  <a:gd name="T12" fmla="*/ 0 w 84"/>
                  <a:gd name="T13" fmla="*/ 0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124"/>
                  <a:gd name="T23" fmla="*/ 84 w 84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124">
                    <a:moveTo>
                      <a:pt x="0" y="60"/>
                    </a:moveTo>
                    <a:lnTo>
                      <a:pt x="40" y="0"/>
                    </a:lnTo>
                    <a:lnTo>
                      <a:pt x="84" y="76"/>
                    </a:lnTo>
                    <a:lnTo>
                      <a:pt x="56" y="124"/>
                    </a:lnTo>
                    <a:lnTo>
                      <a:pt x="28" y="104"/>
                    </a:lnTo>
                    <a:lnTo>
                      <a:pt x="44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AA248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0" name="Freeform 33952"/>
              <p:cNvSpPr>
                <a:spLocks noChangeAspect="1"/>
              </p:cNvSpPr>
              <p:nvPr/>
            </p:nvSpPr>
            <p:spPr bwMode="auto">
              <a:xfrm>
                <a:off x="3750" y="3770"/>
                <a:ext cx="14" cy="20"/>
              </a:xfrm>
              <a:custGeom>
                <a:avLst/>
                <a:gdLst>
                  <a:gd name="T0" fmla="*/ 0 w 104"/>
                  <a:gd name="T1" fmla="*/ 0 h 136"/>
                  <a:gd name="T2" fmla="*/ 0 w 104"/>
                  <a:gd name="T3" fmla="*/ 0 h 136"/>
                  <a:gd name="T4" fmla="*/ 0 w 104"/>
                  <a:gd name="T5" fmla="*/ 0 h 136"/>
                  <a:gd name="T6" fmla="*/ 0 w 104"/>
                  <a:gd name="T7" fmla="*/ 0 h 136"/>
                  <a:gd name="T8" fmla="*/ 0 w 104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32" y="0"/>
                    </a:moveTo>
                    <a:lnTo>
                      <a:pt x="104" y="108"/>
                    </a:lnTo>
                    <a:lnTo>
                      <a:pt x="84" y="136"/>
                    </a:lnTo>
                    <a:lnTo>
                      <a:pt x="0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BF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1" name="Freeform 33953"/>
              <p:cNvSpPr>
                <a:spLocks noChangeAspect="1"/>
              </p:cNvSpPr>
              <p:nvPr/>
            </p:nvSpPr>
            <p:spPr bwMode="auto">
              <a:xfrm>
                <a:off x="3723" y="3737"/>
                <a:ext cx="15" cy="20"/>
              </a:xfrm>
              <a:custGeom>
                <a:avLst/>
                <a:gdLst>
                  <a:gd name="T0" fmla="*/ 0 w 104"/>
                  <a:gd name="T1" fmla="*/ 0 h 136"/>
                  <a:gd name="T2" fmla="*/ 0 w 104"/>
                  <a:gd name="T3" fmla="*/ 0 h 136"/>
                  <a:gd name="T4" fmla="*/ 0 w 104"/>
                  <a:gd name="T5" fmla="*/ 0 h 136"/>
                  <a:gd name="T6" fmla="*/ 0 w 104"/>
                  <a:gd name="T7" fmla="*/ 0 h 136"/>
                  <a:gd name="T8" fmla="*/ 0 w 104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32" y="0"/>
                    </a:moveTo>
                    <a:lnTo>
                      <a:pt x="104" y="108"/>
                    </a:lnTo>
                    <a:lnTo>
                      <a:pt x="84" y="136"/>
                    </a:lnTo>
                    <a:lnTo>
                      <a:pt x="0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BF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2" name="Freeform 33954"/>
              <p:cNvSpPr>
                <a:spLocks noChangeAspect="1"/>
              </p:cNvSpPr>
              <p:nvPr/>
            </p:nvSpPr>
            <p:spPr bwMode="auto">
              <a:xfrm>
                <a:off x="3730" y="3738"/>
                <a:ext cx="11" cy="18"/>
              </a:xfrm>
              <a:custGeom>
                <a:avLst/>
                <a:gdLst>
                  <a:gd name="T0" fmla="*/ 0 w 84"/>
                  <a:gd name="T1" fmla="*/ 0 h 124"/>
                  <a:gd name="T2" fmla="*/ 0 w 84"/>
                  <a:gd name="T3" fmla="*/ 0 h 124"/>
                  <a:gd name="T4" fmla="*/ 0 w 84"/>
                  <a:gd name="T5" fmla="*/ 0 h 124"/>
                  <a:gd name="T6" fmla="*/ 0 w 84"/>
                  <a:gd name="T7" fmla="*/ 0 h 124"/>
                  <a:gd name="T8" fmla="*/ 0 w 84"/>
                  <a:gd name="T9" fmla="*/ 0 h 124"/>
                  <a:gd name="T10" fmla="*/ 0 w 84"/>
                  <a:gd name="T11" fmla="*/ 0 h 124"/>
                  <a:gd name="T12" fmla="*/ 0 w 84"/>
                  <a:gd name="T13" fmla="*/ 0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124"/>
                  <a:gd name="T23" fmla="*/ 84 w 84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124">
                    <a:moveTo>
                      <a:pt x="0" y="60"/>
                    </a:moveTo>
                    <a:lnTo>
                      <a:pt x="40" y="0"/>
                    </a:lnTo>
                    <a:lnTo>
                      <a:pt x="84" y="76"/>
                    </a:lnTo>
                    <a:lnTo>
                      <a:pt x="56" y="124"/>
                    </a:lnTo>
                    <a:lnTo>
                      <a:pt x="28" y="104"/>
                    </a:lnTo>
                    <a:lnTo>
                      <a:pt x="44" y="76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AA248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3" name="Freeform 33955"/>
              <p:cNvSpPr>
                <a:spLocks noChangeAspect="1"/>
              </p:cNvSpPr>
              <p:nvPr/>
            </p:nvSpPr>
            <p:spPr bwMode="auto">
              <a:xfrm>
                <a:off x="3730" y="3730"/>
                <a:ext cx="14" cy="20"/>
              </a:xfrm>
              <a:custGeom>
                <a:avLst/>
                <a:gdLst>
                  <a:gd name="T0" fmla="*/ 0 w 104"/>
                  <a:gd name="T1" fmla="*/ 0 h 136"/>
                  <a:gd name="T2" fmla="*/ 0 w 104"/>
                  <a:gd name="T3" fmla="*/ 0 h 136"/>
                  <a:gd name="T4" fmla="*/ 0 w 104"/>
                  <a:gd name="T5" fmla="*/ 0 h 136"/>
                  <a:gd name="T6" fmla="*/ 0 w 104"/>
                  <a:gd name="T7" fmla="*/ 0 h 136"/>
                  <a:gd name="T8" fmla="*/ 0 w 104"/>
                  <a:gd name="T9" fmla="*/ 0 h 1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36"/>
                  <a:gd name="T17" fmla="*/ 104 w 104"/>
                  <a:gd name="T18" fmla="*/ 136 h 1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36">
                    <a:moveTo>
                      <a:pt x="32" y="0"/>
                    </a:moveTo>
                    <a:lnTo>
                      <a:pt x="104" y="108"/>
                    </a:lnTo>
                    <a:lnTo>
                      <a:pt x="84" y="136"/>
                    </a:lnTo>
                    <a:lnTo>
                      <a:pt x="0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FBF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4" name="Freeform 33956"/>
              <p:cNvSpPr>
                <a:spLocks noChangeAspect="1"/>
              </p:cNvSpPr>
              <p:nvPr/>
            </p:nvSpPr>
            <p:spPr bwMode="auto">
              <a:xfrm>
                <a:off x="3693" y="3786"/>
                <a:ext cx="37" cy="69"/>
              </a:xfrm>
              <a:custGeom>
                <a:avLst/>
                <a:gdLst>
                  <a:gd name="T0" fmla="*/ 0 w 270"/>
                  <a:gd name="T1" fmla="*/ 0 h 469"/>
                  <a:gd name="T2" fmla="*/ 0 w 270"/>
                  <a:gd name="T3" fmla="*/ 0 h 469"/>
                  <a:gd name="T4" fmla="*/ 0 w 270"/>
                  <a:gd name="T5" fmla="*/ 0 h 469"/>
                  <a:gd name="T6" fmla="*/ 0 w 270"/>
                  <a:gd name="T7" fmla="*/ 0 h 469"/>
                  <a:gd name="T8" fmla="*/ 0 w 270"/>
                  <a:gd name="T9" fmla="*/ 0 h 469"/>
                  <a:gd name="T10" fmla="*/ 0 w 270"/>
                  <a:gd name="T11" fmla="*/ 0 h 469"/>
                  <a:gd name="T12" fmla="*/ 0 w 270"/>
                  <a:gd name="T13" fmla="*/ 0 h 469"/>
                  <a:gd name="T14" fmla="*/ 0 w 270"/>
                  <a:gd name="T15" fmla="*/ 0 h 469"/>
                  <a:gd name="T16" fmla="*/ 0 w 270"/>
                  <a:gd name="T17" fmla="*/ 0 h 469"/>
                  <a:gd name="T18" fmla="*/ 0 w 270"/>
                  <a:gd name="T19" fmla="*/ 0 h 469"/>
                  <a:gd name="T20" fmla="*/ 0 w 270"/>
                  <a:gd name="T21" fmla="*/ 0 h 469"/>
                  <a:gd name="T22" fmla="*/ 0 w 270"/>
                  <a:gd name="T23" fmla="*/ 0 h 469"/>
                  <a:gd name="T24" fmla="*/ 0 w 270"/>
                  <a:gd name="T25" fmla="*/ 0 h 469"/>
                  <a:gd name="T26" fmla="*/ 0 w 270"/>
                  <a:gd name="T27" fmla="*/ 0 h 469"/>
                  <a:gd name="T28" fmla="*/ 0 w 270"/>
                  <a:gd name="T29" fmla="*/ 0 h 46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70"/>
                  <a:gd name="T46" fmla="*/ 0 h 469"/>
                  <a:gd name="T47" fmla="*/ 270 w 270"/>
                  <a:gd name="T48" fmla="*/ 469 h 46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70" h="469">
                    <a:moveTo>
                      <a:pt x="10" y="16"/>
                    </a:moveTo>
                    <a:cubicBezTo>
                      <a:pt x="3" y="78"/>
                      <a:pt x="0" y="54"/>
                      <a:pt x="14" y="40"/>
                    </a:cubicBezTo>
                    <a:cubicBezTo>
                      <a:pt x="15" y="39"/>
                      <a:pt x="17" y="40"/>
                      <a:pt x="18" y="40"/>
                    </a:cubicBezTo>
                    <a:cubicBezTo>
                      <a:pt x="101" y="198"/>
                      <a:pt x="70" y="156"/>
                      <a:pt x="134" y="220"/>
                    </a:cubicBezTo>
                    <a:cubicBezTo>
                      <a:pt x="124" y="234"/>
                      <a:pt x="124" y="228"/>
                      <a:pt x="130" y="240"/>
                    </a:cubicBezTo>
                    <a:cubicBezTo>
                      <a:pt x="135" y="251"/>
                      <a:pt x="145" y="260"/>
                      <a:pt x="146" y="272"/>
                    </a:cubicBezTo>
                    <a:cubicBezTo>
                      <a:pt x="147" y="282"/>
                      <a:pt x="122" y="292"/>
                      <a:pt x="122" y="292"/>
                    </a:cubicBezTo>
                    <a:lnTo>
                      <a:pt x="158" y="292"/>
                    </a:lnTo>
                    <a:lnTo>
                      <a:pt x="234" y="460"/>
                    </a:lnTo>
                    <a:cubicBezTo>
                      <a:pt x="262" y="469"/>
                      <a:pt x="250" y="468"/>
                      <a:pt x="270" y="468"/>
                    </a:cubicBezTo>
                    <a:lnTo>
                      <a:pt x="150" y="220"/>
                    </a:lnTo>
                    <a:lnTo>
                      <a:pt x="150" y="196"/>
                    </a:lnTo>
                    <a:lnTo>
                      <a:pt x="90" y="144"/>
                    </a:lnTo>
                    <a:lnTo>
                      <a:pt x="30" y="0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DAA248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" name="Freeform 33957"/>
              <p:cNvSpPr>
                <a:spLocks noChangeAspect="1"/>
              </p:cNvSpPr>
              <p:nvPr/>
            </p:nvSpPr>
            <p:spPr bwMode="auto">
              <a:xfrm>
                <a:off x="3691" y="3776"/>
                <a:ext cx="41" cy="77"/>
              </a:xfrm>
              <a:custGeom>
                <a:avLst/>
                <a:gdLst>
                  <a:gd name="T0" fmla="*/ 0 w 300"/>
                  <a:gd name="T1" fmla="*/ 0 h 520"/>
                  <a:gd name="T2" fmla="*/ 0 w 300"/>
                  <a:gd name="T3" fmla="*/ 0 h 520"/>
                  <a:gd name="T4" fmla="*/ 0 w 300"/>
                  <a:gd name="T5" fmla="*/ 0 h 520"/>
                  <a:gd name="T6" fmla="*/ 0 w 300"/>
                  <a:gd name="T7" fmla="*/ 0 h 520"/>
                  <a:gd name="T8" fmla="*/ 0 w 300"/>
                  <a:gd name="T9" fmla="*/ 0 h 520"/>
                  <a:gd name="T10" fmla="*/ 0 w 300"/>
                  <a:gd name="T11" fmla="*/ 0 h 520"/>
                  <a:gd name="T12" fmla="*/ 0 w 300"/>
                  <a:gd name="T13" fmla="*/ 0 h 520"/>
                  <a:gd name="T14" fmla="*/ 0 w 300"/>
                  <a:gd name="T15" fmla="*/ 0 h 520"/>
                  <a:gd name="T16" fmla="*/ 0 w 300"/>
                  <a:gd name="T17" fmla="*/ 0 h 520"/>
                  <a:gd name="T18" fmla="*/ 0 w 300"/>
                  <a:gd name="T19" fmla="*/ 0 h 520"/>
                  <a:gd name="T20" fmla="*/ 0 w 300"/>
                  <a:gd name="T21" fmla="*/ 0 h 520"/>
                  <a:gd name="T22" fmla="*/ 0 w 300"/>
                  <a:gd name="T23" fmla="*/ 0 h 5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520"/>
                  <a:gd name="T38" fmla="*/ 300 w 300"/>
                  <a:gd name="T39" fmla="*/ 520 h 5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520">
                    <a:moveTo>
                      <a:pt x="0" y="24"/>
                    </a:moveTo>
                    <a:lnTo>
                      <a:pt x="24" y="48"/>
                    </a:lnTo>
                    <a:lnTo>
                      <a:pt x="120" y="232"/>
                    </a:lnTo>
                    <a:lnTo>
                      <a:pt x="156" y="260"/>
                    </a:lnTo>
                    <a:cubicBezTo>
                      <a:pt x="172" y="282"/>
                      <a:pt x="172" y="288"/>
                      <a:pt x="144" y="288"/>
                    </a:cubicBezTo>
                    <a:lnTo>
                      <a:pt x="256" y="492"/>
                    </a:lnTo>
                    <a:lnTo>
                      <a:pt x="284" y="520"/>
                    </a:lnTo>
                    <a:lnTo>
                      <a:pt x="300" y="492"/>
                    </a:lnTo>
                    <a:lnTo>
                      <a:pt x="164" y="232"/>
                    </a:lnTo>
                    <a:lnTo>
                      <a:pt x="48" y="4"/>
                    </a:lnTo>
                    <a:lnTo>
                      <a:pt x="1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BF3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6" name="Freeform 33958"/>
              <p:cNvSpPr>
                <a:spLocks noChangeAspect="1"/>
              </p:cNvSpPr>
              <p:nvPr/>
            </p:nvSpPr>
            <p:spPr bwMode="auto">
              <a:xfrm>
                <a:off x="3653" y="3861"/>
                <a:ext cx="190" cy="158"/>
              </a:xfrm>
              <a:custGeom>
                <a:avLst/>
                <a:gdLst>
                  <a:gd name="T0" fmla="*/ 0 w 1392"/>
                  <a:gd name="T1" fmla="*/ 0 h 1076"/>
                  <a:gd name="T2" fmla="*/ 0 w 1392"/>
                  <a:gd name="T3" fmla="*/ 0 h 1076"/>
                  <a:gd name="T4" fmla="*/ 0 w 1392"/>
                  <a:gd name="T5" fmla="*/ 0 h 1076"/>
                  <a:gd name="T6" fmla="*/ 0 w 1392"/>
                  <a:gd name="T7" fmla="*/ 0 h 1076"/>
                  <a:gd name="T8" fmla="*/ 0 w 1392"/>
                  <a:gd name="T9" fmla="*/ 0 h 1076"/>
                  <a:gd name="T10" fmla="*/ 0 w 1392"/>
                  <a:gd name="T11" fmla="*/ 0 h 1076"/>
                  <a:gd name="T12" fmla="*/ 0 w 1392"/>
                  <a:gd name="T13" fmla="*/ 0 h 1076"/>
                  <a:gd name="T14" fmla="*/ 0 w 1392"/>
                  <a:gd name="T15" fmla="*/ 0 h 1076"/>
                  <a:gd name="T16" fmla="*/ 0 w 1392"/>
                  <a:gd name="T17" fmla="*/ 0 h 1076"/>
                  <a:gd name="T18" fmla="*/ 0 w 1392"/>
                  <a:gd name="T19" fmla="*/ 0 h 1076"/>
                  <a:gd name="T20" fmla="*/ 0 w 1392"/>
                  <a:gd name="T21" fmla="*/ 0 h 1076"/>
                  <a:gd name="T22" fmla="*/ 0 w 1392"/>
                  <a:gd name="T23" fmla="*/ 0 h 1076"/>
                  <a:gd name="T24" fmla="*/ 0 w 1392"/>
                  <a:gd name="T25" fmla="*/ 0 h 1076"/>
                  <a:gd name="T26" fmla="*/ 0 w 1392"/>
                  <a:gd name="T27" fmla="*/ 0 h 1076"/>
                  <a:gd name="T28" fmla="*/ 0 w 1392"/>
                  <a:gd name="T29" fmla="*/ 0 h 1076"/>
                  <a:gd name="T30" fmla="*/ 0 w 1392"/>
                  <a:gd name="T31" fmla="*/ 0 h 1076"/>
                  <a:gd name="T32" fmla="*/ 0 w 1392"/>
                  <a:gd name="T33" fmla="*/ 0 h 1076"/>
                  <a:gd name="T34" fmla="*/ 0 w 1392"/>
                  <a:gd name="T35" fmla="*/ 0 h 1076"/>
                  <a:gd name="T36" fmla="*/ 0 w 1392"/>
                  <a:gd name="T37" fmla="*/ 0 h 1076"/>
                  <a:gd name="T38" fmla="*/ 0 w 1392"/>
                  <a:gd name="T39" fmla="*/ 0 h 1076"/>
                  <a:gd name="T40" fmla="*/ 0 w 1392"/>
                  <a:gd name="T41" fmla="*/ 0 h 1076"/>
                  <a:gd name="T42" fmla="*/ 0 w 1392"/>
                  <a:gd name="T43" fmla="*/ 0 h 1076"/>
                  <a:gd name="T44" fmla="*/ 0 w 1392"/>
                  <a:gd name="T45" fmla="*/ 0 h 1076"/>
                  <a:gd name="T46" fmla="*/ 0 w 1392"/>
                  <a:gd name="T47" fmla="*/ 0 h 1076"/>
                  <a:gd name="T48" fmla="*/ 0 w 1392"/>
                  <a:gd name="T49" fmla="*/ 0 h 1076"/>
                  <a:gd name="T50" fmla="*/ 0 w 1392"/>
                  <a:gd name="T51" fmla="*/ 0 h 1076"/>
                  <a:gd name="T52" fmla="*/ 0 w 1392"/>
                  <a:gd name="T53" fmla="*/ 0 h 1076"/>
                  <a:gd name="T54" fmla="*/ 0 w 1392"/>
                  <a:gd name="T55" fmla="*/ 0 h 1076"/>
                  <a:gd name="T56" fmla="*/ 0 w 1392"/>
                  <a:gd name="T57" fmla="*/ 0 h 1076"/>
                  <a:gd name="T58" fmla="*/ 0 w 1392"/>
                  <a:gd name="T59" fmla="*/ 0 h 1076"/>
                  <a:gd name="T60" fmla="*/ 0 w 1392"/>
                  <a:gd name="T61" fmla="*/ 0 h 1076"/>
                  <a:gd name="T62" fmla="*/ 0 w 1392"/>
                  <a:gd name="T63" fmla="*/ 0 h 1076"/>
                  <a:gd name="T64" fmla="*/ 0 w 1392"/>
                  <a:gd name="T65" fmla="*/ 0 h 10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392"/>
                  <a:gd name="T100" fmla="*/ 0 h 1076"/>
                  <a:gd name="T101" fmla="*/ 1392 w 1392"/>
                  <a:gd name="T102" fmla="*/ 1076 h 10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392" h="1076">
                    <a:moveTo>
                      <a:pt x="579" y="48"/>
                    </a:moveTo>
                    <a:lnTo>
                      <a:pt x="606" y="162"/>
                    </a:lnTo>
                    <a:lnTo>
                      <a:pt x="210" y="789"/>
                    </a:lnTo>
                    <a:lnTo>
                      <a:pt x="111" y="789"/>
                    </a:lnTo>
                    <a:lnTo>
                      <a:pt x="72" y="849"/>
                    </a:lnTo>
                    <a:lnTo>
                      <a:pt x="165" y="849"/>
                    </a:lnTo>
                    <a:lnTo>
                      <a:pt x="0" y="1050"/>
                    </a:lnTo>
                    <a:cubicBezTo>
                      <a:pt x="0" y="1058"/>
                      <a:pt x="0" y="1066"/>
                      <a:pt x="0" y="1074"/>
                    </a:cubicBezTo>
                    <a:cubicBezTo>
                      <a:pt x="29" y="1067"/>
                      <a:pt x="24" y="1076"/>
                      <a:pt x="24" y="1053"/>
                    </a:cubicBezTo>
                    <a:lnTo>
                      <a:pt x="195" y="855"/>
                    </a:lnTo>
                    <a:lnTo>
                      <a:pt x="606" y="870"/>
                    </a:lnTo>
                    <a:lnTo>
                      <a:pt x="468" y="1071"/>
                    </a:lnTo>
                    <a:lnTo>
                      <a:pt x="492" y="1071"/>
                    </a:lnTo>
                    <a:lnTo>
                      <a:pt x="627" y="870"/>
                    </a:lnTo>
                    <a:lnTo>
                      <a:pt x="729" y="873"/>
                    </a:lnTo>
                    <a:lnTo>
                      <a:pt x="753" y="822"/>
                    </a:lnTo>
                    <a:lnTo>
                      <a:pt x="678" y="819"/>
                    </a:lnTo>
                    <a:lnTo>
                      <a:pt x="1074" y="249"/>
                    </a:lnTo>
                    <a:cubicBezTo>
                      <a:pt x="1081" y="252"/>
                      <a:pt x="1088" y="259"/>
                      <a:pt x="1095" y="252"/>
                    </a:cubicBezTo>
                    <a:cubicBezTo>
                      <a:pt x="1100" y="247"/>
                      <a:pt x="1104" y="234"/>
                      <a:pt x="1104" y="234"/>
                    </a:cubicBezTo>
                    <a:lnTo>
                      <a:pt x="1125" y="201"/>
                    </a:lnTo>
                    <a:lnTo>
                      <a:pt x="1263" y="129"/>
                    </a:lnTo>
                    <a:lnTo>
                      <a:pt x="1200" y="123"/>
                    </a:lnTo>
                    <a:lnTo>
                      <a:pt x="1197" y="87"/>
                    </a:lnTo>
                    <a:lnTo>
                      <a:pt x="1383" y="108"/>
                    </a:lnTo>
                    <a:lnTo>
                      <a:pt x="1392" y="90"/>
                    </a:lnTo>
                    <a:lnTo>
                      <a:pt x="621" y="0"/>
                    </a:lnTo>
                    <a:lnTo>
                      <a:pt x="597" y="18"/>
                    </a:lnTo>
                    <a:lnTo>
                      <a:pt x="609" y="36"/>
                    </a:lnTo>
                    <a:lnTo>
                      <a:pt x="624" y="18"/>
                    </a:lnTo>
                    <a:lnTo>
                      <a:pt x="693" y="30"/>
                    </a:lnTo>
                    <a:lnTo>
                      <a:pt x="654" y="54"/>
                    </a:lnTo>
                    <a:lnTo>
                      <a:pt x="579" y="4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B47D24"/>
                  </a:gs>
                  <a:gs pos="100000">
                    <a:srgbClr val="482200"/>
                  </a:gs>
                </a:gsLst>
                <a:lin ang="5400000" scaled="1"/>
              </a:gradFill>
              <a:ln w="3175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7" name="Freeform 33959"/>
              <p:cNvSpPr>
                <a:spLocks noChangeAspect="1"/>
              </p:cNvSpPr>
              <p:nvPr/>
            </p:nvSpPr>
            <p:spPr bwMode="auto">
              <a:xfrm>
                <a:off x="3752" y="3866"/>
                <a:ext cx="59" cy="11"/>
              </a:xfrm>
              <a:custGeom>
                <a:avLst/>
                <a:gdLst>
                  <a:gd name="T0" fmla="*/ 0 w 435"/>
                  <a:gd name="T1" fmla="*/ 0 h 78"/>
                  <a:gd name="T2" fmla="*/ 0 w 435"/>
                  <a:gd name="T3" fmla="*/ 0 h 78"/>
                  <a:gd name="T4" fmla="*/ 0 w 435"/>
                  <a:gd name="T5" fmla="*/ 0 h 78"/>
                  <a:gd name="T6" fmla="*/ 0 w 435"/>
                  <a:gd name="T7" fmla="*/ 0 h 78"/>
                  <a:gd name="T8" fmla="*/ 0 w 435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5"/>
                  <a:gd name="T16" fmla="*/ 0 h 78"/>
                  <a:gd name="T17" fmla="*/ 435 w 435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5" h="78">
                    <a:moveTo>
                      <a:pt x="18" y="0"/>
                    </a:moveTo>
                    <a:lnTo>
                      <a:pt x="0" y="30"/>
                    </a:lnTo>
                    <a:lnTo>
                      <a:pt x="417" y="78"/>
                    </a:lnTo>
                    <a:lnTo>
                      <a:pt x="435" y="5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82200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8" name="Freeform 33960"/>
              <p:cNvSpPr>
                <a:spLocks noChangeAspect="1"/>
              </p:cNvSpPr>
              <p:nvPr/>
            </p:nvSpPr>
            <p:spPr bwMode="auto">
              <a:xfrm>
                <a:off x="3729" y="3876"/>
                <a:ext cx="77" cy="39"/>
              </a:xfrm>
              <a:custGeom>
                <a:avLst/>
                <a:gdLst>
                  <a:gd name="T0" fmla="*/ 0 w 564"/>
                  <a:gd name="T1" fmla="*/ 0 h 267"/>
                  <a:gd name="T2" fmla="*/ 0 w 564"/>
                  <a:gd name="T3" fmla="*/ 0 h 267"/>
                  <a:gd name="T4" fmla="*/ 0 w 564"/>
                  <a:gd name="T5" fmla="*/ 0 h 267"/>
                  <a:gd name="T6" fmla="*/ 0 w 564"/>
                  <a:gd name="T7" fmla="*/ 0 h 267"/>
                  <a:gd name="T8" fmla="*/ 0 w 564"/>
                  <a:gd name="T9" fmla="*/ 0 h 2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4"/>
                  <a:gd name="T16" fmla="*/ 0 h 267"/>
                  <a:gd name="T17" fmla="*/ 564 w 564"/>
                  <a:gd name="T18" fmla="*/ 267 h 2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4" h="267">
                    <a:moveTo>
                      <a:pt x="150" y="0"/>
                    </a:moveTo>
                    <a:lnTo>
                      <a:pt x="0" y="228"/>
                    </a:lnTo>
                    <a:lnTo>
                      <a:pt x="414" y="267"/>
                    </a:lnTo>
                    <a:lnTo>
                      <a:pt x="564" y="51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46310E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9" name="Freeform 33961"/>
              <p:cNvSpPr>
                <a:spLocks noChangeAspect="1"/>
              </p:cNvSpPr>
              <p:nvPr/>
            </p:nvSpPr>
            <p:spPr bwMode="auto">
              <a:xfrm>
                <a:off x="3686" y="3912"/>
                <a:ext cx="94" cy="69"/>
              </a:xfrm>
              <a:custGeom>
                <a:avLst/>
                <a:gdLst>
                  <a:gd name="T0" fmla="*/ 0 w 687"/>
                  <a:gd name="T1" fmla="*/ 0 h 468"/>
                  <a:gd name="T2" fmla="*/ 0 w 687"/>
                  <a:gd name="T3" fmla="*/ 0 h 468"/>
                  <a:gd name="T4" fmla="*/ 0 w 687"/>
                  <a:gd name="T5" fmla="*/ 0 h 468"/>
                  <a:gd name="T6" fmla="*/ 0 w 687"/>
                  <a:gd name="T7" fmla="*/ 0 h 468"/>
                  <a:gd name="T8" fmla="*/ 0 w 687"/>
                  <a:gd name="T9" fmla="*/ 0 h 468"/>
                  <a:gd name="T10" fmla="*/ 0 w 687"/>
                  <a:gd name="T11" fmla="*/ 0 h 4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87"/>
                  <a:gd name="T19" fmla="*/ 0 h 468"/>
                  <a:gd name="T20" fmla="*/ 687 w 687"/>
                  <a:gd name="T21" fmla="*/ 468 h 4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87" h="468">
                    <a:moveTo>
                      <a:pt x="687" y="57"/>
                    </a:moveTo>
                    <a:lnTo>
                      <a:pt x="402" y="468"/>
                    </a:lnTo>
                    <a:lnTo>
                      <a:pt x="0" y="441"/>
                    </a:lnTo>
                    <a:lnTo>
                      <a:pt x="294" y="0"/>
                    </a:lnTo>
                    <a:lnTo>
                      <a:pt x="651" y="33"/>
                    </a:lnTo>
                    <a:lnTo>
                      <a:pt x="687" y="57"/>
                    </a:lnTo>
                    <a:close/>
                  </a:path>
                </a:pathLst>
              </a:custGeom>
              <a:solidFill>
                <a:srgbClr val="46310E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0" name="Freeform 33962"/>
              <p:cNvSpPr>
                <a:spLocks noChangeAspect="1"/>
              </p:cNvSpPr>
              <p:nvPr/>
            </p:nvSpPr>
            <p:spPr bwMode="auto">
              <a:xfrm>
                <a:off x="3668" y="3980"/>
                <a:ext cx="11" cy="3"/>
              </a:xfrm>
              <a:custGeom>
                <a:avLst/>
                <a:gdLst>
                  <a:gd name="T0" fmla="*/ 0 w 84"/>
                  <a:gd name="T1" fmla="*/ 0 h 24"/>
                  <a:gd name="T2" fmla="*/ 0 w 84"/>
                  <a:gd name="T3" fmla="*/ 0 h 24"/>
                  <a:gd name="T4" fmla="*/ 0 w 84"/>
                  <a:gd name="T5" fmla="*/ 0 h 24"/>
                  <a:gd name="T6" fmla="*/ 0 w 84"/>
                  <a:gd name="T7" fmla="*/ 0 h 24"/>
                  <a:gd name="T8" fmla="*/ 0 w 84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24"/>
                  <a:gd name="T17" fmla="*/ 84 w 84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24">
                    <a:moveTo>
                      <a:pt x="18" y="0"/>
                    </a:moveTo>
                    <a:lnTo>
                      <a:pt x="0" y="21"/>
                    </a:lnTo>
                    <a:lnTo>
                      <a:pt x="69" y="24"/>
                    </a:lnTo>
                    <a:lnTo>
                      <a:pt x="84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1" name="Freeform 33963"/>
              <p:cNvSpPr>
                <a:spLocks noChangeAspect="1"/>
              </p:cNvSpPr>
              <p:nvPr/>
            </p:nvSpPr>
            <p:spPr bwMode="auto">
              <a:xfrm>
                <a:off x="3682" y="3980"/>
                <a:ext cx="56" cy="6"/>
              </a:xfrm>
              <a:custGeom>
                <a:avLst/>
                <a:gdLst>
                  <a:gd name="T0" fmla="*/ 0 w 408"/>
                  <a:gd name="T1" fmla="*/ 0 h 42"/>
                  <a:gd name="T2" fmla="*/ 0 w 408"/>
                  <a:gd name="T3" fmla="*/ 0 h 42"/>
                  <a:gd name="T4" fmla="*/ 0 w 408"/>
                  <a:gd name="T5" fmla="*/ 0 h 42"/>
                  <a:gd name="T6" fmla="*/ 0 w 408"/>
                  <a:gd name="T7" fmla="*/ 0 h 42"/>
                  <a:gd name="T8" fmla="*/ 0 w 408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8"/>
                  <a:gd name="T16" fmla="*/ 0 h 42"/>
                  <a:gd name="T17" fmla="*/ 408 w 408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8" h="42">
                    <a:moveTo>
                      <a:pt x="15" y="0"/>
                    </a:moveTo>
                    <a:lnTo>
                      <a:pt x="0" y="24"/>
                    </a:lnTo>
                    <a:lnTo>
                      <a:pt x="399" y="42"/>
                    </a:lnTo>
                    <a:lnTo>
                      <a:pt x="408" y="2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tx1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2" name="Freeform 33964"/>
              <p:cNvSpPr>
                <a:spLocks noChangeAspect="1"/>
              </p:cNvSpPr>
              <p:nvPr/>
            </p:nvSpPr>
            <p:spPr bwMode="auto">
              <a:xfrm>
                <a:off x="3710" y="3916"/>
                <a:ext cx="60" cy="55"/>
              </a:xfrm>
              <a:custGeom>
                <a:avLst/>
                <a:gdLst>
                  <a:gd name="T0" fmla="*/ 0 w 441"/>
                  <a:gd name="T1" fmla="*/ 0 h 375"/>
                  <a:gd name="T2" fmla="*/ 0 w 441"/>
                  <a:gd name="T3" fmla="*/ 0 h 375"/>
                  <a:gd name="T4" fmla="*/ 0 w 441"/>
                  <a:gd name="T5" fmla="*/ 0 h 375"/>
                  <a:gd name="T6" fmla="*/ 0 w 441"/>
                  <a:gd name="T7" fmla="*/ 0 h 375"/>
                  <a:gd name="T8" fmla="*/ 0 w 441"/>
                  <a:gd name="T9" fmla="*/ 0 h 3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1"/>
                  <a:gd name="T16" fmla="*/ 0 h 375"/>
                  <a:gd name="T17" fmla="*/ 441 w 441"/>
                  <a:gd name="T18" fmla="*/ 375 h 3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1" h="375">
                    <a:moveTo>
                      <a:pt x="417" y="3"/>
                    </a:moveTo>
                    <a:lnTo>
                      <a:pt x="3" y="348"/>
                    </a:lnTo>
                    <a:lnTo>
                      <a:pt x="0" y="375"/>
                    </a:lnTo>
                    <a:lnTo>
                      <a:pt x="441" y="0"/>
                    </a:lnTo>
                    <a:lnTo>
                      <a:pt x="417" y="3"/>
                    </a:lnTo>
                    <a:close/>
                  </a:path>
                </a:pathLst>
              </a:custGeom>
              <a:solidFill>
                <a:srgbClr val="D5952D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3" name="Freeform 33965"/>
              <p:cNvSpPr>
                <a:spLocks noChangeAspect="1"/>
              </p:cNvSpPr>
              <p:nvPr/>
            </p:nvSpPr>
            <p:spPr bwMode="auto">
              <a:xfrm>
                <a:off x="3709" y="3923"/>
                <a:ext cx="59" cy="56"/>
              </a:xfrm>
              <a:custGeom>
                <a:avLst/>
                <a:gdLst>
                  <a:gd name="T0" fmla="*/ 0 w 434"/>
                  <a:gd name="T1" fmla="*/ 0 h 382"/>
                  <a:gd name="T2" fmla="*/ 0 w 434"/>
                  <a:gd name="T3" fmla="*/ 0 h 382"/>
                  <a:gd name="T4" fmla="*/ 0 w 434"/>
                  <a:gd name="T5" fmla="*/ 0 h 382"/>
                  <a:gd name="T6" fmla="*/ 0 w 434"/>
                  <a:gd name="T7" fmla="*/ 0 h 382"/>
                  <a:gd name="T8" fmla="*/ 0 w 434"/>
                  <a:gd name="T9" fmla="*/ 0 h 382"/>
                  <a:gd name="T10" fmla="*/ 0 w 434"/>
                  <a:gd name="T11" fmla="*/ 0 h 382"/>
                  <a:gd name="T12" fmla="*/ 0 w 434"/>
                  <a:gd name="T13" fmla="*/ 0 h 382"/>
                  <a:gd name="T14" fmla="*/ 0 w 434"/>
                  <a:gd name="T15" fmla="*/ 0 h 382"/>
                  <a:gd name="T16" fmla="*/ 0 w 434"/>
                  <a:gd name="T17" fmla="*/ 0 h 382"/>
                  <a:gd name="T18" fmla="*/ 0 w 434"/>
                  <a:gd name="T19" fmla="*/ 0 h 382"/>
                  <a:gd name="T20" fmla="*/ 0 w 434"/>
                  <a:gd name="T21" fmla="*/ 0 h 382"/>
                  <a:gd name="T22" fmla="*/ 0 w 434"/>
                  <a:gd name="T23" fmla="*/ 0 h 382"/>
                  <a:gd name="T24" fmla="*/ 0 w 434"/>
                  <a:gd name="T25" fmla="*/ 0 h 382"/>
                  <a:gd name="T26" fmla="*/ 0 w 434"/>
                  <a:gd name="T27" fmla="*/ 0 h 382"/>
                  <a:gd name="T28" fmla="*/ 0 w 434"/>
                  <a:gd name="T29" fmla="*/ 0 h 382"/>
                  <a:gd name="T30" fmla="*/ 0 w 434"/>
                  <a:gd name="T31" fmla="*/ 0 h 382"/>
                  <a:gd name="T32" fmla="*/ 0 w 434"/>
                  <a:gd name="T33" fmla="*/ 0 h 382"/>
                  <a:gd name="T34" fmla="*/ 0 w 434"/>
                  <a:gd name="T35" fmla="*/ 0 h 382"/>
                  <a:gd name="T36" fmla="*/ 0 w 434"/>
                  <a:gd name="T37" fmla="*/ 0 h 38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34"/>
                  <a:gd name="T58" fmla="*/ 0 h 382"/>
                  <a:gd name="T59" fmla="*/ 434 w 434"/>
                  <a:gd name="T60" fmla="*/ 382 h 38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34" h="382">
                    <a:moveTo>
                      <a:pt x="434" y="0"/>
                    </a:moveTo>
                    <a:lnTo>
                      <a:pt x="236" y="291"/>
                    </a:lnTo>
                    <a:cubicBezTo>
                      <a:pt x="253" y="295"/>
                      <a:pt x="277" y="296"/>
                      <a:pt x="269" y="309"/>
                    </a:cubicBezTo>
                    <a:cubicBezTo>
                      <a:pt x="268" y="310"/>
                      <a:pt x="240" y="314"/>
                      <a:pt x="233" y="315"/>
                    </a:cubicBezTo>
                    <a:cubicBezTo>
                      <a:pt x="207" y="353"/>
                      <a:pt x="226" y="350"/>
                      <a:pt x="266" y="354"/>
                    </a:cubicBezTo>
                    <a:cubicBezTo>
                      <a:pt x="259" y="376"/>
                      <a:pt x="253" y="372"/>
                      <a:pt x="230" y="369"/>
                    </a:cubicBezTo>
                    <a:cubicBezTo>
                      <a:pt x="204" y="360"/>
                      <a:pt x="179" y="351"/>
                      <a:pt x="152" y="351"/>
                    </a:cubicBezTo>
                    <a:cubicBezTo>
                      <a:pt x="0" y="342"/>
                      <a:pt x="91" y="333"/>
                      <a:pt x="32" y="372"/>
                    </a:cubicBezTo>
                    <a:cubicBezTo>
                      <a:pt x="30" y="375"/>
                      <a:pt x="29" y="380"/>
                      <a:pt x="26" y="381"/>
                    </a:cubicBezTo>
                    <a:cubicBezTo>
                      <a:pt x="23" y="382"/>
                      <a:pt x="17" y="378"/>
                      <a:pt x="17" y="378"/>
                    </a:cubicBezTo>
                    <a:cubicBezTo>
                      <a:pt x="40" y="287"/>
                      <a:pt x="29" y="319"/>
                      <a:pt x="62" y="312"/>
                    </a:cubicBezTo>
                    <a:lnTo>
                      <a:pt x="191" y="213"/>
                    </a:lnTo>
                    <a:lnTo>
                      <a:pt x="98" y="312"/>
                    </a:lnTo>
                    <a:lnTo>
                      <a:pt x="215" y="300"/>
                    </a:lnTo>
                    <a:lnTo>
                      <a:pt x="272" y="183"/>
                    </a:lnTo>
                    <a:lnTo>
                      <a:pt x="293" y="189"/>
                    </a:lnTo>
                    <a:lnTo>
                      <a:pt x="341" y="117"/>
                    </a:lnTo>
                    <a:lnTo>
                      <a:pt x="305" y="114"/>
                    </a:lnTo>
                    <a:lnTo>
                      <a:pt x="434" y="0"/>
                    </a:lnTo>
                    <a:close/>
                  </a:path>
                </a:pathLst>
              </a:custGeom>
              <a:solidFill>
                <a:srgbClr val="120D04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4" name="Freeform 33966"/>
              <p:cNvSpPr>
                <a:spLocks noChangeAspect="1"/>
              </p:cNvSpPr>
              <p:nvPr/>
            </p:nvSpPr>
            <p:spPr bwMode="auto">
              <a:xfrm>
                <a:off x="3719" y="3912"/>
                <a:ext cx="47" cy="27"/>
              </a:xfrm>
              <a:custGeom>
                <a:avLst/>
                <a:gdLst>
                  <a:gd name="T0" fmla="*/ 0 w 351"/>
                  <a:gd name="T1" fmla="*/ 0 h 180"/>
                  <a:gd name="T2" fmla="*/ 0 w 351"/>
                  <a:gd name="T3" fmla="*/ 0 h 180"/>
                  <a:gd name="T4" fmla="*/ 0 w 351"/>
                  <a:gd name="T5" fmla="*/ 0 h 180"/>
                  <a:gd name="T6" fmla="*/ 0 w 351"/>
                  <a:gd name="T7" fmla="*/ 0 h 180"/>
                  <a:gd name="T8" fmla="*/ 0 w 351"/>
                  <a:gd name="T9" fmla="*/ 0 h 180"/>
                  <a:gd name="T10" fmla="*/ 0 w 351"/>
                  <a:gd name="T11" fmla="*/ 0 h 180"/>
                  <a:gd name="T12" fmla="*/ 0 w 351"/>
                  <a:gd name="T13" fmla="*/ 0 h 180"/>
                  <a:gd name="T14" fmla="*/ 0 w 351"/>
                  <a:gd name="T15" fmla="*/ 0 h 180"/>
                  <a:gd name="T16" fmla="*/ 0 w 351"/>
                  <a:gd name="T17" fmla="*/ 0 h 180"/>
                  <a:gd name="T18" fmla="*/ 0 w 351"/>
                  <a:gd name="T19" fmla="*/ 0 h 180"/>
                  <a:gd name="T20" fmla="*/ 0 w 351"/>
                  <a:gd name="T21" fmla="*/ 0 h 180"/>
                  <a:gd name="T22" fmla="*/ 0 w 351"/>
                  <a:gd name="T23" fmla="*/ 0 h 1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1"/>
                  <a:gd name="T37" fmla="*/ 0 h 180"/>
                  <a:gd name="T38" fmla="*/ 351 w 351"/>
                  <a:gd name="T39" fmla="*/ 180 h 1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1" h="180">
                    <a:moveTo>
                      <a:pt x="351" y="27"/>
                    </a:moveTo>
                    <a:lnTo>
                      <a:pt x="324" y="51"/>
                    </a:lnTo>
                    <a:lnTo>
                      <a:pt x="279" y="57"/>
                    </a:lnTo>
                    <a:lnTo>
                      <a:pt x="165" y="180"/>
                    </a:lnTo>
                    <a:lnTo>
                      <a:pt x="0" y="165"/>
                    </a:lnTo>
                    <a:lnTo>
                      <a:pt x="6" y="111"/>
                    </a:lnTo>
                    <a:lnTo>
                      <a:pt x="96" y="0"/>
                    </a:lnTo>
                    <a:lnTo>
                      <a:pt x="12" y="153"/>
                    </a:lnTo>
                    <a:lnTo>
                      <a:pt x="153" y="162"/>
                    </a:lnTo>
                    <a:lnTo>
                      <a:pt x="264" y="45"/>
                    </a:lnTo>
                    <a:lnTo>
                      <a:pt x="330" y="42"/>
                    </a:lnTo>
                    <a:lnTo>
                      <a:pt x="351" y="27"/>
                    </a:lnTo>
                    <a:close/>
                  </a:path>
                </a:pathLst>
              </a:custGeom>
              <a:solidFill>
                <a:srgbClr val="120D04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" name="Freeform 33967"/>
              <p:cNvSpPr>
                <a:spLocks noChangeAspect="1"/>
              </p:cNvSpPr>
              <p:nvPr/>
            </p:nvSpPr>
            <p:spPr bwMode="auto">
              <a:xfrm>
                <a:off x="3731" y="3853"/>
                <a:ext cx="113" cy="21"/>
              </a:xfrm>
              <a:custGeom>
                <a:avLst/>
                <a:gdLst>
                  <a:gd name="T0" fmla="*/ 0 w 832"/>
                  <a:gd name="T1" fmla="*/ 0 h 144"/>
                  <a:gd name="T2" fmla="*/ 0 w 832"/>
                  <a:gd name="T3" fmla="*/ 0 h 144"/>
                  <a:gd name="T4" fmla="*/ 0 w 832"/>
                  <a:gd name="T5" fmla="*/ 0 h 144"/>
                  <a:gd name="T6" fmla="*/ 0 w 832"/>
                  <a:gd name="T7" fmla="*/ 0 h 144"/>
                  <a:gd name="T8" fmla="*/ 0 w 832"/>
                  <a:gd name="T9" fmla="*/ 0 h 144"/>
                  <a:gd name="T10" fmla="*/ 0 w 832"/>
                  <a:gd name="T11" fmla="*/ 0 h 144"/>
                  <a:gd name="T12" fmla="*/ 0 w 832"/>
                  <a:gd name="T13" fmla="*/ 0 h 1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32"/>
                  <a:gd name="T22" fmla="*/ 0 h 144"/>
                  <a:gd name="T23" fmla="*/ 832 w 832"/>
                  <a:gd name="T24" fmla="*/ 144 h 1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32" h="144">
                    <a:moveTo>
                      <a:pt x="0" y="0"/>
                    </a:moveTo>
                    <a:lnTo>
                      <a:pt x="724" y="80"/>
                    </a:lnTo>
                    <a:cubicBezTo>
                      <a:pt x="770" y="126"/>
                      <a:pt x="758" y="126"/>
                      <a:pt x="796" y="88"/>
                    </a:cubicBezTo>
                    <a:cubicBezTo>
                      <a:pt x="809" y="110"/>
                      <a:pt x="832" y="124"/>
                      <a:pt x="812" y="144"/>
                    </a:cubicBezTo>
                    <a:lnTo>
                      <a:pt x="52" y="56"/>
                    </a:lnTo>
                    <a:lnTo>
                      <a:pt x="24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B873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" name="Freeform 33968"/>
              <p:cNvSpPr>
                <a:spLocks noChangeAspect="1"/>
              </p:cNvSpPr>
              <p:nvPr/>
            </p:nvSpPr>
            <p:spPr bwMode="auto">
              <a:xfrm>
                <a:off x="3729" y="3876"/>
                <a:ext cx="63" cy="37"/>
              </a:xfrm>
              <a:custGeom>
                <a:avLst/>
                <a:gdLst>
                  <a:gd name="T0" fmla="*/ 0 w 464"/>
                  <a:gd name="T1" fmla="*/ 0 h 252"/>
                  <a:gd name="T2" fmla="*/ 0 w 464"/>
                  <a:gd name="T3" fmla="*/ 0 h 252"/>
                  <a:gd name="T4" fmla="*/ 0 w 464"/>
                  <a:gd name="T5" fmla="*/ 0 h 252"/>
                  <a:gd name="T6" fmla="*/ 0 w 464"/>
                  <a:gd name="T7" fmla="*/ 0 h 252"/>
                  <a:gd name="T8" fmla="*/ 0 w 464"/>
                  <a:gd name="T9" fmla="*/ 0 h 252"/>
                  <a:gd name="T10" fmla="*/ 0 w 464"/>
                  <a:gd name="T11" fmla="*/ 0 h 252"/>
                  <a:gd name="T12" fmla="*/ 0 w 464"/>
                  <a:gd name="T13" fmla="*/ 0 h 252"/>
                  <a:gd name="T14" fmla="*/ 0 w 464"/>
                  <a:gd name="T15" fmla="*/ 0 h 252"/>
                  <a:gd name="T16" fmla="*/ 0 w 464"/>
                  <a:gd name="T17" fmla="*/ 0 h 252"/>
                  <a:gd name="T18" fmla="*/ 0 w 464"/>
                  <a:gd name="T19" fmla="*/ 0 h 252"/>
                  <a:gd name="T20" fmla="*/ 0 w 464"/>
                  <a:gd name="T21" fmla="*/ 0 h 252"/>
                  <a:gd name="T22" fmla="*/ 0 w 464"/>
                  <a:gd name="T23" fmla="*/ 0 h 252"/>
                  <a:gd name="T24" fmla="*/ 0 w 464"/>
                  <a:gd name="T25" fmla="*/ 0 h 252"/>
                  <a:gd name="T26" fmla="*/ 0 w 464"/>
                  <a:gd name="T27" fmla="*/ 0 h 252"/>
                  <a:gd name="T28" fmla="*/ 0 w 464"/>
                  <a:gd name="T29" fmla="*/ 0 h 252"/>
                  <a:gd name="T30" fmla="*/ 0 w 464"/>
                  <a:gd name="T31" fmla="*/ 0 h 252"/>
                  <a:gd name="T32" fmla="*/ 0 w 464"/>
                  <a:gd name="T33" fmla="*/ 0 h 252"/>
                  <a:gd name="T34" fmla="*/ 0 w 464"/>
                  <a:gd name="T35" fmla="*/ 0 h 252"/>
                  <a:gd name="T36" fmla="*/ 0 w 464"/>
                  <a:gd name="T37" fmla="*/ 0 h 252"/>
                  <a:gd name="T38" fmla="*/ 0 w 464"/>
                  <a:gd name="T39" fmla="*/ 0 h 25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64"/>
                  <a:gd name="T61" fmla="*/ 0 h 252"/>
                  <a:gd name="T62" fmla="*/ 464 w 464"/>
                  <a:gd name="T63" fmla="*/ 252 h 25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64" h="252">
                    <a:moveTo>
                      <a:pt x="232" y="0"/>
                    </a:moveTo>
                    <a:lnTo>
                      <a:pt x="160" y="32"/>
                    </a:lnTo>
                    <a:lnTo>
                      <a:pt x="104" y="136"/>
                    </a:lnTo>
                    <a:lnTo>
                      <a:pt x="360" y="160"/>
                    </a:lnTo>
                    <a:lnTo>
                      <a:pt x="328" y="4"/>
                    </a:lnTo>
                    <a:lnTo>
                      <a:pt x="372" y="176"/>
                    </a:lnTo>
                    <a:lnTo>
                      <a:pt x="396" y="156"/>
                    </a:lnTo>
                    <a:lnTo>
                      <a:pt x="368" y="12"/>
                    </a:lnTo>
                    <a:lnTo>
                      <a:pt x="412" y="96"/>
                    </a:lnTo>
                    <a:lnTo>
                      <a:pt x="456" y="24"/>
                    </a:lnTo>
                    <a:lnTo>
                      <a:pt x="404" y="168"/>
                    </a:lnTo>
                    <a:lnTo>
                      <a:pt x="464" y="176"/>
                    </a:lnTo>
                    <a:lnTo>
                      <a:pt x="444" y="196"/>
                    </a:lnTo>
                    <a:lnTo>
                      <a:pt x="104" y="156"/>
                    </a:lnTo>
                    <a:lnTo>
                      <a:pt x="84" y="180"/>
                    </a:lnTo>
                    <a:lnTo>
                      <a:pt x="420" y="220"/>
                    </a:lnTo>
                    <a:lnTo>
                      <a:pt x="408" y="252"/>
                    </a:lnTo>
                    <a:lnTo>
                      <a:pt x="0" y="212"/>
                    </a:lnTo>
                    <a:lnTo>
                      <a:pt x="148" y="20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120D04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7" name="Freeform 33969"/>
              <p:cNvSpPr>
                <a:spLocks noChangeAspect="1"/>
              </p:cNvSpPr>
              <p:nvPr/>
            </p:nvSpPr>
            <p:spPr bwMode="auto">
              <a:xfrm>
                <a:off x="3731" y="3849"/>
                <a:ext cx="122" cy="16"/>
              </a:xfrm>
              <a:custGeom>
                <a:avLst/>
                <a:gdLst>
                  <a:gd name="T0" fmla="*/ 0 w 898"/>
                  <a:gd name="T1" fmla="*/ 0 h 112"/>
                  <a:gd name="T2" fmla="*/ 0 w 898"/>
                  <a:gd name="T3" fmla="*/ 0 h 112"/>
                  <a:gd name="T4" fmla="*/ 0 w 898"/>
                  <a:gd name="T5" fmla="*/ 0 h 112"/>
                  <a:gd name="T6" fmla="*/ 0 w 898"/>
                  <a:gd name="T7" fmla="*/ 0 h 112"/>
                  <a:gd name="T8" fmla="*/ 0 w 898"/>
                  <a:gd name="T9" fmla="*/ 0 h 1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8"/>
                  <a:gd name="T16" fmla="*/ 0 h 112"/>
                  <a:gd name="T17" fmla="*/ 898 w 898"/>
                  <a:gd name="T18" fmla="*/ 112 h 1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8" h="112">
                    <a:moveTo>
                      <a:pt x="12" y="0"/>
                    </a:moveTo>
                    <a:cubicBezTo>
                      <a:pt x="898" y="107"/>
                      <a:pt x="428" y="34"/>
                      <a:pt x="692" y="100"/>
                    </a:cubicBezTo>
                    <a:cubicBezTo>
                      <a:pt x="704" y="108"/>
                      <a:pt x="713" y="112"/>
                      <a:pt x="728" y="112"/>
                    </a:cubicBezTo>
                    <a:lnTo>
                      <a:pt x="0" y="3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AA248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8" name="Freeform 33970"/>
              <p:cNvSpPr>
                <a:spLocks noChangeAspect="1"/>
              </p:cNvSpPr>
              <p:nvPr/>
            </p:nvSpPr>
            <p:spPr bwMode="auto">
              <a:xfrm>
                <a:off x="3621" y="3921"/>
                <a:ext cx="9" cy="20"/>
              </a:xfrm>
              <a:custGeom>
                <a:avLst/>
                <a:gdLst>
                  <a:gd name="T0" fmla="*/ 0 w 72"/>
                  <a:gd name="T1" fmla="*/ 0 h 140"/>
                  <a:gd name="T2" fmla="*/ 0 w 72"/>
                  <a:gd name="T3" fmla="*/ 0 h 140"/>
                  <a:gd name="T4" fmla="*/ 0 w 72"/>
                  <a:gd name="T5" fmla="*/ 0 h 140"/>
                  <a:gd name="T6" fmla="*/ 0 w 72"/>
                  <a:gd name="T7" fmla="*/ 0 h 140"/>
                  <a:gd name="T8" fmla="*/ 0 w 72"/>
                  <a:gd name="T9" fmla="*/ 0 h 1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140"/>
                  <a:gd name="T17" fmla="*/ 72 w 72"/>
                  <a:gd name="T18" fmla="*/ 140 h 1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140">
                    <a:moveTo>
                      <a:pt x="0" y="96"/>
                    </a:moveTo>
                    <a:lnTo>
                      <a:pt x="4" y="140"/>
                    </a:lnTo>
                    <a:lnTo>
                      <a:pt x="72" y="40"/>
                    </a:lnTo>
                    <a:lnTo>
                      <a:pt x="60" y="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EACC9A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9" name="Freeform 33971"/>
              <p:cNvSpPr>
                <a:spLocks noChangeAspect="1"/>
              </p:cNvSpPr>
              <p:nvPr/>
            </p:nvSpPr>
            <p:spPr bwMode="auto">
              <a:xfrm>
                <a:off x="3661" y="3892"/>
                <a:ext cx="59" cy="78"/>
              </a:xfrm>
              <a:custGeom>
                <a:avLst/>
                <a:gdLst>
                  <a:gd name="T0" fmla="*/ 0 w 436"/>
                  <a:gd name="T1" fmla="*/ 0 h 532"/>
                  <a:gd name="T2" fmla="*/ 0 w 436"/>
                  <a:gd name="T3" fmla="*/ 0 h 532"/>
                  <a:gd name="T4" fmla="*/ 0 w 436"/>
                  <a:gd name="T5" fmla="*/ 0 h 532"/>
                  <a:gd name="T6" fmla="*/ 0 w 436"/>
                  <a:gd name="T7" fmla="*/ 0 h 532"/>
                  <a:gd name="T8" fmla="*/ 0 w 436"/>
                  <a:gd name="T9" fmla="*/ 0 h 532"/>
                  <a:gd name="T10" fmla="*/ 0 w 436"/>
                  <a:gd name="T11" fmla="*/ 0 h 532"/>
                  <a:gd name="T12" fmla="*/ 0 w 436"/>
                  <a:gd name="T13" fmla="*/ 0 h 5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36"/>
                  <a:gd name="T22" fmla="*/ 0 h 532"/>
                  <a:gd name="T23" fmla="*/ 436 w 436"/>
                  <a:gd name="T24" fmla="*/ 532 h 53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36" h="532">
                    <a:moveTo>
                      <a:pt x="24" y="492"/>
                    </a:moveTo>
                    <a:lnTo>
                      <a:pt x="112" y="504"/>
                    </a:lnTo>
                    <a:lnTo>
                      <a:pt x="436" y="0"/>
                    </a:lnTo>
                    <a:lnTo>
                      <a:pt x="428" y="68"/>
                    </a:lnTo>
                    <a:lnTo>
                      <a:pt x="120" y="532"/>
                    </a:lnTo>
                    <a:lnTo>
                      <a:pt x="0" y="520"/>
                    </a:lnTo>
                    <a:lnTo>
                      <a:pt x="24" y="492"/>
                    </a:lnTo>
                    <a:close/>
                  </a:path>
                </a:pathLst>
              </a:custGeom>
              <a:solidFill>
                <a:srgbClr val="6F4D17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0" name="Freeform 33972"/>
              <p:cNvSpPr>
                <a:spLocks noChangeAspect="1"/>
              </p:cNvSpPr>
              <p:nvPr/>
            </p:nvSpPr>
            <p:spPr bwMode="auto">
              <a:xfrm>
                <a:off x="3682" y="3934"/>
                <a:ext cx="13" cy="12"/>
              </a:xfrm>
              <a:custGeom>
                <a:avLst/>
                <a:gdLst>
                  <a:gd name="T0" fmla="*/ 0 w 94"/>
                  <a:gd name="T1" fmla="*/ 0 h 82"/>
                  <a:gd name="T2" fmla="*/ 0 w 94"/>
                  <a:gd name="T3" fmla="*/ 0 h 82"/>
                  <a:gd name="T4" fmla="*/ 0 w 94"/>
                  <a:gd name="T5" fmla="*/ 0 h 82"/>
                  <a:gd name="T6" fmla="*/ 0 w 94"/>
                  <a:gd name="T7" fmla="*/ 0 h 82"/>
                  <a:gd name="T8" fmla="*/ 0 w 94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"/>
                  <a:gd name="T16" fmla="*/ 0 h 82"/>
                  <a:gd name="T17" fmla="*/ 94 w 94"/>
                  <a:gd name="T18" fmla="*/ 82 h 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" h="82">
                    <a:moveTo>
                      <a:pt x="0" y="78"/>
                    </a:moveTo>
                    <a:lnTo>
                      <a:pt x="44" y="82"/>
                    </a:lnTo>
                    <a:lnTo>
                      <a:pt x="94" y="2"/>
                    </a:lnTo>
                    <a:lnTo>
                      <a:pt x="60" y="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A57321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1" name="Freeform 33973"/>
              <p:cNvSpPr>
                <a:spLocks noChangeAspect="1"/>
              </p:cNvSpPr>
              <p:nvPr/>
            </p:nvSpPr>
            <p:spPr bwMode="auto">
              <a:xfrm>
                <a:off x="3677" y="3930"/>
                <a:ext cx="13" cy="16"/>
              </a:xfrm>
              <a:custGeom>
                <a:avLst/>
                <a:gdLst>
                  <a:gd name="T0" fmla="*/ 0 w 98"/>
                  <a:gd name="T1" fmla="*/ 0 h 108"/>
                  <a:gd name="T2" fmla="*/ 0 w 98"/>
                  <a:gd name="T3" fmla="*/ 0 h 108"/>
                  <a:gd name="T4" fmla="*/ 0 w 98"/>
                  <a:gd name="T5" fmla="*/ 0 h 108"/>
                  <a:gd name="T6" fmla="*/ 0 w 98"/>
                  <a:gd name="T7" fmla="*/ 0 h 108"/>
                  <a:gd name="T8" fmla="*/ 0 w 98"/>
                  <a:gd name="T9" fmla="*/ 0 h 108"/>
                  <a:gd name="T10" fmla="*/ 0 w 98"/>
                  <a:gd name="T11" fmla="*/ 0 h 108"/>
                  <a:gd name="T12" fmla="*/ 0 w 98"/>
                  <a:gd name="T13" fmla="*/ 0 h 108"/>
                  <a:gd name="T14" fmla="*/ 0 w 98"/>
                  <a:gd name="T15" fmla="*/ 0 h 108"/>
                  <a:gd name="T16" fmla="*/ 0 w 98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8"/>
                  <a:gd name="T28" fmla="*/ 0 h 108"/>
                  <a:gd name="T29" fmla="*/ 98 w 98"/>
                  <a:gd name="T30" fmla="*/ 108 h 10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8" h="108">
                    <a:moveTo>
                      <a:pt x="50" y="10"/>
                    </a:moveTo>
                    <a:lnTo>
                      <a:pt x="88" y="34"/>
                    </a:lnTo>
                    <a:lnTo>
                      <a:pt x="44" y="94"/>
                    </a:lnTo>
                    <a:lnTo>
                      <a:pt x="8" y="72"/>
                    </a:lnTo>
                    <a:lnTo>
                      <a:pt x="0" y="82"/>
                    </a:lnTo>
                    <a:lnTo>
                      <a:pt x="42" y="108"/>
                    </a:lnTo>
                    <a:lnTo>
                      <a:pt x="98" y="28"/>
                    </a:lnTo>
                    <a:lnTo>
                      <a:pt x="58" y="0"/>
                    </a:lnTo>
                    <a:lnTo>
                      <a:pt x="50" y="10"/>
                    </a:lnTo>
                    <a:close/>
                  </a:path>
                </a:pathLst>
              </a:custGeom>
              <a:solidFill>
                <a:srgbClr val="DAA248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2" name="Freeform 33974"/>
              <p:cNvSpPr>
                <a:spLocks noChangeAspect="1"/>
              </p:cNvSpPr>
              <p:nvPr/>
            </p:nvSpPr>
            <p:spPr bwMode="auto">
              <a:xfrm>
                <a:off x="3696" y="3898"/>
                <a:ext cx="13" cy="17"/>
              </a:xfrm>
              <a:custGeom>
                <a:avLst/>
                <a:gdLst>
                  <a:gd name="T0" fmla="*/ 0 w 96"/>
                  <a:gd name="T1" fmla="*/ 0 h 112"/>
                  <a:gd name="T2" fmla="*/ 0 w 96"/>
                  <a:gd name="T3" fmla="*/ 0 h 112"/>
                  <a:gd name="T4" fmla="*/ 0 w 96"/>
                  <a:gd name="T5" fmla="*/ 0 h 112"/>
                  <a:gd name="T6" fmla="*/ 0 w 96"/>
                  <a:gd name="T7" fmla="*/ 0 h 112"/>
                  <a:gd name="T8" fmla="*/ 0 w 96"/>
                  <a:gd name="T9" fmla="*/ 0 h 112"/>
                  <a:gd name="T10" fmla="*/ 0 w 96"/>
                  <a:gd name="T11" fmla="*/ 0 h 112"/>
                  <a:gd name="T12" fmla="*/ 0 w 96"/>
                  <a:gd name="T13" fmla="*/ 0 h 112"/>
                  <a:gd name="T14" fmla="*/ 0 w 96"/>
                  <a:gd name="T15" fmla="*/ 0 h 112"/>
                  <a:gd name="T16" fmla="*/ 0 w 96"/>
                  <a:gd name="T17" fmla="*/ 0 h 1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6"/>
                  <a:gd name="T28" fmla="*/ 0 h 112"/>
                  <a:gd name="T29" fmla="*/ 96 w 96"/>
                  <a:gd name="T30" fmla="*/ 112 h 1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6" h="112">
                    <a:moveTo>
                      <a:pt x="0" y="82"/>
                    </a:moveTo>
                    <a:lnTo>
                      <a:pt x="38" y="112"/>
                    </a:lnTo>
                    <a:lnTo>
                      <a:pt x="96" y="26"/>
                    </a:lnTo>
                    <a:lnTo>
                      <a:pt x="50" y="0"/>
                    </a:lnTo>
                    <a:lnTo>
                      <a:pt x="44" y="10"/>
                    </a:lnTo>
                    <a:lnTo>
                      <a:pt x="82" y="32"/>
                    </a:lnTo>
                    <a:lnTo>
                      <a:pt x="36" y="96"/>
                    </a:lnTo>
                    <a:lnTo>
                      <a:pt x="6" y="7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DAA248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3" name="Freeform 33975"/>
              <p:cNvSpPr>
                <a:spLocks noChangeAspect="1"/>
              </p:cNvSpPr>
              <p:nvPr/>
            </p:nvSpPr>
            <p:spPr bwMode="auto">
              <a:xfrm>
                <a:off x="3701" y="3902"/>
                <a:ext cx="13" cy="13"/>
              </a:xfrm>
              <a:custGeom>
                <a:avLst/>
                <a:gdLst>
                  <a:gd name="T0" fmla="*/ 0 w 98"/>
                  <a:gd name="T1" fmla="*/ 0 h 84"/>
                  <a:gd name="T2" fmla="*/ 0 w 98"/>
                  <a:gd name="T3" fmla="*/ 0 h 84"/>
                  <a:gd name="T4" fmla="*/ 0 w 98"/>
                  <a:gd name="T5" fmla="*/ 0 h 84"/>
                  <a:gd name="T6" fmla="*/ 0 w 98"/>
                  <a:gd name="T7" fmla="*/ 0 h 84"/>
                  <a:gd name="T8" fmla="*/ 0 w 98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8"/>
                  <a:gd name="T16" fmla="*/ 0 h 84"/>
                  <a:gd name="T17" fmla="*/ 98 w 98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8" h="84">
                    <a:moveTo>
                      <a:pt x="0" y="82"/>
                    </a:moveTo>
                    <a:lnTo>
                      <a:pt x="42" y="84"/>
                    </a:lnTo>
                    <a:lnTo>
                      <a:pt x="98" y="4"/>
                    </a:lnTo>
                    <a:lnTo>
                      <a:pt x="60" y="0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A57321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4" name="Freeform 33976"/>
              <p:cNvSpPr>
                <a:spLocks noChangeAspect="1"/>
              </p:cNvSpPr>
              <p:nvPr/>
            </p:nvSpPr>
            <p:spPr bwMode="auto">
              <a:xfrm>
                <a:off x="3684" y="3930"/>
                <a:ext cx="12" cy="4"/>
              </a:xfrm>
              <a:custGeom>
                <a:avLst/>
                <a:gdLst>
                  <a:gd name="T0" fmla="*/ 0 w 84"/>
                  <a:gd name="T1" fmla="*/ 0 h 30"/>
                  <a:gd name="T2" fmla="*/ 0 w 84"/>
                  <a:gd name="T3" fmla="*/ 0 h 30"/>
                  <a:gd name="T4" fmla="*/ 0 w 84"/>
                  <a:gd name="T5" fmla="*/ 0 h 30"/>
                  <a:gd name="T6" fmla="*/ 0 w 84"/>
                  <a:gd name="T7" fmla="*/ 0 h 30"/>
                  <a:gd name="T8" fmla="*/ 0 w 84"/>
                  <a:gd name="T9" fmla="*/ 0 h 30"/>
                  <a:gd name="T10" fmla="*/ 0 w 84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30"/>
                  <a:gd name="T20" fmla="*/ 84 w 84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30">
                    <a:moveTo>
                      <a:pt x="0" y="0"/>
                    </a:moveTo>
                    <a:lnTo>
                      <a:pt x="60" y="4"/>
                    </a:lnTo>
                    <a:lnTo>
                      <a:pt x="84" y="20"/>
                    </a:lnTo>
                    <a:lnTo>
                      <a:pt x="74" y="30"/>
                    </a:lnTo>
                    <a:lnTo>
                      <a:pt x="44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5D1B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5" name="Freeform 33977"/>
              <p:cNvSpPr>
                <a:spLocks noChangeAspect="1"/>
              </p:cNvSpPr>
              <p:nvPr/>
            </p:nvSpPr>
            <p:spPr bwMode="auto">
              <a:xfrm>
                <a:off x="3703" y="3898"/>
                <a:ext cx="11" cy="5"/>
              </a:xfrm>
              <a:custGeom>
                <a:avLst/>
                <a:gdLst>
                  <a:gd name="T0" fmla="*/ 0 w 84"/>
                  <a:gd name="T1" fmla="*/ 0 h 34"/>
                  <a:gd name="T2" fmla="*/ 0 w 84"/>
                  <a:gd name="T3" fmla="*/ 0 h 34"/>
                  <a:gd name="T4" fmla="*/ 0 w 84"/>
                  <a:gd name="T5" fmla="*/ 0 h 34"/>
                  <a:gd name="T6" fmla="*/ 0 w 84"/>
                  <a:gd name="T7" fmla="*/ 0 h 34"/>
                  <a:gd name="T8" fmla="*/ 0 w 84"/>
                  <a:gd name="T9" fmla="*/ 0 h 34"/>
                  <a:gd name="T10" fmla="*/ 0 w 84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34"/>
                  <a:gd name="T20" fmla="*/ 84 w 84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34">
                    <a:moveTo>
                      <a:pt x="0" y="0"/>
                    </a:moveTo>
                    <a:lnTo>
                      <a:pt x="66" y="8"/>
                    </a:lnTo>
                    <a:lnTo>
                      <a:pt x="84" y="22"/>
                    </a:lnTo>
                    <a:lnTo>
                      <a:pt x="76" y="34"/>
                    </a:lnTo>
                    <a:lnTo>
                      <a:pt x="38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5D1B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" name="Freeform 33978"/>
              <p:cNvSpPr>
                <a:spLocks noChangeAspect="1"/>
              </p:cNvSpPr>
              <p:nvPr/>
            </p:nvSpPr>
            <p:spPr bwMode="auto">
              <a:xfrm>
                <a:off x="3691" y="4007"/>
                <a:ext cx="13" cy="8"/>
              </a:xfrm>
              <a:custGeom>
                <a:avLst/>
                <a:gdLst>
                  <a:gd name="T0" fmla="*/ 0 w 99"/>
                  <a:gd name="T1" fmla="*/ 0 h 54"/>
                  <a:gd name="T2" fmla="*/ 0 w 99"/>
                  <a:gd name="T3" fmla="*/ 0 h 54"/>
                  <a:gd name="T4" fmla="*/ 0 w 99"/>
                  <a:gd name="T5" fmla="*/ 0 h 54"/>
                  <a:gd name="T6" fmla="*/ 0 w 99"/>
                  <a:gd name="T7" fmla="*/ 0 h 54"/>
                  <a:gd name="T8" fmla="*/ 0 w 99"/>
                  <a:gd name="T9" fmla="*/ 0 h 54"/>
                  <a:gd name="T10" fmla="*/ 0 w 99"/>
                  <a:gd name="T11" fmla="*/ 0 h 54"/>
                  <a:gd name="T12" fmla="*/ 0 w 99"/>
                  <a:gd name="T13" fmla="*/ 0 h 54"/>
                  <a:gd name="T14" fmla="*/ 0 w 99"/>
                  <a:gd name="T15" fmla="*/ 0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9"/>
                  <a:gd name="T25" fmla="*/ 0 h 54"/>
                  <a:gd name="T26" fmla="*/ 99 w 99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9" h="54">
                    <a:moveTo>
                      <a:pt x="27" y="0"/>
                    </a:moveTo>
                    <a:cubicBezTo>
                      <a:pt x="19" y="1"/>
                      <a:pt x="10" y="0"/>
                      <a:pt x="3" y="3"/>
                    </a:cubicBezTo>
                    <a:cubicBezTo>
                      <a:pt x="0" y="4"/>
                      <a:pt x="0" y="12"/>
                      <a:pt x="0" y="12"/>
                    </a:cubicBezTo>
                    <a:lnTo>
                      <a:pt x="0" y="42"/>
                    </a:lnTo>
                    <a:lnTo>
                      <a:pt x="21" y="54"/>
                    </a:lnTo>
                    <a:lnTo>
                      <a:pt x="96" y="48"/>
                    </a:lnTo>
                    <a:lnTo>
                      <a:pt x="99" y="27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8C58C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7" name="Freeform 33979"/>
              <p:cNvSpPr>
                <a:spLocks noChangeAspect="1"/>
              </p:cNvSpPr>
              <p:nvPr/>
            </p:nvSpPr>
            <p:spPr bwMode="auto">
              <a:xfrm>
                <a:off x="3655" y="3988"/>
                <a:ext cx="45" cy="33"/>
              </a:xfrm>
              <a:custGeom>
                <a:avLst/>
                <a:gdLst>
                  <a:gd name="T0" fmla="*/ 0 w 332"/>
                  <a:gd name="T1" fmla="*/ 0 h 228"/>
                  <a:gd name="T2" fmla="*/ 0 w 332"/>
                  <a:gd name="T3" fmla="*/ 0 h 228"/>
                  <a:gd name="T4" fmla="*/ 0 w 332"/>
                  <a:gd name="T5" fmla="*/ 0 h 228"/>
                  <a:gd name="T6" fmla="*/ 0 w 332"/>
                  <a:gd name="T7" fmla="*/ 0 h 228"/>
                  <a:gd name="T8" fmla="*/ 0 w 332"/>
                  <a:gd name="T9" fmla="*/ 0 h 228"/>
                  <a:gd name="T10" fmla="*/ 0 w 332"/>
                  <a:gd name="T11" fmla="*/ 0 h 228"/>
                  <a:gd name="T12" fmla="*/ 0 w 332"/>
                  <a:gd name="T13" fmla="*/ 0 h 228"/>
                  <a:gd name="T14" fmla="*/ 0 w 332"/>
                  <a:gd name="T15" fmla="*/ 0 h 228"/>
                  <a:gd name="T16" fmla="*/ 0 w 332"/>
                  <a:gd name="T17" fmla="*/ 0 h 22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2"/>
                  <a:gd name="T28" fmla="*/ 0 h 228"/>
                  <a:gd name="T29" fmla="*/ 332 w 332"/>
                  <a:gd name="T30" fmla="*/ 228 h 22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2" h="228">
                    <a:moveTo>
                      <a:pt x="304" y="0"/>
                    </a:moveTo>
                    <a:lnTo>
                      <a:pt x="20" y="188"/>
                    </a:lnTo>
                    <a:lnTo>
                      <a:pt x="0" y="228"/>
                    </a:lnTo>
                    <a:lnTo>
                      <a:pt x="244" y="68"/>
                    </a:lnTo>
                    <a:lnTo>
                      <a:pt x="320" y="76"/>
                    </a:lnTo>
                    <a:cubicBezTo>
                      <a:pt x="320" y="69"/>
                      <a:pt x="320" y="63"/>
                      <a:pt x="320" y="56"/>
                    </a:cubicBezTo>
                    <a:lnTo>
                      <a:pt x="272" y="44"/>
                    </a:lnTo>
                    <a:lnTo>
                      <a:pt x="332" y="8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855D1B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8" name="Freeform 33980"/>
              <p:cNvSpPr>
                <a:spLocks noChangeAspect="1"/>
              </p:cNvSpPr>
              <p:nvPr/>
            </p:nvSpPr>
            <p:spPr bwMode="auto">
              <a:xfrm>
                <a:off x="3700" y="3946"/>
                <a:ext cx="17" cy="66"/>
              </a:xfrm>
              <a:custGeom>
                <a:avLst/>
                <a:gdLst>
                  <a:gd name="T0" fmla="*/ 0 w 129"/>
                  <a:gd name="T1" fmla="*/ 0 h 453"/>
                  <a:gd name="T2" fmla="*/ 0 w 129"/>
                  <a:gd name="T3" fmla="*/ 0 h 453"/>
                  <a:gd name="T4" fmla="*/ 0 w 129"/>
                  <a:gd name="T5" fmla="*/ 0 h 453"/>
                  <a:gd name="T6" fmla="*/ 0 w 129"/>
                  <a:gd name="T7" fmla="*/ 0 h 453"/>
                  <a:gd name="T8" fmla="*/ 0 w 129"/>
                  <a:gd name="T9" fmla="*/ 0 h 4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453"/>
                  <a:gd name="T17" fmla="*/ 129 w 129"/>
                  <a:gd name="T18" fmla="*/ 453 h 4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453">
                    <a:moveTo>
                      <a:pt x="99" y="0"/>
                    </a:moveTo>
                    <a:lnTo>
                      <a:pt x="129" y="3"/>
                    </a:lnTo>
                    <a:lnTo>
                      <a:pt x="33" y="453"/>
                    </a:lnTo>
                    <a:lnTo>
                      <a:pt x="0" y="453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A57321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9" name="Freeform 33981"/>
              <p:cNvSpPr>
                <a:spLocks noChangeAspect="1"/>
              </p:cNvSpPr>
              <p:nvPr/>
            </p:nvSpPr>
            <p:spPr bwMode="auto">
              <a:xfrm>
                <a:off x="3694" y="3942"/>
                <a:ext cx="19" cy="70"/>
              </a:xfrm>
              <a:custGeom>
                <a:avLst/>
                <a:gdLst>
                  <a:gd name="T0" fmla="*/ 0 w 141"/>
                  <a:gd name="T1" fmla="*/ 0 h 477"/>
                  <a:gd name="T2" fmla="*/ 0 w 141"/>
                  <a:gd name="T3" fmla="*/ 0 h 477"/>
                  <a:gd name="T4" fmla="*/ 0 w 141"/>
                  <a:gd name="T5" fmla="*/ 0 h 477"/>
                  <a:gd name="T6" fmla="*/ 0 w 141"/>
                  <a:gd name="T7" fmla="*/ 0 h 477"/>
                  <a:gd name="T8" fmla="*/ 0 w 141"/>
                  <a:gd name="T9" fmla="*/ 0 h 477"/>
                  <a:gd name="T10" fmla="*/ 0 w 141"/>
                  <a:gd name="T11" fmla="*/ 0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1"/>
                  <a:gd name="T19" fmla="*/ 0 h 477"/>
                  <a:gd name="T20" fmla="*/ 141 w 141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1" h="477">
                    <a:moveTo>
                      <a:pt x="99" y="0"/>
                    </a:moveTo>
                    <a:lnTo>
                      <a:pt x="141" y="27"/>
                    </a:lnTo>
                    <a:lnTo>
                      <a:pt x="42" y="477"/>
                    </a:lnTo>
                    <a:lnTo>
                      <a:pt x="12" y="477"/>
                    </a:lnTo>
                    <a:lnTo>
                      <a:pt x="0" y="459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F1DCB9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0" name="Line 33982"/>
              <p:cNvSpPr>
                <a:spLocks noChangeAspect="1" noChangeShapeType="1"/>
              </p:cNvSpPr>
              <p:nvPr/>
            </p:nvSpPr>
            <p:spPr bwMode="auto">
              <a:xfrm flipH="1">
                <a:off x="3697" y="3945"/>
                <a:ext cx="13" cy="65"/>
              </a:xfrm>
              <a:prstGeom prst="line">
                <a:avLst/>
              </a:prstGeom>
              <a:noFill/>
              <a:ln w="19050">
                <a:solidFill>
                  <a:srgbClr val="855D1B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1" name="Line 33983"/>
              <p:cNvSpPr>
                <a:spLocks noChangeAspect="1" noChangeShapeType="1"/>
              </p:cNvSpPr>
              <p:nvPr/>
            </p:nvSpPr>
            <p:spPr bwMode="auto">
              <a:xfrm flipH="1">
                <a:off x="3700" y="3946"/>
                <a:ext cx="14" cy="69"/>
              </a:xfrm>
              <a:prstGeom prst="line">
                <a:avLst/>
              </a:prstGeom>
              <a:noFill/>
              <a:ln w="19050">
                <a:solidFill>
                  <a:srgbClr val="855D1B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2" name="Freeform 33984"/>
              <p:cNvSpPr>
                <a:spLocks noChangeAspect="1"/>
              </p:cNvSpPr>
              <p:nvPr/>
            </p:nvSpPr>
            <p:spPr bwMode="auto">
              <a:xfrm>
                <a:off x="3619" y="3918"/>
                <a:ext cx="11" cy="18"/>
              </a:xfrm>
              <a:custGeom>
                <a:avLst/>
                <a:gdLst>
                  <a:gd name="T0" fmla="*/ 0 w 84"/>
                  <a:gd name="T1" fmla="*/ 0 h 119"/>
                  <a:gd name="T2" fmla="*/ 0 w 84"/>
                  <a:gd name="T3" fmla="*/ 0 h 119"/>
                  <a:gd name="T4" fmla="*/ 0 w 84"/>
                  <a:gd name="T5" fmla="*/ 0 h 119"/>
                  <a:gd name="T6" fmla="*/ 0 w 84"/>
                  <a:gd name="T7" fmla="*/ 0 h 119"/>
                  <a:gd name="T8" fmla="*/ 0 w 84"/>
                  <a:gd name="T9" fmla="*/ 0 h 119"/>
                  <a:gd name="T10" fmla="*/ 0 w 84"/>
                  <a:gd name="T11" fmla="*/ 0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19"/>
                  <a:gd name="T20" fmla="*/ 84 w 84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19">
                    <a:moveTo>
                      <a:pt x="0" y="100"/>
                    </a:moveTo>
                    <a:cubicBezTo>
                      <a:pt x="20" y="68"/>
                      <a:pt x="36" y="33"/>
                      <a:pt x="60" y="4"/>
                    </a:cubicBezTo>
                    <a:cubicBezTo>
                      <a:pt x="63" y="0"/>
                      <a:pt x="67" y="10"/>
                      <a:pt x="72" y="12"/>
                    </a:cubicBezTo>
                    <a:cubicBezTo>
                      <a:pt x="76" y="13"/>
                      <a:pt x="80" y="12"/>
                      <a:pt x="84" y="12"/>
                    </a:cubicBezTo>
                    <a:cubicBezTo>
                      <a:pt x="64" y="45"/>
                      <a:pt x="47" y="81"/>
                      <a:pt x="24" y="112"/>
                    </a:cubicBezTo>
                    <a:cubicBezTo>
                      <a:pt x="19" y="119"/>
                      <a:pt x="0" y="100"/>
                      <a:pt x="0" y="100"/>
                    </a:cubicBezTo>
                    <a:close/>
                  </a:path>
                </a:pathLst>
              </a:custGeom>
              <a:solidFill>
                <a:srgbClr val="FFFAEF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3" name="Freeform 33985"/>
              <p:cNvSpPr>
                <a:spLocks noChangeAspect="1"/>
              </p:cNvSpPr>
              <p:nvPr/>
            </p:nvSpPr>
            <p:spPr bwMode="auto">
              <a:xfrm>
                <a:off x="3627" y="3891"/>
                <a:ext cx="38" cy="77"/>
              </a:xfrm>
              <a:custGeom>
                <a:avLst/>
                <a:gdLst>
                  <a:gd name="T0" fmla="*/ 0 w 300"/>
                  <a:gd name="T1" fmla="*/ 0 h 520"/>
                  <a:gd name="T2" fmla="*/ 0 w 300"/>
                  <a:gd name="T3" fmla="*/ 0 h 520"/>
                  <a:gd name="T4" fmla="*/ 0 w 300"/>
                  <a:gd name="T5" fmla="*/ 0 h 520"/>
                  <a:gd name="T6" fmla="*/ 0 w 300"/>
                  <a:gd name="T7" fmla="*/ 0 h 520"/>
                  <a:gd name="T8" fmla="*/ 0 w 300"/>
                  <a:gd name="T9" fmla="*/ 0 h 520"/>
                  <a:gd name="T10" fmla="*/ 0 w 300"/>
                  <a:gd name="T11" fmla="*/ 0 h 520"/>
                  <a:gd name="T12" fmla="*/ 0 w 300"/>
                  <a:gd name="T13" fmla="*/ 0 h 520"/>
                  <a:gd name="T14" fmla="*/ 0 w 300"/>
                  <a:gd name="T15" fmla="*/ 0 h 520"/>
                  <a:gd name="T16" fmla="*/ 0 w 300"/>
                  <a:gd name="T17" fmla="*/ 0 h 520"/>
                  <a:gd name="T18" fmla="*/ 0 w 300"/>
                  <a:gd name="T19" fmla="*/ 0 h 520"/>
                  <a:gd name="T20" fmla="*/ 0 w 300"/>
                  <a:gd name="T21" fmla="*/ 0 h 520"/>
                  <a:gd name="T22" fmla="*/ 0 w 300"/>
                  <a:gd name="T23" fmla="*/ 0 h 5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0"/>
                  <a:gd name="T37" fmla="*/ 0 h 520"/>
                  <a:gd name="T38" fmla="*/ 300 w 300"/>
                  <a:gd name="T39" fmla="*/ 520 h 5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0" h="520">
                    <a:moveTo>
                      <a:pt x="0" y="24"/>
                    </a:moveTo>
                    <a:lnTo>
                      <a:pt x="24" y="48"/>
                    </a:lnTo>
                    <a:lnTo>
                      <a:pt x="120" y="232"/>
                    </a:lnTo>
                    <a:lnTo>
                      <a:pt x="156" y="260"/>
                    </a:lnTo>
                    <a:cubicBezTo>
                      <a:pt x="172" y="282"/>
                      <a:pt x="172" y="288"/>
                      <a:pt x="144" y="288"/>
                    </a:cubicBezTo>
                    <a:lnTo>
                      <a:pt x="256" y="492"/>
                    </a:lnTo>
                    <a:lnTo>
                      <a:pt x="284" y="520"/>
                    </a:lnTo>
                    <a:lnTo>
                      <a:pt x="300" y="492"/>
                    </a:lnTo>
                    <a:lnTo>
                      <a:pt x="164" y="232"/>
                    </a:lnTo>
                    <a:lnTo>
                      <a:pt x="48" y="4"/>
                    </a:lnTo>
                    <a:lnTo>
                      <a:pt x="1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BF3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4" name="Freeform 33986"/>
              <p:cNvSpPr>
                <a:spLocks noChangeAspect="1"/>
              </p:cNvSpPr>
              <p:nvPr/>
            </p:nvSpPr>
            <p:spPr bwMode="auto">
              <a:xfrm>
                <a:off x="3626" y="3936"/>
                <a:ext cx="11" cy="21"/>
              </a:xfrm>
              <a:custGeom>
                <a:avLst/>
                <a:gdLst>
                  <a:gd name="T0" fmla="*/ 0 w 80"/>
                  <a:gd name="T1" fmla="*/ 0 h 144"/>
                  <a:gd name="T2" fmla="*/ 0 w 80"/>
                  <a:gd name="T3" fmla="*/ 0 h 144"/>
                  <a:gd name="T4" fmla="*/ 0 w 80"/>
                  <a:gd name="T5" fmla="*/ 0 h 144"/>
                  <a:gd name="T6" fmla="*/ 0 w 80"/>
                  <a:gd name="T7" fmla="*/ 0 h 144"/>
                  <a:gd name="T8" fmla="*/ 0 w 80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44"/>
                  <a:gd name="T17" fmla="*/ 80 w 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44">
                    <a:moveTo>
                      <a:pt x="8" y="92"/>
                    </a:moveTo>
                    <a:cubicBezTo>
                      <a:pt x="5" y="113"/>
                      <a:pt x="0" y="128"/>
                      <a:pt x="16" y="144"/>
                    </a:cubicBezTo>
                    <a:lnTo>
                      <a:pt x="80" y="36"/>
                    </a:lnTo>
                    <a:lnTo>
                      <a:pt x="76" y="0"/>
                    </a:ln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EACC9A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5" name="Freeform 33987"/>
              <p:cNvSpPr>
                <a:spLocks noChangeAspect="1"/>
              </p:cNvSpPr>
              <p:nvPr/>
            </p:nvSpPr>
            <p:spPr bwMode="auto">
              <a:xfrm>
                <a:off x="3635" y="3960"/>
                <a:ext cx="11" cy="21"/>
              </a:xfrm>
              <a:custGeom>
                <a:avLst/>
                <a:gdLst>
                  <a:gd name="T0" fmla="*/ 0 w 80"/>
                  <a:gd name="T1" fmla="*/ 0 h 144"/>
                  <a:gd name="T2" fmla="*/ 0 w 80"/>
                  <a:gd name="T3" fmla="*/ 0 h 144"/>
                  <a:gd name="T4" fmla="*/ 0 w 80"/>
                  <a:gd name="T5" fmla="*/ 0 h 144"/>
                  <a:gd name="T6" fmla="*/ 0 w 80"/>
                  <a:gd name="T7" fmla="*/ 0 h 144"/>
                  <a:gd name="T8" fmla="*/ 0 w 80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44"/>
                  <a:gd name="T17" fmla="*/ 80 w 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44">
                    <a:moveTo>
                      <a:pt x="8" y="92"/>
                    </a:moveTo>
                    <a:cubicBezTo>
                      <a:pt x="5" y="113"/>
                      <a:pt x="0" y="128"/>
                      <a:pt x="16" y="144"/>
                    </a:cubicBezTo>
                    <a:lnTo>
                      <a:pt x="80" y="36"/>
                    </a:lnTo>
                    <a:lnTo>
                      <a:pt x="76" y="0"/>
                    </a:ln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EACC9A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" name="Freeform 33988"/>
              <p:cNvSpPr>
                <a:spLocks noChangeAspect="1"/>
              </p:cNvSpPr>
              <p:nvPr/>
            </p:nvSpPr>
            <p:spPr bwMode="auto">
              <a:xfrm>
                <a:off x="3641" y="3975"/>
                <a:ext cx="11" cy="21"/>
              </a:xfrm>
              <a:custGeom>
                <a:avLst/>
                <a:gdLst>
                  <a:gd name="T0" fmla="*/ 0 w 80"/>
                  <a:gd name="T1" fmla="*/ 0 h 144"/>
                  <a:gd name="T2" fmla="*/ 0 w 80"/>
                  <a:gd name="T3" fmla="*/ 0 h 144"/>
                  <a:gd name="T4" fmla="*/ 0 w 80"/>
                  <a:gd name="T5" fmla="*/ 0 h 144"/>
                  <a:gd name="T6" fmla="*/ 0 w 80"/>
                  <a:gd name="T7" fmla="*/ 0 h 144"/>
                  <a:gd name="T8" fmla="*/ 0 w 80"/>
                  <a:gd name="T9" fmla="*/ 0 h 1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144"/>
                  <a:gd name="T17" fmla="*/ 80 w 80"/>
                  <a:gd name="T18" fmla="*/ 144 h 1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144">
                    <a:moveTo>
                      <a:pt x="8" y="92"/>
                    </a:moveTo>
                    <a:cubicBezTo>
                      <a:pt x="5" y="113"/>
                      <a:pt x="0" y="128"/>
                      <a:pt x="16" y="144"/>
                    </a:cubicBezTo>
                    <a:lnTo>
                      <a:pt x="80" y="36"/>
                    </a:lnTo>
                    <a:lnTo>
                      <a:pt x="76" y="0"/>
                    </a:lnTo>
                    <a:lnTo>
                      <a:pt x="8" y="92"/>
                    </a:lnTo>
                    <a:close/>
                  </a:path>
                </a:pathLst>
              </a:custGeom>
              <a:solidFill>
                <a:srgbClr val="EACC9A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7" name="Freeform 33989"/>
              <p:cNvSpPr>
                <a:spLocks noChangeAspect="1"/>
              </p:cNvSpPr>
              <p:nvPr/>
            </p:nvSpPr>
            <p:spPr bwMode="auto">
              <a:xfrm>
                <a:off x="3626" y="3934"/>
                <a:ext cx="11" cy="17"/>
              </a:xfrm>
              <a:custGeom>
                <a:avLst/>
                <a:gdLst>
                  <a:gd name="T0" fmla="*/ 0 w 84"/>
                  <a:gd name="T1" fmla="*/ 0 h 119"/>
                  <a:gd name="T2" fmla="*/ 0 w 84"/>
                  <a:gd name="T3" fmla="*/ 0 h 119"/>
                  <a:gd name="T4" fmla="*/ 0 w 84"/>
                  <a:gd name="T5" fmla="*/ 0 h 119"/>
                  <a:gd name="T6" fmla="*/ 0 w 84"/>
                  <a:gd name="T7" fmla="*/ 0 h 119"/>
                  <a:gd name="T8" fmla="*/ 0 w 84"/>
                  <a:gd name="T9" fmla="*/ 0 h 119"/>
                  <a:gd name="T10" fmla="*/ 0 w 84"/>
                  <a:gd name="T11" fmla="*/ 0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19"/>
                  <a:gd name="T20" fmla="*/ 84 w 84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19">
                    <a:moveTo>
                      <a:pt x="0" y="100"/>
                    </a:moveTo>
                    <a:cubicBezTo>
                      <a:pt x="20" y="68"/>
                      <a:pt x="36" y="33"/>
                      <a:pt x="60" y="4"/>
                    </a:cubicBezTo>
                    <a:cubicBezTo>
                      <a:pt x="63" y="0"/>
                      <a:pt x="67" y="10"/>
                      <a:pt x="72" y="12"/>
                    </a:cubicBezTo>
                    <a:cubicBezTo>
                      <a:pt x="76" y="13"/>
                      <a:pt x="80" y="12"/>
                      <a:pt x="84" y="12"/>
                    </a:cubicBezTo>
                    <a:cubicBezTo>
                      <a:pt x="64" y="45"/>
                      <a:pt x="47" y="81"/>
                      <a:pt x="24" y="112"/>
                    </a:cubicBezTo>
                    <a:cubicBezTo>
                      <a:pt x="19" y="119"/>
                      <a:pt x="0" y="100"/>
                      <a:pt x="0" y="100"/>
                    </a:cubicBezTo>
                    <a:close/>
                  </a:path>
                </a:pathLst>
              </a:custGeom>
              <a:solidFill>
                <a:srgbClr val="FFFAEF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8" name="Freeform 33990"/>
              <p:cNvSpPr>
                <a:spLocks noChangeAspect="1"/>
              </p:cNvSpPr>
              <p:nvPr/>
            </p:nvSpPr>
            <p:spPr bwMode="auto">
              <a:xfrm>
                <a:off x="3634" y="3957"/>
                <a:ext cx="11" cy="17"/>
              </a:xfrm>
              <a:custGeom>
                <a:avLst/>
                <a:gdLst>
                  <a:gd name="T0" fmla="*/ 0 w 84"/>
                  <a:gd name="T1" fmla="*/ 0 h 119"/>
                  <a:gd name="T2" fmla="*/ 0 w 84"/>
                  <a:gd name="T3" fmla="*/ 0 h 119"/>
                  <a:gd name="T4" fmla="*/ 0 w 84"/>
                  <a:gd name="T5" fmla="*/ 0 h 119"/>
                  <a:gd name="T6" fmla="*/ 0 w 84"/>
                  <a:gd name="T7" fmla="*/ 0 h 119"/>
                  <a:gd name="T8" fmla="*/ 0 w 84"/>
                  <a:gd name="T9" fmla="*/ 0 h 119"/>
                  <a:gd name="T10" fmla="*/ 0 w 84"/>
                  <a:gd name="T11" fmla="*/ 0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19"/>
                  <a:gd name="T20" fmla="*/ 84 w 84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19">
                    <a:moveTo>
                      <a:pt x="0" y="100"/>
                    </a:moveTo>
                    <a:cubicBezTo>
                      <a:pt x="20" y="68"/>
                      <a:pt x="36" y="33"/>
                      <a:pt x="60" y="4"/>
                    </a:cubicBezTo>
                    <a:cubicBezTo>
                      <a:pt x="63" y="0"/>
                      <a:pt x="67" y="10"/>
                      <a:pt x="72" y="12"/>
                    </a:cubicBezTo>
                    <a:cubicBezTo>
                      <a:pt x="76" y="13"/>
                      <a:pt x="80" y="12"/>
                      <a:pt x="84" y="12"/>
                    </a:cubicBezTo>
                    <a:cubicBezTo>
                      <a:pt x="64" y="45"/>
                      <a:pt x="47" y="81"/>
                      <a:pt x="24" y="112"/>
                    </a:cubicBezTo>
                    <a:cubicBezTo>
                      <a:pt x="19" y="119"/>
                      <a:pt x="0" y="100"/>
                      <a:pt x="0" y="100"/>
                    </a:cubicBezTo>
                    <a:close/>
                  </a:path>
                </a:pathLst>
              </a:custGeom>
              <a:solidFill>
                <a:srgbClr val="FFFAEF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9" name="Freeform 33991"/>
              <p:cNvSpPr>
                <a:spLocks noChangeAspect="1"/>
              </p:cNvSpPr>
              <p:nvPr/>
            </p:nvSpPr>
            <p:spPr bwMode="auto">
              <a:xfrm>
                <a:off x="3641" y="3973"/>
                <a:ext cx="11" cy="17"/>
              </a:xfrm>
              <a:custGeom>
                <a:avLst/>
                <a:gdLst>
                  <a:gd name="T0" fmla="*/ 0 w 84"/>
                  <a:gd name="T1" fmla="*/ 0 h 119"/>
                  <a:gd name="T2" fmla="*/ 0 w 84"/>
                  <a:gd name="T3" fmla="*/ 0 h 119"/>
                  <a:gd name="T4" fmla="*/ 0 w 84"/>
                  <a:gd name="T5" fmla="*/ 0 h 119"/>
                  <a:gd name="T6" fmla="*/ 0 w 84"/>
                  <a:gd name="T7" fmla="*/ 0 h 119"/>
                  <a:gd name="T8" fmla="*/ 0 w 84"/>
                  <a:gd name="T9" fmla="*/ 0 h 119"/>
                  <a:gd name="T10" fmla="*/ 0 w 84"/>
                  <a:gd name="T11" fmla="*/ 0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4"/>
                  <a:gd name="T19" fmla="*/ 0 h 119"/>
                  <a:gd name="T20" fmla="*/ 84 w 84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4" h="119">
                    <a:moveTo>
                      <a:pt x="0" y="100"/>
                    </a:moveTo>
                    <a:cubicBezTo>
                      <a:pt x="20" y="68"/>
                      <a:pt x="36" y="33"/>
                      <a:pt x="60" y="4"/>
                    </a:cubicBezTo>
                    <a:cubicBezTo>
                      <a:pt x="63" y="0"/>
                      <a:pt x="67" y="10"/>
                      <a:pt x="72" y="12"/>
                    </a:cubicBezTo>
                    <a:cubicBezTo>
                      <a:pt x="76" y="13"/>
                      <a:pt x="80" y="12"/>
                      <a:pt x="84" y="12"/>
                    </a:cubicBezTo>
                    <a:cubicBezTo>
                      <a:pt x="64" y="45"/>
                      <a:pt x="47" y="81"/>
                      <a:pt x="24" y="112"/>
                    </a:cubicBezTo>
                    <a:cubicBezTo>
                      <a:pt x="19" y="119"/>
                      <a:pt x="0" y="100"/>
                      <a:pt x="0" y="100"/>
                    </a:cubicBezTo>
                    <a:close/>
                  </a:path>
                </a:pathLst>
              </a:custGeom>
              <a:solidFill>
                <a:srgbClr val="FFFAEF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0" name="Freeform 33992"/>
              <p:cNvSpPr>
                <a:spLocks noChangeAspect="1"/>
              </p:cNvSpPr>
              <p:nvPr/>
            </p:nvSpPr>
            <p:spPr bwMode="auto">
              <a:xfrm>
                <a:off x="3622" y="3988"/>
                <a:ext cx="14" cy="21"/>
              </a:xfrm>
              <a:custGeom>
                <a:avLst/>
                <a:gdLst>
                  <a:gd name="T0" fmla="*/ 0 w 100"/>
                  <a:gd name="T1" fmla="*/ 0 h 140"/>
                  <a:gd name="T2" fmla="*/ 0 w 100"/>
                  <a:gd name="T3" fmla="*/ 0 h 140"/>
                  <a:gd name="T4" fmla="*/ 0 w 100"/>
                  <a:gd name="T5" fmla="*/ 0 h 140"/>
                  <a:gd name="T6" fmla="*/ 0 w 100"/>
                  <a:gd name="T7" fmla="*/ 0 h 140"/>
                  <a:gd name="T8" fmla="*/ 0 w 100"/>
                  <a:gd name="T9" fmla="*/ 0 h 140"/>
                  <a:gd name="T10" fmla="*/ 0 w 100"/>
                  <a:gd name="T11" fmla="*/ 0 h 1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40"/>
                  <a:gd name="T20" fmla="*/ 100 w 100"/>
                  <a:gd name="T21" fmla="*/ 140 h 1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40">
                    <a:moveTo>
                      <a:pt x="0" y="0"/>
                    </a:moveTo>
                    <a:lnTo>
                      <a:pt x="64" y="140"/>
                    </a:lnTo>
                    <a:lnTo>
                      <a:pt x="80" y="120"/>
                    </a:lnTo>
                    <a:cubicBezTo>
                      <a:pt x="95" y="115"/>
                      <a:pt x="88" y="116"/>
                      <a:pt x="100" y="116"/>
                    </a:cubicBezTo>
                    <a:lnTo>
                      <a:pt x="4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BF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1" name="Freeform 33993"/>
              <p:cNvSpPr>
                <a:spLocks noChangeAspect="1"/>
              </p:cNvSpPr>
              <p:nvPr/>
            </p:nvSpPr>
            <p:spPr bwMode="auto">
              <a:xfrm>
                <a:off x="3608" y="3951"/>
                <a:ext cx="14" cy="21"/>
              </a:xfrm>
              <a:custGeom>
                <a:avLst/>
                <a:gdLst>
                  <a:gd name="T0" fmla="*/ 0 w 100"/>
                  <a:gd name="T1" fmla="*/ 0 h 140"/>
                  <a:gd name="T2" fmla="*/ 0 w 100"/>
                  <a:gd name="T3" fmla="*/ 0 h 140"/>
                  <a:gd name="T4" fmla="*/ 0 w 100"/>
                  <a:gd name="T5" fmla="*/ 0 h 140"/>
                  <a:gd name="T6" fmla="*/ 0 w 100"/>
                  <a:gd name="T7" fmla="*/ 0 h 140"/>
                  <a:gd name="T8" fmla="*/ 0 w 100"/>
                  <a:gd name="T9" fmla="*/ 0 h 140"/>
                  <a:gd name="T10" fmla="*/ 0 w 100"/>
                  <a:gd name="T11" fmla="*/ 0 h 1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40"/>
                  <a:gd name="T20" fmla="*/ 100 w 100"/>
                  <a:gd name="T21" fmla="*/ 140 h 1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40">
                    <a:moveTo>
                      <a:pt x="0" y="0"/>
                    </a:moveTo>
                    <a:lnTo>
                      <a:pt x="64" y="140"/>
                    </a:lnTo>
                    <a:lnTo>
                      <a:pt x="80" y="120"/>
                    </a:lnTo>
                    <a:cubicBezTo>
                      <a:pt x="95" y="115"/>
                      <a:pt x="88" y="116"/>
                      <a:pt x="100" y="116"/>
                    </a:cubicBezTo>
                    <a:lnTo>
                      <a:pt x="4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BF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2" name="Freeform 33994"/>
              <p:cNvSpPr>
                <a:spLocks noChangeAspect="1"/>
              </p:cNvSpPr>
              <p:nvPr/>
            </p:nvSpPr>
            <p:spPr bwMode="auto">
              <a:xfrm>
                <a:off x="3612" y="3951"/>
                <a:ext cx="9" cy="17"/>
              </a:xfrm>
              <a:custGeom>
                <a:avLst/>
                <a:gdLst>
                  <a:gd name="T0" fmla="*/ 0 w 64"/>
                  <a:gd name="T1" fmla="*/ 0 h 112"/>
                  <a:gd name="T2" fmla="*/ 0 w 64"/>
                  <a:gd name="T3" fmla="*/ 0 h 112"/>
                  <a:gd name="T4" fmla="*/ 0 w 64"/>
                  <a:gd name="T5" fmla="*/ 0 h 112"/>
                  <a:gd name="T6" fmla="*/ 0 w 64"/>
                  <a:gd name="T7" fmla="*/ 0 h 112"/>
                  <a:gd name="T8" fmla="*/ 0 w 64"/>
                  <a:gd name="T9" fmla="*/ 0 h 112"/>
                  <a:gd name="T10" fmla="*/ 0 w 64"/>
                  <a:gd name="T11" fmla="*/ 0 h 112"/>
                  <a:gd name="T12" fmla="*/ 0 w 64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12"/>
                  <a:gd name="T23" fmla="*/ 64 w 64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12">
                    <a:moveTo>
                      <a:pt x="36" y="0"/>
                    </a:moveTo>
                    <a:lnTo>
                      <a:pt x="64" y="76"/>
                    </a:lnTo>
                    <a:lnTo>
                      <a:pt x="48" y="112"/>
                    </a:lnTo>
                    <a:lnTo>
                      <a:pt x="16" y="88"/>
                    </a:lnTo>
                    <a:lnTo>
                      <a:pt x="36" y="64"/>
                    </a:lnTo>
                    <a:lnTo>
                      <a:pt x="0" y="4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AA248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3" name="Freeform 33995"/>
              <p:cNvSpPr>
                <a:spLocks noChangeAspect="1"/>
              </p:cNvSpPr>
              <p:nvPr/>
            </p:nvSpPr>
            <p:spPr bwMode="auto">
              <a:xfrm>
                <a:off x="3628" y="3990"/>
                <a:ext cx="8" cy="16"/>
              </a:xfrm>
              <a:custGeom>
                <a:avLst/>
                <a:gdLst>
                  <a:gd name="T0" fmla="*/ 0 w 64"/>
                  <a:gd name="T1" fmla="*/ 0 h 112"/>
                  <a:gd name="T2" fmla="*/ 0 w 64"/>
                  <a:gd name="T3" fmla="*/ 0 h 112"/>
                  <a:gd name="T4" fmla="*/ 0 w 64"/>
                  <a:gd name="T5" fmla="*/ 0 h 112"/>
                  <a:gd name="T6" fmla="*/ 0 w 64"/>
                  <a:gd name="T7" fmla="*/ 0 h 112"/>
                  <a:gd name="T8" fmla="*/ 0 w 64"/>
                  <a:gd name="T9" fmla="*/ 0 h 112"/>
                  <a:gd name="T10" fmla="*/ 0 w 64"/>
                  <a:gd name="T11" fmla="*/ 0 h 112"/>
                  <a:gd name="T12" fmla="*/ 0 w 64"/>
                  <a:gd name="T13" fmla="*/ 0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112"/>
                  <a:gd name="T23" fmla="*/ 64 w 64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112">
                    <a:moveTo>
                      <a:pt x="36" y="0"/>
                    </a:moveTo>
                    <a:lnTo>
                      <a:pt x="64" y="76"/>
                    </a:lnTo>
                    <a:lnTo>
                      <a:pt x="48" y="112"/>
                    </a:lnTo>
                    <a:lnTo>
                      <a:pt x="16" y="88"/>
                    </a:lnTo>
                    <a:lnTo>
                      <a:pt x="36" y="64"/>
                    </a:lnTo>
                    <a:lnTo>
                      <a:pt x="0" y="4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DAA248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4" name="Freeform 33996"/>
              <p:cNvSpPr>
                <a:spLocks noChangeAspect="1"/>
              </p:cNvSpPr>
              <p:nvPr/>
            </p:nvSpPr>
            <p:spPr bwMode="auto">
              <a:xfrm>
                <a:off x="3628" y="3980"/>
                <a:ext cx="14" cy="20"/>
              </a:xfrm>
              <a:custGeom>
                <a:avLst/>
                <a:gdLst>
                  <a:gd name="T0" fmla="*/ 0 w 100"/>
                  <a:gd name="T1" fmla="*/ 0 h 140"/>
                  <a:gd name="T2" fmla="*/ 0 w 100"/>
                  <a:gd name="T3" fmla="*/ 0 h 140"/>
                  <a:gd name="T4" fmla="*/ 0 w 100"/>
                  <a:gd name="T5" fmla="*/ 0 h 140"/>
                  <a:gd name="T6" fmla="*/ 0 w 100"/>
                  <a:gd name="T7" fmla="*/ 0 h 140"/>
                  <a:gd name="T8" fmla="*/ 0 w 100"/>
                  <a:gd name="T9" fmla="*/ 0 h 140"/>
                  <a:gd name="T10" fmla="*/ 0 w 100"/>
                  <a:gd name="T11" fmla="*/ 0 h 1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40"/>
                  <a:gd name="T20" fmla="*/ 100 w 100"/>
                  <a:gd name="T21" fmla="*/ 140 h 1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40">
                    <a:moveTo>
                      <a:pt x="0" y="0"/>
                    </a:moveTo>
                    <a:lnTo>
                      <a:pt x="64" y="140"/>
                    </a:lnTo>
                    <a:lnTo>
                      <a:pt x="80" y="120"/>
                    </a:lnTo>
                    <a:cubicBezTo>
                      <a:pt x="95" y="115"/>
                      <a:pt x="88" y="116"/>
                      <a:pt x="100" y="116"/>
                    </a:cubicBezTo>
                    <a:lnTo>
                      <a:pt x="4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BF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5" name="Freeform 33997"/>
              <p:cNvSpPr>
                <a:spLocks noChangeAspect="1"/>
              </p:cNvSpPr>
              <p:nvPr/>
            </p:nvSpPr>
            <p:spPr bwMode="auto">
              <a:xfrm>
                <a:off x="3614" y="3943"/>
                <a:ext cx="14" cy="20"/>
              </a:xfrm>
              <a:custGeom>
                <a:avLst/>
                <a:gdLst>
                  <a:gd name="T0" fmla="*/ 0 w 100"/>
                  <a:gd name="T1" fmla="*/ 0 h 140"/>
                  <a:gd name="T2" fmla="*/ 0 w 100"/>
                  <a:gd name="T3" fmla="*/ 0 h 140"/>
                  <a:gd name="T4" fmla="*/ 0 w 100"/>
                  <a:gd name="T5" fmla="*/ 0 h 140"/>
                  <a:gd name="T6" fmla="*/ 0 w 100"/>
                  <a:gd name="T7" fmla="*/ 0 h 140"/>
                  <a:gd name="T8" fmla="*/ 0 w 100"/>
                  <a:gd name="T9" fmla="*/ 0 h 140"/>
                  <a:gd name="T10" fmla="*/ 0 w 100"/>
                  <a:gd name="T11" fmla="*/ 0 h 1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140"/>
                  <a:gd name="T20" fmla="*/ 100 w 100"/>
                  <a:gd name="T21" fmla="*/ 140 h 1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140">
                    <a:moveTo>
                      <a:pt x="0" y="0"/>
                    </a:moveTo>
                    <a:lnTo>
                      <a:pt x="64" y="140"/>
                    </a:lnTo>
                    <a:lnTo>
                      <a:pt x="80" y="120"/>
                    </a:lnTo>
                    <a:cubicBezTo>
                      <a:pt x="95" y="115"/>
                      <a:pt x="88" y="116"/>
                      <a:pt x="100" y="116"/>
                    </a:cubicBezTo>
                    <a:lnTo>
                      <a:pt x="40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BF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" name="Freeform 33998"/>
              <p:cNvSpPr>
                <a:spLocks noChangeAspect="1"/>
              </p:cNvSpPr>
              <p:nvPr/>
            </p:nvSpPr>
            <p:spPr bwMode="auto">
              <a:xfrm>
                <a:off x="3664" y="3893"/>
                <a:ext cx="57" cy="84"/>
              </a:xfrm>
              <a:custGeom>
                <a:avLst/>
                <a:gdLst>
                  <a:gd name="T0" fmla="*/ 0 w 424"/>
                  <a:gd name="T1" fmla="*/ 0 h 576"/>
                  <a:gd name="T2" fmla="*/ 0 w 424"/>
                  <a:gd name="T3" fmla="*/ 0 h 576"/>
                  <a:gd name="T4" fmla="*/ 0 w 424"/>
                  <a:gd name="T5" fmla="*/ 0 h 576"/>
                  <a:gd name="T6" fmla="*/ 0 w 424"/>
                  <a:gd name="T7" fmla="*/ 0 h 576"/>
                  <a:gd name="T8" fmla="*/ 0 w 424"/>
                  <a:gd name="T9" fmla="*/ 0 h 576"/>
                  <a:gd name="T10" fmla="*/ 0 w 424"/>
                  <a:gd name="T11" fmla="*/ 0 h 576"/>
                  <a:gd name="T12" fmla="*/ 0 w 424"/>
                  <a:gd name="T13" fmla="*/ 0 h 5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4"/>
                  <a:gd name="T22" fmla="*/ 0 h 576"/>
                  <a:gd name="T23" fmla="*/ 424 w 424"/>
                  <a:gd name="T24" fmla="*/ 576 h 57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4" h="576">
                    <a:moveTo>
                      <a:pt x="0" y="528"/>
                    </a:moveTo>
                    <a:lnTo>
                      <a:pt x="28" y="576"/>
                    </a:lnTo>
                    <a:lnTo>
                      <a:pt x="140" y="572"/>
                    </a:lnTo>
                    <a:lnTo>
                      <a:pt x="392" y="172"/>
                    </a:lnTo>
                    <a:lnTo>
                      <a:pt x="424" y="0"/>
                    </a:lnTo>
                    <a:lnTo>
                      <a:pt x="96" y="524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rgbClr val="EACC9A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7" name="Freeform 33999"/>
              <p:cNvSpPr>
                <a:spLocks noChangeAspect="1"/>
              </p:cNvSpPr>
              <p:nvPr/>
            </p:nvSpPr>
            <p:spPr bwMode="auto">
              <a:xfrm>
                <a:off x="3663" y="3899"/>
                <a:ext cx="56" cy="75"/>
              </a:xfrm>
              <a:custGeom>
                <a:avLst/>
                <a:gdLst>
                  <a:gd name="T0" fmla="*/ 0 w 412"/>
                  <a:gd name="T1" fmla="*/ 0 h 508"/>
                  <a:gd name="T2" fmla="*/ 0 w 412"/>
                  <a:gd name="T3" fmla="*/ 0 h 508"/>
                  <a:gd name="T4" fmla="*/ 0 w 412"/>
                  <a:gd name="T5" fmla="*/ 0 h 508"/>
                  <a:gd name="T6" fmla="*/ 0 w 412"/>
                  <a:gd name="T7" fmla="*/ 0 h 508"/>
                  <a:gd name="T8" fmla="*/ 0 w 412"/>
                  <a:gd name="T9" fmla="*/ 0 h 508"/>
                  <a:gd name="T10" fmla="*/ 0 w 412"/>
                  <a:gd name="T11" fmla="*/ 0 h 508"/>
                  <a:gd name="T12" fmla="*/ 0 w 412"/>
                  <a:gd name="T13" fmla="*/ 0 h 508"/>
                  <a:gd name="T14" fmla="*/ 0 w 412"/>
                  <a:gd name="T15" fmla="*/ 0 h 508"/>
                  <a:gd name="T16" fmla="*/ 0 w 412"/>
                  <a:gd name="T17" fmla="*/ 0 h 508"/>
                  <a:gd name="T18" fmla="*/ 0 w 412"/>
                  <a:gd name="T19" fmla="*/ 0 h 508"/>
                  <a:gd name="T20" fmla="*/ 0 w 412"/>
                  <a:gd name="T21" fmla="*/ 0 h 508"/>
                  <a:gd name="T22" fmla="*/ 0 w 412"/>
                  <a:gd name="T23" fmla="*/ 0 h 508"/>
                  <a:gd name="T24" fmla="*/ 0 w 412"/>
                  <a:gd name="T25" fmla="*/ 0 h 508"/>
                  <a:gd name="T26" fmla="*/ 0 w 412"/>
                  <a:gd name="T27" fmla="*/ 0 h 508"/>
                  <a:gd name="T28" fmla="*/ 0 w 412"/>
                  <a:gd name="T29" fmla="*/ 0 h 508"/>
                  <a:gd name="T30" fmla="*/ 0 w 412"/>
                  <a:gd name="T31" fmla="*/ 0 h 50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12"/>
                  <a:gd name="T49" fmla="*/ 0 h 508"/>
                  <a:gd name="T50" fmla="*/ 412 w 412"/>
                  <a:gd name="T51" fmla="*/ 508 h 50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12" h="508">
                    <a:moveTo>
                      <a:pt x="380" y="124"/>
                    </a:moveTo>
                    <a:cubicBezTo>
                      <a:pt x="363" y="141"/>
                      <a:pt x="359" y="170"/>
                      <a:pt x="344" y="184"/>
                    </a:cubicBezTo>
                    <a:cubicBezTo>
                      <a:pt x="337" y="190"/>
                      <a:pt x="320" y="200"/>
                      <a:pt x="320" y="200"/>
                    </a:cubicBezTo>
                    <a:cubicBezTo>
                      <a:pt x="314" y="218"/>
                      <a:pt x="299" y="234"/>
                      <a:pt x="284" y="244"/>
                    </a:cubicBezTo>
                    <a:cubicBezTo>
                      <a:pt x="275" y="272"/>
                      <a:pt x="256" y="295"/>
                      <a:pt x="240" y="320"/>
                    </a:cubicBezTo>
                    <a:cubicBezTo>
                      <a:pt x="224" y="343"/>
                      <a:pt x="238" y="341"/>
                      <a:pt x="228" y="364"/>
                    </a:cubicBezTo>
                    <a:cubicBezTo>
                      <a:pt x="220" y="383"/>
                      <a:pt x="203" y="401"/>
                      <a:pt x="188" y="416"/>
                    </a:cubicBezTo>
                    <a:cubicBezTo>
                      <a:pt x="184" y="441"/>
                      <a:pt x="186" y="454"/>
                      <a:pt x="160" y="460"/>
                    </a:cubicBezTo>
                    <a:cubicBezTo>
                      <a:pt x="144" y="484"/>
                      <a:pt x="139" y="499"/>
                      <a:pt x="112" y="508"/>
                    </a:cubicBezTo>
                    <a:cubicBezTo>
                      <a:pt x="109" y="504"/>
                      <a:pt x="108" y="499"/>
                      <a:pt x="104" y="496"/>
                    </a:cubicBezTo>
                    <a:cubicBezTo>
                      <a:pt x="101" y="493"/>
                      <a:pt x="92" y="492"/>
                      <a:pt x="92" y="492"/>
                    </a:cubicBezTo>
                    <a:lnTo>
                      <a:pt x="0" y="476"/>
                    </a:lnTo>
                    <a:lnTo>
                      <a:pt x="16" y="456"/>
                    </a:lnTo>
                    <a:lnTo>
                      <a:pt x="112" y="464"/>
                    </a:lnTo>
                    <a:lnTo>
                      <a:pt x="412" y="0"/>
                    </a:lnTo>
                    <a:lnTo>
                      <a:pt x="380" y="124"/>
                    </a:lnTo>
                    <a:close/>
                  </a:path>
                </a:pathLst>
              </a:custGeom>
              <a:solidFill>
                <a:srgbClr val="A5732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8" name="Freeform 34000"/>
              <p:cNvSpPr>
                <a:spLocks noChangeAspect="1"/>
              </p:cNvSpPr>
              <p:nvPr/>
            </p:nvSpPr>
            <p:spPr bwMode="auto">
              <a:xfrm>
                <a:off x="3664" y="3907"/>
                <a:ext cx="50" cy="60"/>
              </a:xfrm>
              <a:custGeom>
                <a:avLst/>
                <a:gdLst>
                  <a:gd name="T0" fmla="*/ 0 w 364"/>
                  <a:gd name="T1" fmla="*/ 0 h 408"/>
                  <a:gd name="T2" fmla="*/ 0 w 364"/>
                  <a:gd name="T3" fmla="*/ 0 h 408"/>
                  <a:gd name="T4" fmla="*/ 0 w 364"/>
                  <a:gd name="T5" fmla="*/ 0 h 408"/>
                  <a:gd name="T6" fmla="*/ 0 60000 65536"/>
                  <a:gd name="T7" fmla="*/ 0 60000 65536"/>
                  <a:gd name="T8" fmla="*/ 0 60000 65536"/>
                  <a:gd name="T9" fmla="*/ 0 w 364"/>
                  <a:gd name="T10" fmla="*/ 0 h 408"/>
                  <a:gd name="T11" fmla="*/ 364 w 364"/>
                  <a:gd name="T12" fmla="*/ 408 h 4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4" h="408">
                    <a:moveTo>
                      <a:pt x="364" y="0"/>
                    </a:moveTo>
                    <a:lnTo>
                      <a:pt x="84" y="408"/>
                    </a:lnTo>
                    <a:lnTo>
                      <a:pt x="0" y="404"/>
                    </a:lnTo>
                  </a:path>
                </a:pathLst>
              </a:custGeom>
              <a:noFill/>
              <a:ln w="28575">
                <a:solidFill>
                  <a:srgbClr val="DAA24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9" name="Freeform 34001"/>
              <p:cNvSpPr>
                <a:spLocks noChangeAspect="1"/>
              </p:cNvSpPr>
              <p:nvPr/>
            </p:nvSpPr>
            <p:spPr bwMode="auto">
              <a:xfrm>
                <a:off x="3727" y="3857"/>
                <a:ext cx="9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"/>
                  <a:gd name="T16" fmla="*/ 0 h 76"/>
                  <a:gd name="T17" fmla="*/ 64 w 64"/>
                  <a:gd name="T18" fmla="*/ 76 h 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" h="76">
                    <a:moveTo>
                      <a:pt x="0" y="0"/>
                    </a:moveTo>
                    <a:lnTo>
                      <a:pt x="36" y="76"/>
                    </a:lnTo>
                    <a:lnTo>
                      <a:pt x="64" y="72"/>
                    </a:lnTo>
                    <a:lnTo>
                      <a:pt x="36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CC9A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0" name="Freeform 34002"/>
              <p:cNvSpPr>
                <a:spLocks noChangeAspect="1"/>
              </p:cNvSpPr>
              <p:nvPr/>
            </p:nvSpPr>
            <p:spPr bwMode="auto">
              <a:xfrm>
                <a:off x="3707" y="3991"/>
                <a:ext cx="11" cy="27"/>
              </a:xfrm>
              <a:custGeom>
                <a:avLst/>
                <a:gdLst>
                  <a:gd name="T0" fmla="*/ 0 w 80"/>
                  <a:gd name="T1" fmla="*/ 0 h 180"/>
                  <a:gd name="T2" fmla="*/ 0 w 80"/>
                  <a:gd name="T3" fmla="*/ 0 h 180"/>
                  <a:gd name="T4" fmla="*/ 0 w 80"/>
                  <a:gd name="T5" fmla="*/ 0 h 180"/>
                  <a:gd name="T6" fmla="*/ 0 w 80"/>
                  <a:gd name="T7" fmla="*/ 0 h 180"/>
                  <a:gd name="T8" fmla="*/ 0 w 80"/>
                  <a:gd name="T9" fmla="*/ 0 h 180"/>
                  <a:gd name="T10" fmla="*/ 0 w 80"/>
                  <a:gd name="T11" fmla="*/ 0 h 1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180"/>
                  <a:gd name="T20" fmla="*/ 80 w 80"/>
                  <a:gd name="T21" fmla="*/ 180 h 1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180">
                    <a:moveTo>
                      <a:pt x="44" y="16"/>
                    </a:moveTo>
                    <a:lnTo>
                      <a:pt x="80" y="180"/>
                    </a:lnTo>
                    <a:lnTo>
                      <a:pt x="28" y="176"/>
                    </a:lnTo>
                    <a:lnTo>
                      <a:pt x="0" y="48"/>
                    </a:lnTo>
                    <a:lnTo>
                      <a:pt x="8" y="0"/>
                    </a:ln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6F4D17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1" name="Freeform 34003"/>
              <p:cNvSpPr>
                <a:spLocks noChangeAspect="1"/>
              </p:cNvSpPr>
              <p:nvPr/>
            </p:nvSpPr>
            <p:spPr bwMode="auto">
              <a:xfrm>
                <a:off x="3687" y="4012"/>
                <a:ext cx="23" cy="23"/>
              </a:xfrm>
              <a:custGeom>
                <a:avLst/>
                <a:gdLst>
                  <a:gd name="T0" fmla="*/ 0 w 174"/>
                  <a:gd name="T1" fmla="*/ 0 h 158"/>
                  <a:gd name="T2" fmla="*/ 0 w 174"/>
                  <a:gd name="T3" fmla="*/ 0 h 158"/>
                  <a:gd name="T4" fmla="*/ 0 w 174"/>
                  <a:gd name="T5" fmla="*/ 0 h 158"/>
                  <a:gd name="T6" fmla="*/ 0 w 174"/>
                  <a:gd name="T7" fmla="*/ 0 h 158"/>
                  <a:gd name="T8" fmla="*/ 0 w 174"/>
                  <a:gd name="T9" fmla="*/ 0 h 158"/>
                  <a:gd name="T10" fmla="*/ 0 w 174"/>
                  <a:gd name="T11" fmla="*/ 0 h 158"/>
                  <a:gd name="T12" fmla="*/ 0 w 174"/>
                  <a:gd name="T13" fmla="*/ 0 h 158"/>
                  <a:gd name="T14" fmla="*/ 0 w 174"/>
                  <a:gd name="T15" fmla="*/ 0 h 158"/>
                  <a:gd name="T16" fmla="*/ 0 w 174"/>
                  <a:gd name="T17" fmla="*/ 0 h 158"/>
                  <a:gd name="T18" fmla="*/ 0 w 174"/>
                  <a:gd name="T19" fmla="*/ 0 h 158"/>
                  <a:gd name="T20" fmla="*/ 0 w 174"/>
                  <a:gd name="T21" fmla="*/ 0 h 158"/>
                  <a:gd name="T22" fmla="*/ 0 w 174"/>
                  <a:gd name="T23" fmla="*/ 0 h 158"/>
                  <a:gd name="T24" fmla="*/ 0 w 174"/>
                  <a:gd name="T25" fmla="*/ 0 h 158"/>
                  <a:gd name="T26" fmla="*/ 0 w 174"/>
                  <a:gd name="T27" fmla="*/ 0 h 15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74"/>
                  <a:gd name="T43" fmla="*/ 0 h 158"/>
                  <a:gd name="T44" fmla="*/ 174 w 174"/>
                  <a:gd name="T45" fmla="*/ 158 h 15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74" h="158">
                    <a:moveTo>
                      <a:pt x="141" y="17"/>
                    </a:moveTo>
                    <a:cubicBezTo>
                      <a:pt x="135" y="21"/>
                      <a:pt x="130" y="30"/>
                      <a:pt x="123" y="29"/>
                    </a:cubicBezTo>
                    <a:cubicBezTo>
                      <a:pt x="111" y="27"/>
                      <a:pt x="87" y="23"/>
                      <a:pt x="87" y="23"/>
                    </a:cubicBezTo>
                    <a:cubicBezTo>
                      <a:pt x="72" y="25"/>
                      <a:pt x="56" y="22"/>
                      <a:pt x="42" y="29"/>
                    </a:cubicBezTo>
                    <a:cubicBezTo>
                      <a:pt x="31" y="35"/>
                      <a:pt x="40" y="40"/>
                      <a:pt x="33" y="47"/>
                    </a:cubicBezTo>
                    <a:cubicBezTo>
                      <a:pt x="27" y="53"/>
                      <a:pt x="15" y="41"/>
                      <a:pt x="9" y="53"/>
                    </a:cubicBezTo>
                    <a:lnTo>
                      <a:pt x="0" y="113"/>
                    </a:lnTo>
                    <a:lnTo>
                      <a:pt x="99" y="158"/>
                    </a:lnTo>
                    <a:lnTo>
                      <a:pt x="153" y="155"/>
                    </a:lnTo>
                    <a:cubicBezTo>
                      <a:pt x="154" y="144"/>
                      <a:pt x="153" y="133"/>
                      <a:pt x="156" y="122"/>
                    </a:cubicBezTo>
                    <a:cubicBezTo>
                      <a:pt x="159" y="110"/>
                      <a:pt x="174" y="105"/>
                      <a:pt x="153" y="98"/>
                    </a:cubicBezTo>
                    <a:cubicBezTo>
                      <a:pt x="157" y="79"/>
                      <a:pt x="156" y="62"/>
                      <a:pt x="150" y="44"/>
                    </a:cubicBezTo>
                    <a:cubicBezTo>
                      <a:pt x="149" y="37"/>
                      <a:pt x="149" y="30"/>
                      <a:pt x="147" y="23"/>
                    </a:cubicBezTo>
                    <a:cubicBezTo>
                      <a:pt x="140" y="0"/>
                      <a:pt x="136" y="32"/>
                      <a:pt x="126" y="32"/>
                    </a:cubicBezTo>
                  </a:path>
                </a:pathLst>
              </a:custGeom>
              <a:solidFill>
                <a:srgbClr val="F1DCB9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2" name="Freeform 34004"/>
              <p:cNvSpPr>
                <a:spLocks noChangeAspect="1"/>
              </p:cNvSpPr>
              <p:nvPr/>
            </p:nvSpPr>
            <p:spPr bwMode="auto">
              <a:xfrm>
                <a:off x="3688" y="4019"/>
                <a:ext cx="14" cy="9"/>
              </a:xfrm>
              <a:custGeom>
                <a:avLst/>
                <a:gdLst>
                  <a:gd name="T0" fmla="*/ 0 w 102"/>
                  <a:gd name="T1" fmla="*/ 0 h 66"/>
                  <a:gd name="T2" fmla="*/ 0 w 102"/>
                  <a:gd name="T3" fmla="*/ 0 h 66"/>
                  <a:gd name="T4" fmla="*/ 0 w 102"/>
                  <a:gd name="T5" fmla="*/ 0 h 66"/>
                  <a:gd name="T6" fmla="*/ 0 w 102"/>
                  <a:gd name="T7" fmla="*/ 0 h 66"/>
                  <a:gd name="T8" fmla="*/ 0 w 102"/>
                  <a:gd name="T9" fmla="*/ 0 h 66"/>
                  <a:gd name="T10" fmla="*/ 0 w 102"/>
                  <a:gd name="T11" fmla="*/ 0 h 66"/>
                  <a:gd name="T12" fmla="*/ 0 w 102"/>
                  <a:gd name="T13" fmla="*/ 0 h 66"/>
                  <a:gd name="T14" fmla="*/ 0 w 102"/>
                  <a:gd name="T15" fmla="*/ 0 h 66"/>
                  <a:gd name="T16" fmla="*/ 0 w 102"/>
                  <a:gd name="T17" fmla="*/ 0 h 66"/>
                  <a:gd name="T18" fmla="*/ 0 w 102"/>
                  <a:gd name="T19" fmla="*/ 0 h 66"/>
                  <a:gd name="T20" fmla="*/ 0 w 102"/>
                  <a:gd name="T21" fmla="*/ 0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02"/>
                  <a:gd name="T34" fmla="*/ 0 h 66"/>
                  <a:gd name="T35" fmla="*/ 102 w 102"/>
                  <a:gd name="T36" fmla="*/ 66 h 6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02" h="66">
                    <a:moveTo>
                      <a:pt x="102" y="9"/>
                    </a:moveTo>
                    <a:cubicBezTo>
                      <a:pt x="91" y="25"/>
                      <a:pt x="90" y="66"/>
                      <a:pt x="90" y="66"/>
                    </a:cubicBezTo>
                    <a:cubicBezTo>
                      <a:pt x="60" y="62"/>
                      <a:pt x="74" y="66"/>
                      <a:pt x="48" y="57"/>
                    </a:cubicBezTo>
                    <a:cubicBezTo>
                      <a:pt x="41" y="55"/>
                      <a:pt x="30" y="45"/>
                      <a:pt x="30" y="45"/>
                    </a:cubicBezTo>
                    <a:cubicBezTo>
                      <a:pt x="24" y="36"/>
                      <a:pt x="9" y="24"/>
                      <a:pt x="0" y="18"/>
                    </a:cubicBezTo>
                    <a:cubicBezTo>
                      <a:pt x="17" y="7"/>
                      <a:pt x="17" y="28"/>
                      <a:pt x="33" y="33"/>
                    </a:cubicBezTo>
                    <a:cubicBezTo>
                      <a:pt x="41" y="21"/>
                      <a:pt x="35" y="14"/>
                      <a:pt x="39" y="0"/>
                    </a:cubicBezTo>
                    <a:cubicBezTo>
                      <a:pt x="55" y="8"/>
                      <a:pt x="53" y="12"/>
                      <a:pt x="57" y="30"/>
                    </a:cubicBezTo>
                    <a:cubicBezTo>
                      <a:pt x="59" y="23"/>
                      <a:pt x="57" y="14"/>
                      <a:pt x="63" y="9"/>
                    </a:cubicBezTo>
                    <a:cubicBezTo>
                      <a:pt x="68" y="5"/>
                      <a:pt x="81" y="3"/>
                      <a:pt x="81" y="3"/>
                    </a:cubicBezTo>
                    <a:cubicBezTo>
                      <a:pt x="88" y="5"/>
                      <a:pt x="102" y="9"/>
                      <a:pt x="102" y="9"/>
                    </a:cubicBezTo>
                    <a:close/>
                  </a:path>
                </a:pathLst>
              </a:custGeom>
              <a:solidFill>
                <a:srgbClr val="A57321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3" name="Freeform 34005"/>
              <p:cNvSpPr>
                <a:spLocks noChangeAspect="1"/>
              </p:cNvSpPr>
              <p:nvPr/>
            </p:nvSpPr>
            <p:spPr bwMode="auto">
              <a:xfrm>
                <a:off x="3687" y="4015"/>
                <a:ext cx="23" cy="21"/>
              </a:xfrm>
              <a:custGeom>
                <a:avLst/>
                <a:gdLst>
                  <a:gd name="T0" fmla="*/ 0 w 167"/>
                  <a:gd name="T1" fmla="*/ 0 h 144"/>
                  <a:gd name="T2" fmla="*/ 0 w 167"/>
                  <a:gd name="T3" fmla="*/ 0 h 144"/>
                  <a:gd name="T4" fmla="*/ 0 w 167"/>
                  <a:gd name="T5" fmla="*/ 0 h 144"/>
                  <a:gd name="T6" fmla="*/ 0 w 167"/>
                  <a:gd name="T7" fmla="*/ 0 h 144"/>
                  <a:gd name="T8" fmla="*/ 0 w 167"/>
                  <a:gd name="T9" fmla="*/ 0 h 144"/>
                  <a:gd name="T10" fmla="*/ 0 w 167"/>
                  <a:gd name="T11" fmla="*/ 0 h 144"/>
                  <a:gd name="T12" fmla="*/ 0 w 167"/>
                  <a:gd name="T13" fmla="*/ 0 h 144"/>
                  <a:gd name="T14" fmla="*/ 0 w 167"/>
                  <a:gd name="T15" fmla="*/ 0 h 144"/>
                  <a:gd name="T16" fmla="*/ 0 w 167"/>
                  <a:gd name="T17" fmla="*/ 0 h 144"/>
                  <a:gd name="T18" fmla="*/ 0 w 167"/>
                  <a:gd name="T19" fmla="*/ 0 h 144"/>
                  <a:gd name="T20" fmla="*/ 0 w 167"/>
                  <a:gd name="T21" fmla="*/ 0 h 144"/>
                  <a:gd name="T22" fmla="*/ 0 w 167"/>
                  <a:gd name="T23" fmla="*/ 0 h 144"/>
                  <a:gd name="T24" fmla="*/ 0 w 167"/>
                  <a:gd name="T25" fmla="*/ 0 h 144"/>
                  <a:gd name="T26" fmla="*/ 0 w 167"/>
                  <a:gd name="T27" fmla="*/ 0 h 144"/>
                  <a:gd name="T28" fmla="*/ 0 w 167"/>
                  <a:gd name="T29" fmla="*/ 0 h 144"/>
                  <a:gd name="T30" fmla="*/ 0 w 167"/>
                  <a:gd name="T31" fmla="*/ 0 h 144"/>
                  <a:gd name="T32" fmla="*/ 0 w 167"/>
                  <a:gd name="T33" fmla="*/ 0 h 144"/>
                  <a:gd name="T34" fmla="*/ 0 w 167"/>
                  <a:gd name="T35" fmla="*/ 0 h 144"/>
                  <a:gd name="T36" fmla="*/ 0 w 167"/>
                  <a:gd name="T37" fmla="*/ 0 h 14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67"/>
                  <a:gd name="T58" fmla="*/ 0 h 144"/>
                  <a:gd name="T59" fmla="*/ 167 w 167"/>
                  <a:gd name="T60" fmla="*/ 144 h 14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67" h="144">
                    <a:moveTo>
                      <a:pt x="143" y="6"/>
                    </a:moveTo>
                    <a:cubicBezTo>
                      <a:pt x="133" y="19"/>
                      <a:pt x="129" y="32"/>
                      <a:pt x="125" y="48"/>
                    </a:cubicBezTo>
                    <a:cubicBezTo>
                      <a:pt x="133" y="60"/>
                      <a:pt x="136" y="65"/>
                      <a:pt x="128" y="78"/>
                    </a:cubicBezTo>
                    <a:cubicBezTo>
                      <a:pt x="133" y="92"/>
                      <a:pt x="123" y="92"/>
                      <a:pt x="113" y="102"/>
                    </a:cubicBezTo>
                    <a:cubicBezTo>
                      <a:pt x="109" y="114"/>
                      <a:pt x="102" y="114"/>
                      <a:pt x="98" y="126"/>
                    </a:cubicBezTo>
                    <a:cubicBezTo>
                      <a:pt x="92" y="124"/>
                      <a:pt x="82" y="126"/>
                      <a:pt x="80" y="120"/>
                    </a:cubicBezTo>
                    <a:cubicBezTo>
                      <a:pt x="79" y="117"/>
                      <a:pt x="80" y="113"/>
                      <a:pt x="77" y="111"/>
                    </a:cubicBezTo>
                    <a:cubicBezTo>
                      <a:pt x="61" y="100"/>
                      <a:pt x="30" y="96"/>
                      <a:pt x="11" y="93"/>
                    </a:cubicBezTo>
                    <a:cubicBezTo>
                      <a:pt x="0" y="86"/>
                      <a:pt x="2" y="83"/>
                      <a:pt x="2" y="93"/>
                    </a:cubicBezTo>
                    <a:lnTo>
                      <a:pt x="95" y="138"/>
                    </a:lnTo>
                    <a:cubicBezTo>
                      <a:pt x="154" y="129"/>
                      <a:pt x="149" y="144"/>
                      <a:pt x="158" y="108"/>
                    </a:cubicBezTo>
                    <a:cubicBezTo>
                      <a:pt x="153" y="88"/>
                      <a:pt x="161" y="101"/>
                      <a:pt x="167" y="84"/>
                    </a:cubicBezTo>
                    <a:cubicBezTo>
                      <a:pt x="149" y="78"/>
                      <a:pt x="156" y="63"/>
                      <a:pt x="161" y="48"/>
                    </a:cubicBezTo>
                    <a:cubicBezTo>
                      <a:pt x="155" y="31"/>
                      <a:pt x="148" y="16"/>
                      <a:pt x="143" y="0"/>
                    </a:cubicBezTo>
                    <a:cubicBezTo>
                      <a:pt x="131" y="12"/>
                      <a:pt x="134" y="25"/>
                      <a:pt x="125" y="39"/>
                    </a:cubicBezTo>
                    <a:cubicBezTo>
                      <a:pt x="127" y="45"/>
                      <a:pt x="129" y="51"/>
                      <a:pt x="131" y="57"/>
                    </a:cubicBezTo>
                    <a:cubicBezTo>
                      <a:pt x="132" y="60"/>
                      <a:pt x="134" y="66"/>
                      <a:pt x="134" y="66"/>
                    </a:cubicBezTo>
                    <a:cubicBezTo>
                      <a:pt x="131" y="80"/>
                      <a:pt x="133" y="88"/>
                      <a:pt x="119" y="93"/>
                    </a:cubicBezTo>
                    <a:cubicBezTo>
                      <a:pt x="116" y="101"/>
                      <a:pt x="107" y="107"/>
                      <a:pt x="107" y="114"/>
                    </a:cubicBezTo>
                  </a:path>
                </a:pathLst>
              </a:custGeom>
              <a:solidFill>
                <a:srgbClr val="A57321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4" name="Freeform 34006"/>
              <p:cNvSpPr>
                <a:spLocks noChangeAspect="1"/>
              </p:cNvSpPr>
              <p:nvPr/>
            </p:nvSpPr>
            <p:spPr bwMode="auto">
              <a:xfrm>
                <a:off x="3640" y="4025"/>
                <a:ext cx="51" cy="22"/>
              </a:xfrm>
              <a:custGeom>
                <a:avLst/>
                <a:gdLst>
                  <a:gd name="T0" fmla="*/ 0 w 378"/>
                  <a:gd name="T1" fmla="*/ 0 h 150"/>
                  <a:gd name="T2" fmla="*/ 0 w 378"/>
                  <a:gd name="T3" fmla="*/ 0 h 150"/>
                  <a:gd name="T4" fmla="*/ 0 w 378"/>
                  <a:gd name="T5" fmla="*/ 0 h 150"/>
                  <a:gd name="T6" fmla="*/ 0 w 378"/>
                  <a:gd name="T7" fmla="*/ 0 h 150"/>
                  <a:gd name="T8" fmla="*/ 0 w 378"/>
                  <a:gd name="T9" fmla="*/ 0 h 150"/>
                  <a:gd name="T10" fmla="*/ 0 w 378"/>
                  <a:gd name="T11" fmla="*/ 0 h 150"/>
                  <a:gd name="T12" fmla="*/ 0 w 378"/>
                  <a:gd name="T13" fmla="*/ 0 h 150"/>
                  <a:gd name="T14" fmla="*/ 0 w 378"/>
                  <a:gd name="T15" fmla="*/ 0 h 150"/>
                  <a:gd name="T16" fmla="*/ 0 w 378"/>
                  <a:gd name="T17" fmla="*/ 0 h 150"/>
                  <a:gd name="T18" fmla="*/ 0 w 378"/>
                  <a:gd name="T19" fmla="*/ 0 h 150"/>
                  <a:gd name="T20" fmla="*/ 0 w 378"/>
                  <a:gd name="T21" fmla="*/ 0 h 150"/>
                  <a:gd name="T22" fmla="*/ 0 w 378"/>
                  <a:gd name="T23" fmla="*/ 0 h 150"/>
                  <a:gd name="T24" fmla="*/ 0 w 378"/>
                  <a:gd name="T25" fmla="*/ 0 h 1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8"/>
                  <a:gd name="T40" fmla="*/ 0 h 150"/>
                  <a:gd name="T41" fmla="*/ 378 w 378"/>
                  <a:gd name="T42" fmla="*/ 150 h 1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8" h="150">
                    <a:moveTo>
                      <a:pt x="378" y="141"/>
                    </a:moveTo>
                    <a:lnTo>
                      <a:pt x="63" y="150"/>
                    </a:lnTo>
                    <a:lnTo>
                      <a:pt x="48" y="114"/>
                    </a:lnTo>
                    <a:lnTo>
                      <a:pt x="0" y="90"/>
                    </a:lnTo>
                    <a:lnTo>
                      <a:pt x="0" y="66"/>
                    </a:lnTo>
                    <a:lnTo>
                      <a:pt x="60" y="57"/>
                    </a:lnTo>
                    <a:lnTo>
                      <a:pt x="66" y="24"/>
                    </a:lnTo>
                    <a:cubicBezTo>
                      <a:pt x="70" y="25"/>
                      <a:pt x="74" y="28"/>
                      <a:pt x="78" y="27"/>
                    </a:cubicBezTo>
                    <a:cubicBezTo>
                      <a:pt x="83" y="25"/>
                      <a:pt x="85" y="13"/>
                      <a:pt x="87" y="9"/>
                    </a:cubicBezTo>
                    <a:cubicBezTo>
                      <a:pt x="89" y="6"/>
                      <a:pt x="93" y="0"/>
                      <a:pt x="93" y="0"/>
                    </a:cubicBezTo>
                    <a:lnTo>
                      <a:pt x="201" y="63"/>
                    </a:lnTo>
                    <a:lnTo>
                      <a:pt x="375" y="51"/>
                    </a:lnTo>
                    <a:lnTo>
                      <a:pt x="378" y="141"/>
                    </a:lnTo>
                    <a:close/>
                  </a:path>
                </a:pathLst>
              </a:custGeom>
              <a:solidFill>
                <a:srgbClr val="F1DCB9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5" name="Freeform 34007"/>
              <p:cNvSpPr>
                <a:spLocks noChangeAspect="1"/>
              </p:cNvSpPr>
              <p:nvPr/>
            </p:nvSpPr>
            <p:spPr bwMode="auto">
              <a:xfrm>
                <a:off x="3645" y="4029"/>
                <a:ext cx="16" cy="12"/>
              </a:xfrm>
              <a:custGeom>
                <a:avLst/>
                <a:gdLst>
                  <a:gd name="T0" fmla="*/ 0 w 112"/>
                  <a:gd name="T1" fmla="*/ 0 h 78"/>
                  <a:gd name="T2" fmla="*/ 0 w 112"/>
                  <a:gd name="T3" fmla="*/ 0 h 78"/>
                  <a:gd name="T4" fmla="*/ 0 w 112"/>
                  <a:gd name="T5" fmla="*/ 0 h 78"/>
                  <a:gd name="T6" fmla="*/ 0 w 112"/>
                  <a:gd name="T7" fmla="*/ 0 h 78"/>
                  <a:gd name="T8" fmla="*/ 0 w 112"/>
                  <a:gd name="T9" fmla="*/ 0 h 78"/>
                  <a:gd name="T10" fmla="*/ 0 w 112"/>
                  <a:gd name="T11" fmla="*/ 0 h 78"/>
                  <a:gd name="T12" fmla="*/ 0 w 112"/>
                  <a:gd name="T13" fmla="*/ 0 h 7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2"/>
                  <a:gd name="T22" fmla="*/ 0 h 78"/>
                  <a:gd name="T23" fmla="*/ 112 w 112"/>
                  <a:gd name="T24" fmla="*/ 78 h 7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2" h="78">
                    <a:moveTo>
                      <a:pt x="25" y="15"/>
                    </a:moveTo>
                    <a:lnTo>
                      <a:pt x="55" y="42"/>
                    </a:lnTo>
                    <a:lnTo>
                      <a:pt x="109" y="45"/>
                    </a:lnTo>
                    <a:lnTo>
                      <a:pt x="112" y="78"/>
                    </a:lnTo>
                    <a:lnTo>
                      <a:pt x="28" y="60"/>
                    </a:lnTo>
                    <a:lnTo>
                      <a:pt x="7" y="42"/>
                    </a:lnTo>
                    <a:cubicBezTo>
                      <a:pt x="0" y="0"/>
                      <a:pt x="10" y="46"/>
                      <a:pt x="25" y="15"/>
                    </a:cubicBezTo>
                    <a:close/>
                  </a:path>
                </a:pathLst>
              </a:custGeom>
              <a:solidFill>
                <a:srgbClr val="EACC9A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" name="Freeform 34008"/>
              <p:cNvSpPr>
                <a:spLocks noChangeAspect="1"/>
              </p:cNvSpPr>
              <p:nvPr/>
            </p:nvSpPr>
            <p:spPr bwMode="auto">
              <a:xfrm>
                <a:off x="3639" y="4038"/>
                <a:ext cx="10" cy="4"/>
              </a:xfrm>
              <a:custGeom>
                <a:avLst/>
                <a:gdLst>
                  <a:gd name="T0" fmla="*/ 0 w 70"/>
                  <a:gd name="T1" fmla="*/ 0 h 33"/>
                  <a:gd name="T2" fmla="*/ 0 w 70"/>
                  <a:gd name="T3" fmla="*/ 0 h 33"/>
                  <a:gd name="T4" fmla="*/ 0 w 70"/>
                  <a:gd name="T5" fmla="*/ 0 h 33"/>
                  <a:gd name="T6" fmla="*/ 0 w 70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0"/>
                  <a:gd name="T13" fmla="*/ 0 h 33"/>
                  <a:gd name="T14" fmla="*/ 70 w 70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0" h="33">
                    <a:moveTo>
                      <a:pt x="0" y="3"/>
                    </a:moveTo>
                    <a:lnTo>
                      <a:pt x="69" y="0"/>
                    </a:lnTo>
                    <a:cubicBezTo>
                      <a:pt x="68" y="8"/>
                      <a:pt x="70" y="33"/>
                      <a:pt x="54" y="33"/>
                    </a:cubicBez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AA248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" name="Freeform 34009"/>
              <p:cNvSpPr>
                <a:spLocks noChangeAspect="1"/>
              </p:cNvSpPr>
              <p:nvPr/>
            </p:nvSpPr>
            <p:spPr bwMode="auto">
              <a:xfrm>
                <a:off x="3648" y="4038"/>
                <a:ext cx="13" cy="9"/>
              </a:xfrm>
              <a:custGeom>
                <a:avLst/>
                <a:gdLst>
                  <a:gd name="T0" fmla="*/ 0 w 96"/>
                  <a:gd name="T1" fmla="*/ 0 h 62"/>
                  <a:gd name="T2" fmla="*/ 0 w 96"/>
                  <a:gd name="T3" fmla="*/ 0 h 62"/>
                  <a:gd name="T4" fmla="*/ 0 w 96"/>
                  <a:gd name="T5" fmla="*/ 0 h 62"/>
                  <a:gd name="T6" fmla="*/ 0 w 96"/>
                  <a:gd name="T7" fmla="*/ 0 h 62"/>
                  <a:gd name="T8" fmla="*/ 0 w 96"/>
                  <a:gd name="T9" fmla="*/ 0 h 62"/>
                  <a:gd name="T10" fmla="*/ 0 w 96"/>
                  <a:gd name="T11" fmla="*/ 0 h 62"/>
                  <a:gd name="T12" fmla="*/ 0 w 96"/>
                  <a:gd name="T13" fmla="*/ 0 h 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6"/>
                  <a:gd name="T22" fmla="*/ 0 h 62"/>
                  <a:gd name="T23" fmla="*/ 96 w 96"/>
                  <a:gd name="T24" fmla="*/ 62 h 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6" h="62">
                    <a:moveTo>
                      <a:pt x="0" y="36"/>
                    </a:moveTo>
                    <a:lnTo>
                      <a:pt x="15" y="6"/>
                    </a:lnTo>
                    <a:lnTo>
                      <a:pt x="87" y="21"/>
                    </a:lnTo>
                    <a:cubicBezTo>
                      <a:pt x="73" y="62"/>
                      <a:pt x="62" y="57"/>
                      <a:pt x="90" y="57"/>
                    </a:cubicBezTo>
                    <a:lnTo>
                      <a:pt x="96" y="15"/>
                    </a:lnTo>
                    <a:lnTo>
                      <a:pt x="9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DAA248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8" name="Freeform 34010"/>
              <p:cNvSpPr>
                <a:spLocks noChangeAspect="1"/>
              </p:cNvSpPr>
              <p:nvPr/>
            </p:nvSpPr>
            <p:spPr bwMode="auto">
              <a:xfrm>
                <a:off x="3668" y="4035"/>
                <a:ext cx="12" cy="7"/>
              </a:xfrm>
              <a:custGeom>
                <a:avLst/>
                <a:gdLst>
                  <a:gd name="T0" fmla="*/ 0 w 87"/>
                  <a:gd name="T1" fmla="*/ 0 h 45"/>
                  <a:gd name="T2" fmla="*/ 0 w 87"/>
                  <a:gd name="T3" fmla="*/ 0 h 45"/>
                  <a:gd name="T4" fmla="*/ 0 w 87"/>
                  <a:gd name="T5" fmla="*/ 0 h 45"/>
                  <a:gd name="T6" fmla="*/ 0 w 87"/>
                  <a:gd name="T7" fmla="*/ 0 h 45"/>
                  <a:gd name="T8" fmla="*/ 0 w 87"/>
                  <a:gd name="T9" fmla="*/ 0 h 45"/>
                  <a:gd name="T10" fmla="*/ 0 w 87"/>
                  <a:gd name="T11" fmla="*/ 0 h 45"/>
                  <a:gd name="T12" fmla="*/ 0 w 87"/>
                  <a:gd name="T13" fmla="*/ 0 h 45"/>
                  <a:gd name="T14" fmla="*/ 0 w 87"/>
                  <a:gd name="T15" fmla="*/ 0 h 45"/>
                  <a:gd name="T16" fmla="*/ 0 w 87"/>
                  <a:gd name="T17" fmla="*/ 0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7"/>
                  <a:gd name="T28" fmla="*/ 0 h 45"/>
                  <a:gd name="T29" fmla="*/ 87 w 87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7" h="45">
                    <a:moveTo>
                      <a:pt x="84" y="0"/>
                    </a:moveTo>
                    <a:lnTo>
                      <a:pt x="0" y="6"/>
                    </a:lnTo>
                    <a:lnTo>
                      <a:pt x="3" y="33"/>
                    </a:lnTo>
                    <a:cubicBezTo>
                      <a:pt x="14" y="35"/>
                      <a:pt x="26" y="45"/>
                      <a:pt x="36" y="39"/>
                    </a:cubicBezTo>
                    <a:cubicBezTo>
                      <a:pt x="44" y="34"/>
                      <a:pt x="35" y="20"/>
                      <a:pt x="39" y="12"/>
                    </a:cubicBezTo>
                    <a:cubicBezTo>
                      <a:pt x="40" y="9"/>
                      <a:pt x="48" y="15"/>
                      <a:pt x="48" y="15"/>
                    </a:cubicBezTo>
                    <a:lnTo>
                      <a:pt x="51" y="45"/>
                    </a:lnTo>
                    <a:lnTo>
                      <a:pt x="87" y="39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9" name="Freeform 34011"/>
              <p:cNvSpPr>
                <a:spLocks noChangeAspect="1"/>
              </p:cNvSpPr>
              <p:nvPr/>
            </p:nvSpPr>
            <p:spPr bwMode="auto">
              <a:xfrm>
                <a:off x="3662" y="4037"/>
                <a:ext cx="7" cy="10"/>
              </a:xfrm>
              <a:custGeom>
                <a:avLst/>
                <a:gdLst>
                  <a:gd name="T0" fmla="*/ 0 w 47"/>
                  <a:gd name="T1" fmla="*/ 0 h 63"/>
                  <a:gd name="T2" fmla="*/ 0 w 47"/>
                  <a:gd name="T3" fmla="*/ 0 h 63"/>
                  <a:gd name="T4" fmla="*/ 0 w 47"/>
                  <a:gd name="T5" fmla="*/ 0 h 63"/>
                  <a:gd name="T6" fmla="*/ 0 w 47"/>
                  <a:gd name="T7" fmla="*/ 0 h 63"/>
                  <a:gd name="T8" fmla="*/ 0 w 47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3"/>
                  <a:gd name="T17" fmla="*/ 47 w 47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3">
                    <a:moveTo>
                      <a:pt x="9" y="13"/>
                    </a:moveTo>
                    <a:cubicBezTo>
                      <a:pt x="5" y="25"/>
                      <a:pt x="4" y="37"/>
                      <a:pt x="0" y="49"/>
                    </a:cubicBezTo>
                    <a:cubicBezTo>
                      <a:pt x="15" y="54"/>
                      <a:pt x="47" y="63"/>
                      <a:pt x="39" y="40"/>
                    </a:cubicBezTo>
                    <a:cubicBezTo>
                      <a:pt x="37" y="15"/>
                      <a:pt x="46" y="0"/>
                      <a:pt x="27" y="10"/>
                    </a:cubicBezTo>
                    <a:cubicBezTo>
                      <a:pt x="13" y="17"/>
                      <a:pt x="23" y="18"/>
                      <a:pt x="9" y="13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0" name="Freeform 34012"/>
              <p:cNvSpPr>
                <a:spLocks noChangeAspect="1"/>
              </p:cNvSpPr>
              <p:nvPr/>
            </p:nvSpPr>
            <p:spPr bwMode="auto">
              <a:xfrm>
                <a:off x="3684" y="4032"/>
                <a:ext cx="8" cy="8"/>
              </a:xfrm>
              <a:custGeom>
                <a:avLst/>
                <a:gdLst>
                  <a:gd name="T0" fmla="*/ 0 w 54"/>
                  <a:gd name="T1" fmla="*/ 0 h 55"/>
                  <a:gd name="T2" fmla="*/ 0 w 54"/>
                  <a:gd name="T3" fmla="*/ 0 h 55"/>
                  <a:gd name="T4" fmla="*/ 0 w 54"/>
                  <a:gd name="T5" fmla="*/ 0 h 55"/>
                  <a:gd name="T6" fmla="*/ 0 w 54"/>
                  <a:gd name="T7" fmla="*/ 0 h 55"/>
                  <a:gd name="T8" fmla="*/ 0 w 54"/>
                  <a:gd name="T9" fmla="*/ 0 h 55"/>
                  <a:gd name="T10" fmla="*/ 0 w 54"/>
                  <a:gd name="T11" fmla="*/ 0 h 55"/>
                  <a:gd name="T12" fmla="*/ 0 w 54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"/>
                  <a:gd name="T22" fmla="*/ 0 h 55"/>
                  <a:gd name="T23" fmla="*/ 54 w 54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" h="55">
                    <a:moveTo>
                      <a:pt x="45" y="0"/>
                    </a:moveTo>
                    <a:cubicBezTo>
                      <a:pt x="29" y="3"/>
                      <a:pt x="22" y="4"/>
                      <a:pt x="9" y="12"/>
                    </a:cubicBezTo>
                    <a:cubicBezTo>
                      <a:pt x="7" y="18"/>
                      <a:pt x="5" y="24"/>
                      <a:pt x="3" y="30"/>
                    </a:cubicBezTo>
                    <a:cubicBezTo>
                      <a:pt x="2" y="33"/>
                      <a:pt x="0" y="39"/>
                      <a:pt x="0" y="39"/>
                    </a:cubicBezTo>
                    <a:cubicBezTo>
                      <a:pt x="14" y="44"/>
                      <a:pt x="11" y="34"/>
                      <a:pt x="24" y="30"/>
                    </a:cubicBezTo>
                    <a:cubicBezTo>
                      <a:pt x="28" y="55"/>
                      <a:pt x="32" y="54"/>
                      <a:pt x="54" y="54"/>
                    </a:cubicBez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A5732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1" name="Freeform 34013"/>
              <p:cNvSpPr>
                <a:spLocks noChangeAspect="1"/>
              </p:cNvSpPr>
              <p:nvPr/>
            </p:nvSpPr>
            <p:spPr bwMode="auto">
              <a:xfrm>
                <a:off x="3672" y="3882"/>
                <a:ext cx="18" cy="32"/>
              </a:xfrm>
              <a:custGeom>
                <a:avLst/>
                <a:gdLst>
                  <a:gd name="T0" fmla="*/ 0 w 132"/>
                  <a:gd name="T1" fmla="*/ 0 h 219"/>
                  <a:gd name="T2" fmla="*/ 0 w 132"/>
                  <a:gd name="T3" fmla="*/ 0 h 219"/>
                  <a:gd name="T4" fmla="*/ 0 w 132"/>
                  <a:gd name="T5" fmla="*/ 0 h 219"/>
                  <a:gd name="T6" fmla="*/ 0 w 132"/>
                  <a:gd name="T7" fmla="*/ 0 h 219"/>
                  <a:gd name="T8" fmla="*/ 0 w 132"/>
                  <a:gd name="T9" fmla="*/ 0 h 2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219"/>
                  <a:gd name="T17" fmla="*/ 132 w 132"/>
                  <a:gd name="T18" fmla="*/ 219 h 2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219">
                    <a:moveTo>
                      <a:pt x="0" y="171"/>
                    </a:moveTo>
                    <a:lnTo>
                      <a:pt x="18" y="219"/>
                    </a:lnTo>
                    <a:lnTo>
                      <a:pt x="132" y="45"/>
                    </a:lnTo>
                    <a:lnTo>
                      <a:pt x="114" y="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2" name="Freeform 34014"/>
              <p:cNvSpPr>
                <a:spLocks noChangeAspect="1"/>
              </p:cNvSpPr>
              <p:nvPr/>
            </p:nvSpPr>
            <p:spPr bwMode="auto">
              <a:xfrm>
                <a:off x="3675" y="3883"/>
                <a:ext cx="15" cy="31"/>
              </a:xfrm>
              <a:custGeom>
                <a:avLst/>
                <a:gdLst>
                  <a:gd name="T0" fmla="*/ 0 w 114"/>
                  <a:gd name="T1" fmla="*/ 0 h 213"/>
                  <a:gd name="T2" fmla="*/ 0 w 114"/>
                  <a:gd name="T3" fmla="*/ 0 h 213"/>
                  <a:gd name="T4" fmla="*/ 0 w 114"/>
                  <a:gd name="T5" fmla="*/ 0 h 213"/>
                  <a:gd name="T6" fmla="*/ 0 60000 65536"/>
                  <a:gd name="T7" fmla="*/ 0 60000 65536"/>
                  <a:gd name="T8" fmla="*/ 0 60000 65536"/>
                  <a:gd name="T9" fmla="*/ 0 w 114"/>
                  <a:gd name="T10" fmla="*/ 0 h 213"/>
                  <a:gd name="T11" fmla="*/ 114 w 114"/>
                  <a:gd name="T12" fmla="*/ 213 h 2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4" h="213">
                    <a:moveTo>
                      <a:pt x="0" y="213"/>
                    </a:moveTo>
                    <a:lnTo>
                      <a:pt x="114" y="36"/>
                    </a:lnTo>
                    <a:lnTo>
                      <a:pt x="96" y="0"/>
                    </a:lnTo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3" name="Freeform 34015"/>
              <p:cNvSpPr>
                <a:spLocks noChangeAspect="1"/>
              </p:cNvSpPr>
              <p:nvPr/>
            </p:nvSpPr>
            <p:spPr bwMode="auto">
              <a:xfrm>
                <a:off x="3648" y="3986"/>
                <a:ext cx="28" cy="30"/>
              </a:xfrm>
              <a:custGeom>
                <a:avLst/>
                <a:gdLst>
                  <a:gd name="T0" fmla="*/ 0 w 204"/>
                  <a:gd name="T1" fmla="*/ 0 h 210"/>
                  <a:gd name="T2" fmla="*/ 0 w 204"/>
                  <a:gd name="T3" fmla="*/ 0 h 210"/>
                  <a:gd name="T4" fmla="*/ 0 w 204"/>
                  <a:gd name="T5" fmla="*/ 0 h 210"/>
                  <a:gd name="T6" fmla="*/ 0 w 204"/>
                  <a:gd name="T7" fmla="*/ 0 h 210"/>
                  <a:gd name="T8" fmla="*/ 0 w 204"/>
                  <a:gd name="T9" fmla="*/ 0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210"/>
                  <a:gd name="T17" fmla="*/ 204 w 204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210">
                    <a:moveTo>
                      <a:pt x="204" y="0"/>
                    </a:moveTo>
                    <a:lnTo>
                      <a:pt x="45" y="210"/>
                    </a:lnTo>
                    <a:lnTo>
                      <a:pt x="0" y="180"/>
                    </a:lnTo>
                    <a:lnTo>
                      <a:pt x="135" y="0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A5732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4" name="Freeform 34016"/>
              <p:cNvSpPr>
                <a:spLocks noChangeAspect="1"/>
              </p:cNvSpPr>
              <p:nvPr/>
            </p:nvSpPr>
            <p:spPr bwMode="auto">
              <a:xfrm>
                <a:off x="3654" y="3995"/>
                <a:ext cx="16" cy="21"/>
              </a:xfrm>
              <a:custGeom>
                <a:avLst/>
                <a:gdLst>
                  <a:gd name="T0" fmla="*/ 0 w 117"/>
                  <a:gd name="T1" fmla="*/ 0 h 142"/>
                  <a:gd name="T2" fmla="*/ 0 w 117"/>
                  <a:gd name="T3" fmla="*/ 0 h 142"/>
                  <a:gd name="T4" fmla="*/ 0 w 117"/>
                  <a:gd name="T5" fmla="*/ 0 h 142"/>
                  <a:gd name="T6" fmla="*/ 0 w 117"/>
                  <a:gd name="T7" fmla="*/ 0 h 142"/>
                  <a:gd name="T8" fmla="*/ 0 w 117"/>
                  <a:gd name="T9" fmla="*/ 0 h 142"/>
                  <a:gd name="T10" fmla="*/ 0 w 117"/>
                  <a:gd name="T11" fmla="*/ 0 h 142"/>
                  <a:gd name="T12" fmla="*/ 0 w 117"/>
                  <a:gd name="T13" fmla="*/ 0 h 142"/>
                  <a:gd name="T14" fmla="*/ 0 w 117"/>
                  <a:gd name="T15" fmla="*/ 0 h 142"/>
                  <a:gd name="T16" fmla="*/ 0 w 117"/>
                  <a:gd name="T17" fmla="*/ 0 h 1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7"/>
                  <a:gd name="T28" fmla="*/ 0 h 142"/>
                  <a:gd name="T29" fmla="*/ 117 w 117"/>
                  <a:gd name="T30" fmla="*/ 142 h 1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7" h="142">
                    <a:moveTo>
                      <a:pt x="117" y="1"/>
                    </a:moveTo>
                    <a:cubicBezTo>
                      <a:pt x="109" y="2"/>
                      <a:pt x="100" y="0"/>
                      <a:pt x="93" y="4"/>
                    </a:cubicBezTo>
                    <a:cubicBezTo>
                      <a:pt x="90" y="6"/>
                      <a:pt x="91" y="22"/>
                      <a:pt x="87" y="25"/>
                    </a:cubicBezTo>
                    <a:cubicBezTo>
                      <a:pt x="82" y="29"/>
                      <a:pt x="69" y="31"/>
                      <a:pt x="69" y="31"/>
                    </a:cubicBezTo>
                    <a:cubicBezTo>
                      <a:pt x="65" y="47"/>
                      <a:pt x="59" y="58"/>
                      <a:pt x="45" y="67"/>
                    </a:cubicBezTo>
                    <a:cubicBezTo>
                      <a:pt x="31" y="89"/>
                      <a:pt x="38" y="80"/>
                      <a:pt x="24" y="94"/>
                    </a:cubicBezTo>
                    <a:cubicBezTo>
                      <a:pt x="19" y="109"/>
                      <a:pt x="11" y="119"/>
                      <a:pt x="0" y="130"/>
                    </a:cubicBezTo>
                    <a:cubicBezTo>
                      <a:pt x="1" y="134"/>
                      <a:pt x="3" y="142"/>
                      <a:pt x="3" y="142"/>
                    </a:cubicBezTo>
                    <a:lnTo>
                      <a:pt x="117" y="1"/>
                    </a:lnTo>
                    <a:close/>
                  </a:path>
                </a:pathLst>
              </a:custGeom>
              <a:solidFill>
                <a:srgbClr val="E2C088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5" name="Freeform 34017"/>
              <p:cNvSpPr>
                <a:spLocks noChangeAspect="1"/>
              </p:cNvSpPr>
              <p:nvPr/>
            </p:nvSpPr>
            <p:spPr bwMode="auto">
              <a:xfrm>
                <a:off x="3627" y="3998"/>
                <a:ext cx="20" cy="24"/>
              </a:xfrm>
              <a:custGeom>
                <a:avLst/>
                <a:gdLst>
                  <a:gd name="T0" fmla="*/ 0 w 146"/>
                  <a:gd name="T1" fmla="*/ 0 h 159"/>
                  <a:gd name="T2" fmla="*/ 0 w 146"/>
                  <a:gd name="T3" fmla="*/ 0 h 159"/>
                  <a:gd name="T4" fmla="*/ 0 w 146"/>
                  <a:gd name="T5" fmla="*/ 0 h 159"/>
                  <a:gd name="T6" fmla="*/ 0 w 146"/>
                  <a:gd name="T7" fmla="*/ 0 h 159"/>
                  <a:gd name="T8" fmla="*/ 0 w 146"/>
                  <a:gd name="T9" fmla="*/ 0 h 159"/>
                  <a:gd name="T10" fmla="*/ 0 w 146"/>
                  <a:gd name="T11" fmla="*/ 0 h 159"/>
                  <a:gd name="T12" fmla="*/ 0 w 146"/>
                  <a:gd name="T13" fmla="*/ 0 h 159"/>
                  <a:gd name="T14" fmla="*/ 0 w 146"/>
                  <a:gd name="T15" fmla="*/ 0 h 159"/>
                  <a:gd name="T16" fmla="*/ 0 w 146"/>
                  <a:gd name="T17" fmla="*/ 0 h 1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6"/>
                  <a:gd name="T28" fmla="*/ 0 h 159"/>
                  <a:gd name="T29" fmla="*/ 146 w 146"/>
                  <a:gd name="T30" fmla="*/ 159 h 1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6" h="159">
                    <a:moveTo>
                      <a:pt x="87" y="9"/>
                    </a:moveTo>
                    <a:lnTo>
                      <a:pt x="27" y="105"/>
                    </a:lnTo>
                    <a:lnTo>
                      <a:pt x="0" y="93"/>
                    </a:lnTo>
                    <a:cubicBezTo>
                      <a:pt x="20" y="128"/>
                      <a:pt x="22" y="147"/>
                      <a:pt x="57" y="159"/>
                    </a:cubicBezTo>
                    <a:cubicBezTo>
                      <a:pt x="63" y="158"/>
                      <a:pt x="79" y="158"/>
                      <a:pt x="90" y="147"/>
                    </a:cubicBezTo>
                    <a:cubicBezTo>
                      <a:pt x="108" y="109"/>
                      <a:pt x="131" y="73"/>
                      <a:pt x="144" y="33"/>
                    </a:cubicBezTo>
                    <a:cubicBezTo>
                      <a:pt x="146" y="28"/>
                      <a:pt x="133" y="33"/>
                      <a:pt x="129" y="30"/>
                    </a:cubicBezTo>
                    <a:cubicBezTo>
                      <a:pt x="96" y="11"/>
                      <a:pt x="146" y="31"/>
                      <a:pt x="120" y="12"/>
                    </a:cubicBezTo>
                    <a:cubicBezTo>
                      <a:pt x="108" y="4"/>
                      <a:pt x="93" y="0"/>
                      <a:pt x="87" y="9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6" name="Freeform 34018"/>
              <p:cNvSpPr>
                <a:spLocks noChangeAspect="1"/>
              </p:cNvSpPr>
              <p:nvPr/>
            </p:nvSpPr>
            <p:spPr bwMode="auto">
              <a:xfrm>
                <a:off x="3677" y="3929"/>
                <a:ext cx="4" cy="5"/>
              </a:xfrm>
              <a:custGeom>
                <a:avLst/>
                <a:gdLst>
                  <a:gd name="T0" fmla="*/ 0 w 31"/>
                  <a:gd name="T1" fmla="*/ 0 h 36"/>
                  <a:gd name="T2" fmla="*/ 0 w 31"/>
                  <a:gd name="T3" fmla="*/ 0 h 36"/>
                  <a:gd name="T4" fmla="*/ 0 w 31"/>
                  <a:gd name="T5" fmla="*/ 0 h 36"/>
                  <a:gd name="T6" fmla="*/ 0 w 31"/>
                  <a:gd name="T7" fmla="*/ 0 h 36"/>
                  <a:gd name="T8" fmla="*/ 0 w 31"/>
                  <a:gd name="T9" fmla="*/ 0 h 36"/>
                  <a:gd name="T10" fmla="*/ 0 w 31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6"/>
                  <a:gd name="T20" fmla="*/ 31 w 31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6">
                    <a:moveTo>
                      <a:pt x="10" y="6"/>
                    </a:moveTo>
                    <a:cubicBezTo>
                      <a:pt x="7" y="7"/>
                      <a:pt x="1" y="6"/>
                      <a:pt x="1" y="9"/>
                    </a:cubicBezTo>
                    <a:cubicBezTo>
                      <a:pt x="0" y="15"/>
                      <a:pt x="5" y="21"/>
                      <a:pt x="7" y="27"/>
                    </a:cubicBezTo>
                    <a:cubicBezTo>
                      <a:pt x="8" y="30"/>
                      <a:pt x="10" y="36"/>
                      <a:pt x="10" y="36"/>
                    </a:cubicBezTo>
                    <a:cubicBezTo>
                      <a:pt x="31" y="31"/>
                      <a:pt x="28" y="21"/>
                      <a:pt x="10" y="15"/>
                    </a:cubicBezTo>
                    <a:cubicBezTo>
                      <a:pt x="7" y="2"/>
                      <a:pt x="4" y="0"/>
                      <a:pt x="10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" name="Freeform 34019"/>
              <p:cNvSpPr>
                <a:spLocks noChangeAspect="1"/>
              </p:cNvSpPr>
              <p:nvPr/>
            </p:nvSpPr>
            <p:spPr bwMode="auto">
              <a:xfrm>
                <a:off x="3696" y="3897"/>
                <a:ext cx="4" cy="6"/>
              </a:xfrm>
              <a:custGeom>
                <a:avLst/>
                <a:gdLst>
                  <a:gd name="T0" fmla="*/ 0 w 31"/>
                  <a:gd name="T1" fmla="*/ 0 h 36"/>
                  <a:gd name="T2" fmla="*/ 0 w 31"/>
                  <a:gd name="T3" fmla="*/ 0 h 36"/>
                  <a:gd name="T4" fmla="*/ 0 w 31"/>
                  <a:gd name="T5" fmla="*/ 0 h 36"/>
                  <a:gd name="T6" fmla="*/ 0 w 31"/>
                  <a:gd name="T7" fmla="*/ 0 h 36"/>
                  <a:gd name="T8" fmla="*/ 0 w 31"/>
                  <a:gd name="T9" fmla="*/ 0 h 36"/>
                  <a:gd name="T10" fmla="*/ 0 w 31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6"/>
                  <a:gd name="T20" fmla="*/ 31 w 31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6">
                    <a:moveTo>
                      <a:pt x="10" y="6"/>
                    </a:moveTo>
                    <a:cubicBezTo>
                      <a:pt x="7" y="7"/>
                      <a:pt x="1" y="6"/>
                      <a:pt x="1" y="9"/>
                    </a:cubicBezTo>
                    <a:cubicBezTo>
                      <a:pt x="0" y="15"/>
                      <a:pt x="5" y="21"/>
                      <a:pt x="7" y="27"/>
                    </a:cubicBezTo>
                    <a:cubicBezTo>
                      <a:pt x="8" y="30"/>
                      <a:pt x="10" y="36"/>
                      <a:pt x="10" y="36"/>
                    </a:cubicBezTo>
                    <a:cubicBezTo>
                      <a:pt x="31" y="31"/>
                      <a:pt x="28" y="21"/>
                      <a:pt x="10" y="15"/>
                    </a:cubicBezTo>
                    <a:cubicBezTo>
                      <a:pt x="7" y="2"/>
                      <a:pt x="4" y="0"/>
                      <a:pt x="10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8" name="Freeform 34020"/>
              <p:cNvSpPr>
                <a:spLocks noChangeAspect="1"/>
              </p:cNvSpPr>
              <p:nvPr/>
            </p:nvSpPr>
            <p:spPr bwMode="auto">
              <a:xfrm>
                <a:off x="3660" y="3891"/>
                <a:ext cx="5" cy="5"/>
              </a:xfrm>
              <a:custGeom>
                <a:avLst/>
                <a:gdLst>
                  <a:gd name="T0" fmla="*/ 0 w 31"/>
                  <a:gd name="T1" fmla="*/ 0 h 36"/>
                  <a:gd name="T2" fmla="*/ 0 w 31"/>
                  <a:gd name="T3" fmla="*/ 0 h 36"/>
                  <a:gd name="T4" fmla="*/ 0 w 31"/>
                  <a:gd name="T5" fmla="*/ 0 h 36"/>
                  <a:gd name="T6" fmla="*/ 0 w 31"/>
                  <a:gd name="T7" fmla="*/ 0 h 36"/>
                  <a:gd name="T8" fmla="*/ 0 w 31"/>
                  <a:gd name="T9" fmla="*/ 0 h 36"/>
                  <a:gd name="T10" fmla="*/ 0 w 31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6"/>
                  <a:gd name="T20" fmla="*/ 31 w 31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6">
                    <a:moveTo>
                      <a:pt x="10" y="6"/>
                    </a:moveTo>
                    <a:cubicBezTo>
                      <a:pt x="7" y="7"/>
                      <a:pt x="1" y="6"/>
                      <a:pt x="1" y="9"/>
                    </a:cubicBezTo>
                    <a:cubicBezTo>
                      <a:pt x="0" y="15"/>
                      <a:pt x="5" y="21"/>
                      <a:pt x="7" y="27"/>
                    </a:cubicBezTo>
                    <a:cubicBezTo>
                      <a:pt x="8" y="30"/>
                      <a:pt x="10" y="36"/>
                      <a:pt x="10" y="36"/>
                    </a:cubicBezTo>
                    <a:cubicBezTo>
                      <a:pt x="31" y="31"/>
                      <a:pt x="28" y="21"/>
                      <a:pt x="10" y="15"/>
                    </a:cubicBezTo>
                    <a:cubicBezTo>
                      <a:pt x="7" y="2"/>
                      <a:pt x="4" y="0"/>
                      <a:pt x="10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9" name="Freeform 34021"/>
              <p:cNvSpPr>
                <a:spLocks noChangeAspect="1"/>
              </p:cNvSpPr>
              <p:nvPr/>
            </p:nvSpPr>
            <p:spPr bwMode="auto">
              <a:xfrm>
                <a:off x="3679" y="3859"/>
                <a:ext cx="4" cy="6"/>
              </a:xfrm>
              <a:custGeom>
                <a:avLst/>
                <a:gdLst>
                  <a:gd name="T0" fmla="*/ 0 w 31"/>
                  <a:gd name="T1" fmla="*/ 0 h 36"/>
                  <a:gd name="T2" fmla="*/ 0 w 31"/>
                  <a:gd name="T3" fmla="*/ 0 h 36"/>
                  <a:gd name="T4" fmla="*/ 0 w 31"/>
                  <a:gd name="T5" fmla="*/ 0 h 36"/>
                  <a:gd name="T6" fmla="*/ 0 w 31"/>
                  <a:gd name="T7" fmla="*/ 0 h 36"/>
                  <a:gd name="T8" fmla="*/ 0 w 31"/>
                  <a:gd name="T9" fmla="*/ 0 h 36"/>
                  <a:gd name="T10" fmla="*/ 0 w 31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6"/>
                  <a:gd name="T20" fmla="*/ 31 w 31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6">
                    <a:moveTo>
                      <a:pt x="10" y="6"/>
                    </a:moveTo>
                    <a:cubicBezTo>
                      <a:pt x="7" y="7"/>
                      <a:pt x="1" y="6"/>
                      <a:pt x="1" y="9"/>
                    </a:cubicBezTo>
                    <a:cubicBezTo>
                      <a:pt x="0" y="15"/>
                      <a:pt x="5" y="21"/>
                      <a:pt x="7" y="27"/>
                    </a:cubicBezTo>
                    <a:cubicBezTo>
                      <a:pt x="8" y="30"/>
                      <a:pt x="10" y="36"/>
                      <a:pt x="10" y="36"/>
                    </a:cubicBezTo>
                    <a:cubicBezTo>
                      <a:pt x="31" y="31"/>
                      <a:pt x="28" y="21"/>
                      <a:pt x="10" y="15"/>
                    </a:cubicBezTo>
                    <a:cubicBezTo>
                      <a:pt x="7" y="2"/>
                      <a:pt x="4" y="0"/>
                      <a:pt x="10" y="6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0" name="Freeform 34022"/>
              <p:cNvSpPr>
                <a:spLocks noChangeAspect="1"/>
              </p:cNvSpPr>
              <p:nvPr/>
            </p:nvSpPr>
            <p:spPr bwMode="auto">
              <a:xfrm>
                <a:off x="3679" y="3999"/>
                <a:ext cx="14" cy="14"/>
              </a:xfrm>
              <a:custGeom>
                <a:avLst/>
                <a:gdLst>
                  <a:gd name="T0" fmla="*/ 0 w 105"/>
                  <a:gd name="T1" fmla="*/ 0 h 96"/>
                  <a:gd name="T2" fmla="*/ 0 w 105"/>
                  <a:gd name="T3" fmla="*/ 0 h 96"/>
                  <a:gd name="T4" fmla="*/ 0 w 105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96"/>
                  <a:gd name="T11" fmla="*/ 105 w 105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96">
                    <a:moveTo>
                      <a:pt x="0" y="96"/>
                    </a:moveTo>
                    <a:lnTo>
                      <a:pt x="60" y="39"/>
                    </a:lnTo>
                    <a:lnTo>
                      <a:pt x="105" y="0"/>
                    </a:lnTo>
                  </a:path>
                </a:pathLst>
              </a:custGeom>
              <a:noFill/>
              <a:ln w="19050">
                <a:solidFill>
                  <a:srgbClr val="543B1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1" name="Freeform 34023"/>
              <p:cNvSpPr>
                <a:spLocks noChangeAspect="1"/>
              </p:cNvSpPr>
              <p:nvPr/>
            </p:nvSpPr>
            <p:spPr bwMode="auto">
              <a:xfrm>
                <a:off x="3682" y="3999"/>
                <a:ext cx="15" cy="14"/>
              </a:xfrm>
              <a:custGeom>
                <a:avLst/>
                <a:gdLst>
                  <a:gd name="T0" fmla="*/ 0 w 105"/>
                  <a:gd name="T1" fmla="*/ 0 h 96"/>
                  <a:gd name="T2" fmla="*/ 0 w 105"/>
                  <a:gd name="T3" fmla="*/ 0 h 96"/>
                  <a:gd name="T4" fmla="*/ 0 w 105"/>
                  <a:gd name="T5" fmla="*/ 0 h 96"/>
                  <a:gd name="T6" fmla="*/ 0 60000 65536"/>
                  <a:gd name="T7" fmla="*/ 0 60000 65536"/>
                  <a:gd name="T8" fmla="*/ 0 60000 65536"/>
                  <a:gd name="T9" fmla="*/ 0 w 105"/>
                  <a:gd name="T10" fmla="*/ 0 h 96"/>
                  <a:gd name="T11" fmla="*/ 105 w 105"/>
                  <a:gd name="T12" fmla="*/ 96 h 9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5" h="96">
                    <a:moveTo>
                      <a:pt x="0" y="96"/>
                    </a:moveTo>
                    <a:lnTo>
                      <a:pt x="60" y="39"/>
                    </a:lnTo>
                    <a:lnTo>
                      <a:pt x="105" y="0"/>
                    </a:lnTo>
                  </a:path>
                </a:pathLst>
              </a:custGeom>
              <a:noFill/>
              <a:ln w="19050">
                <a:solidFill>
                  <a:srgbClr val="543B1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2" name="Freeform 34024"/>
              <p:cNvSpPr>
                <a:spLocks noChangeAspect="1"/>
              </p:cNvSpPr>
              <p:nvPr/>
            </p:nvSpPr>
            <p:spPr bwMode="auto">
              <a:xfrm>
                <a:off x="3707" y="4015"/>
                <a:ext cx="76" cy="8"/>
              </a:xfrm>
              <a:custGeom>
                <a:avLst/>
                <a:gdLst>
                  <a:gd name="T0" fmla="*/ 0 w 559"/>
                  <a:gd name="T1" fmla="*/ 0 h 54"/>
                  <a:gd name="T2" fmla="*/ 0 w 559"/>
                  <a:gd name="T3" fmla="*/ 0 h 54"/>
                  <a:gd name="T4" fmla="*/ 0 w 559"/>
                  <a:gd name="T5" fmla="*/ 0 h 54"/>
                  <a:gd name="T6" fmla="*/ 0 w 559"/>
                  <a:gd name="T7" fmla="*/ 0 h 54"/>
                  <a:gd name="T8" fmla="*/ 0 w 559"/>
                  <a:gd name="T9" fmla="*/ 0 h 54"/>
                  <a:gd name="T10" fmla="*/ 0 w 559"/>
                  <a:gd name="T11" fmla="*/ 0 h 54"/>
                  <a:gd name="T12" fmla="*/ 0 w 559"/>
                  <a:gd name="T13" fmla="*/ 0 h 54"/>
                  <a:gd name="T14" fmla="*/ 0 w 559"/>
                  <a:gd name="T15" fmla="*/ 0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9"/>
                  <a:gd name="T25" fmla="*/ 0 h 54"/>
                  <a:gd name="T26" fmla="*/ 559 w 559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9" h="54">
                    <a:moveTo>
                      <a:pt x="0" y="0"/>
                    </a:moveTo>
                    <a:lnTo>
                      <a:pt x="30" y="18"/>
                    </a:lnTo>
                    <a:lnTo>
                      <a:pt x="447" y="27"/>
                    </a:lnTo>
                    <a:lnTo>
                      <a:pt x="489" y="36"/>
                    </a:lnTo>
                    <a:cubicBezTo>
                      <a:pt x="559" y="42"/>
                      <a:pt x="555" y="20"/>
                      <a:pt x="555" y="54"/>
                    </a:cubicBezTo>
                    <a:lnTo>
                      <a:pt x="438" y="45"/>
                    </a:lnTo>
                    <a:lnTo>
                      <a:pt x="24" y="39"/>
                    </a:lnTo>
                    <a:cubicBezTo>
                      <a:pt x="2" y="24"/>
                      <a:pt x="0" y="24"/>
                      <a:pt x="0" y="0"/>
                    </a:cubicBezTo>
                    <a:close/>
                  </a:path>
                </a:pathLst>
              </a:custGeom>
              <a:solidFill>
                <a:srgbClr val="93661D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3" name="Freeform 34025"/>
              <p:cNvSpPr>
                <a:spLocks noChangeAspect="1"/>
              </p:cNvSpPr>
              <p:nvPr/>
            </p:nvSpPr>
            <p:spPr bwMode="auto">
              <a:xfrm>
                <a:off x="3707" y="4015"/>
                <a:ext cx="7" cy="7"/>
              </a:xfrm>
              <a:custGeom>
                <a:avLst/>
                <a:gdLst>
                  <a:gd name="T0" fmla="*/ 0 w 51"/>
                  <a:gd name="T1" fmla="*/ 0 h 45"/>
                  <a:gd name="T2" fmla="*/ 0 w 51"/>
                  <a:gd name="T3" fmla="*/ 0 h 45"/>
                  <a:gd name="T4" fmla="*/ 0 w 51"/>
                  <a:gd name="T5" fmla="*/ 0 h 45"/>
                  <a:gd name="T6" fmla="*/ 0 w 51"/>
                  <a:gd name="T7" fmla="*/ 0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45"/>
                  <a:gd name="T14" fmla="*/ 51 w 51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45">
                    <a:moveTo>
                      <a:pt x="4" y="0"/>
                    </a:moveTo>
                    <a:cubicBezTo>
                      <a:pt x="19" y="10"/>
                      <a:pt x="27" y="17"/>
                      <a:pt x="43" y="21"/>
                    </a:cubicBezTo>
                    <a:cubicBezTo>
                      <a:pt x="51" y="45"/>
                      <a:pt x="33" y="39"/>
                      <a:pt x="16" y="33"/>
                    </a:cubicBezTo>
                    <a:cubicBezTo>
                      <a:pt x="3" y="20"/>
                      <a:pt x="0" y="19"/>
                      <a:pt x="4" y="0"/>
                    </a:cubicBezTo>
                    <a:close/>
                  </a:path>
                </a:pathLst>
              </a:custGeom>
              <a:solidFill>
                <a:srgbClr val="EACC9A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4" name="Freeform 34026"/>
              <p:cNvSpPr>
                <a:spLocks noChangeAspect="1"/>
              </p:cNvSpPr>
              <p:nvPr/>
            </p:nvSpPr>
            <p:spPr bwMode="auto">
              <a:xfrm>
                <a:off x="3659" y="3999"/>
                <a:ext cx="31" cy="34"/>
              </a:xfrm>
              <a:custGeom>
                <a:avLst/>
                <a:gdLst>
                  <a:gd name="T0" fmla="*/ 0 w 230"/>
                  <a:gd name="T1" fmla="*/ 0 h 231"/>
                  <a:gd name="T2" fmla="*/ 0 w 230"/>
                  <a:gd name="T3" fmla="*/ 0 h 231"/>
                  <a:gd name="T4" fmla="*/ 0 w 230"/>
                  <a:gd name="T5" fmla="*/ 0 h 231"/>
                  <a:gd name="T6" fmla="*/ 0 w 230"/>
                  <a:gd name="T7" fmla="*/ 0 h 231"/>
                  <a:gd name="T8" fmla="*/ 0 w 230"/>
                  <a:gd name="T9" fmla="*/ 0 h 231"/>
                  <a:gd name="T10" fmla="*/ 0 w 230"/>
                  <a:gd name="T11" fmla="*/ 0 h 2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0"/>
                  <a:gd name="T19" fmla="*/ 0 h 231"/>
                  <a:gd name="T20" fmla="*/ 230 w 230"/>
                  <a:gd name="T21" fmla="*/ 231 h 2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0" h="231">
                    <a:moveTo>
                      <a:pt x="230" y="75"/>
                    </a:moveTo>
                    <a:cubicBezTo>
                      <a:pt x="216" y="77"/>
                      <a:pt x="202" y="79"/>
                      <a:pt x="190" y="67"/>
                    </a:cubicBezTo>
                    <a:cubicBezTo>
                      <a:pt x="178" y="55"/>
                      <a:pt x="183" y="6"/>
                      <a:pt x="158" y="3"/>
                    </a:cubicBezTo>
                    <a:cubicBezTo>
                      <a:pt x="133" y="0"/>
                      <a:pt x="67" y="32"/>
                      <a:pt x="42" y="51"/>
                    </a:cubicBezTo>
                    <a:cubicBezTo>
                      <a:pt x="17" y="70"/>
                      <a:pt x="0" y="89"/>
                      <a:pt x="10" y="119"/>
                    </a:cubicBezTo>
                    <a:cubicBezTo>
                      <a:pt x="20" y="149"/>
                      <a:pt x="61" y="190"/>
                      <a:pt x="102" y="231"/>
                    </a:cubicBezTo>
                  </a:path>
                </a:pathLst>
              </a:custGeom>
              <a:noFill/>
              <a:ln w="28575">
                <a:solidFill>
                  <a:srgbClr val="DAA24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5" name="Freeform 34027"/>
              <p:cNvSpPr>
                <a:spLocks noChangeAspect="1"/>
              </p:cNvSpPr>
              <p:nvPr/>
            </p:nvSpPr>
            <p:spPr bwMode="auto">
              <a:xfrm>
                <a:off x="3660" y="3965"/>
                <a:ext cx="11" cy="19"/>
              </a:xfrm>
              <a:custGeom>
                <a:avLst/>
                <a:gdLst>
                  <a:gd name="T0" fmla="*/ 0 w 82"/>
                  <a:gd name="T1" fmla="*/ 0 h 126"/>
                  <a:gd name="T2" fmla="*/ 0 w 82"/>
                  <a:gd name="T3" fmla="*/ 0 h 126"/>
                  <a:gd name="T4" fmla="*/ 0 w 82"/>
                  <a:gd name="T5" fmla="*/ 0 h 126"/>
                  <a:gd name="T6" fmla="*/ 0 w 82"/>
                  <a:gd name="T7" fmla="*/ 0 h 126"/>
                  <a:gd name="T8" fmla="*/ 0 w 82"/>
                  <a:gd name="T9" fmla="*/ 0 h 126"/>
                  <a:gd name="T10" fmla="*/ 0 w 82"/>
                  <a:gd name="T11" fmla="*/ 0 h 126"/>
                  <a:gd name="T12" fmla="*/ 0 w 82"/>
                  <a:gd name="T13" fmla="*/ 0 h 126"/>
                  <a:gd name="T14" fmla="*/ 0 w 82"/>
                  <a:gd name="T15" fmla="*/ 0 h 12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126"/>
                  <a:gd name="T26" fmla="*/ 82 w 82"/>
                  <a:gd name="T27" fmla="*/ 126 h 12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126">
                    <a:moveTo>
                      <a:pt x="0" y="57"/>
                    </a:moveTo>
                    <a:lnTo>
                      <a:pt x="30" y="126"/>
                    </a:lnTo>
                    <a:cubicBezTo>
                      <a:pt x="44" y="123"/>
                      <a:pt x="49" y="123"/>
                      <a:pt x="57" y="111"/>
                    </a:cubicBezTo>
                    <a:cubicBezTo>
                      <a:pt x="54" y="110"/>
                      <a:pt x="49" y="111"/>
                      <a:pt x="48" y="108"/>
                    </a:cubicBezTo>
                    <a:cubicBezTo>
                      <a:pt x="43" y="90"/>
                      <a:pt x="82" y="59"/>
                      <a:pt x="63" y="78"/>
                    </a:cubicBezTo>
                    <a:cubicBezTo>
                      <a:pt x="49" y="58"/>
                      <a:pt x="38" y="36"/>
                      <a:pt x="21" y="18"/>
                    </a:cubicBezTo>
                    <a:cubicBezTo>
                      <a:pt x="4" y="0"/>
                      <a:pt x="20" y="54"/>
                      <a:pt x="21" y="57"/>
                    </a:cubicBezTo>
                    <a:cubicBezTo>
                      <a:pt x="16" y="72"/>
                      <a:pt x="9" y="66"/>
                      <a:pt x="0" y="57"/>
                    </a:cubicBezTo>
                    <a:close/>
                  </a:path>
                </a:pathLst>
              </a:custGeom>
              <a:solidFill>
                <a:srgbClr val="F5E7C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6" name="Freeform 34028"/>
              <p:cNvSpPr>
                <a:spLocks noChangeAspect="1"/>
              </p:cNvSpPr>
              <p:nvPr/>
            </p:nvSpPr>
            <p:spPr bwMode="auto">
              <a:xfrm>
                <a:off x="3741" y="3984"/>
                <a:ext cx="11" cy="3"/>
              </a:xfrm>
              <a:custGeom>
                <a:avLst/>
                <a:gdLst>
                  <a:gd name="T0" fmla="*/ 0 w 78"/>
                  <a:gd name="T1" fmla="*/ 0 h 21"/>
                  <a:gd name="T2" fmla="*/ 0 w 78"/>
                  <a:gd name="T3" fmla="*/ 0 h 21"/>
                  <a:gd name="T4" fmla="*/ 0 w 78"/>
                  <a:gd name="T5" fmla="*/ 0 h 21"/>
                  <a:gd name="T6" fmla="*/ 0 w 78"/>
                  <a:gd name="T7" fmla="*/ 0 h 21"/>
                  <a:gd name="T8" fmla="*/ 0 w 78"/>
                  <a:gd name="T9" fmla="*/ 0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21"/>
                  <a:gd name="T17" fmla="*/ 78 w 78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21">
                    <a:moveTo>
                      <a:pt x="18" y="3"/>
                    </a:moveTo>
                    <a:lnTo>
                      <a:pt x="0" y="21"/>
                    </a:lnTo>
                    <a:lnTo>
                      <a:pt x="66" y="21"/>
                    </a:lnTo>
                    <a:lnTo>
                      <a:pt x="78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" name="Freeform 34029"/>
              <p:cNvSpPr>
                <a:spLocks noChangeAspect="1"/>
              </p:cNvSpPr>
              <p:nvPr/>
            </p:nvSpPr>
            <p:spPr bwMode="auto">
              <a:xfrm>
                <a:off x="3550" y="4064"/>
                <a:ext cx="54" cy="21"/>
              </a:xfrm>
              <a:custGeom>
                <a:avLst/>
                <a:gdLst>
                  <a:gd name="T0" fmla="*/ 0 w 396"/>
                  <a:gd name="T1" fmla="*/ 0 h 147"/>
                  <a:gd name="T2" fmla="*/ 0 w 396"/>
                  <a:gd name="T3" fmla="*/ 0 h 147"/>
                  <a:gd name="T4" fmla="*/ 0 w 396"/>
                  <a:gd name="T5" fmla="*/ 0 h 147"/>
                  <a:gd name="T6" fmla="*/ 0 w 396"/>
                  <a:gd name="T7" fmla="*/ 0 h 147"/>
                  <a:gd name="T8" fmla="*/ 0 w 39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96"/>
                  <a:gd name="T16" fmla="*/ 0 h 147"/>
                  <a:gd name="T17" fmla="*/ 396 w 39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96" h="147">
                    <a:moveTo>
                      <a:pt x="396" y="0"/>
                    </a:moveTo>
                    <a:lnTo>
                      <a:pt x="0" y="126"/>
                    </a:lnTo>
                    <a:cubicBezTo>
                      <a:pt x="8" y="139"/>
                      <a:pt x="3" y="134"/>
                      <a:pt x="3" y="147"/>
                    </a:cubicBezTo>
                    <a:lnTo>
                      <a:pt x="393" y="30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F5E7C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" name="Freeform 34030"/>
              <p:cNvSpPr>
                <a:spLocks noChangeAspect="1"/>
              </p:cNvSpPr>
              <p:nvPr/>
            </p:nvSpPr>
            <p:spPr bwMode="auto">
              <a:xfrm>
                <a:off x="3543" y="4068"/>
                <a:ext cx="61" cy="25"/>
              </a:xfrm>
              <a:custGeom>
                <a:avLst/>
                <a:gdLst>
                  <a:gd name="T0" fmla="*/ 0 w 448"/>
                  <a:gd name="T1" fmla="*/ 0 h 168"/>
                  <a:gd name="T2" fmla="*/ 0 w 448"/>
                  <a:gd name="T3" fmla="*/ 0 h 168"/>
                  <a:gd name="T4" fmla="*/ 0 w 448"/>
                  <a:gd name="T5" fmla="*/ 0 h 168"/>
                  <a:gd name="T6" fmla="*/ 0 w 448"/>
                  <a:gd name="T7" fmla="*/ 0 h 168"/>
                  <a:gd name="T8" fmla="*/ 0 w 448"/>
                  <a:gd name="T9" fmla="*/ 0 h 168"/>
                  <a:gd name="T10" fmla="*/ 0 w 448"/>
                  <a:gd name="T11" fmla="*/ 0 h 168"/>
                  <a:gd name="T12" fmla="*/ 0 w 448"/>
                  <a:gd name="T13" fmla="*/ 0 h 168"/>
                  <a:gd name="T14" fmla="*/ 0 w 448"/>
                  <a:gd name="T15" fmla="*/ 0 h 168"/>
                  <a:gd name="T16" fmla="*/ 0 w 448"/>
                  <a:gd name="T17" fmla="*/ 0 h 1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8"/>
                  <a:gd name="T28" fmla="*/ 0 h 168"/>
                  <a:gd name="T29" fmla="*/ 448 w 448"/>
                  <a:gd name="T30" fmla="*/ 168 h 1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8" h="168">
                    <a:moveTo>
                      <a:pt x="448" y="0"/>
                    </a:moveTo>
                    <a:lnTo>
                      <a:pt x="445" y="48"/>
                    </a:lnTo>
                    <a:lnTo>
                      <a:pt x="55" y="153"/>
                    </a:lnTo>
                    <a:lnTo>
                      <a:pt x="22" y="168"/>
                    </a:lnTo>
                    <a:cubicBezTo>
                      <a:pt x="23" y="160"/>
                      <a:pt x="28" y="151"/>
                      <a:pt x="25" y="144"/>
                    </a:cubicBezTo>
                    <a:cubicBezTo>
                      <a:pt x="23" y="139"/>
                      <a:pt x="13" y="145"/>
                      <a:pt x="10" y="141"/>
                    </a:cubicBezTo>
                    <a:cubicBezTo>
                      <a:pt x="0" y="129"/>
                      <a:pt x="31" y="126"/>
                      <a:pt x="31" y="117"/>
                    </a:cubicBezTo>
                    <a:lnTo>
                      <a:pt x="61" y="117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EACF9E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9" name="Freeform 34031"/>
              <p:cNvSpPr>
                <a:spLocks noChangeAspect="1"/>
              </p:cNvSpPr>
              <p:nvPr/>
            </p:nvSpPr>
            <p:spPr bwMode="auto">
              <a:xfrm>
                <a:off x="3603" y="4067"/>
                <a:ext cx="10" cy="10"/>
              </a:xfrm>
              <a:custGeom>
                <a:avLst/>
                <a:gdLst>
                  <a:gd name="T0" fmla="*/ 0 w 73"/>
                  <a:gd name="T1" fmla="*/ 0 h 72"/>
                  <a:gd name="T2" fmla="*/ 0 w 73"/>
                  <a:gd name="T3" fmla="*/ 0 h 72"/>
                  <a:gd name="T4" fmla="*/ 0 w 73"/>
                  <a:gd name="T5" fmla="*/ 0 h 72"/>
                  <a:gd name="T6" fmla="*/ 0 w 73"/>
                  <a:gd name="T7" fmla="*/ 0 h 72"/>
                  <a:gd name="T8" fmla="*/ 0 w 73"/>
                  <a:gd name="T9" fmla="*/ 0 h 72"/>
                  <a:gd name="T10" fmla="*/ 0 w 73"/>
                  <a:gd name="T11" fmla="*/ 0 h 72"/>
                  <a:gd name="T12" fmla="*/ 0 w 73"/>
                  <a:gd name="T13" fmla="*/ 0 h 72"/>
                  <a:gd name="T14" fmla="*/ 0 w 73"/>
                  <a:gd name="T15" fmla="*/ 0 h 72"/>
                  <a:gd name="T16" fmla="*/ 0 w 73"/>
                  <a:gd name="T17" fmla="*/ 0 h 72"/>
                  <a:gd name="T18" fmla="*/ 0 w 73"/>
                  <a:gd name="T19" fmla="*/ 0 h 72"/>
                  <a:gd name="T20" fmla="*/ 0 w 73"/>
                  <a:gd name="T21" fmla="*/ 0 h 72"/>
                  <a:gd name="T22" fmla="*/ 0 w 73"/>
                  <a:gd name="T23" fmla="*/ 0 h 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3"/>
                  <a:gd name="T37" fmla="*/ 0 h 72"/>
                  <a:gd name="T38" fmla="*/ 73 w 73"/>
                  <a:gd name="T39" fmla="*/ 72 h 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3" h="72">
                    <a:moveTo>
                      <a:pt x="3" y="12"/>
                    </a:moveTo>
                    <a:lnTo>
                      <a:pt x="30" y="0"/>
                    </a:lnTo>
                    <a:cubicBezTo>
                      <a:pt x="33" y="9"/>
                      <a:pt x="30" y="20"/>
                      <a:pt x="36" y="27"/>
                    </a:cubicBezTo>
                    <a:cubicBezTo>
                      <a:pt x="39" y="30"/>
                      <a:pt x="44" y="24"/>
                      <a:pt x="48" y="24"/>
                    </a:cubicBezTo>
                    <a:lnTo>
                      <a:pt x="45" y="3"/>
                    </a:lnTo>
                    <a:cubicBezTo>
                      <a:pt x="51" y="13"/>
                      <a:pt x="60" y="22"/>
                      <a:pt x="63" y="33"/>
                    </a:cubicBezTo>
                    <a:cubicBezTo>
                      <a:pt x="65" y="39"/>
                      <a:pt x="57" y="51"/>
                      <a:pt x="57" y="51"/>
                    </a:cubicBezTo>
                    <a:cubicBezTo>
                      <a:pt x="60" y="53"/>
                      <a:pt x="73" y="60"/>
                      <a:pt x="72" y="66"/>
                    </a:cubicBezTo>
                    <a:cubicBezTo>
                      <a:pt x="71" y="70"/>
                      <a:pt x="63" y="69"/>
                      <a:pt x="60" y="72"/>
                    </a:cubicBezTo>
                    <a:lnTo>
                      <a:pt x="39" y="45"/>
                    </a:lnTo>
                    <a:lnTo>
                      <a:pt x="0" y="6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DFB56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0" name="Freeform 34032"/>
              <p:cNvSpPr>
                <a:spLocks noChangeAspect="1"/>
              </p:cNvSpPr>
              <p:nvPr/>
            </p:nvSpPr>
            <p:spPr bwMode="auto">
              <a:xfrm>
                <a:off x="3539" y="4100"/>
                <a:ext cx="67" cy="27"/>
              </a:xfrm>
              <a:custGeom>
                <a:avLst/>
                <a:gdLst>
                  <a:gd name="T0" fmla="*/ 0 w 495"/>
                  <a:gd name="T1" fmla="*/ 0 h 180"/>
                  <a:gd name="T2" fmla="*/ 0 w 495"/>
                  <a:gd name="T3" fmla="*/ 0 h 180"/>
                  <a:gd name="T4" fmla="*/ 0 w 495"/>
                  <a:gd name="T5" fmla="*/ 0 h 180"/>
                  <a:gd name="T6" fmla="*/ 0 w 495"/>
                  <a:gd name="T7" fmla="*/ 0 h 180"/>
                  <a:gd name="T8" fmla="*/ 0 w 495"/>
                  <a:gd name="T9" fmla="*/ 0 h 180"/>
                  <a:gd name="T10" fmla="*/ 0 w 495"/>
                  <a:gd name="T11" fmla="*/ 0 h 180"/>
                  <a:gd name="T12" fmla="*/ 0 w 495"/>
                  <a:gd name="T13" fmla="*/ 0 h 180"/>
                  <a:gd name="T14" fmla="*/ 0 w 495"/>
                  <a:gd name="T15" fmla="*/ 0 h 180"/>
                  <a:gd name="T16" fmla="*/ 0 w 495"/>
                  <a:gd name="T17" fmla="*/ 0 h 180"/>
                  <a:gd name="T18" fmla="*/ 0 w 495"/>
                  <a:gd name="T19" fmla="*/ 0 h 180"/>
                  <a:gd name="T20" fmla="*/ 0 w 495"/>
                  <a:gd name="T21" fmla="*/ 0 h 180"/>
                  <a:gd name="T22" fmla="*/ 0 w 495"/>
                  <a:gd name="T23" fmla="*/ 0 h 180"/>
                  <a:gd name="T24" fmla="*/ 0 w 495"/>
                  <a:gd name="T25" fmla="*/ 0 h 1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5"/>
                  <a:gd name="T40" fmla="*/ 0 h 180"/>
                  <a:gd name="T41" fmla="*/ 495 w 495"/>
                  <a:gd name="T42" fmla="*/ 180 h 1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5" h="180">
                    <a:moveTo>
                      <a:pt x="495" y="0"/>
                    </a:moveTo>
                    <a:lnTo>
                      <a:pt x="366" y="48"/>
                    </a:lnTo>
                    <a:lnTo>
                      <a:pt x="222" y="87"/>
                    </a:lnTo>
                    <a:lnTo>
                      <a:pt x="99" y="120"/>
                    </a:lnTo>
                    <a:lnTo>
                      <a:pt x="0" y="156"/>
                    </a:lnTo>
                    <a:lnTo>
                      <a:pt x="3" y="180"/>
                    </a:lnTo>
                    <a:lnTo>
                      <a:pt x="120" y="135"/>
                    </a:lnTo>
                    <a:lnTo>
                      <a:pt x="246" y="102"/>
                    </a:lnTo>
                    <a:lnTo>
                      <a:pt x="378" y="69"/>
                    </a:lnTo>
                    <a:cubicBezTo>
                      <a:pt x="373" y="90"/>
                      <a:pt x="379" y="93"/>
                      <a:pt x="393" y="75"/>
                    </a:cubicBezTo>
                    <a:cubicBezTo>
                      <a:pt x="397" y="63"/>
                      <a:pt x="396" y="69"/>
                      <a:pt x="396" y="57"/>
                    </a:cubicBezTo>
                    <a:lnTo>
                      <a:pt x="492" y="27"/>
                    </a:lnTo>
                    <a:lnTo>
                      <a:pt x="495" y="0"/>
                    </a:lnTo>
                    <a:close/>
                  </a:path>
                </a:pathLst>
              </a:custGeom>
              <a:solidFill>
                <a:srgbClr val="EACF9E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1" name="Freeform 34033"/>
              <p:cNvSpPr>
                <a:spLocks noChangeAspect="1"/>
              </p:cNvSpPr>
              <p:nvPr/>
            </p:nvSpPr>
            <p:spPr bwMode="auto">
              <a:xfrm>
                <a:off x="3539" y="4102"/>
                <a:ext cx="66" cy="23"/>
              </a:xfrm>
              <a:custGeom>
                <a:avLst/>
                <a:gdLst>
                  <a:gd name="T0" fmla="*/ 0 w 480"/>
                  <a:gd name="T1" fmla="*/ 0 h 153"/>
                  <a:gd name="T2" fmla="*/ 0 w 480"/>
                  <a:gd name="T3" fmla="*/ 0 h 153"/>
                  <a:gd name="T4" fmla="*/ 0 w 480"/>
                  <a:gd name="T5" fmla="*/ 0 h 153"/>
                  <a:gd name="T6" fmla="*/ 0 w 480"/>
                  <a:gd name="T7" fmla="*/ 0 h 15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0"/>
                  <a:gd name="T13" fmla="*/ 0 h 153"/>
                  <a:gd name="T14" fmla="*/ 480 w 480"/>
                  <a:gd name="T15" fmla="*/ 153 h 15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0" h="153">
                    <a:moveTo>
                      <a:pt x="0" y="153"/>
                    </a:moveTo>
                    <a:lnTo>
                      <a:pt x="99" y="114"/>
                    </a:lnTo>
                    <a:lnTo>
                      <a:pt x="369" y="42"/>
                    </a:lnTo>
                    <a:lnTo>
                      <a:pt x="480" y="0"/>
                    </a:lnTo>
                  </a:path>
                </a:pathLst>
              </a:custGeom>
              <a:noFill/>
              <a:ln w="12700">
                <a:solidFill>
                  <a:srgbClr val="DFB5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2" name="Freeform 34034"/>
              <p:cNvSpPr>
                <a:spLocks noChangeAspect="1"/>
              </p:cNvSpPr>
              <p:nvPr/>
            </p:nvSpPr>
            <p:spPr bwMode="auto">
              <a:xfrm>
                <a:off x="3721" y="3910"/>
                <a:ext cx="11" cy="8"/>
              </a:xfrm>
              <a:custGeom>
                <a:avLst/>
                <a:gdLst>
                  <a:gd name="T0" fmla="*/ 0 w 81"/>
                  <a:gd name="T1" fmla="*/ 0 h 57"/>
                  <a:gd name="T2" fmla="*/ 0 w 81"/>
                  <a:gd name="T3" fmla="*/ 0 h 57"/>
                  <a:gd name="T4" fmla="*/ 0 w 81"/>
                  <a:gd name="T5" fmla="*/ 0 h 57"/>
                  <a:gd name="T6" fmla="*/ 0 w 81"/>
                  <a:gd name="T7" fmla="*/ 0 h 57"/>
                  <a:gd name="T8" fmla="*/ 0 w 81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57"/>
                  <a:gd name="T17" fmla="*/ 81 w 81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57">
                    <a:moveTo>
                      <a:pt x="33" y="0"/>
                    </a:moveTo>
                    <a:lnTo>
                      <a:pt x="81" y="3"/>
                    </a:lnTo>
                    <a:lnTo>
                      <a:pt x="45" y="57"/>
                    </a:lnTo>
                    <a:lnTo>
                      <a:pt x="0" y="54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855D1B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3" name="Freeform 34035"/>
              <p:cNvSpPr>
                <a:spLocks noChangeAspect="1"/>
              </p:cNvSpPr>
              <p:nvPr/>
            </p:nvSpPr>
            <p:spPr bwMode="auto">
              <a:xfrm>
                <a:off x="3722" y="3910"/>
                <a:ext cx="9" cy="7"/>
              </a:xfrm>
              <a:custGeom>
                <a:avLst/>
                <a:gdLst>
                  <a:gd name="T0" fmla="*/ 0 w 65"/>
                  <a:gd name="T1" fmla="*/ 0 h 46"/>
                  <a:gd name="T2" fmla="*/ 0 w 65"/>
                  <a:gd name="T3" fmla="*/ 0 h 46"/>
                  <a:gd name="T4" fmla="*/ 0 w 65"/>
                  <a:gd name="T5" fmla="*/ 0 h 46"/>
                  <a:gd name="T6" fmla="*/ 0 60000 65536"/>
                  <a:gd name="T7" fmla="*/ 0 60000 65536"/>
                  <a:gd name="T8" fmla="*/ 0 60000 65536"/>
                  <a:gd name="T9" fmla="*/ 0 w 65"/>
                  <a:gd name="T10" fmla="*/ 0 h 46"/>
                  <a:gd name="T11" fmla="*/ 65 w 65"/>
                  <a:gd name="T12" fmla="*/ 46 h 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5" h="46">
                    <a:moveTo>
                      <a:pt x="33" y="9"/>
                    </a:moveTo>
                    <a:cubicBezTo>
                      <a:pt x="7" y="46"/>
                      <a:pt x="0" y="43"/>
                      <a:pt x="39" y="43"/>
                    </a:cubicBezTo>
                    <a:cubicBezTo>
                      <a:pt x="61" y="0"/>
                      <a:pt x="65" y="9"/>
                      <a:pt x="33" y="9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4" name="Freeform 34036"/>
              <p:cNvSpPr>
                <a:spLocks noChangeAspect="1"/>
              </p:cNvSpPr>
              <p:nvPr/>
            </p:nvSpPr>
            <p:spPr bwMode="auto">
              <a:xfrm>
                <a:off x="3708" y="3878"/>
                <a:ext cx="20" cy="68"/>
              </a:xfrm>
              <a:custGeom>
                <a:avLst/>
                <a:gdLst>
                  <a:gd name="T0" fmla="*/ 0 w 145"/>
                  <a:gd name="T1" fmla="*/ 0 h 462"/>
                  <a:gd name="T2" fmla="*/ 0 w 145"/>
                  <a:gd name="T3" fmla="*/ 0 h 462"/>
                  <a:gd name="T4" fmla="*/ 0 w 145"/>
                  <a:gd name="T5" fmla="*/ 0 h 462"/>
                  <a:gd name="T6" fmla="*/ 0 w 145"/>
                  <a:gd name="T7" fmla="*/ 0 h 462"/>
                  <a:gd name="T8" fmla="*/ 0 w 145"/>
                  <a:gd name="T9" fmla="*/ 0 h 462"/>
                  <a:gd name="T10" fmla="*/ 0 w 145"/>
                  <a:gd name="T11" fmla="*/ 0 h 462"/>
                  <a:gd name="T12" fmla="*/ 0 w 145"/>
                  <a:gd name="T13" fmla="*/ 0 h 462"/>
                  <a:gd name="T14" fmla="*/ 0 w 145"/>
                  <a:gd name="T15" fmla="*/ 0 h 462"/>
                  <a:gd name="T16" fmla="*/ 0 w 145"/>
                  <a:gd name="T17" fmla="*/ 0 h 462"/>
                  <a:gd name="T18" fmla="*/ 0 w 145"/>
                  <a:gd name="T19" fmla="*/ 0 h 462"/>
                  <a:gd name="T20" fmla="*/ 0 w 145"/>
                  <a:gd name="T21" fmla="*/ 0 h 462"/>
                  <a:gd name="T22" fmla="*/ 0 w 145"/>
                  <a:gd name="T23" fmla="*/ 0 h 462"/>
                  <a:gd name="T24" fmla="*/ 0 w 145"/>
                  <a:gd name="T25" fmla="*/ 0 h 462"/>
                  <a:gd name="T26" fmla="*/ 0 w 145"/>
                  <a:gd name="T27" fmla="*/ 0 h 462"/>
                  <a:gd name="T28" fmla="*/ 0 w 145"/>
                  <a:gd name="T29" fmla="*/ 0 h 462"/>
                  <a:gd name="T30" fmla="*/ 0 w 145"/>
                  <a:gd name="T31" fmla="*/ 0 h 462"/>
                  <a:gd name="T32" fmla="*/ 0 w 145"/>
                  <a:gd name="T33" fmla="*/ 0 h 462"/>
                  <a:gd name="T34" fmla="*/ 0 w 145"/>
                  <a:gd name="T35" fmla="*/ 0 h 462"/>
                  <a:gd name="T36" fmla="*/ 0 w 145"/>
                  <a:gd name="T37" fmla="*/ 0 h 462"/>
                  <a:gd name="T38" fmla="*/ 0 w 145"/>
                  <a:gd name="T39" fmla="*/ 0 h 462"/>
                  <a:gd name="T40" fmla="*/ 0 w 145"/>
                  <a:gd name="T41" fmla="*/ 0 h 462"/>
                  <a:gd name="T42" fmla="*/ 0 w 145"/>
                  <a:gd name="T43" fmla="*/ 0 h 46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45"/>
                  <a:gd name="T67" fmla="*/ 0 h 462"/>
                  <a:gd name="T68" fmla="*/ 145 w 145"/>
                  <a:gd name="T69" fmla="*/ 462 h 462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45" h="462">
                    <a:moveTo>
                      <a:pt x="100" y="22"/>
                    </a:moveTo>
                    <a:cubicBezTo>
                      <a:pt x="94" y="31"/>
                      <a:pt x="91" y="40"/>
                      <a:pt x="85" y="49"/>
                    </a:cubicBezTo>
                    <a:cubicBezTo>
                      <a:pt x="91" y="68"/>
                      <a:pt x="84" y="93"/>
                      <a:pt x="79" y="112"/>
                    </a:cubicBezTo>
                    <a:cubicBezTo>
                      <a:pt x="76" y="141"/>
                      <a:pt x="71" y="165"/>
                      <a:pt x="55" y="190"/>
                    </a:cubicBezTo>
                    <a:cubicBezTo>
                      <a:pt x="54" y="197"/>
                      <a:pt x="54" y="204"/>
                      <a:pt x="52" y="211"/>
                    </a:cubicBezTo>
                    <a:cubicBezTo>
                      <a:pt x="51" y="217"/>
                      <a:pt x="46" y="229"/>
                      <a:pt x="46" y="229"/>
                    </a:cubicBezTo>
                    <a:cubicBezTo>
                      <a:pt x="45" y="247"/>
                      <a:pt x="45" y="265"/>
                      <a:pt x="43" y="283"/>
                    </a:cubicBezTo>
                    <a:cubicBezTo>
                      <a:pt x="42" y="294"/>
                      <a:pt x="28" y="313"/>
                      <a:pt x="28" y="313"/>
                    </a:cubicBezTo>
                    <a:cubicBezTo>
                      <a:pt x="33" y="332"/>
                      <a:pt x="24" y="348"/>
                      <a:pt x="19" y="367"/>
                    </a:cubicBezTo>
                    <a:cubicBezTo>
                      <a:pt x="24" y="381"/>
                      <a:pt x="9" y="405"/>
                      <a:pt x="4" y="421"/>
                    </a:cubicBezTo>
                    <a:cubicBezTo>
                      <a:pt x="10" y="449"/>
                      <a:pt x="0" y="427"/>
                      <a:pt x="22" y="439"/>
                    </a:cubicBezTo>
                    <a:cubicBezTo>
                      <a:pt x="25" y="441"/>
                      <a:pt x="25" y="446"/>
                      <a:pt x="28" y="448"/>
                    </a:cubicBezTo>
                    <a:cubicBezTo>
                      <a:pt x="31" y="450"/>
                      <a:pt x="36" y="450"/>
                      <a:pt x="40" y="451"/>
                    </a:cubicBezTo>
                    <a:cubicBezTo>
                      <a:pt x="42" y="452"/>
                      <a:pt x="54" y="462"/>
                      <a:pt x="58" y="460"/>
                    </a:cubicBezTo>
                    <a:cubicBezTo>
                      <a:pt x="67" y="456"/>
                      <a:pt x="70" y="433"/>
                      <a:pt x="70" y="433"/>
                    </a:cubicBezTo>
                    <a:cubicBezTo>
                      <a:pt x="72" y="404"/>
                      <a:pt x="66" y="383"/>
                      <a:pt x="85" y="364"/>
                    </a:cubicBezTo>
                    <a:cubicBezTo>
                      <a:pt x="87" y="343"/>
                      <a:pt x="91" y="325"/>
                      <a:pt x="94" y="304"/>
                    </a:cubicBezTo>
                    <a:cubicBezTo>
                      <a:pt x="97" y="262"/>
                      <a:pt x="105" y="231"/>
                      <a:pt x="118" y="193"/>
                    </a:cubicBezTo>
                    <a:cubicBezTo>
                      <a:pt x="110" y="168"/>
                      <a:pt x="116" y="157"/>
                      <a:pt x="124" y="133"/>
                    </a:cubicBezTo>
                    <a:cubicBezTo>
                      <a:pt x="127" y="113"/>
                      <a:pt x="129" y="93"/>
                      <a:pt x="133" y="73"/>
                    </a:cubicBezTo>
                    <a:cubicBezTo>
                      <a:pt x="127" y="50"/>
                      <a:pt x="145" y="55"/>
                      <a:pt x="127" y="49"/>
                    </a:cubicBezTo>
                    <a:cubicBezTo>
                      <a:pt x="124" y="41"/>
                      <a:pt x="111" y="0"/>
                      <a:pt x="100" y="22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5" name="Freeform 34037"/>
              <p:cNvSpPr>
                <a:spLocks noChangeAspect="1"/>
              </p:cNvSpPr>
              <p:nvPr/>
            </p:nvSpPr>
            <p:spPr bwMode="auto">
              <a:xfrm>
                <a:off x="3708" y="3883"/>
                <a:ext cx="18" cy="63"/>
              </a:xfrm>
              <a:custGeom>
                <a:avLst/>
                <a:gdLst>
                  <a:gd name="T0" fmla="*/ 0 w 136"/>
                  <a:gd name="T1" fmla="*/ 0 h 430"/>
                  <a:gd name="T2" fmla="*/ 0 w 136"/>
                  <a:gd name="T3" fmla="*/ 0 h 430"/>
                  <a:gd name="T4" fmla="*/ 0 w 136"/>
                  <a:gd name="T5" fmla="*/ 0 h 430"/>
                  <a:gd name="T6" fmla="*/ 0 w 136"/>
                  <a:gd name="T7" fmla="*/ 0 h 430"/>
                  <a:gd name="T8" fmla="*/ 0 w 136"/>
                  <a:gd name="T9" fmla="*/ 0 h 430"/>
                  <a:gd name="T10" fmla="*/ 0 w 136"/>
                  <a:gd name="T11" fmla="*/ 0 h 430"/>
                  <a:gd name="T12" fmla="*/ 0 w 136"/>
                  <a:gd name="T13" fmla="*/ 0 h 430"/>
                  <a:gd name="T14" fmla="*/ 0 w 136"/>
                  <a:gd name="T15" fmla="*/ 0 h 430"/>
                  <a:gd name="T16" fmla="*/ 0 w 136"/>
                  <a:gd name="T17" fmla="*/ 0 h 430"/>
                  <a:gd name="T18" fmla="*/ 0 w 136"/>
                  <a:gd name="T19" fmla="*/ 0 h 430"/>
                  <a:gd name="T20" fmla="*/ 0 w 136"/>
                  <a:gd name="T21" fmla="*/ 0 h 430"/>
                  <a:gd name="T22" fmla="*/ 0 w 136"/>
                  <a:gd name="T23" fmla="*/ 0 h 430"/>
                  <a:gd name="T24" fmla="*/ 0 w 136"/>
                  <a:gd name="T25" fmla="*/ 0 h 430"/>
                  <a:gd name="T26" fmla="*/ 0 w 136"/>
                  <a:gd name="T27" fmla="*/ 0 h 430"/>
                  <a:gd name="T28" fmla="*/ 0 w 136"/>
                  <a:gd name="T29" fmla="*/ 0 h 430"/>
                  <a:gd name="T30" fmla="*/ 0 w 136"/>
                  <a:gd name="T31" fmla="*/ 0 h 430"/>
                  <a:gd name="T32" fmla="*/ 0 w 136"/>
                  <a:gd name="T33" fmla="*/ 0 h 430"/>
                  <a:gd name="T34" fmla="*/ 0 w 136"/>
                  <a:gd name="T35" fmla="*/ 0 h 430"/>
                  <a:gd name="T36" fmla="*/ 0 w 136"/>
                  <a:gd name="T37" fmla="*/ 0 h 430"/>
                  <a:gd name="T38" fmla="*/ 0 w 136"/>
                  <a:gd name="T39" fmla="*/ 0 h 430"/>
                  <a:gd name="T40" fmla="*/ 0 w 136"/>
                  <a:gd name="T41" fmla="*/ 0 h 430"/>
                  <a:gd name="T42" fmla="*/ 0 w 136"/>
                  <a:gd name="T43" fmla="*/ 0 h 430"/>
                  <a:gd name="T44" fmla="*/ 0 w 136"/>
                  <a:gd name="T45" fmla="*/ 0 h 430"/>
                  <a:gd name="T46" fmla="*/ 0 w 136"/>
                  <a:gd name="T47" fmla="*/ 0 h 430"/>
                  <a:gd name="T48" fmla="*/ 0 w 136"/>
                  <a:gd name="T49" fmla="*/ 0 h 430"/>
                  <a:gd name="T50" fmla="*/ 0 w 136"/>
                  <a:gd name="T51" fmla="*/ 0 h 430"/>
                  <a:gd name="T52" fmla="*/ 0 w 136"/>
                  <a:gd name="T53" fmla="*/ 0 h 430"/>
                  <a:gd name="T54" fmla="*/ 0 w 136"/>
                  <a:gd name="T55" fmla="*/ 0 h 430"/>
                  <a:gd name="T56" fmla="*/ 0 w 136"/>
                  <a:gd name="T57" fmla="*/ 0 h 430"/>
                  <a:gd name="T58" fmla="*/ 0 w 136"/>
                  <a:gd name="T59" fmla="*/ 0 h 430"/>
                  <a:gd name="T60" fmla="*/ 0 w 136"/>
                  <a:gd name="T61" fmla="*/ 0 h 430"/>
                  <a:gd name="T62" fmla="*/ 0 w 136"/>
                  <a:gd name="T63" fmla="*/ 0 h 430"/>
                  <a:gd name="T64" fmla="*/ 0 w 136"/>
                  <a:gd name="T65" fmla="*/ 0 h 430"/>
                  <a:gd name="T66" fmla="*/ 0 w 136"/>
                  <a:gd name="T67" fmla="*/ 0 h 430"/>
                  <a:gd name="T68" fmla="*/ 0 w 136"/>
                  <a:gd name="T69" fmla="*/ 0 h 430"/>
                  <a:gd name="T70" fmla="*/ 0 w 136"/>
                  <a:gd name="T71" fmla="*/ 0 h 430"/>
                  <a:gd name="T72" fmla="*/ 0 w 136"/>
                  <a:gd name="T73" fmla="*/ 0 h 430"/>
                  <a:gd name="T74" fmla="*/ 0 w 136"/>
                  <a:gd name="T75" fmla="*/ 0 h 430"/>
                  <a:gd name="T76" fmla="*/ 0 w 136"/>
                  <a:gd name="T77" fmla="*/ 0 h 430"/>
                  <a:gd name="T78" fmla="*/ 0 w 136"/>
                  <a:gd name="T79" fmla="*/ 0 h 43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6"/>
                  <a:gd name="T121" fmla="*/ 0 h 430"/>
                  <a:gd name="T122" fmla="*/ 136 w 136"/>
                  <a:gd name="T123" fmla="*/ 430 h 43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6" h="430">
                    <a:moveTo>
                      <a:pt x="94" y="34"/>
                    </a:moveTo>
                    <a:cubicBezTo>
                      <a:pt x="118" y="40"/>
                      <a:pt x="99" y="51"/>
                      <a:pt x="94" y="67"/>
                    </a:cubicBezTo>
                    <a:cubicBezTo>
                      <a:pt x="99" y="82"/>
                      <a:pt x="96" y="89"/>
                      <a:pt x="85" y="100"/>
                    </a:cubicBezTo>
                    <a:cubicBezTo>
                      <a:pt x="80" y="119"/>
                      <a:pt x="91" y="130"/>
                      <a:pt x="73" y="142"/>
                    </a:cubicBezTo>
                    <a:cubicBezTo>
                      <a:pt x="70" y="157"/>
                      <a:pt x="66" y="167"/>
                      <a:pt x="61" y="181"/>
                    </a:cubicBezTo>
                    <a:cubicBezTo>
                      <a:pt x="62" y="187"/>
                      <a:pt x="60" y="195"/>
                      <a:pt x="64" y="199"/>
                    </a:cubicBezTo>
                    <a:cubicBezTo>
                      <a:pt x="67" y="202"/>
                      <a:pt x="69" y="193"/>
                      <a:pt x="70" y="190"/>
                    </a:cubicBezTo>
                    <a:cubicBezTo>
                      <a:pt x="75" y="179"/>
                      <a:pt x="75" y="171"/>
                      <a:pt x="82" y="160"/>
                    </a:cubicBezTo>
                    <a:cubicBezTo>
                      <a:pt x="85" y="146"/>
                      <a:pt x="91" y="138"/>
                      <a:pt x="94" y="124"/>
                    </a:cubicBezTo>
                    <a:cubicBezTo>
                      <a:pt x="98" y="125"/>
                      <a:pt x="104" y="123"/>
                      <a:pt x="106" y="127"/>
                    </a:cubicBezTo>
                    <a:cubicBezTo>
                      <a:pt x="110" y="134"/>
                      <a:pt x="96" y="161"/>
                      <a:pt x="88" y="166"/>
                    </a:cubicBezTo>
                    <a:cubicBezTo>
                      <a:pt x="82" y="185"/>
                      <a:pt x="81" y="197"/>
                      <a:pt x="64" y="208"/>
                    </a:cubicBezTo>
                    <a:cubicBezTo>
                      <a:pt x="66" y="208"/>
                      <a:pt x="100" y="205"/>
                      <a:pt x="85" y="220"/>
                    </a:cubicBezTo>
                    <a:cubicBezTo>
                      <a:pt x="83" y="222"/>
                      <a:pt x="79" y="222"/>
                      <a:pt x="76" y="223"/>
                    </a:cubicBezTo>
                    <a:cubicBezTo>
                      <a:pt x="67" y="249"/>
                      <a:pt x="43" y="268"/>
                      <a:pt x="34" y="295"/>
                    </a:cubicBezTo>
                    <a:cubicBezTo>
                      <a:pt x="39" y="309"/>
                      <a:pt x="52" y="301"/>
                      <a:pt x="67" y="304"/>
                    </a:cubicBezTo>
                    <a:cubicBezTo>
                      <a:pt x="59" y="338"/>
                      <a:pt x="32" y="369"/>
                      <a:pt x="4" y="388"/>
                    </a:cubicBezTo>
                    <a:lnTo>
                      <a:pt x="31" y="364"/>
                    </a:lnTo>
                    <a:cubicBezTo>
                      <a:pt x="31" y="364"/>
                      <a:pt x="40" y="337"/>
                      <a:pt x="40" y="337"/>
                    </a:cubicBezTo>
                    <a:cubicBezTo>
                      <a:pt x="41" y="334"/>
                      <a:pt x="43" y="328"/>
                      <a:pt x="43" y="328"/>
                    </a:cubicBezTo>
                    <a:cubicBezTo>
                      <a:pt x="36" y="307"/>
                      <a:pt x="42" y="306"/>
                      <a:pt x="28" y="316"/>
                    </a:cubicBezTo>
                    <a:cubicBezTo>
                      <a:pt x="21" y="338"/>
                      <a:pt x="24" y="359"/>
                      <a:pt x="4" y="373"/>
                    </a:cubicBezTo>
                    <a:cubicBezTo>
                      <a:pt x="6" y="388"/>
                      <a:pt x="0" y="402"/>
                      <a:pt x="13" y="406"/>
                    </a:cubicBezTo>
                    <a:cubicBezTo>
                      <a:pt x="22" y="420"/>
                      <a:pt x="33" y="421"/>
                      <a:pt x="46" y="430"/>
                    </a:cubicBezTo>
                    <a:cubicBezTo>
                      <a:pt x="53" y="429"/>
                      <a:pt x="61" y="430"/>
                      <a:pt x="67" y="427"/>
                    </a:cubicBezTo>
                    <a:cubicBezTo>
                      <a:pt x="93" y="416"/>
                      <a:pt x="65" y="359"/>
                      <a:pt x="94" y="349"/>
                    </a:cubicBezTo>
                    <a:cubicBezTo>
                      <a:pt x="96" y="297"/>
                      <a:pt x="101" y="240"/>
                      <a:pt x="118" y="190"/>
                    </a:cubicBezTo>
                    <a:cubicBezTo>
                      <a:pt x="117" y="177"/>
                      <a:pt x="114" y="164"/>
                      <a:pt x="115" y="151"/>
                    </a:cubicBezTo>
                    <a:cubicBezTo>
                      <a:pt x="116" y="139"/>
                      <a:pt x="124" y="115"/>
                      <a:pt x="124" y="115"/>
                    </a:cubicBezTo>
                    <a:cubicBezTo>
                      <a:pt x="127" y="59"/>
                      <a:pt x="125" y="78"/>
                      <a:pt x="136" y="46"/>
                    </a:cubicBezTo>
                    <a:cubicBezTo>
                      <a:pt x="135" y="36"/>
                      <a:pt x="135" y="0"/>
                      <a:pt x="121" y="22"/>
                    </a:cubicBezTo>
                    <a:cubicBezTo>
                      <a:pt x="119" y="39"/>
                      <a:pt x="116" y="56"/>
                      <a:pt x="112" y="73"/>
                    </a:cubicBezTo>
                    <a:cubicBezTo>
                      <a:pt x="110" y="79"/>
                      <a:pt x="106" y="91"/>
                      <a:pt x="106" y="91"/>
                    </a:cubicBezTo>
                    <a:cubicBezTo>
                      <a:pt x="122" y="96"/>
                      <a:pt x="114" y="105"/>
                      <a:pt x="103" y="112"/>
                    </a:cubicBezTo>
                    <a:cubicBezTo>
                      <a:pt x="77" y="107"/>
                      <a:pt x="87" y="102"/>
                      <a:pt x="103" y="97"/>
                    </a:cubicBezTo>
                    <a:cubicBezTo>
                      <a:pt x="99" y="86"/>
                      <a:pt x="91" y="81"/>
                      <a:pt x="97" y="70"/>
                    </a:cubicBezTo>
                    <a:cubicBezTo>
                      <a:pt x="101" y="61"/>
                      <a:pt x="109" y="43"/>
                      <a:pt x="109" y="43"/>
                    </a:cubicBezTo>
                    <a:cubicBezTo>
                      <a:pt x="108" y="39"/>
                      <a:pt x="109" y="34"/>
                      <a:pt x="106" y="31"/>
                    </a:cubicBezTo>
                    <a:cubicBezTo>
                      <a:pt x="101" y="27"/>
                      <a:pt x="84" y="20"/>
                      <a:pt x="88" y="25"/>
                    </a:cubicBezTo>
                    <a:cubicBezTo>
                      <a:pt x="90" y="28"/>
                      <a:pt x="92" y="31"/>
                      <a:pt x="94" y="34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6" name="Freeform 34038"/>
              <p:cNvSpPr>
                <a:spLocks noChangeAspect="1"/>
              </p:cNvSpPr>
              <p:nvPr/>
            </p:nvSpPr>
            <p:spPr bwMode="auto">
              <a:xfrm>
                <a:off x="3721" y="3875"/>
                <a:ext cx="13" cy="20"/>
              </a:xfrm>
              <a:custGeom>
                <a:avLst/>
                <a:gdLst>
                  <a:gd name="T0" fmla="*/ 0 w 99"/>
                  <a:gd name="T1" fmla="*/ 0 h 133"/>
                  <a:gd name="T2" fmla="*/ 0 w 99"/>
                  <a:gd name="T3" fmla="*/ 0 h 133"/>
                  <a:gd name="T4" fmla="*/ 0 w 99"/>
                  <a:gd name="T5" fmla="*/ 0 h 133"/>
                  <a:gd name="T6" fmla="*/ 0 w 99"/>
                  <a:gd name="T7" fmla="*/ 0 h 133"/>
                  <a:gd name="T8" fmla="*/ 0 w 99"/>
                  <a:gd name="T9" fmla="*/ 0 h 133"/>
                  <a:gd name="T10" fmla="*/ 0 w 99"/>
                  <a:gd name="T11" fmla="*/ 0 h 133"/>
                  <a:gd name="T12" fmla="*/ 0 w 99"/>
                  <a:gd name="T13" fmla="*/ 0 h 133"/>
                  <a:gd name="T14" fmla="*/ 0 w 99"/>
                  <a:gd name="T15" fmla="*/ 0 h 133"/>
                  <a:gd name="T16" fmla="*/ 0 w 99"/>
                  <a:gd name="T17" fmla="*/ 0 h 133"/>
                  <a:gd name="T18" fmla="*/ 0 w 99"/>
                  <a:gd name="T19" fmla="*/ 0 h 133"/>
                  <a:gd name="T20" fmla="*/ 0 w 99"/>
                  <a:gd name="T21" fmla="*/ 0 h 133"/>
                  <a:gd name="T22" fmla="*/ 0 w 99"/>
                  <a:gd name="T23" fmla="*/ 0 h 1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9"/>
                  <a:gd name="T37" fmla="*/ 0 h 133"/>
                  <a:gd name="T38" fmla="*/ 99 w 99"/>
                  <a:gd name="T39" fmla="*/ 133 h 1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9" h="133">
                    <a:moveTo>
                      <a:pt x="0" y="14"/>
                    </a:moveTo>
                    <a:cubicBezTo>
                      <a:pt x="1" y="21"/>
                      <a:pt x="0" y="29"/>
                      <a:pt x="3" y="35"/>
                    </a:cubicBezTo>
                    <a:cubicBezTo>
                      <a:pt x="4" y="38"/>
                      <a:pt x="10" y="36"/>
                      <a:pt x="12" y="38"/>
                    </a:cubicBezTo>
                    <a:cubicBezTo>
                      <a:pt x="47" y="73"/>
                      <a:pt x="7" y="45"/>
                      <a:pt x="33" y="62"/>
                    </a:cubicBezTo>
                    <a:cubicBezTo>
                      <a:pt x="70" y="37"/>
                      <a:pt x="38" y="51"/>
                      <a:pt x="54" y="98"/>
                    </a:cubicBezTo>
                    <a:cubicBezTo>
                      <a:pt x="56" y="105"/>
                      <a:pt x="72" y="110"/>
                      <a:pt x="72" y="110"/>
                    </a:cubicBezTo>
                    <a:cubicBezTo>
                      <a:pt x="87" y="133"/>
                      <a:pt x="94" y="110"/>
                      <a:pt x="99" y="95"/>
                    </a:cubicBezTo>
                    <a:cubicBezTo>
                      <a:pt x="98" y="81"/>
                      <a:pt x="99" y="67"/>
                      <a:pt x="96" y="53"/>
                    </a:cubicBezTo>
                    <a:cubicBezTo>
                      <a:pt x="94" y="46"/>
                      <a:pt x="88" y="41"/>
                      <a:pt x="84" y="35"/>
                    </a:cubicBezTo>
                    <a:cubicBezTo>
                      <a:pt x="80" y="29"/>
                      <a:pt x="80" y="21"/>
                      <a:pt x="75" y="17"/>
                    </a:cubicBezTo>
                    <a:cubicBezTo>
                      <a:pt x="67" y="11"/>
                      <a:pt x="48" y="8"/>
                      <a:pt x="48" y="8"/>
                    </a:cubicBezTo>
                    <a:cubicBezTo>
                      <a:pt x="2" y="11"/>
                      <a:pt x="14" y="0"/>
                      <a:pt x="0" y="14"/>
                    </a:cubicBezTo>
                    <a:close/>
                  </a:path>
                </a:pathLst>
              </a:custGeom>
              <a:solidFill>
                <a:srgbClr val="EACC9A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" name="Freeform 34039"/>
              <p:cNvSpPr>
                <a:spLocks noChangeAspect="1"/>
              </p:cNvSpPr>
              <p:nvPr/>
            </p:nvSpPr>
            <p:spPr bwMode="auto">
              <a:xfrm>
                <a:off x="3722" y="3874"/>
                <a:ext cx="14" cy="17"/>
              </a:xfrm>
              <a:custGeom>
                <a:avLst/>
                <a:gdLst>
                  <a:gd name="T0" fmla="*/ 0 w 102"/>
                  <a:gd name="T1" fmla="*/ 0 h 114"/>
                  <a:gd name="T2" fmla="*/ 0 w 102"/>
                  <a:gd name="T3" fmla="*/ 0 h 114"/>
                  <a:gd name="T4" fmla="*/ 0 w 102"/>
                  <a:gd name="T5" fmla="*/ 0 h 114"/>
                  <a:gd name="T6" fmla="*/ 0 w 102"/>
                  <a:gd name="T7" fmla="*/ 0 h 114"/>
                  <a:gd name="T8" fmla="*/ 0 w 102"/>
                  <a:gd name="T9" fmla="*/ 0 h 114"/>
                  <a:gd name="T10" fmla="*/ 0 w 102"/>
                  <a:gd name="T11" fmla="*/ 0 h 114"/>
                  <a:gd name="T12" fmla="*/ 0 w 102"/>
                  <a:gd name="T13" fmla="*/ 0 h 114"/>
                  <a:gd name="T14" fmla="*/ 0 w 102"/>
                  <a:gd name="T15" fmla="*/ 0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2"/>
                  <a:gd name="T25" fmla="*/ 0 h 114"/>
                  <a:gd name="T26" fmla="*/ 102 w 102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2" h="114">
                    <a:moveTo>
                      <a:pt x="0" y="30"/>
                    </a:moveTo>
                    <a:cubicBezTo>
                      <a:pt x="8" y="18"/>
                      <a:pt x="5" y="8"/>
                      <a:pt x="18" y="0"/>
                    </a:cubicBezTo>
                    <a:cubicBezTo>
                      <a:pt x="36" y="3"/>
                      <a:pt x="46" y="14"/>
                      <a:pt x="51" y="0"/>
                    </a:cubicBezTo>
                    <a:cubicBezTo>
                      <a:pt x="57" y="1"/>
                      <a:pt x="64" y="0"/>
                      <a:pt x="69" y="3"/>
                    </a:cubicBezTo>
                    <a:cubicBezTo>
                      <a:pt x="89" y="13"/>
                      <a:pt x="77" y="50"/>
                      <a:pt x="96" y="63"/>
                    </a:cubicBezTo>
                    <a:cubicBezTo>
                      <a:pt x="102" y="81"/>
                      <a:pt x="87" y="104"/>
                      <a:pt x="72" y="114"/>
                    </a:cubicBezTo>
                    <a:cubicBezTo>
                      <a:pt x="42" y="104"/>
                      <a:pt x="66" y="51"/>
                      <a:pt x="45" y="30"/>
                    </a:cubicBezTo>
                    <a:cubicBezTo>
                      <a:pt x="29" y="35"/>
                      <a:pt x="13" y="23"/>
                      <a:pt x="0" y="30"/>
                    </a:cubicBezTo>
                    <a:close/>
                  </a:path>
                </a:pathLst>
              </a:custGeom>
              <a:solidFill>
                <a:srgbClr val="F5E7C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8" name="Freeform 34040"/>
              <p:cNvSpPr>
                <a:spLocks noChangeAspect="1"/>
              </p:cNvSpPr>
              <p:nvPr/>
            </p:nvSpPr>
            <p:spPr bwMode="auto">
              <a:xfrm>
                <a:off x="3628" y="3896"/>
                <a:ext cx="35" cy="73"/>
              </a:xfrm>
              <a:custGeom>
                <a:avLst/>
                <a:gdLst>
                  <a:gd name="T0" fmla="*/ 0 w 254"/>
                  <a:gd name="T1" fmla="*/ 0 h 494"/>
                  <a:gd name="T2" fmla="*/ 0 w 254"/>
                  <a:gd name="T3" fmla="*/ 0 h 494"/>
                  <a:gd name="T4" fmla="*/ 0 w 254"/>
                  <a:gd name="T5" fmla="*/ 0 h 494"/>
                  <a:gd name="T6" fmla="*/ 0 w 254"/>
                  <a:gd name="T7" fmla="*/ 0 h 494"/>
                  <a:gd name="T8" fmla="*/ 0 w 254"/>
                  <a:gd name="T9" fmla="*/ 0 h 494"/>
                  <a:gd name="T10" fmla="*/ 0 w 254"/>
                  <a:gd name="T11" fmla="*/ 0 h 494"/>
                  <a:gd name="T12" fmla="*/ 0 w 254"/>
                  <a:gd name="T13" fmla="*/ 0 h 494"/>
                  <a:gd name="T14" fmla="*/ 0 w 254"/>
                  <a:gd name="T15" fmla="*/ 0 h 494"/>
                  <a:gd name="T16" fmla="*/ 0 w 254"/>
                  <a:gd name="T17" fmla="*/ 0 h 4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4"/>
                  <a:gd name="T28" fmla="*/ 0 h 494"/>
                  <a:gd name="T29" fmla="*/ 254 w 254"/>
                  <a:gd name="T30" fmla="*/ 494 h 4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4" h="494">
                    <a:moveTo>
                      <a:pt x="0" y="0"/>
                    </a:moveTo>
                    <a:lnTo>
                      <a:pt x="18" y="15"/>
                    </a:lnTo>
                    <a:lnTo>
                      <a:pt x="105" y="207"/>
                    </a:lnTo>
                    <a:lnTo>
                      <a:pt x="125" y="225"/>
                    </a:lnTo>
                    <a:lnTo>
                      <a:pt x="126" y="242"/>
                    </a:lnTo>
                    <a:lnTo>
                      <a:pt x="138" y="258"/>
                    </a:lnTo>
                    <a:lnTo>
                      <a:pt x="138" y="272"/>
                    </a:lnTo>
                    <a:lnTo>
                      <a:pt x="221" y="453"/>
                    </a:lnTo>
                    <a:lnTo>
                      <a:pt x="254" y="494"/>
                    </a:lnTo>
                  </a:path>
                </a:pathLst>
              </a:custGeom>
              <a:noFill/>
              <a:ln w="12700">
                <a:solidFill>
                  <a:srgbClr val="DFB5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9" name="Freeform 34041"/>
              <p:cNvSpPr>
                <a:spLocks noChangeAspect="1"/>
              </p:cNvSpPr>
              <p:nvPr/>
            </p:nvSpPr>
            <p:spPr bwMode="auto">
              <a:xfrm>
                <a:off x="3528" y="4094"/>
                <a:ext cx="8" cy="51"/>
              </a:xfrm>
              <a:custGeom>
                <a:avLst/>
                <a:gdLst>
                  <a:gd name="T0" fmla="*/ 0 w 55"/>
                  <a:gd name="T1" fmla="*/ 0 h 345"/>
                  <a:gd name="T2" fmla="*/ 0 w 55"/>
                  <a:gd name="T3" fmla="*/ 0 h 345"/>
                  <a:gd name="T4" fmla="*/ 0 w 55"/>
                  <a:gd name="T5" fmla="*/ 0 h 345"/>
                  <a:gd name="T6" fmla="*/ 0 w 55"/>
                  <a:gd name="T7" fmla="*/ 0 h 345"/>
                  <a:gd name="T8" fmla="*/ 0 w 55"/>
                  <a:gd name="T9" fmla="*/ 0 h 345"/>
                  <a:gd name="T10" fmla="*/ 0 w 55"/>
                  <a:gd name="T11" fmla="*/ 0 h 345"/>
                  <a:gd name="T12" fmla="*/ 0 w 55"/>
                  <a:gd name="T13" fmla="*/ 0 h 345"/>
                  <a:gd name="T14" fmla="*/ 0 w 55"/>
                  <a:gd name="T15" fmla="*/ 0 h 345"/>
                  <a:gd name="T16" fmla="*/ 0 w 55"/>
                  <a:gd name="T17" fmla="*/ 0 h 345"/>
                  <a:gd name="T18" fmla="*/ 0 w 55"/>
                  <a:gd name="T19" fmla="*/ 0 h 345"/>
                  <a:gd name="T20" fmla="*/ 0 w 55"/>
                  <a:gd name="T21" fmla="*/ 0 h 345"/>
                  <a:gd name="T22" fmla="*/ 0 w 55"/>
                  <a:gd name="T23" fmla="*/ 0 h 34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345"/>
                  <a:gd name="T38" fmla="*/ 55 w 55"/>
                  <a:gd name="T39" fmla="*/ 345 h 34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345">
                    <a:moveTo>
                      <a:pt x="31" y="3"/>
                    </a:moveTo>
                    <a:lnTo>
                      <a:pt x="31" y="186"/>
                    </a:lnTo>
                    <a:cubicBezTo>
                      <a:pt x="9" y="208"/>
                      <a:pt x="0" y="209"/>
                      <a:pt x="25" y="222"/>
                    </a:cubicBezTo>
                    <a:lnTo>
                      <a:pt x="28" y="345"/>
                    </a:lnTo>
                    <a:lnTo>
                      <a:pt x="46" y="345"/>
                    </a:lnTo>
                    <a:cubicBezTo>
                      <a:pt x="44" y="303"/>
                      <a:pt x="39" y="261"/>
                      <a:pt x="40" y="219"/>
                    </a:cubicBezTo>
                    <a:cubicBezTo>
                      <a:pt x="40" y="215"/>
                      <a:pt x="46" y="216"/>
                      <a:pt x="49" y="213"/>
                    </a:cubicBezTo>
                    <a:cubicBezTo>
                      <a:pt x="52" y="210"/>
                      <a:pt x="53" y="207"/>
                      <a:pt x="55" y="204"/>
                    </a:cubicBezTo>
                    <a:cubicBezTo>
                      <a:pt x="51" y="187"/>
                      <a:pt x="45" y="195"/>
                      <a:pt x="40" y="180"/>
                    </a:cubicBezTo>
                    <a:cubicBezTo>
                      <a:pt x="43" y="179"/>
                      <a:pt x="49" y="177"/>
                      <a:pt x="49" y="177"/>
                    </a:cubicBezTo>
                    <a:lnTo>
                      <a:pt x="49" y="0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F8EFE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0" name="Freeform 34042"/>
              <p:cNvSpPr>
                <a:spLocks noChangeAspect="1"/>
              </p:cNvSpPr>
              <p:nvPr/>
            </p:nvSpPr>
            <p:spPr bwMode="auto">
              <a:xfrm>
                <a:off x="3534" y="4126"/>
                <a:ext cx="4" cy="14"/>
              </a:xfrm>
              <a:custGeom>
                <a:avLst/>
                <a:gdLst>
                  <a:gd name="T0" fmla="*/ 0 w 30"/>
                  <a:gd name="T1" fmla="*/ 0 h 99"/>
                  <a:gd name="T2" fmla="*/ 0 w 30"/>
                  <a:gd name="T3" fmla="*/ 0 h 99"/>
                  <a:gd name="T4" fmla="*/ 0 w 30"/>
                  <a:gd name="T5" fmla="*/ 0 h 99"/>
                  <a:gd name="T6" fmla="*/ 0 w 30"/>
                  <a:gd name="T7" fmla="*/ 0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0"/>
                  <a:gd name="T13" fmla="*/ 0 h 99"/>
                  <a:gd name="T14" fmla="*/ 30 w 30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0" h="99">
                    <a:moveTo>
                      <a:pt x="6" y="0"/>
                    </a:moveTo>
                    <a:cubicBezTo>
                      <a:pt x="19" y="4"/>
                      <a:pt x="16" y="14"/>
                      <a:pt x="30" y="9"/>
                    </a:cubicBezTo>
                    <a:cubicBezTo>
                      <a:pt x="25" y="42"/>
                      <a:pt x="0" y="65"/>
                      <a:pt x="0" y="99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855D1B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1" name="Freeform 34043"/>
              <p:cNvSpPr>
                <a:spLocks noChangeAspect="1"/>
              </p:cNvSpPr>
              <p:nvPr/>
            </p:nvSpPr>
            <p:spPr bwMode="auto">
              <a:xfrm>
                <a:off x="3535" y="4095"/>
                <a:ext cx="4" cy="25"/>
              </a:xfrm>
              <a:custGeom>
                <a:avLst/>
                <a:gdLst>
                  <a:gd name="T0" fmla="*/ 0 w 30"/>
                  <a:gd name="T1" fmla="*/ 0 h 166"/>
                  <a:gd name="T2" fmla="*/ 0 w 30"/>
                  <a:gd name="T3" fmla="*/ 0 h 166"/>
                  <a:gd name="T4" fmla="*/ 0 w 30"/>
                  <a:gd name="T5" fmla="*/ 0 h 166"/>
                  <a:gd name="T6" fmla="*/ 0 w 30"/>
                  <a:gd name="T7" fmla="*/ 0 h 166"/>
                  <a:gd name="T8" fmla="*/ 0 w 30"/>
                  <a:gd name="T9" fmla="*/ 0 h 166"/>
                  <a:gd name="T10" fmla="*/ 0 w 30"/>
                  <a:gd name="T11" fmla="*/ 0 h 166"/>
                  <a:gd name="T12" fmla="*/ 0 w 30"/>
                  <a:gd name="T13" fmla="*/ 0 h 1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66"/>
                  <a:gd name="T23" fmla="*/ 30 w 30"/>
                  <a:gd name="T24" fmla="*/ 166 h 1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66">
                    <a:moveTo>
                      <a:pt x="6" y="1"/>
                    </a:moveTo>
                    <a:cubicBezTo>
                      <a:pt x="13" y="3"/>
                      <a:pt x="23" y="1"/>
                      <a:pt x="27" y="7"/>
                    </a:cubicBezTo>
                    <a:cubicBezTo>
                      <a:pt x="28" y="8"/>
                      <a:pt x="25" y="34"/>
                      <a:pt x="18" y="34"/>
                    </a:cubicBezTo>
                    <a:lnTo>
                      <a:pt x="18" y="166"/>
                    </a:lnTo>
                    <a:lnTo>
                      <a:pt x="24" y="31"/>
                    </a:lnTo>
                    <a:cubicBezTo>
                      <a:pt x="30" y="13"/>
                      <a:pt x="25" y="13"/>
                      <a:pt x="6" y="10"/>
                    </a:cubicBezTo>
                    <a:cubicBezTo>
                      <a:pt x="3" y="0"/>
                      <a:pt x="0" y="1"/>
                      <a:pt x="6" y="1"/>
                    </a:cubicBezTo>
                    <a:close/>
                  </a:path>
                </a:pathLst>
              </a:custGeom>
              <a:solidFill>
                <a:srgbClr val="855D1B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2" name="Freeform 34044"/>
              <p:cNvSpPr>
                <a:spLocks noChangeAspect="1"/>
              </p:cNvSpPr>
              <p:nvPr/>
            </p:nvSpPr>
            <p:spPr bwMode="auto">
              <a:xfrm>
                <a:off x="3533" y="4084"/>
                <a:ext cx="16" cy="11"/>
              </a:xfrm>
              <a:custGeom>
                <a:avLst/>
                <a:gdLst>
                  <a:gd name="T0" fmla="*/ 0 w 112"/>
                  <a:gd name="T1" fmla="*/ 0 h 77"/>
                  <a:gd name="T2" fmla="*/ 0 w 112"/>
                  <a:gd name="T3" fmla="*/ 0 h 77"/>
                  <a:gd name="T4" fmla="*/ 0 w 112"/>
                  <a:gd name="T5" fmla="*/ 0 h 77"/>
                  <a:gd name="T6" fmla="*/ 0 w 112"/>
                  <a:gd name="T7" fmla="*/ 0 h 77"/>
                  <a:gd name="T8" fmla="*/ 0 w 112"/>
                  <a:gd name="T9" fmla="*/ 0 h 77"/>
                  <a:gd name="T10" fmla="*/ 0 w 112"/>
                  <a:gd name="T11" fmla="*/ 0 h 77"/>
                  <a:gd name="T12" fmla="*/ 0 w 112"/>
                  <a:gd name="T13" fmla="*/ 0 h 77"/>
                  <a:gd name="T14" fmla="*/ 0 w 112"/>
                  <a:gd name="T15" fmla="*/ 0 h 77"/>
                  <a:gd name="T16" fmla="*/ 0 w 112"/>
                  <a:gd name="T17" fmla="*/ 0 h 77"/>
                  <a:gd name="T18" fmla="*/ 0 w 112"/>
                  <a:gd name="T19" fmla="*/ 0 h 77"/>
                  <a:gd name="T20" fmla="*/ 0 w 112"/>
                  <a:gd name="T21" fmla="*/ 0 h 77"/>
                  <a:gd name="T22" fmla="*/ 0 w 112"/>
                  <a:gd name="T23" fmla="*/ 0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77"/>
                  <a:gd name="T38" fmla="*/ 112 w 112"/>
                  <a:gd name="T39" fmla="*/ 77 h 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77">
                    <a:moveTo>
                      <a:pt x="60" y="10"/>
                    </a:moveTo>
                    <a:cubicBezTo>
                      <a:pt x="44" y="18"/>
                      <a:pt x="27" y="26"/>
                      <a:pt x="12" y="35"/>
                    </a:cubicBezTo>
                    <a:cubicBezTo>
                      <a:pt x="8" y="38"/>
                      <a:pt x="8" y="47"/>
                      <a:pt x="0" y="50"/>
                    </a:cubicBezTo>
                    <a:lnTo>
                      <a:pt x="2" y="67"/>
                    </a:lnTo>
                    <a:lnTo>
                      <a:pt x="18" y="77"/>
                    </a:lnTo>
                    <a:lnTo>
                      <a:pt x="47" y="77"/>
                    </a:lnTo>
                    <a:lnTo>
                      <a:pt x="45" y="53"/>
                    </a:lnTo>
                    <a:cubicBezTo>
                      <a:pt x="66" y="37"/>
                      <a:pt x="88" y="21"/>
                      <a:pt x="108" y="4"/>
                    </a:cubicBezTo>
                    <a:cubicBezTo>
                      <a:pt x="112" y="0"/>
                      <a:pt x="94" y="2"/>
                      <a:pt x="92" y="7"/>
                    </a:cubicBezTo>
                    <a:cubicBezTo>
                      <a:pt x="72" y="21"/>
                      <a:pt x="48" y="59"/>
                      <a:pt x="29" y="44"/>
                    </a:cubicBezTo>
                    <a:cubicBezTo>
                      <a:pt x="32" y="39"/>
                      <a:pt x="32" y="42"/>
                      <a:pt x="32" y="38"/>
                    </a:cubicBezTo>
                    <a:lnTo>
                      <a:pt x="60" y="10"/>
                    </a:lnTo>
                    <a:close/>
                  </a:path>
                </a:pathLst>
              </a:custGeom>
              <a:solidFill>
                <a:srgbClr val="F8EFE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3" name="Line 34045"/>
              <p:cNvSpPr>
                <a:spLocks noChangeAspect="1" noChangeShapeType="1"/>
              </p:cNvSpPr>
              <p:nvPr/>
            </p:nvSpPr>
            <p:spPr bwMode="auto">
              <a:xfrm flipV="1">
                <a:off x="3547" y="4072"/>
                <a:ext cx="63" cy="20"/>
              </a:xfrm>
              <a:prstGeom prst="line">
                <a:avLst/>
              </a:prstGeom>
              <a:noFill/>
              <a:ln w="12700">
                <a:solidFill>
                  <a:srgbClr val="EED8B4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4" name="Freeform 34046"/>
              <p:cNvSpPr>
                <a:spLocks noChangeAspect="1"/>
              </p:cNvSpPr>
              <p:nvPr/>
            </p:nvSpPr>
            <p:spPr bwMode="auto">
              <a:xfrm>
                <a:off x="3520" y="4147"/>
                <a:ext cx="8" cy="3"/>
              </a:xfrm>
              <a:custGeom>
                <a:avLst/>
                <a:gdLst>
                  <a:gd name="T0" fmla="*/ 0 w 64"/>
                  <a:gd name="T1" fmla="*/ 0 h 17"/>
                  <a:gd name="T2" fmla="*/ 0 w 64"/>
                  <a:gd name="T3" fmla="*/ 0 h 17"/>
                  <a:gd name="T4" fmla="*/ 0 w 64"/>
                  <a:gd name="T5" fmla="*/ 0 h 17"/>
                  <a:gd name="T6" fmla="*/ 0 w 64"/>
                  <a:gd name="T7" fmla="*/ 0 h 1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17"/>
                  <a:gd name="T14" fmla="*/ 64 w 64"/>
                  <a:gd name="T15" fmla="*/ 17 h 1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17">
                    <a:moveTo>
                      <a:pt x="64" y="0"/>
                    </a:moveTo>
                    <a:lnTo>
                      <a:pt x="0" y="15"/>
                    </a:lnTo>
                    <a:lnTo>
                      <a:pt x="55" y="17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F3E4CB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5" name="Freeform 34047"/>
              <p:cNvSpPr>
                <a:spLocks noChangeAspect="1"/>
              </p:cNvSpPr>
              <p:nvPr/>
            </p:nvSpPr>
            <p:spPr bwMode="auto">
              <a:xfrm>
                <a:off x="3538" y="4148"/>
                <a:ext cx="13" cy="2"/>
              </a:xfrm>
              <a:custGeom>
                <a:avLst/>
                <a:gdLst>
                  <a:gd name="T0" fmla="*/ 0 w 96"/>
                  <a:gd name="T1" fmla="*/ 0 h 15"/>
                  <a:gd name="T2" fmla="*/ 0 w 96"/>
                  <a:gd name="T3" fmla="*/ 0 h 15"/>
                  <a:gd name="T4" fmla="*/ 0 w 96"/>
                  <a:gd name="T5" fmla="*/ 0 h 15"/>
                  <a:gd name="T6" fmla="*/ 0 w 96"/>
                  <a:gd name="T7" fmla="*/ 0 h 15"/>
                  <a:gd name="T8" fmla="*/ 0 w 96"/>
                  <a:gd name="T9" fmla="*/ 0 h 15"/>
                  <a:gd name="T10" fmla="*/ 0 w 96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15"/>
                  <a:gd name="T20" fmla="*/ 96 w 9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15">
                    <a:moveTo>
                      <a:pt x="0" y="0"/>
                    </a:moveTo>
                    <a:lnTo>
                      <a:pt x="7" y="10"/>
                    </a:lnTo>
                    <a:lnTo>
                      <a:pt x="25" y="15"/>
                    </a:lnTo>
                    <a:lnTo>
                      <a:pt x="60" y="15"/>
                    </a:lnTo>
                    <a:lnTo>
                      <a:pt x="9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4CB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6" name="Freeform 34048"/>
              <p:cNvSpPr>
                <a:spLocks noChangeAspect="1"/>
              </p:cNvSpPr>
              <p:nvPr/>
            </p:nvSpPr>
            <p:spPr bwMode="auto">
              <a:xfrm>
                <a:off x="3547" y="4099"/>
                <a:ext cx="42" cy="17"/>
              </a:xfrm>
              <a:custGeom>
                <a:avLst/>
                <a:gdLst>
                  <a:gd name="T0" fmla="*/ 0 w 312"/>
                  <a:gd name="T1" fmla="*/ 0 h 111"/>
                  <a:gd name="T2" fmla="*/ 0 w 312"/>
                  <a:gd name="T3" fmla="*/ 0 h 111"/>
                  <a:gd name="T4" fmla="*/ 0 w 312"/>
                  <a:gd name="T5" fmla="*/ 0 h 111"/>
                  <a:gd name="T6" fmla="*/ 0 w 312"/>
                  <a:gd name="T7" fmla="*/ 0 h 1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2"/>
                  <a:gd name="T13" fmla="*/ 0 h 111"/>
                  <a:gd name="T14" fmla="*/ 312 w 312"/>
                  <a:gd name="T15" fmla="*/ 111 h 1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2" h="111">
                    <a:moveTo>
                      <a:pt x="0" y="111"/>
                    </a:moveTo>
                    <a:lnTo>
                      <a:pt x="21" y="93"/>
                    </a:lnTo>
                    <a:lnTo>
                      <a:pt x="288" y="6"/>
                    </a:lnTo>
                    <a:lnTo>
                      <a:pt x="312" y="0"/>
                    </a:lnTo>
                  </a:path>
                </a:pathLst>
              </a:custGeom>
              <a:noFill/>
              <a:ln w="19050">
                <a:solidFill>
                  <a:srgbClr val="F3E4CB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" name="Line 34049"/>
              <p:cNvSpPr>
                <a:spLocks noChangeAspect="1" noChangeShapeType="1"/>
              </p:cNvSpPr>
              <p:nvPr/>
            </p:nvSpPr>
            <p:spPr bwMode="auto">
              <a:xfrm flipV="1">
                <a:off x="3559" y="4111"/>
                <a:ext cx="8" cy="3"/>
              </a:xfrm>
              <a:prstGeom prst="line">
                <a:avLst/>
              </a:prstGeom>
              <a:noFill/>
              <a:ln w="12700">
                <a:solidFill>
                  <a:srgbClr val="4C3E2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" name="Line 34050"/>
              <p:cNvSpPr>
                <a:spLocks noChangeAspect="1" noChangeShapeType="1"/>
              </p:cNvSpPr>
              <p:nvPr/>
            </p:nvSpPr>
            <p:spPr bwMode="auto">
              <a:xfrm flipV="1">
                <a:off x="3572" y="4106"/>
                <a:ext cx="11" cy="3"/>
              </a:xfrm>
              <a:prstGeom prst="line">
                <a:avLst/>
              </a:prstGeom>
              <a:noFill/>
              <a:ln w="12700">
                <a:solidFill>
                  <a:srgbClr val="4C3E26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9" name="Freeform 34051"/>
              <p:cNvSpPr>
                <a:spLocks noChangeAspect="1"/>
              </p:cNvSpPr>
              <p:nvPr/>
            </p:nvSpPr>
            <p:spPr bwMode="auto">
              <a:xfrm>
                <a:off x="3590" y="4092"/>
                <a:ext cx="17" cy="9"/>
              </a:xfrm>
              <a:custGeom>
                <a:avLst/>
                <a:gdLst>
                  <a:gd name="T0" fmla="*/ 0 w 123"/>
                  <a:gd name="T1" fmla="*/ 0 h 61"/>
                  <a:gd name="T2" fmla="*/ 0 w 123"/>
                  <a:gd name="T3" fmla="*/ 0 h 61"/>
                  <a:gd name="T4" fmla="*/ 0 w 123"/>
                  <a:gd name="T5" fmla="*/ 0 h 61"/>
                  <a:gd name="T6" fmla="*/ 0 w 123"/>
                  <a:gd name="T7" fmla="*/ 0 h 61"/>
                  <a:gd name="T8" fmla="*/ 0 w 123"/>
                  <a:gd name="T9" fmla="*/ 0 h 61"/>
                  <a:gd name="T10" fmla="*/ 0 w 123"/>
                  <a:gd name="T11" fmla="*/ 0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"/>
                  <a:gd name="T19" fmla="*/ 0 h 61"/>
                  <a:gd name="T20" fmla="*/ 123 w 123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" h="61">
                    <a:moveTo>
                      <a:pt x="22" y="15"/>
                    </a:moveTo>
                    <a:cubicBezTo>
                      <a:pt x="46" y="13"/>
                      <a:pt x="64" y="0"/>
                      <a:pt x="64" y="24"/>
                    </a:cubicBezTo>
                    <a:cubicBezTo>
                      <a:pt x="123" y="19"/>
                      <a:pt x="94" y="18"/>
                      <a:pt x="94" y="57"/>
                    </a:cubicBezTo>
                    <a:cubicBezTo>
                      <a:pt x="66" y="54"/>
                      <a:pt x="35" y="61"/>
                      <a:pt x="10" y="48"/>
                    </a:cubicBezTo>
                    <a:cubicBezTo>
                      <a:pt x="0" y="43"/>
                      <a:pt x="9" y="25"/>
                      <a:pt x="13" y="15"/>
                    </a:cubicBezTo>
                    <a:cubicBezTo>
                      <a:pt x="14" y="12"/>
                      <a:pt x="19" y="15"/>
                      <a:pt x="22" y="15"/>
                    </a:cubicBezTo>
                    <a:close/>
                  </a:path>
                </a:pathLst>
              </a:custGeom>
              <a:solidFill>
                <a:srgbClr val="EED8B4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0" name="Freeform 34052"/>
              <p:cNvSpPr>
                <a:spLocks noChangeAspect="1"/>
              </p:cNvSpPr>
              <p:nvPr/>
            </p:nvSpPr>
            <p:spPr bwMode="auto">
              <a:xfrm>
                <a:off x="3591" y="4093"/>
                <a:ext cx="4" cy="7"/>
              </a:xfrm>
              <a:custGeom>
                <a:avLst/>
                <a:gdLst>
                  <a:gd name="T0" fmla="*/ 0 w 34"/>
                  <a:gd name="T1" fmla="*/ 0 h 50"/>
                  <a:gd name="T2" fmla="*/ 0 w 34"/>
                  <a:gd name="T3" fmla="*/ 0 h 50"/>
                  <a:gd name="T4" fmla="*/ 0 w 34"/>
                  <a:gd name="T5" fmla="*/ 0 h 50"/>
                  <a:gd name="T6" fmla="*/ 0 w 34"/>
                  <a:gd name="T7" fmla="*/ 0 h 50"/>
                  <a:gd name="T8" fmla="*/ 0 w 34"/>
                  <a:gd name="T9" fmla="*/ 0 h 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50"/>
                  <a:gd name="T17" fmla="*/ 34 w 34"/>
                  <a:gd name="T18" fmla="*/ 50 h 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50">
                    <a:moveTo>
                      <a:pt x="18" y="6"/>
                    </a:moveTo>
                    <a:cubicBezTo>
                      <a:pt x="8" y="13"/>
                      <a:pt x="4" y="18"/>
                      <a:pt x="0" y="30"/>
                    </a:cubicBezTo>
                    <a:cubicBezTo>
                      <a:pt x="4" y="49"/>
                      <a:pt x="6" y="50"/>
                      <a:pt x="24" y="45"/>
                    </a:cubicBezTo>
                    <a:cubicBezTo>
                      <a:pt x="26" y="36"/>
                      <a:pt x="34" y="21"/>
                      <a:pt x="27" y="12"/>
                    </a:cubicBezTo>
                    <a:cubicBezTo>
                      <a:pt x="17" y="0"/>
                      <a:pt x="18" y="15"/>
                      <a:pt x="18" y="6"/>
                    </a:cubicBezTo>
                    <a:close/>
                  </a:path>
                </a:pathLst>
              </a:custGeom>
              <a:solidFill>
                <a:srgbClr val="E6C692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1" name="Freeform 34053"/>
              <p:cNvSpPr>
                <a:spLocks noChangeAspect="1"/>
              </p:cNvSpPr>
              <p:nvPr/>
            </p:nvSpPr>
            <p:spPr bwMode="auto">
              <a:xfrm>
                <a:off x="3598" y="4094"/>
                <a:ext cx="0" cy="6"/>
              </a:xfrm>
              <a:custGeom>
                <a:avLst/>
                <a:gdLst>
                  <a:gd name="T0" fmla="*/ 0 w 3"/>
                  <a:gd name="T1" fmla="*/ 0 h 42"/>
                  <a:gd name="T2" fmla="*/ 0 w 3"/>
                  <a:gd name="T3" fmla="*/ 0 h 42"/>
                  <a:gd name="T4" fmla="*/ 0 60000 65536"/>
                  <a:gd name="T5" fmla="*/ 0 60000 65536"/>
                  <a:gd name="T6" fmla="*/ 0 w 3"/>
                  <a:gd name="T7" fmla="*/ 0 h 42"/>
                  <a:gd name="T8" fmla="*/ 0 w 3"/>
                  <a:gd name="T9" fmla="*/ 42 h 4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42">
                    <a:moveTo>
                      <a:pt x="3" y="0"/>
                    </a:moveTo>
                    <a:cubicBezTo>
                      <a:pt x="0" y="40"/>
                      <a:pt x="0" y="26"/>
                      <a:pt x="0" y="42"/>
                    </a:cubicBezTo>
                  </a:path>
                </a:pathLst>
              </a:custGeom>
              <a:noFill/>
              <a:ln w="12700">
                <a:solidFill>
                  <a:srgbClr val="E6C69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2" name="Line 34054"/>
              <p:cNvSpPr>
                <a:spLocks noChangeAspect="1" noChangeShapeType="1"/>
              </p:cNvSpPr>
              <p:nvPr/>
            </p:nvSpPr>
            <p:spPr bwMode="auto">
              <a:xfrm>
                <a:off x="3601" y="4077"/>
                <a:ext cx="0" cy="13"/>
              </a:xfrm>
              <a:prstGeom prst="line">
                <a:avLst/>
              </a:prstGeom>
              <a:noFill/>
              <a:ln w="12700">
                <a:solidFill>
                  <a:srgbClr val="DEB47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3" name="Line 34055"/>
              <p:cNvSpPr>
                <a:spLocks noChangeAspect="1" noChangeShapeType="1"/>
              </p:cNvSpPr>
              <p:nvPr/>
            </p:nvSpPr>
            <p:spPr bwMode="auto">
              <a:xfrm>
                <a:off x="3604" y="4081"/>
                <a:ext cx="6" cy="0"/>
              </a:xfrm>
              <a:prstGeom prst="line">
                <a:avLst/>
              </a:prstGeom>
              <a:noFill/>
              <a:ln w="12700">
                <a:solidFill>
                  <a:srgbClr val="DEB47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4" name="Line 34056"/>
              <p:cNvSpPr>
                <a:spLocks noChangeAspect="1" noChangeShapeType="1"/>
              </p:cNvSpPr>
              <p:nvPr/>
            </p:nvSpPr>
            <p:spPr bwMode="auto">
              <a:xfrm>
                <a:off x="3606" y="4082"/>
                <a:ext cx="0" cy="5"/>
              </a:xfrm>
              <a:prstGeom prst="line">
                <a:avLst/>
              </a:prstGeom>
              <a:noFill/>
              <a:ln w="12700">
                <a:solidFill>
                  <a:srgbClr val="DEB47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5" name="Freeform 34057"/>
              <p:cNvSpPr>
                <a:spLocks noChangeAspect="1"/>
              </p:cNvSpPr>
              <p:nvPr/>
            </p:nvSpPr>
            <p:spPr bwMode="auto">
              <a:xfrm>
                <a:off x="3602" y="4067"/>
                <a:ext cx="18" cy="29"/>
              </a:xfrm>
              <a:custGeom>
                <a:avLst/>
                <a:gdLst>
                  <a:gd name="T0" fmla="*/ 0 w 132"/>
                  <a:gd name="T1" fmla="*/ 0 h 197"/>
                  <a:gd name="T2" fmla="*/ 0 w 132"/>
                  <a:gd name="T3" fmla="*/ 0 h 197"/>
                  <a:gd name="T4" fmla="*/ 0 w 132"/>
                  <a:gd name="T5" fmla="*/ 0 h 197"/>
                  <a:gd name="T6" fmla="*/ 0 w 132"/>
                  <a:gd name="T7" fmla="*/ 0 h 197"/>
                  <a:gd name="T8" fmla="*/ 0 w 132"/>
                  <a:gd name="T9" fmla="*/ 0 h 197"/>
                  <a:gd name="T10" fmla="*/ 0 w 132"/>
                  <a:gd name="T11" fmla="*/ 0 h 197"/>
                  <a:gd name="T12" fmla="*/ 0 w 132"/>
                  <a:gd name="T13" fmla="*/ 0 h 197"/>
                  <a:gd name="T14" fmla="*/ 0 w 132"/>
                  <a:gd name="T15" fmla="*/ 0 h 197"/>
                  <a:gd name="T16" fmla="*/ 0 w 132"/>
                  <a:gd name="T17" fmla="*/ 0 h 197"/>
                  <a:gd name="T18" fmla="*/ 0 w 132"/>
                  <a:gd name="T19" fmla="*/ 0 h 197"/>
                  <a:gd name="T20" fmla="*/ 0 w 132"/>
                  <a:gd name="T21" fmla="*/ 0 h 197"/>
                  <a:gd name="T22" fmla="*/ 0 w 132"/>
                  <a:gd name="T23" fmla="*/ 0 h 197"/>
                  <a:gd name="T24" fmla="*/ 0 w 132"/>
                  <a:gd name="T25" fmla="*/ 0 h 19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2"/>
                  <a:gd name="T40" fmla="*/ 0 h 197"/>
                  <a:gd name="T41" fmla="*/ 132 w 132"/>
                  <a:gd name="T42" fmla="*/ 197 h 19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2" h="197">
                    <a:moveTo>
                      <a:pt x="54" y="117"/>
                    </a:moveTo>
                    <a:cubicBezTo>
                      <a:pt x="32" y="124"/>
                      <a:pt x="42" y="121"/>
                      <a:pt x="24" y="126"/>
                    </a:cubicBezTo>
                    <a:cubicBezTo>
                      <a:pt x="20" y="139"/>
                      <a:pt x="12" y="158"/>
                      <a:pt x="0" y="162"/>
                    </a:cubicBezTo>
                    <a:cubicBezTo>
                      <a:pt x="5" y="178"/>
                      <a:pt x="14" y="169"/>
                      <a:pt x="27" y="165"/>
                    </a:cubicBezTo>
                    <a:cubicBezTo>
                      <a:pt x="38" y="197"/>
                      <a:pt x="26" y="187"/>
                      <a:pt x="45" y="168"/>
                    </a:cubicBezTo>
                    <a:cubicBezTo>
                      <a:pt x="49" y="155"/>
                      <a:pt x="59" y="145"/>
                      <a:pt x="63" y="132"/>
                    </a:cubicBezTo>
                    <a:cubicBezTo>
                      <a:pt x="62" y="125"/>
                      <a:pt x="59" y="118"/>
                      <a:pt x="60" y="111"/>
                    </a:cubicBezTo>
                    <a:cubicBezTo>
                      <a:pt x="60" y="107"/>
                      <a:pt x="66" y="102"/>
                      <a:pt x="66" y="102"/>
                    </a:cubicBezTo>
                    <a:lnTo>
                      <a:pt x="132" y="0"/>
                    </a:lnTo>
                    <a:lnTo>
                      <a:pt x="48" y="6"/>
                    </a:lnTo>
                    <a:cubicBezTo>
                      <a:pt x="53" y="23"/>
                      <a:pt x="56" y="55"/>
                      <a:pt x="72" y="66"/>
                    </a:cubicBezTo>
                    <a:cubicBezTo>
                      <a:pt x="73" y="69"/>
                      <a:pt x="75" y="75"/>
                      <a:pt x="75" y="75"/>
                    </a:cubicBezTo>
                    <a:lnTo>
                      <a:pt x="54" y="117"/>
                    </a:lnTo>
                    <a:close/>
                  </a:path>
                </a:pathLst>
              </a:custGeom>
              <a:solidFill>
                <a:srgbClr val="DEB47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6" name="Freeform 34058"/>
              <p:cNvSpPr>
                <a:spLocks noChangeAspect="1"/>
              </p:cNvSpPr>
              <p:nvPr/>
            </p:nvSpPr>
            <p:spPr bwMode="auto">
              <a:xfrm>
                <a:off x="3772" y="4028"/>
                <a:ext cx="23" cy="47"/>
              </a:xfrm>
              <a:custGeom>
                <a:avLst/>
                <a:gdLst>
                  <a:gd name="T0" fmla="*/ 0 w 165"/>
                  <a:gd name="T1" fmla="*/ 0 h 318"/>
                  <a:gd name="T2" fmla="*/ 0 w 165"/>
                  <a:gd name="T3" fmla="*/ 0 h 318"/>
                  <a:gd name="T4" fmla="*/ 0 w 165"/>
                  <a:gd name="T5" fmla="*/ 0 h 318"/>
                  <a:gd name="T6" fmla="*/ 0 w 165"/>
                  <a:gd name="T7" fmla="*/ 0 h 318"/>
                  <a:gd name="T8" fmla="*/ 0 w 165"/>
                  <a:gd name="T9" fmla="*/ 0 h 3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5"/>
                  <a:gd name="T16" fmla="*/ 0 h 318"/>
                  <a:gd name="T17" fmla="*/ 165 w 165"/>
                  <a:gd name="T18" fmla="*/ 318 h 3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5" h="318">
                    <a:moveTo>
                      <a:pt x="3" y="3"/>
                    </a:moveTo>
                    <a:lnTo>
                      <a:pt x="0" y="318"/>
                    </a:lnTo>
                    <a:lnTo>
                      <a:pt x="165" y="315"/>
                    </a:lnTo>
                    <a:lnTo>
                      <a:pt x="162" y="0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4E6D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7" name="Freeform 34059"/>
              <p:cNvSpPr>
                <a:spLocks noChangeAspect="1"/>
              </p:cNvSpPr>
              <p:nvPr/>
            </p:nvSpPr>
            <p:spPr bwMode="auto">
              <a:xfrm>
                <a:off x="3732" y="4031"/>
                <a:ext cx="21" cy="44"/>
              </a:xfrm>
              <a:custGeom>
                <a:avLst/>
                <a:gdLst>
                  <a:gd name="T0" fmla="*/ 0 w 150"/>
                  <a:gd name="T1" fmla="*/ 0 h 297"/>
                  <a:gd name="T2" fmla="*/ 0 w 150"/>
                  <a:gd name="T3" fmla="*/ 0 h 297"/>
                  <a:gd name="T4" fmla="*/ 0 w 150"/>
                  <a:gd name="T5" fmla="*/ 0 h 297"/>
                  <a:gd name="T6" fmla="*/ 0 w 150"/>
                  <a:gd name="T7" fmla="*/ 0 h 297"/>
                  <a:gd name="T8" fmla="*/ 0 w 150"/>
                  <a:gd name="T9" fmla="*/ 0 h 2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0"/>
                  <a:gd name="T16" fmla="*/ 0 h 297"/>
                  <a:gd name="T17" fmla="*/ 150 w 150"/>
                  <a:gd name="T18" fmla="*/ 297 h 2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0" h="297">
                    <a:moveTo>
                      <a:pt x="0" y="3"/>
                    </a:moveTo>
                    <a:lnTo>
                      <a:pt x="0" y="297"/>
                    </a:lnTo>
                    <a:lnTo>
                      <a:pt x="150" y="297"/>
                    </a:lnTo>
                    <a:lnTo>
                      <a:pt x="150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5E7C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8" name="Freeform 34060"/>
              <p:cNvSpPr>
                <a:spLocks noChangeAspect="1"/>
              </p:cNvSpPr>
              <p:nvPr/>
            </p:nvSpPr>
            <p:spPr bwMode="auto">
              <a:xfrm>
                <a:off x="3604" y="4057"/>
                <a:ext cx="79" cy="9"/>
              </a:xfrm>
              <a:custGeom>
                <a:avLst/>
                <a:gdLst>
                  <a:gd name="T0" fmla="*/ 0 w 576"/>
                  <a:gd name="T1" fmla="*/ 0 h 66"/>
                  <a:gd name="T2" fmla="*/ 0 w 576"/>
                  <a:gd name="T3" fmla="*/ 0 h 66"/>
                  <a:gd name="T4" fmla="*/ 0 w 576"/>
                  <a:gd name="T5" fmla="*/ 0 h 66"/>
                  <a:gd name="T6" fmla="*/ 0 w 576"/>
                  <a:gd name="T7" fmla="*/ 0 h 66"/>
                  <a:gd name="T8" fmla="*/ 0 w 576"/>
                  <a:gd name="T9" fmla="*/ 0 h 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6"/>
                  <a:gd name="T16" fmla="*/ 0 h 66"/>
                  <a:gd name="T17" fmla="*/ 576 w 576"/>
                  <a:gd name="T18" fmla="*/ 66 h 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6" h="66">
                    <a:moveTo>
                      <a:pt x="3" y="15"/>
                    </a:moveTo>
                    <a:lnTo>
                      <a:pt x="576" y="0"/>
                    </a:lnTo>
                    <a:lnTo>
                      <a:pt x="576" y="57"/>
                    </a:lnTo>
                    <a:lnTo>
                      <a:pt x="0" y="66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F5E7C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39" name="Freeform 34061"/>
              <p:cNvSpPr>
                <a:spLocks noChangeAspect="1"/>
              </p:cNvSpPr>
              <p:nvPr/>
            </p:nvSpPr>
            <p:spPr bwMode="auto">
              <a:xfrm>
                <a:off x="3683" y="4057"/>
                <a:ext cx="23" cy="8"/>
              </a:xfrm>
              <a:custGeom>
                <a:avLst/>
                <a:gdLst>
                  <a:gd name="T0" fmla="*/ 0 w 171"/>
                  <a:gd name="T1" fmla="*/ 0 h 60"/>
                  <a:gd name="T2" fmla="*/ 0 w 171"/>
                  <a:gd name="T3" fmla="*/ 0 h 60"/>
                  <a:gd name="T4" fmla="*/ 0 w 171"/>
                  <a:gd name="T5" fmla="*/ 0 h 60"/>
                  <a:gd name="T6" fmla="*/ 0 w 171"/>
                  <a:gd name="T7" fmla="*/ 0 h 60"/>
                  <a:gd name="T8" fmla="*/ 0 w 171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60"/>
                  <a:gd name="T17" fmla="*/ 171 w 171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60">
                    <a:moveTo>
                      <a:pt x="0" y="0"/>
                    </a:moveTo>
                    <a:lnTo>
                      <a:pt x="171" y="0"/>
                    </a:lnTo>
                    <a:lnTo>
                      <a:pt x="171" y="57"/>
                    </a:lnTo>
                    <a:lnTo>
                      <a:pt x="0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CC9A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0" name="Freeform 34062"/>
              <p:cNvSpPr>
                <a:spLocks noChangeAspect="1"/>
              </p:cNvSpPr>
              <p:nvPr/>
            </p:nvSpPr>
            <p:spPr bwMode="auto">
              <a:xfrm>
                <a:off x="3606" y="4066"/>
                <a:ext cx="97" cy="32"/>
              </a:xfrm>
              <a:custGeom>
                <a:avLst/>
                <a:gdLst>
                  <a:gd name="T0" fmla="*/ 0 w 712"/>
                  <a:gd name="T1" fmla="*/ 0 h 217"/>
                  <a:gd name="T2" fmla="*/ 0 w 712"/>
                  <a:gd name="T3" fmla="*/ 0 h 217"/>
                  <a:gd name="T4" fmla="*/ 0 w 712"/>
                  <a:gd name="T5" fmla="*/ 0 h 217"/>
                  <a:gd name="T6" fmla="*/ 0 w 712"/>
                  <a:gd name="T7" fmla="*/ 0 h 217"/>
                  <a:gd name="T8" fmla="*/ 0 w 712"/>
                  <a:gd name="T9" fmla="*/ 0 h 217"/>
                  <a:gd name="T10" fmla="*/ 0 w 712"/>
                  <a:gd name="T11" fmla="*/ 0 h 217"/>
                  <a:gd name="T12" fmla="*/ 0 w 712"/>
                  <a:gd name="T13" fmla="*/ 0 h 217"/>
                  <a:gd name="T14" fmla="*/ 0 w 712"/>
                  <a:gd name="T15" fmla="*/ 0 h 217"/>
                  <a:gd name="T16" fmla="*/ 0 w 712"/>
                  <a:gd name="T17" fmla="*/ 0 h 217"/>
                  <a:gd name="T18" fmla="*/ 0 w 712"/>
                  <a:gd name="T19" fmla="*/ 0 h 217"/>
                  <a:gd name="T20" fmla="*/ 0 w 712"/>
                  <a:gd name="T21" fmla="*/ 0 h 217"/>
                  <a:gd name="T22" fmla="*/ 0 w 712"/>
                  <a:gd name="T23" fmla="*/ 0 h 217"/>
                  <a:gd name="T24" fmla="*/ 0 w 712"/>
                  <a:gd name="T25" fmla="*/ 0 h 217"/>
                  <a:gd name="T26" fmla="*/ 0 w 712"/>
                  <a:gd name="T27" fmla="*/ 0 h 217"/>
                  <a:gd name="T28" fmla="*/ 0 w 712"/>
                  <a:gd name="T29" fmla="*/ 0 h 217"/>
                  <a:gd name="T30" fmla="*/ 0 w 712"/>
                  <a:gd name="T31" fmla="*/ 0 h 2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12"/>
                  <a:gd name="T49" fmla="*/ 0 h 217"/>
                  <a:gd name="T50" fmla="*/ 712 w 712"/>
                  <a:gd name="T51" fmla="*/ 217 h 2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12" h="217">
                    <a:moveTo>
                      <a:pt x="7" y="174"/>
                    </a:moveTo>
                    <a:lnTo>
                      <a:pt x="88" y="9"/>
                    </a:lnTo>
                    <a:lnTo>
                      <a:pt x="484" y="0"/>
                    </a:lnTo>
                    <a:lnTo>
                      <a:pt x="571" y="84"/>
                    </a:lnTo>
                    <a:cubicBezTo>
                      <a:pt x="566" y="102"/>
                      <a:pt x="566" y="105"/>
                      <a:pt x="586" y="105"/>
                    </a:cubicBezTo>
                    <a:lnTo>
                      <a:pt x="631" y="147"/>
                    </a:lnTo>
                    <a:lnTo>
                      <a:pt x="712" y="144"/>
                    </a:lnTo>
                    <a:cubicBezTo>
                      <a:pt x="711" y="148"/>
                      <a:pt x="709" y="156"/>
                      <a:pt x="709" y="156"/>
                    </a:cubicBezTo>
                    <a:lnTo>
                      <a:pt x="571" y="159"/>
                    </a:lnTo>
                    <a:cubicBezTo>
                      <a:pt x="568" y="200"/>
                      <a:pt x="580" y="195"/>
                      <a:pt x="553" y="195"/>
                    </a:cubicBezTo>
                    <a:lnTo>
                      <a:pt x="475" y="33"/>
                    </a:lnTo>
                    <a:lnTo>
                      <a:pt x="100" y="39"/>
                    </a:lnTo>
                    <a:lnTo>
                      <a:pt x="16" y="195"/>
                    </a:lnTo>
                    <a:cubicBezTo>
                      <a:pt x="22" y="212"/>
                      <a:pt x="20" y="217"/>
                      <a:pt x="1" y="213"/>
                    </a:cubicBezTo>
                    <a:cubicBezTo>
                      <a:pt x="4" y="197"/>
                      <a:pt x="0" y="202"/>
                      <a:pt x="7" y="195"/>
                    </a:cubicBezTo>
                    <a:lnTo>
                      <a:pt x="7" y="174"/>
                    </a:lnTo>
                    <a:close/>
                  </a:path>
                </a:pathLst>
              </a:custGeom>
              <a:solidFill>
                <a:srgbClr val="F5E7C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1" name="Freeform 34063"/>
              <p:cNvSpPr>
                <a:spLocks noChangeAspect="1"/>
              </p:cNvSpPr>
              <p:nvPr/>
            </p:nvSpPr>
            <p:spPr bwMode="auto">
              <a:xfrm>
                <a:off x="3708" y="4066"/>
                <a:ext cx="9" cy="12"/>
              </a:xfrm>
              <a:custGeom>
                <a:avLst/>
                <a:gdLst>
                  <a:gd name="T0" fmla="*/ 0 w 72"/>
                  <a:gd name="T1" fmla="*/ 0 h 84"/>
                  <a:gd name="T2" fmla="*/ 0 w 72"/>
                  <a:gd name="T3" fmla="*/ 0 h 84"/>
                  <a:gd name="T4" fmla="*/ 0 w 72"/>
                  <a:gd name="T5" fmla="*/ 0 h 84"/>
                  <a:gd name="T6" fmla="*/ 0 w 72"/>
                  <a:gd name="T7" fmla="*/ 0 h 84"/>
                  <a:gd name="T8" fmla="*/ 0 w 72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84"/>
                  <a:gd name="T17" fmla="*/ 72 w 72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84">
                    <a:moveTo>
                      <a:pt x="0" y="3"/>
                    </a:moveTo>
                    <a:lnTo>
                      <a:pt x="36" y="84"/>
                    </a:lnTo>
                    <a:lnTo>
                      <a:pt x="72" y="84"/>
                    </a:lnTo>
                    <a:lnTo>
                      <a:pt x="6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D09536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2" name="Freeform 34064"/>
              <p:cNvSpPr>
                <a:spLocks noChangeAspect="1"/>
              </p:cNvSpPr>
              <p:nvPr/>
            </p:nvSpPr>
            <p:spPr bwMode="auto">
              <a:xfrm>
                <a:off x="3686" y="4079"/>
                <a:ext cx="36" cy="10"/>
              </a:xfrm>
              <a:custGeom>
                <a:avLst/>
                <a:gdLst>
                  <a:gd name="T0" fmla="*/ 0 w 267"/>
                  <a:gd name="T1" fmla="*/ 0 h 72"/>
                  <a:gd name="T2" fmla="*/ 0 w 267"/>
                  <a:gd name="T3" fmla="*/ 0 h 72"/>
                  <a:gd name="T4" fmla="*/ 0 w 267"/>
                  <a:gd name="T5" fmla="*/ 0 h 72"/>
                  <a:gd name="T6" fmla="*/ 0 w 267"/>
                  <a:gd name="T7" fmla="*/ 0 h 72"/>
                  <a:gd name="T8" fmla="*/ 0 w 267"/>
                  <a:gd name="T9" fmla="*/ 0 h 72"/>
                  <a:gd name="T10" fmla="*/ 0 w 267"/>
                  <a:gd name="T11" fmla="*/ 0 h 72"/>
                  <a:gd name="T12" fmla="*/ 0 w 267"/>
                  <a:gd name="T13" fmla="*/ 0 h 72"/>
                  <a:gd name="T14" fmla="*/ 0 w 267"/>
                  <a:gd name="T15" fmla="*/ 0 h 72"/>
                  <a:gd name="T16" fmla="*/ 0 w 267"/>
                  <a:gd name="T17" fmla="*/ 0 h 72"/>
                  <a:gd name="T18" fmla="*/ 0 w 267"/>
                  <a:gd name="T19" fmla="*/ 0 h 72"/>
                  <a:gd name="T20" fmla="*/ 0 w 267"/>
                  <a:gd name="T21" fmla="*/ 0 h 72"/>
                  <a:gd name="T22" fmla="*/ 0 w 267"/>
                  <a:gd name="T23" fmla="*/ 0 h 72"/>
                  <a:gd name="T24" fmla="*/ 0 w 267"/>
                  <a:gd name="T25" fmla="*/ 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67"/>
                  <a:gd name="T40" fmla="*/ 0 h 72"/>
                  <a:gd name="T41" fmla="*/ 267 w 267"/>
                  <a:gd name="T42" fmla="*/ 72 h 7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67" h="72">
                    <a:moveTo>
                      <a:pt x="6" y="0"/>
                    </a:moveTo>
                    <a:lnTo>
                      <a:pt x="246" y="0"/>
                    </a:lnTo>
                    <a:lnTo>
                      <a:pt x="258" y="18"/>
                    </a:lnTo>
                    <a:lnTo>
                      <a:pt x="267" y="45"/>
                    </a:lnTo>
                    <a:lnTo>
                      <a:pt x="204" y="48"/>
                    </a:lnTo>
                    <a:lnTo>
                      <a:pt x="201" y="12"/>
                    </a:lnTo>
                    <a:cubicBezTo>
                      <a:pt x="133" y="22"/>
                      <a:pt x="236" y="26"/>
                      <a:pt x="93" y="21"/>
                    </a:cubicBezTo>
                    <a:cubicBezTo>
                      <a:pt x="65" y="12"/>
                      <a:pt x="96" y="48"/>
                      <a:pt x="87" y="57"/>
                    </a:cubicBezTo>
                    <a:cubicBezTo>
                      <a:pt x="159" y="54"/>
                      <a:pt x="153" y="32"/>
                      <a:pt x="153" y="72"/>
                    </a:cubicBezTo>
                    <a:lnTo>
                      <a:pt x="21" y="69"/>
                    </a:lnTo>
                    <a:lnTo>
                      <a:pt x="33" y="18"/>
                    </a:lnTo>
                    <a:lnTo>
                      <a:pt x="0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4E6D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3" name="Freeform 34065"/>
              <p:cNvSpPr>
                <a:spLocks noChangeAspect="1"/>
              </p:cNvSpPr>
              <p:nvPr/>
            </p:nvSpPr>
            <p:spPr bwMode="auto">
              <a:xfrm>
                <a:off x="3683" y="4080"/>
                <a:ext cx="43" cy="20"/>
              </a:xfrm>
              <a:custGeom>
                <a:avLst/>
                <a:gdLst>
                  <a:gd name="T0" fmla="*/ 0 w 315"/>
                  <a:gd name="T1" fmla="*/ 0 h 135"/>
                  <a:gd name="T2" fmla="*/ 0 w 315"/>
                  <a:gd name="T3" fmla="*/ 0 h 135"/>
                  <a:gd name="T4" fmla="*/ 0 w 315"/>
                  <a:gd name="T5" fmla="*/ 0 h 135"/>
                  <a:gd name="T6" fmla="*/ 0 w 315"/>
                  <a:gd name="T7" fmla="*/ 0 h 135"/>
                  <a:gd name="T8" fmla="*/ 0 w 315"/>
                  <a:gd name="T9" fmla="*/ 0 h 135"/>
                  <a:gd name="T10" fmla="*/ 0 w 315"/>
                  <a:gd name="T11" fmla="*/ 0 h 135"/>
                  <a:gd name="T12" fmla="*/ 0 w 315"/>
                  <a:gd name="T13" fmla="*/ 0 h 135"/>
                  <a:gd name="T14" fmla="*/ 0 w 315"/>
                  <a:gd name="T15" fmla="*/ 0 h 135"/>
                  <a:gd name="T16" fmla="*/ 0 w 315"/>
                  <a:gd name="T17" fmla="*/ 0 h 135"/>
                  <a:gd name="T18" fmla="*/ 0 w 315"/>
                  <a:gd name="T19" fmla="*/ 0 h 135"/>
                  <a:gd name="T20" fmla="*/ 0 w 315"/>
                  <a:gd name="T21" fmla="*/ 0 h 1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5"/>
                  <a:gd name="T34" fmla="*/ 0 h 135"/>
                  <a:gd name="T35" fmla="*/ 315 w 315"/>
                  <a:gd name="T36" fmla="*/ 135 h 1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5" h="135">
                    <a:moveTo>
                      <a:pt x="0" y="60"/>
                    </a:moveTo>
                    <a:lnTo>
                      <a:pt x="0" y="129"/>
                    </a:lnTo>
                    <a:lnTo>
                      <a:pt x="195" y="129"/>
                    </a:lnTo>
                    <a:lnTo>
                      <a:pt x="315" y="135"/>
                    </a:lnTo>
                    <a:lnTo>
                      <a:pt x="315" y="0"/>
                    </a:lnTo>
                    <a:lnTo>
                      <a:pt x="273" y="0"/>
                    </a:lnTo>
                    <a:lnTo>
                      <a:pt x="282" y="36"/>
                    </a:lnTo>
                    <a:lnTo>
                      <a:pt x="210" y="33"/>
                    </a:lnTo>
                    <a:lnTo>
                      <a:pt x="204" y="57"/>
                    </a:lnTo>
                    <a:lnTo>
                      <a:pt x="165" y="57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4" name="Freeform 34066"/>
              <p:cNvSpPr>
                <a:spLocks noChangeAspect="1"/>
              </p:cNvSpPr>
              <p:nvPr/>
            </p:nvSpPr>
            <p:spPr bwMode="auto">
              <a:xfrm>
                <a:off x="3684" y="4086"/>
                <a:ext cx="42" cy="15"/>
              </a:xfrm>
              <a:custGeom>
                <a:avLst/>
                <a:gdLst>
                  <a:gd name="T0" fmla="*/ 0 w 309"/>
                  <a:gd name="T1" fmla="*/ 0 h 99"/>
                  <a:gd name="T2" fmla="*/ 0 w 309"/>
                  <a:gd name="T3" fmla="*/ 0 h 99"/>
                  <a:gd name="T4" fmla="*/ 0 w 309"/>
                  <a:gd name="T5" fmla="*/ 0 h 99"/>
                  <a:gd name="T6" fmla="*/ 0 w 309"/>
                  <a:gd name="T7" fmla="*/ 0 h 99"/>
                  <a:gd name="T8" fmla="*/ 0 w 309"/>
                  <a:gd name="T9" fmla="*/ 0 h 99"/>
                  <a:gd name="T10" fmla="*/ 0 w 309"/>
                  <a:gd name="T11" fmla="*/ 0 h 99"/>
                  <a:gd name="T12" fmla="*/ 0 w 309"/>
                  <a:gd name="T13" fmla="*/ 0 h 99"/>
                  <a:gd name="T14" fmla="*/ 0 w 309"/>
                  <a:gd name="T15" fmla="*/ 0 h 99"/>
                  <a:gd name="T16" fmla="*/ 0 w 309"/>
                  <a:gd name="T17" fmla="*/ 0 h 99"/>
                  <a:gd name="T18" fmla="*/ 0 w 309"/>
                  <a:gd name="T19" fmla="*/ 0 h 99"/>
                  <a:gd name="T20" fmla="*/ 0 w 309"/>
                  <a:gd name="T21" fmla="*/ 0 h 99"/>
                  <a:gd name="T22" fmla="*/ 0 w 309"/>
                  <a:gd name="T23" fmla="*/ 0 h 99"/>
                  <a:gd name="T24" fmla="*/ 0 w 309"/>
                  <a:gd name="T25" fmla="*/ 0 h 99"/>
                  <a:gd name="T26" fmla="*/ 0 w 309"/>
                  <a:gd name="T27" fmla="*/ 0 h 9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09"/>
                  <a:gd name="T43" fmla="*/ 0 h 99"/>
                  <a:gd name="T44" fmla="*/ 309 w 309"/>
                  <a:gd name="T45" fmla="*/ 99 h 9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09" h="99">
                    <a:moveTo>
                      <a:pt x="198" y="24"/>
                    </a:moveTo>
                    <a:cubicBezTo>
                      <a:pt x="185" y="23"/>
                      <a:pt x="172" y="19"/>
                      <a:pt x="159" y="21"/>
                    </a:cubicBezTo>
                    <a:cubicBezTo>
                      <a:pt x="154" y="22"/>
                      <a:pt x="151" y="28"/>
                      <a:pt x="147" y="30"/>
                    </a:cubicBezTo>
                    <a:cubicBezTo>
                      <a:pt x="145" y="31"/>
                      <a:pt x="143" y="30"/>
                      <a:pt x="141" y="30"/>
                    </a:cubicBezTo>
                    <a:lnTo>
                      <a:pt x="42" y="33"/>
                    </a:lnTo>
                    <a:lnTo>
                      <a:pt x="45" y="54"/>
                    </a:lnTo>
                    <a:lnTo>
                      <a:pt x="66" y="63"/>
                    </a:lnTo>
                    <a:lnTo>
                      <a:pt x="0" y="66"/>
                    </a:lnTo>
                    <a:lnTo>
                      <a:pt x="15" y="90"/>
                    </a:lnTo>
                    <a:lnTo>
                      <a:pt x="204" y="90"/>
                    </a:lnTo>
                    <a:lnTo>
                      <a:pt x="309" y="99"/>
                    </a:lnTo>
                    <a:lnTo>
                      <a:pt x="306" y="0"/>
                    </a:lnTo>
                    <a:lnTo>
                      <a:pt x="213" y="0"/>
                    </a:lnTo>
                    <a:lnTo>
                      <a:pt x="198" y="24"/>
                    </a:lnTo>
                    <a:close/>
                  </a:path>
                </a:pathLst>
              </a:custGeom>
              <a:solidFill>
                <a:srgbClr val="4C3E26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5" name="Freeform 34067"/>
              <p:cNvSpPr>
                <a:spLocks noChangeAspect="1"/>
              </p:cNvSpPr>
              <p:nvPr/>
            </p:nvSpPr>
            <p:spPr bwMode="auto">
              <a:xfrm>
                <a:off x="3712" y="4086"/>
                <a:ext cx="15" cy="12"/>
              </a:xfrm>
              <a:custGeom>
                <a:avLst/>
                <a:gdLst>
                  <a:gd name="T0" fmla="*/ 0 w 109"/>
                  <a:gd name="T1" fmla="*/ 0 h 81"/>
                  <a:gd name="T2" fmla="*/ 0 w 109"/>
                  <a:gd name="T3" fmla="*/ 0 h 81"/>
                  <a:gd name="T4" fmla="*/ 0 w 109"/>
                  <a:gd name="T5" fmla="*/ 0 h 81"/>
                  <a:gd name="T6" fmla="*/ 0 w 109"/>
                  <a:gd name="T7" fmla="*/ 0 h 81"/>
                  <a:gd name="T8" fmla="*/ 0 w 109"/>
                  <a:gd name="T9" fmla="*/ 0 h 81"/>
                  <a:gd name="T10" fmla="*/ 0 w 109"/>
                  <a:gd name="T11" fmla="*/ 0 h 81"/>
                  <a:gd name="T12" fmla="*/ 0 w 109"/>
                  <a:gd name="T13" fmla="*/ 0 h 8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9"/>
                  <a:gd name="T22" fmla="*/ 0 h 81"/>
                  <a:gd name="T23" fmla="*/ 109 w 109"/>
                  <a:gd name="T24" fmla="*/ 81 h 8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9" h="81">
                    <a:moveTo>
                      <a:pt x="63" y="0"/>
                    </a:moveTo>
                    <a:lnTo>
                      <a:pt x="105" y="39"/>
                    </a:lnTo>
                    <a:cubicBezTo>
                      <a:pt x="99" y="64"/>
                      <a:pt x="109" y="42"/>
                      <a:pt x="84" y="48"/>
                    </a:cubicBezTo>
                    <a:cubicBezTo>
                      <a:pt x="80" y="49"/>
                      <a:pt x="63" y="75"/>
                      <a:pt x="63" y="81"/>
                    </a:cubicBezTo>
                    <a:lnTo>
                      <a:pt x="0" y="3"/>
                    </a:lnTo>
                    <a:lnTo>
                      <a:pt x="24" y="3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6" name="Freeform 34068"/>
              <p:cNvSpPr>
                <a:spLocks noChangeAspect="1"/>
              </p:cNvSpPr>
              <p:nvPr/>
            </p:nvSpPr>
            <p:spPr bwMode="auto">
              <a:xfrm>
                <a:off x="3753" y="4029"/>
                <a:ext cx="4" cy="46"/>
              </a:xfrm>
              <a:custGeom>
                <a:avLst/>
                <a:gdLst>
                  <a:gd name="T0" fmla="*/ 0 w 27"/>
                  <a:gd name="T1" fmla="*/ 0 h 312"/>
                  <a:gd name="T2" fmla="*/ 0 w 27"/>
                  <a:gd name="T3" fmla="*/ 0 h 312"/>
                  <a:gd name="T4" fmla="*/ 0 w 27"/>
                  <a:gd name="T5" fmla="*/ 0 h 312"/>
                  <a:gd name="T6" fmla="*/ 0 w 27"/>
                  <a:gd name="T7" fmla="*/ 0 h 312"/>
                  <a:gd name="T8" fmla="*/ 0 w 27"/>
                  <a:gd name="T9" fmla="*/ 0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"/>
                  <a:gd name="T16" fmla="*/ 0 h 312"/>
                  <a:gd name="T17" fmla="*/ 27 w 27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" h="312">
                    <a:moveTo>
                      <a:pt x="0" y="0"/>
                    </a:moveTo>
                    <a:lnTo>
                      <a:pt x="24" y="42"/>
                    </a:lnTo>
                    <a:lnTo>
                      <a:pt x="27" y="312"/>
                    </a:lnTo>
                    <a:lnTo>
                      <a:pt x="3" y="3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6B1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7" name="Freeform 34069"/>
              <p:cNvSpPr>
                <a:spLocks noChangeAspect="1"/>
              </p:cNvSpPr>
              <p:nvPr/>
            </p:nvSpPr>
            <p:spPr bwMode="auto">
              <a:xfrm>
                <a:off x="3760" y="4039"/>
                <a:ext cx="12" cy="19"/>
              </a:xfrm>
              <a:custGeom>
                <a:avLst/>
                <a:gdLst>
                  <a:gd name="T0" fmla="*/ 0 w 87"/>
                  <a:gd name="T1" fmla="*/ 0 h 133"/>
                  <a:gd name="T2" fmla="*/ 0 w 87"/>
                  <a:gd name="T3" fmla="*/ 0 h 133"/>
                  <a:gd name="T4" fmla="*/ 0 w 87"/>
                  <a:gd name="T5" fmla="*/ 0 h 133"/>
                  <a:gd name="T6" fmla="*/ 0 w 87"/>
                  <a:gd name="T7" fmla="*/ 0 h 133"/>
                  <a:gd name="T8" fmla="*/ 0 w 87"/>
                  <a:gd name="T9" fmla="*/ 0 h 133"/>
                  <a:gd name="T10" fmla="*/ 0 w 87"/>
                  <a:gd name="T11" fmla="*/ 0 h 133"/>
                  <a:gd name="T12" fmla="*/ 0 w 87"/>
                  <a:gd name="T13" fmla="*/ 0 h 133"/>
                  <a:gd name="T14" fmla="*/ 0 w 87"/>
                  <a:gd name="T15" fmla="*/ 0 h 133"/>
                  <a:gd name="T16" fmla="*/ 0 w 87"/>
                  <a:gd name="T17" fmla="*/ 0 h 133"/>
                  <a:gd name="T18" fmla="*/ 0 w 87"/>
                  <a:gd name="T19" fmla="*/ 0 h 133"/>
                  <a:gd name="T20" fmla="*/ 0 w 87"/>
                  <a:gd name="T21" fmla="*/ 0 h 1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133"/>
                  <a:gd name="T35" fmla="*/ 87 w 87"/>
                  <a:gd name="T36" fmla="*/ 133 h 1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133">
                    <a:moveTo>
                      <a:pt x="3" y="33"/>
                    </a:moveTo>
                    <a:cubicBezTo>
                      <a:pt x="10" y="44"/>
                      <a:pt x="17" y="42"/>
                      <a:pt x="21" y="54"/>
                    </a:cubicBezTo>
                    <a:cubicBezTo>
                      <a:pt x="20" y="58"/>
                      <a:pt x="21" y="63"/>
                      <a:pt x="18" y="66"/>
                    </a:cubicBezTo>
                    <a:cubicBezTo>
                      <a:pt x="15" y="69"/>
                      <a:pt x="8" y="65"/>
                      <a:pt x="6" y="69"/>
                    </a:cubicBezTo>
                    <a:cubicBezTo>
                      <a:pt x="0" y="78"/>
                      <a:pt x="14" y="84"/>
                      <a:pt x="18" y="87"/>
                    </a:cubicBezTo>
                    <a:cubicBezTo>
                      <a:pt x="24" y="133"/>
                      <a:pt x="20" y="94"/>
                      <a:pt x="39" y="81"/>
                    </a:cubicBezTo>
                    <a:cubicBezTo>
                      <a:pt x="61" y="85"/>
                      <a:pt x="55" y="94"/>
                      <a:pt x="60" y="114"/>
                    </a:cubicBezTo>
                    <a:cubicBezTo>
                      <a:pt x="72" y="97"/>
                      <a:pt x="62" y="75"/>
                      <a:pt x="84" y="69"/>
                    </a:cubicBezTo>
                    <a:cubicBezTo>
                      <a:pt x="80" y="51"/>
                      <a:pt x="77" y="46"/>
                      <a:pt x="81" y="27"/>
                    </a:cubicBezTo>
                    <a:cubicBezTo>
                      <a:pt x="83" y="18"/>
                      <a:pt x="87" y="0"/>
                      <a:pt x="87" y="0"/>
                    </a:cubicBezTo>
                    <a:lnTo>
                      <a:pt x="3" y="33"/>
                    </a:lnTo>
                    <a:close/>
                  </a:path>
                </a:pathLst>
              </a:custGeom>
              <a:solidFill>
                <a:srgbClr val="DEB47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8" name="Freeform 34070"/>
              <p:cNvSpPr>
                <a:spLocks noChangeAspect="1"/>
              </p:cNvSpPr>
              <p:nvPr/>
            </p:nvSpPr>
            <p:spPr bwMode="auto">
              <a:xfrm>
                <a:off x="3759" y="4038"/>
                <a:ext cx="12" cy="6"/>
              </a:xfrm>
              <a:custGeom>
                <a:avLst/>
                <a:gdLst>
                  <a:gd name="T0" fmla="*/ 0 w 93"/>
                  <a:gd name="T1" fmla="*/ 0 h 45"/>
                  <a:gd name="T2" fmla="*/ 0 w 93"/>
                  <a:gd name="T3" fmla="*/ 0 h 45"/>
                  <a:gd name="T4" fmla="*/ 0 w 93"/>
                  <a:gd name="T5" fmla="*/ 0 h 45"/>
                  <a:gd name="T6" fmla="*/ 0 w 93"/>
                  <a:gd name="T7" fmla="*/ 0 h 45"/>
                  <a:gd name="T8" fmla="*/ 0 w 93"/>
                  <a:gd name="T9" fmla="*/ 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45"/>
                  <a:gd name="T17" fmla="*/ 93 w 9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45">
                    <a:moveTo>
                      <a:pt x="18" y="3"/>
                    </a:moveTo>
                    <a:lnTo>
                      <a:pt x="0" y="45"/>
                    </a:lnTo>
                    <a:lnTo>
                      <a:pt x="78" y="42"/>
                    </a:lnTo>
                    <a:lnTo>
                      <a:pt x="93" y="0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BF7EF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49" name="Freeform 34071"/>
              <p:cNvSpPr>
                <a:spLocks noChangeAspect="1"/>
              </p:cNvSpPr>
              <p:nvPr/>
            </p:nvSpPr>
            <p:spPr bwMode="auto">
              <a:xfrm>
                <a:off x="3754" y="4048"/>
                <a:ext cx="6" cy="15"/>
              </a:xfrm>
              <a:custGeom>
                <a:avLst/>
                <a:gdLst>
                  <a:gd name="T0" fmla="*/ 0 w 43"/>
                  <a:gd name="T1" fmla="*/ 0 h 102"/>
                  <a:gd name="T2" fmla="*/ 0 w 43"/>
                  <a:gd name="T3" fmla="*/ 0 h 102"/>
                  <a:gd name="T4" fmla="*/ 0 w 43"/>
                  <a:gd name="T5" fmla="*/ 0 h 102"/>
                  <a:gd name="T6" fmla="*/ 0 w 43"/>
                  <a:gd name="T7" fmla="*/ 0 h 102"/>
                  <a:gd name="T8" fmla="*/ 0 w 43"/>
                  <a:gd name="T9" fmla="*/ 0 h 102"/>
                  <a:gd name="T10" fmla="*/ 0 w 43"/>
                  <a:gd name="T11" fmla="*/ 0 h 102"/>
                  <a:gd name="T12" fmla="*/ 0 w 43"/>
                  <a:gd name="T13" fmla="*/ 0 h 102"/>
                  <a:gd name="T14" fmla="*/ 0 w 43"/>
                  <a:gd name="T15" fmla="*/ 0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"/>
                  <a:gd name="T25" fmla="*/ 0 h 102"/>
                  <a:gd name="T26" fmla="*/ 43 w 4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" h="102">
                    <a:moveTo>
                      <a:pt x="23" y="0"/>
                    </a:moveTo>
                    <a:cubicBezTo>
                      <a:pt x="29" y="7"/>
                      <a:pt x="37" y="12"/>
                      <a:pt x="41" y="21"/>
                    </a:cubicBezTo>
                    <a:cubicBezTo>
                      <a:pt x="43" y="25"/>
                      <a:pt x="32" y="53"/>
                      <a:pt x="32" y="54"/>
                    </a:cubicBezTo>
                    <a:cubicBezTo>
                      <a:pt x="31" y="57"/>
                      <a:pt x="29" y="63"/>
                      <a:pt x="29" y="63"/>
                    </a:cubicBezTo>
                    <a:cubicBezTo>
                      <a:pt x="38" y="77"/>
                      <a:pt x="42" y="96"/>
                      <a:pt x="23" y="102"/>
                    </a:cubicBezTo>
                    <a:cubicBezTo>
                      <a:pt x="12" y="91"/>
                      <a:pt x="10" y="78"/>
                      <a:pt x="2" y="66"/>
                    </a:cubicBezTo>
                    <a:cubicBezTo>
                      <a:pt x="6" y="46"/>
                      <a:pt x="0" y="51"/>
                      <a:pt x="20" y="51"/>
                    </a:cubicBez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DBB06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0" name="Freeform 34072"/>
              <p:cNvSpPr>
                <a:spLocks noChangeAspect="1"/>
              </p:cNvSpPr>
              <p:nvPr/>
            </p:nvSpPr>
            <p:spPr bwMode="auto">
              <a:xfrm>
                <a:off x="3754" y="4048"/>
                <a:ext cx="3" cy="7"/>
              </a:xfrm>
              <a:custGeom>
                <a:avLst/>
                <a:gdLst>
                  <a:gd name="T0" fmla="*/ 0 w 21"/>
                  <a:gd name="T1" fmla="*/ 0 h 48"/>
                  <a:gd name="T2" fmla="*/ 0 w 21"/>
                  <a:gd name="T3" fmla="*/ 0 h 48"/>
                  <a:gd name="T4" fmla="*/ 0 w 21"/>
                  <a:gd name="T5" fmla="*/ 0 h 48"/>
                  <a:gd name="T6" fmla="*/ 0 w 21"/>
                  <a:gd name="T7" fmla="*/ 0 h 48"/>
                  <a:gd name="T8" fmla="*/ 0 w 21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48"/>
                  <a:gd name="T17" fmla="*/ 21 w 21"/>
                  <a:gd name="T18" fmla="*/ 48 h 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48">
                    <a:moveTo>
                      <a:pt x="0" y="0"/>
                    </a:moveTo>
                    <a:lnTo>
                      <a:pt x="21" y="0"/>
                    </a:lnTo>
                    <a:lnTo>
                      <a:pt x="18" y="4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4E6D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1" name="Freeform 34073"/>
              <p:cNvSpPr>
                <a:spLocks noChangeAspect="1"/>
              </p:cNvSpPr>
              <p:nvPr/>
            </p:nvSpPr>
            <p:spPr bwMode="auto">
              <a:xfrm>
                <a:off x="3734" y="4024"/>
                <a:ext cx="65" cy="11"/>
              </a:xfrm>
              <a:custGeom>
                <a:avLst/>
                <a:gdLst>
                  <a:gd name="T0" fmla="*/ 0 w 471"/>
                  <a:gd name="T1" fmla="*/ 0 h 72"/>
                  <a:gd name="T2" fmla="*/ 0 w 471"/>
                  <a:gd name="T3" fmla="*/ 0 h 72"/>
                  <a:gd name="T4" fmla="*/ 0 w 471"/>
                  <a:gd name="T5" fmla="*/ 0 h 72"/>
                  <a:gd name="T6" fmla="*/ 0 w 471"/>
                  <a:gd name="T7" fmla="*/ 0 h 72"/>
                  <a:gd name="T8" fmla="*/ 0 w 471"/>
                  <a:gd name="T9" fmla="*/ 0 h 72"/>
                  <a:gd name="T10" fmla="*/ 0 w 471"/>
                  <a:gd name="T11" fmla="*/ 0 h 72"/>
                  <a:gd name="T12" fmla="*/ 0 w 471"/>
                  <a:gd name="T13" fmla="*/ 0 h 72"/>
                  <a:gd name="T14" fmla="*/ 0 w 471"/>
                  <a:gd name="T15" fmla="*/ 0 h 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1"/>
                  <a:gd name="T25" fmla="*/ 0 h 72"/>
                  <a:gd name="T26" fmla="*/ 471 w 471"/>
                  <a:gd name="T27" fmla="*/ 72 h 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1" h="72">
                    <a:moveTo>
                      <a:pt x="141" y="30"/>
                    </a:moveTo>
                    <a:lnTo>
                      <a:pt x="168" y="72"/>
                    </a:lnTo>
                    <a:lnTo>
                      <a:pt x="282" y="60"/>
                    </a:lnTo>
                    <a:lnTo>
                      <a:pt x="282" y="27"/>
                    </a:lnTo>
                    <a:lnTo>
                      <a:pt x="447" y="15"/>
                    </a:lnTo>
                    <a:lnTo>
                      <a:pt x="471" y="0"/>
                    </a:lnTo>
                    <a:lnTo>
                      <a:pt x="0" y="27"/>
                    </a:lnTo>
                    <a:lnTo>
                      <a:pt x="141" y="30"/>
                    </a:ln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2" name="Freeform 34074"/>
              <p:cNvSpPr>
                <a:spLocks noChangeAspect="1"/>
              </p:cNvSpPr>
              <p:nvPr/>
            </p:nvSpPr>
            <p:spPr bwMode="auto">
              <a:xfrm>
                <a:off x="3854" y="3892"/>
                <a:ext cx="123" cy="121"/>
              </a:xfrm>
              <a:custGeom>
                <a:avLst/>
                <a:gdLst>
                  <a:gd name="T0" fmla="*/ 0 w 900"/>
                  <a:gd name="T1" fmla="*/ 0 h 822"/>
                  <a:gd name="T2" fmla="*/ 0 w 900"/>
                  <a:gd name="T3" fmla="*/ 0 h 822"/>
                  <a:gd name="T4" fmla="*/ 0 w 900"/>
                  <a:gd name="T5" fmla="*/ 0 h 822"/>
                  <a:gd name="T6" fmla="*/ 0 w 900"/>
                  <a:gd name="T7" fmla="*/ 0 h 822"/>
                  <a:gd name="T8" fmla="*/ 0 w 900"/>
                  <a:gd name="T9" fmla="*/ 0 h 822"/>
                  <a:gd name="T10" fmla="*/ 0 w 900"/>
                  <a:gd name="T11" fmla="*/ 0 h 822"/>
                  <a:gd name="T12" fmla="*/ 0 w 900"/>
                  <a:gd name="T13" fmla="*/ 0 h 822"/>
                  <a:gd name="T14" fmla="*/ 0 w 900"/>
                  <a:gd name="T15" fmla="*/ 0 h 822"/>
                  <a:gd name="T16" fmla="*/ 0 w 900"/>
                  <a:gd name="T17" fmla="*/ 0 h 822"/>
                  <a:gd name="T18" fmla="*/ 0 w 900"/>
                  <a:gd name="T19" fmla="*/ 0 h 822"/>
                  <a:gd name="T20" fmla="*/ 0 w 900"/>
                  <a:gd name="T21" fmla="*/ 0 h 822"/>
                  <a:gd name="T22" fmla="*/ 0 w 900"/>
                  <a:gd name="T23" fmla="*/ 0 h 822"/>
                  <a:gd name="T24" fmla="*/ 0 w 900"/>
                  <a:gd name="T25" fmla="*/ 0 h 822"/>
                  <a:gd name="T26" fmla="*/ 0 w 900"/>
                  <a:gd name="T27" fmla="*/ 0 h 822"/>
                  <a:gd name="T28" fmla="*/ 0 w 900"/>
                  <a:gd name="T29" fmla="*/ 0 h 822"/>
                  <a:gd name="T30" fmla="*/ 0 w 900"/>
                  <a:gd name="T31" fmla="*/ 0 h 822"/>
                  <a:gd name="T32" fmla="*/ 0 w 900"/>
                  <a:gd name="T33" fmla="*/ 0 h 822"/>
                  <a:gd name="T34" fmla="*/ 0 w 900"/>
                  <a:gd name="T35" fmla="*/ 0 h 82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00"/>
                  <a:gd name="T55" fmla="*/ 0 h 822"/>
                  <a:gd name="T56" fmla="*/ 900 w 900"/>
                  <a:gd name="T57" fmla="*/ 822 h 82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00" h="822">
                    <a:moveTo>
                      <a:pt x="282" y="96"/>
                    </a:moveTo>
                    <a:lnTo>
                      <a:pt x="282" y="303"/>
                    </a:lnTo>
                    <a:lnTo>
                      <a:pt x="219" y="300"/>
                    </a:lnTo>
                    <a:lnTo>
                      <a:pt x="231" y="702"/>
                    </a:lnTo>
                    <a:lnTo>
                      <a:pt x="285" y="702"/>
                    </a:lnTo>
                    <a:cubicBezTo>
                      <a:pt x="289" y="713"/>
                      <a:pt x="288" y="708"/>
                      <a:pt x="288" y="717"/>
                    </a:cubicBezTo>
                    <a:lnTo>
                      <a:pt x="0" y="723"/>
                    </a:lnTo>
                    <a:lnTo>
                      <a:pt x="0" y="822"/>
                    </a:lnTo>
                    <a:lnTo>
                      <a:pt x="261" y="807"/>
                    </a:lnTo>
                    <a:lnTo>
                      <a:pt x="489" y="780"/>
                    </a:lnTo>
                    <a:lnTo>
                      <a:pt x="900" y="780"/>
                    </a:lnTo>
                    <a:lnTo>
                      <a:pt x="900" y="498"/>
                    </a:lnTo>
                    <a:lnTo>
                      <a:pt x="876" y="495"/>
                    </a:lnTo>
                    <a:lnTo>
                      <a:pt x="861" y="0"/>
                    </a:lnTo>
                    <a:lnTo>
                      <a:pt x="573" y="48"/>
                    </a:lnTo>
                    <a:cubicBezTo>
                      <a:pt x="573" y="52"/>
                      <a:pt x="573" y="56"/>
                      <a:pt x="573" y="60"/>
                    </a:cubicBezTo>
                    <a:cubicBezTo>
                      <a:pt x="546" y="63"/>
                      <a:pt x="510" y="86"/>
                      <a:pt x="510" y="54"/>
                    </a:cubicBezTo>
                    <a:lnTo>
                      <a:pt x="282" y="96"/>
                    </a:lnTo>
                    <a:close/>
                  </a:path>
                </a:pathLst>
              </a:custGeom>
              <a:solidFill>
                <a:srgbClr val="F8EFE0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3" name="Freeform 34075"/>
              <p:cNvSpPr>
                <a:spLocks noChangeAspect="1"/>
              </p:cNvSpPr>
              <p:nvPr/>
            </p:nvSpPr>
            <p:spPr bwMode="auto">
              <a:xfrm>
                <a:off x="3893" y="3967"/>
                <a:ext cx="83" cy="12"/>
              </a:xfrm>
              <a:custGeom>
                <a:avLst/>
                <a:gdLst>
                  <a:gd name="T0" fmla="*/ 0 w 609"/>
                  <a:gd name="T1" fmla="*/ 0 h 84"/>
                  <a:gd name="T2" fmla="*/ 0 w 609"/>
                  <a:gd name="T3" fmla="*/ 0 h 84"/>
                  <a:gd name="T4" fmla="*/ 0 w 609"/>
                  <a:gd name="T5" fmla="*/ 0 h 84"/>
                  <a:gd name="T6" fmla="*/ 0 w 609"/>
                  <a:gd name="T7" fmla="*/ 0 h 84"/>
                  <a:gd name="T8" fmla="*/ 0 w 609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9"/>
                  <a:gd name="T16" fmla="*/ 0 h 84"/>
                  <a:gd name="T17" fmla="*/ 609 w 609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9" h="84">
                    <a:moveTo>
                      <a:pt x="0" y="57"/>
                    </a:moveTo>
                    <a:lnTo>
                      <a:pt x="12" y="84"/>
                    </a:lnTo>
                    <a:lnTo>
                      <a:pt x="609" y="24"/>
                    </a:lnTo>
                    <a:lnTo>
                      <a:pt x="606" y="0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DBB069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4" name="Freeform 34076"/>
              <p:cNvSpPr>
                <a:spLocks noChangeAspect="1"/>
              </p:cNvSpPr>
              <p:nvPr/>
            </p:nvSpPr>
            <p:spPr bwMode="auto">
              <a:xfrm>
                <a:off x="3923" y="3900"/>
                <a:ext cx="4" cy="72"/>
              </a:xfrm>
              <a:custGeom>
                <a:avLst/>
                <a:gdLst>
                  <a:gd name="T0" fmla="*/ 0 w 26"/>
                  <a:gd name="T1" fmla="*/ 0 h 490"/>
                  <a:gd name="T2" fmla="*/ 0 w 26"/>
                  <a:gd name="T3" fmla="*/ 0 h 490"/>
                  <a:gd name="T4" fmla="*/ 0 w 26"/>
                  <a:gd name="T5" fmla="*/ 0 h 490"/>
                  <a:gd name="T6" fmla="*/ 0 w 26"/>
                  <a:gd name="T7" fmla="*/ 0 h 490"/>
                  <a:gd name="T8" fmla="*/ 0 w 26"/>
                  <a:gd name="T9" fmla="*/ 0 h 4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490"/>
                  <a:gd name="T17" fmla="*/ 26 w 26"/>
                  <a:gd name="T18" fmla="*/ 490 h 4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490">
                    <a:moveTo>
                      <a:pt x="2" y="0"/>
                    </a:moveTo>
                    <a:cubicBezTo>
                      <a:pt x="3" y="161"/>
                      <a:pt x="0" y="322"/>
                      <a:pt x="5" y="483"/>
                    </a:cubicBezTo>
                    <a:cubicBezTo>
                      <a:pt x="5" y="490"/>
                      <a:pt x="26" y="477"/>
                      <a:pt x="26" y="477"/>
                    </a:cubicBezTo>
                    <a:lnTo>
                      <a:pt x="17" y="1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D6B1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5" name="Line 34077"/>
              <p:cNvSpPr>
                <a:spLocks noChangeAspect="1" noChangeShapeType="1"/>
              </p:cNvSpPr>
              <p:nvPr/>
            </p:nvSpPr>
            <p:spPr bwMode="auto">
              <a:xfrm>
                <a:off x="3962" y="3895"/>
                <a:ext cx="2" cy="71"/>
              </a:xfrm>
              <a:prstGeom prst="line">
                <a:avLst/>
              </a:prstGeom>
              <a:noFill/>
              <a:ln w="12700">
                <a:solidFill>
                  <a:srgbClr val="EDD6B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6" name="Line 34078"/>
              <p:cNvSpPr>
                <a:spLocks noChangeAspect="1" noChangeShapeType="1"/>
              </p:cNvSpPr>
              <p:nvPr/>
            </p:nvSpPr>
            <p:spPr bwMode="auto">
              <a:xfrm>
                <a:off x="3932" y="3900"/>
                <a:ext cx="2" cy="70"/>
              </a:xfrm>
              <a:prstGeom prst="line">
                <a:avLst/>
              </a:prstGeom>
              <a:noFill/>
              <a:ln w="12700">
                <a:solidFill>
                  <a:srgbClr val="EDD6B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7" name="Line 34079"/>
              <p:cNvSpPr>
                <a:spLocks noChangeAspect="1" noChangeShapeType="1"/>
              </p:cNvSpPr>
              <p:nvPr/>
            </p:nvSpPr>
            <p:spPr bwMode="auto">
              <a:xfrm flipH="1">
                <a:off x="3897" y="3937"/>
                <a:ext cx="23" cy="3"/>
              </a:xfrm>
              <a:prstGeom prst="line">
                <a:avLst/>
              </a:prstGeom>
              <a:noFill/>
              <a:ln w="12700">
                <a:solidFill>
                  <a:srgbClr val="EDD6B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8" name="Line 34080"/>
              <p:cNvSpPr>
                <a:spLocks noChangeAspect="1" noChangeShapeType="1"/>
              </p:cNvSpPr>
              <p:nvPr/>
            </p:nvSpPr>
            <p:spPr bwMode="auto">
              <a:xfrm flipH="1">
                <a:off x="3934" y="3931"/>
                <a:ext cx="29" cy="4"/>
              </a:xfrm>
              <a:prstGeom prst="line">
                <a:avLst/>
              </a:prstGeom>
              <a:noFill/>
              <a:ln w="12700">
                <a:solidFill>
                  <a:srgbClr val="EDD6B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59" name="Line 34081"/>
              <p:cNvSpPr>
                <a:spLocks noChangeAspect="1" noChangeShapeType="1"/>
              </p:cNvSpPr>
              <p:nvPr/>
            </p:nvSpPr>
            <p:spPr bwMode="auto">
              <a:xfrm>
                <a:off x="3912" y="397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FBF7E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0" name="Line 34082"/>
              <p:cNvSpPr>
                <a:spLocks noChangeAspect="1" noChangeShapeType="1"/>
              </p:cNvSpPr>
              <p:nvPr/>
            </p:nvSpPr>
            <p:spPr bwMode="auto">
              <a:xfrm>
                <a:off x="3894" y="39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FBF7E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1" name="Line 34083"/>
              <p:cNvSpPr>
                <a:spLocks noChangeAspect="1" noChangeShapeType="1"/>
              </p:cNvSpPr>
              <p:nvPr/>
            </p:nvSpPr>
            <p:spPr bwMode="auto">
              <a:xfrm>
                <a:off x="3956" y="39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FBF7E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2" name="Line 34084"/>
              <p:cNvSpPr>
                <a:spLocks noChangeAspect="1" noChangeShapeType="1"/>
              </p:cNvSpPr>
              <p:nvPr/>
            </p:nvSpPr>
            <p:spPr bwMode="auto">
              <a:xfrm>
                <a:off x="3959" y="39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FBF7E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3" name="Line 34085"/>
              <p:cNvSpPr>
                <a:spLocks noChangeAspect="1" noChangeShapeType="1"/>
              </p:cNvSpPr>
              <p:nvPr/>
            </p:nvSpPr>
            <p:spPr bwMode="auto">
              <a:xfrm flipH="1">
                <a:off x="3893" y="3966"/>
                <a:ext cx="84" cy="9"/>
              </a:xfrm>
              <a:prstGeom prst="line">
                <a:avLst/>
              </a:prstGeom>
              <a:noFill/>
              <a:ln w="12700">
                <a:solidFill>
                  <a:srgbClr val="FBF7E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4" name="Line 34086"/>
              <p:cNvSpPr>
                <a:spLocks noChangeAspect="1" noChangeShapeType="1"/>
              </p:cNvSpPr>
              <p:nvPr/>
            </p:nvSpPr>
            <p:spPr bwMode="auto">
              <a:xfrm flipH="1">
                <a:off x="3838" y="3942"/>
                <a:ext cx="3" cy="75"/>
              </a:xfrm>
              <a:prstGeom prst="line">
                <a:avLst/>
              </a:prstGeom>
              <a:noFill/>
              <a:ln w="28575">
                <a:solidFill>
                  <a:srgbClr val="F9F1E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5" name="Line 34087"/>
              <p:cNvSpPr>
                <a:spLocks noChangeAspect="1" noChangeShapeType="1"/>
              </p:cNvSpPr>
              <p:nvPr/>
            </p:nvSpPr>
            <p:spPr bwMode="auto">
              <a:xfrm flipH="1">
                <a:off x="3839" y="3942"/>
                <a:ext cx="3" cy="76"/>
              </a:xfrm>
              <a:prstGeom prst="line">
                <a:avLst/>
              </a:prstGeom>
              <a:noFill/>
              <a:ln w="1270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6" name="Freeform 34088"/>
              <p:cNvSpPr>
                <a:spLocks noChangeAspect="1"/>
              </p:cNvSpPr>
              <p:nvPr/>
            </p:nvSpPr>
            <p:spPr bwMode="auto">
              <a:xfrm>
                <a:off x="3906" y="3940"/>
                <a:ext cx="8" cy="10"/>
              </a:xfrm>
              <a:custGeom>
                <a:avLst/>
                <a:gdLst>
                  <a:gd name="T0" fmla="*/ 0 w 63"/>
                  <a:gd name="T1" fmla="*/ 0 h 73"/>
                  <a:gd name="T2" fmla="*/ 0 w 63"/>
                  <a:gd name="T3" fmla="*/ 0 h 73"/>
                  <a:gd name="T4" fmla="*/ 0 w 63"/>
                  <a:gd name="T5" fmla="*/ 0 h 73"/>
                  <a:gd name="T6" fmla="*/ 0 w 63"/>
                  <a:gd name="T7" fmla="*/ 0 h 73"/>
                  <a:gd name="T8" fmla="*/ 0 w 63"/>
                  <a:gd name="T9" fmla="*/ 0 h 73"/>
                  <a:gd name="T10" fmla="*/ 0 w 63"/>
                  <a:gd name="T11" fmla="*/ 0 h 73"/>
                  <a:gd name="T12" fmla="*/ 0 w 63"/>
                  <a:gd name="T13" fmla="*/ 0 h 73"/>
                  <a:gd name="T14" fmla="*/ 0 w 63"/>
                  <a:gd name="T15" fmla="*/ 0 h 73"/>
                  <a:gd name="T16" fmla="*/ 0 w 63"/>
                  <a:gd name="T17" fmla="*/ 0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63"/>
                  <a:gd name="T28" fmla="*/ 0 h 73"/>
                  <a:gd name="T29" fmla="*/ 63 w 63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63" h="73">
                    <a:moveTo>
                      <a:pt x="0" y="6"/>
                    </a:moveTo>
                    <a:lnTo>
                      <a:pt x="6" y="72"/>
                    </a:lnTo>
                    <a:cubicBezTo>
                      <a:pt x="16" y="71"/>
                      <a:pt x="27" y="73"/>
                      <a:pt x="36" y="69"/>
                    </a:cubicBezTo>
                    <a:cubicBezTo>
                      <a:pt x="39" y="67"/>
                      <a:pt x="30" y="64"/>
                      <a:pt x="30" y="60"/>
                    </a:cubicBezTo>
                    <a:cubicBezTo>
                      <a:pt x="30" y="56"/>
                      <a:pt x="33" y="54"/>
                      <a:pt x="36" y="51"/>
                    </a:cubicBezTo>
                    <a:cubicBezTo>
                      <a:pt x="39" y="48"/>
                      <a:pt x="42" y="47"/>
                      <a:pt x="45" y="45"/>
                    </a:cubicBezTo>
                    <a:cubicBezTo>
                      <a:pt x="61" y="48"/>
                      <a:pt x="55" y="48"/>
                      <a:pt x="63" y="48"/>
                    </a:cubicBezTo>
                    <a:lnTo>
                      <a:pt x="6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7" name="Freeform 34089"/>
              <p:cNvSpPr>
                <a:spLocks noChangeAspect="1"/>
              </p:cNvSpPr>
              <p:nvPr/>
            </p:nvSpPr>
            <p:spPr bwMode="auto">
              <a:xfrm>
                <a:off x="3938" y="3924"/>
                <a:ext cx="3" cy="7"/>
              </a:xfrm>
              <a:custGeom>
                <a:avLst/>
                <a:gdLst>
                  <a:gd name="T0" fmla="*/ 0 w 23"/>
                  <a:gd name="T1" fmla="*/ 0 h 46"/>
                  <a:gd name="T2" fmla="*/ 0 w 23"/>
                  <a:gd name="T3" fmla="*/ 0 h 46"/>
                  <a:gd name="T4" fmla="*/ 0 w 23"/>
                  <a:gd name="T5" fmla="*/ 0 h 46"/>
                  <a:gd name="T6" fmla="*/ 0 w 23"/>
                  <a:gd name="T7" fmla="*/ 0 h 46"/>
                  <a:gd name="T8" fmla="*/ 0 w 23"/>
                  <a:gd name="T9" fmla="*/ 0 h 46"/>
                  <a:gd name="T10" fmla="*/ 0 w 23"/>
                  <a:gd name="T11" fmla="*/ 0 h 46"/>
                  <a:gd name="T12" fmla="*/ 0 w 23"/>
                  <a:gd name="T13" fmla="*/ 0 h 4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"/>
                  <a:gd name="T22" fmla="*/ 0 h 46"/>
                  <a:gd name="T23" fmla="*/ 23 w 23"/>
                  <a:gd name="T24" fmla="*/ 46 h 4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" h="46">
                    <a:moveTo>
                      <a:pt x="3" y="0"/>
                    </a:moveTo>
                    <a:cubicBezTo>
                      <a:pt x="2" y="4"/>
                      <a:pt x="0" y="8"/>
                      <a:pt x="0" y="12"/>
                    </a:cubicBezTo>
                    <a:cubicBezTo>
                      <a:pt x="0" y="45"/>
                      <a:pt x="1" y="46"/>
                      <a:pt x="6" y="30"/>
                    </a:cubicBezTo>
                    <a:cubicBezTo>
                      <a:pt x="7" y="26"/>
                      <a:pt x="6" y="21"/>
                      <a:pt x="9" y="18"/>
                    </a:cubicBezTo>
                    <a:cubicBezTo>
                      <a:pt x="11" y="16"/>
                      <a:pt x="15" y="16"/>
                      <a:pt x="18" y="15"/>
                    </a:cubicBezTo>
                    <a:cubicBezTo>
                      <a:pt x="19" y="12"/>
                      <a:pt x="23" y="8"/>
                      <a:pt x="21" y="6"/>
                    </a:cubicBezTo>
                    <a:cubicBezTo>
                      <a:pt x="17" y="2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68" name="Freeform 34090"/>
              <p:cNvSpPr>
                <a:spLocks noChangeAspect="1"/>
              </p:cNvSpPr>
              <p:nvPr/>
            </p:nvSpPr>
            <p:spPr bwMode="auto">
              <a:xfrm>
                <a:off x="3935" y="3924"/>
                <a:ext cx="5" cy="7"/>
              </a:xfrm>
              <a:custGeom>
                <a:avLst/>
                <a:gdLst>
                  <a:gd name="T0" fmla="*/ 0 w 37"/>
                  <a:gd name="T1" fmla="*/ 0 h 45"/>
                  <a:gd name="T2" fmla="*/ 0 w 37"/>
                  <a:gd name="T3" fmla="*/ 0 h 45"/>
                  <a:gd name="T4" fmla="*/ 0 w 37"/>
                  <a:gd name="T5" fmla="*/ 0 h 45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45"/>
                  <a:gd name="T11" fmla="*/ 37 w 37"/>
                  <a:gd name="T12" fmla="*/ 45 h 4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45">
                    <a:moveTo>
                      <a:pt x="23" y="0"/>
                    </a:moveTo>
                    <a:cubicBezTo>
                      <a:pt x="0" y="6"/>
                      <a:pt x="9" y="23"/>
                      <a:pt x="11" y="45"/>
                    </a:cubicBezTo>
                    <a:cubicBezTo>
                      <a:pt x="37" y="36"/>
                      <a:pt x="11" y="0"/>
                      <a:pt x="23" y="0"/>
                    </a:cubicBezTo>
                    <a:close/>
                  </a:path>
                </a:pathLst>
              </a:custGeom>
              <a:solidFill>
                <a:srgbClr val="F9F1E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369" name="Group 34091"/>
              <p:cNvGrpSpPr>
                <a:grpSpLocks noChangeAspect="1"/>
              </p:cNvGrpSpPr>
              <p:nvPr/>
            </p:nvGrpSpPr>
            <p:grpSpPr bwMode="auto">
              <a:xfrm>
                <a:off x="4049" y="3921"/>
                <a:ext cx="6" cy="6"/>
                <a:chOff x="4051" y="2187"/>
                <a:chExt cx="43" cy="46"/>
              </a:xfrm>
            </p:grpSpPr>
            <p:sp>
              <p:nvSpPr>
                <p:cNvPr id="537" name="Freeform 34092"/>
                <p:cNvSpPr>
                  <a:spLocks noChangeAspect="1"/>
                </p:cNvSpPr>
                <p:nvPr/>
              </p:nvSpPr>
              <p:spPr bwMode="auto">
                <a:xfrm>
                  <a:off x="4071" y="2187"/>
                  <a:ext cx="23" cy="46"/>
                </a:xfrm>
                <a:custGeom>
                  <a:avLst/>
                  <a:gdLst>
                    <a:gd name="T0" fmla="*/ 3 w 23"/>
                    <a:gd name="T1" fmla="*/ 0 h 46"/>
                    <a:gd name="T2" fmla="*/ 0 w 23"/>
                    <a:gd name="T3" fmla="*/ 12 h 46"/>
                    <a:gd name="T4" fmla="*/ 6 w 23"/>
                    <a:gd name="T5" fmla="*/ 30 h 46"/>
                    <a:gd name="T6" fmla="*/ 9 w 23"/>
                    <a:gd name="T7" fmla="*/ 18 h 46"/>
                    <a:gd name="T8" fmla="*/ 18 w 23"/>
                    <a:gd name="T9" fmla="*/ 15 h 46"/>
                    <a:gd name="T10" fmla="*/ 21 w 23"/>
                    <a:gd name="T11" fmla="*/ 6 h 46"/>
                    <a:gd name="T12" fmla="*/ 3 w 23"/>
                    <a:gd name="T13" fmla="*/ 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46"/>
                    <a:gd name="T23" fmla="*/ 23 w 23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46">
                      <a:moveTo>
                        <a:pt x="3" y="0"/>
                      </a:moveTo>
                      <a:cubicBezTo>
                        <a:pt x="2" y="4"/>
                        <a:pt x="0" y="8"/>
                        <a:pt x="0" y="12"/>
                      </a:cubicBezTo>
                      <a:cubicBezTo>
                        <a:pt x="0" y="45"/>
                        <a:pt x="1" y="46"/>
                        <a:pt x="6" y="30"/>
                      </a:cubicBezTo>
                      <a:cubicBezTo>
                        <a:pt x="7" y="26"/>
                        <a:pt x="6" y="21"/>
                        <a:pt x="9" y="18"/>
                      </a:cubicBezTo>
                      <a:cubicBezTo>
                        <a:pt x="11" y="16"/>
                        <a:pt x="15" y="16"/>
                        <a:pt x="18" y="15"/>
                      </a:cubicBezTo>
                      <a:cubicBezTo>
                        <a:pt x="19" y="12"/>
                        <a:pt x="23" y="8"/>
                        <a:pt x="21" y="6"/>
                      </a:cubicBezTo>
                      <a:cubicBezTo>
                        <a:pt x="17" y="2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93682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8" name="Freeform 34093"/>
                <p:cNvSpPr>
                  <a:spLocks noChangeAspect="1"/>
                </p:cNvSpPr>
                <p:nvPr/>
              </p:nvSpPr>
              <p:spPr bwMode="auto">
                <a:xfrm>
                  <a:off x="4051" y="2187"/>
                  <a:ext cx="37" cy="45"/>
                </a:xfrm>
                <a:custGeom>
                  <a:avLst/>
                  <a:gdLst>
                    <a:gd name="T0" fmla="*/ 23 w 37"/>
                    <a:gd name="T1" fmla="*/ 0 h 45"/>
                    <a:gd name="T2" fmla="*/ 11 w 37"/>
                    <a:gd name="T3" fmla="*/ 45 h 45"/>
                    <a:gd name="T4" fmla="*/ 23 w 37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45"/>
                    <a:gd name="T11" fmla="*/ 37 w 37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45">
                      <a:moveTo>
                        <a:pt x="23" y="0"/>
                      </a:moveTo>
                      <a:cubicBezTo>
                        <a:pt x="0" y="6"/>
                        <a:pt x="9" y="23"/>
                        <a:pt x="11" y="45"/>
                      </a:cubicBezTo>
                      <a:cubicBezTo>
                        <a:pt x="37" y="36"/>
                        <a:pt x="11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9F1E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0" name="Group 34094"/>
              <p:cNvGrpSpPr>
                <a:grpSpLocks noChangeAspect="1"/>
              </p:cNvGrpSpPr>
              <p:nvPr/>
            </p:nvGrpSpPr>
            <p:grpSpPr bwMode="auto">
              <a:xfrm>
                <a:off x="3936" y="3954"/>
                <a:ext cx="6" cy="7"/>
                <a:chOff x="4051" y="2187"/>
                <a:chExt cx="43" cy="46"/>
              </a:xfrm>
            </p:grpSpPr>
            <p:sp>
              <p:nvSpPr>
                <p:cNvPr id="535" name="Freeform 34095"/>
                <p:cNvSpPr>
                  <a:spLocks noChangeAspect="1"/>
                </p:cNvSpPr>
                <p:nvPr/>
              </p:nvSpPr>
              <p:spPr bwMode="auto">
                <a:xfrm>
                  <a:off x="4071" y="2187"/>
                  <a:ext cx="23" cy="46"/>
                </a:xfrm>
                <a:custGeom>
                  <a:avLst/>
                  <a:gdLst>
                    <a:gd name="T0" fmla="*/ 3 w 23"/>
                    <a:gd name="T1" fmla="*/ 0 h 46"/>
                    <a:gd name="T2" fmla="*/ 0 w 23"/>
                    <a:gd name="T3" fmla="*/ 12 h 46"/>
                    <a:gd name="T4" fmla="*/ 6 w 23"/>
                    <a:gd name="T5" fmla="*/ 30 h 46"/>
                    <a:gd name="T6" fmla="*/ 9 w 23"/>
                    <a:gd name="T7" fmla="*/ 18 h 46"/>
                    <a:gd name="T8" fmla="*/ 18 w 23"/>
                    <a:gd name="T9" fmla="*/ 15 h 46"/>
                    <a:gd name="T10" fmla="*/ 21 w 23"/>
                    <a:gd name="T11" fmla="*/ 6 h 46"/>
                    <a:gd name="T12" fmla="*/ 3 w 23"/>
                    <a:gd name="T13" fmla="*/ 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46"/>
                    <a:gd name="T23" fmla="*/ 23 w 23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46">
                      <a:moveTo>
                        <a:pt x="3" y="0"/>
                      </a:moveTo>
                      <a:cubicBezTo>
                        <a:pt x="2" y="4"/>
                        <a:pt x="0" y="8"/>
                        <a:pt x="0" y="12"/>
                      </a:cubicBezTo>
                      <a:cubicBezTo>
                        <a:pt x="0" y="45"/>
                        <a:pt x="1" y="46"/>
                        <a:pt x="6" y="30"/>
                      </a:cubicBezTo>
                      <a:cubicBezTo>
                        <a:pt x="7" y="26"/>
                        <a:pt x="6" y="21"/>
                        <a:pt x="9" y="18"/>
                      </a:cubicBezTo>
                      <a:cubicBezTo>
                        <a:pt x="11" y="16"/>
                        <a:pt x="15" y="16"/>
                        <a:pt x="18" y="15"/>
                      </a:cubicBezTo>
                      <a:cubicBezTo>
                        <a:pt x="19" y="12"/>
                        <a:pt x="23" y="8"/>
                        <a:pt x="21" y="6"/>
                      </a:cubicBezTo>
                      <a:cubicBezTo>
                        <a:pt x="17" y="2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93682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6" name="Freeform 34096"/>
                <p:cNvSpPr>
                  <a:spLocks noChangeAspect="1"/>
                </p:cNvSpPr>
                <p:nvPr/>
              </p:nvSpPr>
              <p:spPr bwMode="auto">
                <a:xfrm>
                  <a:off x="4051" y="2187"/>
                  <a:ext cx="37" cy="45"/>
                </a:xfrm>
                <a:custGeom>
                  <a:avLst/>
                  <a:gdLst>
                    <a:gd name="T0" fmla="*/ 23 w 37"/>
                    <a:gd name="T1" fmla="*/ 0 h 45"/>
                    <a:gd name="T2" fmla="*/ 11 w 37"/>
                    <a:gd name="T3" fmla="*/ 45 h 45"/>
                    <a:gd name="T4" fmla="*/ 23 w 37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45"/>
                    <a:gd name="T11" fmla="*/ 37 w 37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45">
                      <a:moveTo>
                        <a:pt x="23" y="0"/>
                      </a:moveTo>
                      <a:cubicBezTo>
                        <a:pt x="0" y="6"/>
                        <a:pt x="9" y="23"/>
                        <a:pt x="11" y="45"/>
                      </a:cubicBezTo>
                      <a:cubicBezTo>
                        <a:pt x="37" y="36"/>
                        <a:pt x="11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9F1E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1" name="Group 34097"/>
              <p:cNvGrpSpPr>
                <a:grpSpLocks noChangeAspect="1"/>
              </p:cNvGrpSpPr>
              <p:nvPr/>
            </p:nvGrpSpPr>
            <p:grpSpPr bwMode="auto">
              <a:xfrm>
                <a:off x="3955" y="3952"/>
                <a:ext cx="6" cy="7"/>
                <a:chOff x="4051" y="2187"/>
                <a:chExt cx="43" cy="46"/>
              </a:xfrm>
            </p:grpSpPr>
            <p:sp>
              <p:nvSpPr>
                <p:cNvPr id="533" name="Freeform 34098"/>
                <p:cNvSpPr>
                  <a:spLocks noChangeAspect="1"/>
                </p:cNvSpPr>
                <p:nvPr/>
              </p:nvSpPr>
              <p:spPr bwMode="auto">
                <a:xfrm>
                  <a:off x="4071" y="2187"/>
                  <a:ext cx="23" cy="46"/>
                </a:xfrm>
                <a:custGeom>
                  <a:avLst/>
                  <a:gdLst>
                    <a:gd name="T0" fmla="*/ 3 w 23"/>
                    <a:gd name="T1" fmla="*/ 0 h 46"/>
                    <a:gd name="T2" fmla="*/ 0 w 23"/>
                    <a:gd name="T3" fmla="*/ 12 h 46"/>
                    <a:gd name="T4" fmla="*/ 6 w 23"/>
                    <a:gd name="T5" fmla="*/ 30 h 46"/>
                    <a:gd name="T6" fmla="*/ 9 w 23"/>
                    <a:gd name="T7" fmla="*/ 18 h 46"/>
                    <a:gd name="T8" fmla="*/ 18 w 23"/>
                    <a:gd name="T9" fmla="*/ 15 h 46"/>
                    <a:gd name="T10" fmla="*/ 21 w 23"/>
                    <a:gd name="T11" fmla="*/ 6 h 46"/>
                    <a:gd name="T12" fmla="*/ 3 w 23"/>
                    <a:gd name="T13" fmla="*/ 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46"/>
                    <a:gd name="T23" fmla="*/ 23 w 23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46">
                      <a:moveTo>
                        <a:pt x="3" y="0"/>
                      </a:moveTo>
                      <a:cubicBezTo>
                        <a:pt x="2" y="4"/>
                        <a:pt x="0" y="8"/>
                        <a:pt x="0" y="12"/>
                      </a:cubicBezTo>
                      <a:cubicBezTo>
                        <a:pt x="0" y="45"/>
                        <a:pt x="1" y="46"/>
                        <a:pt x="6" y="30"/>
                      </a:cubicBezTo>
                      <a:cubicBezTo>
                        <a:pt x="7" y="26"/>
                        <a:pt x="6" y="21"/>
                        <a:pt x="9" y="18"/>
                      </a:cubicBezTo>
                      <a:cubicBezTo>
                        <a:pt x="11" y="16"/>
                        <a:pt x="15" y="16"/>
                        <a:pt x="18" y="15"/>
                      </a:cubicBezTo>
                      <a:cubicBezTo>
                        <a:pt x="19" y="12"/>
                        <a:pt x="23" y="8"/>
                        <a:pt x="21" y="6"/>
                      </a:cubicBezTo>
                      <a:cubicBezTo>
                        <a:pt x="17" y="2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93682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4" name="Freeform 34099"/>
                <p:cNvSpPr>
                  <a:spLocks noChangeAspect="1"/>
                </p:cNvSpPr>
                <p:nvPr/>
              </p:nvSpPr>
              <p:spPr bwMode="auto">
                <a:xfrm>
                  <a:off x="4051" y="2187"/>
                  <a:ext cx="37" cy="45"/>
                </a:xfrm>
                <a:custGeom>
                  <a:avLst/>
                  <a:gdLst>
                    <a:gd name="T0" fmla="*/ 23 w 37"/>
                    <a:gd name="T1" fmla="*/ 0 h 45"/>
                    <a:gd name="T2" fmla="*/ 11 w 37"/>
                    <a:gd name="T3" fmla="*/ 45 h 45"/>
                    <a:gd name="T4" fmla="*/ 23 w 37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45"/>
                    <a:gd name="T11" fmla="*/ 37 w 37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45">
                      <a:moveTo>
                        <a:pt x="23" y="0"/>
                      </a:moveTo>
                      <a:cubicBezTo>
                        <a:pt x="0" y="6"/>
                        <a:pt x="9" y="23"/>
                        <a:pt x="11" y="45"/>
                      </a:cubicBezTo>
                      <a:cubicBezTo>
                        <a:pt x="37" y="36"/>
                        <a:pt x="11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9F1E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2" name="Group 34100"/>
              <p:cNvGrpSpPr>
                <a:grpSpLocks noChangeAspect="1"/>
              </p:cNvGrpSpPr>
              <p:nvPr/>
            </p:nvGrpSpPr>
            <p:grpSpPr bwMode="auto">
              <a:xfrm>
                <a:off x="3899" y="3958"/>
                <a:ext cx="6" cy="7"/>
                <a:chOff x="4051" y="2187"/>
                <a:chExt cx="43" cy="46"/>
              </a:xfrm>
            </p:grpSpPr>
            <p:sp>
              <p:nvSpPr>
                <p:cNvPr id="531" name="Freeform 34101"/>
                <p:cNvSpPr>
                  <a:spLocks noChangeAspect="1"/>
                </p:cNvSpPr>
                <p:nvPr/>
              </p:nvSpPr>
              <p:spPr bwMode="auto">
                <a:xfrm>
                  <a:off x="4071" y="2187"/>
                  <a:ext cx="23" cy="46"/>
                </a:xfrm>
                <a:custGeom>
                  <a:avLst/>
                  <a:gdLst>
                    <a:gd name="T0" fmla="*/ 3 w 23"/>
                    <a:gd name="T1" fmla="*/ 0 h 46"/>
                    <a:gd name="T2" fmla="*/ 0 w 23"/>
                    <a:gd name="T3" fmla="*/ 12 h 46"/>
                    <a:gd name="T4" fmla="*/ 6 w 23"/>
                    <a:gd name="T5" fmla="*/ 30 h 46"/>
                    <a:gd name="T6" fmla="*/ 9 w 23"/>
                    <a:gd name="T7" fmla="*/ 18 h 46"/>
                    <a:gd name="T8" fmla="*/ 18 w 23"/>
                    <a:gd name="T9" fmla="*/ 15 h 46"/>
                    <a:gd name="T10" fmla="*/ 21 w 23"/>
                    <a:gd name="T11" fmla="*/ 6 h 46"/>
                    <a:gd name="T12" fmla="*/ 3 w 23"/>
                    <a:gd name="T13" fmla="*/ 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46"/>
                    <a:gd name="T23" fmla="*/ 23 w 23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46">
                      <a:moveTo>
                        <a:pt x="3" y="0"/>
                      </a:moveTo>
                      <a:cubicBezTo>
                        <a:pt x="2" y="4"/>
                        <a:pt x="0" y="8"/>
                        <a:pt x="0" y="12"/>
                      </a:cubicBezTo>
                      <a:cubicBezTo>
                        <a:pt x="0" y="45"/>
                        <a:pt x="1" y="46"/>
                        <a:pt x="6" y="30"/>
                      </a:cubicBezTo>
                      <a:cubicBezTo>
                        <a:pt x="7" y="26"/>
                        <a:pt x="6" y="21"/>
                        <a:pt x="9" y="18"/>
                      </a:cubicBezTo>
                      <a:cubicBezTo>
                        <a:pt x="11" y="16"/>
                        <a:pt x="15" y="16"/>
                        <a:pt x="18" y="15"/>
                      </a:cubicBezTo>
                      <a:cubicBezTo>
                        <a:pt x="19" y="12"/>
                        <a:pt x="23" y="8"/>
                        <a:pt x="21" y="6"/>
                      </a:cubicBezTo>
                      <a:cubicBezTo>
                        <a:pt x="17" y="2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93682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2" name="Freeform 34102"/>
                <p:cNvSpPr>
                  <a:spLocks noChangeAspect="1"/>
                </p:cNvSpPr>
                <p:nvPr/>
              </p:nvSpPr>
              <p:spPr bwMode="auto">
                <a:xfrm>
                  <a:off x="4051" y="2187"/>
                  <a:ext cx="37" cy="45"/>
                </a:xfrm>
                <a:custGeom>
                  <a:avLst/>
                  <a:gdLst>
                    <a:gd name="T0" fmla="*/ 23 w 37"/>
                    <a:gd name="T1" fmla="*/ 0 h 45"/>
                    <a:gd name="T2" fmla="*/ 11 w 37"/>
                    <a:gd name="T3" fmla="*/ 45 h 45"/>
                    <a:gd name="T4" fmla="*/ 23 w 37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45"/>
                    <a:gd name="T11" fmla="*/ 37 w 37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45">
                      <a:moveTo>
                        <a:pt x="23" y="0"/>
                      </a:moveTo>
                      <a:cubicBezTo>
                        <a:pt x="0" y="6"/>
                        <a:pt x="9" y="23"/>
                        <a:pt x="11" y="45"/>
                      </a:cubicBezTo>
                      <a:cubicBezTo>
                        <a:pt x="37" y="36"/>
                        <a:pt x="11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9F1E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3" name="Group 34103"/>
              <p:cNvGrpSpPr>
                <a:grpSpLocks noChangeAspect="1"/>
              </p:cNvGrpSpPr>
              <p:nvPr/>
            </p:nvGrpSpPr>
            <p:grpSpPr bwMode="auto">
              <a:xfrm>
                <a:off x="3916" y="3956"/>
                <a:ext cx="6" cy="7"/>
                <a:chOff x="4051" y="2187"/>
                <a:chExt cx="43" cy="46"/>
              </a:xfrm>
            </p:grpSpPr>
            <p:sp>
              <p:nvSpPr>
                <p:cNvPr id="529" name="Freeform 34104"/>
                <p:cNvSpPr>
                  <a:spLocks noChangeAspect="1"/>
                </p:cNvSpPr>
                <p:nvPr/>
              </p:nvSpPr>
              <p:spPr bwMode="auto">
                <a:xfrm>
                  <a:off x="4071" y="2187"/>
                  <a:ext cx="23" cy="46"/>
                </a:xfrm>
                <a:custGeom>
                  <a:avLst/>
                  <a:gdLst>
                    <a:gd name="T0" fmla="*/ 3 w 23"/>
                    <a:gd name="T1" fmla="*/ 0 h 46"/>
                    <a:gd name="T2" fmla="*/ 0 w 23"/>
                    <a:gd name="T3" fmla="*/ 12 h 46"/>
                    <a:gd name="T4" fmla="*/ 6 w 23"/>
                    <a:gd name="T5" fmla="*/ 30 h 46"/>
                    <a:gd name="T6" fmla="*/ 9 w 23"/>
                    <a:gd name="T7" fmla="*/ 18 h 46"/>
                    <a:gd name="T8" fmla="*/ 18 w 23"/>
                    <a:gd name="T9" fmla="*/ 15 h 46"/>
                    <a:gd name="T10" fmla="*/ 21 w 23"/>
                    <a:gd name="T11" fmla="*/ 6 h 46"/>
                    <a:gd name="T12" fmla="*/ 3 w 23"/>
                    <a:gd name="T13" fmla="*/ 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46"/>
                    <a:gd name="T23" fmla="*/ 23 w 23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46">
                      <a:moveTo>
                        <a:pt x="3" y="0"/>
                      </a:moveTo>
                      <a:cubicBezTo>
                        <a:pt x="2" y="4"/>
                        <a:pt x="0" y="8"/>
                        <a:pt x="0" y="12"/>
                      </a:cubicBezTo>
                      <a:cubicBezTo>
                        <a:pt x="0" y="45"/>
                        <a:pt x="1" y="46"/>
                        <a:pt x="6" y="30"/>
                      </a:cubicBezTo>
                      <a:cubicBezTo>
                        <a:pt x="7" y="26"/>
                        <a:pt x="6" y="21"/>
                        <a:pt x="9" y="18"/>
                      </a:cubicBezTo>
                      <a:cubicBezTo>
                        <a:pt x="11" y="16"/>
                        <a:pt x="15" y="16"/>
                        <a:pt x="18" y="15"/>
                      </a:cubicBezTo>
                      <a:cubicBezTo>
                        <a:pt x="19" y="12"/>
                        <a:pt x="23" y="8"/>
                        <a:pt x="21" y="6"/>
                      </a:cubicBezTo>
                      <a:cubicBezTo>
                        <a:pt x="17" y="2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93682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30" name="Freeform 34105"/>
                <p:cNvSpPr>
                  <a:spLocks noChangeAspect="1"/>
                </p:cNvSpPr>
                <p:nvPr/>
              </p:nvSpPr>
              <p:spPr bwMode="auto">
                <a:xfrm>
                  <a:off x="4051" y="2187"/>
                  <a:ext cx="37" cy="45"/>
                </a:xfrm>
                <a:custGeom>
                  <a:avLst/>
                  <a:gdLst>
                    <a:gd name="T0" fmla="*/ 23 w 37"/>
                    <a:gd name="T1" fmla="*/ 0 h 45"/>
                    <a:gd name="T2" fmla="*/ 11 w 37"/>
                    <a:gd name="T3" fmla="*/ 45 h 45"/>
                    <a:gd name="T4" fmla="*/ 23 w 37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45"/>
                    <a:gd name="T11" fmla="*/ 37 w 37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45">
                      <a:moveTo>
                        <a:pt x="23" y="0"/>
                      </a:moveTo>
                      <a:cubicBezTo>
                        <a:pt x="0" y="6"/>
                        <a:pt x="9" y="23"/>
                        <a:pt x="11" y="45"/>
                      </a:cubicBezTo>
                      <a:cubicBezTo>
                        <a:pt x="37" y="36"/>
                        <a:pt x="11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9F1E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4" name="Group 34106"/>
              <p:cNvGrpSpPr>
                <a:grpSpLocks noChangeAspect="1"/>
              </p:cNvGrpSpPr>
              <p:nvPr/>
            </p:nvGrpSpPr>
            <p:grpSpPr bwMode="auto">
              <a:xfrm>
                <a:off x="3899" y="3929"/>
                <a:ext cx="6" cy="6"/>
                <a:chOff x="4051" y="2187"/>
                <a:chExt cx="43" cy="46"/>
              </a:xfrm>
            </p:grpSpPr>
            <p:sp>
              <p:nvSpPr>
                <p:cNvPr id="527" name="Freeform 34107"/>
                <p:cNvSpPr>
                  <a:spLocks noChangeAspect="1"/>
                </p:cNvSpPr>
                <p:nvPr/>
              </p:nvSpPr>
              <p:spPr bwMode="auto">
                <a:xfrm>
                  <a:off x="4071" y="2187"/>
                  <a:ext cx="23" cy="46"/>
                </a:xfrm>
                <a:custGeom>
                  <a:avLst/>
                  <a:gdLst>
                    <a:gd name="T0" fmla="*/ 3 w 23"/>
                    <a:gd name="T1" fmla="*/ 0 h 46"/>
                    <a:gd name="T2" fmla="*/ 0 w 23"/>
                    <a:gd name="T3" fmla="*/ 12 h 46"/>
                    <a:gd name="T4" fmla="*/ 6 w 23"/>
                    <a:gd name="T5" fmla="*/ 30 h 46"/>
                    <a:gd name="T6" fmla="*/ 9 w 23"/>
                    <a:gd name="T7" fmla="*/ 18 h 46"/>
                    <a:gd name="T8" fmla="*/ 18 w 23"/>
                    <a:gd name="T9" fmla="*/ 15 h 46"/>
                    <a:gd name="T10" fmla="*/ 21 w 23"/>
                    <a:gd name="T11" fmla="*/ 6 h 46"/>
                    <a:gd name="T12" fmla="*/ 3 w 23"/>
                    <a:gd name="T13" fmla="*/ 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46"/>
                    <a:gd name="T23" fmla="*/ 23 w 23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46">
                      <a:moveTo>
                        <a:pt x="3" y="0"/>
                      </a:moveTo>
                      <a:cubicBezTo>
                        <a:pt x="2" y="4"/>
                        <a:pt x="0" y="8"/>
                        <a:pt x="0" y="12"/>
                      </a:cubicBezTo>
                      <a:cubicBezTo>
                        <a:pt x="0" y="45"/>
                        <a:pt x="1" y="46"/>
                        <a:pt x="6" y="30"/>
                      </a:cubicBezTo>
                      <a:cubicBezTo>
                        <a:pt x="7" y="26"/>
                        <a:pt x="6" y="21"/>
                        <a:pt x="9" y="18"/>
                      </a:cubicBezTo>
                      <a:cubicBezTo>
                        <a:pt x="11" y="16"/>
                        <a:pt x="15" y="16"/>
                        <a:pt x="18" y="15"/>
                      </a:cubicBezTo>
                      <a:cubicBezTo>
                        <a:pt x="19" y="12"/>
                        <a:pt x="23" y="8"/>
                        <a:pt x="21" y="6"/>
                      </a:cubicBezTo>
                      <a:cubicBezTo>
                        <a:pt x="17" y="2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93682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8" name="Freeform 34108"/>
                <p:cNvSpPr>
                  <a:spLocks noChangeAspect="1"/>
                </p:cNvSpPr>
                <p:nvPr/>
              </p:nvSpPr>
              <p:spPr bwMode="auto">
                <a:xfrm>
                  <a:off x="4051" y="2187"/>
                  <a:ext cx="37" cy="45"/>
                </a:xfrm>
                <a:custGeom>
                  <a:avLst/>
                  <a:gdLst>
                    <a:gd name="T0" fmla="*/ 23 w 37"/>
                    <a:gd name="T1" fmla="*/ 0 h 45"/>
                    <a:gd name="T2" fmla="*/ 11 w 37"/>
                    <a:gd name="T3" fmla="*/ 45 h 45"/>
                    <a:gd name="T4" fmla="*/ 23 w 37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45"/>
                    <a:gd name="T11" fmla="*/ 37 w 37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45">
                      <a:moveTo>
                        <a:pt x="23" y="0"/>
                      </a:moveTo>
                      <a:cubicBezTo>
                        <a:pt x="0" y="6"/>
                        <a:pt x="9" y="23"/>
                        <a:pt x="11" y="45"/>
                      </a:cubicBezTo>
                      <a:cubicBezTo>
                        <a:pt x="37" y="36"/>
                        <a:pt x="11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9F1E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375" name="Group 34109"/>
              <p:cNvGrpSpPr>
                <a:grpSpLocks noChangeAspect="1"/>
              </p:cNvGrpSpPr>
              <p:nvPr/>
            </p:nvGrpSpPr>
            <p:grpSpPr bwMode="auto">
              <a:xfrm>
                <a:off x="3915" y="3926"/>
                <a:ext cx="6" cy="7"/>
                <a:chOff x="4051" y="2187"/>
                <a:chExt cx="43" cy="46"/>
              </a:xfrm>
            </p:grpSpPr>
            <p:sp>
              <p:nvSpPr>
                <p:cNvPr id="525" name="Freeform 34110"/>
                <p:cNvSpPr>
                  <a:spLocks noChangeAspect="1"/>
                </p:cNvSpPr>
                <p:nvPr/>
              </p:nvSpPr>
              <p:spPr bwMode="auto">
                <a:xfrm>
                  <a:off x="4071" y="2187"/>
                  <a:ext cx="23" cy="46"/>
                </a:xfrm>
                <a:custGeom>
                  <a:avLst/>
                  <a:gdLst>
                    <a:gd name="T0" fmla="*/ 3 w 23"/>
                    <a:gd name="T1" fmla="*/ 0 h 46"/>
                    <a:gd name="T2" fmla="*/ 0 w 23"/>
                    <a:gd name="T3" fmla="*/ 12 h 46"/>
                    <a:gd name="T4" fmla="*/ 6 w 23"/>
                    <a:gd name="T5" fmla="*/ 30 h 46"/>
                    <a:gd name="T6" fmla="*/ 9 w 23"/>
                    <a:gd name="T7" fmla="*/ 18 h 46"/>
                    <a:gd name="T8" fmla="*/ 18 w 23"/>
                    <a:gd name="T9" fmla="*/ 15 h 46"/>
                    <a:gd name="T10" fmla="*/ 21 w 23"/>
                    <a:gd name="T11" fmla="*/ 6 h 46"/>
                    <a:gd name="T12" fmla="*/ 3 w 23"/>
                    <a:gd name="T13" fmla="*/ 0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3"/>
                    <a:gd name="T22" fmla="*/ 0 h 46"/>
                    <a:gd name="T23" fmla="*/ 23 w 23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3" h="46">
                      <a:moveTo>
                        <a:pt x="3" y="0"/>
                      </a:moveTo>
                      <a:cubicBezTo>
                        <a:pt x="2" y="4"/>
                        <a:pt x="0" y="8"/>
                        <a:pt x="0" y="12"/>
                      </a:cubicBezTo>
                      <a:cubicBezTo>
                        <a:pt x="0" y="45"/>
                        <a:pt x="1" y="46"/>
                        <a:pt x="6" y="30"/>
                      </a:cubicBezTo>
                      <a:cubicBezTo>
                        <a:pt x="7" y="26"/>
                        <a:pt x="6" y="21"/>
                        <a:pt x="9" y="18"/>
                      </a:cubicBezTo>
                      <a:cubicBezTo>
                        <a:pt x="11" y="16"/>
                        <a:pt x="15" y="16"/>
                        <a:pt x="18" y="15"/>
                      </a:cubicBezTo>
                      <a:cubicBezTo>
                        <a:pt x="19" y="12"/>
                        <a:pt x="23" y="8"/>
                        <a:pt x="21" y="6"/>
                      </a:cubicBezTo>
                      <a:cubicBezTo>
                        <a:pt x="17" y="2"/>
                        <a:pt x="3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93682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26" name="Freeform 34111"/>
                <p:cNvSpPr>
                  <a:spLocks noChangeAspect="1"/>
                </p:cNvSpPr>
                <p:nvPr/>
              </p:nvSpPr>
              <p:spPr bwMode="auto">
                <a:xfrm>
                  <a:off x="4051" y="2187"/>
                  <a:ext cx="37" cy="45"/>
                </a:xfrm>
                <a:custGeom>
                  <a:avLst/>
                  <a:gdLst>
                    <a:gd name="T0" fmla="*/ 23 w 37"/>
                    <a:gd name="T1" fmla="*/ 0 h 45"/>
                    <a:gd name="T2" fmla="*/ 11 w 37"/>
                    <a:gd name="T3" fmla="*/ 45 h 45"/>
                    <a:gd name="T4" fmla="*/ 23 w 37"/>
                    <a:gd name="T5" fmla="*/ 0 h 45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45"/>
                    <a:gd name="T11" fmla="*/ 37 w 37"/>
                    <a:gd name="T12" fmla="*/ 45 h 4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45">
                      <a:moveTo>
                        <a:pt x="23" y="0"/>
                      </a:moveTo>
                      <a:cubicBezTo>
                        <a:pt x="0" y="6"/>
                        <a:pt x="9" y="23"/>
                        <a:pt x="11" y="45"/>
                      </a:cubicBezTo>
                      <a:cubicBezTo>
                        <a:pt x="37" y="36"/>
                        <a:pt x="11" y="0"/>
                        <a:pt x="23" y="0"/>
                      </a:cubicBezTo>
                      <a:close/>
                    </a:path>
                  </a:pathLst>
                </a:custGeom>
                <a:solidFill>
                  <a:srgbClr val="F9F1E3"/>
                </a:solidFill>
                <a:ln w="12700">
                  <a:noFill/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376" name="Freeform 34112"/>
              <p:cNvSpPr>
                <a:spLocks noChangeAspect="1"/>
              </p:cNvSpPr>
              <p:nvPr/>
            </p:nvSpPr>
            <p:spPr bwMode="auto">
              <a:xfrm>
                <a:off x="3923" y="3900"/>
                <a:ext cx="9" cy="12"/>
              </a:xfrm>
              <a:custGeom>
                <a:avLst/>
                <a:gdLst>
                  <a:gd name="T0" fmla="*/ 0 w 69"/>
                  <a:gd name="T1" fmla="*/ 0 h 83"/>
                  <a:gd name="T2" fmla="*/ 0 w 69"/>
                  <a:gd name="T3" fmla="*/ 0 h 83"/>
                  <a:gd name="T4" fmla="*/ 0 w 69"/>
                  <a:gd name="T5" fmla="*/ 0 h 83"/>
                  <a:gd name="T6" fmla="*/ 0 w 69"/>
                  <a:gd name="T7" fmla="*/ 0 h 83"/>
                  <a:gd name="T8" fmla="*/ 0 w 69"/>
                  <a:gd name="T9" fmla="*/ 0 h 83"/>
                  <a:gd name="T10" fmla="*/ 0 w 69"/>
                  <a:gd name="T11" fmla="*/ 0 h 83"/>
                  <a:gd name="T12" fmla="*/ 0 w 69"/>
                  <a:gd name="T13" fmla="*/ 0 h 83"/>
                  <a:gd name="T14" fmla="*/ 0 w 69"/>
                  <a:gd name="T15" fmla="*/ 0 h 8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9"/>
                  <a:gd name="T25" fmla="*/ 0 h 83"/>
                  <a:gd name="T26" fmla="*/ 69 w 69"/>
                  <a:gd name="T27" fmla="*/ 83 h 8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9" h="83">
                    <a:moveTo>
                      <a:pt x="18" y="11"/>
                    </a:moveTo>
                    <a:cubicBezTo>
                      <a:pt x="0" y="17"/>
                      <a:pt x="5" y="36"/>
                      <a:pt x="21" y="41"/>
                    </a:cubicBezTo>
                    <a:cubicBezTo>
                      <a:pt x="26" y="55"/>
                      <a:pt x="28" y="71"/>
                      <a:pt x="36" y="83"/>
                    </a:cubicBezTo>
                    <a:cubicBezTo>
                      <a:pt x="42" y="81"/>
                      <a:pt x="48" y="79"/>
                      <a:pt x="54" y="77"/>
                    </a:cubicBezTo>
                    <a:cubicBezTo>
                      <a:pt x="57" y="76"/>
                      <a:pt x="63" y="74"/>
                      <a:pt x="63" y="74"/>
                    </a:cubicBezTo>
                    <a:cubicBezTo>
                      <a:pt x="69" y="56"/>
                      <a:pt x="51" y="58"/>
                      <a:pt x="36" y="56"/>
                    </a:cubicBezTo>
                    <a:cubicBezTo>
                      <a:pt x="23" y="52"/>
                      <a:pt x="25" y="44"/>
                      <a:pt x="21" y="32"/>
                    </a:cubicBezTo>
                    <a:cubicBezTo>
                      <a:pt x="18" y="7"/>
                      <a:pt x="18" y="0"/>
                      <a:pt x="18" y="11"/>
                    </a:cubicBez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7" name="Freeform 34113"/>
              <p:cNvSpPr>
                <a:spLocks noChangeAspect="1"/>
              </p:cNvSpPr>
              <p:nvPr/>
            </p:nvSpPr>
            <p:spPr bwMode="auto">
              <a:xfrm>
                <a:off x="3928" y="3899"/>
                <a:ext cx="4" cy="7"/>
              </a:xfrm>
              <a:custGeom>
                <a:avLst/>
                <a:gdLst>
                  <a:gd name="T0" fmla="*/ 0 w 28"/>
                  <a:gd name="T1" fmla="*/ 0 h 47"/>
                  <a:gd name="T2" fmla="*/ 0 w 28"/>
                  <a:gd name="T3" fmla="*/ 0 h 47"/>
                  <a:gd name="T4" fmla="*/ 0 w 28"/>
                  <a:gd name="T5" fmla="*/ 0 h 47"/>
                  <a:gd name="T6" fmla="*/ 0 w 28"/>
                  <a:gd name="T7" fmla="*/ 0 h 47"/>
                  <a:gd name="T8" fmla="*/ 0 w 28"/>
                  <a:gd name="T9" fmla="*/ 0 h 47"/>
                  <a:gd name="T10" fmla="*/ 0 w 28"/>
                  <a:gd name="T11" fmla="*/ 0 h 47"/>
                  <a:gd name="T12" fmla="*/ 0 w 28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47"/>
                  <a:gd name="T23" fmla="*/ 28 w 28"/>
                  <a:gd name="T24" fmla="*/ 47 h 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47">
                    <a:moveTo>
                      <a:pt x="18" y="0"/>
                    </a:moveTo>
                    <a:cubicBezTo>
                      <a:pt x="8" y="7"/>
                      <a:pt x="4" y="12"/>
                      <a:pt x="0" y="24"/>
                    </a:cubicBezTo>
                    <a:cubicBezTo>
                      <a:pt x="9" y="38"/>
                      <a:pt x="2" y="47"/>
                      <a:pt x="21" y="42"/>
                    </a:cubicBezTo>
                    <a:cubicBezTo>
                      <a:pt x="22" y="36"/>
                      <a:pt x="23" y="30"/>
                      <a:pt x="24" y="24"/>
                    </a:cubicBezTo>
                    <a:cubicBezTo>
                      <a:pt x="25" y="21"/>
                      <a:pt x="28" y="18"/>
                      <a:pt x="27" y="15"/>
                    </a:cubicBezTo>
                    <a:cubicBezTo>
                      <a:pt x="26" y="12"/>
                      <a:pt x="20" y="15"/>
                      <a:pt x="18" y="12"/>
                    </a:cubicBezTo>
                    <a:cubicBezTo>
                      <a:pt x="16" y="9"/>
                      <a:pt x="18" y="4"/>
                      <a:pt x="18" y="0"/>
                    </a:cubicBez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8" name="Line 34114"/>
              <p:cNvSpPr>
                <a:spLocks noChangeAspect="1" noChangeShapeType="1"/>
              </p:cNvSpPr>
              <p:nvPr/>
            </p:nvSpPr>
            <p:spPr bwMode="auto">
              <a:xfrm flipV="1">
                <a:off x="3841" y="3929"/>
                <a:ext cx="80" cy="13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79" name="Line 34115"/>
              <p:cNvSpPr>
                <a:spLocks noChangeAspect="1" noChangeShapeType="1"/>
              </p:cNvSpPr>
              <p:nvPr/>
            </p:nvSpPr>
            <p:spPr bwMode="auto">
              <a:xfrm flipV="1">
                <a:off x="3841" y="3970"/>
                <a:ext cx="36" cy="4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0" name="Line 34116"/>
              <p:cNvSpPr>
                <a:spLocks noChangeAspect="1" noChangeShapeType="1"/>
              </p:cNvSpPr>
              <p:nvPr/>
            </p:nvSpPr>
            <p:spPr bwMode="auto">
              <a:xfrm flipV="1">
                <a:off x="3881" y="3963"/>
                <a:ext cx="38" cy="7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1" name="Line 34117"/>
              <p:cNvSpPr>
                <a:spLocks noChangeAspect="1" noChangeShapeType="1"/>
              </p:cNvSpPr>
              <p:nvPr/>
            </p:nvSpPr>
            <p:spPr bwMode="auto">
              <a:xfrm>
                <a:off x="3923" y="3963"/>
                <a:ext cx="56" cy="0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2" name="Line 34118"/>
              <p:cNvSpPr>
                <a:spLocks noChangeAspect="1" noChangeShapeType="1"/>
              </p:cNvSpPr>
              <p:nvPr/>
            </p:nvSpPr>
            <p:spPr bwMode="auto">
              <a:xfrm>
                <a:off x="3923" y="392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3" name="Line 34119"/>
              <p:cNvSpPr>
                <a:spLocks noChangeAspect="1" noChangeShapeType="1"/>
              </p:cNvSpPr>
              <p:nvPr/>
            </p:nvSpPr>
            <p:spPr bwMode="auto">
              <a:xfrm flipV="1">
                <a:off x="3895" y="3985"/>
                <a:ext cx="81" cy="7"/>
              </a:xfrm>
              <a:prstGeom prst="line">
                <a:avLst/>
              </a:prstGeom>
              <a:noFill/>
              <a:ln w="12700">
                <a:solidFill>
                  <a:srgbClr val="F4E6D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4" name="Line 34120"/>
              <p:cNvSpPr>
                <a:spLocks noChangeAspect="1" noChangeShapeType="1"/>
              </p:cNvSpPr>
              <p:nvPr/>
            </p:nvSpPr>
            <p:spPr bwMode="auto">
              <a:xfrm flipH="1">
                <a:off x="3922" y="3930"/>
                <a:ext cx="1" cy="78"/>
              </a:xfrm>
              <a:prstGeom prst="line">
                <a:avLst/>
              </a:prstGeom>
              <a:noFill/>
              <a:ln w="1270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5" name="Line 34121"/>
              <p:cNvSpPr>
                <a:spLocks noChangeAspect="1" noChangeShapeType="1"/>
              </p:cNvSpPr>
              <p:nvPr/>
            </p:nvSpPr>
            <p:spPr bwMode="auto">
              <a:xfrm flipH="1">
                <a:off x="3878" y="3935"/>
                <a:ext cx="1" cy="78"/>
              </a:xfrm>
              <a:prstGeom prst="line">
                <a:avLst/>
              </a:prstGeom>
              <a:noFill/>
              <a:ln w="28575">
                <a:solidFill>
                  <a:srgbClr val="F9F1E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6" name="Line 34122"/>
              <p:cNvSpPr>
                <a:spLocks noChangeAspect="1" noChangeShapeType="1"/>
              </p:cNvSpPr>
              <p:nvPr/>
            </p:nvSpPr>
            <p:spPr bwMode="auto">
              <a:xfrm flipH="1">
                <a:off x="3879" y="3936"/>
                <a:ext cx="1" cy="78"/>
              </a:xfrm>
              <a:prstGeom prst="line">
                <a:avLst/>
              </a:prstGeom>
              <a:noFill/>
              <a:ln w="1270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7" name="Freeform 34123"/>
              <p:cNvSpPr>
                <a:spLocks noChangeAspect="1"/>
              </p:cNvSpPr>
              <p:nvPr/>
            </p:nvSpPr>
            <p:spPr bwMode="auto">
              <a:xfrm>
                <a:off x="3893" y="3989"/>
                <a:ext cx="45" cy="8"/>
              </a:xfrm>
              <a:custGeom>
                <a:avLst/>
                <a:gdLst>
                  <a:gd name="T0" fmla="*/ 0 w 327"/>
                  <a:gd name="T1" fmla="*/ 0 h 54"/>
                  <a:gd name="T2" fmla="*/ 0 w 327"/>
                  <a:gd name="T3" fmla="*/ 0 h 54"/>
                  <a:gd name="T4" fmla="*/ 0 w 327"/>
                  <a:gd name="T5" fmla="*/ 0 h 54"/>
                  <a:gd name="T6" fmla="*/ 0 w 327"/>
                  <a:gd name="T7" fmla="*/ 0 h 54"/>
                  <a:gd name="T8" fmla="*/ 0 w 327"/>
                  <a:gd name="T9" fmla="*/ 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54"/>
                  <a:gd name="T17" fmla="*/ 327 w 327"/>
                  <a:gd name="T18" fmla="*/ 54 h 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54">
                    <a:moveTo>
                      <a:pt x="0" y="27"/>
                    </a:moveTo>
                    <a:lnTo>
                      <a:pt x="18" y="54"/>
                    </a:lnTo>
                    <a:lnTo>
                      <a:pt x="327" y="30"/>
                    </a:lnTo>
                    <a:lnTo>
                      <a:pt x="3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DBB069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8" name="Freeform 34124"/>
              <p:cNvSpPr>
                <a:spLocks noChangeAspect="1"/>
              </p:cNvSpPr>
              <p:nvPr/>
            </p:nvSpPr>
            <p:spPr bwMode="auto">
              <a:xfrm>
                <a:off x="3943" y="3986"/>
                <a:ext cx="34" cy="14"/>
              </a:xfrm>
              <a:custGeom>
                <a:avLst/>
                <a:gdLst>
                  <a:gd name="T0" fmla="*/ 0 w 252"/>
                  <a:gd name="T1" fmla="*/ 0 h 101"/>
                  <a:gd name="T2" fmla="*/ 0 w 252"/>
                  <a:gd name="T3" fmla="*/ 0 h 101"/>
                  <a:gd name="T4" fmla="*/ 0 w 252"/>
                  <a:gd name="T5" fmla="*/ 0 h 101"/>
                  <a:gd name="T6" fmla="*/ 0 w 252"/>
                  <a:gd name="T7" fmla="*/ 0 h 101"/>
                  <a:gd name="T8" fmla="*/ 0 w 252"/>
                  <a:gd name="T9" fmla="*/ 0 h 10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"/>
                  <a:gd name="T16" fmla="*/ 0 h 101"/>
                  <a:gd name="T17" fmla="*/ 252 w 252"/>
                  <a:gd name="T18" fmla="*/ 101 h 10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" h="101">
                    <a:moveTo>
                      <a:pt x="0" y="21"/>
                    </a:moveTo>
                    <a:cubicBezTo>
                      <a:pt x="8" y="101"/>
                      <a:pt x="9" y="90"/>
                      <a:pt x="9" y="60"/>
                    </a:cubicBezTo>
                    <a:lnTo>
                      <a:pt x="252" y="36"/>
                    </a:lnTo>
                    <a:lnTo>
                      <a:pt x="249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B069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89" name="Freeform 34125"/>
              <p:cNvSpPr>
                <a:spLocks noChangeAspect="1"/>
              </p:cNvSpPr>
              <p:nvPr/>
            </p:nvSpPr>
            <p:spPr bwMode="auto">
              <a:xfrm>
                <a:off x="3905" y="3993"/>
                <a:ext cx="14" cy="6"/>
              </a:xfrm>
              <a:custGeom>
                <a:avLst/>
                <a:gdLst>
                  <a:gd name="T0" fmla="*/ 0 w 102"/>
                  <a:gd name="T1" fmla="*/ 0 h 42"/>
                  <a:gd name="T2" fmla="*/ 0 w 102"/>
                  <a:gd name="T3" fmla="*/ 0 h 42"/>
                  <a:gd name="T4" fmla="*/ 0 w 102"/>
                  <a:gd name="T5" fmla="*/ 0 h 42"/>
                  <a:gd name="T6" fmla="*/ 0 w 102"/>
                  <a:gd name="T7" fmla="*/ 0 h 42"/>
                  <a:gd name="T8" fmla="*/ 0 w 102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42"/>
                  <a:gd name="T17" fmla="*/ 102 w 10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42">
                    <a:moveTo>
                      <a:pt x="0" y="9"/>
                    </a:moveTo>
                    <a:lnTo>
                      <a:pt x="6" y="42"/>
                    </a:lnTo>
                    <a:lnTo>
                      <a:pt x="102" y="33"/>
                    </a:lnTo>
                    <a:lnTo>
                      <a:pt x="10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0" name="Freeform 34126"/>
              <p:cNvSpPr>
                <a:spLocks noChangeAspect="1"/>
              </p:cNvSpPr>
              <p:nvPr/>
            </p:nvSpPr>
            <p:spPr bwMode="auto">
              <a:xfrm>
                <a:off x="3896" y="3995"/>
                <a:ext cx="4" cy="5"/>
              </a:xfrm>
              <a:custGeom>
                <a:avLst/>
                <a:gdLst>
                  <a:gd name="T0" fmla="*/ 0 w 27"/>
                  <a:gd name="T1" fmla="*/ 0 h 36"/>
                  <a:gd name="T2" fmla="*/ 0 w 27"/>
                  <a:gd name="T3" fmla="*/ 0 h 36"/>
                  <a:gd name="T4" fmla="*/ 0 w 27"/>
                  <a:gd name="T5" fmla="*/ 0 h 36"/>
                  <a:gd name="T6" fmla="*/ 0 w 27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36"/>
                  <a:gd name="T14" fmla="*/ 27 w 27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36">
                    <a:moveTo>
                      <a:pt x="17" y="0"/>
                    </a:moveTo>
                    <a:cubicBezTo>
                      <a:pt x="0" y="6"/>
                      <a:pt x="5" y="21"/>
                      <a:pt x="8" y="36"/>
                    </a:cubicBezTo>
                    <a:cubicBezTo>
                      <a:pt x="20" y="32"/>
                      <a:pt x="22" y="27"/>
                      <a:pt x="26" y="15"/>
                    </a:cubicBezTo>
                    <a:cubicBezTo>
                      <a:pt x="22" y="1"/>
                      <a:pt x="27" y="5"/>
                      <a:pt x="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1" name="Freeform 34127"/>
              <p:cNvSpPr>
                <a:spLocks noChangeAspect="1"/>
              </p:cNvSpPr>
              <p:nvPr/>
            </p:nvSpPr>
            <p:spPr bwMode="auto">
              <a:xfrm>
                <a:off x="3948" y="3989"/>
                <a:ext cx="14" cy="7"/>
              </a:xfrm>
              <a:custGeom>
                <a:avLst/>
                <a:gdLst>
                  <a:gd name="T0" fmla="*/ 0 w 102"/>
                  <a:gd name="T1" fmla="*/ 0 h 42"/>
                  <a:gd name="T2" fmla="*/ 0 w 102"/>
                  <a:gd name="T3" fmla="*/ 0 h 42"/>
                  <a:gd name="T4" fmla="*/ 0 w 102"/>
                  <a:gd name="T5" fmla="*/ 0 h 42"/>
                  <a:gd name="T6" fmla="*/ 0 w 102"/>
                  <a:gd name="T7" fmla="*/ 0 h 42"/>
                  <a:gd name="T8" fmla="*/ 0 w 102"/>
                  <a:gd name="T9" fmla="*/ 0 h 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2"/>
                  <a:gd name="T16" fmla="*/ 0 h 42"/>
                  <a:gd name="T17" fmla="*/ 102 w 102"/>
                  <a:gd name="T18" fmla="*/ 42 h 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2" h="42">
                    <a:moveTo>
                      <a:pt x="0" y="9"/>
                    </a:moveTo>
                    <a:lnTo>
                      <a:pt x="6" y="42"/>
                    </a:lnTo>
                    <a:lnTo>
                      <a:pt x="102" y="33"/>
                    </a:lnTo>
                    <a:lnTo>
                      <a:pt x="102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2" name="Freeform 34128"/>
              <p:cNvSpPr>
                <a:spLocks noChangeAspect="1"/>
              </p:cNvSpPr>
              <p:nvPr/>
            </p:nvSpPr>
            <p:spPr bwMode="auto">
              <a:xfrm>
                <a:off x="3973" y="3988"/>
                <a:ext cx="3" cy="5"/>
              </a:xfrm>
              <a:custGeom>
                <a:avLst/>
                <a:gdLst>
                  <a:gd name="T0" fmla="*/ 0 w 27"/>
                  <a:gd name="T1" fmla="*/ 0 h 36"/>
                  <a:gd name="T2" fmla="*/ 0 w 27"/>
                  <a:gd name="T3" fmla="*/ 0 h 36"/>
                  <a:gd name="T4" fmla="*/ 0 w 27"/>
                  <a:gd name="T5" fmla="*/ 0 h 36"/>
                  <a:gd name="T6" fmla="*/ 0 w 27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36"/>
                  <a:gd name="T14" fmla="*/ 27 w 27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36">
                    <a:moveTo>
                      <a:pt x="17" y="0"/>
                    </a:moveTo>
                    <a:cubicBezTo>
                      <a:pt x="0" y="6"/>
                      <a:pt x="5" y="21"/>
                      <a:pt x="8" y="36"/>
                    </a:cubicBezTo>
                    <a:cubicBezTo>
                      <a:pt x="20" y="32"/>
                      <a:pt x="22" y="27"/>
                      <a:pt x="26" y="15"/>
                    </a:cubicBezTo>
                    <a:cubicBezTo>
                      <a:pt x="22" y="1"/>
                      <a:pt x="27" y="5"/>
                      <a:pt x="1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3" name="Freeform 34129"/>
              <p:cNvSpPr>
                <a:spLocks noChangeAspect="1"/>
              </p:cNvSpPr>
              <p:nvPr/>
            </p:nvSpPr>
            <p:spPr bwMode="auto">
              <a:xfrm>
                <a:off x="3901" y="3985"/>
                <a:ext cx="7" cy="6"/>
              </a:xfrm>
              <a:custGeom>
                <a:avLst/>
                <a:gdLst>
                  <a:gd name="T0" fmla="*/ 0 w 48"/>
                  <a:gd name="T1" fmla="*/ 0 h 37"/>
                  <a:gd name="T2" fmla="*/ 0 w 48"/>
                  <a:gd name="T3" fmla="*/ 0 h 37"/>
                  <a:gd name="T4" fmla="*/ 0 w 48"/>
                  <a:gd name="T5" fmla="*/ 0 h 37"/>
                  <a:gd name="T6" fmla="*/ 0 w 48"/>
                  <a:gd name="T7" fmla="*/ 0 h 37"/>
                  <a:gd name="T8" fmla="*/ 0 w 48"/>
                  <a:gd name="T9" fmla="*/ 0 h 37"/>
                  <a:gd name="T10" fmla="*/ 0 w 48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7"/>
                  <a:gd name="T20" fmla="*/ 48 w 48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7">
                    <a:moveTo>
                      <a:pt x="0" y="12"/>
                    </a:moveTo>
                    <a:cubicBezTo>
                      <a:pt x="4" y="24"/>
                      <a:pt x="10" y="29"/>
                      <a:pt x="21" y="36"/>
                    </a:cubicBezTo>
                    <a:cubicBezTo>
                      <a:pt x="35" y="33"/>
                      <a:pt x="36" y="37"/>
                      <a:pt x="42" y="24"/>
                    </a:cubicBezTo>
                    <a:cubicBezTo>
                      <a:pt x="45" y="18"/>
                      <a:pt x="48" y="6"/>
                      <a:pt x="48" y="6"/>
                    </a:cubicBezTo>
                    <a:cubicBezTo>
                      <a:pt x="31" y="0"/>
                      <a:pt x="41" y="17"/>
                      <a:pt x="21" y="24"/>
                    </a:cubicBezTo>
                    <a:cubicBezTo>
                      <a:pt x="13" y="21"/>
                      <a:pt x="6" y="18"/>
                      <a:pt x="0" y="12"/>
                    </a:cubicBez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4" name="Freeform 34130"/>
              <p:cNvSpPr>
                <a:spLocks noChangeAspect="1"/>
              </p:cNvSpPr>
              <p:nvPr/>
            </p:nvSpPr>
            <p:spPr bwMode="auto">
              <a:xfrm>
                <a:off x="3900" y="3982"/>
                <a:ext cx="7" cy="4"/>
              </a:xfrm>
              <a:custGeom>
                <a:avLst/>
                <a:gdLst>
                  <a:gd name="T0" fmla="*/ 0 w 52"/>
                  <a:gd name="T1" fmla="*/ 0 h 27"/>
                  <a:gd name="T2" fmla="*/ 0 w 52"/>
                  <a:gd name="T3" fmla="*/ 0 h 27"/>
                  <a:gd name="T4" fmla="*/ 0 w 52"/>
                  <a:gd name="T5" fmla="*/ 0 h 27"/>
                  <a:gd name="T6" fmla="*/ 0 w 52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27"/>
                  <a:gd name="T14" fmla="*/ 52 w 52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27">
                    <a:moveTo>
                      <a:pt x="52" y="0"/>
                    </a:moveTo>
                    <a:cubicBezTo>
                      <a:pt x="38" y="5"/>
                      <a:pt x="41" y="14"/>
                      <a:pt x="37" y="27"/>
                    </a:cubicBezTo>
                    <a:cubicBezTo>
                      <a:pt x="27" y="24"/>
                      <a:pt x="0" y="2"/>
                      <a:pt x="28" y="9"/>
                    </a:cubicBezTo>
                    <a:cubicBezTo>
                      <a:pt x="48" y="2"/>
                      <a:pt x="40" y="6"/>
                      <a:pt x="52" y="0"/>
                    </a:cubicBez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5" name="Freeform 34131"/>
              <p:cNvSpPr>
                <a:spLocks noChangeAspect="1"/>
              </p:cNvSpPr>
              <p:nvPr/>
            </p:nvSpPr>
            <p:spPr bwMode="auto">
              <a:xfrm>
                <a:off x="3966" y="3978"/>
                <a:ext cx="7" cy="6"/>
              </a:xfrm>
              <a:custGeom>
                <a:avLst/>
                <a:gdLst>
                  <a:gd name="T0" fmla="*/ 0 w 48"/>
                  <a:gd name="T1" fmla="*/ 0 h 37"/>
                  <a:gd name="T2" fmla="*/ 0 w 48"/>
                  <a:gd name="T3" fmla="*/ 0 h 37"/>
                  <a:gd name="T4" fmla="*/ 0 w 48"/>
                  <a:gd name="T5" fmla="*/ 0 h 37"/>
                  <a:gd name="T6" fmla="*/ 0 w 48"/>
                  <a:gd name="T7" fmla="*/ 0 h 37"/>
                  <a:gd name="T8" fmla="*/ 0 w 48"/>
                  <a:gd name="T9" fmla="*/ 0 h 37"/>
                  <a:gd name="T10" fmla="*/ 0 w 48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37"/>
                  <a:gd name="T20" fmla="*/ 48 w 48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37">
                    <a:moveTo>
                      <a:pt x="0" y="12"/>
                    </a:moveTo>
                    <a:cubicBezTo>
                      <a:pt x="4" y="24"/>
                      <a:pt x="10" y="29"/>
                      <a:pt x="21" y="36"/>
                    </a:cubicBezTo>
                    <a:cubicBezTo>
                      <a:pt x="35" y="33"/>
                      <a:pt x="36" y="37"/>
                      <a:pt x="42" y="24"/>
                    </a:cubicBezTo>
                    <a:cubicBezTo>
                      <a:pt x="45" y="18"/>
                      <a:pt x="48" y="6"/>
                      <a:pt x="48" y="6"/>
                    </a:cubicBezTo>
                    <a:cubicBezTo>
                      <a:pt x="31" y="0"/>
                      <a:pt x="41" y="17"/>
                      <a:pt x="21" y="24"/>
                    </a:cubicBezTo>
                    <a:cubicBezTo>
                      <a:pt x="13" y="21"/>
                      <a:pt x="6" y="18"/>
                      <a:pt x="0" y="12"/>
                    </a:cubicBez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6" name="Freeform 34132"/>
              <p:cNvSpPr>
                <a:spLocks noChangeAspect="1"/>
              </p:cNvSpPr>
              <p:nvPr/>
            </p:nvSpPr>
            <p:spPr bwMode="auto">
              <a:xfrm>
                <a:off x="3965" y="3976"/>
                <a:ext cx="7" cy="4"/>
              </a:xfrm>
              <a:custGeom>
                <a:avLst/>
                <a:gdLst>
                  <a:gd name="T0" fmla="*/ 0 w 52"/>
                  <a:gd name="T1" fmla="*/ 0 h 27"/>
                  <a:gd name="T2" fmla="*/ 0 w 52"/>
                  <a:gd name="T3" fmla="*/ 0 h 27"/>
                  <a:gd name="T4" fmla="*/ 0 w 52"/>
                  <a:gd name="T5" fmla="*/ 0 h 27"/>
                  <a:gd name="T6" fmla="*/ 0 w 52"/>
                  <a:gd name="T7" fmla="*/ 0 h 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27"/>
                  <a:gd name="T14" fmla="*/ 52 w 52"/>
                  <a:gd name="T15" fmla="*/ 27 h 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27">
                    <a:moveTo>
                      <a:pt x="52" y="0"/>
                    </a:moveTo>
                    <a:cubicBezTo>
                      <a:pt x="38" y="5"/>
                      <a:pt x="41" y="14"/>
                      <a:pt x="37" y="27"/>
                    </a:cubicBezTo>
                    <a:cubicBezTo>
                      <a:pt x="27" y="24"/>
                      <a:pt x="0" y="2"/>
                      <a:pt x="28" y="9"/>
                    </a:cubicBezTo>
                    <a:cubicBezTo>
                      <a:pt x="48" y="2"/>
                      <a:pt x="40" y="6"/>
                      <a:pt x="52" y="0"/>
                    </a:cubicBez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7" name="Line 34133"/>
              <p:cNvSpPr>
                <a:spLocks noChangeAspect="1" noChangeShapeType="1"/>
              </p:cNvSpPr>
              <p:nvPr/>
            </p:nvSpPr>
            <p:spPr bwMode="auto">
              <a:xfrm flipV="1">
                <a:off x="3923" y="4000"/>
                <a:ext cx="54" cy="4"/>
              </a:xfrm>
              <a:prstGeom prst="line">
                <a:avLst/>
              </a:prstGeom>
              <a:noFill/>
              <a:ln w="1270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8" name="Line 34134"/>
              <p:cNvSpPr>
                <a:spLocks noChangeAspect="1" noChangeShapeType="1"/>
              </p:cNvSpPr>
              <p:nvPr/>
            </p:nvSpPr>
            <p:spPr bwMode="auto">
              <a:xfrm flipV="1">
                <a:off x="3897" y="4004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99" name="Freeform 34135"/>
              <p:cNvSpPr>
                <a:spLocks noChangeAspect="1"/>
              </p:cNvSpPr>
              <p:nvPr/>
            </p:nvSpPr>
            <p:spPr bwMode="auto">
              <a:xfrm>
                <a:off x="3870" y="4001"/>
                <a:ext cx="4" cy="3"/>
              </a:xfrm>
              <a:custGeom>
                <a:avLst/>
                <a:gdLst>
                  <a:gd name="T0" fmla="*/ 0 w 27"/>
                  <a:gd name="T1" fmla="*/ 0 h 18"/>
                  <a:gd name="T2" fmla="*/ 0 w 27"/>
                  <a:gd name="T3" fmla="*/ 0 h 18"/>
                  <a:gd name="T4" fmla="*/ 0 w 27"/>
                  <a:gd name="T5" fmla="*/ 0 h 18"/>
                  <a:gd name="T6" fmla="*/ 0 w 2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8"/>
                  <a:gd name="T14" fmla="*/ 27 w 2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8">
                    <a:moveTo>
                      <a:pt x="18" y="0"/>
                    </a:moveTo>
                    <a:cubicBezTo>
                      <a:pt x="12" y="2"/>
                      <a:pt x="0" y="12"/>
                      <a:pt x="6" y="15"/>
                    </a:cubicBezTo>
                    <a:cubicBezTo>
                      <a:pt x="12" y="18"/>
                      <a:pt x="20" y="13"/>
                      <a:pt x="27" y="12"/>
                    </a:cubicBezTo>
                    <a:cubicBezTo>
                      <a:pt x="20" y="2"/>
                      <a:pt x="24" y="6"/>
                      <a:pt x="18" y="0"/>
                    </a:cubicBez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0" name="Freeform 34136"/>
              <p:cNvSpPr>
                <a:spLocks noChangeAspect="1"/>
              </p:cNvSpPr>
              <p:nvPr/>
            </p:nvSpPr>
            <p:spPr bwMode="auto">
              <a:xfrm>
                <a:off x="3883" y="4001"/>
                <a:ext cx="4" cy="3"/>
              </a:xfrm>
              <a:custGeom>
                <a:avLst/>
                <a:gdLst>
                  <a:gd name="T0" fmla="*/ 0 w 27"/>
                  <a:gd name="T1" fmla="*/ 0 h 18"/>
                  <a:gd name="T2" fmla="*/ 0 w 27"/>
                  <a:gd name="T3" fmla="*/ 0 h 18"/>
                  <a:gd name="T4" fmla="*/ 0 w 27"/>
                  <a:gd name="T5" fmla="*/ 0 h 18"/>
                  <a:gd name="T6" fmla="*/ 0 w 2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8"/>
                  <a:gd name="T14" fmla="*/ 27 w 2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8">
                    <a:moveTo>
                      <a:pt x="18" y="0"/>
                    </a:moveTo>
                    <a:cubicBezTo>
                      <a:pt x="12" y="2"/>
                      <a:pt x="0" y="12"/>
                      <a:pt x="6" y="15"/>
                    </a:cubicBezTo>
                    <a:cubicBezTo>
                      <a:pt x="12" y="18"/>
                      <a:pt x="20" y="13"/>
                      <a:pt x="27" y="12"/>
                    </a:cubicBezTo>
                    <a:cubicBezTo>
                      <a:pt x="20" y="2"/>
                      <a:pt x="24" y="6"/>
                      <a:pt x="18" y="0"/>
                    </a:cubicBez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1" name="Freeform 34137"/>
              <p:cNvSpPr>
                <a:spLocks noChangeAspect="1"/>
              </p:cNvSpPr>
              <p:nvPr/>
            </p:nvSpPr>
            <p:spPr bwMode="auto">
              <a:xfrm>
                <a:off x="3912" y="4001"/>
                <a:ext cx="3" cy="3"/>
              </a:xfrm>
              <a:custGeom>
                <a:avLst/>
                <a:gdLst>
                  <a:gd name="T0" fmla="*/ 0 w 27"/>
                  <a:gd name="T1" fmla="*/ 0 h 18"/>
                  <a:gd name="T2" fmla="*/ 0 w 27"/>
                  <a:gd name="T3" fmla="*/ 0 h 18"/>
                  <a:gd name="T4" fmla="*/ 0 w 27"/>
                  <a:gd name="T5" fmla="*/ 0 h 18"/>
                  <a:gd name="T6" fmla="*/ 0 w 2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8"/>
                  <a:gd name="T14" fmla="*/ 27 w 2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8">
                    <a:moveTo>
                      <a:pt x="18" y="0"/>
                    </a:moveTo>
                    <a:cubicBezTo>
                      <a:pt x="12" y="2"/>
                      <a:pt x="0" y="12"/>
                      <a:pt x="6" y="15"/>
                    </a:cubicBezTo>
                    <a:cubicBezTo>
                      <a:pt x="12" y="18"/>
                      <a:pt x="20" y="13"/>
                      <a:pt x="27" y="12"/>
                    </a:cubicBezTo>
                    <a:cubicBezTo>
                      <a:pt x="20" y="2"/>
                      <a:pt x="24" y="6"/>
                      <a:pt x="18" y="0"/>
                    </a:cubicBez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2" name="Freeform 34138"/>
              <p:cNvSpPr>
                <a:spLocks noChangeAspect="1"/>
              </p:cNvSpPr>
              <p:nvPr/>
            </p:nvSpPr>
            <p:spPr bwMode="auto">
              <a:xfrm>
                <a:off x="3933" y="3981"/>
                <a:ext cx="4" cy="2"/>
              </a:xfrm>
              <a:custGeom>
                <a:avLst/>
                <a:gdLst>
                  <a:gd name="T0" fmla="*/ 0 w 27"/>
                  <a:gd name="T1" fmla="*/ 0 h 18"/>
                  <a:gd name="T2" fmla="*/ 0 w 27"/>
                  <a:gd name="T3" fmla="*/ 0 h 18"/>
                  <a:gd name="T4" fmla="*/ 0 w 27"/>
                  <a:gd name="T5" fmla="*/ 0 h 18"/>
                  <a:gd name="T6" fmla="*/ 0 w 27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"/>
                  <a:gd name="T13" fmla="*/ 0 h 18"/>
                  <a:gd name="T14" fmla="*/ 27 w 27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" h="18">
                    <a:moveTo>
                      <a:pt x="18" y="0"/>
                    </a:moveTo>
                    <a:cubicBezTo>
                      <a:pt x="12" y="2"/>
                      <a:pt x="0" y="12"/>
                      <a:pt x="6" y="15"/>
                    </a:cubicBezTo>
                    <a:cubicBezTo>
                      <a:pt x="12" y="18"/>
                      <a:pt x="20" y="13"/>
                      <a:pt x="27" y="12"/>
                    </a:cubicBezTo>
                    <a:cubicBezTo>
                      <a:pt x="20" y="2"/>
                      <a:pt x="24" y="6"/>
                      <a:pt x="18" y="0"/>
                    </a:cubicBezTo>
                    <a:close/>
                  </a:path>
                </a:pathLst>
              </a:custGeom>
              <a:solidFill>
                <a:srgbClr val="93682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3" name="Line 34139"/>
              <p:cNvSpPr>
                <a:spLocks noChangeAspect="1" noChangeShapeType="1"/>
              </p:cNvSpPr>
              <p:nvPr/>
            </p:nvSpPr>
            <p:spPr bwMode="auto">
              <a:xfrm>
                <a:off x="3913" y="397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E2C08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4" name="Line 34140"/>
              <p:cNvSpPr>
                <a:spLocks noChangeAspect="1" noChangeShapeType="1"/>
              </p:cNvSpPr>
              <p:nvPr/>
            </p:nvSpPr>
            <p:spPr bwMode="auto">
              <a:xfrm>
                <a:off x="3895" y="397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E2C08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5" name="Line 34141"/>
              <p:cNvSpPr>
                <a:spLocks noChangeAspect="1" noChangeShapeType="1"/>
              </p:cNvSpPr>
              <p:nvPr/>
            </p:nvSpPr>
            <p:spPr bwMode="auto">
              <a:xfrm>
                <a:off x="3957" y="397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E2C08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6" name="Line 34142"/>
              <p:cNvSpPr>
                <a:spLocks noChangeAspect="1" noChangeShapeType="1"/>
              </p:cNvSpPr>
              <p:nvPr/>
            </p:nvSpPr>
            <p:spPr bwMode="auto">
              <a:xfrm>
                <a:off x="3960" y="397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E2C08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7" name="Freeform 34143"/>
              <p:cNvSpPr>
                <a:spLocks noChangeAspect="1"/>
              </p:cNvSpPr>
              <p:nvPr/>
            </p:nvSpPr>
            <p:spPr bwMode="auto">
              <a:xfrm>
                <a:off x="3979" y="4008"/>
                <a:ext cx="80" cy="28"/>
              </a:xfrm>
              <a:custGeom>
                <a:avLst/>
                <a:gdLst>
                  <a:gd name="T0" fmla="*/ 0 w 593"/>
                  <a:gd name="T1" fmla="*/ 0 h 195"/>
                  <a:gd name="T2" fmla="*/ 0 w 593"/>
                  <a:gd name="T3" fmla="*/ 0 h 195"/>
                  <a:gd name="T4" fmla="*/ 0 w 593"/>
                  <a:gd name="T5" fmla="*/ 0 h 195"/>
                  <a:gd name="T6" fmla="*/ 0 w 593"/>
                  <a:gd name="T7" fmla="*/ 0 h 195"/>
                  <a:gd name="T8" fmla="*/ 0 w 593"/>
                  <a:gd name="T9" fmla="*/ 0 h 195"/>
                  <a:gd name="T10" fmla="*/ 0 w 593"/>
                  <a:gd name="T11" fmla="*/ 0 h 195"/>
                  <a:gd name="T12" fmla="*/ 0 w 593"/>
                  <a:gd name="T13" fmla="*/ 0 h 195"/>
                  <a:gd name="T14" fmla="*/ 0 w 593"/>
                  <a:gd name="T15" fmla="*/ 0 h 195"/>
                  <a:gd name="T16" fmla="*/ 0 w 593"/>
                  <a:gd name="T17" fmla="*/ 0 h 195"/>
                  <a:gd name="T18" fmla="*/ 0 w 593"/>
                  <a:gd name="T19" fmla="*/ 0 h 195"/>
                  <a:gd name="T20" fmla="*/ 0 w 593"/>
                  <a:gd name="T21" fmla="*/ 0 h 195"/>
                  <a:gd name="T22" fmla="*/ 0 w 593"/>
                  <a:gd name="T23" fmla="*/ 0 h 19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93"/>
                  <a:gd name="T37" fmla="*/ 0 h 195"/>
                  <a:gd name="T38" fmla="*/ 593 w 593"/>
                  <a:gd name="T39" fmla="*/ 195 h 19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93" h="195">
                    <a:moveTo>
                      <a:pt x="0" y="12"/>
                    </a:moveTo>
                    <a:lnTo>
                      <a:pt x="30" y="66"/>
                    </a:lnTo>
                    <a:lnTo>
                      <a:pt x="81" y="177"/>
                    </a:lnTo>
                    <a:cubicBezTo>
                      <a:pt x="109" y="181"/>
                      <a:pt x="119" y="183"/>
                      <a:pt x="150" y="180"/>
                    </a:cubicBezTo>
                    <a:cubicBezTo>
                      <a:pt x="165" y="175"/>
                      <a:pt x="158" y="168"/>
                      <a:pt x="165" y="168"/>
                    </a:cubicBezTo>
                    <a:lnTo>
                      <a:pt x="531" y="174"/>
                    </a:lnTo>
                    <a:cubicBezTo>
                      <a:pt x="539" y="195"/>
                      <a:pt x="542" y="192"/>
                      <a:pt x="564" y="192"/>
                    </a:cubicBezTo>
                    <a:lnTo>
                      <a:pt x="570" y="168"/>
                    </a:lnTo>
                    <a:cubicBezTo>
                      <a:pt x="593" y="87"/>
                      <a:pt x="585" y="94"/>
                      <a:pt x="585" y="24"/>
                    </a:cubicBezTo>
                    <a:cubicBezTo>
                      <a:pt x="417" y="20"/>
                      <a:pt x="249" y="19"/>
                      <a:pt x="81" y="12"/>
                    </a:cubicBezTo>
                    <a:cubicBezTo>
                      <a:pt x="71" y="12"/>
                      <a:pt x="64" y="1"/>
                      <a:pt x="54" y="0"/>
                    </a:cubicBezTo>
                    <a:cubicBezTo>
                      <a:pt x="35" y="3"/>
                      <a:pt x="18" y="8"/>
                      <a:pt x="0" y="12"/>
                    </a:cubicBezTo>
                    <a:close/>
                  </a:path>
                </a:pathLst>
              </a:custGeom>
              <a:solidFill>
                <a:srgbClr val="EDD6B1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8" name="Freeform 34144"/>
              <p:cNvSpPr>
                <a:spLocks noChangeAspect="1"/>
              </p:cNvSpPr>
              <p:nvPr/>
            </p:nvSpPr>
            <p:spPr bwMode="auto">
              <a:xfrm>
                <a:off x="3979" y="4008"/>
                <a:ext cx="80" cy="17"/>
              </a:xfrm>
              <a:custGeom>
                <a:avLst/>
                <a:gdLst>
                  <a:gd name="T0" fmla="*/ 0 w 586"/>
                  <a:gd name="T1" fmla="*/ 0 h 111"/>
                  <a:gd name="T2" fmla="*/ 0 w 586"/>
                  <a:gd name="T3" fmla="*/ 0 h 111"/>
                  <a:gd name="T4" fmla="*/ 0 w 586"/>
                  <a:gd name="T5" fmla="*/ 0 h 111"/>
                  <a:gd name="T6" fmla="*/ 0 w 586"/>
                  <a:gd name="T7" fmla="*/ 0 h 111"/>
                  <a:gd name="T8" fmla="*/ 0 w 586"/>
                  <a:gd name="T9" fmla="*/ 0 h 111"/>
                  <a:gd name="T10" fmla="*/ 0 w 586"/>
                  <a:gd name="T11" fmla="*/ 0 h 111"/>
                  <a:gd name="T12" fmla="*/ 0 w 586"/>
                  <a:gd name="T13" fmla="*/ 0 h 111"/>
                  <a:gd name="T14" fmla="*/ 0 w 586"/>
                  <a:gd name="T15" fmla="*/ 0 h 111"/>
                  <a:gd name="T16" fmla="*/ 0 w 586"/>
                  <a:gd name="T17" fmla="*/ 0 h 111"/>
                  <a:gd name="T18" fmla="*/ 0 w 586"/>
                  <a:gd name="T19" fmla="*/ 0 h 111"/>
                  <a:gd name="T20" fmla="*/ 0 w 586"/>
                  <a:gd name="T21" fmla="*/ 0 h 111"/>
                  <a:gd name="T22" fmla="*/ 0 w 586"/>
                  <a:gd name="T23" fmla="*/ 0 h 111"/>
                  <a:gd name="T24" fmla="*/ 0 w 586"/>
                  <a:gd name="T25" fmla="*/ 0 h 111"/>
                  <a:gd name="T26" fmla="*/ 0 w 586"/>
                  <a:gd name="T27" fmla="*/ 0 h 111"/>
                  <a:gd name="T28" fmla="*/ 0 w 586"/>
                  <a:gd name="T29" fmla="*/ 0 h 111"/>
                  <a:gd name="T30" fmla="*/ 0 w 586"/>
                  <a:gd name="T31" fmla="*/ 0 h 111"/>
                  <a:gd name="T32" fmla="*/ 0 w 586"/>
                  <a:gd name="T33" fmla="*/ 0 h 1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86"/>
                  <a:gd name="T52" fmla="*/ 0 h 111"/>
                  <a:gd name="T53" fmla="*/ 586 w 586"/>
                  <a:gd name="T54" fmla="*/ 111 h 1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86" h="111">
                    <a:moveTo>
                      <a:pt x="579" y="33"/>
                    </a:moveTo>
                    <a:lnTo>
                      <a:pt x="549" y="36"/>
                    </a:lnTo>
                    <a:lnTo>
                      <a:pt x="543" y="54"/>
                    </a:lnTo>
                    <a:lnTo>
                      <a:pt x="483" y="54"/>
                    </a:lnTo>
                    <a:lnTo>
                      <a:pt x="483" y="111"/>
                    </a:lnTo>
                    <a:lnTo>
                      <a:pt x="168" y="99"/>
                    </a:lnTo>
                    <a:lnTo>
                      <a:pt x="147" y="96"/>
                    </a:lnTo>
                    <a:lnTo>
                      <a:pt x="144" y="30"/>
                    </a:lnTo>
                    <a:lnTo>
                      <a:pt x="93" y="30"/>
                    </a:lnTo>
                    <a:lnTo>
                      <a:pt x="81" y="12"/>
                    </a:lnTo>
                    <a:lnTo>
                      <a:pt x="42" y="12"/>
                    </a:lnTo>
                    <a:lnTo>
                      <a:pt x="30" y="57"/>
                    </a:lnTo>
                    <a:lnTo>
                      <a:pt x="0" y="9"/>
                    </a:lnTo>
                    <a:lnTo>
                      <a:pt x="48" y="0"/>
                    </a:lnTo>
                    <a:lnTo>
                      <a:pt x="84" y="9"/>
                    </a:lnTo>
                    <a:lnTo>
                      <a:pt x="528" y="18"/>
                    </a:lnTo>
                    <a:cubicBezTo>
                      <a:pt x="586" y="21"/>
                      <a:pt x="586" y="4"/>
                      <a:pt x="579" y="33"/>
                    </a:cubicBezTo>
                    <a:close/>
                  </a:path>
                </a:pathLst>
              </a:custGeom>
              <a:solidFill>
                <a:srgbClr val="F8EFE0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09" name="Freeform 34145"/>
              <p:cNvSpPr>
                <a:spLocks noChangeAspect="1"/>
              </p:cNvSpPr>
              <p:nvPr/>
            </p:nvSpPr>
            <p:spPr bwMode="auto">
              <a:xfrm>
                <a:off x="4000" y="4011"/>
                <a:ext cx="43" cy="12"/>
              </a:xfrm>
              <a:custGeom>
                <a:avLst/>
                <a:gdLst>
                  <a:gd name="T0" fmla="*/ 0 w 315"/>
                  <a:gd name="T1" fmla="*/ 0 h 77"/>
                  <a:gd name="T2" fmla="*/ 0 w 315"/>
                  <a:gd name="T3" fmla="*/ 0 h 77"/>
                  <a:gd name="T4" fmla="*/ 0 w 315"/>
                  <a:gd name="T5" fmla="*/ 0 h 77"/>
                  <a:gd name="T6" fmla="*/ 0 w 315"/>
                  <a:gd name="T7" fmla="*/ 0 h 77"/>
                  <a:gd name="T8" fmla="*/ 0 w 315"/>
                  <a:gd name="T9" fmla="*/ 0 h 77"/>
                  <a:gd name="T10" fmla="*/ 0 w 315"/>
                  <a:gd name="T11" fmla="*/ 0 h 77"/>
                  <a:gd name="T12" fmla="*/ 0 w 315"/>
                  <a:gd name="T13" fmla="*/ 0 h 7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5"/>
                  <a:gd name="T22" fmla="*/ 0 h 77"/>
                  <a:gd name="T23" fmla="*/ 315 w 315"/>
                  <a:gd name="T24" fmla="*/ 77 h 7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5" h="77">
                    <a:moveTo>
                      <a:pt x="0" y="14"/>
                    </a:moveTo>
                    <a:lnTo>
                      <a:pt x="0" y="65"/>
                    </a:lnTo>
                    <a:lnTo>
                      <a:pt x="300" y="77"/>
                    </a:lnTo>
                    <a:lnTo>
                      <a:pt x="315" y="47"/>
                    </a:lnTo>
                    <a:lnTo>
                      <a:pt x="312" y="20"/>
                    </a:lnTo>
                    <a:cubicBezTo>
                      <a:pt x="217" y="15"/>
                      <a:pt x="122" y="11"/>
                      <a:pt x="27" y="5"/>
                    </a:cubicBezTo>
                    <a:cubicBezTo>
                      <a:pt x="20" y="5"/>
                      <a:pt x="0" y="0"/>
                      <a:pt x="0" y="14"/>
                    </a:cubicBezTo>
                    <a:close/>
                  </a:path>
                </a:pathLst>
              </a:custGeom>
              <a:solidFill>
                <a:srgbClr val="AE7C2A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0" name="Freeform 34146"/>
              <p:cNvSpPr>
                <a:spLocks noChangeAspect="1"/>
              </p:cNvSpPr>
              <p:nvPr/>
            </p:nvSpPr>
            <p:spPr bwMode="auto">
              <a:xfrm>
                <a:off x="3989" y="4021"/>
                <a:ext cx="23" cy="11"/>
              </a:xfrm>
              <a:custGeom>
                <a:avLst/>
                <a:gdLst>
                  <a:gd name="T0" fmla="*/ 0 w 168"/>
                  <a:gd name="T1" fmla="*/ 0 h 74"/>
                  <a:gd name="T2" fmla="*/ 0 w 168"/>
                  <a:gd name="T3" fmla="*/ 0 h 74"/>
                  <a:gd name="T4" fmla="*/ 0 w 168"/>
                  <a:gd name="T5" fmla="*/ 0 h 74"/>
                  <a:gd name="T6" fmla="*/ 0 w 168"/>
                  <a:gd name="T7" fmla="*/ 0 h 74"/>
                  <a:gd name="T8" fmla="*/ 0 w 168"/>
                  <a:gd name="T9" fmla="*/ 0 h 74"/>
                  <a:gd name="T10" fmla="*/ 0 w 168"/>
                  <a:gd name="T11" fmla="*/ 0 h 74"/>
                  <a:gd name="T12" fmla="*/ 0 w 168"/>
                  <a:gd name="T13" fmla="*/ 0 h 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68"/>
                  <a:gd name="T22" fmla="*/ 0 h 74"/>
                  <a:gd name="T23" fmla="*/ 168 w 168"/>
                  <a:gd name="T24" fmla="*/ 74 h 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68" h="74">
                    <a:moveTo>
                      <a:pt x="12" y="8"/>
                    </a:moveTo>
                    <a:cubicBezTo>
                      <a:pt x="10" y="27"/>
                      <a:pt x="0" y="66"/>
                      <a:pt x="24" y="74"/>
                    </a:cubicBezTo>
                    <a:cubicBezTo>
                      <a:pt x="49" y="66"/>
                      <a:pt x="36" y="69"/>
                      <a:pt x="63" y="65"/>
                    </a:cubicBezTo>
                    <a:cubicBezTo>
                      <a:pt x="84" y="57"/>
                      <a:pt x="73" y="53"/>
                      <a:pt x="90" y="47"/>
                    </a:cubicBezTo>
                    <a:cubicBezTo>
                      <a:pt x="103" y="51"/>
                      <a:pt x="113" y="58"/>
                      <a:pt x="126" y="62"/>
                    </a:cubicBezTo>
                    <a:cubicBezTo>
                      <a:pt x="168" y="0"/>
                      <a:pt x="99" y="16"/>
                      <a:pt x="66" y="14"/>
                    </a:cubicBezTo>
                    <a:cubicBezTo>
                      <a:pt x="45" y="0"/>
                      <a:pt x="61" y="8"/>
                      <a:pt x="12" y="8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1" name="Freeform 34147"/>
              <p:cNvSpPr>
                <a:spLocks noChangeAspect="1"/>
              </p:cNvSpPr>
              <p:nvPr/>
            </p:nvSpPr>
            <p:spPr bwMode="auto">
              <a:xfrm>
                <a:off x="3992" y="4015"/>
                <a:ext cx="5" cy="5"/>
              </a:xfrm>
              <a:custGeom>
                <a:avLst/>
                <a:gdLst>
                  <a:gd name="T0" fmla="*/ 0 w 36"/>
                  <a:gd name="T1" fmla="*/ 0 h 36"/>
                  <a:gd name="T2" fmla="*/ 0 w 36"/>
                  <a:gd name="T3" fmla="*/ 0 h 36"/>
                  <a:gd name="T4" fmla="*/ 0 w 36"/>
                  <a:gd name="T5" fmla="*/ 0 h 36"/>
                  <a:gd name="T6" fmla="*/ 0 w 36"/>
                  <a:gd name="T7" fmla="*/ 0 h 36"/>
                  <a:gd name="T8" fmla="*/ 0 w 36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36"/>
                  <a:gd name="T17" fmla="*/ 36 w 36"/>
                  <a:gd name="T18" fmla="*/ 36 h 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36">
                    <a:moveTo>
                      <a:pt x="0" y="0"/>
                    </a:moveTo>
                    <a:lnTo>
                      <a:pt x="0" y="36"/>
                    </a:lnTo>
                    <a:lnTo>
                      <a:pt x="36" y="36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2" name="Freeform 34148"/>
              <p:cNvSpPr>
                <a:spLocks noChangeAspect="1"/>
              </p:cNvSpPr>
              <p:nvPr/>
            </p:nvSpPr>
            <p:spPr bwMode="auto">
              <a:xfrm>
                <a:off x="4000" y="4012"/>
                <a:ext cx="24" cy="9"/>
              </a:xfrm>
              <a:custGeom>
                <a:avLst/>
                <a:gdLst>
                  <a:gd name="T0" fmla="*/ 0 w 174"/>
                  <a:gd name="T1" fmla="*/ 0 h 63"/>
                  <a:gd name="T2" fmla="*/ 0 w 174"/>
                  <a:gd name="T3" fmla="*/ 0 h 63"/>
                  <a:gd name="T4" fmla="*/ 0 w 174"/>
                  <a:gd name="T5" fmla="*/ 0 h 63"/>
                  <a:gd name="T6" fmla="*/ 0 w 174"/>
                  <a:gd name="T7" fmla="*/ 0 h 63"/>
                  <a:gd name="T8" fmla="*/ 0 w 174"/>
                  <a:gd name="T9" fmla="*/ 0 h 63"/>
                  <a:gd name="T10" fmla="*/ 0 w 174"/>
                  <a:gd name="T11" fmla="*/ 0 h 63"/>
                  <a:gd name="T12" fmla="*/ 0 w 174"/>
                  <a:gd name="T13" fmla="*/ 0 h 63"/>
                  <a:gd name="T14" fmla="*/ 0 w 174"/>
                  <a:gd name="T15" fmla="*/ 0 h 63"/>
                  <a:gd name="T16" fmla="*/ 0 w 174"/>
                  <a:gd name="T17" fmla="*/ 0 h 63"/>
                  <a:gd name="T18" fmla="*/ 0 w 174"/>
                  <a:gd name="T19" fmla="*/ 0 h 63"/>
                  <a:gd name="T20" fmla="*/ 0 w 174"/>
                  <a:gd name="T21" fmla="*/ 0 h 63"/>
                  <a:gd name="T22" fmla="*/ 0 w 174"/>
                  <a:gd name="T23" fmla="*/ 0 h 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74"/>
                  <a:gd name="T37" fmla="*/ 0 h 63"/>
                  <a:gd name="T38" fmla="*/ 174 w 174"/>
                  <a:gd name="T39" fmla="*/ 63 h 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74" h="63">
                    <a:moveTo>
                      <a:pt x="174" y="6"/>
                    </a:moveTo>
                    <a:cubicBezTo>
                      <a:pt x="168" y="10"/>
                      <a:pt x="160" y="10"/>
                      <a:pt x="156" y="15"/>
                    </a:cubicBezTo>
                    <a:cubicBezTo>
                      <a:pt x="133" y="47"/>
                      <a:pt x="164" y="24"/>
                      <a:pt x="141" y="39"/>
                    </a:cubicBezTo>
                    <a:cubicBezTo>
                      <a:pt x="136" y="25"/>
                      <a:pt x="123" y="26"/>
                      <a:pt x="111" y="18"/>
                    </a:cubicBezTo>
                    <a:cubicBezTo>
                      <a:pt x="104" y="19"/>
                      <a:pt x="91" y="18"/>
                      <a:pt x="93" y="30"/>
                    </a:cubicBezTo>
                    <a:cubicBezTo>
                      <a:pt x="95" y="44"/>
                      <a:pt x="124" y="46"/>
                      <a:pt x="132" y="48"/>
                    </a:cubicBezTo>
                    <a:cubicBezTo>
                      <a:pt x="122" y="63"/>
                      <a:pt x="102" y="48"/>
                      <a:pt x="96" y="51"/>
                    </a:cubicBezTo>
                    <a:cubicBezTo>
                      <a:pt x="90" y="45"/>
                      <a:pt x="76" y="27"/>
                      <a:pt x="72" y="42"/>
                    </a:cubicBezTo>
                    <a:cubicBezTo>
                      <a:pt x="70" y="48"/>
                      <a:pt x="78" y="60"/>
                      <a:pt x="78" y="60"/>
                    </a:cubicBezTo>
                    <a:lnTo>
                      <a:pt x="0" y="54"/>
                    </a:lnTo>
                    <a:lnTo>
                      <a:pt x="3" y="0"/>
                    </a:lnTo>
                    <a:lnTo>
                      <a:pt x="174" y="6"/>
                    </a:lnTo>
                    <a:close/>
                  </a:path>
                </a:pathLst>
              </a:custGeom>
              <a:solidFill>
                <a:schemeClr val="tx2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3" name="Freeform 34149"/>
              <p:cNvSpPr>
                <a:spLocks noChangeAspect="1"/>
              </p:cNvSpPr>
              <p:nvPr/>
            </p:nvSpPr>
            <p:spPr bwMode="auto">
              <a:xfrm>
                <a:off x="4028" y="4013"/>
                <a:ext cx="15" cy="9"/>
              </a:xfrm>
              <a:custGeom>
                <a:avLst/>
                <a:gdLst>
                  <a:gd name="T0" fmla="*/ 0 w 108"/>
                  <a:gd name="T1" fmla="*/ 0 h 65"/>
                  <a:gd name="T2" fmla="*/ 0 w 108"/>
                  <a:gd name="T3" fmla="*/ 0 h 65"/>
                  <a:gd name="T4" fmla="*/ 0 w 108"/>
                  <a:gd name="T5" fmla="*/ 0 h 65"/>
                  <a:gd name="T6" fmla="*/ 0 w 108"/>
                  <a:gd name="T7" fmla="*/ 0 h 65"/>
                  <a:gd name="T8" fmla="*/ 0 w 108"/>
                  <a:gd name="T9" fmla="*/ 0 h 65"/>
                  <a:gd name="T10" fmla="*/ 0 w 108"/>
                  <a:gd name="T11" fmla="*/ 0 h 65"/>
                  <a:gd name="T12" fmla="*/ 0 w 108"/>
                  <a:gd name="T13" fmla="*/ 0 h 65"/>
                  <a:gd name="T14" fmla="*/ 0 w 108"/>
                  <a:gd name="T15" fmla="*/ 0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"/>
                  <a:gd name="T25" fmla="*/ 0 h 65"/>
                  <a:gd name="T26" fmla="*/ 108 w 108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" h="65">
                    <a:moveTo>
                      <a:pt x="3" y="3"/>
                    </a:moveTo>
                    <a:cubicBezTo>
                      <a:pt x="2" y="10"/>
                      <a:pt x="0" y="17"/>
                      <a:pt x="0" y="24"/>
                    </a:cubicBezTo>
                    <a:cubicBezTo>
                      <a:pt x="0" y="60"/>
                      <a:pt x="18" y="54"/>
                      <a:pt x="45" y="63"/>
                    </a:cubicBezTo>
                    <a:cubicBezTo>
                      <a:pt x="103" y="59"/>
                      <a:pt x="82" y="65"/>
                      <a:pt x="105" y="30"/>
                    </a:cubicBezTo>
                    <a:cubicBezTo>
                      <a:pt x="104" y="23"/>
                      <a:pt x="108" y="13"/>
                      <a:pt x="102" y="9"/>
                    </a:cubicBezTo>
                    <a:cubicBezTo>
                      <a:pt x="91" y="3"/>
                      <a:pt x="76" y="8"/>
                      <a:pt x="63" y="6"/>
                    </a:cubicBezTo>
                    <a:cubicBezTo>
                      <a:pt x="57" y="5"/>
                      <a:pt x="45" y="0"/>
                      <a:pt x="45" y="0"/>
                    </a:cubicBezTo>
                    <a:cubicBezTo>
                      <a:pt x="9" y="3"/>
                      <a:pt x="23" y="3"/>
                      <a:pt x="3" y="3"/>
                    </a:cubicBezTo>
                    <a:close/>
                  </a:path>
                </a:pathLst>
              </a:custGeom>
              <a:solidFill>
                <a:srgbClr val="4C33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4" name="Freeform 34150"/>
              <p:cNvSpPr>
                <a:spLocks noChangeAspect="1"/>
              </p:cNvSpPr>
              <p:nvPr/>
            </p:nvSpPr>
            <p:spPr bwMode="auto">
              <a:xfrm>
                <a:off x="4030" y="4015"/>
                <a:ext cx="11" cy="6"/>
              </a:xfrm>
              <a:custGeom>
                <a:avLst/>
                <a:gdLst>
                  <a:gd name="T0" fmla="*/ 0 w 81"/>
                  <a:gd name="T1" fmla="*/ 0 h 39"/>
                  <a:gd name="T2" fmla="*/ 0 w 81"/>
                  <a:gd name="T3" fmla="*/ 0 h 39"/>
                  <a:gd name="T4" fmla="*/ 0 w 81"/>
                  <a:gd name="T5" fmla="*/ 0 h 39"/>
                  <a:gd name="T6" fmla="*/ 0 w 81"/>
                  <a:gd name="T7" fmla="*/ 0 h 39"/>
                  <a:gd name="T8" fmla="*/ 0 w 8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39"/>
                  <a:gd name="T17" fmla="*/ 81 w 81"/>
                  <a:gd name="T18" fmla="*/ 39 h 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39">
                    <a:moveTo>
                      <a:pt x="70" y="5"/>
                    </a:moveTo>
                    <a:cubicBezTo>
                      <a:pt x="50" y="0"/>
                      <a:pt x="30" y="1"/>
                      <a:pt x="10" y="8"/>
                    </a:cubicBezTo>
                    <a:cubicBezTo>
                      <a:pt x="0" y="39"/>
                      <a:pt x="71" y="20"/>
                      <a:pt x="76" y="20"/>
                    </a:cubicBezTo>
                    <a:cubicBezTo>
                      <a:pt x="77" y="17"/>
                      <a:pt x="81" y="14"/>
                      <a:pt x="79" y="11"/>
                    </a:cubicBezTo>
                    <a:cubicBezTo>
                      <a:pt x="72" y="1"/>
                      <a:pt x="62" y="13"/>
                      <a:pt x="70" y="5"/>
                    </a:cubicBezTo>
                    <a:close/>
                  </a:path>
                </a:pathLst>
              </a:custGeom>
              <a:solidFill>
                <a:srgbClr val="FF00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5" name="Line 34151"/>
              <p:cNvSpPr>
                <a:spLocks noChangeAspect="1" noChangeShapeType="1"/>
              </p:cNvSpPr>
              <p:nvPr/>
            </p:nvSpPr>
            <p:spPr bwMode="auto">
              <a:xfrm>
                <a:off x="4011" y="4019"/>
                <a:ext cx="5" cy="12"/>
              </a:xfrm>
              <a:prstGeom prst="line">
                <a:avLst/>
              </a:prstGeom>
              <a:noFill/>
              <a:ln w="12700">
                <a:solidFill>
                  <a:srgbClr val="4C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6" name="Line 34152"/>
              <p:cNvSpPr>
                <a:spLocks noChangeAspect="1" noChangeShapeType="1"/>
              </p:cNvSpPr>
              <p:nvPr/>
            </p:nvSpPr>
            <p:spPr bwMode="auto">
              <a:xfrm>
                <a:off x="4038" y="4022"/>
                <a:ext cx="5" cy="11"/>
              </a:xfrm>
              <a:prstGeom prst="line">
                <a:avLst/>
              </a:prstGeom>
              <a:noFill/>
              <a:ln w="12700">
                <a:solidFill>
                  <a:srgbClr val="4C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7" name="Freeform 34153"/>
              <p:cNvSpPr>
                <a:spLocks noChangeAspect="1"/>
              </p:cNvSpPr>
              <p:nvPr/>
            </p:nvSpPr>
            <p:spPr bwMode="auto">
              <a:xfrm>
                <a:off x="3892" y="3892"/>
                <a:ext cx="80" cy="14"/>
              </a:xfrm>
              <a:custGeom>
                <a:avLst/>
                <a:gdLst>
                  <a:gd name="T0" fmla="*/ 0 w 585"/>
                  <a:gd name="T1" fmla="*/ 0 h 90"/>
                  <a:gd name="T2" fmla="*/ 0 w 585"/>
                  <a:gd name="T3" fmla="*/ 0 h 90"/>
                  <a:gd name="T4" fmla="*/ 0 w 585"/>
                  <a:gd name="T5" fmla="*/ 0 h 90"/>
                  <a:gd name="T6" fmla="*/ 0 w 585"/>
                  <a:gd name="T7" fmla="*/ 0 h 90"/>
                  <a:gd name="T8" fmla="*/ 0 w 585"/>
                  <a:gd name="T9" fmla="*/ 0 h 90"/>
                  <a:gd name="T10" fmla="*/ 0 w 585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90"/>
                  <a:gd name="T20" fmla="*/ 585 w 585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90">
                    <a:moveTo>
                      <a:pt x="0" y="90"/>
                    </a:moveTo>
                    <a:lnTo>
                      <a:pt x="222" y="57"/>
                    </a:lnTo>
                    <a:cubicBezTo>
                      <a:pt x="264" y="74"/>
                      <a:pt x="243" y="70"/>
                      <a:pt x="267" y="54"/>
                    </a:cubicBezTo>
                    <a:cubicBezTo>
                      <a:pt x="275" y="56"/>
                      <a:pt x="283" y="64"/>
                      <a:pt x="291" y="63"/>
                    </a:cubicBezTo>
                    <a:cubicBezTo>
                      <a:pt x="298" y="62"/>
                      <a:pt x="300" y="45"/>
                      <a:pt x="300" y="45"/>
                    </a:cubicBezTo>
                    <a:lnTo>
                      <a:pt x="585" y="0"/>
                    </a:lnTo>
                  </a:path>
                </a:pathLst>
              </a:custGeom>
              <a:noFill/>
              <a:ln w="19050">
                <a:solidFill>
                  <a:srgbClr val="E2C08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8" name="Freeform 34154"/>
              <p:cNvSpPr>
                <a:spLocks noChangeAspect="1"/>
              </p:cNvSpPr>
              <p:nvPr/>
            </p:nvSpPr>
            <p:spPr bwMode="auto">
              <a:xfrm>
                <a:off x="3893" y="3892"/>
                <a:ext cx="79" cy="13"/>
              </a:xfrm>
              <a:custGeom>
                <a:avLst/>
                <a:gdLst>
                  <a:gd name="T0" fmla="*/ 0 w 585"/>
                  <a:gd name="T1" fmla="*/ 0 h 90"/>
                  <a:gd name="T2" fmla="*/ 0 w 585"/>
                  <a:gd name="T3" fmla="*/ 0 h 90"/>
                  <a:gd name="T4" fmla="*/ 0 w 585"/>
                  <a:gd name="T5" fmla="*/ 0 h 90"/>
                  <a:gd name="T6" fmla="*/ 0 w 585"/>
                  <a:gd name="T7" fmla="*/ 0 h 90"/>
                  <a:gd name="T8" fmla="*/ 0 w 585"/>
                  <a:gd name="T9" fmla="*/ 0 h 90"/>
                  <a:gd name="T10" fmla="*/ 0 w 585"/>
                  <a:gd name="T11" fmla="*/ 0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5"/>
                  <a:gd name="T19" fmla="*/ 0 h 90"/>
                  <a:gd name="T20" fmla="*/ 585 w 585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5" h="90">
                    <a:moveTo>
                      <a:pt x="0" y="90"/>
                    </a:moveTo>
                    <a:lnTo>
                      <a:pt x="222" y="57"/>
                    </a:lnTo>
                    <a:cubicBezTo>
                      <a:pt x="264" y="74"/>
                      <a:pt x="243" y="70"/>
                      <a:pt x="267" y="54"/>
                    </a:cubicBezTo>
                    <a:cubicBezTo>
                      <a:pt x="275" y="56"/>
                      <a:pt x="283" y="64"/>
                      <a:pt x="291" y="63"/>
                    </a:cubicBezTo>
                    <a:cubicBezTo>
                      <a:pt x="298" y="62"/>
                      <a:pt x="300" y="45"/>
                      <a:pt x="300" y="45"/>
                    </a:cubicBezTo>
                    <a:lnTo>
                      <a:pt x="585" y="0"/>
                    </a:lnTo>
                  </a:path>
                </a:pathLst>
              </a:custGeom>
              <a:noFill/>
              <a:ln w="19050">
                <a:solidFill>
                  <a:srgbClr val="FCF8F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19" name="Freeform 34155"/>
              <p:cNvSpPr>
                <a:spLocks noChangeAspect="1"/>
              </p:cNvSpPr>
              <p:nvPr/>
            </p:nvSpPr>
            <p:spPr bwMode="auto">
              <a:xfrm>
                <a:off x="3983" y="3901"/>
                <a:ext cx="27" cy="48"/>
              </a:xfrm>
              <a:custGeom>
                <a:avLst/>
                <a:gdLst>
                  <a:gd name="T0" fmla="*/ 0 w 201"/>
                  <a:gd name="T1" fmla="*/ 0 h 327"/>
                  <a:gd name="T2" fmla="*/ 0 w 201"/>
                  <a:gd name="T3" fmla="*/ 0 h 327"/>
                  <a:gd name="T4" fmla="*/ 0 w 201"/>
                  <a:gd name="T5" fmla="*/ 0 h 327"/>
                  <a:gd name="T6" fmla="*/ 0 w 201"/>
                  <a:gd name="T7" fmla="*/ 0 h 327"/>
                  <a:gd name="T8" fmla="*/ 0 w 201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1"/>
                  <a:gd name="T16" fmla="*/ 0 h 327"/>
                  <a:gd name="T17" fmla="*/ 201 w 201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1" h="327">
                    <a:moveTo>
                      <a:pt x="0" y="0"/>
                    </a:moveTo>
                    <a:lnTo>
                      <a:pt x="6" y="315"/>
                    </a:lnTo>
                    <a:lnTo>
                      <a:pt x="201" y="327"/>
                    </a:lnTo>
                    <a:lnTo>
                      <a:pt x="195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3300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0" name="Freeform 34156"/>
              <p:cNvSpPr>
                <a:spLocks noChangeAspect="1"/>
              </p:cNvSpPr>
              <p:nvPr/>
            </p:nvSpPr>
            <p:spPr bwMode="auto">
              <a:xfrm>
                <a:off x="3975" y="3949"/>
                <a:ext cx="6" cy="10"/>
              </a:xfrm>
              <a:custGeom>
                <a:avLst/>
                <a:gdLst>
                  <a:gd name="T0" fmla="*/ 0 w 39"/>
                  <a:gd name="T1" fmla="*/ 0 h 63"/>
                  <a:gd name="T2" fmla="*/ 0 w 39"/>
                  <a:gd name="T3" fmla="*/ 0 h 63"/>
                  <a:gd name="T4" fmla="*/ 0 w 39"/>
                  <a:gd name="T5" fmla="*/ 0 h 63"/>
                  <a:gd name="T6" fmla="*/ 0 w 39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63"/>
                  <a:gd name="T14" fmla="*/ 39 w 39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63">
                    <a:moveTo>
                      <a:pt x="0" y="0"/>
                    </a:moveTo>
                    <a:lnTo>
                      <a:pt x="39" y="63"/>
                    </a:lnTo>
                    <a:lnTo>
                      <a:pt x="3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33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1" name="Freeform 34157"/>
              <p:cNvSpPr>
                <a:spLocks noChangeAspect="1"/>
              </p:cNvSpPr>
              <p:nvPr/>
            </p:nvSpPr>
            <p:spPr bwMode="auto">
              <a:xfrm>
                <a:off x="3973" y="3896"/>
                <a:ext cx="6" cy="15"/>
              </a:xfrm>
              <a:custGeom>
                <a:avLst/>
                <a:gdLst>
                  <a:gd name="T0" fmla="*/ 0 w 42"/>
                  <a:gd name="T1" fmla="*/ 0 h 104"/>
                  <a:gd name="T2" fmla="*/ 0 w 42"/>
                  <a:gd name="T3" fmla="*/ 0 h 104"/>
                  <a:gd name="T4" fmla="*/ 0 w 42"/>
                  <a:gd name="T5" fmla="*/ 0 h 104"/>
                  <a:gd name="T6" fmla="*/ 0 w 42"/>
                  <a:gd name="T7" fmla="*/ 0 h 104"/>
                  <a:gd name="T8" fmla="*/ 0 w 42"/>
                  <a:gd name="T9" fmla="*/ 0 h 104"/>
                  <a:gd name="T10" fmla="*/ 0 w 42"/>
                  <a:gd name="T11" fmla="*/ 0 h 104"/>
                  <a:gd name="T12" fmla="*/ 0 w 42"/>
                  <a:gd name="T13" fmla="*/ 0 h 1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04"/>
                  <a:gd name="T23" fmla="*/ 42 w 42"/>
                  <a:gd name="T24" fmla="*/ 104 h 10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04">
                    <a:moveTo>
                      <a:pt x="15" y="0"/>
                    </a:moveTo>
                    <a:cubicBezTo>
                      <a:pt x="10" y="15"/>
                      <a:pt x="5" y="30"/>
                      <a:pt x="0" y="45"/>
                    </a:cubicBezTo>
                    <a:cubicBezTo>
                      <a:pt x="3" y="58"/>
                      <a:pt x="3" y="53"/>
                      <a:pt x="3" y="60"/>
                    </a:cubicBezTo>
                    <a:cubicBezTo>
                      <a:pt x="13" y="73"/>
                      <a:pt x="19" y="91"/>
                      <a:pt x="33" y="99"/>
                    </a:cubicBezTo>
                    <a:cubicBezTo>
                      <a:pt x="41" y="104"/>
                      <a:pt x="42" y="72"/>
                      <a:pt x="42" y="72"/>
                    </a:cubicBezTo>
                    <a:cubicBezTo>
                      <a:pt x="39" y="62"/>
                      <a:pt x="33" y="42"/>
                      <a:pt x="33" y="42"/>
                    </a:cubicBezTo>
                    <a:cubicBezTo>
                      <a:pt x="29" y="5"/>
                      <a:pt x="33" y="18"/>
                      <a:pt x="15" y="0"/>
                    </a:cubicBezTo>
                    <a:close/>
                  </a:path>
                </a:pathLst>
              </a:custGeom>
              <a:solidFill>
                <a:srgbClr val="4C33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2" name="Freeform 34158"/>
              <p:cNvSpPr>
                <a:spLocks noChangeAspect="1"/>
              </p:cNvSpPr>
              <p:nvPr/>
            </p:nvSpPr>
            <p:spPr bwMode="auto">
              <a:xfrm>
                <a:off x="3974" y="3899"/>
                <a:ext cx="4" cy="5"/>
              </a:xfrm>
              <a:custGeom>
                <a:avLst/>
                <a:gdLst>
                  <a:gd name="T0" fmla="*/ 0 w 33"/>
                  <a:gd name="T1" fmla="*/ 0 h 33"/>
                  <a:gd name="T2" fmla="*/ 0 w 33"/>
                  <a:gd name="T3" fmla="*/ 0 h 33"/>
                  <a:gd name="T4" fmla="*/ 0 w 33"/>
                  <a:gd name="T5" fmla="*/ 0 h 33"/>
                  <a:gd name="T6" fmla="*/ 0 60000 65536"/>
                  <a:gd name="T7" fmla="*/ 0 60000 65536"/>
                  <a:gd name="T8" fmla="*/ 0 60000 65536"/>
                  <a:gd name="T9" fmla="*/ 0 w 33"/>
                  <a:gd name="T10" fmla="*/ 0 h 33"/>
                  <a:gd name="T11" fmla="*/ 33 w 33"/>
                  <a:gd name="T12" fmla="*/ 33 h 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3" h="33">
                    <a:moveTo>
                      <a:pt x="15" y="0"/>
                    </a:moveTo>
                    <a:cubicBezTo>
                      <a:pt x="0" y="22"/>
                      <a:pt x="2" y="11"/>
                      <a:pt x="6" y="33"/>
                    </a:cubicBezTo>
                    <a:cubicBezTo>
                      <a:pt x="27" y="29"/>
                      <a:pt x="33" y="18"/>
                      <a:pt x="1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3" name="Freeform 34159"/>
              <p:cNvSpPr>
                <a:spLocks noChangeAspect="1"/>
              </p:cNvSpPr>
              <p:nvPr/>
            </p:nvSpPr>
            <p:spPr bwMode="auto">
              <a:xfrm>
                <a:off x="3984" y="3914"/>
                <a:ext cx="30" cy="43"/>
              </a:xfrm>
              <a:custGeom>
                <a:avLst/>
                <a:gdLst>
                  <a:gd name="T0" fmla="*/ 0 w 225"/>
                  <a:gd name="T1" fmla="*/ 0 h 294"/>
                  <a:gd name="T2" fmla="*/ 0 w 225"/>
                  <a:gd name="T3" fmla="*/ 0 h 294"/>
                  <a:gd name="T4" fmla="*/ 0 w 225"/>
                  <a:gd name="T5" fmla="*/ 0 h 294"/>
                  <a:gd name="T6" fmla="*/ 0 w 225"/>
                  <a:gd name="T7" fmla="*/ 0 h 294"/>
                  <a:gd name="T8" fmla="*/ 0 w 225"/>
                  <a:gd name="T9" fmla="*/ 0 h 294"/>
                  <a:gd name="T10" fmla="*/ 0 w 225"/>
                  <a:gd name="T11" fmla="*/ 0 h 294"/>
                  <a:gd name="T12" fmla="*/ 0 w 225"/>
                  <a:gd name="T13" fmla="*/ 0 h 294"/>
                  <a:gd name="T14" fmla="*/ 0 w 225"/>
                  <a:gd name="T15" fmla="*/ 0 h 29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25"/>
                  <a:gd name="T25" fmla="*/ 0 h 294"/>
                  <a:gd name="T26" fmla="*/ 225 w 225"/>
                  <a:gd name="T27" fmla="*/ 294 h 29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25" h="294">
                    <a:moveTo>
                      <a:pt x="0" y="231"/>
                    </a:moveTo>
                    <a:lnTo>
                      <a:pt x="3" y="285"/>
                    </a:lnTo>
                    <a:lnTo>
                      <a:pt x="219" y="294"/>
                    </a:lnTo>
                    <a:lnTo>
                      <a:pt x="225" y="240"/>
                    </a:lnTo>
                    <a:lnTo>
                      <a:pt x="219" y="18"/>
                    </a:lnTo>
                    <a:lnTo>
                      <a:pt x="201" y="0"/>
                    </a:lnTo>
                    <a:lnTo>
                      <a:pt x="207" y="243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6040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4" name="Freeform 34160"/>
              <p:cNvSpPr>
                <a:spLocks noChangeAspect="1"/>
              </p:cNvSpPr>
              <p:nvPr/>
            </p:nvSpPr>
            <p:spPr bwMode="auto">
              <a:xfrm>
                <a:off x="3982" y="3900"/>
                <a:ext cx="28" cy="49"/>
              </a:xfrm>
              <a:custGeom>
                <a:avLst/>
                <a:gdLst>
                  <a:gd name="T0" fmla="*/ 0 w 207"/>
                  <a:gd name="T1" fmla="*/ 0 h 333"/>
                  <a:gd name="T2" fmla="*/ 0 w 207"/>
                  <a:gd name="T3" fmla="*/ 0 h 333"/>
                  <a:gd name="T4" fmla="*/ 0 w 207"/>
                  <a:gd name="T5" fmla="*/ 0 h 333"/>
                  <a:gd name="T6" fmla="*/ 0 w 207"/>
                  <a:gd name="T7" fmla="*/ 0 h 333"/>
                  <a:gd name="T8" fmla="*/ 0 w 207"/>
                  <a:gd name="T9" fmla="*/ 0 h 3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7"/>
                  <a:gd name="T16" fmla="*/ 0 h 333"/>
                  <a:gd name="T17" fmla="*/ 207 w 207"/>
                  <a:gd name="T18" fmla="*/ 333 h 3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7" h="333">
                    <a:moveTo>
                      <a:pt x="0" y="0"/>
                    </a:moveTo>
                    <a:lnTo>
                      <a:pt x="3" y="321"/>
                    </a:lnTo>
                    <a:lnTo>
                      <a:pt x="207" y="333"/>
                    </a:lnTo>
                    <a:lnTo>
                      <a:pt x="207" y="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>
                <a:solidFill>
                  <a:srgbClr val="AE7C2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5" name="Freeform 34161"/>
              <p:cNvSpPr>
                <a:spLocks noChangeAspect="1"/>
              </p:cNvSpPr>
              <p:nvPr/>
            </p:nvSpPr>
            <p:spPr bwMode="auto">
              <a:xfrm>
                <a:off x="3981" y="3899"/>
                <a:ext cx="29" cy="47"/>
              </a:xfrm>
              <a:custGeom>
                <a:avLst/>
                <a:gdLst>
                  <a:gd name="T0" fmla="*/ 0 w 219"/>
                  <a:gd name="T1" fmla="*/ 0 h 324"/>
                  <a:gd name="T2" fmla="*/ 0 w 219"/>
                  <a:gd name="T3" fmla="*/ 0 h 324"/>
                  <a:gd name="T4" fmla="*/ 0 w 219"/>
                  <a:gd name="T5" fmla="*/ 0 h 324"/>
                  <a:gd name="T6" fmla="*/ 0 60000 65536"/>
                  <a:gd name="T7" fmla="*/ 0 60000 65536"/>
                  <a:gd name="T8" fmla="*/ 0 60000 65536"/>
                  <a:gd name="T9" fmla="*/ 0 w 219"/>
                  <a:gd name="T10" fmla="*/ 0 h 324"/>
                  <a:gd name="T11" fmla="*/ 219 w 219"/>
                  <a:gd name="T12" fmla="*/ 324 h 3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" h="324">
                    <a:moveTo>
                      <a:pt x="0" y="324"/>
                    </a:moveTo>
                    <a:lnTo>
                      <a:pt x="0" y="0"/>
                    </a:lnTo>
                    <a:lnTo>
                      <a:pt x="219" y="27"/>
                    </a:lnTo>
                  </a:path>
                </a:pathLst>
              </a:custGeom>
              <a:noFill/>
              <a:ln w="12700">
                <a:solidFill>
                  <a:srgbClr val="F3E4CB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6" name="Freeform 34162"/>
              <p:cNvSpPr>
                <a:spLocks noChangeAspect="1"/>
              </p:cNvSpPr>
              <p:nvPr/>
            </p:nvSpPr>
            <p:spPr bwMode="auto">
              <a:xfrm>
                <a:off x="3983" y="3901"/>
                <a:ext cx="27" cy="46"/>
              </a:xfrm>
              <a:custGeom>
                <a:avLst/>
                <a:gdLst>
                  <a:gd name="T0" fmla="*/ 0 w 198"/>
                  <a:gd name="T1" fmla="*/ 0 h 312"/>
                  <a:gd name="T2" fmla="*/ 0 w 198"/>
                  <a:gd name="T3" fmla="*/ 0 h 312"/>
                  <a:gd name="T4" fmla="*/ 0 w 198"/>
                  <a:gd name="T5" fmla="*/ 0 h 312"/>
                  <a:gd name="T6" fmla="*/ 0 w 198"/>
                  <a:gd name="T7" fmla="*/ 0 h 312"/>
                  <a:gd name="T8" fmla="*/ 0 w 198"/>
                  <a:gd name="T9" fmla="*/ 0 h 312"/>
                  <a:gd name="T10" fmla="*/ 0 w 198"/>
                  <a:gd name="T11" fmla="*/ 0 h 3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8"/>
                  <a:gd name="T19" fmla="*/ 0 h 312"/>
                  <a:gd name="T20" fmla="*/ 198 w 198"/>
                  <a:gd name="T21" fmla="*/ 312 h 3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8" h="312">
                    <a:moveTo>
                      <a:pt x="12" y="312"/>
                    </a:moveTo>
                    <a:lnTo>
                      <a:pt x="18" y="39"/>
                    </a:lnTo>
                    <a:lnTo>
                      <a:pt x="195" y="60"/>
                    </a:lnTo>
                    <a:lnTo>
                      <a:pt x="198" y="24"/>
                    </a:lnTo>
                    <a:lnTo>
                      <a:pt x="0" y="0"/>
                    </a:lnTo>
                    <a:lnTo>
                      <a:pt x="12" y="312"/>
                    </a:lnTo>
                    <a:close/>
                  </a:path>
                </a:pathLst>
              </a:custGeom>
              <a:solidFill>
                <a:srgbClr val="2A1C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7" name="Freeform 34163"/>
              <p:cNvSpPr>
                <a:spLocks noChangeAspect="1"/>
              </p:cNvSpPr>
              <p:nvPr/>
            </p:nvSpPr>
            <p:spPr bwMode="auto">
              <a:xfrm>
                <a:off x="3975" y="3974"/>
                <a:ext cx="41" cy="25"/>
              </a:xfrm>
              <a:custGeom>
                <a:avLst/>
                <a:gdLst>
                  <a:gd name="T0" fmla="*/ 0 w 301"/>
                  <a:gd name="T1" fmla="*/ 0 h 171"/>
                  <a:gd name="T2" fmla="*/ 0 w 301"/>
                  <a:gd name="T3" fmla="*/ 0 h 171"/>
                  <a:gd name="T4" fmla="*/ 0 w 301"/>
                  <a:gd name="T5" fmla="*/ 0 h 171"/>
                  <a:gd name="T6" fmla="*/ 0 w 301"/>
                  <a:gd name="T7" fmla="*/ 0 h 171"/>
                  <a:gd name="T8" fmla="*/ 0 w 301"/>
                  <a:gd name="T9" fmla="*/ 0 h 171"/>
                  <a:gd name="T10" fmla="*/ 0 w 301"/>
                  <a:gd name="T11" fmla="*/ 0 h 171"/>
                  <a:gd name="T12" fmla="*/ 0 w 301"/>
                  <a:gd name="T13" fmla="*/ 0 h 171"/>
                  <a:gd name="T14" fmla="*/ 0 w 301"/>
                  <a:gd name="T15" fmla="*/ 0 h 171"/>
                  <a:gd name="T16" fmla="*/ 0 w 301"/>
                  <a:gd name="T17" fmla="*/ 0 h 171"/>
                  <a:gd name="T18" fmla="*/ 0 w 301"/>
                  <a:gd name="T19" fmla="*/ 0 h 171"/>
                  <a:gd name="T20" fmla="*/ 0 w 301"/>
                  <a:gd name="T21" fmla="*/ 0 h 171"/>
                  <a:gd name="T22" fmla="*/ 0 w 301"/>
                  <a:gd name="T23" fmla="*/ 0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1"/>
                  <a:gd name="T37" fmla="*/ 0 h 171"/>
                  <a:gd name="T38" fmla="*/ 301 w 301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1" h="171">
                    <a:moveTo>
                      <a:pt x="27" y="0"/>
                    </a:moveTo>
                    <a:lnTo>
                      <a:pt x="33" y="111"/>
                    </a:lnTo>
                    <a:cubicBezTo>
                      <a:pt x="27" y="122"/>
                      <a:pt x="28" y="124"/>
                      <a:pt x="18" y="132"/>
                    </a:cubicBezTo>
                    <a:cubicBezTo>
                      <a:pt x="12" y="136"/>
                      <a:pt x="0" y="144"/>
                      <a:pt x="0" y="144"/>
                    </a:cubicBezTo>
                    <a:cubicBezTo>
                      <a:pt x="12" y="152"/>
                      <a:pt x="15" y="157"/>
                      <a:pt x="18" y="171"/>
                    </a:cubicBezTo>
                    <a:cubicBezTo>
                      <a:pt x="21" y="163"/>
                      <a:pt x="18" y="153"/>
                      <a:pt x="24" y="147"/>
                    </a:cubicBezTo>
                    <a:cubicBezTo>
                      <a:pt x="28" y="143"/>
                      <a:pt x="42" y="141"/>
                      <a:pt x="42" y="141"/>
                    </a:cubicBezTo>
                    <a:cubicBezTo>
                      <a:pt x="53" y="125"/>
                      <a:pt x="44" y="110"/>
                      <a:pt x="84" y="108"/>
                    </a:cubicBezTo>
                    <a:cubicBezTo>
                      <a:pt x="154" y="112"/>
                      <a:pt x="224" y="119"/>
                      <a:pt x="294" y="120"/>
                    </a:cubicBezTo>
                    <a:cubicBezTo>
                      <a:pt x="301" y="120"/>
                      <a:pt x="294" y="99"/>
                      <a:pt x="294" y="99"/>
                    </a:cubicBezTo>
                    <a:lnTo>
                      <a:pt x="51" y="102"/>
                    </a:lnTo>
                    <a:cubicBezTo>
                      <a:pt x="47" y="52"/>
                      <a:pt x="64" y="18"/>
                      <a:pt x="27" y="0"/>
                    </a:cubicBezTo>
                    <a:close/>
                  </a:path>
                </a:pathLst>
              </a:custGeom>
              <a:solidFill>
                <a:srgbClr val="2A1C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8" name="Line 34164"/>
              <p:cNvSpPr>
                <a:spLocks noChangeAspect="1" noChangeShapeType="1"/>
              </p:cNvSpPr>
              <p:nvPr/>
            </p:nvSpPr>
            <p:spPr bwMode="auto">
              <a:xfrm>
                <a:off x="3999" y="3956"/>
                <a:ext cx="0" cy="23"/>
              </a:xfrm>
              <a:prstGeom prst="line">
                <a:avLst/>
              </a:prstGeom>
              <a:noFill/>
              <a:ln w="6350">
                <a:solidFill>
                  <a:srgbClr val="4C33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29" name="Freeform 34165"/>
              <p:cNvSpPr>
                <a:spLocks noChangeAspect="1"/>
              </p:cNvSpPr>
              <p:nvPr/>
            </p:nvSpPr>
            <p:spPr bwMode="auto">
              <a:xfrm>
                <a:off x="3992" y="3957"/>
                <a:ext cx="5" cy="6"/>
              </a:xfrm>
              <a:custGeom>
                <a:avLst/>
                <a:gdLst>
                  <a:gd name="T0" fmla="*/ 0 w 39"/>
                  <a:gd name="T1" fmla="*/ 0 h 38"/>
                  <a:gd name="T2" fmla="*/ 0 w 39"/>
                  <a:gd name="T3" fmla="*/ 0 h 38"/>
                  <a:gd name="T4" fmla="*/ 0 w 39"/>
                  <a:gd name="T5" fmla="*/ 0 h 38"/>
                  <a:gd name="T6" fmla="*/ 0 w 39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8"/>
                  <a:gd name="T14" fmla="*/ 39 w 3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8">
                    <a:moveTo>
                      <a:pt x="2" y="7"/>
                    </a:moveTo>
                    <a:cubicBezTo>
                      <a:pt x="3" y="13"/>
                      <a:pt x="0" y="22"/>
                      <a:pt x="5" y="25"/>
                    </a:cubicBezTo>
                    <a:cubicBezTo>
                      <a:pt x="28" y="38"/>
                      <a:pt x="39" y="11"/>
                      <a:pt x="26" y="4"/>
                    </a:cubicBezTo>
                    <a:cubicBezTo>
                      <a:pt x="19" y="0"/>
                      <a:pt x="10" y="6"/>
                      <a:pt x="2" y="7"/>
                    </a:cubicBezTo>
                    <a:close/>
                  </a:path>
                </a:pathLst>
              </a:custGeom>
              <a:solidFill>
                <a:srgbClr val="2A1C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0" name="Freeform 34166"/>
              <p:cNvSpPr>
                <a:spLocks noChangeAspect="1"/>
              </p:cNvSpPr>
              <p:nvPr/>
            </p:nvSpPr>
            <p:spPr bwMode="auto">
              <a:xfrm>
                <a:off x="3993" y="3977"/>
                <a:ext cx="6" cy="5"/>
              </a:xfrm>
              <a:custGeom>
                <a:avLst/>
                <a:gdLst>
                  <a:gd name="T0" fmla="*/ 0 w 39"/>
                  <a:gd name="T1" fmla="*/ 0 h 38"/>
                  <a:gd name="T2" fmla="*/ 0 w 39"/>
                  <a:gd name="T3" fmla="*/ 0 h 38"/>
                  <a:gd name="T4" fmla="*/ 0 w 39"/>
                  <a:gd name="T5" fmla="*/ 0 h 38"/>
                  <a:gd name="T6" fmla="*/ 0 w 39"/>
                  <a:gd name="T7" fmla="*/ 0 h 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9"/>
                  <a:gd name="T13" fmla="*/ 0 h 38"/>
                  <a:gd name="T14" fmla="*/ 39 w 39"/>
                  <a:gd name="T15" fmla="*/ 38 h 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9" h="38">
                    <a:moveTo>
                      <a:pt x="2" y="7"/>
                    </a:moveTo>
                    <a:cubicBezTo>
                      <a:pt x="3" y="13"/>
                      <a:pt x="0" y="22"/>
                      <a:pt x="5" y="25"/>
                    </a:cubicBezTo>
                    <a:cubicBezTo>
                      <a:pt x="28" y="38"/>
                      <a:pt x="39" y="11"/>
                      <a:pt x="26" y="4"/>
                    </a:cubicBezTo>
                    <a:cubicBezTo>
                      <a:pt x="19" y="0"/>
                      <a:pt x="10" y="6"/>
                      <a:pt x="2" y="7"/>
                    </a:cubicBezTo>
                    <a:close/>
                  </a:path>
                </a:pathLst>
              </a:custGeom>
              <a:solidFill>
                <a:srgbClr val="2A1C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1" name="Line 34167"/>
              <p:cNvSpPr>
                <a:spLocks noChangeAspect="1" noChangeShapeType="1"/>
              </p:cNvSpPr>
              <p:nvPr/>
            </p:nvSpPr>
            <p:spPr bwMode="auto">
              <a:xfrm>
                <a:off x="3973" y="3892"/>
                <a:ext cx="39" cy="5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2" name="Line 34168"/>
              <p:cNvSpPr>
                <a:spLocks noChangeAspect="1" noChangeShapeType="1"/>
              </p:cNvSpPr>
              <p:nvPr/>
            </p:nvSpPr>
            <p:spPr bwMode="auto">
              <a:xfrm>
                <a:off x="3983" y="3963"/>
                <a:ext cx="67" cy="7"/>
              </a:xfrm>
              <a:prstGeom prst="line">
                <a:avLst/>
              </a:prstGeom>
              <a:noFill/>
              <a:ln w="19050">
                <a:solidFill>
                  <a:srgbClr val="AE7C2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3" name="Line 34169"/>
              <p:cNvSpPr>
                <a:spLocks noChangeAspect="1" noChangeShapeType="1"/>
              </p:cNvSpPr>
              <p:nvPr/>
            </p:nvSpPr>
            <p:spPr bwMode="auto">
              <a:xfrm>
                <a:off x="3982" y="3930"/>
                <a:ext cx="66" cy="7"/>
              </a:xfrm>
              <a:prstGeom prst="line">
                <a:avLst/>
              </a:prstGeom>
              <a:noFill/>
              <a:ln w="19050">
                <a:solidFill>
                  <a:srgbClr val="AE7C2A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4" name="Line 34170"/>
              <p:cNvSpPr>
                <a:spLocks noChangeAspect="1" noChangeShapeType="1"/>
              </p:cNvSpPr>
              <p:nvPr/>
            </p:nvSpPr>
            <p:spPr bwMode="auto">
              <a:xfrm flipH="1">
                <a:off x="3921" y="3929"/>
                <a:ext cx="0" cy="78"/>
              </a:xfrm>
              <a:prstGeom prst="line">
                <a:avLst/>
              </a:prstGeom>
              <a:noFill/>
              <a:ln w="28575">
                <a:solidFill>
                  <a:srgbClr val="F9F1E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5" name="Freeform 34171"/>
              <p:cNvSpPr>
                <a:spLocks noChangeAspect="1"/>
              </p:cNvSpPr>
              <p:nvPr/>
            </p:nvSpPr>
            <p:spPr bwMode="auto">
              <a:xfrm>
                <a:off x="4014" y="3969"/>
                <a:ext cx="6" cy="29"/>
              </a:xfrm>
              <a:custGeom>
                <a:avLst/>
                <a:gdLst>
                  <a:gd name="T0" fmla="*/ 0 w 42"/>
                  <a:gd name="T1" fmla="*/ 0 h 198"/>
                  <a:gd name="T2" fmla="*/ 0 w 42"/>
                  <a:gd name="T3" fmla="*/ 0 h 198"/>
                  <a:gd name="T4" fmla="*/ 0 w 42"/>
                  <a:gd name="T5" fmla="*/ 0 h 198"/>
                  <a:gd name="T6" fmla="*/ 0 w 42"/>
                  <a:gd name="T7" fmla="*/ 0 h 198"/>
                  <a:gd name="T8" fmla="*/ 0 w 42"/>
                  <a:gd name="T9" fmla="*/ 0 h 198"/>
                  <a:gd name="T10" fmla="*/ 0 w 42"/>
                  <a:gd name="T11" fmla="*/ 0 h 198"/>
                  <a:gd name="T12" fmla="*/ 0 w 42"/>
                  <a:gd name="T13" fmla="*/ 0 h 1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98"/>
                  <a:gd name="T23" fmla="*/ 42 w 42"/>
                  <a:gd name="T24" fmla="*/ 198 h 1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98">
                    <a:moveTo>
                      <a:pt x="6" y="0"/>
                    </a:moveTo>
                    <a:lnTo>
                      <a:pt x="33" y="0"/>
                    </a:lnTo>
                    <a:cubicBezTo>
                      <a:pt x="34" y="45"/>
                      <a:pt x="34" y="90"/>
                      <a:pt x="36" y="135"/>
                    </a:cubicBezTo>
                    <a:cubicBezTo>
                      <a:pt x="37" y="156"/>
                      <a:pt x="42" y="172"/>
                      <a:pt x="18" y="180"/>
                    </a:cubicBezTo>
                    <a:cubicBezTo>
                      <a:pt x="12" y="198"/>
                      <a:pt x="3" y="186"/>
                      <a:pt x="0" y="174"/>
                    </a:cubicBezTo>
                    <a:cubicBezTo>
                      <a:pt x="9" y="148"/>
                      <a:pt x="6" y="162"/>
                      <a:pt x="6" y="132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DBB06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6" name="Line 34172"/>
              <p:cNvSpPr>
                <a:spLocks noChangeAspect="1" noChangeShapeType="1"/>
              </p:cNvSpPr>
              <p:nvPr/>
            </p:nvSpPr>
            <p:spPr bwMode="auto">
              <a:xfrm flipV="1">
                <a:off x="3923" y="3999"/>
                <a:ext cx="54" cy="4"/>
              </a:xfrm>
              <a:prstGeom prst="line">
                <a:avLst/>
              </a:prstGeom>
              <a:noFill/>
              <a:ln w="12700">
                <a:solidFill>
                  <a:srgbClr val="F9F2E7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7" name="Line 34173"/>
              <p:cNvSpPr>
                <a:spLocks noChangeAspect="1" noChangeShapeType="1"/>
              </p:cNvSpPr>
              <p:nvPr/>
            </p:nvSpPr>
            <p:spPr bwMode="auto">
              <a:xfrm flipV="1">
                <a:off x="3897" y="4003"/>
                <a:ext cx="24" cy="1"/>
              </a:xfrm>
              <a:prstGeom prst="line">
                <a:avLst/>
              </a:prstGeom>
              <a:noFill/>
              <a:ln w="12700">
                <a:solidFill>
                  <a:srgbClr val="F9F2E7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8" name="Freeform 34174"/>
              <p:cNvSpPr>
                <a:spLocks noChangeAspect="1"/>
              </p:cNvSpPr>
              <p:nvPr/>
            </p:nvSpPr>
            <p:spPr bwMode="auto">
              <a:xfrm>
                <a:off x="3932" y="3999"/>
                <a:ext cx="3" cy="7"/>
              </a:xfrm>
              <a:custGeom>
                <a:avLst/>
                <a:gdLst>
                  <a:gd name="T0" fmla="*/ 0 w 26"/>
                  <a:gd name="T1" fmla="*/ 0 h 49"/>
                  <a:gd name="T2" fmla="*/ 0 w 26"/>
                  <a:gd name="T3" fmla="*/ 0 h 49"/>
                  <a:gd name="T4" fmla="*/ 0 w 26"/>
                  <a:gd name="T5" fmla="*/ 0 h 49"/>
                  <a:gd name="T6" fmla="*/ 0 w 26"/>
                  <a:gd name="T7" fmla="*/ 0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"/>
                  <a:gd name="T13" fmla="*/ 0 h 49"/>
                  <a:gd name="T14" fmla="*/ 26 w 26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" h="49">
                    <a:moveTo>
                      <a:pt x="21" y="0"/>
                    </a:moveTo>
                    <a:cubicBezTo>
                      <a:pt x="0" y="4"/>
                      <a:pt x="4" y="9"/>
                      <a:pt x="0" y="30"/>
                    </a:cubicBezTo>
                    <a:cubicBezTo>
                      <a:pt x="1" y="34"/>
                      <a:pt x="1" y="49"/>
                      <a:pt x="12" y="45"/>
                    </a:cubicBezTo>
                    <a:cubicBezTo>
                      <a:pt x="26" y="39"/>
                      <a:pt x="20" y="15"/>
                      <a:pt x="2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39" name="Freeform 34175"/>
              <p:cNvSpPr>
                <a:spLocks noChangeAspect="1"/>
              </p:cNvSpPr>
              <p:nvPr/>
            </p:nvSpPr>
            <p:spPr bwMode="auto">
              <a:xfrm>
                <a:off x="3945" y="3998"/>
                <a:ext cx="7" cy="9"/>
              </a:xfrm>
              <a:custGeom>
                <a:avLst/>
                <a:gdLst>
                  <a:gd name="T0" fmla="*/ 0 w 55"/>
                  <a:gd name="T1" fmla="*/ 0 h 60"/>
                  <a:gd name="T2" fmla="*/ 0 w 55"/>
                  <a:gd name="T3" fmla="*/ 0 h 60"/>
                  <a:gd name="T4" fmla="*/ 0 w 55"/>
                  <a:gd name="T5" fmla="*/ 0 h 60"/>
                  <a:gd name="T6" fmla="*/ 0 w 55"/>
                  <a:gd name="T7" fmla="*/ 0 h 60"/>
                  <a:gd name="T8" fmla="*/ 0 w 55"/>
                  <a:gd name="T9" fmla="*/ 0 h 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60"/>
                  <a:gd name="T17" fmla="*/ 55 w 55"/>
                  <a:gd name="T18" fmla="*/ 60 h 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60">
                    <a:moveTo>
                      <a:pt x="42" y="9"/>
                    </a:moveTo>
                    <a:cubicBezTo>
                      <a:pt x="16" y="0"/>
                      <a:pt x="23" y="28"/>
                      <a:pt x="9" y="42"/>
                    </a:cubicBezTo>
                    <a:cubicBezTo>
                      <a:pt x="3" y="60"/>
                      <a:pt x="0" y="60"/>
                      <a:pt x="42" y="48"/>
                    </a:cubicBezTo>
                    <a:cubicBezTo>
                      <a:pt x="46" y="47"/>
                      <a:pt x="50" y="33"/>
                      <a:pt x="51" y="30"/>
                    </a:cubicBezTo>
                    <a:cubicBezTo>
                      <a:pt x="48" y="4"/>
                      <a:pt x="55" y="2"/>
                      <a:pt x="42" y="9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0" name="Freeform 34176"/>
              <p:cNvSpPr>
                <a:spLocks noChangeAspect="1"/>
              </p:cNvSpPr>
              <p:nvPr/>
            </p:nvSpPr>
            <p:spPr bwMode="auto">
              <a:xfrm>
                <a:off x="3962" y="3996"/>
                <a:ext cx="8" cy="12"/>
              </a:xfrm>
              <a:custGeom>
                <a:avLst/>
                <a:gdLst>
                  <a:gd name="T0" fmla="*/ 0 w 59"/>
                  <a:gd name="T1" fmla="*/ 0 h 78"/>
                  <a:gd name="T2" fmla="*/ 0 w 59"/>
                  <a:gd name="T3" fmla="*/ 0 h 78"/>
                  <a:gd name="T4" fmla="*/ 0 w 59"/>
                  <a:gd name="T5" fmla="*/ 0 h 78"/>
                  <a:gd name="T6" fmla="*/ 0 w 59"/>
                  <a:gd name="T7" fmla="*/ 0 h 78"/>
                  <a:gd name="T8" fmla="*/ 0 w 59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"/>
                  <a:gd name="T16" fmla="*/ 0 h 78"/>
                  <a:gd name="T17" fmla="*/ 59 w 59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" h="78">
                    <a:moveTo>
                      <a:pt x="41" y="1"/>
                    </a:moveTo>
                    <a:cubicBezTo>
                      <a:pt x="24" y="3"/>
                      <a:pt x="13" y="0"/>
                      <a:pt x="8" y="16"/>
                    </a:cubicBezTo>
                    <a:cubicBezTo>
                      <a:pt x="20" y="33"/>
                      <a:pt x="24" y="39"/>
                      <a:pt x="8" y="55"/>
                    </a:cubicBezTo>
                    <a:cubicBezTo>
                      <a:pt x="0" y="78"/>
                      <a:pt x="31" y="62"/>
                      <a:pt x="41" y="55"/>
                    </a:cubicBezTo>
                    <a:cubicBezTo>
                      <a:pt x="59" y="28"/>
                      <a:pt x="59" y="28"/>
                      <a:pt x="41" y="1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1" name="Freeform 34177"/>
              <p:cNvSpPr>
                <a:spLocks noChangeAspect="1"/>
              </p:cNvSpPr>
              <p:nvPr/>
            </p:nvSpPr>
            <p:spPr bwMode="auto">
              <a:xfrm>
                <a:off x="3832" y="4008"/>
                <a:ext cx="145" cy="25"/>
              </a:xfrm>
              <a:custGeom>
                <a:avLst/>
                <a:gdLst>
                  <a:gd name="T0" fmla="*/ 0 w 1071"/>
                  <a:gd name="T1" fmla="*/ 0 h 168"/>
                  <a:gd name="T2" fmla="*/ 0 w 1071"/>
                  <a:gd name="T3" fmla="*/ 0 h 168"/>
                  <a:gd name="T4" fmla="*/ 0 w 1071"/>
                  <a:gd name="T5" fmla="*/ 0 h 168"/>
                  <a:gd name="T6" fmla="*/ 0 w 1071"/>
                  <a:gd name="T7" fmla="*/ 0 h 168"/>
                  <a:gd name="T8" fmla="*/ 0 w 1071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71"/>
                  <a:gd name="T16" fmla="*/ 0 h 168"/>
                  <a:gd name="T17" fmla="*/ 1071 w 1071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71" h="168">
                    <a:moveTo>
                      <a:pt x="0" y="168"/>
                    </a:moveTo>
                    <a:lnTo>
                      <a:pt x="51" y="51"/>
                    </a:lnTo>
                    <a:lnTo>
                      <a:pt x="351" y="36"/>
                    </a:lnTo>
                    <a:lnTo>
                      <a:pt x="657" y="0"/>
                    </a:lnTo>
                    <a:lnTo>
                      <a:pt x="1071" y="6"/>
                    </a:lnTo>
                  </a:path>
                </a:pathLst>
              </a:custGeom>
              <a:noFill/>
              <a:ln w="19050">
                <a:solidFill>
                  <a:srgbClr val="F9F2E7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2" name="Freeform 34178"/>
              <p:cNvSpPr>
                <a:spLocks noChangeAspect="1"/>
              </p:cNvSpPr>
              <p:nvPr/>
            </p:nvSpPr>
            <p:spPr bwMode="auto">
              <a:xfrm>
                <a:off x="3929" y="4059"/>
                <a:ext cx="16" cy="31"/>
              </a:xfrm>
              <a:custGeom>
                <a:avLst/>
                <a:gdLst>
                  <a:gd name="T0" fmla="*/ 0 w 117"/>
                  <a:gd name="T1" fmla="*/ 0 h 211"/>
                  <a:gd name="T2" fmla="*/ 0 w 117"/>
                  <a:gd name="T3" fmla="*/ 0 h 211"/>
                  <a:gd name="T4" fmla="*/ 0 w 117"/>
                  <a:gd name="T5" fmla="*/ 0 h 211"/>
                  <a:gd name="T6" fmla="*/ 0 w 117"/>
                  <a:gd name="T7" fmla="*/ 0 h 211"/>
                  <a:gd name="T8" fmla="*/ 0 w 117"/>
                  <a:gd name="T9" fmla="*/ 0 h 211"/>
                  <a:gd name="T10" fmla="*/ 0 w 117"/>
                  <a:gd name="T11" fmla="*/ 0 h 211"/>
                  <a:gd name="T12" fmla="*/ 0 w 117"/>
                  <a:gd name="T13" fmla="*/ 0 h 211"/>
                  <a:gd name="T14" fmla="*/ 0 w 117"/>
                  <a:gd name="T15" fmla="*/ 0 h 211"/>
                  <a:gd name="T16" fmla="*/ 0 w 117"/>
                  <a:gd name="T17" fmla="*/ 0 h 211"/>
                  <a:gd name="T18" fmla="*/ 0 w 117"/>
                  <a:gd name="T19" fmla="*/ 0 h 211"/>
                  <a:gd name="T20" fmla="*/ 0 w 117"/>
                  <a:gd name="T21" fmla="*/ 0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211"/>
                  <a:gd name="T35" fmla="*/ 117 w 117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211">
                    <a:moveTo>
                      <a:pt x="93" y="3"/>
                    </a:moveTo>
                    <a:cubicBezTo>
                      <a:pt x="75" y="0"/>
                      <a:pt x="60" y="0"/>
                      <a:pt x="42" y="6"/>
                    </a:cubicBezTo>
                    <a:cubicBezTo>
                      <a:pt x="39" y="10"/>
                      <a:pt x="37" y="15"/>
                      <a:pt x="33" y="18"/>
                    </a:cubicBezTo>
                    <a:cubicBezTo>
                      <a:pt x="31" y="20"/>
                      <a:pt x="26" y="19"/>
                      <a:pt x="24" y="21"/>
                    </a:cubicBezTo>
                    <a:cubicBezTo>
                      <a:pt x="19" y="26"/>
                      <a:pt x="19" y="33"/>
                      <a:pt x="15" y="39"/>
                    </a:cubicBezTo>
                    <a:cubicBezTo>
                      <a:pt x="27" y="43"/>
                      <a:pt x="68" y="2"/>
                      <a:pt x="60" y="33"/>
                    </a:cubicBezTo>
                    <a:lnTo>
                      <a:pt x="0" y="183"/>
                    </a:lnTo>
                    <a:cubicBezTo>
                      <a:pt x="3" y="197"/>
                      <a:pt x="17" y="211"/>
                      <a:pt x="27" y="192"/>
                    </a:cubicBezTo>
                    <a:lnTo>
                      <a:pt x="87" y="21"/>
                    </a:lnTo>
                    <a:cubicBezTo>
                      <a:pt x="104" y="24"/>
                      <a:pt x="108" y="26"/>
                      <a:pt x="117" y="12"/>
                    </a:cubicBezTo>
                    <a:cubicBezTo>
                      <a:pt x="109" y="7"/>
                      <a:pt x="103" y="3"/>
                      <a:pt x="93" y="3"/>
                    </a:cubicBezTo>
                    <a:close/>
                  </a:path>
                </a:pathLst>
              </a:custGeom>
              <a:solidFill>
                <a:srgbClr val="2A1C00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3" name="Freeform 34179"/>
              <p:cNvSpPr>
                <a:spLocks noChangeAspect="1"/>
              </p:cNvSpPr>
              <p:nvPr/>
            </p:nvSpPr>
            <p:spPr bwMode="auto">
              <a:xfrm>
                <a:off x="3874" y="4058"/>
                <a:ext cx="16" cy="31"/>
              </a:xfrm>
              <a:custGeom>
                <a:avLst/>
                <a:gdLst>
                  <a:gd name="T0" fmla="*/ 0 w 117"/>
                  <a:gd name="T1" fmla="*/ 0 h 211"/>
                  <a:gd name="T2" fmla="*/ 0 w 117"/>
                  <a:gd name="T3" fmla="*/ 0 h 211"/>
                  <a:gd name="T4" fmla="*/ 0 w 117"/>
                  <a:gd name="T5" fmla="*/ 0 h 211"/>
                  <a:gd name="T6" fmla="*/ 0 w 117"/>
                  <a:gd name="T7" fmla="*/ 0 h 211"/>
                  <a:gd name="T8" fmla="*/ 0 w 117"/>
                  <a:gd name="T9" fmla="*/ 0 h 211"/>
                  <a:gd name="T10" fmla="*/ 0 w 117"/>
                  <a:gd name="T11" fmla="*/ 0 h 211"/>
                  <a:gd name="T12" fmla="*/ 0 w 117"/>
                  <a:gd name="T13" fmla="*/ 0 h 211"/>
                  <a:gd name="T14" fmla="*/ 0 w 117"/>
                  <a:gd name="T15" fmla="*/ 0 h 211"/>
                  <a:gd name="T16" fmla="*/ 0 w 117"/>
                  <a:gd name="T17" fmla="*/ 0 h 211"/>
                  <a:gd name="T18" fmla="*/ 0 w 117"/>
                  <a:gd name="T19" fmla="*/ 0 h 211"/>
                  <a:gd name="T20" fmla="*/ 0 w 117"/>
                  <a:gd name="T21" fmla="*/ 0 h 2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7"/>
                  <a:gd name="T34" fmla="*/ 0 h 211"/>
                  <a:gd name="T35" fmla="*/ 117 w 117"/>
                  <a:gd name="T36" fmla="*/ 211 h 2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7" h="211">
                    <a:moveTo>
                      <a:pt x="93" y="3"/>
                    </a:moveTo>
                    <a:cubicBezTo>
                      <a:pt x="75" y="0"/>
                      <a:pt x="60" y="0"/>
                      <a:pt x="42" y="6"/>
                    </a:cubicBezTo>
                    <a:cubicBezTo>
                      <a:pt x="39" y="10"/>
                      <a:pt x="37" y="15"/>
                      <a:pt x="33" y="18"/>
                    </a:cubicBezTo>
                    <a:cubicBezTo>
                      <a:pt x="31" y="20"/>
                      <a:pt x="26" y="19"/>
                      <a:pt x="24" y="21"/>
                    </a:cubicBezTo>
                    <a:cubicBezTo>
                      <a:pt x="19" y="26"/>
                      <a:pt x="19" y="33"/>
                      <a:pt x="15" y="39"/>
                    </a:cubicBezTo>
                    <a:cubicBezTo>
                      <a:pt x="27" y="43"/>
                      <a:pt x="68" y="2"/>
                      <a:pt x="60" y="33"/>
                    </a:cubicBezTo>
                    <a:lnTo>
                      <a:pt x="0" y="183"/>
                    </a:lnTo>
                    <a:cubicBezTo>
                      <a:pt x="3" y="197"/>
                      <a:pt x="17" y="211"/>
                      <a:pt x="27" y="192"/>
                    </a:cubicBezTo>
                    <a:lnTo>
                      <a:pt x="87" y="21"/>
                    </a:lnTo>
                    <a:cubicBezTo>
                      <a:pt x="104" y="24"/>
                      <a:pt x="108" y="26"/>
                      <a:pt x="117" y="12"/>
                    </a:cubicBezTo>
                    <a:cubicBezTo>
                      <a:pt x="109" y="7"/>
                      <a:pt x="103" y="3"/>
                      <a:pt x="93" y="3"/>
                    </a:cubicBezTo>
                    <a:close/>
                  </a:path>
                </a:pathLst>
              </a:custGeom>
              <a:solidFill>
                <a:srgbClr val="2A1C00"/>
              </a:soli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4" name="Freeform 34180"/>
              <p:cNvSpPr>
                <a:spLocks noChangeAspect="1"/>
              </p:cNvSpPr>
              <p:nvPr/>
            </p:nvSpPr>
            <p:spPr bwMode="auto">
              <a:xfrm>
                <a:off x="3833" y="4016"/>
                <a:ext cx="40" cy="20"/>
              </a:xfrm>
              <a:custGeom>
                <a:avLst/>
                <a:gdLst>
                  <a:gd name="T0" fmla="*/ 0 w 293"/>
                  <a:gd name="T1" fmla="*/ 0 h 138"/>
                  <a:gd name="T2" fmla="*/ 0 w 293"/>
                  <a:gd name="T3" fmla="*/ 0 h 138"/>
                  <a:gd name="T4" fmla="*/ 0 w 293"/>
                  <a:gd name="T5" fmla="*/ 0 h 138"/>
                  <a:gd name="T6" fmla="*/ 0 w 293"/>
                  <a:gd name="T7" fmla="*/ 0 h 138"/>
                  <a:gd name="T8" fmla="*/ 0 w 293"/>
                  <a:gd name="T9" fmla="*/ 0 h 138"/>
                  <a:gd name="T10" fmla="*/ 0 w 293"/>
                  <a:gd name="T11" fmla="*/ 0 h 138"/>
                  <a:gd name="T12" fmla="*/ 0 w 293"/>
                  <a:gd name="T13" fmla="*/ 0 h 138"/>
                  <a:gd name="T14" fmla="*/ 0 w 293"/>
                  <a:gd name="T15" fmla="*/ 0 h 138"/>
                  <a:gd name="T16" fmla="*/ 0 w 293"/>
                  <a:gd name="T17" fmla="*/ 0 h 138"/>
                  <a:gd name="T18" fmla="*/ 0 w 293"/>
                  <a:gd name="T19" fmla="*/ 0 h 138"/>
                  <a:gd name="T20" fmla="*/ 0 w 293"/>
                  <a:gd name="T21" fmla="*/ 0 h 138"/>
                  <a:gd name="T22" fmla="*/ 0 w 293"/>
                  <a:gd name="T23" fmla="*/ 0 h 1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93"/>
                  <a:gd name="T37" fmla="*/ 0 h 138"/>
                  <a:gd name="T38" fmla="*/ 293 w 293"/>
                  <a:gd name="T39" fmla="*/ 138 h 1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93" h="138">
                    <a:moveTo>
                      <a:pt x="147" y="26"/>
                    </a:moveTo>
                    <a:lnTo>
                      <a:pt x="252" y="35"/>
                    </a:lnTo>
                    <a:lnTo>
                      <a:pt x="231" y="107"/>
                    </a:lnTo>
                    <a:lnTo>
                      <a:pt x="3" y="89"/>
                    </a:lnTo>
                    <a:lnTo>
                      <a:pt x="0" y="119"/>
                    </a:lnTo>
                    <a:cubicBezTo>
                      <a:pt x="92" y="125"/>
                      <a:pt x="184" y="134"/>
                      <a:pt x="276" y="137"/>
                    </a:cubicBezTo>
                    <a:cubicBezTo>
                      <a:pt x="293" y="138"/>
                      <a:pt x="281" y="111"/>
                      <a:pt x="279" y="110"/>
                    </a:cubicBezTo>
                    <a:cubicBezTo>
                      <a:pt x="268" y="103"/>
                      <a:pt x="263" y="101"/>
                      <a:pt x="249" y="101"/>
                    </a:cubicBezTo>
                    <a:lnTo>
                      <a:pt x="270" y="17"/>
                    </a:lnTo>
                    <a:cubicBezTo>
                      <a:pt x="256" y="0"/>
                      <a:pt x="187" y="4"/>
                      <a:pt x="165" y="5"/>
                    </a:cubicBezTo>
                    <a:cubicBezTo>
                      <a:pt x="143" y="6"/>
                      <a:pt x="141" y="16"/>
                      <a:pt x="138" y="20"/>
                    </a:cubicBezTo>
                    <a:cubicBezTo>
                      <a:pt x="142" y="31"/>
                      <a:pt x="138" y="30"/>
                      <a:pt x="147" y="26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604000"/>
                  </a:gs>
                  <a:gs pos="100000">
                    <a:srgbClr val="2A1C00"/>
                  </a:gs>
                </a:gsLst>
                <a:lin ang="540000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5" name="Line 34181"/>
              <p:cNvSpPr>
                <a:spLocks noChangeAspect="1" noChangeShapeType="1"/>
              </p:cNvSpPr>
              <p:nvPr/>
            </p:nvSpPr>
            <p:spPr bwMode="auto">
              <a:xfrm>
                <a:off x="3870" y="4020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6" name="Line 34182"/>
              <p:cNvSpPr>
                <a:spLocks noChangeAspect="1" noChangeShapeType="1"/>
              </p:cNvSpPr>
              <p:nvPr/>
            </p:nvSpPr>
            <p:spPr bwMode="auto">
              <a:xfrm>
                <a:off x="3879" y="4032"/>
                <a:ext cx="4" cy="6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7" name="Line 34183"/>
              <p:cNvSpPr>
                <a:spLocks noChangeAspect="1" noChangeShapeType="1"/>
              </p:cNvSpPr>
              <p:nvPr/>
            </p:nvSpPr>
            <p:spPr bwMode="auto">
              <a:xfrm>
                <a:off x="3881" y="4037"/>
                <a:ext cx="7" cy="0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8" name="Line 34184"/>
              <p:cNvSpPr>
                <a:spLocks noChangeAspect="1" noChangeShapeType="1"/>
              </p:cNvSpPr>
              <p:nvPr/>
            </p:nvSpPr>
            <p:spPr bwMode="auto">
              <a:xfrm>
                <a:off x="3893" y="4036"/>
                <a:ext cx="8" cy="0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49" name="Line 34185"/>
              <p:cNvSpPr>
                <a:spLocks noChangeAspect="1" noChangeShapeType="1"/>
              </p:cNvSpPr>
              <p:nvPr/>
            </p:nvSpPr>
            <p:spPr bwMode="auto">
              <a:xfrm>
                <a:off x="3903" y="4035"/>
                <a:ext cx="7" cy="0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0" name="Line 34186"/>
              <p:cNvSpPr>
                <a:spLocks noChangeAspect="1" noChangeShapeType="1"/>
              </p:cNvSpPr>
              <p:nvPr/>
            </p:nvSpPr>
            <p:spPr bwMode="auto">
              <a:xfrm flipV="1">
                <a:off x="3921" y="4034"/>
                <a:ext cx="9" cy="1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1" name="Line 34187"/>
              <p:cNvSpPr>
                <a:spLocks noChangeAspect="1" noChangeShapeType="1"/>
              </p:cNvSpPr>
              <p:nvPr/>
            </p:nvSpPr>
            <p:spPr bwMode="auto">
              <a:xfrm flipV="1">
                <a:off x="3934" y="4033"/>
                <a:ext cx="8" cy="1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2" name="Line 34188"/>
              <p:cNvSpPr>
                <a:spLocks noChangeAspect="1" noChangeShapeType="1"/>
              </p:cNvSpPr>
              <p:nvPr/>
            </p:nvSpPr>
            <p:spPr bwMode="auto">
              <a:xfrm flipV="1">
                <a:off x="3946" y="4032"/>
                <a:ext cx="8" cy="1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3" name="Line 34189"/>
              <p:cNvSpPr>
                <a:spLocks noChangeAspect="1" noChangeShapeType="1"/>
              </p:cNvSpPr>
              <p:nvPr/>
            </p:nvSpPr>
            <p:spPr bwMode="auto">
              <a:xfrm flipV="1">
                <a:off x="3958" y="4031"/>
                <a:ext cx="15" cy="1"/>
              </a:xfrm>
              <a:prstGeom prst="line">
                <a:avLst/>
              </a:pr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4" name="Freeform 34190"/>
              <p:cNvSpPr>
                <a:spLocks noChangeAspect="1"/>
              </p:cNvSpPr>
              <p:nvPr/>
            </p:nvSpPr>
            <p:spPr bwMode="auto">
              <a:xfrm>
                <a:off x="3979" y="4031"/>
                <a:ext cx="8" cy="4"/>
              </a:xfrm>
              <a:custGeom>
                <a:avLst/>
                <a:gdLst>
                  <a:gd name="T0" fmla="*/ 0 w 60"/>
                  <a:gd name="T1" fmla="*/ 0 h 28"/>
                  <a:gd name="T2" fmla="*/ 0 w 60"/>
                  <a:gd name="T3" fmla="*/ 0 h 28"/>
                  <a:gd name="T4" fmla="*/ 0 w 60"/>
                  <a:gd name="T5" fmla="*/ 0 h 28"/>
                  <a:gd name="T6" fmla="*/ 0 w 60"/>
                  <a:gd name="T7" fmla="*/ 0 h 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0"/>
                  <a:gd name="T13" fmla="*/ 0 h 28"/>
                  <a:gd name="T14" fmla="*/ 60 w 60"/>
                  <a:gd name="T15" fmla="*/ 28 h 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0" h="28">
                    <a:moveTo>
                      <a:pt x="0" y="4"/>
                    </a:moveTo>
                    <a:cubicBezTo>
                      <a:pt x="58" y="14"/>
                      <a:pt x="27" y="0"/>
                      <a:pt x="36" y="28"/>
                    </a:cubicBezTo>
                    <a:cubicBezTo>
                      <a:pt x="41" y="27"/>
                      <a:pt x="46" y="26"/>
                      <a:pt x="51" y="25"/>
                    </a:cubicBezTo>
                    <a:cubicBezTo>
                      <a:pt x="54" y="24"/>
                      <a:pt x="60" y="22"/>
                      <a:pt x="60" y="22"/>
                    </a:cubicBezTo>
                  </a:path>
                </a:pathLst>
              </a:custGeom>
              <a:noFill/>
              <a:ln w="1905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5" name="Freeform 34191"/>
              <p:cNvSpPr>
                <a:spLocks noChangeAspect="1"/>
              </p:cNvSpPr>
              <p:nvPr/>
            </p:nvSpPr>
            <p:spPr bwMode="auto">
              <a:xfrm>
                <a:off x="3909" y="4016"/>
                <a:ext cx="6" cy="12"/>
              </a:xfrm>
              <a:custGeom>
                <a:avLst/>
                <a:gdLst>
                  <a:gd name="T0" fmla="*/ 0 w 46"/>
                  <a:gd name="T1" fmla="*/ 0 h 78"/>
                  <a:gd name="T2" fmla="*/ 0 w 46"/>
                  <a:gd name="T3" fmla="*/ 0 h 78"/>
                  <a:gd name="T4" fmla="*/ 0 w 46"/>
                  <a:gd name="T5" fmla="*/ 0 h 78"/>
                  <a:gd name="T6" fmla="*/ 0 w 46"/>
                  <a:gd name="T7" fmla="*/ 0 h 78"/>
                  <a:gd name="T8" fmla="*/ 0 w 46"/>
                  <a:gd name="T9" fmla="*/ 0 h 78"/>
                  <a:gd name="T10" fmla="*/ 0 w 46"/>
                  <a:gd name="T11" fmla="*/ 0 h 78"/>
                  <a:gd name="T12" fmla="*/ 0 w 46"/>
                  <a:gd name="T13" fmla="*/ 0 h 78"/>
                  <a:gd name="T14" fmla="*/ 0 w 46"/>
                  <a:gd name="T15" fmla="*/ 0 h 78"/>
                  <a:gd name="T16" fmla="*/ 0 w 46"/>
                  <a:gd name="T17" fmla="*/ 0 h 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6"/>
                  <a:gd name="T28" fmla="*/ 0 h 78"/>
                  <a:gd name="T29" fmla="*/ 46 w 46"/>
                  <a:gd name="T30" fmla="*/ 78 h 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6" h="78">
                    <a:moveTo>
                      <a:pt x="24" y="12"/>
                    </a:moveTo>
                    <a:cubicBezTo>
                      <a:pt x="15" y="38"/>
                      <a:pt x="18" y="34"/>
                      <a:pt x="39" y="48"/>
                    </a:cubicBezTo>
                    <a:cubicBezTo>
                      <a:pt x="43" y="59"/>
                      <a:pt x="46" y="66"/>
                      <a:pt x="42" y="78"/>
                    </a:cubicBezTo>
                    <a:cubicBezTo>
                      <a:pt x="39" y="76"/>
                      <a:pt x="35" y="75"/>
                      <a:pt x="33" y="72"/>
                    </a:cubicBezTo>
                    <a:cubicBezTo>
                      <a:pt x="31" y="70"/>
                      <a:pt x="32" y="65"/>
                      <a:pt x="30" y="63"/>
                    </a:cubicBezTo>
                    <a:cubicBezTo>
                      <a:pt x="25" y="58"/>
                      <a:pt x="12" y="51"/>
                      <a:pt x="12" y="51"/>
                    </a:cubicBezTo>
                    <a:cubicBezTo>
                      <a:pt x="7" y="43"/>
                      <a:pt x="0" y="24"/>
                      <a:pt x="0" y="24"/>
                    </a:cubicBezTo>
                    <a:cubicBezTo>
                      <a:pt x="3" y="9"/>
                      <a:pt x="4" y="0"/>
                      <a:pt x="21" y="6"/>
                    </a:cubicBezTo>
                    <a:cubicBezTo>
                      <a:pt x="24" y="16"/>
                      <a:pt x="24" y="18"/>
                      <a:pt x="24" y="12"/>
                    </a:cubicBezTo>
                    <a:close/>
                  </a:path>
                </a:pathLst>
              </a:custGeom>
              <a:solidFill>
                <a:srgbClr val="DBB06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6" name="Freeform 34192"/>
              <p:cNvSpPr>
                <a:spLocks noChangeAspect="1"/>
              </p:cNvSpPr>
              <p:nvPr/>
            </p:nvSpPr>
            <p:spPr bwMode="auto">
              <a:xfrm>
                <a:off x="3877" y="4010"/>
                <a:ext cx="102" cy="20"/>
              </a:xfrm>
              <a:custGeom>
                <a:avLst/>
                <a:gdLst>
                  <a:gd name="T0" fmla="*/ 0 w 754"/>
                  <a:gd name="T1" fmla="*/ 0 h 142"/>
                  <a:gd name="T2" fmla="*/ 0 w 754"/>
                  <a:gd name="T3" fmla="*/ 0 h 142"/>
                  <a:gd name="T4" fmla="*/ 0 w 754"/>
                  <a:gd name="T5" fmla="*/ 0 h 142"/>
                  <a:gd name="T6" fmla="*/ 0 w 754"/>
                  <a:gd name="T7" fmla="*/ 0 h 142"/>
                  <a:gd name="T8" fmla="*/ 0 w 754"/>
                  <a:gd name="T9" fmla="*/ 0 h 142"/>
                  <a:gd name="T10" fmla="*/ 0 w 754"/>
                  <a:gd name="T11" fmla="*/ 0 h 142"/>
                  <a:gd name="T12" fmla="*/ 0 w 754"/>
                  <a:gd name="T13" fmla="*/ 0 h 142"/>
                  <a:gd name="T14" fmla="*/ 0 w 754"/>
                  <a:gd name="T15" fmla="*/ 0 h 142"/>
                  <a:gd name="T16" fmla="*/ 0 w 754"/>
                  <a:gd name="T17" fmla="*/ 0 h 142"/>
                  <a:gd name="T18" fmla="*/ 0 w 754"/>
                  <a:gd name="T19" fmla="*/ 0 h 142"/>
                  <a:gd name="T20" fmla="*/ 0 w 754"/>
                  <a:gd name="T21" fmla="*/ 0 h 142"/>
                  <a:gd name="T22" fmla="*/ 0 w 754"/>
                  <a:gd name="T23" fmla="*/ 0 h 142"/>
                  <a:gd name="T24" fmla="*/ 0 w 754"/>
                  <a:gd name="T25" fmla="*/ 0 h 142"/>
                  <a:gd name="T26" fmla="*/ 0 w 754"/>
                  <a:gd name="T27" fmla="*/ 0 h 142"/>
                  <a:gd name="T28" fmla="*/ 0 w 754"/>
                  <a:gd name="T29" fmla="*/ 0 h 142"/>
                  <a:gd name="T30" fmla="*/ 0 w 754"/>
                  <a:gd name="T31" fmla="*/ 0 h 142"/>
                  <a:gd name="T32" fmla="*/ 0 w 754"/>
                  <a:gd name="T33" fmla="*/ 0 h 142"/>
                  <a:gd name="T34" fmla="*/ 0 w 754"/>
                  <a:gd name="T35" fmla="*/ 0 h 142"/>
                  <a:gd name="T36" fmla="*/ 0 w 754"/>
                  <a:gd name="T37" fmla="*/ 0 h 142"/>
                  <a:gd name="T38" fmla="*/ 0 w 754"/>
                  <a:gd name="T39" fmla="*/ 0 h 142"/>
                  <a:gd name="T40" fmla="*/ 0 w 754"/>
                  <a:gd name="T41" fmla="*/ 0 h 142"/>
                  <a:gd name="T42" fmla="*/ 0 w 754"/>
                  <a:gd name="T43" fmla="*/ 0 h 142"/>
                  <a:gd name="T44" fmla="*/ 0 w 754"/>
                  <a:gd name="T45" fmla="*/ 0 h 142"/>
                  <a:gd name="T46" fmla="*/ 0 w 754"/>
                  <a:gd name="T47" fmla="*/ 0 h 142"/>
                  <a:gd name="T48" fmla="*/ 0 w 754"/>
                  <a:gd name="T49" fmla="*/ 0 h 142"/>
                  <a:gd name="T50" fmla="*/ 0 w 754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754"/>
                  <a:gd name="T79" fmla="*/ 0 h 142"/>
                  <a:gd name="T80" fmla="*/ 754 w 754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754" h="142">
                    <a:moveTo>
                      <a:pt x="6" y="61"/>
                    </a:moveTo>
                    <a:cubicBezTo>
                      <a:pt x="0" y="84"/>
                      <a:pt x="5" y="82"/>
                      <a:pt x="30" y="88"/>
                    </a:cubicBezTo>
                    <a:cubicBezTo>
                      <a:pt x="53" y="87"/>
                      <a:pt x="98" y="91"/>
                      <a:pt x="120" y="76"/>
                    </a:cubicBezTo>
                    <a:cubicBezTo>
                      <a:pt x="127" y="55"/>
                      <a:pt x="120" y="60"/>
                      <a:pt x="135" y="55"/>
                    </a:cubicBezTo>
                    <a:cubicBezTo>
                      <a:pt x="155" y="56"/>
                      <a:pt x="175" y="56"/>
                      <a:pt x="195" y="58"/>
                    </a:cubicBezTo>
                    <a:cubicBezTo>
                      <a:pt x="201" y="59"/>
                      <a:pt x="213" y="64"/>
                      <a:pt x="213" y="64"/>
                    </a:cubicBezTo>
                    <a:cubicBezTo>
                      <a:pt x="233" y="58"/>
                      <a:pt x="242" y="51"/>
                      <a:pt x="261" y="55"/>
                    </a:cubicBezTo>
                    <a:cubicBezTo>
                      <a:pt x="265" y="67"/>
                      <a:pt x="262" y="76"/>
                      <a:pt x="258" y="88"/>
                    </a:cubicBezTo>
                    <a:cubicBezTo>
                      <a:pt x="262" y="104"/>
                      <a:pt x="267" y="99"/>
                      <a:pt x="276" y="112"/>
                    </a:cubicBezTo>
                    <a:cubicBezTo>
                      <a:pt x="314" y="99"/>
                      <a:pt x="287" y="134"/>
                      <a:pt x="312" y="142"/>
                    </a:cubicBezTo>
                    <a:cubicBezTo>
                      <a:pt x="321" y="110"/>
                      <a:pt x="313" y="93"/>
                      <a:pt x="303" y="64"/>
                    </a:cubicBezTo>
                    <a:cubicBezTo>
                      <a:pt x="326" y="52"/>
                      <a:pt x="352" y="55"/>
                      <a:pt x="375" y="67"/>
                    </a:cubicBezTo>
                    <a:cubicBezTo>
                      <a:pt x="402" y="62"/>
                      <a:pt x="421" y="63"/>
                      <a:pt x="396" y="46"/>
                    </a:cubicBezTo>
                    <a:cubicBezTo>
                      <a:pt x="417" y="32"/>
                      <a:pt x="391" y="46"/>
                      <a:pt x="438" y="43"/>
                    </a:cubicBezTo>
                    <a:cubicBezTo>
                      <a:pt x="445" y="43"/>
                      <a:pt x="450" y="36"/>
                      <a:pt x="456" y="34"/>
                    </a:cubicBezTo>
                    <a:cubicBezTo>
                      <a:pt x="491" y="37"/>
                      <a:pt x="504" y="43"/>
                      <a:pt x="537" y="46"/>
                    </a:cubicBezTo>
                    <a:cubicBezTo>
                      <a:pt x="556" y="52"/>
                      <a:pt x="552" y="55"/>
                      <a:pt x="576" y="52"/>
                    </a:cubicBezTo>
                    <a:cubicBezTo>
                      <a:pt x="580" y="40"/>
                      <a:pt x="577" y="36"/>
                      <a:pt x="570" y="25"/>
                    </a:cubicBezTo>
                    <a:cubicBezTo>
                      <a:pt x="582" y="21"/>
                      <a:pt x="623" y="32"/>
                      <a:pt x="639" y="34"/>
                    </a:cubicBezTo>
                    <a:cubicBezTo>
                      <a:pt x="648" y="37"/>
                      <a:pt x="657" y="44"/>
                      <a:pt x="666" y="43"/>
                    </a:cubicBezTo>
                    <a:cubicBezTo>
                      <a:pt x="688" y="41"/>
                      <a:pt x="732" y="37"/>
                      <a:pt x="732" y="37"/>
                    </a:cubicBezTo>
                    <a:cubicBezTo>
                      <a:pt x="739" y="27"/>
                      <a:pt x="746" y="23"/>
                      <a:pt x="753" y="13"/>
                    </a:cubicBezTo>
                    <a:cubicBezTo>
                      <a:pt x="750" y="0"/>
                      <a:pt x="754" y="1"/>
                      <a:pt x="747" y="1"/>
                    </a:cubicBezTo>
                    <a:lnTo>
                      <a:pt x="258" y="13"/>
                    </a:lnTo>
                    <a:lnTo>
                      <a:pt x="6" y="37"/>
                    </a:lnTo>
                    <a:lnTo>
                      <a:pt x="6" y="61"/>
                    </a:lnTo>
                    <a:close/>
                  </a:path>
                </a:pathLst>
              </a:custGeom>
              <a:solidFill>
                <a:srgbClr val="2A1C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7" name="Freeform 34193"/>
              <p:cNvSpPr>
                <a:spLocks noChangeAspect="1"/>
              </p:cNvSpPr>
              <p:nvPr/>
            </p:nvSpPr>
            <p:spPr bwMode="auto">
              <a:xfrm>
                <a:off x="3839" y="4009"/>
                <a:ext cx="142" cy="11"/>
              </a:xfrm>
              <a:custGeom>
                <a:avLst/>
                <a:gdLst>
                  <a:gd name="T0" fmla="*/ 0 w 1044"/>
                  <a:gd name="T1" fmla="*/ 0 h 76"/>
                  <a:gd name="T2" fmla="*/ 0 w 1044"/>
                  <a:gd name="T3" fmla="*/ 0 h 76"/>
                  <a:gd name="T4" fmla="*/ 0 w 1044"/>
                  <a:gd name="T5" fmla="*/ 0 h 76"/>
                  <a:gd name="T6" fmla="*/ 0 w 1044"/>
                  <a:gd name="T7" fmla="*/ 0 h 76"/>
                  <a:gd name="T8" fmla="*/ 0 w 1044"/>
                  <a:gd name="T9" fmla="*/ 0 h 76"/>
                  <a:gd name="T10" fmla="*/ 0 w 1044"/>
                  <a:gd name="T11" fmla="*/ 0 h 76"/>
                  <a:gd name="T12" fmla="*/ 0 w 1044"/>
                  <a:gd name="T13" fmla="*/ 0 h 76"/>
                  <a:gd name="T14" fmla="*/ 0 w 1044"/>
                  <a:gd name="T15" fmla="*/ 0 h 76"/>
                  <a:gd name="T16" fmla="*/ 0 w 1044"/>
                  <a:gd name="T17" fmla="*/ 0 h 76"/>
                  <a:gd name="T18" fmla="*/ 0 w 1044"/>
                  <a:gd name="T19" fmla="*/ 0 h 76"/>
                  <a:gd name="T20" fmla="*/ 0 w 1044"/>
                  <a:gd name="T21" fmla="*/ 0 h 76"/>
                  <a:gd name="T22" fmla="*/ 0 w 1044"/>
                  <a:gd name="T23" fmla="*/ 0 h 76"/>
                  <a:gd name="T24" fmla="*/ 0 w 1044"/>
                  <a:gd name="T25" fmla="*/ 0 h 76"/>
                  <a:gd name="T26" fmla="*/ 0 w 1044"/>
                  <a:gd name="T27" fmla="*/ 0 h 76"/>
                  <a:gd name="T28" fmla="*/ 0 w 1044"/>
                  <a:gd name="T29" fmla="*/ 0 h 76"/>
                  <a:gd name="T30" fmla="*/ 0 w 1044"/>
                  <a:gd name="T31" fmla="*/ 0 h 76"/>
                  <a:gd name="T32" fmla="*/ 0 w 1044"/>
                  <a:gd name="T33" fmla="*/ 0 h 76"/>
                  <a:gd name="T34" fmla="*/ 0 w 1044"/>
                  <a:gd name="T35" fmla="*/ 0 h 76"/>
                  <a:gd name="T36" fmla="*/ 0 w 1044"/>
                  <a:gd name="T37" fmla="*/ 0 h 76"/>
                  <a:gd name="T38" fmla="*/ 0 w 1044"/>
                  <a:gd name="T39" fmla="*/ 0 h 76"/>
                  <a:gd name="T40" fmla="*/ 0 w 1044"/>
                  <a:gd name="T41" fmla="*/ 0 h 76"/>
                  <a:gd name="T42" fmla="*/ 0 w 1044"/>
                  <a:gd name="T43" fmla="*/ 0 h 76"/>
                  <a:gd name="T44" fmla="*/ 0 w 1044"/>
                  <a:gd name="T45" fmla="*/ 0 h 76"/>
                  <a:gd name="T46" fmla="*/ 0 w 1044"/>
                  <a:gd name="T47" fmla="*/ 0 h 76"/>
                  <a:gd name="T48" fmla="*/ 0 w 1044"/>
                  <a:gd name="T49" fmla="*/ 0 h 76"/>
                  <a:gd name="T50" fmla="*/ 0 w 1044"/>
                  <a:gd name="T51" fmla="*/ 0 h 76"/>
                  <a:gd name="T52" fmla="*/ 0 w 1044"/>
                  <a:gd name="T53" fmla="*/ 0 h 76"/>
                  <a:gd name="T54" fmla="*/ 0 w 1044"/>
                  <a:gd name="T55" fmla="*/ 0 h 7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44"/>
                  <a:gd name="T85" fmla="*/ 0 h 76"/>
                  <a:gd name="T86" fmla="*/ 1044 w 1044"/>
                  <a:gd name="T87" fmla="*/ 76 h 7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44" h="76">
                    <a:moveTo>
                      <a:pt x="12" y="60"/>
                    </a:moveTo>
                    <a:lnTo>
                      <a:pt x="192" y="51"/>
                    </a:lnTo>
                    <a:cubicBezTo>
                      <a:pt x="248" y="59"/>
                      <a:pt x="304" y="67"/>
                      <a:pt x="360" y="75"/>
                    </a:cubicBezTo>
                    <a:cubicBezTo>
                      <a:pt x="364" y="76"/>
                      <a:pt x="351" y="74"/>
                      <a:pt x="348" y="72"/>
                    </a:cubicBezTo>
                    <a:cubicBezTo>
                      <a:pt x="345" y="70"/>
                      <a:pt x="344" y="66"/>
                      <a:pt x="342" y="63"/>
                    </a:cubicBezTo>
                    <a:cubicBezTo>
                      <a:pt x="345" y="44"/>
                      <a:pt x="339" y="45"/>
                      <a:pt x="348" y="45"/>
                    </a:cubicBezTo>
                    <a:lnTo>
                      <a:pt x="297" y="39"/>
                    </a:lnTo>
                    <a:cubicBezTo>
                      <a:pt x="363" y="46"/>
                      <a:pt x="429" y="56"/>
                      <a:pt x="495" y="60"/>
                    </a:cubicBezTo>
                    <a:cubicBezTo>
                      <a:pt x="499" y="60"/>
                      <a:pt x="491" y="54"/>
                      <a:pt x="489" y="51"/>
                    </a:cubicBezTo>
                    <a:cubicBezTo>
                      <a:pt x="488" y="48"/>
                      <a:pt x="487" y="45"/>
                      <a:pt x="486" y="42"/>
                    </a:cubicBezTo>
                    <a:cubicBezTo>
                      <a:pt x="490" y="26"/>
                      <a:pt x="485" y="30"/>
                      <a:pt x="501" y="30"/>
                    </a:cubicBezTo>
                    <a:lnTo>
                      <a:pt x="447" y="21"/>
                    </a:lnTo>
                    <a:cubicBezTo>
                      <a:pt x="517" y="30"/>
                      <a:pt x="587" y="39"/>
                      <a:pt x="657" y="48"/>
                    </a:cubicBezTo>
                    <a:cubicBezTo>
                      <a:pt x="662" y="49"/>
                      <a:pt x="646" y="48"/>
                      <a:pt x="642" y="45"/>
                    </a:cubicBezTo>
                    <a:cubicBezTo>
                      <a:pt x="639" y="43"/>
                      <a:pt x="640" y="39"/>
                      <a:pt x="639" y="36"/>
                    </a:cubicBezTo>
                    <a:cubicBezTo>
                      <a:pt x="644" y="22"/>
                      <a:pt x="654" y="24"/>
                      <a:pt x="666" y="18"/>
                    </a:cubicBezTo>
                    <a:lnTo>
                      <a:pt x="555" y="15"/>
                    </a:lnTo>
                    <a:lnTo>
                      <a:pt x="672" y="6"/>
                    </a:lnTo>
                    <a:cubicBezTo>
                      <a:pt x="718" y="16"/>
                      <a:pt x="763" y="32"/>
                      <a:pt x="810" y="36"/>
                    </a:cubicBezTo>
                    <a:cubicBezTo>
                      <a:pt x="816" y="37"/>
                      <a:pt x="804" y="18"/>
                      <a:pt x="804" y="18"/>
                    </a:cubicBezTo>
                    <a:cubicBezTo>
                      <a:pt x="808" y="1"/>
                      <a:pt x="803" y="6"/>
                      <a:pt x="822" y="6"/>
                    </a:cubicBezTo>
                    <a:cubicBezTo>
                      <a:pt x="879" y="14"/>
                      <a:pt x="1044" y="50"/>
                      <a:pt x="993" y="24"/>
                    </a:cubicBezTo>
                    <a:cubicBezTo>
                      <a:pt x="968" y="12"/>
                      <a:pt x="1001" y="32"/>
                      <a:pt x="975" y="15"/>
                    </a:cubicBezTo>
                    <a:cubicBezTo>
                      <a:pt x="968" y="4"/>
                      <a:pt x="972" y="8"/>
                      <a:pt x="963" y="3"/>
                    </a:cubicBezTo>
                    <a:lnTo>
                      <a:pt x="576" y="0"/>
                    </a:lnTo>
                    <a:cubicBezTo>
                      <a:pt x="388" y="20"/>
                      <a:pt x="200" y="42"/>
                      <a:pt x="12" y="60"/>
                    </a:cubicBezTo>
                    <a:cubicBezTo>
                      <a:pt x="8" y="60"/>
                      <a:pt x="0" y="51"/>
                      <a:pt x="3" y="54"/>
                    </a:cubicBezTo>
                    <a:cubicBezTo>
                      <a:pt x="13" y="64"/>
                      <a:pt x="19" y="66"/>
                      <a:pt x="33" y="66"/>
                    </a:cubicBezTo>
                  </a:path>
                </a:pathLst>
              </a:custGeom>
              <a:gradFill rotWithShape="0">
                <a:gsLst>
                  <a:gs pos="0">
                    <a:srgbClr val="AE7C2A"/>
                  </a:gs>
                  <a:gs pos="100000">
                    <a:srgbClr val="604000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8" name="Freeform 34194"/>
              <p:cNvSpPr>
                <a:spLocks noChangeAspect="1"/>
              </p:cNvSpPr>
              <p:nvPr/>
            </p:nvSpPr>
            <p:spPr bwMode="auto">
              <a:xfrm>
                <a:off x="3854" y="4057"/>
                <a:ext cx="12" cy="22"/>
              </a:xfrm>
              <a:custGeom>
                <a:avLst/>
                <a:gdLst>
                  <a:gd name="T0" fmla="*/ 0 w 87"/>
                  <a:gd name="T1" fmla="*/ 0 h 150"/>
                  <a:gd name="T2" fmla="*/ 0 w 87"/>
                  <a:gd name="T3" fmla="*/ 0 h 150"/>
                  <a:gd name="T4" fmla="*/ 0 w 87"/>
                  <a:gd name="T5" fmla="*/ 0 h 150"/>
                  <a:gd name="T6" fmla="*/ 0 w 87"/>
                  <a:gd name="T7" fmla="*/ 0 h 150"/>
                  <a:gd name="T8" fmla="*/ 0 w 87"/>
                  <a:gd name="T9" fmla="*/ 0 h 150"/>
                  <a:gd name="T10" fmla="*/ 0 w 87"/>
                  <a:gd name="T11" fmla="*/ 0 h 1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7"/>
                  <a:gd name="T19" fmla="*/ 0 h 150"/>
                  <a:gd name="T20" fmla="*/ 87 w 87"/>
                  <a:gd name="T21" fmla="*/ 150 h 1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7" h="150">
                    <a:moveTo>
                      <a:pt x="42" y="0"/>
                    </a:moveTo>
                    <a:lnTo>
                      <a:pt x="87" y="75"/>
                    </a:lnTo>
                    <a:lnTo>
                      <a:pt x="81" y="150"/>
                    </a:lnTo>
                    <a:lnTo>
                      <a:pt x="15" y="150"/>
                    </a:lnTo>
                    <a:lnTo>
                      <a:pt x="0" y="72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BB852D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59" name="Freeform 34195"/>
              <p:cNvSpPr>
                <a:spLocks noChangeAspect="1"/>
              </p:cNvSpPr>
              <p:nvPr/>
            </p:nvSpPr>
            <p:spPr bwMode="auto">
              <a:xfrm>
                <a:off x="3841" y="4056"/>
                <a:ext cx="19" cy="24"/>
              </a:xfrm>
              <a:custGeom>
                <a:avLst/>
                <a:gdLst>
                  <a:gd name="T0" fmla="*/ 0 w 135"/>
                  <a:gd name="T1" fmla="*/ 0 h 165"/>
                  <a:gd name="T2" fmla="*/ 0 w 135"/>
                  <a:gd name="T3" fmla="*/ 0 h 165"/>
                  <a:gd name="T4" fmla="*/ 0 w 135"/>
                  <a:gd name="T5" fmla="*/ 0 h 165"/>
                  <a:gd name="T6" fmla="*/ 0 w 135"/>
                  <a:gd name="T7" fmla="*/ 0 h 165"/>
                  <a:gd name="T8" fmla="*/ 0 w 135"/>
                  <a:gd name="T9" fmla="*/ 0 h 165"/>
                  <a:gd name="T10" fmla="*/ 0 w 135"/>
                  <a:gd name="T11" fmla="*/ 0 h 165"/>
                  <a:gd name="T12" fmla="*/ 0 w 135"/>
                  <a:gd name="T13" fmla="*/ 0 h 165"/>
                  <a:gd name="T14" fmla="*/ 0 w 135"/>
                  <a:gd name="T15" fmla="*/ 0 h 165"/>
                  <a:gd name="T16" fmla="*/ 0 w 135"/>
                  <a:gd name="T17" fmla="*/ 0 h 165"/>
                  <a:gd name="T18" fmla="*/ 0 w 135"/>
                  <a:gd name="T19" fmla="*/ 0 h 1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165"/>
                  <a:gd name="T32" fmla="*/ 135 w 135"/>
                  <a:gd name="T33" fmla="*/ 165 h 1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165">
                    <a:moveTo>
                      <a:pt x="30" y="3"/>
                    </a:moveTo>
                    <a:cubicBezTo>
                      <a:pt x="28" y="6"/>
                      <a:pt x="27" y="10"/>
                      <a:pt x="24" y="12"/>
                    </a:cubicBezTo>
                    <a:cubicBezTo>
                      <a:pt x="20" y="15"/>
                      <a:pt x="10" y="10"/>
                      <a:pt x="9" y="15"/>
                    </a:cubicBezTo>
                    <a:cubicBezTo>
                      <a:pt x="2" y="49"/>
                      <a:pt x="3" y="85"/>
                      <a:pt x="3" y="120"/>
                    </a:cubicBezTo>
                    <a:lnTo>
                      <a:pt x="0" y="165"/>
                    </a:lnTo>
                    <a:lnTo>
                      <a:pt x="108" y="165"/>
                    </a:lnTo>
                    <a:cubicBezTo>
                      <a:pt x="110" y="137"/>
                      <a:pt x="110" y="88"/>
                      <a:pt x="120" y="57"/>
                    </a:cubicBezTo>
                    <a:cubicBezTo>
                      <a:pt x="122" y="42"/>
                      <a:pt x="119" y="23"/>
                      <a:pt x="135" y="18"/>
                    </a:cubicBezTo>
                    <a:cubicBezTo>
                      <a:pt x="133" y="12"/>
                      <a:pt x="129" y="0"/>
                      <a:pt x="129" y="0"/>
                    </a:cubicBezTo>
                    <a:lnTo>
                      <a:pt x="30" y="3"/>
                    </a:lnTo>
                    <a:close/>
                  </a:path>
                </a:pathLst>
              </a:custGeom>
              <a:solidFill>
                <a:srgbClr val="EFDDB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0" name="Freeform 34196"/>
              <p:cNvSpPr>
                <a:spLocks noChangeAspect="1"/>
              </p:cNvSpPr>
              <p:nvPr/>
            </p:nvSpPr>
            <p:spPr bwMode="auto">
              <a:xfrm>
                <a:off x="3846" y="4058"/>
                <a:ext cx="8" cy="17"/>
              </a:xfrm>
              <a:custGeom>
                <a:avLst/>
                <a:gdLst>
                  <a:gd name="T0" fmla="*/ 0 w 62"/>
                  <a:gd name="T1" fmla="*/ 0 h 118"/>
                  <a:gd name="T2" fmla="*/ 0 w 62"/>
                  <a:gd name="T3" fmla="*/ 0 h 118"/>
                  <a:gd name="T4" fmla="*/ 0 w 62"/>
                  <a:gd name="T5" fmla="*/ 0 h 118"/>
                  <a:gd name="T6" fmla="*/ 0 w 62"/>
                  <a:gd name="T7" fmla="*/ 0 h 118"/>
                  <a:gd name="T8" fmla="*/ 0 w 62"/>
                  <a:gd name="T9" fmla="*/ 0 h 118"/>
                  <a:gd name="T10" fmla="*/ 0 w 62"/>
                  <a:gd name="T11" fmla="*/ 0 h 118"/>
                  <a:gd name="T12" fmla="*/ 0 w 62"/>
                  <a:gd name="T13" fmla="*/ 0 h 118"/>
                  <a:gd name="T14" fmla="*/ 0 w 62"/>
                  <a:gd name="T15" fmla="*/ 0 h 118"/>
                  <a:gd name="T16" fmla="*/ 0 w 62"/>
                  <a:gd name="T17" fmla="*/ 0 h 118"/>
                  <a:gd name="T18" fmla="*/ 0 w 62"/>
                  <a:gd name="T19" fmla="*/ 0 h 118"/>
                  <a:gd name="T20" fmla="*/ 0 w 62"/>
                  <a:gd name="T21" fmla="*/ 0 h 11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2"/>
                  <a:gd name="T34" fmla="*/ 0 h 118"/>
                  <a:gd name="T35" fmla="*/ 62 w 62"/>
                  <a:gd name="T36" fmla="*/ 118 h 11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2" h="118">
                    <a:moveTo>
                      <a:pt x="26" y="9"/>
                    </a:moveTo>
                    <a:cubicBezTo>
                      <a:pt x="23" y="23"/>
                      <a:pt x="20" y="28"/>
                      <a:pt x="8" y="36"/>
                    </a:cubicBezTo>
                    <a:cubicBezTo>
                      <a:pt x="0" y="48"/>
                      <a:pt x="0" y="52"/>
                      <a:pt x="14" y="57"/>
                    </a:cubicBezTo>
                    <a:cubicBezTo>
                      <a:pt x="20" y="74"/>
                      <a:pt x="20" y="88"/>
                      <a:pt x="17" y="105"/>
                    </a:cubicBezTo>
                    <a:cubicBezTo>
                      <a:pt x="18" y="109"/>
                      <a:pt x="16" y="115"/>
                      <a:pt x="20" y="117"/>
                    </a:cubicBezTo>
                    <a:cubicBezTo>
                      <a:pt x="23" y="118"/>
                      <a:pt x="22" y="111"/>
                      <a:pt x="23" y="108"/>
                    </a:cubicBezTo>
                    <a:cubicBezTo>
                      <a:pt x="27" y="99"/>
                      <a:pt x="35" y="81"/>
                      <a:pt x="35" y="81"/>
                    </a:cubicBezTo>
                    <a:cubicBezTo>
                      <a:pt x="39" y="55"/>
                      <a:pt x="38" y="59"/>
                      <a:pt x="62" y="54"/>
                    </a:cubicBezTo>
                    <a:cubicBezTo>
                      <a:pt x="59" y="32"/>
                      <a:pt x="61" y="25"/>
                      <a:pt x="41" y="18"/>
                    </a:cubicBezTo>
                    <a:cubicBezTo>
                      <a:pt x="39" y="13"/>
                      <a:pt x="36" y="0"/>
                      <a:pt x="29" y="0"/>
                    </a:cubicBezTo>
                    <a:cubicBezTo>
                      <a:pt x="9" y="0"/>
                      <a:pt x="23" y="9"/>
                      <a:pt x="26" y="9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1" name="Freeform 34197"/>
              <p:cNvSpPr>
                <a:spLocks noChangeAspect="1"/>
              </p:cNvSpPr>
              <p:nvPr/>
            </p:nvSpPr>
            <p:spPr bwMode="auto">
              <a:xfrm>
                <a:off x="3859" y="4107"/>
                <a:ext cx="17" cy="9"/>
              </a:xfrm>
              <a:custGeom>
                <a:avLst/>
                <a:gdLst>
                  <a:gd name="T0" fmla="*/ 0 w 125"/>
                  <a:gd name="T1" fmla="*/ 0 h 61"/>
                  <a:gd name="T2" fmla="*/ 0 w 125"/>
                  <a:gd name="T3" fmla="*/ 0 h 61"/>
                  <a:gd name="T4" fmla="*/ 0 w 125"/>
                  <a:gd name="T5" fmla="*/ 0 h 61"/>
                  <a:gd name="T6" fmla="*/ 0 w 125"/>
                  <a:gd name="T7" fmla="*/ 0 h 61"/>
                  <a:gd name="T8" fmla="*/ 0 w 125"/>
                  <a:gd name="T9" fmla="*/ 0 h 61"/>
                  <a:gd name="T10" fmla="*/ 0 w 125"/>
                  <a:gd name="T11" fmla="*/ 0 h 61"/>
                  <a:gd name="T12" fmla="*/ 0 w 125"/>
                  <a:gd name="T13" fmla="*/ 0 h 61"/>
                  <a:gd name="T14" fmla="*/ 0 w 125"/>
                  <a:gd name="T15" fmla="*/ 0 h 61"/>
                  <a:gd name="T16" fmla="*/ 0 w 125"/>
                  <a:gd name="T17" fmla="*/ 0 h 61"/>
                  <a:gd name="T18" fmla="*/ 0 w 125"/>
                  <a:gd name="T19" fmla="*/ 0 h 61"/>
                  <a:gd name="T20" fmla="*/ 0 w 125"/>
                  <a:gd name="T21" fmla="*/ 0 h 61"/>
                  <a:gd name="T22" fmla="*/ 0 w 125"/>
                  <a:gd name="T23" fmla="*/ 0 h 61"/>
                  <a:gd name="T24" fmla="*/ 0 w 125"/>
                  <a:gd name="T25" fmla="*/ 0 h 61"/>
                  <a:gd name="T26" fmla="*/ 0 w 125"/>
                  <a:gd name="T27" fmla="*/ 0 h 61"/>
                  <a:gd name="T28" fmla="*/ 0 w 125"/>
                  <a:gd name="T29" fmla="*/ 0 h 61"/>
                  <a:gd name="T30" fmla="*/ 0 w 125"/>
                  <a:gd name="T31" fmla="*/ 0 h 61"/>
                  <a:gd name="T32" fmla="*/ 0 w 125"/>
                  <a:gd name="T33" fmla="*/ 0 h 6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5"/>
                  <a:gd name="T52" fmla="*/ 0 h 61"/>
                  <a:gd name="T53" fmla="*/ 125 w 125"/>
                  <a:gd name="T54" fmla="*/ 61 h 6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5" h="61">
                    <a:moveTo>
                      <a:pt x="125" y="31"/>
                    </a:moveTo>
                    <a:cubicBezTo>
                      <a:pt x="105" y="31"/>
                      <a:pt x="85" y="31"/>
                      <a:pt x="65" y="31"/>
                    </a:cubicBezTo>
                    <a:cubicBezTo>
                      <a:pt x="57" y="27"/>
                      <a:pt x="48" y="14"/>
                      <a:pt x="41" y="19"/>
                    </a:cubicBezTo>
                    <a:cubicBezTo>
                      <a:pt x="32" y="26"/>
                      <a:pt x="41" y="41"/>
                      <a:pt x="38" y="52"/>
                    </a:cubicBezTo>
                    <a:cubicBezTo>
                      <a:pt x="37" y="55"/>
                      <a:pt x="32" y="56"/>
                      <a:pt x="29" y="58"/>
                    </a:cubicBezTo>
                    <a:cubicBezTo>
                      <a:pt x="26" y="59"/>
                      <a:pt x="23" y="60"/>
                      <a:pt x="20" y="61"/>
                    </a:cubicBezTo>
                    <a:cubicBezTo>
                      <a:pt x="17" y="60"/>
                      <a:pt x="11" y="61"/>
                      <a:pt x="11" y="58"/>
                    </a:cubicBezTo>
                    <a:cubicBezTo>
                      <a:pt x="11" y="54"/>
                      <a:pt x="18" y="55"/>
                      <a:pt x="20" y="52"/>
                    </a:cubicBezTo>
                    <a:cubicBezTo>
                      <a:pt x="25" y="47"/>
                      <a:pt x="32" y="34"/>
                      <a:pt x="32" y="34"/>
                    </a:cubicBezTo>
                    <a:cubicBezTo>
                      <a:pt x="31" y="30"/>
                      <a:pt x="33" y="23"/>
                      <a:pt x="29" y="22"/>
                    </a:cubicBezTo>
                    <a:cubicBezTo>
                      <a:pt x="21" y="19"/>
                      <a:pt x="11" y="31"/>
                      <a:pt x="5" y="25"/>
                    </a:cubicBezTo>
                    <a:cubicBezTo>
                      <a:pt x="0" y="20"/>
                      <a:pt x="19" y="21"/>
                      <a:pt x="26" y="19"/>
                    </a:cubicBezTo>
                    <a:cubicBezTo>
                      <a:pt x="29" y="18"/>
                      <a:pt x="32" y="17"/>
                      <a:pt x="35" y="16"/>
                    </a:cubicBezTo>
                    <a:cubicBezTo>
                      <a:pt x="37" y="13"/>
                      <a:pt x="44" y="0"/>
                      <a:pt x="50" y="1"/>
                    </a:cubicBezTo>
                    <a:cubicBezTo>
                      <a:pt x="53" y="2"/>
                      <a:pt x="51" y="8"/>
                      <a:pt x="53" y="10"/>
                    </a:cubicBezTo>
                    <a:cubicBezTo>
                      <a:pt x="60" y="17"/>
                      <a:pt x="71" y="14"/>
                      <a:pt x="80" y="16"/>
                    </a:cubicBezTo>
                    <a:cubicBezTo>
                      <a:pt x="84" y="28"/>
                      <a:pt x="116" y="40"/>
                      <a:pt x="125" y="31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2" name="Freeform 34198"/>
              <p:cNvSpPr>
                <a:spLocks noChangeAspect="1"/>
              </p:cNvSpPr>
              <p:nvPr/>
            </p:nvSpPr>
            <p:spPr bwMode="auto">
              <a:xfrm>
                <a:off x="3874" y="4085"/>
                <a:ext cx="92" cy="32"/>
              </a:xfrm>
              <a:custGeom>
                <a:avLst/>
                <a:gdLst>
                  <a:gd name="T0" fmla="*/ 0 w 681"/>
                  <a:gd name="T1" fmla="*/ 0 h 217"/>
                  <a:gd name="T2" fmla="*/ 0 w 681"/>
                  <a:gd name="T3" fmla="*/ 0 h 217"/>
                  <a:gd name="T4" fmla="*/ 0 w 681"/>
                  <a:gd name="T5" fmla="*/ 0 h 217"/>
                  <a:gd name="T6" fmla="*/ 0 w 681"/>
                  <a:gd name="T7" fmla="*/ 0 h 217"/>
                  <a:gd name="T8" fmla="*/ 0 w 681"/>
                  <a:gd name="T9" fmla="*/ 0 h 217"/>
                  <a:gd name="T10" fmla="*/ 0 w 681"/>
                  <a:gd name="T11" fmla="*/ 0 h 217"/>
                  <a:gd name="T12" fmla="*/ 0 w 681"/>
                  <a:gd name="T13" fmla="*/ 0 h 217"/>
                  <a:gd name="T14" fmla="*/ 0 w 681"/>
                  <a:gd name="T15" fmla="*/ 0 h 217"/>
                  <a:gd name="T16" fmla="*/ 0 w 681"/>
                  <a:gd name="T17" fmla="*/ 0 h 217"/>
                  <a:gd name="T18" fmla="*/ 0 w 681"/>
                  <a:gd name="T19" fmla="*/ 0 h 217"/>
                  <a:gd name="T20" fmla="*/ 0 w 681"/>
                  <a:gd name="T21" fmla="*/ 0 h 217"/>
                  <a:gd name="T22" fmla="*/ 0 w 681"/>
                  <a:gd name="T23" fmla="*/ 0 h 217"/>
                  <a:gd name="T24" fmla="*/ 0 w 681"/>
                  <a:gd name="T25" fmla="*/ 0 h 217"/>
                  <a:gd name="T26" fmla="*/ 0 w 681"/>
                  <a:gd name="T27" fmla="*/ 0 h 217"/>
                  <a:gd name="T28" fmla="*/ 0 w 681"/>
                  <a:gd name="T29" fmla="*/ 0 h 217"/>
                  <a:gd name="T30" fmla="*/ 0 w 681"/>
                  <a:gd name="T31" fmla="*/ 0 h 217"/>
                  <a:gd name="T32" fmla="*/ 0 w 681"/>
                  <a:gd name="T33" fmla="*/ 0 h 217"/>
                  <a:gd name="T34" fmla="*/ 0 w 681"/>
                  <a:gd name="T35" fmla="*/ 0 h 217"/>
                  <a:gd name="T36" fmla="*/ 0 w 681"/>
                  <a:gd name="T37" fmla="*/ 0 h 2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1"/>
                  <a:gd name="T58" fmla="*/ 0 h 217"/>
                  <a:gd name="T59" fmla="*/ 681 w 681"/>
                  <a:gd name="T60" fmla="*/ 217 h 2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1" h="217">
                    <a:moveTo>
                      <a:pt x="12" y="112"/>
                    </a:moveTo>
                    <a:lnTo>
                      <a:pt x="303" y="169"/>
                    </a:lnTo>
                    <a:cubicBezTo>
                      <a:pt x="311" y="148"/>
                      <a:pt x="332" y="132"/>
                      <a:pt x="348" y="163"/>
                    </a:cubicBezTo>
                    <a:lnTo>
                      <a:pt x="366" y="160"/>
                    </a:lnTo>
                    <a:lnTo>
                      <a:pt x="366" y="136"/>
                    </a:lnTo>
                    <a:lnTo>
                      <a:pt x="351" y="118"/>
                    </a:lnTo>
                    <a:cubicBezTo>
                      <a:pt x="365" y="80"/>
                      <a:pt x="374" y="40"/>
                      <a:pt x="393" y="4"/>
                    </a:cubicBezTo>
                    <a:cubicBezTo>
                      <a:pt x="395" y="0"/>
                      <a:pt x="414" y="22"/>
                      <a:pt x="414" y="28"/>
                    </a:cubicBezTo>
                    <a:lnTo>
                      <a:pt x="378" y="127"/>
                    </a:lnTo>
                    <a:lnTo>
                      <a:pt x="381" y="166"/>
                    </a:lnTo>
                    <a:lnTo>
                      <a:pt x="657" y="160"/>
                    </a:lnTo>
                    <a:lnTo>
                      <a:pt x="663" y="187"/>
                    </a:lnTo>
                    <a:lnTo>
                      <a:pt x="681" y="190"/>
                    </a:lnTo>
                    <a:cubicBezTo>
                      <a:pt x="573" y="192"/>
                      <a:pt x="465" y="191"/>
                      <a:pt x="357" y="196"/>
                    </a:cubicBezTo>
                    <a:cubicBezTo>
                      <a:pt x="344" y="197"/>
                      <a:pt x="324" y="217"/>
                      <a:pt x="324" y="217"/>
                    </a:cubicBezTo>
                    <a:cubicBezTo>
                      <a:pt x="316" y="215"/>
                      <a:pt x="306" y="217"/>
                      <a:pt x="300" y="211"/>
                    </a:cubicBezTo>
                    <a:cubicBezTo>
                      <a:pt x="293" y="204"/>
                      <a:pt x="290" y="189"/>
                      <a:pt x="282" y="181"/>
                    </a:cubicBezTo>
                    <a:lnTo>
                      <a:pt x="0" y="130"/>
                    </a:lnTo>
                    <a:lnTo>
                      <a:pt x="12" y="112"/>
                    </a:lnTo>
                    <a:close/>
                  </a:path>
                </a:pathLst>
              </a:custGeom>
              <a:solidFill>
                <a:srgbClr val="140D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3" name="Freeform 34199"/>
              <p:cNvSpPr>
                <a:spLocks noChangeAspect="1"/>
              </p:cNvSpPr>
              <p:nvPr/>
            </p:nvSpPr>
            <p:spPr bwMode="auto">
              <a:xfrm>
                <a:off x="3789" y="4077"/>
                <a:ext cx="37" cy="37"/>
              </a:xfrm>
              <a:custGeom>
                <a:avLst/>
                <a:gdLst>
                  <a:gd name="T0" fmla="*/ 0 w 273"/>
                  <a:gd name="T1" fmla="*/ 0 h 255"/>
                  <a:gd name="T2" fmla="*/ 0 w 273"/>
                  <a:gd name="T3" fmla="*/ 0 h 255"/>
                  <a:gd name="T4" fmla="*/ 0 w 273"/>
                  <a:gd name="T5" fmla="*/ 0 h 255"/>
                  <a:gd name="T6" fmla="*/ 0 w 273"/>
                  <a:gd name="T7" fmla="*/ 0 h 255"/>
                  <a:gd name="T8" fmla="*/ 0 w 273"/>
                  <a:gd name="T9" fmla="*/ 0 h 255"/>
                  <a:gd name="T10" fmla="*/ 0 w 273"/>
                  <a:gd name="T11" fmla="*/ 0 h 255"/>
                  <a:gd name="T12" fmla="*/ 0 w 273"/>
                  <a:gd name="T13" fmla="*/ 0 h 255"/>
                  <a:gd name="T14" fmla="*/ 0 w 273"/>
                  <a:gd name="T15" fmla="*/ 0 h 255"/>
                  <a:gd name="T16" fmla="*/ 0 w 273"/>
                  <a:gd name="T17" fmla="*/ 0 h 255"/>
                  <a:gd name="T18" fmla="*/ 0 w 273"/>
                  <a:gd name="T19" fmla="*/ 0 h 2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3"/>
                  <a:gd name="T31" fmla="*/ 0 h 255"/>
                  <a:gd name="T32" fmla="*/ 273 w 273"/>
                  <a:gd name="T33" fmla="*/ 255 h 25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3" h="255">
                    <a:moveTo>
                      <a:pt x="27" y="0"/>
                    </a:moveTo>
                    <a:lnTo>
                      <a:pt x="207" y="3"/>
                    </a:lnTo>
                    <a:lnTo>
                      <a:pt x="207" y="66"/>
                    </a:lnTo>
                    <a:lnTo>
                      <a:pt x="231" y="66"/>
                    </a:lnTo>
                    <a:lnTo>
                      <a:pt x="273" y="63"/>
                    </a:lnTo>
                    <a:lnTo>
                      <a:pt x="264" y="246"/>
                    </a:lnTo>
                    <a:lnTo>
                      <a:pt x="117" y="255"/>
                    </a:lnTo>
                    <a:lnTo>
                      <a:pt x="21" y="246"/>
                    </a:lnTo>
                    <a:lnTo>
                      <a:pt x="0" y="10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E7C99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4" name="Line 34200"/>
              <p:cNvSpPr>
                <a:spLocks noChangeAspect="1" noChangeShapeType="1"/>
              </p:cNvSpPr>
              <p:nvPr/>
            </p:nvSpPr>
            <p:spPr bwMode="auto">
              <a:xfrm flipV="1">
                <a:off x="3794" y="4087"/>
                <a:ext cx="0" cy="20"/>
              </a:xfrm>
              <a:prstGeom prst="line">
                <a:avLst/>
              </a:prstGeom>
              <a:noFill/>
              <a:ln w="6350">
                <a:solidFill>
                  <a:srgbClr val="6040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5" name="Freeform 34201"/>
              <p:cNvSpPr>
                <a:spLocks noChangeAspect="1"/>
              </p:cNvSpPr>
              <p:nvPr/>
            </p:nvSpPr>
            <p:spPr bwMode="auto">
              <a:xfrm>
                <a:off x="3726" y="4078"/>
                <a:ext cx="68" cy="35"/>
              </a:xfrm>
              <a:custGeom>
                <a:avLst/>
                <a:gdLst>
                  <a:gd name="T0" fmla="*/ 0 w 495"/>
                  <a:gd name="T1" fmla="*/ 0 h 234"/>
                  <a:gd name="T2" fmla="*/ 0 w 495"/>
                  <a:gd name="T3" fmla="*/ 0 h 234"/>
                  <a:gd name="T4" fmla="*/ 0 w 495"/>
                  <a:gd name="T5" fmla="*/ 0 h 234"/>
                  <a:gd name="T6" fmla="*/ 0 w 495"/>
                  <a:gd name="T7" fmla="*/ 0 h 234"/>
                  <a:gd name="T8" fmla="*/ 0 w 495"/>
                  <a:gd name="T9" fmla="*/ 0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5"/>
                  <a:gd name="T16" fmla="*/ 0 h 234"/>
                  <a:gd name="T17" fmla="*/ 495 w 49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5" h="234">
                    <a:moveTo>
                      <a:pt x="3" y="9"/>
                    </a:moveTo>
                    <a:lnTo>
                      <a:pt x="0" y="234"/>
                    </a:lnTo>
                    <a:lnTo>
                      <a:pt x="483" y="234"/>
                    </a:lnTo>
                    <a:lnTo>
                      <a:pt x="495" y="0"/>
                    </a:lnTo>
                    <a:lnTo>
                      <a:pt x="3" y="9"/>
                    </a:lnTo>
                    <a:close/>
                  </a:path>
                </a:pathLst>
              </a:custGeom>
              <a:solidFill>
                <a:srgbClr val="F4E6D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6" name="Freeform 34202"/>
              <p:cNvSpPr>
                <a:spLocks noChangeAspect="1"/>
              </p:cNvSpPr>
              <p:nvPr/>
            </p:nvSpPr>
            <p:spPr bwMode="auto">
              <a:xfrm>
                <a:off x="3761" y="4065"/>
                <a:ext cx="68" cy="33"/>
              </a:xfrm>
              <a:custGeom>
                <a:avLst/>
                <a:gdLst>
                  <a:gd name="T0" fmla="*/ 0 w 504"/>
                  <a:gd name="T1" fmla="*/ 0 h 222"/>
                  <a:gd name="T2" fmla="*/ 0 w 504"/>
                  <a:gd name="T3" fmla="*/ 0 h 222"/>
                  <a:gd name="T4" fmla="*/ 0 w 504"/>
                  <a:gd name="T5" fmla="*/ 0 h 222"/>
                  <a:gd name="T6" fmla="*/ 0 w 504"/>
                  <a:gd name="T7" fmla="*/ 0 h 222"/>
                  <a:gd name="T8" fmla="*/ 0 w 504"/>
                  <a:gd name="T9" fmla="*/ 0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4"/>
                  <a:gd name="T16" fmla="*/ 0 h 222"/>
                  <a:gd name="T17" fmla="*/ 504 w 504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4" h="222">
                    <a:moveTo>
                      <a:pt x="504" y="0"/>
                    </a:moveTo>
                    <a:lnTo>
                      <a:pt x="0" y="168"/>
                    </a:lnTo>
                    <a:lnTo>
                      <a:pt x="6" y="222"/>
                    </a:lnTo>
                    <a:lnTo>
                      <a:pt x="504" y="54"/>
                    </a:ln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F2E0C4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7" name="Freeform 34203"/>
              <p:cNvSpPr>
                <a:spLocks noChangeAspect="1"/>
              </p:cNvSpPr>
              <p:nvPr/>
            </p:nvSpPr>
            <p:spPr bwMode="auto">
              <a:xfrm>
                <a:off x="3754" y="4057"/>
                <a:ext cx="76" cy="29"/>
              </a:xfrm>
              <a:custGeom>
                <a:avLst/>
                <a:gdLst>
                  <a:gd name="T0" fmla="*/ 0 w 555"/>
                  <a:gd name="T1" fmla="*/ 0 h 198"/>
                  <a:gd name="T2" fmla="*/ 0 w 555"/>
                  <a:gd name="T3" fmla="*/ 0 h 198"/>
                  <a:gd name="T4" fmla="*/ 0 w 555"/>
                  <a:gd name="T5" fmla="*/ 0 h 198"/>
                  <a:gd name="T6" fmla="*/ 0 w 555"/>
                  <a:gd name="T7" fmla="*/ 0 h 198"/>
                  <a:gd name="T8" fmla="*/ 0 w 555"/>
                  <a:gd name="T9" fmla="*/ 0 h 198"/>
                  <a:gd name="T10" fmla="*/ 0 w 555"/>
                  <a:gd name="T11" fmla="*/ 0 h 198"/>
                  <a:gd name="T12" fmla="*/ 0 w 555"/>
                  <a:gd name="T13" fmla="*/ 0 h 198"/>
                  <a:gd name="T14" fmla="*/ 0 w 555"/>
                  <a:gd name="T15" fmla="*/ 0 h 1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55"/>
                  <a:gd name="T25" fmla="*/ 0 h 198"/>
                  <a:gd name="T26" fmla="*/ 555 w 555"/>
                  <a:gd name="T27" fmla="*/ 198 h 1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55" h="198">
                    <a:moveTo>
                      <a:pt x="552" y="0"/>
                    </a:moveTo>
                    <a:lnTo>
                      <a:pt x="78" y="186"/>
                    </a:lnTo>
                    <a:lnTo>
                      <a:pt x="27" y="177"/>
                    </a:lnTo>
                    <a:lnTo>
                      <a:pt x="0" y="195"/>
                    </a:lnTo>
                    <a:lnTo>
                      <a:pt x="57" y="195"/>
                    </a:lnTo>
                    <a:lnTo>
                      <a:pt x="87" y="198"/>
                    </a:lnTo>
                    <a:lnTo>
                      <a:pt x="555" y="57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9F1E3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8" name="Freeform 34204"/>
              <p:cNvSpPr>
                <a:spLocks noChangeAspect="1"/>
              </p:cNvSpPr>
              <p:nvPr/>
            </p:nvSpPr>
            <p:spPr bwMode="auto">
              <a:xfrm>
                <a:off x="3751" y="4105"/>
                <a:ext cx="79" cy="37"/>
              </a:xfrm>
              <a:custGeom>
                <a:avLst/>
                <a:gdLst>
                  <a:gd name="T0" fmla="*/ 0 w 585"/>
                  <a:gd name="T1" fmla="*/ 0 h 251"/>
                  <a:gd name="T2" fmla="*/ 0 w 585"/>
                  <a:gd name="T3" fmla="*/ 0 h 251"/>
                  <a:gd name="T4" fmla="*/ 0 w 585"/>
                  <a:gd name="T5" fmla="*/ 0 h 251"/>
                  <a:gd name="T6" fmla="*/ 0 w 585"/>
                  <a:gd name="T7" fmla="*/ 0 h 251"/>
                  <a:gd name="T8" fmla="*/ 0 w 585"/>
                  <a:gd name="T9" fmla="*/ 0 h 251"/>
                  <a:gd name="T10" fmla="*/ 0 w 585"/>
                  <a:gd name="T11" fmla="*/ 0 h 251"/>
                  <a:gd name="T12" fmla="*/ 0 w 585"/>
                  <a:gd name="T13" fmla="*/ 0 h 251"/>
                  <a:gd name="T14" fmla="*/ 0 w 585"/>
                  <a:gd name="T15" fmla="*/ 0 h 251"/>
                  <a:gd name="T16" fmla="*/ 0 w 585"/>
                  <a:gd name="T17" fmla="*/ 0 h 251"/>
                  <a:gd name="T18" fmla="*/ 0 w 585"/>
                  <a:gd name="T19" fmla="*/ 0 h 251"/>
                  <a:gd name="T20" fmla="*/ 0 w 585"/>
                  <a:gd name="T21" fmla="*/ 0 h 251"/>
                  <a:gd name="T22" fmla="*/ 0 w 585"/>
                  <a:gd name="T23" fmla="*/ 0 h 2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5"/>
                  <a:gd name="T37" fmla="*/ 0 h 251"/>
                  <a:gd name="T38" fmla="*/ 585 w 585"/>
                  <a:gd name="T39" fmla="*/ 251 h 2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5" h="251">
                    <a:moveTo>
                      <a:pt x="567" y="0"/>
                    </a:moveTo>
                    <a:lnTo>
                      <a:pt x="429" y="66"/>
                    </a:lnTo>
                    <a:lnTo>
                      <a:pt x="99" y="165"/>
                    </a:lnTo>
                    <a:cubicBezTo>
                      <a:pt x="72" y="178"/>
                      <a:pt x="45" y="191"/>
                      <a:pt x="18" y="204"/>
                    </a:cubicBezTo>
                    <a:cubicBezTo>
                      <a:pt x="15" y="205"/>
                      <a:pt x="11" y="204"/>
                      <a:pt x="9" y="207"/>
                    </a:cubicBezTo>
                    <a:cubicBezTo>
                      <a:pt x="3" y="215"/>
                      <a:pt x="0" y="234"/>
                      <a:pt x="0" y="234"/>
                    </a:cubicBezTo>
                    <a:cubicBezTo>
                      <a:pt x="6" y="251"/>
                      <a:pt x="18" y="246"/>
                      <a:pt x="36" y="246"/>
                    </a:cubicBezTo>
                    <a:lnTo>
                      <a:pt x="156" y="186"/>
                    </a:lnTo>
                    <a:lnTo>
                      <a:pt x="453" y="93"/>
                    </a:lnTo>
                    <a:lnTo>
                      <a:pt x="585" y="33"/>
                    </a:lnTo>
                    <a:lnTo>
                      <a:pt x="570" y="21"/>
                    </a:lnTo>
                    <a:lnTo>
                      <a:pt x="567" y="0"/>
                    </a:lnTo>
                    <a:close/>
                  </a:path>
                </a:pathLst>
              </a:custGeom>
              <a:solidFill>
                <a:srgbClr val="EFDDB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69" name="Freeform 34205"/>
              <p:cNvSpPr>
                <a:spLocks noChangeAspect="1"/>
              </p:cNvSpPr>
              <p:nvPr/>
            </p:nvSpPr>
            <p:spPr bwMode="auto">
              <a:xfrm>
                <a:off x="3757" y="4109"/>
                <a:ext cx="70" cy="29"/>
              </a:xfrm>
              <a:custGeom>
                <a:avLst/>
                <a:gdLst>
                  <a:gd name="T0" fmla="*/ 0 w 519"/>
                  <a:gd name="T1" fmla="*/ 0 h 198"/>
                  <a:gd name="T2" fmla="*/ 0 w 519"/>
                  <a:gd name="T3" fmla="*/ 0 h 198"/>
                  <a:gd name="T4" fmla="*/ 0 w 519"/>
                  <a:gd name="T5" fmla="*/ 0 h 198"/>
                  <a:gd name="T6" fmla="*/ 0 w 519"/>
                  <a:gd name="T7" fmla="*/ 0 h 1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9"/>
                  <a:gd name="T13" fmla="*/ 0 h 198"/>
                  <a:gd name="T14" fmla="*/ 519 w 519"/>
                  <a:gd name="T15" fmla="*/ 198 h 1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9" h="198">
                    <a:moveTo>
                      <a:pt x="519" y="0"/>
                    </a:moveTo>
                    <a:lnTo>
                      <a:pt x="402" y="54"/>
                    </a:lnTo>
                    <a:lnTo>
                      <a:pt x="111" y="144"/>
                    </a:lnTo>
                    <a:lnTo>
                      <a:pt x="0" y="198"/>
                    </a:lnTo>
                  </a:path>
                </a:pathLst>
              </a:custGeom>
              <a:noFill/>
              <a:ln w="1270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0" name="Freeform 34206"/>
              <p:cNvSpPr>
                <a:spLocks noChangeAspect="1"/>
              </p:cNvSpPr>
              <p:nvPr/>
            </p:nvSpPr>
            <p:spPr bwMode="auto">
              <a:xfrm>
                <a:off x="3774" y="4104"/>
                <a:ext cx="6" cy="7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39" y="3"/>
                    </a:moveTo>
                    <a:cubicBezTo>
                      <a:pt x="32" y="4"/>
                      <a:pt x="0" y="10"/>
                      <a:pt x="24" y="18"/>
                    </a:cubicBezTo>
                    <a:cubicBezTo>
                      <a:pt x="23" y="22"/>
                      <a:pt x="21" y="26"/>
                      <a:pt x="21" y="30"/>
                    </a:cubicBezTo>
                    <a:cubicBezTo>
                      <a:pt x="21" y="33"/>
                      <a:pt x="24" y="36"/>
                      <a:pt x="24" y="39"/>
                    </a:cubicBezTo>
                    <a:cubicBezTo>
                      <a:pt x="24" y="42"/>
                      <a:pt x="19" y="46"/>
                      <a:pt x="21" y="48"/>
                    </a:cubicBezTo>
                    <a:cubicBezTo>
                      <a:pt x="23" y="50"/>
                      <a:pt x="27" y="46"/>
                      <a:pt x="30" y="45"/>
                    </a:cubicBezTo>
                    <a:cubicBezTo>
                      <a:pt x="37" y="24"/>
                      <a:pt x="31" y="31"/>
                      <a:pt x="45" y="21"/>
                    </a:cubicBezTo>
                    <a:cubicBezTo>
                      <a:pt x="48" y="12"/>
                      <a:pt x="50" y="0"/>
                      <a:pt x="36" y="0"/>
                    </a:cubicBezTo>
                    <a:cubicBezTo>
                      <a:pt x="35" y="0"/>
                      <a:pt x="38" y="2"/>
                      <a:pt x="39" y="3"/>
                    </a:cubicBezTo>
                    <a:close/>
                  </a:path>
                </a:pathLst>
              </a:custGeom>
              <a:solidFill>
                <a:srgbClr val="BB852D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1" name="Line 34207"/>
              <p:cNvSpPr>
                <a:spLocks noChangeAspect="1" noChangeShapeType="1"/>
              </p:cNvSpPr>
              <p:nvPr/>
            </p:nvSpPr>
            <p:spPr bwMode="auto">
              <a:xfrm>
                <a:off x="3726" y="4113"/>
                <a:ext cx="57" cy="0"/>
              </a:xfrm>
              <a:prstGeom prst="line">
                <a:avLst/>
              </a:prstGeom>
              <a:noFill/>
              <a:ln w="1270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2" name="Freeform 34208"/>
              <p:cNvSpPr>
                <a:spLocks noChangeAspect="1"/>
              </p:cNvSpPr>
              <p:nvPr/>
            </p:nvSpPr>
            <p:spPr bwMode="auto">
              <a:xfrm>
                <a:off x="3754" y="4089"/>
                <a:ext cx="13" cy="17"/>
              </a:xfrm>
              <a:custGeom>
                <a:avLst/>
                <a:gdLst>
                  <a:gd name="T0" fmla="*/ 0 w 96"/>
                  <a:gd name="T1" fmla="*/ 0 h 120"/>
                  <a:gd name="T2" fmla="*/ 0 w 96"/>
                  <a:gd name="T3" fmla="*/ 0 h 120"/>
                  <a:gd name="T4" fmla="*/ 0 w 96"/>
                  <a:gd name="T5" fmla="*/ 0 h 120"/>
                  <a:gd name="T6" fmla="*/ 0 w 96"/>
                  <a:gd name="T7" fmla="*/ 0 h 120"/>
                  <a:gd name="T8" fmla="*/ 0 w 96"/>
                  <a:gd name="T9" fmla="*/ 0 h 120"/>
                  <a:gd name="T10" fmla="*/ 0 w 96"/>
                  <a:gd name="T11" fmla="*/ 0 h 120"/>
                  <a:gd name="T12" fmla="*/ 0 w 96"/>
                  <a:gd name="T13" fmla="*/ 0 h 120"/>
                  <a:gd name="T14" fmla="*/ 0 w 96"/>
                  <a:gd name="T15" fmla="*/ 0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6"/>
                  <a:gd name="T25" fmla="*/ 0 h 120"/>
                  <a:gd name="T26" fmla="*/ 96 w 96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6" h="120">
                    <a:moveTo>
                      <a:pt x="72" y="0"/>
                    </a:moveTo>
                    <a:lnTo>
                      <a:pt x="30" y="18"/>
                    </a:lnTo>
                    <a:lnTo>
                      <a:pt x="12" y="42"/>
                    </a:lnTo>
                    <a:lnTo>
                      <a:pt x="0" y="63"/>
                    </a:lnTo>
                    <a:lnTo>
                      <a:pt x="3" y="120"/>
                    </a:lnTo>
                    <a:lnTo>
                      <a:pt x="36" y="63"/>
                    </a:lnTo>
                    <a:lnTo>
                      <a:pt x="96" y="45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E7C99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3" name="Freeform 34209"/>
              <p:cNvSpPr>
                <a:spLocks noChangeAspect="1"/>
              </p:cNvSpPr>
              <p:nvPr/>
            </p:nvSpPr>
            <p:spPr bwMode="auto">
              <a:xfrm>
                <a:off x="3749" y="4084"/>
                <a:ext cx="18" cy="11"/>
              </a:xfrm>
              <a:custGeom>
                <a:avLst/>
                <a:gdLst>
                  <a:gd name="T0" fmla="*/ 0 w 130"/>
                  <a:gd name="T1" fmla="*/ 0 h 76"/>
                  <a:gd name="T2" fmla="*/ 0 w 130"/>
                  <a:gd name="T3" fmla="*/ 0 h 76"/>
                  <a:gd name="T4" fmla="*/ 0 w 130"/>
                  <a:gd name="T5" fmla="*/ 0 h 76"/>
                  <a:gd name="T6" fmla="*/ 0 w 130"/>
                  <a:gd name="T7" fmla="*/ 0 h 76"/>
                  <a:gd name="T8" fmla="*/ 0 w 130"/>
                  <a:gd name="T9" fmla="*/ 0 h 76"/>
                  <a:gd name="T10" fmla="*/ 0 w 130"/>
                  <a:gd name="T11" fmla="*/ 0 h 76"/>
                  <a:gd name="T12" fmla="*/ 0 w 130"/>
                  <a:gd name="T13" fmla="*/ 0 h 76"/>
                  <a:gd name="T14" fmla="*/ 0 w 130"/>
                  <a:gd name="T15" fmla="*/ 0 h 76"/>
                  <a:gd name="T16" fmla="*/ 0 w 130"/>
                  <a:gd name="T17" fmla="*/ 0 h 76"/>
                  <a:gd name="T18" fmla="*/ 0 w 130"/>
                  <a:gd name="T19" fmla="*/ 0 h 76"/>
                  <a:gd name="T20" fmla="*/ 0 w 130"/>
                  <a:gd name="T21" fmla="*/ 0 h 7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0"/>
                  <a:gd name="T34" fmla="*/ 0 h 76"/>
                  <a:gd name="T35" fmla="*/ 130 w 130"/>
                  <a:gd name="T36" fmla="*/ 76 h 7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0" h="76">
                    <a:moveTo>
                      <a:pt x="112" y="0"/>
                    </a:moveTo>
                    <a:cubicBezTo>
                      <a:pt x="105" y="2"/>
                      <a:pt x="101" y="11"/>
                      <a:pt x="94" y="12"/>
                    </a:cubicBezTo>
                    <a:cubicBezTo>
                      <a:pt x="73" y="16"/>
                      <a:pt x="52" y="14"/>
                      <a:pt x="31" y="15"/>
                    </a:cubicBezTo>
                    <a:cubicBezTo>
                      <a:pt x="24" y="36"/>
                      <a:pt x="40" y="17"/>
                      <a:pt x="52" y="36"/>
                    </a:cubicBezTo>
                    <a:cubicBezTo>
                      <a:pt x="26" y="40"/>
                      <a:pt x="38" y="35"/>
                      <a:pt x="16" y="57"/>
                    </a:cubicBezTo>
                    <a:cubicBezTo>
                      <a:pt x="11" y="62"/>
                      <a:pt x="0" y="76"/>
                      <a:pt x="7" y="75"/>
                    </a:cubicBezTo>
                    <a:cubicBezTo>
                      <a:pt x="30" y="70"/>
                      <a:pt x="18" y="62"/>
                      <a:pt x="34" y="57"/>
                    </a:cubicBezTo>
                    <a:cubicBezTo>
                      <a:pt x="40" y="55"/>
                      <a:pt x="52" y="51"/>
                      <a:pt x="52" y="51"/>
                    </a:cubicBezTo>
                    <a:cubicBezTo>
                      <a:pt x="60" y="39"/>
                      <a:pt x="73" y="38"/>
                      <a:pt x="85" y="30"/>
                    </a:cubicBezTo>
                    <a:cubicBezTo>
                      <a:pt x="99" y="32"/>
                      <a:pt x="108" y="37"/>
                      <a:pt x="121" y="33"/>
                    </a:cubicBezTo>
                    <a:cubicBezTo>
                      <a:pt x="130" y="19"/>
                      <a:pt x="123" y="11"/>
                      <a:pt x="112" y="0"/>
                    </a:cubicBezTo>
                    <a:close/>
                  </a:path>
                </a:pathLst>
              </a:custGeom>
              <a:solidFill>
                <a:srgbClr val="DBB06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4" name="Freeform 34210"/>
              <p:cNvSpPr>
                <a:spLocks noChangeAspect="1"/>
              </p:cNvSpPr>
              <p:nvPr/>
            </p:nvSpPr>
            <p:spPr bwMode="auto">
              <a:xfrm>
                <a:off x="3756" y="4092"/>
                <a:ext cx="6" cy="6"/>
              </a:xfrm>
              <a:custGeom>
                <a:avLst/>
                <a:gdLst>
                  <a:gd name="T0" fmla="*/ 0 w 45"/>
                  <a:gd name="T1" fmla="*/ 0 h 41"/>
                  <a:gd name="T2" fmla="*/ 0 w 45"/>
                  <a:gd name="T3" fmla="*/ 0 h 41"/>
                  <a:gd name="T4" fmla="*/ 0 w 45"/>
                  <a:gd name="T5" fmla="*/ 0 h 41"/>
                  <a:gd name="T6" fmla="*/ 0 w 45"/>
                  <a:gd name="T7" fmla="*/ 0 h 41"/>
                  <a:gd name="T8" fmla="*/ 0 w 45"/>
                  <a:gd name="T9" fmla="*/ 0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41"/>
                  <a:gd name="T17" fmla="*/ 45 w 45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41">
                    <a:moveTo>
                      <a:pt x="30" y="0"/>
                    </a:moveTo>
                    <a:cubicBezTo>
                      <a:pt x="42" y="8"/>
                      <a:pt x="41" y="14"/>
                      <a:pt x="45" y="27"/>
                    </a:cubicBezTo>
                    <a:cubicBezTo>
                      <a:pt x="40" y="41"/>
                      <a:pt x="35" y="39"/>
                      <a:pt x="21" y="36"/>
                    </a:cubicBezTo>
                    <a:cubicBezTo>
                      <a:pt x="15" y="19"/>
                      <a:pt x="0" y="27"/>
                      <a:pt x="18" y="21"/>
                    </a:cubicBezTo>
                    <a:cubicBezTo>
                      <a:pt x="26" y="8"/>
                      <a:pt x="22" y="15"/>
                      <a:pt x="30" y="0"/>
                    </a:cubicBezTo>
                    <a:close/>
                  </a:path>
                </a:pathLst>
              </a:custGeom>
              <a:solidFill>
                <a:srgbClr val="6040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5" name="Freeform 34211"/>
              <p:cNvSpPr>
                <a:spLocks noChangeAspect="1"/>
              </p:cNvSpPr>
              <p:nvPr/>
            </p:nvSpPr>
            <p:spPr bwMode="auto">
              <a:xfrm>
                <a:off x="3747" y="4084"/>
                <a:ext cx="19" cy="21"/>
              </a:xfrm>
              <a:custGeom>
                <a:avLst/>
                <a:gdLst>
                  <a:gd name="T0" fmla="*/ 0 w 136"/>
                  <a:gd name="T1" fmla="*/ 0 h 144"/>
                  <a:gd name="T2" fmla="*/ 0 w 136"/>
                  <a:gd name="T3" fmla="*/ 0 h 144"/>
                  <a:gd name="T4" fmla="*/ 0 w 136"/>
                  <a:gd name="T5" fmla="*/ 0 h 144"/>
                  <a:gd name="T6" fmla="*/ 0 w 136"/>
                  <a:gd name="T7" fmla="*/ 0 h 144"/>
                  <a:gd name="T8" fmla="*/ 0 w 136"/>
                  <a:gd name="T9" fmla="*/ 0 h 144"/>
                  <a:gd name="T10" fmla="*/ 0 w 136"/>
                  <a:gd name="T11" fmla="*/ 0 h 144"/>
                  <a:gd name="T12" fmla="*/ 0 w 136"/>
                  <a:gd name="T13" fmla="*/ 0 h 144"/>
                  <a:gd name="T14" fmla="*/ 0 w 136"/>
                  <a:gd name="T15" fmla="*/ 0 h 144"/>
                  <a:gd name="T16" fmla="*/ 0 w 136"/>
                  <a:gd name="T17" fmla="*/ 0 h 144"/>
                  <a:gd name="T18" fmla="*/ 0 w 136"/>
                  <a:gd name="T19" fmla="*/ 0 h 144"/>
                  <a:gd name="T20" fmla="*/ 0 w 136"/>
                  <a:gd name="T21" fmla="*/ 0 h 144"/>
                  <a:gd name="T22" fmla="*/ 0 w 136"/>
                  <a:gd name="T23" fmla="*/ 0 h 1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6"/>
                  <a:gd name="T37" fmla="*/ 0 h 144"/>
                  <a:gd name="T38" fmla="*/ 136 w 136"/>
                  <a:gd name="T39" fmla="*/ 144 h 1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6" h="144">
                    <a:moveTo>
                      <a:pt x="121" y="0"/>
                    </a:moveTo>
                    <a:cubicBezTo>
                      <a:pt x="124" y="2"/>
                      <a:pt x="128" y="3"/>
                      <a:pt x="130" y="6"/>
                    </a:cubicBezTo>
                    <a:cubicBezTo>
                      <a:pt x="133" y="11"/>
                      <a:pt x="136" y="24"/>
                      <a:pt x="136" y="24"/>
                    </a:cubicBezTo>
                    <a:cubicBezTo>
                      <a:pt x="130" y="49"/>
                      <a:pt x="120" y="72"/>
                      <a:pt x="112" y="96"/>
                    </a:cubicBezTo>
                    <a:cubicBezTo>
                      <a:pt x="109" y="106"/>
                      <a:pt x="90" y="98"/>
                      <a:pt x="79" y="99"/>
                    </a:cubicBezTo>
                    <a:cubicBezTo>
                      <a:pt x="75" y="111"/>
                      <a:pt x="74" y="119"/>
                      <a:pt x="61" y="123"/>
                    </a:cubicBezTo>
                    <a:cubicBezTo>
                      <a:pt x="57" y="135"/>
                      <a:pt x="55" y="140"/>
                      <a:pt x="43" y="144"/>
                    </a:cubicBezTo>
                    <a:cubicBezTo>
                      <a:pt x="36" y="124"/>
                      <a:pt x="23" y="125"/>
                      <a:pt x="7" y="114"/>
                    </a:cubicBezTo>
                    <a:cubicBezTo>
                      <a:pt x="0" y="99"/>
                      <a:pt x="4" y="70"/>
                      <a:pt x="19" y="60"/>
                    </a:cubicBezTo>
                    <a:cubicBezTo>
                      <a:pt x="23" y="48"/>
                      <a:pt x="29" y="43"/>
                      <a:pt x="40" y="36"/>
                    </a:cubicBezTo>
                    <a:cubicBezTo>
                      <a:pt x="53" y="16"/>
                      <a:pt x="41" y="16"/>
                      <a:pt x="70" y="12"/>
                    </a:cubicBezTo>
                    <a:cubicBezTo>
                      <a:pt x="87" y="6"/>
                      <a:pt x="104" y="4"/>
                      <a:pt x="121" y="0"/>
                    </a:cubicBezTo>
                    <a:close/>
                  </a:path>
                </a:pathLst>
              </a:custGeom>
              <a:solidFill>
                <a:srgbClr val="F2E0C4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6" name="Freeform 34212"/>
              <p:cNvSpPr>
                <a:spLocks noChangeAspect="1"/>
              </p:cNvSpPr>
              <p:nvPr/>
            </p:nvSpPr>
            <p:spPr bwMode="auto">
              <a:xfrm>
                <a:off x="3744" y="4087"/>
                <a:ext cx="19" cy="18"/>
              </a:xfrm>
              <a:custGeom>
                <a:avLst/>
                <a:gdLst>
                  <a:gd name="T0" fmla="*/ 0 w 143"/>
                  <a:gd name="T1" fmla="*/ 0 h 117"/>
                  <a:gd name="T2" fmla="*/ 0 w 143"/>
                  <a:gd name="T3" fmla="*/ 0 h 117"/>
                  <a:gd name="T4" fmla="*/ 0 w 143"/>
                  <a:gd name="T5" fmla="*/ 0 h 117"/>
                  <a:gd name="T6" fmla="*/ 0 w 143"/>
                  <a:gd name="T7" fmla="*/ 0 h 117"/>
                  <a:gd name="T8" fmla="*/ 0 w 143"/>
                  <a:gd name="T9" fmla="*/ 0 h 117"/>
                  <a:gd name="T10" fmla="*/ 0 w 143"/>
                  <a:gd name="T11" fmla="*/ 0 h 117"/>
                  <a:gd name="T12" fmla="*/ 0 w 143"/>
                  <a:gd name="T13" fmla="*/ 0 h 117"/>
                  <a:gd name="T14" fmla="*/ 0 w 143"/>
                  <a:gd name="T15" fmla="*/ 0 h 117"/>
                  <a:gd name="T16" fmla="*/ 0 w 143"/>
                  <a:gd name="T17" fmla="*/ 0 h 117"/>
                  <a:gd name="T18" fmla="*/ 0 w 143"/>
                  <a:gd name="T19" fmla="*/ 0 h 117"/>
                  <a:gd name="T20" fmla="*/ 0 w 143"/>
                  <a:gd name="T21" fmla="*/ 0 h 117"/>
                  <a:gd name="T22" fmla="*/ 0 w 143"/>
                  <a:gd name="T23" fmla="*/ 0 h 117"/>
                  <a:gd name="T24" fmla="*/ 0 w 143"/>
                  <a:gd name="T25" fmla="*/ 0 h 117"/>
                  <a:gd name="T26" fmla="*/ 0 w 143"/>
                  <a:gd name="T27" fmla="*/ 0 h 117"/>
                  <a:gd name="T28" fmla="*/ 0 w 143"/>
                  <a:gd name="T29" fmla="*/ 0 h 117"/>
                  <a:gd name="T30" fmla="*/ 0 w 143"/>
                  <a:gd name="T31" fmla="*/ 0 h 117"/>
                  <a:gd name="T32" fmla="*/ 0 w 143"/>
                  <a:gd name="T33" fmla="*/ 0 h 117"/>
                  <a:gd name="T34" fmla="*/ 0 w 143"/>
                  <a:gd name="T35" fmla="*/ 0 h 117"/>
                  <a:gd name="T36" fmla="*/ 0 w 143"/>
                  <a:gd name="T37" fmla="*/ 0 h 11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3"/>
                  <a:gd name="T58" fmla="*/ 0 h 117"/>
                  <a:gd name="T59" fmla="*/ 143 w 143"/>
                  <a:gd name="T60" fmla="*/ 117 h 11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3" h="117">
                    <a:moveTo>
                      <a:pt x="80" y="0"/>
                    </a:moveTo>
                    <a:cubicBezTo>
                      <a:pt x="69" y="7"/>
                      <a:pt x="71" y="14"/>
                      <a:pt x="59" y="18"/>
                    </a:cubicBezTo>
                    <a:cubicBezTo>
                      <a:pt x="50" y="27"/>
                      <a:pt x="41" y="33"/>
                      <a:pt x="32" y="42"/>
                    </a:cubicBezTo>
                    <a:cubicBezTo>
                      <a:pt x="27" y="57"/>
                      <a:pt x="20" y="67"/>
                      <a:pt x="8" y="75"/>
                    </a:cubicBezTo>
                    <a:cubicBezTo>
                      <a:pt x="0" y="87"/>
                      <a:pt x="0" y="91"/>
                      <a:pt x="14" y="96"/>
                    </a:cubicBezTo>
                    <a:cubicBezTo>
                      <a:pt x="28" y="91"/>
                      <a:pt x="40" y="79"/>
                      <a:pt x="50" y="69"/>
                    </a:cubicBezTo>
                    <a:cubicBezTo>
                      <a:pt x="61" y="85"/>
                      <a:pt x="51" y="91"/>
                      <a:pt x="35" y="96"/>
                    </a:cubicBezTo>
                    <a:cubicBezTo>
                      <a:pt x="55" y="103"/>
                      <a:pt x="63" y="94"/>
                      <a:pt x="68" y="117"/>
                    </a:cubicBezTo>
                    <a:cubicBezTo>
                      <a:pt x="71" y="107"/>
                      <a:pt x="77" y="63"/>
                      <a:pt x="80" y="57"/>
                    </a:cubicBezTo>
                    <a:cubicBezTo>
                      <a:pt x="82" y="53"/>
                      <a:pt x="88" y="55"/>
                      <a:pt x="92" y="54"/>
                    </a:cubicBezTo>
                    <a:cubicBezTo>
                      <a:pt x="99" y="34"/>
                      <a:pt x="117" y="25"/>
                      <a:pt x="137" y="18"/>
                    </a:cubicBezTo>
                    <a:cubicBezTo>
                      <a:pt x="138" y="15"/>
                      <a:pt x="143" y="10"/>
                      <a:pt x="140" y="9"/>
                    </a:cubicBezTo>
                    <a:cubicBezTo>
                      <a:pt x="120" y="6"/>
                      <a:pt x="114" y="22"/>
                      <a:pt x="101" y="30"/>
                    </a:cubicBezTo>
                    <a:cubicBezTo>
                      <a:pt x="95" y="34"/>
                      <a:pt x="86" y="32"/>
                      <a:pt x="80" y="36"/>
                    </a:cubicBezTo>
                    <a:cubicBezTo>
                      <a:pt x="74" y="40"/>
                      <a:pt x="68" y="44"/>
                      <a:pt x="62" y="48"/>
                    </a:cubicBezTo>
                    <a:cubicBezTo>
                      <a:pt x="59" y="50"/>
                      <a:pt x="53" y="54"/>
                      <a:pt x="53" y="54"/>
                    </a:cubicBezTo>
                    <a:cubicBezTo>
                      <a:pt x="32" y="47"/>
                      <a:pt x="62" y="36"/>
                      <a:pt x="71" y="33"/>
                    </a:cubicBezTo>
                    <a:cubicBezTo>
                      <a:pt x="80" y="24"/>
                      <a:pt x="88" y="21"/>
                      <a:pt x="92" y="9"/>
                    </a:cubicBezTo>
                    <a:cubicBezTo>
                      <a:pt x="82" y="2"/>
                      <a:pt x="86" y="6"/>
                      <a:pt x="80" y="0"/>
                    </a:cubicBezTo>
                    <a:close/>
                  </a:path>
                </a:pathLst>
              </a:custGeom>
              <a:solidFill>
                <a:srgbClr val="F9F2E7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7" name="Freeform 34213"/>
              <p:cNvSpPr>
                <a:spLocks noChangeAspect="1"/>
              </p:cNvSpPr>
              <p:nvPr/>
            </p:nvSpPr>
            <p:spPr bwMode="auto">
              <a:xfrm>
                <a:off x="3725" y="4102"/>
                <a:ext cx="47" cy="72"/>
              </a:xfrm>
              <a:custGeom>
                <a:avLst/>
                <a:gdLst>
                  <a:gd name="T0" fmla="*/ 0 w 345"/>
                  <a:gd name="T1" fmla="*/ 0 h 492"/>
                  <a:gd name="T2" fmla="*/ 0 w 345"/>
                  <a:gd name="T3" fmla="*/ 0 h 492"/>
                  <a:gd name="T4" fmla="*/ 0 w 345"/>
                  <a:gd name="T5" fmla="*/ 0 h 492"/>
                  <a:gd name="T6" fmla="*/ 0 w 345"/>
                  <a:gd name="T7" fmla="*/ 0 h 492"/>
                  <a:gd name="T8" fmla="*/ 0 w 345"/>
                  <a:gd name="T9" fmla="*/ 0 h 492"/>
                  <a:gd name="T10" fmla="*/ 0 w 345"/>
                  <a:gd name="T11" fmla="*/ 0 h 492"/>
                  <a:gd name="T12" fmla="*/ 0 w 345"/>
                  <a:gd name="T13" fmla="*/ 0 h 492"/>
                  <a:gd name="T14" fmla="*/ 0 w 345"/>
                  <a:gd name="T15" fmla="*/ 0 h 492"/>
                  <a:gd name="T16" fmla="*/ 0 w 345"/>
                  <a:gd name="T17" fmla="*/ 0 h 492"/>
                  <a:gd name="T18" fmla="*/ 0 w 345"/>
                  <a:gd name="T19" fmla="*/ 0 h 492"/>
                  <a:gd name="T20" fmla="*/ 0 w 345"/>
                  <a:gd name="T21" fmla="*/ 0 h 492"/>
                  <a:gd name="T22" fmla="*/ 0 w 345"/>
                  <a:gd name="T23" fmla="*/ 0 h 492"/>
                  <a:gd name="T24" fmla="*/ 0 w 345"/>
                  <a:gd name="T25" fmla="*/ 0 h 492"/>
                  <a:gd name="T26" fmla="*/ 0 w 345"/>
                  <a:gd name="T27" fmla="*/ 0 h 492"/>
                  <a:gd name="T28" fmla="*/ 0 w 345"/>
                  <a:gd name="T29" fmla="*/ 0 h 492"/>
                  <a:gd name="T30" fmla="*/ 0 w 345"/>
                  <a:gd name="T31" fmla="*/ 0 h 492"/>
                  <a:gd name="T32" fmla="*/ 0 w 345"/>
                  <a:gd name="T33" fmla="*/ 0 h 49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5"/>
                  <a:gd name="T52" fmla="*/ 0 h 492"/>
                  <a:gd name="T53" fmla="*/ 345 w 345"/>
                  <a:gd name="T54" fmla="*/ 492 h 49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5" h="492">
                    <a:moveTo>
                      <a:pt x="135" y="3"/>
                    </a:moveTo>
                    <a:cubicBezTo>
                      <a:pt x="138" y="143"/>
                      <a:pt x="143" y="352"/>
                      <a:pt x="138" y="423"/>
                    </a:cubicBezTo>
                    <a:lnTo>
                      <a:pt x="114" y="441"/>
                    </a:lnTo>
                    <a:lnTo>
                      <a:pt x="24" y="453"/>
                    </a:lnTo>
                    <a:lnTo>
                      <a:pt x="3" y="459"/>
                    </a:lnTo>
                    <a:lnTo>
                      <a:pt x="0" y="489"/>
                    </a:lnTo>
                    <a:lnTo>
                      <a:pt x="117" y="492"/>
                    </a:lnTo>
                    <a:lnTo>
                      <a:pt x="249" y="486"/>
                    </a:lnTo>
                    <a:lnTo>
                      <a:pt x="324" y="477"/>
                    </a:lnTo>
                    <a:cubicBezTo>
                      <a:pt x="330" y="475"/>
                      <a:pt x="339" y="477"/>
                      <a:pt x="342" y="471"/>
                    </a:cubicBezTo>
                    <a:cubicBezTo>
                      <a:pt x="345" y="465"/>
                      <a:pt x="339" y="450"/>
                      <a:pt x="339" y="450"/>
                    </a:cubicBezTo>
                    <a:lnTo>
                      <a:pt x="216" y="438"/>
                    </a:lnTo>
                    <a:lnTo>
                      <a:pt x="156" y="444"/>
                    </a:lnTo>
                    <a:lnTo>
                      <a:pt x="165" y="36"/>
                    </a:lnTo>
                    <a:cubicBezTo>
                      <a:pt x="149" y="20"/>
                      <a:pt x="167" y="21"/>
                      <a:pt x="183" y="18"/>
                    </a:cubicBezTo>
                    <a:cubicBezTo>
                      <a:pt x="176" y="14"/>
                      <a:pt x="168" y="9"/>
                      <a:pt x="168" y="0"/>
                    </a:cubicBezTo>
                    <a:lnTo>
                      <a:pt x="135" y="3"/>
                    </a:lnTo>
                    <a:close/>
                  </a:path>
                </a:pathLst>
              </a:custGeom>
              <a:solidFill>
                <a:srgbClr val="F9F2E7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8" name="Freeform 34214"/>
              <p:cNvSpPr>
                <a:spLocks noChangeAspect="1"/>
              </p:cNvSpPr>
              <p:nvPr/>
            </p:nvSpPr>
            <p:spPr bwMode="auto">
              <a:xfrm>
                <a:off x="3726" y="4172"/>
                <a:ext cx="46" cy="2"/>
              </a:xfrm>
              <a:custGeom>
                <a:avLst/>
                <a:gdLst>
                  <a:gd name="T0" fmla="*/ 0 w 339"/>
                  <a:gd name="T1" fmla="*/ 0 h 12"/>
                  <a:gd name="T2" fmla="*/ 0 w 339"/>
                  <a:gd name="T3" fmla="*/ 0 h 12"/>
                  <a:gd name="T4" fmla="*/ 0 w 339"/>
                  <a:gd name="T5" fmla="*/ 0 h 12"/>
                  <a:gd name="T6" fmla="*/ 0 w 339"/>
                  <a:gd name="T7" fmla="*/ 0 h 12"/>
                  <a:gd name="T8" fmla="*/ 0 w 339"/>
                  <a:gd name="T9" fmla="*/ 0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9"/>
                  <a:gd name="T16" fmla="*/ 0 h 12"/>
                  <a:gd name="T17" fmla="*/ 339 w 339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9" h="12">
                    <a:moveTo>
                      <a:pt x="0" y="3"/>
                    </a:moveTo>
                    <a:lnTo>
                      <a:pt x="63" y="12"/>
                    </a:lnTo>
                    <a:lnTo>
                      <a:pt x="198" y="12"/>
                    </a:lnTo>
                    <a:lnTo>
                      <a:pt x="291" y="6"/>
                    </a:lnTo>
                    <a:lnTo>
                      <a:pt x="339" y="0"/>
                    </a:lnTo>
                  </a:path>
                </a:pathLst>
              </a:custGeom>
              <a:noFill/>
              <a:ln w="28575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79" name="Freeform 34215"/>
              <p:cNvSpPr>
                <a:spLocks noChangeAspect="1"/>
              </p:cNvSpPr>
              <p:nvPr/>
            </p:nvSpPr>
            <p:spPr bwMode="auto">
              <a:xfrm>
                <a:off x="3746" y="4106"/>
                <a:ext cx="9" cy="61"/>
              </a:xfrm>
              <a:custGeom>
                <a:avLst/>
                <a:gdLst>
                  <a:gd name="T0" fmla="*/ 0 w 69"/>
                  <a:gd name="T1" fmla="*/ 0 h 417"/>
                  <a:gd name="T2" fmla="*/ 0 w 69"/>
                  <a:gd name="T3" fmla="*/ 0 h 417"/>
                  <a:gd name="T4" fmla="*/ 0 w 69"/>
                  <a:gd name="T5" fmla="*/ 0 h 417"/>
                  <a:gd name="T6" fmla="*/ 0 w 69"/>
                  <a:gd name="T7" fmla="*/ 0 h 417"/>
                  <a:gd name="T8" fmla="*/ 0 w 69"/>
                  <a:gd name="T9" fmla="*/ 0 h 417"/>
                  <a:gd name="T10" fmla="*/ 0 w 69"/>
                  <a:gd name="T11" fmla="*/ 0 h 417"/>
                  <a:gd name="T12" fmla="*/ 0 w 69"/>
                  <a:gd name="T13" fmla="*/ 0 h 4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"/>
                  <a:gd name="T22" fmla="*/ 0 h 417"/>
                  <a:gd name="T23" fmla="*/ 69 w 69"/>
                  <a:gd name="T24" fmla="*/ 417 h 4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" h="417">
                    <a:moveTo>
                      <a:pt x="12" y="0"/>
                    </a:moveTo>
                    <a:lnTo>
                      <a:pt x="0" y="417"/>
                    </a:lnTo>
                    <a:lnTo>
                      <a:pt x="69" y="411"/>
                    </a:lnTo>
                    <a:lnTo>
                      <a:pt x="36" y="384"/>
                    </a:lnTo>
                    <a:lnTo>
                      <a:pt x="45" y="231"/>
                    </a:lnTo>
                    <a:lnTo>
                      <a:pt x="36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EFDDBF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0" name="Freeform 34216"/>
              <p:cNvSpPr>
                <a:spLocks noChangeAspect="1"/>
              </p:cNvSpPr>
              <p:nvPr/>
            </p:nvSpPr>
            <p:spPr bwMode="auto">
              <a:xfrm>
                <a:off x="3747" y="4136"/>
                <a:ext cx="5" cy="8"/>
              </a:xfrm>
              <a:custGeom>
                <a:avLst/>
                <a:gdLst>
                  <a:gd name="T0" fmla="*/ 0 w 42"/>
                  <a:gd name="T1" fmla="*/ 0 h 55"/>
                  <a:gd name="T2" fmla="*/ 0 w 42"/>
                  <a:gd name="T3" fmla="*/ 0 h 55"/>
                  <a:gd name="T4" fmla="*/ 0 w 42"/>
                  <a:gd name="T5" fmla="*/ 0 h 55"/>
                  <a:gd name="T6" fmla="*/ 0 w 42"/>
                  <a:gd name="T7" fmla="*/ 0 h 55"/>
                  <a:gd name="T8" fmla="*/ 0 w 42"/>
                  <a:gd name="T9" fmla="*/ 0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55"/>
                  <a:gd name="T17" fmla="*/ 42 w 42"/>
                  <a:gd name="T18" fmla="*/ 55 h 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55">
                    <a:moveTo>
                      <a:pt x="21" y="0"/>
                    </a:moveTo>
                    <a:cubicBezTo>
                      <a:pt x="18" y="9"/>
                      <a:pt x="5" y="23"/>
                      <a:pt x="15" y="33"/>
                    </a:cubicBezTo>
                    <a:cubicBezTo>
                      <a:pt x="22" y="40"/>
                      <a:pt x="42" y="42"/>
                      <a:pt x="42" y="42"/>
                    </a:cubicBezTo>
                    <a:cubicBezTo>
                      <a:pt x="29" y="55"/>
                      <a:pt x="23" y="51"/>
                      <a:pt x="9" y="42"/>
                    </a:cubicBezTo>
                    <a:cubicBezTo>
                      <a:pt x="0" y="14"/>
                      <a:pt x="13" y="17"/>
                      <a:pt x="21" y="0"/>
                    </a:cubicBezTo>
                    <a:close/>
                  </a:path>
                </a:pathLst>
              </a:custGeom>
              <a:solidFill>
                <a:srgbClr val="DBB06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1" name="Freeform 34217"/>
              <p:cNvSpPr>
                <a:spLocks noChangeAspect="1"/>
              </p:cNvSpPr>
              <p:nvPr/>
            </p:nvSpPr>
            <p:spPr bwMode="auto">
              <a:xfrm>
                <a:off x="3751" y="4139"/>
                <a:ext cx="6" cy="3"/>
              </a:xfrm>
              <a:custGeom>
                <a:avLst/>
                <a:gdLst>
                  <a:gd name="T0" fmla="*/ 0 w 44"/>
                  <a:gd name="T1" fmla="*/ 0 h 24"/>
                  <a:gd name="T2" fmla="*/ 0 w 44"/>
                  <a:gd name="T3" fmla="*/ 0 h 24"/>
                  <a:gd name="T4" fmla="*/ 0 w 44"/>
                  <a:gd name="T5" fmla="*/ 0 h 24"/>
                  <a:gd name="T6" fmla="*/ 0 60000 65536"/>
                  <a:gd name="T7" fmla="*/ 0 60000 65536"/>
                  <a:gd name="T8" fmla="*/ 0 60000 65536"/>
                  <a:gd name="T9" fmla="*/ 0 w 44"/>
                  <a:gd name="T10" fmla="*/ 0 h 24"/>
                  <a:gd name="T11" fmla="*/ 44 w 44"/>
                  <a:gd name="T12" fmla="*/ 24 h 2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4" h="24">
                    <a:moveTo>
                      <a:pt x="1" y="3"/>
                    </a:moveTo>
                    <a:cubicBezTo>
                      <a:pt x="16" y="5"/>
                      <a:pt x="44" y="0"/>
                      <a:pt x="37" y="21"/>
                    </a:cubicBezTo>
                    <a:cubicBezTo>
                      <a:pt x="0" y="17"/>
                      <a:pt x="12" y="24"/>
                      <a:pt x="1" y="3"/>
                    </a:cubicBezTo>
                    <a:close/>
                  </a:path>
                </a:pathLst>
              </a:custGeom>
              <a:solidFill>
                <a:srgbClr val="DBB06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2" name="Freeform 34218"/>
              <p:cNvSpPr>
                <a:spLocks noChangeAspect="1"/>
              </p:cNvSpPr>
              <p:nvPr/>
            </p:nvSpPr>
            <p:spPr bwMode="auto">
              <a:xfrm>
                <a:off x="3747" y="4102"/>
                <a:ext cx="7" cy="5"/>
              </a:xfrm>
              <a:custGeom>
                <a:avLst/>
                <a:gdLst>
                  <a:gd name="T0" fmla="*/ 0 w 55"/>
                  <a:gd name="T1" fmla="*/ 0 h 38"/>
                  <a:gd name="T2" fmla="*/ 0 w 55"/>
                  <a:gd name="T3" fmla="*/ 0 h 38"/>
                  <a:gd name="T4" fmla="*/ 0 w 55"/>
                  <a:gd name="T5" fmla="*/ 0 h 38"/>
                  <a:gd name="T6" fmla="*/ 0 w 55"/>
                  <a:gd name="T7" fmla="*/ 0 h 38"/>
                  <a:gd name="T8" fmla="*/ 0 w 55"/>
                  <a:gd name="T9" fmla="*/ 0 h 38"/>
                  <a:gd name="T10" fmla="*/ 0 w 55"/>
                  <a:gd name="T11" fmla="*/ 0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38"/>
                  <a:gd name="T20" fmla="*/ 55 w 55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38">
                    <a:moveTo>
                      <a:pt x="11" y="4"/>
                    </a:moveTo>
                    <a:cubicBezTo>
                      <a:pt x="22" y="5"/>
                      <a:pt x="35" y="0"/>
                      <a:pt x="44" y="7"/>
                    </a:cubicBezTo>
                    <a:cubicBezTo>
                      <a:pt x="55" y="15"/>
                      <a:pt x="26" y="36"/>
                      <a:pt x="23" y="37"/>
                    </a:cubicBezTo>
                    <a:cubicBezTo>
                      <a:pt x="16" y="35"/>
                      <a:pt x="4" y="38"/>
                      <a:pt x="2" y="31"/>
                    </a:cubicBezTo>
                    <a:cubicBezTo>
                      <a:pt x="0" y="25"/>
                      <a:pt x="20" y="25"/>
                      <a:pt x="20" y="25"/>
                    </a:cubicBezTo>
                    <a:cubicBezTo>
                      <a:pt x="25" y="11"/>
                      <a:pt x="17" y="16"/>
                      <a:pt x="11" y="4"/>
                    </a:cubicBezTo>
                    <a:close/>
                  </a:path>
                </a:pathLst>
              </a:custGeom>
              <a:solidFill>
                <a:srgbClr val="6040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3" name="Freeform 34219"/>
              <p:cNvSpPr>
                <a:spLocks noChangeAspect="1"/>
              </p:cNvSpPr>
              <p:nvPr/>
            </p:nvSpPr>
            <p:spPr bwMode="auto">
              <a:xfrm>
                <a:off x="3747" y="4138"/>
                <a:ext cx="7" cy="17"/>
              </a:xfrm>
              <a:custGeom>
                <a:avLst/>
                <a:gdLst>
                  <a:gd name="T0" fmla="*/ 0 w 49"/>
                  <a:gd name="T1" fmla="*/ 0 h 119"/>
                  <a:gd name="T2" fmla="*/ 0 w 49"/>
                  <a:gd name="T3" fmla="*/ 0 h 119"/>
                  <a:gd name="T4" fmla="*/ 0 w 49"/>
                  <a:gd name="T5" fmla="*/ 0 h 119"/>
                  <a:gd name="T6" fmla="*/ 0 w 49"/>
                  <a:gd name="T7" fmla="*/ 0 h 119"/>
                  <a:gd name="T8" fmla="*/ 0 w 49"/>
                  <a:gd name="T9" fmla="*/ 0 h 119"/>
                  <a:gd name="T10" fmla="*/ 0 w 49"/>
                  <a:gd name="T11" fmla="*/ 0 h 119"/>
                  <a:gd name="T12" fmla="*/ 0 w 49"/>
                  <a:gd name="T13" fmla="*/ 0 h 119"/>
                  <a:gd name="T14" fmla="*/ 0 w 49"/>
                  <a:gd name="T15" fmla="*/ 0 h 119"/>
                  <a:gd name="T16" fmla="*/ 0 w 49"/>
                  <a:gd name="T17" fmla="*/ 0 h 119"/>
                  <a:gd name="T18" fmla="*/ 0 w 49"/>
                  <a:gd name="T19" fmla="*/ 0 h 1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119"/>
                  <a:gd name="T32" fmla="*/ 49 w 49"/>
                  <a:gd name="T33" fmla="*/ 119 h 11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119">
                    <a:moveTo>
                      <a:pt x="6" y="20"/>
                    </a:moveTo>
                    <a:cubicBezTo>
                      <a:pt x="5" y="47"/>
                      <a:pt x="3" y="74"/>
                      <a:pt x="3" y="101"/>
                    </a:cubicBezTo>
                    <a:cubicBezTo>
                      <a:pt x="3" y="107"/>
                      <a:pt x="0" y="119"/>
                      <a:pt x="6" y="119"/>
                    </a:cubicBezTo>
                    <a:cubicBezTo>
                      <a:pt x="17" y="119"/>
                      <a:pt x="14" y="98"/>
                      <a:pt x="21" y="89"/>
                    </a:cubicBezTo>
                    <a:cubicBezTo>
                      <a:pt x="22" y="86"/>
                      <a:pt x="22" y="82"/>
                      <a:pt x="24" y="80"/>
                    </a:cubicBezTo>
                    <a:cubicBezTo>
                      <a:pt x="26" y="78"/>
                      <a:pt x="32" y="80"/>
                      <a:pt x="33" y="77"/>
                    </a:cubicBezTo>
                    <a:cubicBezTo>
                      <a:pt x="49" y="21"/>
                      <a:pt x="23" y="51"/>
                      <a:pt x="45" y="29"/>
                    </a:cubicBezTo>
                    <a:cubicBezTo>
                      <a:pt x="44" y="22"/>
                      <a:pt x="46" y="14"/>
                      <a:pt x="42" y="8"/>
                    </a:cubicBezTo>
                    <a:cubicBezTo>
                      <a:pt x="36" y="0"/>
                      <a:pt x="30" y="35"/>
                      <a:pt x="30" y="35"/>
                    </a:cubicBezTo>
                    <a:cubicBezTo>
                      <a:pt x="19" y="32"/>
                      <a:pt x="11" y="31"/>
                      <a:pt x="6" y="20"/>
                    </a:cubicBezTo>
                    <a:close/>
                  </a:path>
                </a:pathLst>
              </a:custGeom>
              <a:solidFill>
                <a:srgbClr val="6040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4" name="Freeform 34220"/>
              <p:cNvSpPr>
                <a:spLocks noChangeAspect="1"/>
              </p:cNvSpPr>
              <p:nvPr/>
            </p:nvSpPr>
            <p:spPr bwMode="auto">
              <a:xfrm>
                <a:off x="3741" y="4164"/>
                <a:ext cx="5" cy="5"/>
              </a:xfrm>
              <a:custGeom>
                <a:avLst/>
                <a:gdLst>
                  <a:gd name="T0" fmla="*/ 0 w 39"/>
                  <a:gd name="T1" fmla="*/ 0 h 35"/>
                  <a:gd name="T2" fmla="*/ 0 w 39"/>
                  <a:gd name="T3" fmla="*/ 0 h 35"/>
                  <a:gd name="T4" fmla="*/ 0 w 39"/>
                  <a:gd name="T5" fmla="*/ 0 h 35"/>
                  <a:gd name="T6" fmla="*/ 0 60000 65536"/>
                  <a:gd name="T7" fmla="*/ 0 60000 65536"/>
                  <a:gd name="T8" fmla="*/ 0 60000 65536"/>
                  <a:gd name="T9" fmla="*/ 0 w 39"/>
                  <a:gd name="T10" fmla="*/ 0 h 35"/>
                  <a:gd name="T11" fmla="*/ 39 w 39"/>
                  <a:gd name="T12" fmla="*/ 35 h 3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" h="35">
                    <a:moveTo>
                      <a:pt x="30" y="7"/>
                    </a:moveTo>
                    <a:cubicBezTo>
                      <a:pt x="25" y="28"/>
                      <a:pt x="0" y="35"/>
                      <a:pt x="39" y="22"/>
                    </a:cubicBezTo>
                    <a:cubicBezTo>
                      <a:pt x="33" y="3"/>
                      <a:pt x="37" y="0"/>
                      <a:pt x="30" y="7"/>
                    </a:cubicBezTo>
                    <a:close/>
                  </a:path>
                </a:pathLst>
              </a:custGeom>
              <a:solidFill>
                <a:srgbClr val="6040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5" name="Freeform 34221"/>
              <p:cNvSpPr>
                <a:spLocks noChangeAspect="1"/>
              </p:cNvSpPr>
              <p:nvPr/>
            </p:nvSpPr>
            <p:spPr bwMode="auto">
              <a:xfrm>
                <a:off x="3747" y="4102"/>
                <a:ext cx="5" cy="5"/>
              </a:xfrm>
              <a:custGeom>
                <a:avLst/>
                <a:gdLst>
                  <a:gd name="T0" fmla="*/ 0 w 38"/>
                  <a:gd name="T1" fmla="*/ 0 h 37"/>
                  <a:gd name="T2" fmla="*/ 0 w 38"/>
                  <a:gd name="T3" fmla="*/ 0 h 37"/>
                  <a:gd name="T4" fmla="*/ 0 w 38"/>
                  <a:gd name="T5" fmla="*/ 0 h 37"/>
                  <a:gd name="T6" fmla="*/ 0 w 38"/>
                  <a:gd name="T7" fmla="*/ 0 h 37"/>
                  <a:gd name="T8" fmla="*/ 0 w 38"/>
                  <a:gd name="T9" fmla="*/ 0 h 37"/>
                  <a:gd name="T10" fmla="*/ 0 w 38"/>
                  <a:gd name="T11" fmla="*/ 0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37"/>
                  <a:gd name="T20" fmla="*/ 38 w 38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37">
                    <a:moveTo>
                      <a:pt x="19" y="0"/>
                    </a:moveTo>
                    <a:cubicBezTo>
                      <a:pt x="4" y="5"/>
                      <a:pt x="11" y="11"/>
                      <a:pt x="22" y="15"/>
                    </a:cubicBezTo>
                    <a:cubicBezTo>
                      <a:pt x="23" y="18"/>
                      <a:pt x="27" y="21"/>
                      <a:pt x="25" y="24"/>
                    </a:cubicBezTo>
                    <a:cubicBezTo>
                      <a:pt x="21" y="30"/>
                      <a:pt x="0" y="37"/>
                      <a:pt x="7" y="36"/>
                    </a:cubicBezTo>
                    <a:cubicBezTo>
                      <a:pt x="17" y="35"/>
                      <a:pt x="27" y="34"/>
                      <a:pt x="37" y="33"/>
                    </a:cubicBezTo>
                    <a:cubicBezTo>
                      <a:pt x="35" y="19"/>
                      <a:pt x="38" y="0"/>
                      <a:pt x="19" y="0"/>
                    </a:cubicBezTo>
                    <a:close/>
                  </a:path>
                </a:pathLst>
              </a:custGeom>
              <a:solidFill>
                <a:srgbClr val="BB852D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6" name="Freeform 34222"/>
              <p:cNvSpPr>
                <a:spLocks noChangeAspect="1"/>
              </p:cNvSpPr>
              <p:nvPr/>
            </p:nvSpPr>
            <p:spPr bwMode="auto">
              <a:xfrm>
                <a:off x="3734" y="4104"/>
                <a:ext cx="7" cy="7"/>
              </a:xfrm>
              <a:custGeom>
                <a:avLst/>
                <a:gdLst>
                  <a:gd name="T0" fmla="*/ 0 w 50"/>
                  <a:gd name="T1" fmla="*/ 0 h 50"/>
                  <a:gd name="T2" fmla="*/ 0 w 50"/>
                  <a:gd name="T3" fmla="*/ 0 h 50"/>
                  <a:gd name="T4" fmla="*/ 0 w 50"/>
                  <a:gd name="T5" fmla="*/ 0 h 50"/>
                  <a:gd name="T6" fmla="*/ 0 w 50"/>
                  <a:gd name="T7" fmla="*/ 0 h 50"/>
                  <a:gd name="T8" fmla="*/ 0 w 50"/>
                  <a:gd name="T9" fmla="*/ 0 h 50"/>
                  <a:gd name="T10" fmla="*/ 0 w 50"/>
                  <a:gd name="T11" fmla="*/ 0 h 50"/>
                  <a:gd name="T12" fmla="*/ 0 w 50"/>
                  <a:gd name="T13" fmla="*/ 0 h 50"/>
                  <a:gd name="T14" fmla="*/ 0 w 50"/>
                  <a:gd name="T15" fmla="*/ 0 h 50"/>
                  <a:gd name="T16" fmla="*/ 0 w 50"/>
                  <a:gd name="T17" fmla="*/ 0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"/>
                  <a:gd name="T28" fmla="*/ 0 h 50"/>
                  <a:gd name="T29" fmla="*/ 50 w 50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" h="50">
                    <a:moveTo>
                      <a:pt x="39" y="3"/>
                    </a:moveTo>
                    <a:cubicBezTo>
                      <a:pt x="32" y="4"/>
                      <a:pt x="0" y="10"/>
                      <a:pt x="24" y="18"/>
                    </a:cubicBezTo>
                    <a:cubicBezTo>
                      <a:pt x="23" y="22"/>
                      <a:pt x="21" y="26"/>
                      <a:pt x="21" y="30"/>
                    </a:cubicBezTo>
                    <a:cubicBezTo>
                      <a:pt x="21" y="33"/>
                      <a:pt x="24" y="36"/>
                      <a:pt x="24" y="39"/>
                    </a:cubicBezTo>
                    <a:cubicBezTo>
                      <a:pt x="24" y="42"/>
                      <a:pt x="19" y="46"/>
                      <a:pt x="21" y="48"/>
                    </a:cubicBezTo>
                    <a:cubicBezTo>
                      <a:pt x="23" y="50"/>
                      <a:pt x="27" y="46"/>
                      <a:pt x="30" y="45"/>
                    </a:cubicBezTo>
                    <a:cubicBezTo>
                      <a:pt x="37" y="24"/>
                      <a:pt x="31" y="31"/>
                      <a:pt x="45" y="21"/>
                    </a:cubicBezTo>
                    <a:cubicBezTo>
                      <a:pt x="48" y="12"/>
                      <a:pt x="50" y="0"/>
                      <a:pt x="36" y="0"/>
                    </a:cubicBezTo>
                    <a:cubicBezTo>
                      <a:pt x="35" y="0"/>
                      <a:pt x="38" y="2"/>
                      <a:pt x="39" y="3"/>
                    </a:cubicBezTo>
                    <a:close/>
                  </a:path>
                </a:pathLst>
              </a:custGeom>
              <a:solidFill>
                <a:srgbClr val="BB852D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7" name="Line 34223"/>
              <p:cNvSpPr>
                <a:spLocks noChangeAspect="1" noChangeShapeType="1"/>
              </p:cNvSpPr>
              <p:nvPr/>
            </p:nvSpPr>
            <p:spPr bwMode="auto">
              <a:xfrm flipV="1">
                <a:off x="3763" y="4072"/>
                <a:ext cx="66" cy="25"/>
              </a:xfrm>
              <a:prstGeom prst="line">
                <a:avLst/>
              </a:prstGeom>
              <a:noFill/>
              <a:ln w="1270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8" name="Freeform 34224"/>
              <p:cNvSpPr>
                <a:spLocks noChangeAspect="1"/>
              </p:cNvSpPr>
              <p:nvPr/>
            </p:nvSpPr>
            <p:spPr bwMode="auto">
              <a:xfrm>
                <a:off x="3758" y="4103"/>
                <a:ext cx="47" cy="24"/>
              </a:xfrm>
              <a:custGeom>
                <a:avLst/>
                <a:gdLst>
                  <a:gd name="T0" fmla="*/ 0 w 327"/>
                  <a:gd name="T1" fmla="*/ 0 h 153"/>
                  <a:gd name="T2" fmla="*/ 0 w 327"/>
                  <a:gd name="T3" fmla="*/ 0 h 153"/>
                  <a:gd name="T4" fmla="*/ 0 w 327"/>
                  <a:gd name="T5" fmla="*/ 0 h 153"/>
                  <a:gd name="T6" fmla="*/ 0 60000 65536"/>
                  <a:gd name="T7" fmla="*/ 0 60000 65536"/>
                  <a:gd name="T8" fmla="*/ 0 60000 65536"/>
                  <a:gd name="T9" fmla="*/ 0 w 327"/>
                  <a:gd name="T10" fmla="*/ 0 h 153"/>
                  <a:gd name="T11" fmla="*/ 327 w 327"/>
                  <a:gd name="T12" fmla="*/ 153 h 1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27" h="153">
                    <a:moveTo>
                      <a:pt x="0" y="153"/>
                    </a:moveTo>
                    <a:lnTo>
                      <a:pt x="6" y="135"/>
                    </a:lnTo>
                    <a:lnTo>
                      <a:pt x="327" y="0"/>
                    </a:lnTo>
                  </a:path>
                </a:pathLst>
              </a:custGeom>
              <a:noFill/>
              <a:ln w="19050">
                <a:solidFill>
                  <a:srgbClr val="F9F2E7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9" name="Rectangle 34225"/>
              <p:cNvSpPr>
                <a:spLocks noChangeAspect="1" noChangeArrowheads="1"/>
              </p:cNvSpPr>
              <p:nvPr/>
            </p:nvSpPr>
            <p:spPr bwMode="auto">
              <a:xfrm>
                <a:off x="3812" y="4094"/>
                <a:ext cx="15" cy="14"/>
              </a:xfrm>
              <a:prstGeom prst="rect">
                <a:avLst/>
              </a:prstGeom>
              <a:solidFill>
                <a:srgbClr val="F2E0C4"/>
              </a:solidFill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0" name="Freeform 34226"/>
              <p:cNvSpPr>
                <a:spLocks noChangeAspect="1"/>
              </p:cNvSpPr>
              <p:nvPr/>
            </p:nvSpPr>
            <p:spPr bwMode="auto">
              <a:xfrm>
                <a:off x="3765" y="4093"/>
                <a:ext cx="66" cy="11"/>
              </a:xfrm>
              <a:custGeom>
                <a:avLst/>
                <a:gdLst>
                  <a:gd name="T0" fmla="*/ 0 w 487"/>
                  <a:gd name="T1" fmla="*/ 0 h 75"/>
                  <a:gd name="T2" fmla="*/ 0 w 487"/>
                  <a:gd name="T3" fmla="*/ 0 h 75"/>
                  <a:gd name="T4" fmla="*/ 0 w 487"/>
                  <a:gd name="T5" fmla="*/ 0 h 75"/>
                  <a:gd name="T6" fmla="*/ 0 w 487"/>
                  <a:gd name="T7" fmla="*/ 0 h 75"/>
                  <a:gd name="T8" fmla="*/ 0 w 487"/>
                  <a:gd name="T9" fmla="*/ 0 h 75"/>
                  <a:gd name="T10" fmla="*/ 0 w 487"/>
                  <a:gd name="T11" fmla="*/ 0 h 75"/>
                  <a:gd name="T12" fmla="*/ 0 w 487"/>
                  <a:gd name="T13" fmla="*/ 0 h 75"/>
                  <a:gd name="T14" fmla="*/ 0 w 487"/>
                  <a:gd name="T15" fmla="*/ 0 h 75"/>
                  <a:gd name="T16" fmla="*/ 0 w 487"/>
                  <a:gd name="T17" fmla="*/ 0 h 75"/>
                  <a:gd name="T18" fmla="*/ 0 w 487"/>
                  <a:gd name="T19" fmla="*/ 0 h 75"/>
                  <a:gd name="T20" fmla="*/ 0 w 487"/>
                  <a:gd name="T21" fmla="*/ 0 h 75"/>
                  <a:gd name="T22" fmla="*/ 0 w 487"/>
                  <a:gd name="T23" fmla="*/ 0 h 75"/>
                  <a:gd name="T24" fmla="*/ 0 w 487"/>
                  <a:gd name="T25" fmla="*/ 0 h 75"/>
                  <a:gd name="T26" fmla="*/ 0 w 487"/>
                  <a:gd name="T27" fmla="*/ 0 h 75"/>
                  <a:gd name="T28" fmla="*/ 0 w 487"/>
                  <a:gd name="T29" fmla="*/ 0 h 75"/>
                  <a:gd name="T30" fmla="*/ 0 w 487"/>
                  <a:gd name="T31" fmla="*/ 0 h 75"/>
                  <a:gd name="T32" fmla="*/ 0 w 487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7"/>
                  <a:gd name="T52" fmla="*/ 0 h 75"/>
                  <a:gd name="T53" fmla="*/ 487 w 487"/>
                  <a:gd name="T54" fmla="*/ 75 h 7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7" h="75">
                    <a:moveTo>
                      <a:pt x="55" y="9"/>
                    </a:moveTo>
                    <a:cubicBezTo>
                      <a:pt x="143" y="15"/>
                      <a:pt x="231" y="24"/>
                      <a:pt x="319" y="27"/>
                    </a:cubicBezTo>
                    <a:cubicBezTo>
                      <a:pt x="326" y="27"/>
                      <a:pt x="328" y="16"/>
                      <a:pt x="334" y="12"/>
                    </a:cubicBezTo>
                    <a:cubicBezTo>
                      <a:pt x="343" y="7"/>
                      <a:pt x="364" y="0"/>
                      <a:pt x="364" y="0"/>
                    </a:cubicBezTo>
                    <a:cubicBezTo>
                      <a:pt x="466" y="10"/>
                      <a:pt x="428" y="4"/>
                      <a:pt x="478" y="12"/>
                    </a:cubicBezTo>
                    <a:cubicBezTo>
                      <a:pt x="487" y="39"/>
                      <a:pt x="475" y="36"/>
                      <a:pt x="448" y="39"/>
                    </a:cubicBezTo>
                    <a:cubicBezTo>
                      <a:pt x="436" y="43"/>
                      <a:pt x="427" y="40"/>
                      <a:pt x="415" y="36"/>
                    </a:cubicBezTo>
                    <a:cubicBezTo>
                      <a:pt x="411" y="24"/>
                      <a:pt x="403" y="24"/>
                      <a:pt x="394" y="15"/>
                    </a:cubicBezTo>
                    <a:cubicBezTo>
                      <a:pt x="367" y="19"/>
                      <a:pt x="369" y="20"/>
                      <a:pt x="361" y="45"/>
                    </a:cubicBezTo>
                    <a:cubicBezTo>
                      <a:pt x="356" y="61"/>
                      <a:pt x="356" y="53"/>
                      <a:pt x="349" y="66"/>
                    </a:cubicBezTo>
                    <a:cubicBezTo>
                      <a:pt x="348" y="69"/>
                      <a:pt x="346" y="75"/>
                      <a:pt x="346" y="75"/>
                    </a:cubicBezTo>
                    <a:cubicBezTo>
                      <a:pt x="238" y="66"/>
                      <a:pt x="130" y="60"/>
                      <a:pt x="22" y="48"/>
                    </a:cubicBezTo>
                    <a:cubicBezTo>
                      <a:pt x="18" y="48"/>
                      <a:pt x="19" y="41"/>
                      <a:pt x="16" y="39"/>
                    </a:cubicBezTo>
                    <a:cubicBezTo>
                      <a:pt x="14" y="37"/>
                      <a:pt x="10" y="37"/>
                      <a:pt x="7" y="36"/>
                    </a:cubicBezTo>
                    <a:cubicBezTo>
                      <a:pt x="5" y="33"/>
                      <a:pt x="0" y="30"/>
                      <a:pt x="1" y="27"/>
                    </a:cubicBezTo>
                    <a:cubicBezTo>
                      <a:pt x="2" y="24"/>
                      <a:pt x="7" y="25"/>
                      <a:pt x="10" y="24"/>
                    </a:cubicBezTo>
                    <a:cubicBezTo>
                      <a:pt x="24" y="17"/>
                      <a:pt x="39" y="9"/>
                      <a:pt x="55" y="9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rgbClr val="2A1C00"/>
                  </a:gs>
                  <a:gs pos="100000">
                    <a:srgbClr val="BB852D"/>
                  </a:gs>
                </a:gsLst>
                <a:lin ang="5400000" scaled="1"/>
              </a:gra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1" name="Freeform 34227"/>
              <p:cNvSpPr>
                <a:spLocks noChangeAspect="1"/>
              </p:cNvSpPr>
              <p:nvPr/>
            </p:nvSpPr>
            <p:spPr bwMode="auto">
              <a:xfrm>
                <a:off x="3764" y="4094"/>
                <a:ext cx="10" cy="7"/>
              </a:xfrm>
              <a:custGeom>
                <a:avLst/>
                <a:gdLst>
                  <a:gd name="T0" fmla="*/ 0 w 78"/>
                  <a:gd name="T1" fmla="*/ 0 h 48"/>
                  <a:gd name="T2" fmla="*/ 0 w 78"/>
                  <a:gd name="T3" fmla="*/ 0 h 48"/>
                  <a:gd name="T4" fmla="*/ 0 w 78"/>
                  <a:gd name="T5" fmla="*/ 0 h 48"/>
                  <a:gd name="T6" fmla="*/ 0 w 78"/>
                  <a:gd name="T7" fmla="*/ 0 h 48"/>
                  <a:gd name="T8" fmla="*/ 0 w 78"/>
                  <a:gd name="T9" fmla="*/ 0 h 48"/>
                  <a:gd name="T10" fmla="*/ 0 w 78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48"/>
                  <a:gd name="T20" fmla="*/ 78 w 78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48">
                    <a:moveTo>
                      <a:pt x="78" y="0"/>
                    </a:moveTo>
                    <a:cubicBezTo>
                      <a:pt x="74" y="13"/>
                      <a:pt x="67" y="12"/>
                      <a:pt x="54" y="15"/>
                    </a:cubicBezTo>
                    <a:cubicBezTo>
                      <a:pt x="48" y="19"/>
                      <a:pt x="42" y="23"/>
                      <a:pt x="36" y="27"/>
                    </a:cubicBezTo>
                    <a:cubicBezTo>
                      <a:pt x="27" y="33"/>
                      <a:pt x="31" y="43"/>
                      <a:pt x="21" y="48"/>
                    </a:cubicBezTo>
                    <a:lnTo>
                      <a:pt x="0" y="24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2" name="Freeform 34228"/>
              <p:cNvSpPr>
                <a:spLocks noChangeAspect="1"/>
              </p:cNvSpPr>
              <p:nvPr/>
            </p:nvSpPr>
            <p:spPr bwMode="auto">
              <a:xfrm>
                <a:off x="3759" y="4100"/>
                <a:ext cx="67" cy="31"/>
              </a:xfrm>
              <a:custGeom>
                <a:avLst/>
                <a:gdLst>
                  <a:gd name="T0" fmla="*/ 0 w 496"/>
                  <a:gd name="T1" fmla="*/ 0 h 210"/>
                  <a:gd name="T2" fmla="*/ 0 w 496"/>
                  <a:gd name="T3" fmla="*/ 0 h 210"/>
                  <a:gd name="T4" fmla="*/ 0 w 496"/>
                  <a:gd name="T5" fmla="*/ 0 h 210"/>
                  <a:gd name="T6" fmla="*/ 0 w 496"/>
                  <a:gd name="T7" fmla="*/ 0 h 210"/>
                  <a:gd name="T8" fmla="*/ 0 w 496"/>
                  <a:gd name="T9" fmla="*/ 0 h 210"/>
                  <a:gd name="T10" fmla="*/ 0 w 496"/>
                  <a:gd name="T11" fmla="*/ 0 h 210"/>
                  <a:gd name="T12" fmla="*/ 0 w 496"/>
                  <a:gd name="T13" fmla="*/ 0 h 210"/>
                  <a:gd name="T14" fmla="*/ 0 w 496"/>
                  <a:gd name="T15" fmla="*/ 0 h 210"/>
                  <a:gd name="T16" fmla="*/ 0 w 496"/>
                  <a:gd name="T17" fmla="*/ 0 h 210"/>
                  <a:gd name="T18" fmla="*/ 0 w 496"/>
                  <a:gd name="T19" fmla="*/ 0 h 210"/>
                  <a:gd name="T20" fmla="*/ 0 w 496"/>
                  <a:gd name="T21" fmla="*/ 0 h 210"/>
                  <a:gd name="T22" fmla="*/ 0 w 496"/>
                  <a:gd name="T23" fmla="*/ 0 h 210"/>
                  <a:gd name="T24" fmla="*/ 0 w 496"/>
                  <a:gd name="T25" fmla="*/ 0 h 210"/>
                  <a:gd name="T26" fmla="*/ 0 w 496"/>
                  <a:gd name="T27" fmla="*/ 0 h 210"/>
                  <a:gd name="T28" fmla="*/ 0 w 496"/>
                  <a:gd name="T29" fmla="*/ 0 h 210"/>
                  <a:gd name="T30" fmla="*/ 0 w 496"/>
                  <a:gd name="T31" fmla="*/ 0 h 210"/>
                  <a:gd name="T32" fmla="*/ 0 w 496"/>
                  <a:gd name="T33" fmla="*/ 0 h 210"/>
                  <a:gd name="T34" fmla="*/ 0 w 496"/>
                  <a:gd name="T35" fmla="*/ 0 h 210"/>
                  <a:gd name="T36" fmla="*/ 0 w 496"/>
                  <a:gd name="T37" fmla="*/ 0 h 210"/>
                  <a:gd name="T38" fmla="*/ 0 w 496"/>
                  <a:gd name="T39" fmla="*/ 0 h 210"/>
                  <a:gd name="T40" fmla="*/ 0 w 496"/>
                  <a:gd name="T41" fmla="*/ 0 h 2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6"/>
                  <a:gd name="T64" fmla="*/ 0 h 210"/>
                  <a:gd name="T65" fmla="*/ 496 w 496"/>
                  <a:gd name="T66" fmla="*/ 210 h 21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6" h="210">
                    <a:moveTo>
                      <a:pt x="354" y="25"/>
                    </a:moveTo>
                    <a:cubicBezTo>
                      <a:pt x="238" y="72"/>
                      <a:pt x="120" y="115"/>
                      <a:pt x="6" y="166"/>
                    </a:cubicBezTo>
                    <a:cubicBezTo>
                      <a:pt x="0" y="169"/>
                      <a:pt x="0" y="184"/>
                      <a:pt x="0" y="184"/>
                    </a:cubicBezTo>
                    <a:cubicBezTo>
                      <a:pt x="14" y="193"/>
                      <a:pt x="16" y="193"/>
                      <a:pt x="33" y="190"/>
                    </a:cubicBezTo>
                    <a:cubicBezTo>
                      <a:pt x="27" y="173"/>
                      <a:pt x="34" y="163"/>
                      <a:pt x="51" y="157"/>
                    </a:cubicBezTo>
                    <a:cubicBezTo>
                      <a:pt x="68" y="163"/>
                      <a:pt x="55" y="169"/>
                      <a:pt x="45" y="172"/>
                    </a:cubicBezTo>
                    <a:cubicBezTo>
                      <a:pt x="20" y="210"/>
                      <a:pt x="46" y="185"/>
                      <a:pt x="51" y="184"/>
                    </a:cubicBezTo>
                    <a:cubicBezTo>
                      <a:pt x="64" y="182"/>
                      <a:pt x="77" y="182"/>
                      <a:pt x="90" y="181"/>
                    </a:cubicBezTo>
                    <a:cubicBezTo>
                      <a:pt x="103" y="178"/>
                      <a:pt x="98" y="178"/>
                      <a:pt x="105" y="178"/>
                    </a:cubicBezTo>
                    <a:cubicBezTo>
                      <a:pt x="194" y="133"/>
                      <a:pt x="283" y="88"/>
                      <a:pt x="372" y="43"/>
                    </a:cubicBezTo>
                    <a:cubicBezTo>
                      <a:pt x="375" y="42"/>
                      <a:pt x="381" y="40"/>
                      <a:pt x="381" y="40"/>
                    </a:cubicBezTo>
                    <a:cubicBezTo>
                      <a:pt x="373" y="65"/>
                      <a:pt x="434" y="61"/>
                      <a:pt x="444" y="61"/>
                    </a:cubicBezTo>
                    <a:lnTo>
                      <a:pt x="486" y="43"/>
                    </a:lnTo>
                    <a:cubicBezTo>
                      <a:pt x="496" y="13"/>
                      <a:pt x="490" y="16"/>
                      <a:pt x="459" y="19"/>
                    </a:cubicBezTo>
                    <a:cubicBezTo>
                      <a:pt x="445" y="40"/>
                      <a:pt x="454" y="35"/>
                      <a:pt x="438" y="40"/>
                    </a:cubicBezTo>
                    <a:cubicBezTo>
                      <a:pt x="437" y="28"/>
                      <a:pt x="440" y="15"/>
                      <a:pt x="435" y="4"/>
                    </a:cubicBezTo>
                    <a:cubicBezTo>
                      <a:pt x="433" y="0"/>
                      <a:pt x="426" y="5"/>
                      <a:pt x="423" y="7"/>
                    </a:cubicBezTo>
                    <a:cubicBezTo>
                      <a:pt x="417" y="11"/>
                      <a:pt x="412" y="30"/>
                      <a:pt x="411" y="34"/>
                    </a:cubicBezTo>
                    <a:cubicBezTo>
                      <a:pt x="409" y="40"/>
                      <a:pt x="393" y="40"/>
                      <a:pt x="393" y="40"/>
                    </a:cubicBezTo>
                    <a:cubicBezTo>
                      <a:pt x="389" y="26"/>
                      <a:pt x="392" y="32"/>
                      <a:pt x="387" y="22"/>
                    </a:cubicBezTo>
                    <a:lnTo>
                      <a:pt x="354" y="25"/>
                    </a:lnTo>
                    <a:close/>
                  </a:path>
                </a:pathLst>
              </a:custGeom>
              <a:solidFill>
                <a:srgbClr val="604000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3" name="Freeform 34229"/>
              <p:cNvSpPr>
                <a:spLocks noChangeAspect="1"/>
              </p:cNvSpPr>
              <p:nvPr/>
            </p:nvSpPr>
            <p:spPr bwMode="auto">
              <a:xfrm>
                <a:off x="3808" y="4097"/>
                <a:ext cx="19" cy="9"/>
              </a:xfrm>
              <a:custGeom>
                <a:avLst/>
                <a:gdLst>
                  <a:gd name="T0" fmla="*/ 0 w 138"/>
                  <a:gd name="T1" fmla="*/ 0 h 63"/>
                  <a:gd name="T2" fmla="*/ 0 w 138"/>
                  <a:gd name="T3" fmla="*/ 0 h 63"/>
                  <a:gd name="T4" fmla="*/ 0 w 138"/>
                  <a:gd name="T5" fmla="*/ 0 h 63"/>
                  <a:gd name="T6" fmla="*/ 0 w 138"/>
                  <a:gd name="T7" fmla="*/ 0 h 63"/>
                  <a:gd name="T8" fmla="*/ 0 w 138"/>
                  <a:gd name="T9" fmla="*/ 0 h 63"/>
                  <a:gd name="T10" fmla="*/ 0 w 138"/>
                  <a:gd name="T11" fmla="*/ 0 h 63"/>
                  <a:gd name="T12" fmla="*/ 0 w 138"/>
                  <a:gd name="T13" fmla="*/ 0 h 63"/>
                  <a:gd name="T14" fmla="*/ 0 w 138"/>
                  <a:gd name="T15" fmla="*/ 0 h 63"/>
                  <a:gd name="T16" fmla="*/ 0 w 138"/>
                  <a:gd name="T17" fmla="*/ 0 h 63"/>
                  <a:gd name="T18" fmla="*/ 0 w 138"/>
                  <a:gd name="T19" fmla="*/ 0 h 63"/>
                  <a:gd name="T20" fmla="*/ 0 w 138"/>
                  <a:gd name="T21" fmla="*/ 0 h 63"/>
                  <a:gd name="T22" fmla="*/ 0 w 138"/>
                  <a:gd name="T23" fmla="*/ 0 h 63"/>
                  <a:gd name="T24" fmla="*/ 0 w 138"/>
                  <a:gd name="T25" fmla="*/ 0 h 63"/>
                  <a:gd name="T26" fmla="*/ 0 w 138"/>
                  <a:gd name="T27" fmla="*/ 0 h 63"/>
                  <a:gd name="T28" fmla="*/ 0 w 138"/>
                  <a:gd name="T29" fmla="*/ 0 h 63"/>
                  <a:gd name="T30" fmla="*/ 0 w 138"/>
                  <a:gd name="T31" fmla="*/ 0 h 63"/>
                  <a:gd name="T32" fmla="*/ 0 w 138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8"/>
                  <a:gd name="T52" fmla="*/ 0 h 63"/>
                  <a:gd name="T53" fmla="*/ 138 w 138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8" h="63">
                    <a:moveTo>
                      <a:pt x="45" y="0"/>
                    </a:moveTo>
                    <a:cubicBezTo>
                      <a:pt x="39" y="9"/>
                      <a:pt x="36" y="18"/>
                      <a:pt x="30" y="27"/>
                    </a:cubicBezTo>
                    <a:cubicBezTo>
                      <a:pt x="27" y="40"/>
                      <a:pt x="19" y="46"/>
                      <a:pt x="33" y="51"/>
                    </a:cubicBezTo>
                    <a:cubicBezTo>
                      <a:pt x="50" y="47"/>
                      <a:pt x="63" y="29"/>
                      <a:pt x="69" y="12"/>
                    </a:cubicBezTo>
                    <a:cubicBezTo>
                      <a:pt x="71" y="32"/>
                      <a:pt x="65" y="56"/>
                      <a:pt x="90" y="48"/>
                    </a:cubicBezTo>
                    <a:cubicBezTo>
                      <a:pt x="97" y="38"/>
                      <a:pt x="99" y="30"/>
                      <a:pt x="102" y="18"/>
                    </a:cubicBezTo>
                    <a:cubicBezTo>
                      <a:pt x="103" y="25"/>
                      <a:pt x="100" y="34"/>
                      <a:pt x="105" y="39"/>
                    </a:cubicBezTo>
                    <a:cubicBezTo>
                      <a:pt x="110" y="44"/>
                      <a:pt x="120" y="39"/>
                      <a:pt x="126" y="42"/>
                    </a:cubicBezTo>
                    <a:cubicBezTo>
                      <a:pt x="129" y="43"/>
                      <a:pt x="128" y="48"/>
                      <a:pt x="129" y="51"/>
                    </a:cubicBezTo>
                    <a:cubicBezTo>
                      <a:pt x="131" y="54"/>
                      <a:pt x="138" y="57"/>
                      <a:pt x="135" y="60"/>
                    </a:cubicBezTo>
                    <a:cubicBezTo>
                      <a:pt x="132" y="63"/>
                      <a:pt x="129" y="56"/>
                      <a:pt x="126" y="54"/>
                    </a:cubicBezTo>
                    <a:cubicBezTo>
                      <a:pt x="121" y="38"/>
                      <a:pt x="111" y="42"/>
                      <a:pt x="96" y="45"/>
                    </a:cubicBezTo>
                    <a:cubicBezTo>
                      <a:pt x="84" y="57"/>
                      <a:pt x="79" y="58"/>
                      <a:pt x="63" y="54"/>
                    </a:cubicBezTo>
                    <a:cubicBezTo>
                      <a:pt x="61" y="50"/>
                      <a:pt x="61" y="43"/>
                      <a:pt x="57" y="42"/>
                    </a:cubicBezTo>
                    <a:cubicBezTo>
                      <a:pt x="53" y="41"/>
                      <a:pt x="52" y="49"/>
                      <a:pt x="48" y="51"/>
                    </a:cubicBezTo>
                    <a:cubicBezTo>
                      <a:pt x="42" y="54"/>
                      <a:pt x="30" y="57"/>
                      <a:pt x="30" y="57"/>
                    </a:cubicBezTo>
                    <a:cubicBezTo>
                      <a:pt x="0" y="47"/>
                      <a:pt x="32" y="13"/>
                      <a:pt x="45" y="0"/>
                    </a:cubicBezTo>
                    <a:close/>
                  </a:path>
                </a:pathLst>
              </a:custGeom>
              <a:solidFill>
                <a:srgbClr val="DBB06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4" name="Freeform 34230"/>
              <p:cNvSpPr>
                <a:spLocks noChangeAspect="1"/>
              </p:cNvSpPr>
              <p:nvPr/>
            </p:nvSpPr>
            <p:spPr bwMode="auto">
              <a:xfrm>
                <a:off x="3753" y="4103"/>
                <a:ext cx="76" cy="31"/>
              </a:xfrm>
              <a:custGeom>
                <a:avLst/>
                <a:gdLst>
                  <a:gd name="T0" fmla="*/ 0 w 556"/>
                  <a:gd name="T1" fmla="*/ 0 h 214"/>
                  <a:gd name="T2" fmla="*/ 0 w 556"/>
                  <a:gd name="T3" fmla="*/ 0 h 214"/>
                  <a:gd name="T4" fmla="*/ 0 w 556"/>
                  <a:gd name="T5" fmla="*/ 0 h 214"/>
                  <a:gd name="T6" fmla="*/ 0 w 556"/>
                  <a:gd name="T7" fmla="*/ 0 h 214"/>
                  <a:gd name="T8" fmla="*/ 0 w 556"/>
                  <a:gd name="T9" fmla="*/ 0 h 214"/>
                  <a:gd name="T10" fmla="*/ 0 w 556"/>
                  <a:gd name="T11" fmla="*/ 0 h 214"/>
                  <a:gd name="T12" fmla="*/ 0 w 556"/>
                  <a:gd name="T13" fmla="*/ 0 h 214"/>
                  <a:gd name="T14" fmla="*/ 0 w 556"/>
                  <a:gd name="T15" fmla="*/ 0 h 214"/>
                  <a:gd name="T16" fmla="*/ 0 w 556"/>
                  <a:gd name="T17" fmla="*/ 0 h 214"/>
                  <a:gd name="T18" fmla="*/ 0 w 556"/>
                  <a:gd name="T19" fmla="*/ 0 h 2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6"/>
                  <a:gd name="T31" fmla="*/ 0 h 214"/>
                  <a:gd name="T32" fmla="*/ 556 w 556"/>
                  <a:gd name="T33" fmla="*/ 214 h 2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6" h="214">
                    <a:moveTo>
                      <a:pt x="13" y="213"/>
                    </a:moveTo>
                    <a:cubicBezTo>
                      <a:pt x="9" y="212"/>
                      <a:pt x="3" y="214"/>
                      <a:pt x="1" y="210"/>
                    </a:cubicBezTo>
                    <a:cubicBezTo>
                      <a:pt x="0" y="208"/>
                      <a:pt x="20" y="184"/>
                      <a:pt x="22" y="183"/>
                    </a:cubicBezTo>
                    <a:cubicBezTo>
                      <a:pt x="37" y="173"/>
                      <a:pt x="58" y="177"/>
                      <a:pt x="76" y="174"/>
                    </a:cubicBezTo>
                    <a:cubicBezTo>
                      <a:pt x="117" y="153"/>
                      <a:pt x="81" y="187"/>
                      <a:pt x="160" y="159"/>
                    </a:cubicBezTo>
                    <a:lnTo>
                      <a:pt x="418" y="72"/>
                    </a:lnTo>
                    <a:cubicBezTo>
                      <a:pt x="428" y="51"/>
                      <a:pt x="420" y="60"/>
                      <a:pt x="454" y="60"/>
                    </a:cubicBezTo>
                    <a:cubicBezTo>
                      <a:pt x="472" y="52"/>
                      <a:pt x="556" y="31"/>
                      <a:pt x="556" y="0"/>
                    </a:cubicBezTo>
                    <a:lnTo>
                      <a:pt x="550" y="42"/>
                    </a:lnTo>
                    <a:lnTo>
                      <a:pt x="13" y="213"/>
                    </a:lnTo>
                    <a:close/>
                  </a:path>
                </a:pathLst>
              </a:custGeom>
              <a:solidFill>
                <a:srgbClr val="F9F2E7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5" name="Freeform 34231"/>
              <p:cNvSpPr>
                <a:spLocks noChangeAspect="1"/>
              </p:cNvSpPr>
              <p:nvPr/>
            </p:nvSpPr>
            <p:spPr bwMode="auto">
              <a:xfrm>
                <a:off x="3817" y="4078"/>
                <a:ext cx="11" cy="7"/>
              </a:xfrm>
              <a:custGeom>
                <a:avLst/>
                <a:gdLst>
                  <a:gd name="T0" fmla="*/ 0 w 81"/>
                  <a:gd name="T1" fmla="*/ 0 h 48"/>
                  <a:gd name="T2" fmla="*/ 0 w 81"/>
                  <a:gd name="T3" fmla="*/ 0 h 48"/>
                  <a:gd name="T4" fmla="*/ 0 w 81"/>
                  <a:gd name="T5" fmla="*/ 0 h 48"/>
                  <a:gd name="T6" fmla="*/ 0 w 81"/>
                  <a:gd name="T7" fmla="*/ 0 h 48"/>
                  <a:gd name="T8" fmla="*/ 0 w 81"/>
                  <a:gd name="T9" fmla="*/ 0 h 48"/>
                  <a:gd name="T10" fmla="*/ 0 w 81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48"/>
                  <a:gd name="T20" fmla="*/ 81 w 81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48">
                    <a:moveTo>
                      <a:pt x="60" y="0"/>
                    </a:moveTo>
                    <a:lnTo>
                      <a:pt x="3" y="0"/>
                    </a:lnTo>
                    <a:lnTo>
                      <a:pt x="0" y="48"/>
                    </a:lnTo>
                    <a:lnTo>
                      <a:pt x="81" y="48"/>
                    </a:lnTo>
                    <a:lnTo>
                      <a:pt x="81" y="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6" name="Freeform 34232"/>
              <p:cNvSpPr>
                <a:spLocks noChangeAspect="1"/>
              </p:cNvSpPr>
              <p:nvPr/>
            </p:nvSpPr>
            <p:spPr bwMode="auto">
              <a:xfrm>
                <a:off x="3815" y="4077"/>
                <a:ext cx="15" cy="18"/>
              </a:xfrm>
              <a:custGeom>
                <a:avLst/>
                <a:gdLst>
                  <a:gd name="T0" fmla="*/ 0 w 111"/>
                  <a:gd name="T1" fmla="*/ 0 h 123"/>
                  <a:gd name="T2" fmla="*/ 0 w 111"/>
                  <a:gd name="T3" fmla="*/ 0 h 123"/>
                  <a:gd name="T4" fmla="*/ 0 w 111"/>
                  <a:gd name="T5" fmla="*/ 0 h 123"/>
                  <a:gd name="T6" fmla="*/ 0 w 111"/>
                  <a:gd name="T7" fmla="*/ 0 h 123"/>
                  <a:gd name="T8" fmla="*/ 0 w 111"/>
                  <a:gd name="T9" fmla="*/ 0 h 123"/>
                  <a:gd name="T10" fmla="*/ 0 w 111"/>
                  <a:gd name="T11" fmla="*/ 0 h 123"/>
                  <a:gd name="T12" fmla="*/ 0 w 111"/>
                  <a:gd name="T13" fmla="*/ 0 h 123"/>
                  <a:gd name="T14" fmla="*/ 0 w 111"/>
                  <a:gd name="T15" fmla="*/ 0 h 123"/>
                  <a:gd name="T16" fmla="*/ 0 w 111"/>
                  <a:gd name="T17" fmla="*/ 0 h 12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123"/>
                  <a:gd name="T29" fmla="*/ 111 w 111"/>
                  <a:gd name="T30" fmla="*/ 123 h 12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123">
                    <a:moveTo>
                      <a:pt x="25" y="12"/>
                    </a:moveTo>
                    <a:cubicBezTo>
                      <a:pt x="83" y="20"/>
                      <a:pt x="62" y="22"/>
                      <a:pt x="94" y="0"/>
                    </a:cubicBezTo>
                    <a:cubicBezTo>
                      <a:pt x="111" y="11"/>
                      <a:pt x="107" y="31"/>
                      <a:pt x="91" y="42"/>
                    </a:cubicBezTo>
                    <a:cubicBezTo>
                      <a:pt x="82" y="56"/>
                      <a:pt x="85" y="67"/>
                      <a:pt x="100" y="72"/>
                    </a:cubicBezTo>
                    <a:cubicBezTo>
                      <a:pt x="99" y="88"/>
                      <a:pt x="103" y="117"/>
                      <a:pt x="85" y="123"/>
                    </a:cubicBezTo>
                    <a:cubicBezTo>
                      <a:pt x="65" y="116"/>
                      <a:pt x="55" y="114"/>
                      <a:pt x="34" y="111"/>
                    </a:cubicBezTo>
                    <a:cubicBezTo>
                      <a:pt x="0" y="100"/>
                      <a:pt x="30" y="85"/>
                      <a:pt x="37" y="69"/>
                    </a:cubicBezTo>
                    <a:cubicBezTo>
                      <a:pt x="40" y="63"/>
                      <a:pt x="43" y="51"/>
                      <a:pt x="43" y="51"/>
                    </a:cubicBezTo>
                    <a:cubicBezTo>
                      <a:pt x="35" y="10"/>
                      <a:pt x="18" y="55"/>
                      <a:pt x="25" y="12"/>
                    </a:cubicBezTo>
                    <a:close/>
                  </a:path>
                </a:pathLst>
              </a:custGeom>
              <a:solidFill>
                <a:srgbClr val="F2E0C4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7" name="Freeform 34233"/>
              <p:cNvSpPr>
                <a:spLocks noChangeAspect="1"/>
              </p:cNvSpPr>
              <p:nvPr/>
            </p:nvSpPr>
            <p:spPr bwMode="auto">
              <a:xfrm>
                <a:off x="3817" y="4076"/>
                <a:ext cx="13" cy="19"/>
              </a:xfrm>
              <a:custGeom>
                <a:avLst/>
                <a:gdLst>
                  <a:gd name="T0" fmla="*/ 0 w 90"/>
                  <a:gd name="T1" fmla="*/ 0 h 129"/>
                  <a:gd name="T2" fmla="*/ 0 w 90"/>
                  <a:gd name="T3" fmla="*/ 0 h 129"/>
                  <a:gd name="T4" fmla="*/ 0 w 90"/>
                  <a:gd name="T5" fmla="*/ 0 h 129"/>
                  <a:gd name="T6" fmla="*/ 0 w 90"/>
                  <a:gd name="T7" fmla="*/ 0 h 129"/>
                  <a:gd name="T8" fmla="*/ 0 w 90"/>
                  <a:gd name="T9" fmla="*/ 0 h 129"/>
                  <a:gd name="T10" fmla="*/ 0 w 90"/>
                  <a:gd name="T11" fmla="*/ 0 h 129"/>
                  <a:gd name="T12" fmla="*/ 0 w 90"/>
                  <a:gd name="T13" fmla="*/ 0 h 129"/>
                  <a:gd name="T14" fmla="*/ 0 w 90"/>
                  <a:gd name="T15" fmla="*/ 0 h 129"/>
                  <a:gd name="T16" fmla="*/ 0 w 90"/>
                  <a:gd name="T17" fmla="*/ 0 h 129"/>
                  <a:gd name="T18" fmla="*/ 0 w 90"/>
                  <a:gd name="T19" fmla="*/ 0 h 129"/>
                  <a:gd name="T20" fmla="*/ 0 w 90"/>
                  <a:gd name="T21" fmla="*/ 0 h 129"/>
                  <a:gd name="T22" fmla="*/ 0 w 90"/>
                  <a:gd name="T23" fmla="*/ 0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"/>
                  <a:gd name="T37" fmla="*/ 0 h 129"/>
                  <a:gd name="T38" fmla="*/ 90 w 90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" h="129">
                    <a:moveTo>
                      <a:pt x="50" y="19"/>
                    </a:moveTo>
                    <a:cubicBezTo>
                      <a:pt x="43" y="40"/>
                      <a:pt x="50" y="35"/>
                      <a:pt x="35" y="40"/>
                    </a:cubicBezTo>
                    <a:cubicBezTo>
                      <a:pt x="42" y="51"/>
                      <a:pt x="50" y="52"/>
                      <a:pt x="59" y="61"/>
                    </a:cubicBezTo>
                    <a:cubicBezTo>
                      <a:pt x="52" y="89"/>
                      <a:pt x="49" y="88"/>
                      <a:pt x="23" y="97"/>
                    </a:cubicBezTo>
                    <a:cubicBezTo>
                      <a:pt x="19" y="110"/>
                      <a:pt x="0" y="118"/>
                      <a:pt x="23" y="112"/>
                    </a:cubicBezTo>
                    <a:cubicBezTo>
                      <a:pt x="50" y="94"/>
                      <a:pt x="43" y="101"/>
                      <a:pt x="32" y="118"/>
                    </a:cubicBezTo>
                    <a:cubicBezTo>
                      <a:pt x="65" y="129"/>
                      <a:pt x="63" y="102"/>
                      <a:pt x="71" y="79"/>
                    </a:cubicBezTo>
                    <a:cubicBezTo>
                      <a:pt x="68" y="60"/>
                      <a:pt x="57" y="46"/>
                      <a:pt x="80" y="40"/>
                    </a:cubicBezTo>
                    <a:cubicBezTo>
                      <a:pt x="84" y="29"/>
                      <a:pt x="90" y="14"/>
                      <a:pt x="80" y="4"/>
                    </a:cubicBezTo>
                    <a:cubicBezTo>
                      <a:pt x="76" y="0"/>
                      <a:pt x="76" y="16"/>
                      <a:pt x="74" y="22"/>
                    </a:cubicBezTo>
                    <a:cubicBezTo>
                      <a:pt x="70" y="34"/>
                      <a:pt x="74" y="29"/>
                      <a:pt x="62" y="37"/>
                    </a:cubicBezTo>
                    <a:cubicBezTo>
                      <a:pt x="58" y="31"/>
                      <a:pt x="54" y="25"/>
                      <a:pt x="50" y="19"/>
                    </a:cubicBezTo>
                    <a:close/>
                  </a:path>
                </a:pathLst>
              </a:custGeom>
              <a:solidFill>
                <a:srgbClr val="DBB06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8" name="Freeform 34234"/>
              <p:cNvSpPr>
                <a:spLocks noChangeAspect="1"/>
              </p:cNvSpPr>
              <p:nvPr/>
            </p:nvSpPr>
            <p:spPr bwMode="auto">
              <a:xfrm>
                <a:off x="3799" y="4028"/>
                <a:ext cx="34" cy="39"/>
              </a:xfrm>
              <a:custGeom>
                <a:avLst/>
                <a:gdLst>
                  <a:gd name="T0" fmla="*/ 0 w 253"/>
                  <a:gd name="T1" fmla="*/ 0 h 268"/>
                  <a:gd name="T2" fmla="*/ 0 w 253"/>
                  <a:gd name="T3" fmla="*/ 0 h 268"/>
                  <a:gd name="T4" fmla="*/ 0 w 253"/>
                  <a:gd name="T5" fmla="*/ 0 h 268"/>
                  <a:gd name="T6" fmla="*/ 0 w 253"/>
                  <a:gd name="T7" fmla="*/ 0 h 268"/>
                  <a:gd name="T8" fmla="*/ 0 w 253"/>
                  <a:gd name="T9" fmla="*/ 0 h 268"/>
                  <a:gd name="T10" fmla="*/ 0 w 253"/>
                  <a:gd name="T11" fmla="*/ 0 h 268"/>
                  <a:gd name="T12" fmla="*/ 0 w 253"/>
                  <a:gd name="T13" fmla="*/ 0 h 268"/>
                  <a:gd name="T14" fmla="*/ 0 w 253"/>
                  <a:gd name="T15" fmla="*/ 0 h 268"/>
                  <a:gd name="T16" fmla="*/ 0 w 253"/>
                  <a:gd name="T17" fmla="*/ 0 h 268"/>
                  <a:gd name="T18" fmla="*/ 0 w 253"/>
                  <a:gd name="T19" fmla="*/ 0 h 268"/>
                  <a:gd name="T20" fmla="*/ 0 w 253"/>
                  <a:gd name="T21" fmla="*/ 0 h 268"/>
                  <a:gd name="T22" fmla="*/ 0 w 253"/>
                  <a:gd name="T23" fmla="*/ 0 h 268"/>
                  <a:gd name="T24" fmla="*/ 0 w 253"/>
                  <a:gd name="T25" fmla="*/ 0 h 268"/>
                  <a:gd name="T26" fmla="*/ 0 w 253"/>
                  <a:gd name="T27" fmla="*/ 0 h 268"/>
                  <a:gd name="T28" fmla="*/ 0 w 253"/>
                  <a:gd name="T29" fmla="*/ 0 h 268"/>
                  <a:gd name="T30" fmla="*/ 0 w 253"/>
                  <a:gd name="T31" fmla="*/ 0 h 268"/>
                  <a:gd name="T32" fmla="*/ 0 w 253"/>
                  <a:gd name="T33" fmla="*/ 0 h 26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3"/>
                  <a:gd name="T52" fmla="*/ 0 h 268"/>
                  <a:gd name="T53" fmla="*/ 253 w 253"/>
                  <a:gd name="T54" fmla="*/ 268 h 26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3" h="268">
                    <a:moveTo>
                      <a:pt x="225" y="22"/>
                    </a:moveTo>
                    <a:lnTo>
                      <a:pt x="153" y="22"/>
                    </a:lnTo>
                    <a:lnTo>
                      <a:pt x="195" y="103"/>
                    </a:lnTo>
                    <a:cubicBezTo>
                      <a:pt x="194" y="113"/>
                      <a:pt x="197" y="124"/>
                      <a:pt x="192" y="133"/>
                    </a:cubicBezTo>
                    <a:cubicBezTo>
                      <a:pt x="190" y="137"/>
                      <a:pt x="180" y="130"/>
                      <a:pt x="180" y="130"/>
                    </a:cubicBezTo>
                    <a:cubicBezTo>
                      <a:pt x="174" y="112"/>
                      <a:pt x="171" y="93"/>
                      <a:pt x="162" y="76"/>
                    </a:cubicBezTo>
                    <a:cubicBezTo>
                      <a:pt x="145" y="45"/>
                      <a:pt x="149" y="102"/>
                      <a:pt x="153" y="106"/>
                    </a:cubicBezTo>
                    <a:lnTo>
                      <a:pt x="204" y="199"/>
                    </a:lnTo>
                    <a:lnTo>
                      <a:pt x="30" y="268"/>
                    </a:lnTo>
                    <a:lnTo>
                      <a:pt x="39" y="88"/>
                    </a:lnTo>
                    <a:cubicBezTo>
                      <a:pt x="34" y="80"/>
                      <a:pt x="18" y="34"/>
                      <a:pt x="0" y="28"/>
                    </a:cubicBezTo>
                    <a:cubicBezTo>
                      <a:pt x="7" y="24"/>
                      <a:pt x="15" y="22"/>
                      <a:pt x="21" y="16"/>
                    </a:cubicBezTo>
                    <a:cubicBezTo>
                      <a:pt x="23" y="14"/>
                      <a:pt x="22" y="9"/>
                      <a:pt x="24" y="7"/>
                    </a:cubicBezTo>
                    <a:cubicBezTo>
                      <a:pt x="25" y="6"/>
                      <a:pt x="28" y="7"/>
                      <a:pt x="30" y="7"/>
                    </a:cubicBezTo>
                    <a:cubicBezTo>
                      <a:pt x="52" y="4"/>
                      <a:pt x="185" y="0"/>
                      <a:pt x="219" y="1"/>
                    </a:cubicBezTo>
                    <a:cubicBezTo>
                      <a:pt x="253" y="2"/>
                      <a:pt x="233" y="9"/>
                      <a:pt x="234" y="13"/>
                    </a:cubicBezTo>
                    <a:cubicBezTo>
                      <a:pt x="224" y="28"/>
                      <a:pt x="225" y="13"/>
                      <a:pt x="225" y="2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tx1"/>
                  </a:gs>
                  <a:gs pos="100000">
                    <a:srgbClr val="523A14"/>
                  </a:gs>
                </a:gsLst>
                <a:lin ang="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99" name="Line 34235"/>
              <p:cNvSpPr>
                <a:spLocks noChangeAspect="1" noChangeShapeType="1"/>
              </p:cNvSpPr>
              <p:nvPr/>
            </p:nvSpPr>
            <p:spPr bwMode="auto">
              <a:xfrm flipV="1">
                <a:off x="3800" y="4030"/>
                <a:ext cx="0" cy="38"/>
              </a:xfrm>
              <a:prstGeom prst="line">
                <a:avLst/>
              </a:prstGeom>
              <a:noFill/>
              <a:ln w="19050">
                <a:solidFill>
                  <a:srgbClr val="BB852D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0" name="Line 34236"/>
              <p:cNvSpPr>
                <a:spLocks noChangeAspect="1" noChangeShapeType="1"/>
              </p:cNvSpPr>
              <p:nvPr/>
            </p:nvSpPr>
            <p:spPr bwMode="auto">
              <a:xfrm flipV="1">
                <a:off x="3799" y="4030"/>
                <a:ext cx="0" cy="38"/>
              </a:xfrm>
              <a:prstGeom prst="line">
                <a:avLst/>
              </a:prstGeom>
              <a:noFill/>
              <a:ln w="19050">
                <a:solidFill>
                  <a:srgbClr val="F2E0C4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1" name="Freeform 34237"/>
              <p:cNvSpPr>
                <a:spLocks noChangeAspect="1"/>
              </p:cNvSpPr>
              <p:nvPr/>
            </p:nvSpPr>
            <p:spPr bwMode="auto">
              <a:xfrm>
                <a:off x="3800" y="4028"/>
                <a:ext cx="30" cy="37"/>
              </a:xfrm>
              <a:custGeom>
                <a:avLst/>
                <a:gdLst>
                  <a:gd name="T0" fmla="*/ 0 w 222"/>
                  <a:gd name="T1" fmla="*/ 0 h 258"/>
                  <a:gd name="T2" fmla="*/ 0 w 222"/>
                  <a:gd name="T3" fmla="*/ 0 h 258"/>
                  <a:gd name="T4" fmla="*/ 0 w 222"/>
                  <a:gd name="T5" fmla="*/ 0 h 258"/>
                  <a:gd name="T6" fmla="*/ 0 w 222"/>
                  <a:gd name="T7" fmla="*/ 0 h 258"/>
                  <a:gd name="T8" fmla="*/ 0 w 222"/>
                  <a:gd name="T9" fmla="*/ 0 h 258"/>
                  <a:gd name="T10" fmla="*/ 0 w 222"/>
                  <a:gd name="T11" fmla="*/ 0 h 258"/>
                  <a:gd name="T12" fmla="*/ 0 w 222"/>
                  <a:gd name="T13" fmla="*/ 0 h 258"/>
                  <a:gd name="T14" fmla="*/ 0 w 222"/>
                  <a:gd name="T15" fmla="*/ 0 h 258"/>
                  <a:gd name="T16" fmla="*/ 0 w 222"/>
                  <a:gd name="T17" fmla="*/ 0 h 258"/>
                  <a:gd name="T18" fmla="*/ 0 w 222"/>
                  <a:gd name="T19" fmla="*/ 0 h 258"/>
                  <a:gd name="T20" fmla="*/ 0 w 222"/>
                  <a:gd name="T21" fmla="*/ 0 h 258"/>
                  <a:gd name="T22" fmla="*/ 0 w 222"/>
                  <a:gd name="T23" fmla="*/ 0 h 258"/>
                  <a:gd name="T24" fmla="*/ 0 w 222"/>
                  <a:gd name="T25" fmla="*/ 0 h 258"/>
                  <a:gd name="T26" fmla="*/ 0 w 222"/>
                  <a:gd name="T27" fmla="*/ 0 h 258"/>
                  <a:gd name="T28" fmla="*/ 0 w 222"/>
                  <a:gd name="T29" fmla="*/ 0 h 258"/>
                  <a:gd name="T30" fmla="*/ 0 w 222"/>
                  <a:gd name="T31" fmla="*/ 0 h 258"/>
                  <a:gd name="T32" fmla="*/ 0 w 222"/>
                  <a:gd name="T33" fmla="*/ 0 h 258"/>
                  <a:gd name="T34" fmla="*/ 0 w 222"/>
                  <a:gd name="T35" fmla="*/ 0 h 258"/>
                  <a:gd name="T36" fmla="*/ 0 w 222"/>
                  <a:gd name="T37" fmla="*/ 0 h 258"/>
                  <a:gd name="T38" fmla="*/ 0 w 222"/>
                  <a:gd name="T39" fmla="*/ 0 h 25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22"/>
                  <a:gd name="T61" fmla="*/ 0 h 258"/>
                  <a:gd name="T62" fmla="*/ 222 w 222"/>
                  <a:gd name="T63" fmla="*/ 258 h 25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22" h="258">
                    <a:moveTo>
                      <a:pt x="12" y="5"/>
                    </a:moveTo>
                    <a:cubicBezTo>
                      <a:pt x="80" y="4"/>
                      <a:pt x="148" y="0"/>
                      <a:pt x="216" y="2"/>
                    </a:cubicBezTo>
                    <a:cubicBezTo>
                      <a:pt x="222" y="2"/>
                      <a:pt x="207" y="11"/>
                      <a:pt x="201" y="11"/>
                    </a:cubicBezTo>
                    <a:cubicBezTo>
                      <a:pt x="138" y="9"/>
                      <a:pt x="75" y="4"/>
                      <a:pt x="12" y="5"/>
                    </a:cubicBezTo>
                    <a:cubicBezTo>
                      <a:pt x="8" y="5"/>
                      <a:pt x="21" y="10"/>
                      <a:pt x="21" y="14"/>
                    </a:cubicBezTo>
                    <a:cubicBezTo>
                      <a:pt x="22" y="23"/>
                      <a:pt x="12" y="41"/>
                      <a:pt x="12" y="41"/>
                    </a:cubicBezTo>
                    <a:cubicBezTo>
                      <a:pt x="18" y="66"/>
                      <a:pt x="30" y="60"/>
                      <a:pt x="57" y="62"/>
                    </a:cubicBezTo>
                    <a:cubicBezTo>
                      <a:pt x="62" y="78"/>
                      <a:pt x="84" y="81"/>
                      <a:pt x="99" y="86"/>
                    </a:cubicBezTo>
                    <a:cubicBezTo>
                      <a:pt x="108" y="112"/>
                      <a:pt x="92" y="112"/>
                      <a:pt x="114" y="134"/>
                    </a:cubicBezTo>
                    <a:cubicBezTo>
                      <a:pt x="120" y="153"/>
                      <a:pt x="87" y="154"/>
                      <a:pt x="72" y="158"/>
                    </a:cubicBezTo>
                    <a:cubicBezTo>
                      <a:pt x="78" y="177"/>
                      <a:pt x="97" y="165"/>
                      <a:pt x="111" y="179"/>
                    </a:cubicBezTo>
                    <a:cubicBezTo>
                      <a:pt x="84" y="188"/>
                      <a:pt x="99" y="184"/>
                      <a:pt x="66" y="188"/>
                    </a:cubicBezTo>
                    <a:cubicBezTo>
                      <a:pt x="53" y="191"/>
                      <a:pt x="32" y="208"/>
                      <a:pt x="54" y="215"/>
                    </a:cubicBezTo>
                    <a:cubicBezTo>
                      <a:pt x="79" y="207"/>
                      <a:pt x="67" y="206"/>
                      <a:pt x="105" y="209"/>
                    </a:cubicBezTo>
                    <a:cubicBezTo>
                      <a:pt x="85" y="216"/>
                      <a:pt x="69" y="222"/>
                      <a:pt x="48" y="227"/>
                    </a:cubicBezTo>
                    <a:cubicBezTo>
                      <a:pt x="24" y="243"/>
                      <a:pt x="51" y="258"/>
                      <a:pt x="48" y="239"/>
                    </a:cubicBezTo>
                    <a:lnTo>
                      <a:pt x="18" y="245"/>
                    </a:lnTo>
                    <a:lnTo>
                      <a:pt x="27" y="95"/>
                    </a:lnTo>
                    <a:lnTo>
                      <a:pt x="0" y="44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chemeClr val="tx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2" name="Freeform 34238"/>
              <p:cNvSpPr>
                <a:spLocks noChangeAspect="1"/>
              </p:cNvSpPr>
              <p:nvPr/>
            </p:nvSpPr>
            <p:spPr bwMode="auto">
              <a:xfrm>
                <a:off x="3803" y="4045"/>
                <a:ext cx="15" cy="4"/>
              </a:xfrm>
              <a:custGeom>
                <a:avLst/>
                <a:gdLst>
                  <a:gd name="T0" fmla="*/ 0 w 107"/>
                  <a:gd name="T1" fmla="*/ 0 h 30"/>
                  <a:gd name="T2" fmla="*/ 0 w 107"/>
                  <a:gd name="T3" fmla="*/ 0 h 30"/>
                  <a:gd name="T4" fmla="*/ 0 w 107"/>
                  <a:gd name="T5" fmla="*/ 0 h 30"/>
                  <a:gd name="T6" fmla="*/ 0 w 107"/>
                  <a:gd name="T7" fmla="*/ 0 h 30"/>
                  <a:gd name="T8" fmla="*/ 0 w 107"/>
                  <a:gd name="T9" fmla="*/ 0 h 30"/>
                  <a:gd name="T10" fmla="*/ 0 w 107"/>
                  <a:gd name="T11" fmla="*/ 0 h 30"/>
                  <a:gd name="T12" fmla="*/ 0 w 107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30"/>
                  <a:gd name="T23" fmla="*/ 107 w 10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30">
                    <a:moveTo>
                      <a:pt x="0" y="0"/>
                    </a:moveTo>
                    <a:cubicBezTo>
                      <a:pt x="37" y="9"/>
                      <a:pt x="37" y="15"/>
                      <a:pt x="84" y="18"/>
                    </a:cubicBezTo>
                    <a:cubicBezTo>
                      <a:pt x="88" y="19"/>
                      <a:pt x="92" y="20"/>
                      <a:pt x="96" y="21"/>
                    </a:cubicBezTo>
                    <a:cubicBezTo>
                      <a:pt x="99" y="22"/>
                      <a:pt x="107" y="22"/>
                      <a:pt x="105" y="24"/>
                    </a:cubicBezTo>
                    <a:cubicBezTo>
                      <a:pt x="101" y="28"/>
                      <a:pt x="87" y="30"/>
                      <a:pt x="8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BB069"/>
                  </a:gs>
                  <a:gs pos="100000">
                    <a:srgbClr val="F9F2E7"/>
                  </a:gs>
                </a:gsLst>
                <a:lin ang="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" name="Freeform 34239"/>
              <p:cNvSpPr>
                <a:spLocks noChangeAspect="1"/>
              </p:cNvSpPr>
              <p:nvPr/>
            </p:nvSpPr>
            <p:spPr bwMode="auto">
              <a:xfrm>
                <a:off x="3803" y="4049"/>
                <a:ext cx="15" cy="5"/>
              </a:xfrm>
              <a:custGeom>
                <a:avLst/>
                <a:gdLst>
                  <a:gd name="T0" fmla="*/ 0 w 107"/>
                  <a:gd name="T1" fmla="*/ 0 h 30"/>
                  <a:gd name="T2" fmla="*/ 0 w 107"/>
                  <a:gd name="T3" fmla="*/ 0 h 30"/>
                  <a:gd name="T4" fmla="*/ 0 w 107"/>
                  <a:gd name="T5" fmla="*/ 0 h 30"/>
                  <a:gd name="T6" fmla="*/ 0 w 107"/>
                  <a:gd name="T7" fmla="*/ 0 h 30"/>
                  <a:gd name="T8" fmla="*/ 0 w 107"/>
                  <a:gd name="T9" fmla="*/ 0 h 30"/>
                  <a:gd name="T10" fmla="*/ 0 w 107"/>
                  <a:gd name="T11" fmla="*/ 0 h 30"/>
                  <a:gd name="T12" fmla="*/ 0 w 107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30"/>
                  <a:gd name="T23" fmla="*/ 107 w 10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30">
                    <a:moveTo>
                      <a:pt x="0" y="0"/>
                    </a:moveTo>
                    <a:cubicBezTo>
                      <a:pt x="37" y="9"/>
                      <a:pt x="37" y="15"/>
                      <a:pt x="84" y="18"/>
                    </a:cubicBezTo>
                    <a:cubicBezTo>
                      <a:pt x="88" y="19"/>
                      <a:pt x="92" y="20"/>
                      <a:pt x="96" y="21"/>
                    </a:cubicBezTo>
                    <a:cubicBezTo>
                      <a:pt x="99" y="22"/>
                      <a:pt x="107" y="22"/>
                      <a:pt x="105" y="24"/>
                    </a:cubicBezTo>
                    <a:cubicBezTo>
                      <a:pt x="101" y="28"/>
                      <a:pt x="87" y="30"/>
                      <a:pt x="8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BB069"/>
                  </a:gs>
                  <a:gs pos="100000">
                    <a:srgbClr val="F9F2E7"/>
                  </a:gs>
                </a:gsLst>
                <a:lin ang="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" name="Freeform 34240"/>
              <p:cNvSpPr>
                <a:spLocks noChangeAspect="1"/>
              </p:cNvSpPr>
              <p:nvPr/>
            </p:nvSpPr>
            <p:spPr bwMode="auto">
              <a:xfrm>
                <a:off x="3803" y="4054"/>
                <a:ext cx="15" cy="5"/>
              </a:xfrm>
              <a:custGeom>
                <a:avLst/>
                <a:gdLst>
                  <a:gd name="T0" fmla="*/ 0 w 107"/>
                  <a:gd name="T1" fmla="*/ 0 h 30"/>
                  <a:gd name="T2" fmla="*/ 0 w 107"/>
                  <a:gd name="T3" fmla="*/ 0 h 30"/>
                  <a:gd name="T4" fmla="*/ 0 w 107"/>
                  <a:gd name="T5" fmla="*/ 0 h 30"/>
                  <a:gd name="T6" fmla="*/ 0 w 107"/>
                  <a:gd name="T7" fmla="*/ 0 h 30"/>
                  <a:gd name="T8" fmla="*/ 0 w 107"/>
                  <a:gd name="T9" fmla="*/ 0 h 30"/>
                  <a:gd name="T10" fmla="*/ 0 w 107"/>
                  <a:gd name="T11" fmla="*/ 0 h 30"/>
                  <a:gd name="T12" fmla="*/ 0 w 107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30"/>
                  <a:gd name="T23" fmla="*/ 107 w 10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30">
                    <a:moveTo>
                      <a:pt x="0" y="0"/>
                    </a:moveTo>
                    <a:cubicBezTo>
                      <a:pt x="37" y="9"/>
                      <a:pt x="37" y="15"/>
                      <a:pt x="84" y="18"/>
                    </a:cubicBezTo>
                    <a:cubicBezTo>
                      <a:pt x="88" y="19"/>
                      <a:pt x="92" y="20"/>
                      <a:pt x="96" y="21"/>
                    </a:cubicBezTo>
                    <a:cubicBezTo>
                      <a:pt x="99" y="22"/>
                      <a:pt x="107" y="22"/>
                      <a:pt x="105" y="24"/>
                    </a:cubicBezTo>
                    <a:cubicBezTo>
                      <a:pt x="101" y="28"/>
                      <a:pt x="87" y="30"/>
                      <a:pt x="8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BB069"/>
                  </a:gs>
                  <a:gs pos="100000">
                    <a:srgbClr val="F9F2E7"/>
                  </a:gs>
                </a:gsLst>
                <a:lin ang="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5" name="Freeform 34241"/>
              <p:cNvSpPr>
                <a:spLocks noChangeAspect="1"/>
              </p:cNvSpPr>
              <p:nvPr/>
            </p:nvSpPr>
            <p:spPr bwMode="auto">
              <a:xfrm>
                <a:off x="3803" y="4059"/>
                <a:ext cx="15" cy="5"/>
              </a:xfrm>
              <a:custGeom>
                <a:avLst/>
                <a:gdLst>
                  <a:gd name="T0" fmla="*/ 0 w 107"/>
                  <a:gd name="T1" fmla="*/ 0 h 30"/>
                  <a:gd name="T2" fmla="*/ 0 w 107"/>
                  <a:gd name="T3" fmla="*/ 0 h 30"/>
                  <a:gd name="T4" fmla="*/ 0 w 107"/>
                  <a:gd name="T5" fmla="*/ 0 h 30"/>
                  <a:gd name="T6" fmla="*/ 0 w 107"/>
                  <a:gd name="T7" fmla="*/ 0 h 30"/>
                  <a:gd name="T8" fmla="*/ 0 w 107"/>
                  <a:gd name="T9" fmla="*/ 0 h 30"/>
                  <a:gd name="T10" fmla="*/ 0 w 107"/>
                  <a:gd name="T11" fmla="*/ 0 h 30"/>
                  <a:gd name="T12" fmla="*/ 0 w 107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7"/>
                  <a:gd name="T22" fmla="*/ 0 h 30"/>
                  <a:gd name="T23" fmla="*/ 107 w 107"/>
                  <a:gd name="T24" fmla="*/ 30 h 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7" h="30">
                    <a:moveTo>
                      <a:pt x="0" y="0"/>
                    </a:moveTo>
                    <a:cubicBezTo>
                      <a:pt x="37" y="9"/>
                      <a:pt x="37" y="15"/>
                      <a:pt x="84" y="18"/>
                    </a:cubicBezTo>
                    <a:cubicBezTo>
                      <a:pt x="88" y="19"/>
                      <a:pt x="92" y="20"/>
                      <a:pt x="96" y="21"/>
                    </a:cubicBezTo>
                    <a:cubicBezTo>
                      <a:pt x="99" y="22"/>
                      <a:pt x="107" y="22"/>
                      <a:pt x="105" y="24"/>
                    </a:cubicBezTo>
                    <a:cubicBezTo>
                      <a:pt x="101" y="28"/>
                      <a:pt x="87" y="30"/>
                      <a:pt x="87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BB069"/>
                  </a:gs>
                  <a:gs pos="100000">
                    <a:srgbClr val="F9F2E7"/>
                  </a:gs>
                </a:gsLst>
                <a:lin ang="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" name="Freeform 34242"/>
              <p:cNvSpPr>
                <a:spLocks noChangeAspect="1"/>
              </p:cNvSpPr>
              <p:nvPr/>
            </p:nvSpPr>
            <p:spPr bwMode="auto">
              <a:xfrm>
                <a:off x="3802" y="4028"/>
                <a:ext cx="19" cy="13"/>
              </a:xfrm>
              <a:custGeom>
                <a:avLst/>
                <a:gdLst>
                  <a:gd name="T0" fmla="*/ 0 w 141"/>
                  <a:gd name="T1" fmla="*/ 0 h 89"/>
                  <a:gd name="T2" fmla="*/ 0 w 141"/>
                  <a:gd name="T3" fmla="*/ 0 h 89"/>
                  <a:gd name="T4" fmla="*/ 0 w 141"/>
                  <a:gd name="T5" fmla="*/ 0 h 89"/>
                  <a:gd name="T6" fmla="*/ 0 w 141"/>
                  <a:gd name="T7" fmla="*/ 0 h 89"/>
                  <a:gd name="T8" fmla="*/ 0 w 141"/>
                  <a:gd name="T9" fmla="*/ 0 h 89"/>
                  <a:gd name="T10" fmla="*/ 0 w 141"/>
                  <a:gd name="T11" fmla="*/ 0 h 89"/>
                  <a:gd name="T12" fmla="*/ 0 w 141"/>
                  <a:gd name="T13" fmla="*/ 0 h 89"/>
                  <a:gd name="T14" fmla="*/ 0 w 141"/>
                  <a:gd name="T15" fmla="*/ 0 h 89"/>
                  <a:gd name="T16" fmla="*/ 0 w 141"/>
                  <a:gd name="T17" fmla="*/ 0 h 89"/>
                  <a:gd name="T18" fmla="*/ 0 w 141"/>
                  <a:gd name="T19" fmla="*/ 0 h 89"/>
                  <a:gd name="T20" fmla="*/ 0 w 141"/>
                  <a:gd name="T21" fmla="*/ 0 h 89"/>
                  <a:gd name="T22" fmla="*/ 0 w 141"/>
                  <a:gd name="T23" fmla="*/ 0 h 89"/>
                  <a:gd name="T24" fmla="*/ 0 w 141"/>
                  <a:gd name="T25" fmla="*/ 0 h 89"/>
                  <a:gd name="T26" fmla="*/ 0 w 141"/>
                  <a:gd name="T27" fmla="*/ 0 h 89"/>
                  <a:gd name="T28" fmla="*/ 0 w 141"/>
                  <a:gd name="T29" fmla="*/ 0 h 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1"/>
                  <a:gd name="T46" fmla="*/ 0 h 89"/>
                  <a:gd name="T47" fmla="*/ 141 w 141"/>
                  <a:gd name="T48" fmla="*/ 89 h 8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1" h="89">
                    <a:moveTo>
                      <a:pt x="96" y="10"/>
                    </a:moveTo>
                    <a:cubicBezTo>
                      <a:pt x="67" y="0"/>
                      <a:pt x="71" y="21"/>
                      <a:pt x="51" y="22"/>
                    </a:cubicBezTo>
                    <a:cubicBezTo>
                      <a:pt x="37" y="23"/>
                      <a:pt x="23" y="24"/>
                      <a:pt x="9" y="25"/>
                    </a:cubicBezTo>
                    <a:cubicBezTo>
                      <a:pt x="0" y="53"/>
                      <a:pt x="17" y="47"/>
                      <a:pt x="45" y="49"/>
                    </a:cubicBezTo>
                    <a:cubicBezTo>
                      <a:pt x="52" y="71"/>
                      <a:pt x="54" y="67"/>
                      <a:pt x="69" y="82"/>
                    </a:cubicBezTo>
                    <a:cubicBezTo>
                      <a:pt x="78" y="69"/>
                      <a:pt x="81" y="61"/>
                      <a:pt x="69" y="49"/>
                    </a:cubicBezTo>
                    <a:cubicBezTo>
                      <a:pt x="77" y="47"/>
                      <a:pt x="85" y="42"/>
                      <a:pt x="93" y="43"/>
                    </a:cubicBezTo>
                    <a:cubicBezTo>
                      <a:pt x="94" y="43"/>
                      <a:pt x="105" y="79"/>
                      <a:pt x="114" y="88"/>
                    </a:cubicBezTo>
                    <a:cubicBezTo>
                      <a:pt x="118" y="87"/>
                      <a:pt x="124" y="89"/>
                      <a:pt x="126" y="85"/>
                    </a:cubicBezTo>
                    <a:cubicBezTo>
                      <a:pt x="128" y="82"/>
                      <a:pt x="121" y="79"/>
                      <a:pt x="120" y="76"/>
                    </a:cubicBezTo>
                    <a:cubicBezTo>
                      <a:pt x="117" y="70"/>
                      <a:pt x="116" y="64"/>
                      <a:pt x="114" y="58"/>
                    </a:cubicBezTo>
                    <a:cubicBezTo>
                      <a:pt x="113" y="55"/>
                      <a:pt x="111" y="49"/>
                      <a:pt x="111" y="49"/>
                    </a:cubicBezTo>
                    <a:cubicBezTo>
                      <a:pt x="120" y="47"/>
                      <a:pt x="131" y="49"/>
                      <a:pt x="138" y="43"/>
                    </a:cubicBezTo>
                    <a:cubicBezTo>
                      <a:pt x="141" y="40"/>
                      <a:pt x="131" y="38"/>
                      <a:pt x="129" y="34"/>
                    </a:cubicBezTo>
                    <a:cubicBezTo>
                      <a:pt x="117" y="12"/>
                      <a:pt x="127" y="10"/>
                      <a:pt x="96" y="1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7" name="Freeform 34243"/>
              <p:cNvSpPr>
                <a:spLocks noChangeAspect="1"/>
              </p:cNvSpPr>
              <p:nvPr/>
            </p:nvSpPr>
            <p:spPr bwMode="auto">
              <a:xfrm>
                <a:off x="3801" y="4029"/>
                <a:ext cx="11" cy="10"/>
              </a:xfrm>
              <a:custGeom>
                <a:avLst/>
                <a:gdLst>
                  <a:gd name="T0" fmla="*/ 0 w 84"/>
                  <a:gd name="T1" fmla="*/ 0 h 70"/>
                  <a:gd name="T2" fmla="*/ 0 w 84"/>
                  <a:gd name="T3" fmla="*/ 0 h 70"/>
                  <a:gd name="T4" fmla="*/ 0 w 84"/>
                  <a:gd name="T5" fmla="*/ 0 h 70"/>
                  <a:gd name="T6" fmla="*/ 0 w 84"/>
                  <a:gd name="T7" fmla="*/ 0 h 70"/>
                  <a:gd name="T8" fmla="*/ 0 w 84"/>
                  <a:gd name="T9" fmla="*/ 0 h 70"/>
                  <a:gd name="T10" fmla="*/ 0 w 84"/>
                  <a:gd name="T11" fmla="*/ 0 h 70"/>
                  <a:gd name="T12" fmla="*/ 0 w 84"/>
                  <a:gd name="T13" fmla="*/ 0 h 70"/>
                  <a:gd name="T14" fmla="*/ 0 w 84"/>
                  <a:gd name="T15" fmla="*/ 0 h 70"/>
                  <a:gd name="T16" fmla="*/ 0 w 84"/>
                  <a:gd name="T17" fmla="*/ 0 h 70"/>
                  <a:gd name="T18" fmla="*/ 0 w 84"/>
                  <a:gd name="T19" fmla="*/ 0 h 70"/>
                  <a:gd name="T20" fmla="*/ 0 w 84"/>
                  <a:gd name="T21" fmla="*/ 0 h 70"/>
                  <a:gd name="T22" fmla="*/ 0 w 84"/>
                  <a:gd name="T23" fmla="*/ 0 h 70"/>
                  <a:gd name="T24" fmla="*/ 0 w 84"/>
                  <a:gd name="T25" fmla="*/ 0 h 7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4"/>
                  <a:gd name="T40" fmla="*/ 0 h 70"/>
                  <a:gd name="T41" fmla="*/ 84 w 84"/>
                  <a:gd name="T42" fmla="*/ 70 h 7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4" h="70">
                    <a:moveTo>
                      <a:pt x="68" y="1"/>
                    </a:moveTo>
                    <a:cubicBezTo>
                      <a:pt x="58" y="2"/>
                      <a:pt x="48" y="2"/>
                      <a:pt x="38" y="4"/>
                    </a:cubicBezTo>
                    <a:cubicBezTo>
                      <a:pt x="32" y="5"/>
                      <a:pt x="20" y="10"/>
                      <a:pt x="20" y="10"/>
                    </a:cubicBezTo>
                    <a:cubicBezTo>
                      <a:pt x="0" y="40"/>
                      <a:pt x="10" y="38"/>
                      <a:pt x="44" y="43"/>
                    </a:cubicBezTo>
                    <a:cubicBezTo>
                      <a:pt x="57" y="52"/>
                      <a:pt x="57" y="64"/>
                      <a:pt x="74" y="70"/>
                    </a:cubicBezTo>
                    <a:cubicBezTo>
                      <a:pt x="77" y="69"/>
                      <a:pt x="83" y="70"/>
                      <a:pt x="83" y="67"/>
                    </a:cubicBezTo>
                    <a:cubicBezTo>
                      <a:pt x="83" y="63"/>
                      <a:pt x="77" y="64"/>
                      <a:pt x="74" y="61"/>
                    </a:cubicBezTo>
                    <a:cubicBezTo>
                      <a:pt x="65" y="52"/>
                      <a:pt x="69" y="43"/>
                      <a:pt x="56" y="37"/>
                    </a:cubicBezTo>
                    <a:cubicBezTo>
                      <a:pt x="46" y="33"/>
                      <a:pt x="26" y="28"/>
                      <a:pt x="26" y="28"/>
                    </a:cubicBezTo>
                    <a:cubicBezTo>
                      <a:pt x="54" y="0"/>
                      <a:pt x="10" y="41"/>
                      <a:pt x="53" y="16"/>
                    </a:cubicBezTo>
                    <a:cubicBezTo>
                      <a:pt x="56" y="14"/>
                      <a:pt x="53" y="8"/>
                      <a:pt x="56" y="7"/>
                    </a:cubicBezTo>
                    <a:cubicBezTo>
                      <a:pt x="63" y="4"/>
                      <a:pt x="73" y="8"/>
                      <a:pt x="80" y="4"/>
                    </a:cubicBezTo>
                    <a:cubicBezTo>
                      <a:pt x="84" y="2"/>
                      <a:pt x="72" y="2"/>
                      <a:pt x="68" y="1"/>
                    </a:cubicBezTo>
                    <a:close/>
                  </a:path>
                </a:pathLst>
              </a:custGeom>
              <a:solidFill>
                <a:schemeClr val="bg2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8" name="Freeform 34244"/>
              <p:cNvSpPr>
                <a:spLocks noChangeAspect="1"/>
              </p:cNvSpPr>
              <p:nvPr/>
            </p:nvSpPr>
            <p:spPr bwMode="auto">
              <a:xfrm>
                <a:off x="3746" y="3945"/>
                <a:ext cx="26" cy="61"/>
              </a:xfrm>
              <a:custGeom>
                <a:avLst/>
                <a:gdLst>
                  <a:gd name="T0" fmla="*/ 0 w 195"/>
                  <a:gd name="T1" fmla="*/ 0 h 411"/>
                  <a:gd name="T2" fmla="*/ 0 w 195"/>
                  <a:gd name="T3" fmla="*/ 0 h 411"/>
                  <a:gd name="T4" fmla="*/ 0 w 195"/>
                  <a:gd name="T5" fmla="*/ 0 h 411"/>
                  <a:gd name="T6" fmla="*/ 0 w 195"/>
                  <a:gd name="T7" fmla="*/ 0 h 411"/>
                  <a:gd name="T8" fmla="*/ 0 w 195"/>
                  <a:gd name="T9" fmla="*/ 0 h 411"/>
                  <a:gd name="T10" fmla="*/ 0 w 195"/>
                  <a:gd name="T11" fmla="*/ 0 h 411"/>
                  <a:gd name="T12" fmla="*/ 0 w 195"/>
                  <a:gd name="T13" fmla="*/ 0 h 411"/>
                  <a:gd name="T14" fmla="*/ 0 w 195"/>
                  <a:gd name="T15" fmla="*/ 0 h 411"/>
                  <a:gd name="T16" fmla="*/ 0 w 195"/>
                  <a:gd name="T17" fmla="*/ 0 h 411"/>
                  <a:gd name="T18" fmla="*/ 0 w 195"/>
                  <a:gd name="T19" fmla="*/ 0 h 4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95"/>
                  <a:gd name="T31" fmla="*/ 0 h 411"/>
                  <a:gd name="T32" fmla="*/ 195 w 195"/>
                  <a:gd name="T33" fmla="*/ 411 h 41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95" h="411">
                    <a:moveTo>
                      <a:pt x="168" y="0"/>
                    </a:moveTo>
                    <a:lnTo>
                      <a:pt x="168" y="165"/>
                    </a:lnTo>
                    <a:lnTo>
                      <a:pt x="195" y="165"/>
                    </a:lnTo>
                    <a:lnTo>
                      <a:pt x="195" y="213"/>
                    </a:lnTo>
                    <a:lnTo>
                      <a:pt x="171" y="213"/>
                    </a:lnTo>
                    <a:lnTo>
                      <a:pt x="171" y="381"/>
                    </a:lnTo>
                    <a:lnTo>
                      <a:pt x="75" y="411"/>
                    </a:lnTo>
                    <a:lnTo>
                      <a:pt x="75" y="249"/>
                    </a:lnTo>
                    <a:lnTo>
                      <a:pt x="0" y="246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120D04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9" name="Line 34245"/>
              <p:cNvSpPr>
                <a:spLocks noChangeAspect="1" noChangeShapeType="1"/>
              </p:cNvSpPr>
              <p:nvPr/>
            </p:nvSpPr>
            <p:spPr bwMode="auto">
              <a:xfrm flipH="1">
                <a:off x="3648" y="3986"/>
                <a:ext cx="17" cy="25"/>
              </a:xfrm>
              <a:prstGeom prst="line">
                <a:avLst/>
              </a:prstGeom>
              <a:noFill/>
              <a:ln w="28575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0" name="Freeform 34246"/>
              <p:cNvSpPr>
                <a:spLocks noChangeAspect="1"/>
              </p:cNvSpPr>
              <p:nvPr/>
            </p:nvSpPr>
            <p:spPr bwMode="auto">
              <a:xfrm>
                <a:off x="3642" y="4012"/>
                <a:ext cx="6" cy="22"/>
              </a:xfrm>
              <a:custGeom>
                <a:avLst/>
                <a:gdLst>
                  <a:gd name="T0" fmla="*/ 0 w 42"/>
                  <a:gd name="T1" fmla="*/ 0 h 147"/>
                  <a:gd name="T2" fmla="*/ 0 w 42"/>
                  <a:gd name="T3" fmla="*/ 0 h 147"/>
                  <a:gd name="T4" fmla="*/ 0 w 42"/>
                  <a:gd name="T5" fmla="*/ 0 h 147"/>
                  <a:gd name="T6" fmla="*/ 0 w 42"/>
                  <a:gd name="T7" fmla="*/ 0 h 147"/>
                  <a:gd name="T8" fmla="*/ 0 w 42"/>
                  <a:gd name="T9" fmla="*/ 0 h 147"/>
                  <a:gd name="T10" fmla="*/ 0 w 42"/>
                  <a:gd name="T11" fmla="*/ 0 h 147"/>
                  <a:gd name="T12" fmla="*/ 0 w 42"/>
                  <a:gd name="T13" fmla="*/ 0 h 1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2"/>
                  <a:gd name="T22" fmla="*/ 0 h 147"/>
                  <a:gd name="T23" fmla="*/ 42 w 42"/>
                  <a:gd name="T24" fmla="*/ 147 h 14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2" h="147">
                    <a:moveTo>
                      <a:pt x="18" y="6"/>
                    </a:moveTo>
                    <a:lnTo>
                      <a:pt x="12" y="84"/>
                    </a:lnTo>
                    <a:lnTo>
                      <a:pt x="0" y="147"/>
                    </a:lnTo>
                    <a:lnTo>
                      <a:pt x="39" y="138"/>
                    </a:lnTo>
                    <a:lnTo>
                      <a:pt x="42" y="105"/>
                    </a:lnTo>
                    <a:lnTo>
                      <a:pt x="39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A5732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1" name="Line 34247"/>
              <p:cNvSpPr>
                <a:spLocks noChangeAspect="1" noChangeShapeType="1"/>
              </p:cNvSpPr>
              <p:nvPr/>
            </p:nvSpPr>
            <p:spPr bwMode="auto">
              <a:xfrm>
                <a:off x="3981" y="3929"/>
                <a:ext cx="2" cy="78"/>
              </a:xfrm>
              <a:prstGeom prst="line">
                <a:avLst/>
              </a:prstGeom>
              <a:noFill/>
              <a:ln w="28575">
                <a:solidFill>
                  <a:srgbClr val="F9F1E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2" name="Line 34248"/>
              <p:cNvSpPr>
                <a:spLocks noChangeAspect="1" noChangeShapeType="1"/>
              </p:cNvSpPr>
              <p:nvPr/>
            </p:nvSpPr>
            <p:spPr bwMode="auto">
              <a:xfrm>
                <a:off x="3982" y="3930"/>
                <a:ext cx="3" cy="78"/>
              </a:xfrm>
              <a:prstGeom prst="line">
                <a:avLst/>
              </a:prstGeom>
              <a:noFill/>
              <a:ln w="1270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3" name="Line 34249"/>
              <p:cNvSpPr>
                <a:spLocks noChangeAspect="1" noChangeShapeType="1"/>
              </p:cNvSpPr>
              <p:nvPr/>
            </p:nvSpPr>
            <p:spPr bwMode="auto">
              <a:xfrm>
                <a:off x="4048" y="3936"/>
                <a:ext cx="3" cy="78"/>
              </a:xfrm>
              <a:prstGeom prst="line">
                <a:avLst/>
              </a:prstGeom>
              <a:noFill/>
              <a:ln w="28575">
                <a:solidFill>
                  <a:srgbClr val="F9F1E3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4" name="Line 34250"/>
              <p:cNvSpPr>
                <a:spLocks noChangeAspect="1" noChangeShapeType="1"/>
              </p:cNvSpPr>
              <p:nvPr/>
            </p:nvSpPr>
            <p:spPr bwMode="auto">
              <a:xfrm>
                <a:off x="4050" y="3937"/>
                <a:ext cx="2" cy="78"/>
              </a:xfrm>
              <a:prstGeom prst="line">
                <a:avLst/>
              </a:prstGeom>
              <a:noFill/>
              <a:ln w="1270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5" name="Freeform 34251"/>
              <p:cNvSpPr>
                <a:spLocks noChangeAspect="1"/>
              </p:cNvSpPr>
              <p:nvPr/>
            </p:nvSpPr>
            <p:spPr bwMode="auto">
              <a:xfrm>
                <a:off x="3872" y="4086"/>
                <a:ext cx="92" cy="30"/>
              </a:xfrm>
              <a:custGeom>
                <a:avLst/>
                <a:gdLst>
                  <a:gd name="T0" fmla="*/ 0 w 675"/>
                  <a:gd name="T1" fmla="*/ 0 h 201"/>
                  <a:gd name="T2" fmla="*/ 0 w 675"/>
                  <a:gd name="T3" fmla="*/ 0 h 201"/>
                  <a:gd name="T4" fmla="*/ 0 w 675"/>
                  <a:gd name="T5" fmla="*/ 0 h 201"/>
                  <a:gd name="T6" fmla="*/ 0 w 675"/>
                  <a:gd name="T7" fmla="*/ 0 h 201"/>
                  <a:gd name="T8" fmla="*/ 0 w 675"/>
                  <a:gd name="T9" fmla="*/ 0 h 201"/>
                  <a:gd name="T10" fmla="*/ 0 w 675"/>
                  <a:gd name="T11" fmla="*/ 0 h 201"/>
                  <a:gd name="T12" fmla="*/ 0 w 675"/>
                  <a:gd name="T13" fmla="*/ 0 h 201"/>
                  <a:gd name="T14" fmla="*/ 0 w 675"/>
                  <a:gd name="T15" fmla="*/ 0 h 201"/>
                  <a:gd name="T16" fmla="*/ 0 w 675"/>
                  <a:gd name="T17" fmla="*/ 0 h 201"/>
                  <a:gd name="T18" fmla="*/ 0 w 675"/>
                  <a:gd name="T19" fmla="*/ 0 h 201"/>
                  <a:gd name="T20" fmla="*/ 0 w 675"/>
                  <a:gd name="T21" fmla="*/ 0 h 20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5"/>
                  <a:gd name="T34" fmla="*/ 0 h 201"/>
                  <a:gd name="T35" fmla="*/ 675 w 675"/>
                  <a:gd name="T36" fmla="*/ 201 h 20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5" h="201">
                    <a:moveTo>
                      <a:pt x="27" y="102"/>
                    </a:moveTo>
                    <a:lnTo>
                      <a:pt x="321" y="159"/>
                    </a:lnTo>
                    <a:lnTo>
                      <a:pt x="405" y="0"/>
                    </a:lnTo>
                    <a:lnTo>
                      <a:pt x="444" y="12"/>
                    </a:lnTo>
                    <a:lnTo>
                      <a:pt x="384" y="156"/>
                    </a:lnTo>
                    <a:lnTo>
                      <a:pt x="675" y="153"/>
                    </a:lnTo>
                    <a:lnTo>
                      <a:pt x="675" y="186"/>
                    </a:lnTo>
                    <a:lnTo>
                      <a:pt x="324" y="201"/>
                    </a:lnTo>
                    <a:lnTo>
                      <a:pt x="300" y="177"/>
                    </a:lnTo>
                    <a:lnTo>
                      <a:pt x="0" y="117"/>
                    </a:lnTo>
                    <a:lnTo>
                      <a:pt x="27" y="102"/>
                    </a:lnTo>
                    <a:close/>
                  </a:path>
                </a:pathLst>
              </a:custGeom>
              <a:solidFill>
                <a:srgbClr val="1F1607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6" name="Freeform 34252"/>
              <p:cNvSpPr>
                <a:spLocks noChangeAspect="1"/>
              </p:cNvSpPr>
              <p:nvPr/>
            </p:nvSpPr>
            <p:spPr bwMode="auto">
              <a:xfrm>
                <a:off x="3966" y="4068"/>
                <a:ext cx="20" cy="16"/>
              </a:xfrm>
              <a:custGeom>
                <a:avLst/>
                <a:gdLst>
                  <a:gd name="T0" fmla="*/ 0 w 150"/>
                  <a:gd name="T1" fmla="*/ 0 h 111"/>
                  <a:gd name="T2" fmla="*/ 0 w 150"/>
                  <a:gd name="T3" fmla="*/ 0 h 111"/>
                  <a:gd name="T4" fmla="*/ 0 w 150"/>
                  <a:gd name="T5" fmla="*/ 0 h 111"/>
                  <a:gd name="T6" fmla="*/ 0 w 150"/>
                  <a:gd name="T7" fmla="*/ 0 h 111"/>
                  <a:gd name="T8" fmla="*/ 0 w 150"/>
                  <a:gd name="T9" fmla="*/ 0 h 111"/>
                  <a:gd name="T10" fmla="*/ 0 w 150"/>
                  <a:gd name="T11" fmla="*/ 0 h 1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0"/>
                  <a:gd name="T19" fmla="*/ 0 h 111"/>
                  <a:gd name="T20" fmla="*/ 150 w 150"/>
                  <a:gd name="T21" fmla="*/ 111 h 1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0" h="111">
                    <a:moveTo>
                      <a:pt x="0" y="0"/>
                    </a:moveTo>
                    <a:lnTo>
                      <a:pt x="33" y="21"/>
                    </a:lnTo>
                    <a:lnTo>
                      <a:pt x="150" y="75"/>
                    </a:lnTo>
                    <a:cubicBezTo>
                      <a:pt x="147" y="96"/>
                      <a:pt x="150" y="102"/>
                      <a:pt x="132" y="111"/>
                    </a:cubicBezTo>
                    <a:lnTo>
                      <a:pt x="51" y="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94915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7" name="Freeform 34253"/>
              <p:cNvSpPr>
                <a:spLocks noChangeAspect="1"/>
              </p:cNvSpPr>
              <p:nvPr/>
            </p:nvSpPr>
            <p:spPr bwMode="auto">
              <a:xfrm>
                <a:off x="3983" y="4075"/>
                <a:ext cx="7" cy="12"/>
              </a:xfrm>
              <a:custGeom>
                <a:avLst/>
                <a:gdLst>
                  <a:gd name="T0" fmla="*/ 0 w 54"/>
                  <a:gd name="T1" fmla="*/ 0 h 81"/>
                  <a:gd name="T2" fmla="*/ 0 w 54"/>
                  <a:gd name="T3" fmla="*/ 0 h 81"/>
                  <a:gd name="T4" fmla="*/ 0 w 54"/>
                  <a:gd name="T5" fmla="*/ 0 h 81"/>
                  <a:gd name="T6" fmla="*/ 0 w 54"/>
                  <a:gd name="T7" fmla="*/ 0 h 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4"/>
                  <a:gd name="T13" fmla="*/ 0 h 81"/>
                  <a:gd name="T14" fmla="*/ 54 w 54"/>
                  <a:gd name="T15" fmla="*/ 81 h 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4" h="81">
                    <a:moveTo>
                      <a:pt x="18" y="0"/>
                    </a:moveTo>
                    <a:cubicBezTo>
                      <a:pt x="16" y="34"/>
                      <a:pt x="26" y="50"/>
                      <a:pt x="0" y="63"/>
                    </a:cubicBezTo>
                    <a:lnTo>
                      <a:pt x="54" y="81"/>
                    </a:lnTo>
                    <a:cubicBezTo>
                      <a:pt x="51" y="59"/>
                      <a:pt x="53" y="0"/>
                      <a:pt x="18" y="0"/>
                    </a:cubicBezTo>
                    <a:close/>
                  </a:path>
                </a:pathLst>
              </a:custGeom>
              <a:solidFill>
                <a:srgbClr val="A57321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8" name="Freeform 34254"/>
              <p:cNvSpPr>
                <a:spLocks noChangeAspect="1"/>
              </p:cNvSpPr>
              <p:nvPr/>
            </p:nvSpPr>
            <p:spPr bwMode="auto">
              <a:xfrm>
                <a:off x="3990" y="4082"/>
                <a:ext cx="7" cy="12"/>
              </a:xfrm>
              <a:custGeom>
                <a:avLst/>
                <a:gdLst>
                  <a:gd name="T0" fmla="*/ 0 w 48"/>
                  <a:gd name="T1" fmla="*/ 0 h 87"/>
                  <a:gd name="T2" fmla="*/ 0 w 48"/>
                  <a:gd name="T3" fmla="*/ 0 h 87"/>
                  <a:gd name="T4" fmla="*/ 0 w 48"/>
                  <a:gd name="T5" fmla="*/ 0 h 87"/>
                  <a:gd name="T6" fmla="*/ 0 w 48"/>
                  <a:gd name="T7" fmla="*/ 0 h 87"/>
                  <a:gd name="T8" fmla="*/ 0 w 48"/>
                  <a:gd name="T9" fmla="*/ 0 h 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87"/>
                  <a:gd name="T17" fmla="*/ 48 w 48"/>
                  <a:gd name="T18" fmla="*/ 87 h 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87">
                    <a:moveTo>
                      <a:pt x="3" y="0"/>
                    </a:moveTo>
                    <a:cubicBezTo>
                      <a:pt x="27" y="7"/>
                      <a:pt x="19" y="1"/>
                      <a:pt x="30" y="12"/>
                    </a:cubicBezTo>
                    <a:lnTo>
                      <a:pt x="48" y="33"/>
                    </a:lnTo>
                    <a:lnTo>
                      <a:pt x="48" y="87"/>
                    </a:lnTo>
                    <a:cubicBezTo>
                      <a:pt x="0" y="11"/>
                      <a:pt x="3" y="43"/>
                      <a:pt x="3" y="0"/>
                    </a:cubicBezTo>
                    <a:close/>
                  </a:path>
                </a:pathLst>
              </a:custGeom>
              <a:solidFill>
                <a:srgbClr val="DBB069"/>
              </a:solidFill>
              <a:ln w="1270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19" name="Freeform 34255"/>
              <p:cNvSpPr>
                <a:spLocks noChangeAspect="1"/>
              </p:cNvSpPr>
              <p:nvPr/>
            </p:nvSpPr>
            <p:spPr bwMode="auto">
              <a:xfrm>
                <a:off x="3985" y="4101"/>
                <a:ext cx="33" cy="49"/>
              </a:xfrm>
              <a:custGeom>
                <a:avLst/>
                <a:gdLst>
                  <a:gd name="T0" fmla="*/ 0 w 245"/>
                  <a:gd name="T1" fmla="*/ 0 h 330"/>
                  <a:gd name="T2" fmla="*/ 0 w 245"/>
                  <a:gd name="T3" fmla="*/ 0 h 330"/>
                  <a:gd name="T4" fmla="*/ 0 w 245"/>
                  <a:gd name="T5" fmla="*/ 0 h 330"/>
                  <a:gd name="T6" fmla="*/ 0 w 245"/>
                  <a:gd name="T7" fmla="*/ 0 h 330"/>
                  <a:gd name="T8" fmla="*/ 0 w 245"/>
                  <a:gd name="T9" fmla="*/ 0 h 330"/>
                  <a:gd name="T10" fmla="*/ 0 w 245"/>
                  <a:gd name="T11" fmla="*/ 0 h 330"/>
                  <a:gd name="T12" fmla="*/ 0 w 245"/>
                  <a:gd name="T13" fmla="*/ 0 h 330"/>
                  <a:gd name="T14" fmla="*/ 0 w 245"/>
                  <a:gd name="T15" fmla="*/ 0 h 330"/>
                  <a:gd name="T16" fmla="*/ 0 w 245"/>
                  <a:gd name="T17" fmla="*/ 0 h 330"/>
                  <a:gd name="T18" fmla="*/ 0 w 245"/>
                  <a:gd name="T19" fmla="*/ 0 h 330"/>
                  <a:gd name="T20" fmla="*/ 0 w 245"/>
                  <a:gd name="T21" fmla="*/ 0 h 330"/>
                  <a:gd name="T22" fmla="*/ 0 w 245"/>
                  <a:gd name="T23" fmla="*/ 0 h 330"/>
                  <a:gd name="T24" fmla="*/ 0 w 245"/>
                  <a:gd name="T25" fmla="*/ 0 h 330"/>
                  <a:gd name="T26" fmla="*/ 0 w 245"/>
                  <a:gd name="T27" fmla="*/ 0 h 330"/>
                  <a:gd name="T28" fmla="*/ 0 w 245"/>
                  <a:gd name="T29" fmla="*/ 0 h 330"/>
                  <a:gd name="T30" fmla="*/ 0 w 245"/>
                  <a:gd name="T31" fmla="*/ 0 h 330"/>
                  <a:gd name="T32" fmla="*/ 0 w 245"/>
                  <a:gd name="T33" fmla="*/ 0 h 330"/>
                  <a:gd name="T34" fmla="*/ 0 w 245"/>
                  <a:gd name="T35" fmla="*/ 0 h 330"/>
                  <a:gd name="T36" fmla="*/ 0 w 245"/>
                  <a:gd name="T37" fmla="*/ 0 h 330"/>
                  <a:gd name="T38" fmla="*/ 0 w 245"/>
                  <a:gd name="T39" fmla="*/ 0 h 330"/>
                  <a:gd name="T40" fmla="*/ 0 w 245"/>
                  <a:gd name="T41" fmla="*/ 0 h 330"/>
                  <a:gd name="T42" fmla="*/ 0 w 245"/>
                  <a:gd name="T43" fmla="*/ 0 h 33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5"/>
                  <a:gd name="T67" fmla="*/ 0 h 330"/>
                  <a:gd name="T68" fmla="*/ 245 w 245"/>
                  <a:gd name="T69" fmla="*/ 330 h 33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5" h="330">
                    <a:moveTo>
                      <a:pt x="84" y="6"/>
                    </a:moveTo>
                    <a:lnTo>
                      <a:pt x="81" y="117"/>
                    </a:lnTo>
                    <a:lnTo>
                      <a:pt x="114" y="129"/>
                    </a:lnTo>
                    <a:lnTo>
                      <a:pt x="111" y="159"/>
                    </a:lnTo>
                    <a:lnTo>
                      <a:pt x="87" y="156"/>
                    </a:lnTo>
                    <a:lnTo>
                      <a:pt x="87" y="273"/>
                    </a:lnTo>
                    <a:lnTo>
                      <a:pt x="114" y="300"/>
                    </a:lnTo>
                    <a:cubicBezTo>
                      <a:pt x="245" y="308"/>
                      <a:pt x="238" y="287"/>
                      <a:pt x="195" y="330"/>
                    </a:cubicBezTo>
                    <a:cubicBezTo>
                      <a:pt x="187" y="329"/>
                      <a:pt x="179" y="329"/>
                      <a:pt x="171" y="327"/>
                    </a:cubicBezTo>
                    <a:cubicBezTo>
                      <a:pt x="163" y="325"/>
                      <a:pt x="160" y="318"/>
                      <a:pt x="150" y="318"/>
                    </a:cubicBezTo>
                    <a:cubicBezTo>
                      <a:pt x="133" y="316"/>
                      <a:pt x="116" y="312"/>
                      <a:pt x="99" y="312"/>
                    </a:cubicBezTo>
                    <a:cubicBezTo>
                      <a:pt x="95" y="312"/>
                      <a:pt x="94" y="317"/>
                      <a:pt x="90" y="318"/>
                    </a:cubicBezTo>
                    <a:cubicBezTo>
                      <a:pt x="81" y="319"/>
                      <a:pt x="57" y="312"/>
                      <a:pt x="48" y="312"/>
                    </a:cubicBezTo>
                    <a:lnTo>
                      <a:pt x="60" y="279"/>
                    </a:lnTo>
                    <a:lnTo>
                      <a:pt x="78" y="264"/>
                    </a:lnTo>
                    <a:lnTo>
                      <a:pt x="75" y="153"/>
                    </a:lnTo>
                    <a:lnTo>
                      <a:pt x="3" y="120"/>
                    </a:lnTo>
                    <a:lnTo>
                      <a:pt x="0" y="90"/>
                    </a:lnTo>
                    <a:lnTo>
                      <a:pt x="42" y="105"/>
                    </a:lnTo>
                    <a:lnTo>
                      <a:pt x="42" y="75"/>
                    </a:lnTo>
                    <a:lnTo>
                      <a:pt x="69" y="0"/>
                    </a:lnTo>
                    <a:lnTo>
                      <a:pt x="8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DBB069"/>
                  </a:gs>
                  <a:gs pos="100000">
                    <a:srgbClr val="F5E8D3"/>
                  </a:gs>
                </a:gsLst>
                <a:lin ang="0" scaled="1"/>
              </a:gradFill>
              <a:ln w="6350">
                <a:noFill/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0" name="Line 34256"/>
              <p:cNvSpPr>
                <a:spLocks noChangeAspect="1" noChangeShapeType="1"/>
              </p:cNvSpPr>
              <p:nvPr/>
            </p:nvSpPr>
            <p:spPr bwMode="auto">
              <a:xfrm flipV="1">
                <a:off x="3733" y="4030"/>
                <a:ext cx="19" cy="1"/>
              </a:xfrm>
              <a:prstGeom prst="line">
                <a:avLst/>
              </a:prstGeom>
              <a:noFill/>
              <a:ln w="38100">
                <a:solidFill>
                  <a:srgbClr val="FEFCF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1" name="Line 34257"/>
              <p:cNvSpPr>
                <a:spLocks noChangeAspect="1" noChangeShapeType="1"/>
              </p:cNvSpPr>
              <p:nvPr/>
            </p:nvSpPr>
            <p:spPr bwMode="auto">
              <a:xfrm flipV="1">
                <a:off x="3775" y="4028"/>
                <a:ext cx="19" cy="1"/>
              </a:xfrm>
              <a:prstGeom prst="line">
                <a:avLst/>
              </a:prstGeom>
              <a:noFill/>
              <a:ln w="38100">
                <a:solidFill>
                  <a:srgbClr val="FEFCF8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" name="Line 34258"/>
              <p:cNvSpPr>
                <a:spLocks noChangeAspect="1" noChangeShapeType="1"/>
              </p:cNvSpPr>
              <p:nvPr/>
            </p:nvSpPr>
            <p:spPr bwMode="auto">
              <a:xfrm flipV="1">
                <a:off x="3761" y="4060"/>
                <a:ext cx="10" cy="1"/>
              </a:xfrm>
              <a:prstGeom prst="line">
                <a:avLst/>
              </a:prstGeom>
              <a:noFill/>
              <a:ln w="12700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3" name="Line 34259"/>
              <p:cNvSpPr>
                <a:spLocks noChangeAspect="1" noChangeShapeType="1"/>
              </p:cNvSpPr>
              <p:nvPr/>
            </p:nvSpPr>
            <p:spPr bwMode="auto">
              <a:xfrm>
                <a:off x="3763" y="4062"/>
                <a:ext cx="0" cy="13"/>
              </a:xfrm>
              <a:prstGeom prst="line">
                <a:avLst/>
              </a:prstGeom>
              <a:noFill/>
              <a:ln w="9525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4" name="Line 34260"/>
              <p:cNvSpPr>
                <a:spLocks noChangeAspect="1" noChangeShapeType="1"/>
              </p:cNvSpPr>
              <p:nvPr/>
            </p:nvSpPr>
            <p:spPr bwMode="auto">
              <a:xfrm>
                <a:off x="3767" y="4061"/>
                <a:ext cx="0" cy="12"/>
              </a:xfrm>
              <a:prstGeom prst="line">
                <a:avLst/>
              </a:prstGeom>
              <a:noFill/>
              <a:ln w="9525">
                <a:solidFill>
                  <a:srgbClr val="DBB069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023" name="TextBox 1253"/>
          <p:cNvSpPr txBox="1">
            <a:spLocks noChangeArrowheads="1"/>
          </p:cNvSpPr>
          <p:nvPr/>
        </p:nvSpPr>
        <p:spPr bwMode="auto">
          <a:xfrm>
            <a:off x="7584320" y="5791474"/>
            <a:ext cx="10033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i="1" dirty="0" smtClean="0">
                <a:solidFill>
                  <a:schemeClr val="tx2"/>
                </a:solidFill>
                <a:latin typeface="AvantGarde" pitchFamily="34" charset="0"/>
              </a:rPr>
              <a:t>Missiles</a:t>
            </a:r>
            <a:endParaRPr lang="en-US" sz="1200" b="1" i="1" dirty="0">
              <a:solidFill>
                <a:schemeClr val="tx2"/>
              </a:solidFill>
              <a:latin typeface="AvantGarde" pitchFamily="34" charset="0"/>
            </a:endParaRPr>
          </a:p>
        </p:txBody>
      </p:sp>
      <p:pic>
        <p:nvPicPr>
          <p:cNvPr id="1024" name="Picture 79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61" y="2909116"/>
            <a:ext cx="459448" cy="615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5" name="Straight Connector 1256"/>
          <p:cNvCxnSpPr>
            <a:cxnSpLocks noChangeShapeType="1"/>
            <a:stCxn id="1034" idx="2"/>
          </p:cNvCxnSpPr>
          <p:nvPr/>
        </p:nvCxnSpPr>
        <p:spPr bwMode="auto">
          <a:xfrm flipH="1" flipV="1">
            <a:off x="2464909" y="3525058"/>
            <a:ext cx="899046" cy="402199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  <p:sp>
        <p:nvSpPr>
          <p:cNvPr id="1026" name="TextBox 1"/>
          <p:cNvSpPr txBox="1">
            <a:spLocks noChangeArrowheads="1"/>
          </p:cNvSpPr>
          <p:nvPr/>
        </p:nvSpPr>
        <p:spPr bwMode="auto">
          <a:xfrm>
            <a:off x="1955565" y="3547147"/>
            <a:ext cx="5004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chemeClr val="tx2"/>
                </a:solidFill>
                <a:latin typeface="AvantGarde" pitchFamily="34" charset="0"/>
              </a:rPr>
              <a:t>LRR</a:t>
            </a:r>
          </a:p>
        </p:txBody>
      </p:sp>
      <p:sp>
        <p:nvSpPr>
          <p:cNvPr id="1027" name="TextBox 1226"/>
          <p:cNvSpPr txBox="1">
            <a:spLocks noChangeArrowheads="1"/>
          </p:cNvSpPr>
          <p:nvPr/>
        </p:nvSpPr>
        <p:spPr bwMode="auto">
          <a:xfrm>
            <a:off x="1131669" y="4261757"/>
            <a:ext cx="3898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chemeClr val="tx2"/>
                </a:solidFill>
                <a:latin typeface="AvantGarde" pitchFamily="34" charset="0"/>
              </a:rPr>
              <a:t>HF</a:t>
            </a:r>
          </a:p>
        </p:txBody>
      </p:sp>
      <p:sp>
        <p:nvSpPr>
          <p:cNvPr id="1028" name="TextBox 1226"/>
          <p:cNvSpPr txBox="1">
            <a:spLocks noChangeArrowheads="1"/>
          </p:cNvSpPr>
          <p:nvPr/>
        </p:nvSpPr>
        <p:spPr bwMode="auto">
          <a:xfrm>
            <a:off x="4867700" y="5845972"/>
            <a:ext cx="146386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chemeClr val="tx2"/>
                </a:solidFill>
                <a:latin typeface="AvantGarde" pitchFamily="34" charset="0"/>
              </a:rPr>
              <a:t>External Services</a:t>
            </a:r>
          </a:p>
        </p:txBody>
      </p:sp>
      <p:pic>
        <p:nvPicPr>
          <p:cNvPr id="1029" name="Picture 3" descr="C:\Users\amontano\AppData\Local\Microsoft\Windows\Temporary Internet Files\Content.IE5\I0526294\MC900434847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847" y="5246493"/>
            <a:ext cx="502409" cy="5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0" name="Straight Connector 1256"/>
          <p:cNvCxnSpPr>
            <a:cxnSpLocks noChangeShapeType="1"/>
          </p:cNvCxnSpPr>
          <p:nvPr/>
        </p:nvCxnSpPr>
        <p:spPr bwMode="auto">
          <a:xfrm>
            <a:off x="4731374" y="4141212"/>
            <a:ext cx="734761" cy="1161178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  <p:pic>
        <p:nvPicPr>
          <p:cNvPr id="1031" name="Picture 3" descr="C:\Users\amontano\AppData\Local\Microsoft\Windows\Temporary Internet Files\Content.IE5\I0526294\MC900434847[1]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049" y="5103344"/>
            <a:ext cx="502409" cy="5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2" name="Group 1031"/>
          <p:cNvGrpSpPr/>
          <p:nvPr/>
        </p:nvGrpSpPr>
        <p:grpSpPr>
          <a:xfrm>
            <a:off x="3363955" y="3615203"/>
            <a:ext cx="2009775" cy="624108"/>
            <a:chOff x="3734089" y="3377029"/>
            <a:chExt cx="2009775" cy="624108"/>
          </a:xfrm>
        </p:grpSpPr>
        <p:grpSp>
          <p:nvGrpSpPr>
            <p:cNvPr id="1033" name="Group 1032"/>
            <p:cNvGrpSpPr/>
            <p:nvPr/>
          </p:nvGrpSpPr>
          <p:grpSpPr>
            <a:xfrm>
              <a:off x="4093993" y="3481594"/>
              <a:ext cx="1233816" cy="486721"/>
              <a:chOff x="3626768" y="1487322"/>
              <a:chExt cx="2284413" cy="892570"/>
            </a:xfrm>
          </p:grpSpPr>
          <p:grpSp>
            <p:nvGrpSpPr>
              <p:cNvPr id="1035" name="Group 336"/>
              <p:cNvGrpSpPr>
                <a:grpSpLocks/>
              </p:cNvGrpSpPr>
              <p:nvPr/>
            </p:nvGrpSpPr>
            <p:grpSpPr bwMode="auto">
              <a:xfrm>
                <a:off x="3626768" y="1487322"/>
                <a:ext cx="2284413" cy="698500"/>
                <a:chOff x="2417" y="2598"/>
                <a:chExt cx="745" cy="279"/>
              </a:xfrm>
            </p:grpSpPr>
            <p:sp>
              <p:nvSpPr>
                <p:cNvPr id="1037" name="Freeform 337"/>
                <p:cNvSpPr>
                  <a:spLocks/>
                </p:cNvSpPr>
                <p:nvPr/>
              </p:nvSpPr>
              <p:spPr bwMode="auto">
                <a:xfrm>
                  <a:off x="2417" y="2598"/>
                  <a:ext cx="744" cy="140"/>
                </a:xfrm>
                <a:custGeom>
                  <a:avLst/>
                  <a:gdLst>
                    <a:gd name="T0" fmla="*/ 362 w 1488"/>
                    <a:gd name="T1" fmla="*/ 67 h 280"/>
                    <a:gd name="T2" fmla="*/ 366 w 1488"/>
                    <a:gd name="T3" fmla="*/ 63 h 280"/>
                    <a:gd name="T4" fmla="*/ 369 w 1488"/>
                    <a:gd name="T5" fmla="*/ 59 h 280"/>
                    <a:gd name="T6" fmla="*/ 371 w 1488"/>
                    <a:gd name="T7" fmla="*/ 56 h 280"/>
                    <a:gd name="T8" fmla="*/ 372 w 1488"/>
                    <a:gd name="T9" fmla="*/ 52 h 280"/>
                    <a:gd name="T10" fmla="*/ 372 w 1488"/>
                    <a:gd name="T11" fmla="*/ 48 h 280"/>
                    <a:gd name="T12" fmla="*/ 371 w 1488"/>
                    <a:gd name="T13" fmla="*/ 44 h 280"/>
                    <a:gd name="T14" fmla="*/ 369 w 1488"/>
                    <a:gd name="T15" fmla="*/ 40 h 280"/>
                    <a:gd name="T16" fmla="*/ 366 w 1488"/>
                    <a:gd name="T17" fmla="*/ 37 h 280"/>
                    <a:gd name="T18" fmla="*/ 358 w 1488"/>
                    <a:gd name="T19" fmla="*/ 31 h 280"/>
                    <a:gd name="T20" fmla="*/ 350 w 1488"/>
                    <a:gd name="T21" fmla="*/ 27 h 280"/>
                    <a:gd name="T22" fmla="*/ 341 w 1488"/>
                    <a:gd name="T23" fmla="*/ 23 h 280"/>
                    <a:gd name="T24" fmla="*/ 324 w 1488"/>
                    <a:gd name="T25" fmla="*/ 17 h 280"/>
                    <a:gd name="T26" fmla="*/ 305 w 1488"/>
                    <a:gd name="T27" fmla="*/ 12 h 280"/>
                    <a:gd name="T28" fmla="*/ 283 w 1488"/>
                    <a:gd name="T29" fmla="*/ 8 h 280"/>
                    <a:gd name="T30" fmla="*/ 259 w 1488"/>
                    <a:gd name="T31" fmla="*/ 4 h 280"/>
                    <a:gd name="T32" fmla="*/ 233 w 1488"/>
                    <a:gd name="T33" fmla="*/ 2 h 280"/>
                    <a:gd name="T34" fmla="*/ 215 w 1488"/>
                    <a:gd name="T35" fmla="*/ 1 h 280"/>
                    <a:gd name="T36" fmla="*/ 186 w 1488"/>
                    <a:gd name="T37" fmla="*/ 0 h 280"/>
                    <a:gd name="T38" fmla="*/ 158 w 1488"/>
                    <a:gd name="T39" fmla="*/ 1 h 280"/>
                    <a:gd name="T40" fmla="*/ 136 w 1488"/>
                    <a:gd name="T41" fmla="*/ 2 h 280"/>
                    <a:gd name="T42" fmla="*/ 114 w 1488"/>
                    <a:gd name="T43" fmla="*/ 4 h 280"/>
                    <a:gd name="T44" fmla="*/ 90 w 1488"/>
                    <a:gd name="T45" fmla="*/ 7 h 280"/>
                    <a:gd name="T46" fmla="*/ 68 w 1488"/>
                    <a:gd name="T47" fmla="*/ 12 h 280"/>
                    <a:gd name="T48" fmla="*/ 49 w 1488"/>
                    <a:gd name="T49" fmla="*/ 16 h 280"/>
                    <a:gd name="T50" fmla="*/ 38 w 1488"/>
                    <a:gd name="T51" fmla="*/ 20 h 280"/>
                    <a:gd name="T52" fmla="*/ 27 w 1488"/>
                    <a:gd name="T53" fmla="*/ 24 h 280"/>
                    <a:gd name="T54" fmla="*/ 19 w 1488"/>
                    <a:gd name="T55" fmla="*/ 28 h 280"/>
                    <a:gd name="T56" fmla="*/ 12 w 1488"/>
                    <a:gd name="T57" fmla="*/ 33 h 280"/>
                    <a:gd name="T58" fmla="*/ 6 w 1488"/>
                    <a:gd name="T59" fmla="*/ 37 h 280"/>
                    <a:gd name="T60" fmla="*/ 3 w 1488"/>
                    <a:gd name="T61" fmla="*/ 41 h 280"/>
                    <a:gd name="T62" fmla="*/ 2 w 1488"/>
                    <a:gd name="T63" fmla="*/ 44 h 280"/>
                    <a:gd name="T64" fmla="*/ 0 w 1488"/>
                    <a:gd name="T65" fmla="*/ 48 h 280"/>
                    <a:gd name="T66" fmla="*/ 1 w 1488"/>
                    <a:gd name="T67" fmla="*/ 52 h 280"/>
                    <a:gd name="T68" fmla="*/ 2 w 1488"/>
                    <a:gd name="T69" fmla="*/ 56 h 280"/>
                    <a:gd name="T70" fmla="*/ 5 w 1488"/>
                    <a:gd name="T71" fmla="*/ 60 h 280"/>
                    <a:gd name="T72" fmla="*/ 8 w 1488"/>
                    <a:gd name="T73" fmla="*/ 64 h 280"/>
                    <a:gd name="T74" fmla="*/ 13 w 1488"/>
                    <a:gd name="T75" fmla="*/ 68 h 280"/>
                    <a:gd name="T76" fmla="*/ 19 w 1488"/>
                    <a:gd name="T77" fmla="*/ 69 h 280"/>
                    <a:gd name="T78" fmla="*/ 29 w 1488"/>
                    <a:gd name="T79" fmla="*/ 64 h 280"/>
                    <a:gd name="T80" fmla="*/ 41 w 1488"/>
                    <a:gd name="T81" fmla="*/ 60 h 280"/>
                    <a:gd name="T82" fmla="*/ 54 w 1488"/>
                    <a:gd name="T83" fmla="*/ 56 h 280"/>
                    <a:gd name="T84" fmla="*/ 68 w 1488"/>
                    <a:gd name="T85" fmla="*/ 52 h 280"/>
                    <a:gd name="T86" fmla="*/ 84 w 1488"/>
                    <a:gd name="T87" fmla="*/ 49 h 280"/>
                    <a:gd name="T88" fmla="*/ 107 w 1488"/>
                    <a:gd name="T89" fmla="*/ 46 h 280"/>
                    <a:gd name="T90" fmla="*/ 126 w 1488"/>
                    <a:gd name="T91" fmla="*/ 44 h 280"/>
                    <a:gd name="T92" fmla="*/ 145 w 1488"/>
                    <a:gd name="T93" fmla="*/ 42 h 280"/>
                    <a:gd name="T94" fmla="*/ 166 w 1488"/>
                    <a:gd name="T95" fmla="*/ 41 h 280"/>
                    <a:gd name="T96" fmla="*/ 187 w 1488"/>
                    <a:gd name="T97" fmla="*/ 41 h 280"/>
                    <a:gd name="T98" fmla="*/ 208 w 1488"/>
                    <a:gd name="T99" fmla="*/ 41 h 280"/>
                    <a:gd name="T100" fmla="*/ 229 w 1488"/>
                    <a:gd name="T101" fmla="*/ 42 h 280"/>
                    <a:gd name="T102" fmla="*/ 248 w 1488"/>
                    <a:gd name="T103" fmla="*/ 44 h 280"/>
                    <a:gd name="T104" fmla="*/ 273 w 1488"/>
                    <a:gd name="T105" fmla="*/ 46 h 280"/>
                    <a:gd name="T106" fmla="*/ 290 w 1488"/>
                    <a:gd name="T107" fmla="*/ 49 h 280"/>
                    <a:gd name="T108" fmla="*/ 311 w 1488"/>
                    <a:gd name="T109" fmla="*/ 54 h 280"/>
                    <a:gd name="T110" fmla="*/ 325 w 1488"/>
                    <a:gd name="T111" fmla="*/ 57 h 280"/>
                    <a:gd name="T112" fmla="*/ 338 w 1488"/>
                    <a:gd name="T113" fmla="*/ 61 h 280"/>
                    <a:gd name="T114" fmla="*/ 348 w 1488"/>
                    <a:gd name="T115" fmla="*/ 66 h 280"/>
                    <a:gd name="T116" fmla="*/ 358 w 1488"/>
                    <a:gd name="T117" fmla="*/ 70 h 28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488" h="280">
                      <a:moveTo>
                        <a:pt x="1423" y="280"/>
                      </a:moveTo>
                      <a:lnTo>
                        <a:pt x="1439" y="271"/>
                      </a:lnTo>
                      <a:lnTo>
                        <a:pt x="1445" y="267"/>
                      </a:lnTo>
                      <a:lnTo>
                        <a:pt x="1452" y="261"/>
                      </a:lnTo>
                      <a:lnTo>
                        <a:pt x="1458" y="256"/>
                      </a:lnTo>
                      <a:lnTo>
                        <a:pt x="1462" y="252"/>
                      </a:lnTo>
                      <a:lnTo>
                        <a:pt x="1467" y="246"/>
                      </a:lnTo>
                      <a:lnTo>
                        <a:pt x="1472" y="242"/>
                      </a:lnTo>
                      <a:lnTo>
                        <a:pt x="1475" y="236"/>
                      </a:lnTo>
                      <a:lnTo>
                        <a:pt x="1478" y="232"/>
                      </a:lnTo>
                      <a:lnTo>
                        <a:pt x="1481" y="226"/>
                      </a:lnTo>
                      <a:lnTo>
                        <a:pt x="1484" y="221"/>
                      </a:lnTo>
                      <a:lnTo>
                        <a:pt x="1486" y="216"/>
                      </a:lnTo>
                      <a:lnTo>
                        <a:pt x="1487" y="210"/>
                      </a:lnTo>
                      <a:lnTo>
                        <a:pt x="1488" y="205"/>
                      </a:lnTo>
                      <a:lnTo>
                        <a:pt x="1488" y="200"/>
                      </a:lnTo>
                      <a:lnTo>
                        <a:pt x="1488" y="195"/>
                      </a:lnTo>
                      <a:lnTo>
                        <a:pt x="1487" y="189"/>
                      </a:lnTo>
                      <a:lnTo>
                        <a:pt x="1487" y="185"/>
                      </a:lnTo>
                      <a:lnTo>
                        <a:pt x="1484" y="179"/>
                      </a:lnTo>
                      <a:lnTo>
                        <a:pt x="1483" y="175"/>
                      </a:lnTo>
                      <a:lnTo>
                        <a:pt x="1480" y="169"/>
                      </a:lnTo>
                      <a:lnTo>
                        <a:pt x="1477" y="165"/>
                      </a:lnTo>
                      <a:lnTo>
                        <a:pt x="1474" y="160"/>
                      </a:lnTo>
                      <a:lnTo>
                        <a:pt x="1469" y="154"/>
                      </a:lnTo>
                      <a:lnTo>
                        <a:pt x="1465" y="150"/>
                      </a:lnTo>
                      <a:lnTo>
                        <a:pt x="1461" y="146"/>
                      </a:lnTo>
                      <a:lnTo>
                        <a:pt x="1455" y="141"/>
                      </a:lnTo>
                      <a:lnTo>
                        <a:pt x="1443" y="131"/>
                      </a:lnTo>
                      <a:lnTo>
                        <a:pt x="1430" y="122"/>
                      </a:lnTo>
                      <a:lnTo>
                        <a:pt x="1423" y="118"/>
                      </a:lnTo>
                      <a:lnTo>
                        <a:pt x="1416" y="114"/>
                      </a:lnTo>
                      <a:lnTo>
                        <a:pt x="1398" y="105"/>
                      </a:lnTo>
                      <a:lnTo>
                        <a:pt x="1389" y="100"/>
                      </a:lnTo>
                      <a:lnTo>
                        <a:pt x="1381" y="96"/>
                      </a:lnTo>
                      <a:lnTo>
                        <a:pt x="1362" y="89"/>
                      </a:lnTo>
                      <a:lnTo>
                        <a:pt x="1341" y="80"/>
                      </a:lnTo>
                      <a:lnTo>
                        <a:pt x="1318" y="73"/>
                      </a:lnTo>
                      <a:lnTo>
                        <a:pt x="1295" y="65"/>
                      </a:lnTo>
                      <a:lnTo>
                        <a:pt x="1270" y="58"/>
                      </a:lnTo>
                      <a:lnTo>
                        <a:pt x="1245" y="52"/>
                      </a:lnTo>
                      <a:lnTo>
                        <a:pt x="1217" y="45"/>
                      </a:lnTo>
                      <a:lnTo>
                        <a:pt x="1190" y="39"/>
                      </a:lnTo>
                      <a:lnTo>
                        <a:pt x="1161" y="35"/>
                      </a:lnTo>
                      <a:lnTo>
                        <a:pt x="1130" y="29"/>
                      </a:lnTo>
                      <a:lnTo>
                        <a:pt x="1099" y="25"/>
                      </a:lnTo>
                      <a:lnTo>
                        <a:pt x="1067" y="19"/>
                      </a:lnTo>
                      <a:lnTo>
                        <a:pt x="1034" y="16"/>
                      </a:lnTo>
                      <a:lnTo>
                        <a:pt x="1000" y="11"/>
                      </a:lnTo>
                      <a:lnTo>
                        <a:pt x="965" y="9"/>
                      </a:lnTo>
                      <a:lnTo>
                        <a:pt x="930" y="6"/>
                      </a:lnTo>
                      <a:lnTo>
                        <a:pt x="913" y="4"/>
                      </a:lnTo>
                      <a:lnTo>
                        <a:pt x="894" y="4"/>
                      </a:lnTo>
                      <a:lnTo>
                        <a:pt x="857" y="1"/>
                      </a:lnTo>
                      <a:lnTo>
                        <a:pt x="821" y="0"/>
                      </a:lnTo>
                      <a:lnTo>
                        <a:pt x="783" y="0"/>
                      </a:lnTo>
                      <a:lnTo>
                        <a:pt x="744" y="0"/>
                      </a:lnTo>
                      <a:lnTo>
                        <a:pt x="706" y="0"/>
                      </a:lnTo>
                      <a:lnTo>
                        <a:pt x="668" y="0"/>
                      </a:lnTo>
                      <a:lnTo>
                        <a:pt x="632" y="1"/>
                      </a:lnTo>
                      <a:lnTo>
                        <a:pt x="595" y="4"/>
                      </a:lnTo>
                      <a:lnTo>
                        <a:pt x="559" y="6"/>
                      </a:lnTo>
                      <a:lnTo>
                        <a:pt x="541" y="7"/>
                      </a:lnTo>
                      <a:lnTo>
                        <a:pt x="524" y="9"/>
                      </a:lnTo>
                      <a:lnTo>
                        <a:pt x="489" y="11"/>
                      </a:lnTo>
                      <a:lnTo>
                        <a:pt x="455" y="14"/>
                      </a:lnTo>
                      <a:lnTo>
                        <a:pt x="422" y="19"/>
                      </a:lnTo>
                      <a:lnTo>
                        <a:pt x="390" y="23"/>
                      </a:lnTo>
                      <a:lnTo>
                        <a:pt x="359" y="28"/>
                      </a:lnTo>
                      <a:lnTo>
                        <a:pt x="328" y="33"/>
                      </a:lnTo>
                      <a:lnTo>
                        <a:pt x="299" y="39"/>
                      </a:lnTo>
                      <a:lnTo>
                        <a:pt x="272" y="45"/>
                      </a:lnTo>
                      <a:lnTo>
                        <a:pt x="245" y="51"/>
                      </a:lnTo>
                      <a:lnTo>
                        <a:pt x="219" y="57"/>
                      </a:lnTo>
                      <a:lnTo>
                        <a:pt x="194" y="64"/>
                      </a:lnTo>
                      <a:lnTo>
                        <a:pt x="171" y="71"/>
                      </a:lnTo>
                      <a:lnTo>
                        <a:pt x="159" y="76"/>
                      </a:lnTo>
                      <a:lnTo>
                        <a:pt x="149" y="79"/>
                      </a:lnTo>
                      <a:lnTo>
                        <a:pt x="129" y="86"/>
                      </a:lnTo>
                      <a:lnTo>
                        <a:pt x="119" y="90"/>
                      </a:lnTo>
                      <a:lnTo>
                        <a:pt x="108" y="95"/>
                      </a:lnTo>
                      <a:lnTo>
                        <a:pt x="91" y="103"/>
                      </a:lnTo>
                      <a:lnTo>
                        <a:pt x="82" y="108"/>
                      </a:lnTo>
                      <a:lnTo>
                        <a:pt x="75" y="111"/>
                      </a:lnTo>
                      <a:lnTo>
                        <a:pt x="59" y="119"/>
                      </a:lnTo>
                      <a:lnTo>
                        <a:pt x="53" y="124"/>
                      </a:lnTo>
                      <a:lnTo>
                        <a:pt x="46" y="130"/>
                      </a:lnTo>
                      <a:lnTo>
                        <a:pt x="34" y="138"/>
                      </a:lnTo>
                      <a:lnTo>
                        <a:pt x="30" y="143"/>
                      </a:lnTo>
                      <a:lnTo>
                        <a:pt x="24" y="147"/>
                      </a:lnTo>
                      <a:lnTo>
                        <a:pt x="19" y="153"/>
                      </a:lnTo>
                      <a:lnTo>
                        <a:pt x="17" y="157"/>
                      </a:lnTo>
                      <a:lnTo>
                        <a:pt x="12" y="162"/>
                      </a:lnTo>
                      <a:lnTo>
                        <a:pt x="9" y="168"/>
                      </a:lnTo>
                      <a:lnTo>
                        <a:pt x="6" y="172"/>
                      </a:lnTo>
                      <a:lnTo>
                        <a:pt x="5" y="176"/>
                      </a:lnTo>
                      <a:lnTo>
                        <a:pt x="3" y="182"/>
                      </a:lnTo>
                      <a:lnTo>
                        <a:pt x="2" y="186"/>
                      </a:lnTo>
                      <a:lnTo>
                        <a:pt x="0" y="192"/>
                      </a:lnTo>
                      <a:lnTo>
                        <a:pt x="0" y="197"/>
                      </a:lnTo>
                      <a:lnTo>
                        <a:pt x="0" y="203"/>
                      </a:lnTo>
                      <a:lnTo>
                        <a:pt x="2" y="208"/>
                      </a:lnTo>
                      <a:lnTo>
                        <a:pt x="3" y="214"/>
                      </a:lnTo>
                      <a:lnTo>
                        <a:pt x="5" y="219"/>
                      </a:lnTo>
                      <a:lnTo>
                        <a:pt x="6" y="224"/>
                      </a:lnTo>
                      <a:lnTo>
                        <a:pt x="9" y="230"/>
                      </a:lnTo>
                      <a:lnTo>
                        <a:pt x="12" y="235"/>
                      </a:lnTo>
                      <a:lnTo>
                        <a:pt x="17" y="240"/>
                      </a:lnTo>
                      <a:lnTo>
                        <a:pt x="19" y="245"/>
                      </a:lnTo>
                      <a:lnTo>
                        <a:pt x="25" y="251"/>
                      </a:lnTo>
                      <a:lnTo>
                        <a:pt x="30" y="255"/>
                      </a:lnTo>
                      <a:lnTo>
                        <a:pt x="35" y="261"/>
                      </a:lnTo>
                      <a:lnTo>
                        <a:pt x="43" y="265"/>
                      </a:lnTo>
                      <a:lnTo>
                        <a:pt x="50" y="271"/>
                      </a:lnTo>
                      <a:lnTo>
                        <a:pt x="57" y="275"/>
                      </a:lnTo>
                      <a:lnTo>
                        <a:pt x="66" y="280"/>
                      </a:lnTo>
                      <a:lnTo>
                        <a:pt x="76" y="274"/>
                      </a:lnTo>
                      <a:lnTo>
                        <a:pt x="89" y="268"/>
                      </a:lnTo>
                      <a:lnTo>
                        <a:pt x="101" y="261"/>
                      </a:lnTo>
                      <a:lnTo>
                        <a:pt x="116" y="255"/>
                      </a:lnTo>
                      <a:lnTo>
                        <a:pt x="130" y="249"/>
                      </a:lnTo>
                      <a:lnTo>
                        <a:pt x="145" y="243"/>
                      </a:lnTo>
                      <a:lnTo>
                        <a:pt x="161" y="238"/>
                      </a:lnTo>
                      <a:lnTo>
                        <a:pt x="178" y="233"/>
                      </a:lnTo>
                      <a:lnTo>
                        <a:pt x="196" y="227"/>
                      </a:lnTo>
                      <a:lnTo>
                        <a:pt x="213" y="221"/>
                      </a:lnTo>
                      <a:lnTo>
                        <a:pt x="232" y="217"/>
                      </a:lnTo>
                      <a:lnTo>
                        <a:pt x="251" y="213"/>
                      </a:lnTo>
                      <a:lnTo>
                        <a:pt x="270" y="208"/>
                      </a:lnTo>
                      <a:lnTo>
                        <a:pt x="292" y="203"/>
                      </a:lnTo>
                      <a:lnTo>
                        <a:pt x="312" y="200"/>
                      </a:lnTo>
                      <a:lnTo>
                        <a:pt x="334" y="195"/>
                      </a:lnTo>
                      <a:lnTo>
                        <a:pt x="379" y="188"/>
                      </a:lnTo>
                      <a:lnTo>
                        <a:pt x="403" y="184"/>
                      </a:lnTo>
                      <a:lnTo>
                        <a:pt x="427" y="181"/>
                      </a:lnTo>
                      <a:lnTo>
                        <a:pt x="452" y="178"/>
                      </a:lnTo>
                      <a:lnTo>
                        <a:pt x="477" y="175"/>
                      </a:lnTo>
                      <a:lnTo>
                        <a:pt x="502" y="173"/>
                      </a:lnTo>
                      <a:lnTo>
                        <a:pt x="528" y="170"/>
                      </a:lnTo>
                      <a:lnTo>
                        <a:pt x="554" y="169"/>
                      </a:lnTo>
                      <a:lnTo>
                        <a:pt x="580" y="166"/>
                      </a:lnTo>
                      <a:lnTo>
                        <a:pt x="607" y="165"/>
                      </a:lnTo>
                      <a:lnTo>
                        <a:pt x="634" y="165"/>
                      </a:lnTo>
                      <a:lnTo>
                        <a:pt x="662" y="163"/>
                      </a:lnTo>
                      <a:lnTo>
                        <a:pt x="690" y="162"/>
                      </a:lnTo>
                      <a:lnTo>
                        <a:pt x="717" y="162"/>
                      </a:lnTo>
                      <a:lnTo>
                        <a:pt x="747" y="162"/>
                      </a:lnTo>
                      <a:lnTo>
                        <a:pt x="774" y="162"/>
                      </a:lnTo>
                      <a:lnTo>
                        <a:pt x="803" y="162"/>
                      </a:lnTo>
                      <a:lnTo>
                        <a:pt x="831" y="163"/>
                      </a:lnTo>
                      <a:lnTo>
                        <a:pt x="859" y="165"/>
                      </a:lnTo>
                      <a:lnTo>
                        <a:pt x="885" y="165"/>
                      </a:lnTo>
                      <a:lnTo>
                        <a:pt x="913" y="166"/>
                      </a:lnTo>
                      <a:lnTo>
                        <a:pt x="939" y="169"/>
                      </a:lnTo>
                      <a:lnTo>
                        <a:pt x="965" y="170"/>
                      </a:lnTo>
                      <a:lnTo>
                        <a:pt x="991" y="173"/>
                      </a:lnTo>
                      <a:lnTo>
                        <a:pt x="1016" y="175"/>
                      </a:lnTo>
                      <a:lnTo>
                        <a:pt x="1066" y="181"/>
                      </a:lnTo>
                      <a:lnTo>
                        <a:pt x="1089" y="184"/>
                      </a:lnTo>
                      <a:lnTo>
                        <a:pt x="1112" y="188"/>
                      </a:lnTo>
                      <a:lnTo>
                        <a:pt x="1136" y="191"/>
                      </a:lnTo>
                      <a:lnTo>
                        <a:pt x="1159" y="195"/>
                      </a:lnTo>
                      <a:lnTo>
                        <a:pt x="1181" y="200"/>
                      </a:lnTo>
                      <a:lnTo>
                        <a:pt x="1201" y="203"/>
                      </a:lnTo>
                      <a:lnTo>
                        <a:pt x="1242" y="213"/>
                      </a:lnTo>
                      <a:lnTo>
                        <a:pt x="1261" y="217"/>
                      </a:lnTo>
                      <a:lnTo>
                        <a:pt x="1280" y="221"/>
                      </a:lnTo>
                      <a:lnTo>
                        <a:pt x="1299" y="227"/>
                      </a:lnTo>
                      <a:lnTo>
                        <a:pt x="1316" y="233"/>
                      </a:lnTo>
                      <a:lnTo>
                        <a:pt x="1332" y="238"/>
                      </a:lnTo>
                      <a:lnTo>
                        <a:pt x="1349" y="243"/>
                      </a:lnTo>
                      <a:lnTo>
                        <a:pt x="1363" y="249"/>
                      </a:lnTo>
                      <a:lnTo>
                        <a:pt x="1378" y="255"/>
                      </a:lnTo>
                      <a:lnTo>
                        <a:pt x="1392" y="261"/>
                      </a:lnTo>
                      <a:lnTo>
                        <a:pt x="1405" y="268"/>
                      </a:lnTo>
                      <a:lnTo>
                        <a:pt x="1417" y="274"/>
                      </a:lnTo>
                      <a:lnTo>
                        <a:pt x="1429" y="280"/>
                      </a:lnTo>
                      <a:lnTo>
                        <a:pt x="1423" y="280"/>
                      </a:lnTo>
                      <a:close/>
                    </a:path>
                  </a:pathLst>
                </a:custGeom>
                <a:solidFill>
                  <a:srgbClr val="F3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38" name="Freeform 338"/>
                <p:cNvSpPr>
                  <a:spLocks/>
                </p:cNvSpPr>
                <p:nvPr/>
              </p:nvSpPr>
              <p:spPr bwMode="auto">
                <a:xfrm>
                  <a:off x="2417" y="2598"/>
                  <a:ext cx="744" cy="140"/>
                </a:xfrm>
                <a:custGeom>
                  <a:avLst/>
                  <a:gdLst>
                    <a:gd name="T0" fmla="*/ 360 w 1488"/>
                    <a:gd name="T1" fmla="*/ 68 h 280"/>
                    <a:gd name="T2" fmla="*/ 366 w 1488"/>
                    <a:gd name="T3" fmla="*/ 63 h 280"/>
                    <a:gd name="T4" fmla="*/ 370 w 1488"/>
                    <a:gd name="T5" fmla="*/ 58 h 280"/>
                    <a:gd name="T6" fmla="*/ 372 w 1488"/>
                    <a:gd name="T7" fmla="*/ 53 h 280"/>
                    <a:gd name="T8" fmla="*/ 372 w 1488"/>
                    <a:gd name="T9" fmla="*/ 48 h 280"/>
                    <a:gd name="T10" fmla="*/ 370 w 1488"/>
                    <a:gd name="T11" fmla="*/ 43 h 280"/>
                    <a:gd name="T12" fmla="*/ 367 w 1488"/>
                    <a:gd name="T13" fmla="*/ 38 h 280"/>
                    <a:gd name="T14" fmla="*/ 361 w 1488"/>
                    <a:gd name="T15" fmla="*/ 33 h 280"/>
                    <a:gd name="T16" fmla="*/ 350 w 1488"/>
                    <a:gd name="T17" fmla="*/ 27 h 280"/>
                    <a:gd name="T18" fmla="*/ 330 w 1488"/>
                    <a:gd name="T19" fmla="*/ 19 h 280"/>
                    <a:gd name="T20" fmla="*/ 305 w 1488"/>
                    <a:gd name="T21" fmla="*/ 12 h 280"/>
                    <a:gd name="T22" fmla="*/ 275 w 1488"/>
                    <a:gd name="T23" fmla="*/ 6 h 280"/>
                    <a:gd name="T24" fmla="*/ 250 w 1488"/>
                    <a:gd name="T25" fmla="*/ 3 h 280"/>
                    <a:gd name="T26" fmla="*/ 224 w 1488"/>
                    <a:gd name="T27" fmla="*/ 1 h 280"/>
                    <a:gd name="T28" fmla="*/ 187 w 1488"/>
                    <a:gd name="T29" fmla="*/ 0 h 280"/>
                    <a:gd name="T30" fmla="*/ 149 w 1488"/>
                    <a:gd name="T31" fmla="*/ 1 h 280"/>
                    <a:gd name="T32" fmla="*/ 114 w 1488"/>
                    <a:gd name="T33" fmla="*/ 4 h 280"/>
                    <a:gd name="T34" fmla="*/ 82 w 1488"/>
                    <a:gd name="T35" fmla="*/ 9 h 280"/>
                    <a:gd name="T36" fmla="*/ 55 w 1488"/>
                    <a:gd name="T37" fmla="*/ 15 h 280"/>
                    <a:gd name="T38" fmla="*/ 32 w 1488"/>
                    <a:gd name="T39" fmla="*/ 22 h 280"/>
                    <a:gd name="T40" fmla="*/ 15 w 1488"/>
                    <a:gd name="T41" fmla="*/ 30 h 280"/>
                    <a:gd name="T42" fmla="*/ 9 w 1488"/>
                    <a:gd name="T43" fmla="*/ 35 h 280"/>
                    <a:gd name="T44" fmla="*/ 5 w 1488"/>
                    <a:gd name="T45" fmla="*/ 40 h 280"/>
                    <a:gd name="T46" fmla="*/ 2 w 1488"/>
                    <a:gd name="T47" fmla="*/ 43 h 280"/>
                    <a:gd name="T48" fmla="*/ 1 w 1488"/>
                    <a:gd name="T49" fmla="*/ 47 h 280"/>
                    <a:gd name="T50" fmla="*/ 1 w 1488"/>
                    <a:gd name="T51" fmla="*/ 52 h 280"/>
                    <a:gd name="T52" fmla="*/ 3 w 1488"/>
                    <a:gd name="T53" fmla="*/ 58 h 280"/>
                    <a:gd name="T54" fmla="*/ 7 w 1488"/>
                    <a:gd name="T55" fmla="*/ 63 h 280"/>
                    <a:gd name="T56" fmla="*/ 13 w 1488"/>
                    <a:gd name="T57" fmla="*/ 68 h 280"/>
                    <a:gd name="T58" fmla="*/ 23 w 1488"/>
                    <a:gd name="T59" fmla="*/ 67 h 280"/>
                    <a:gd name="T60" fmla="*/ 37 w 1488"/>
                    <a:gd name="T61" fmla="*/ 61 h 280"/>
                    <a:gd name="T62" fmla="*/ 54 w 1488"/>
                    <a:gd name="T63" fmla="*/ 56 h 280"/>
                    <a:gd name="T64" fmla="*/ 73 w 1488"/>
                    <a:gd name="T65" fmla="*/ 51 h 280"/>
                    <a:gd name="T66" fmla="*/ 96 w 1488"/>
                    <a:gd name="T67" fmla="*/ 47 h 280"/>
                    <a:gd name="T68" fmla="*/ 120 w 1488"/>
                    <a:gd name="T69" fmla="*/ 44 h 280"/>
                    <a:gd name="T70" fmla="*/ 145 w 1488"/>
                    <a:gd name="T71" fmla="*/ 42 h 280"/>
                    <a:gd name="T72" fmla="*/ 173 w 1488"/>
                    <a:gd name="T73" fmla="*/ 41 h 280"/>
                    <a:gd name="T74" fmla="*/ 201 w 1488"/>
                    <a:gd name="T75" fmla="*/ 41 h 280"/>
                    <a:gd name="T76" fmla="*/ 229 w 1488"/>
                    <a:gd name="T77" fmla="*/ 42 h 280"/>
                    <a:gd name="T78" fmla="*/ 267 w 1488"/>
                    <a:gd name="T79" fmla="*/ 46 h 280"/>
                    <a:gd name="T80" fmla="*/ 301 w 1488"/>
                    <a:gd name="T81" fmla="*/ 51 h 280"/>
                    <a:gd name="T82" fmla="*/ 320 w 1488"/>
                    <a:gd name="T83" fmla="*/ 56 h 280"/>
                    <a:gd name="T84" fmla="*/ 338 w 1488"/>
                    <a:gd name="T85" fmla="*/ 61 h 280"/>
                    <a:gd name="T86" fmla="*/ 352 w 1488"/>
                    <a:gd name="T87" fmla="*/ 67 h 280"/>
                    <a:gd name="T88" fmla="*/ 356 w 1488"/>
                    <a:gd name="T89" fmla="*/ 70 h 280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0" t="0" r="r" b="b"/>
                  <a:pathLst>
                    <a:path w="1488" h="280">
                      <a:moveTo>
                        <a:pt x="1423" y="280"/>
                      </a:moveTo>
                      <a:lnTo>
                        <a:pt x="1439" y="271"/>
                      </a:lnTo>
                      <a:lnTo>
                        <a:pt x="1451" y="261"/>
                      </a:lnTo>
                      <a:lnTo>
                        <a:pt x="1462" y="252"/>
                      </a:lnTo>
                      <a:lnTo>
                        <a:pt x="1471" y="242"/>
                      </a:lnTo>
                      <a:lnTo>
                        <a:pt x="1478" y="232"/>
                      </a:lnTo>
                      <a:lnTo>
                        <a:pt x="1484" y="221"/>
                      </a:lnTo>
                      <a:lnTo>
                        <a:pt x="1487" y="210"/>
                      </a:lnTo>
                      <a:lnTo>
                        <a:pt x="1488" y="200"/>
                      </a:lnTo>
                      <a:lnTo>
                        <a:pt x="1487" y="189"/>
                      </a:lnTo>
                      <a:lnTo>
                        <a:pt x="1484" y="179"/>
                      </a:lnTo>
                      <a:lnTo>
                        <a:pt x="1480" y="169"/>
                      </a:lnTo>
                      <a:lnTo>
                        <a:pt x="1474" y="160"/>
                      </a:lnTo>
                      <a:lnTo>
                        <a:pt x="1465" y="150"/>
                      </a:lnTo>
                      <a:lnTo>
                        <a:pt x="1455" y="141"/>
                      </a:lnTo>
                      <a:lnTo>
                        <a:pt x="1443" y="131"/>
                      </a:lnTo>
                      <a:lnTo>
                        <a:pt x="1430" y="122"/>
                      </a:lnTo>
                      <a:lnTo>
                        <a:pt x="1398" y="105"/>
                      </a:lnTo>
                      <a:lnTo>
                        <a:pt x="1362" y="89"/>
                      </a:lnTo>
                      <a:lnTo>
                        <a:pt x="1318" y="73"/>
                      </a:lnTo>
                      <a:lnTo>
                        <a:pt x="1270" y="58"/>
                      </a:lnTo>
                      <a:lnTo>
                        <a:pt x="1219" y="45"/>
                      </a:lnTo>
                      <a:lnTo>
                        <a:pt x="1161" y="33"/>
                      </a:lnTo>
                      <a:lnTo>
                        <a:pt x="1099" y="23"/>
                      </a:lnTo>
                      <a:lnTo>
                        <a:pt x="1034" y="16"/>
                      </a:lnTo>
                      <a:lnTo>
                        <a:pt x="1000" y="11"/>
                      </a:lnTo>
                      <a:lnTo>
                        <a:pt x="965" y="9"/>
                      </a:lnTo>
                      <a:lnTo>
                        <a:pt x="894" y="4"/>
                      </a:lnTo>
                      <a:lnTo>
                        <a:pt x="821" y="0"/>
                      </a:lnTo>
                      <a:lnTo>
                        <a:pt x="745" y="0"/>
                      </a:lnTo>
                      <a:lnTo>
                        <a:pt x="669" y="0"/>
                      </a:lnTo>
                      <a:lnTo>
                        <a:pt x="595" y="3"/>
                      </a:lnTo>
                      <a:lnTo>
                        <a:pt x="524" y="9"/>
                      </a:lnTo>
                      <a:lnTo>
                        <a:pt x="455" y="14"/>
                      </a:lnTo>
                      <a:lnTo>
                        <a:pt x="390" y="23"/>
                      </a:lnTo>
                      <a:lnTo>
                        <a:pt x="328" y="33"/>
                      </a:lnTo>
                      <a:lnTo>
                        <a:pt x="272" y="45"/>
                      </a:lnTo>
                      <a:lnTo>
                        <a:pt x="219" y="57"/>
                      </a:lnTo>
                      <a:lnTo>
                        <a:pt x="171" y="71"/>
                      </a:lnTo>
                      <a:lnTo>
                        <a:pt x="127" y="86"/>
                      </a:lnTo>
                      <a:lnTo>
                        <a:pt x="91" y="103"/>
                      </a:lnTo>
                      <a:lnTo>
                        <a:pt x="59" y="119"/>
                      </a:lnTo>
                      <a:lnTo>
                        <a:pt x="46" y="130"/>
                      </a:lnTo>
                      <a:lnTo>
                        <a:pt x="34" y="138"/>
                      </a:lnTo>
                      <a:lnTo>
                        <a:pt x="24" y="147"/>
                      </a:lnTo>
                      <a:lnTo>
                        <a:pt x="17" y="157"/>
                      </a:lnTo>
                      <a:lnTo>
                        <a:pt x="9" y="166"/>
                      </a:lnTo>
                      <a:lnTo>
                        <a:pt x="6" y="172"/>
                      </a:lnTo>
                      <a:lnTo>
                        <a:pt x="5" y="176"/>
                      </a:lnTo>
                      <a:lnTo>
                        <a:pt x="2" y="186"/>
                      </a:lnTo>
                      <a:lnTo>
                        <a:pt x="0" y="197"/>
                      </a:lnTo>
                      <a:lnTo>
                        <a:pt x="2" y="208"/>
                      </a:lnTo>
                      <a:lnTo>
                        <a:pt x="5" y="219"/>
                      </a:lnTo>
                      <a:lnTo>
                        <a:pt x="9" y="230"/>
                      </a:lnTo>
                      <a:lnTo>
                        <a:pt x="15" y="240"/>
                      </a:lnTo>
                      <a:lnTo>
                        <a:pt x="25" y="251"/>
                      </a:lnTo>
                      <a:lnTo>
                        <a:pt x="35" y="261"/>
                      </a:lnTo>
                      <a:lnTo>
                        <a:pt x="50" y="270"/>
                      </a:lnTo>
                      <a:lnTo>
                        <a:pt x="66" y="280"/>
                      </a:lnTo>
                      <a:lnTo>
                        <a:pt x="89" y="267"/>
                      </a:lnTo>
                      <a:lnTo>
                        <a:pt x="116" y="255"/>
                      </a:lnTo>
                      <a:lnTo>
                        <a:pt x="145" y="243"/>
                      </a:lnTo>
                      <a:lnTo>
                        <a:pt x="178" y="232"/>
                      </a:lnTo>
                      <a:lnTo>
                        <a:pt x="213" y="221"/>
                      </a:lnTo>
                      <a:lnTo>
                        <a:pt x="251" y="213"/>
                      </a:lnTo>
                      <a:lnTo>
                        <a:pt x="292" y="203"/>
                      </a:lnTo>
                      <a:lnTo>
                        <a:pt x="334" y="195"/>
                      </a:lnTo>
                      <a:lnTo>
                        <a:pt x="381" y="188"/>
                      </a:lnTo>
                      <a:lnTo>
                        <a:pt x="427" y="181"/>
                      </a:lnTo>
                      <a:lnTo>
                        <a:pt x="477" y="175"/>
                      </a:lnTo>
                      <a:lnTo>
                        <a:pt x="528" y="170"/>
                      </a:lnTo>
                      <a:lnTo>
                        <a:pt x="580" y="166"/>
                      </a:lnTo>
                      <a:lnTo>
                        <a:pt x="634" y="165"/>
                      </a:lnTo>
                      <a:lnTo>
                        <a:pt x="690" y="162"/>
                      </a:lnTo>
                      <a:lnTo>
                        <a:pt x="747" y="162"/>
                      </a:lnTo>
                      <a:lnTo>
                        <a:pt x="803" y="162"/>
                      </a:lnTo>
                      <a:lnTo>
                        <a:pt x="859" y="165"/>
                      </a:lnTo>
                      <a:lnTo>
                        <a:pt x="913" y="166"/>
                      </a:lnTo>
                      <a:lnTo>
                        <a:pt x="965" y="170"/>
                      </a:lnTo>
                      <a:lnTo>
                        <a:pt x="1066" y="181"/>
                      </a:lnTo>
                      <a:lnTo>
                        <a:pt x="1159" y="195"/>
                      </a:lnTo>
                      <a:lnTo>
                        <a:pt x="1203" y="203"/>
                      </a:lnTo>
                      <a:lnTo>
                        <a:pt x="1242" y="213"/>
                      </a:lnTo>
                      <a:lnTo>
                        <a:pt x="1280" y="221"/>
                      </a:lnTo>
                      <a:lnTo>
                        <a:pt x="1316" y="232"/>
                      </a:lnTo>
                      <a:lnTo>
                        <a:pt x="1349" y="243"/>
                      </a:lnTo>
                      <a:lnTo>
                        <a:pt x="1378" y="255"/>
                      </a:lnTo>
                      <a:lnTo>
                        <a:pt x="1405" y="267"/>
                      </a:lnTo>
                      <a:lnTo>
                        <a:pt x="1427" y="280"/>
                      </a:lnTo>
                      <a:lnTo>
                        <a:pt x="1423" y="28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39" name="Freeform 339"/>
                <p:cNvSpPr>
                  <a:spLocks/>
                </p:cNvSpPr>
                <p:nvPr/>
              </p:nvSpPr>
              <p:spPr bwMode="auto">
                <a:xfrm>
                  <a:off x="2417" y="2695"/>
                  <a:ext cx="745" cy="182"/>
                </a:xfrm>
                <a:custGeom>
                  <a:avLst/>
                  <a:gdLst>
                    <a:gd name="T0" fmla="*/ 372 w 1491"/>
                    <a:gd name="T1" fmla="*/ 42 h 363"/>
                    <a:gd name="T2" fmla="*/ 371 w 1491"/>
                    <a:gd name="T3" fmla="*/ 45 h 363"/>
                    <a:gd name="T4" fmla="*/ 370 w 1491"/>
                    <a:gd name="T5" fmla="*/ 49 h 363"/>
                    <a:gd name="T6" fmla="*/ 367 w 1491"/>
                    <a:gd name="T7" fmla="*/ 53 h 363"/>
                    <a:gd name="T8" fmla="*/ 363 w 1491"/>
                    <a:gd name="T9" fmla="*/ 56 h 363"/>
                    <a:gd name="T10" fmla="*/ 357 w 1491"/>
                    <a:gd name="T11" fmla="*/ 61 h 363"/>
                    <a:gd name="T12" fmla="*/ 345 w 1491"/>
                    <a:gd name="T13" fmla="*/ 67 h 363"/>
                    <a:gd name="T14" fmla="*/ 329 w 1491"/>
                    <a:gd name="T15" fmla="*/ 73 h 363"/>
                    <a:gd name="T16" fmla="*/ 311 w 1491"/>
                    <a:gd name="T17" fmla="*/ 78 h 363"/>
                    <a:gd name="T18" fmla="*/ 293 w 1491"/>
                    <a:gd name="T19" fmla="*/ 82 h 363"/>
                    <a:gd name="T20" fmla="*/ 274 w 1491"/>
                    <a:gd name="T21" fmla="*/ 85 h 363"/>
                    <a:gd name="T22" fmla="*/ 250 w 1491"/>
                    <a:gd name="T23" fmla="*/ 88 h 363"/>
                    <a:gd name="T24" fmla="*/ 223 w 1491"/>
                    <a:gd name="T25" fmla="*/ 90 h 363"/>
                    <a:gd name="T26" fmla="*/ 195 w 1491"/>
                    <a:gd name="T27" fmla="*/ 91 h 363"/>
                    <a:gd name="T28" fmla="*/ 167 w 1491"/>
                    <a:gd name="T29" fmla="*/ 91 h 363"/>
                    <a:gd name="T30" fmla="*/ 144 w 1491"/>
                    <a:gd name="T31" fmla="*/ 90 h 363"/>
                    <a:gd name="T32" fmla="*/ 122 w 1491"/>
                    <a:gd name="T33" fmla="*/ 88 h 363"/>
                    <a:gd name="T34" fmla="*/ 97 w 1491"/>
                    <a:gd name="T35" fmla="*/ 85 h 363"/>
                    <a:gd name="T36" fmla="*/ 78 w 1491"/>
                    <a:gd name="T37" fmla="*/ 82 h 363"/>
                    <a:gd name="T38" fmla="*/ 61 w 1491"/>
                    <a:gd name="T39" fmla="*/ 78 h 363"/>
                    <a:gd name="T40" fmla="*/ 42 w 1491"/>
                    <a:gd name="T41" fmla="*/ 74 h 363"/>
                    <a:gd name="T42" fmla="*/ 27 w 1491"/>
                    <a:gd name="T43" fmla="*/ 68 h 363"/>
                    <a:gd name="T44" fmla="*/ 15 w 1491"/>
                    <a:gd name="T45" fmla="*/ 62 h 363"/>
                    <a:gd name="T46" fmla="*/ 10 w 1491"/>
                    <a:gd name="T47" fmla="*/ 58 h 363"/>
                    <a:gd name="T48" fmla="*/ 6 w 1491"/>
                    <a:gd name="T49" fmla="*/ 55 h 363"/>
                    <a:gd name="T50" fmla="*/ 3 w 1491"/>
                    <a:gd name="T51" fmla="*/ 51 h 363"/>
                    <a:gd name="T52" fmla="*/ 1 w 1491"/>
                    <a:gd name="T53" fmla="*/ 47 h 363"/>
                    <a:gd name="T54" fmla="*/ 0 w 1491"/>
                    <a:gd name="T55" fmla="*/ 43 h 363"/>
                    <a:gd name="T56" fmla="*/ 0 w 1491"/>
                    <a:gd name="T57" fmla="*/ 1 h 363"/>
                    <a:gd name="T58" fmla="*/ 1 w 1491"/>
                    <a:gd name="T59" fmla="*/ 5 h 363"/>
                    <a:gd name="T60" fmla="*/ 3 w 1491"/>
                    <a:gd name="T61" fmla="*/ 9 h 363"/>
                    <a:gd name="T62" fmla="*/ 6 w 1491"/>
                    <a:gd name="T63" fmla="*/ 13 h 363"/>
                    <a:gd name="T64" fmla="*/ 11 w 1491"/>
                    <a:gd name="T65" fmla="*/ 17 h 363"/>
                    <a:gd name="T66" fmla="*/ 17 w 1491"/>
                    <a:gd name="T67" fmla="*/ 21 h 363"/>
                    <a:gd name="T68" fmla="*/ 22 w 1491"/>
                    <a:gd name="T69" fmla="*/ 24 h 363"/>
                    <a:gd name="T70" fmla="*/ 37 w 1491"/>
                    <a:gd name="T71" fmla="*/ 30 h 363"/>
                    <a:gd name="T72" fmla="*/ 55 w 1491"/>
                    <a:gd name="T73" fmla="*/ 36 h 363"/>
                    <a:gd name="T74" fmla="*/ 75 w 1491"/>
                    <a:gd name="T75" fmla="*/ 40 h 363"/>
                    <a:gd name="T76" fmla="*/ 98 w 1491"/>
                    <a:gd name="T77" fmla="*/ 44 h 363"/>
                    <a:gd name="T78" fmla="*/ 123 w 1491"/>
                    <a:gd name="T79" fmla="*/ 47 h 363"/>
                    <a:gd name="T80" fmla="*/ 149 w 1491"/>
                    <a:gd name="T81" fmla="*/ 50 h 363"/>
                    <a:gd name="T82" fmla="*/ 177 w 1491"/>
                    <a:gd name="T83" fmla="*/ 50 h 363"/>
                    <a:gd name="T84" fmla="*/ 206 w 1491"/>
                    <a:gd name="T85" fmla="*/ 50 h 363"/>
                    <a:gd name="T86" fmla="*/ 233 w 1491"/>
                    <a:gd name="T87" fmla="*/ 49 h 363"/>
                    <a:gd name="T88" fmla="*/ 250 w 1491"/>
                    <a:gd name="T89" fmla="*/ 47 h 363"/>
                    <a:gd name="T90" fmla="*/ 275 w 1491"/>
                    <a:gd name="T91" fmla="*/ 44 h 363"/>
                    <a:gd name="T92" fmla="*/ 298 w 1491"/>
                    <a:gd name="T93" fmla="*/ 41 h 363"/>
                    <a:gd name="T94" fmla="*/ 318 w 1491"/>
                    <a:gd name="T95" fmla="*/ 36 h 363"/>
                    <a:gd name="T96" fmla="*/ 333 w 1491"/>
                    <a:gd name="T97" fmla="*/ 32 h 363"/>
                    <a:gd name="T98" fmla="*/ 343 w 1491"/>
                    <a:gd name="T99" fmla="*/ 28 h 363"/>
                    <a:gd name="T100" fmla="*/ 352 w 1491"/>
                    <a:gd name="T101" fmla="*/ 24 h 363"/>
                    <a:gd name="T102" fmla="*/ 360 w 1491"/>
                    <a:gd name="T103" fmla="*/ 19 h 363"/>
                    <a:gd name="T104" fmla="*/ 366 w 1491"/>
                    <a:gd name="T105" fmla="*/ 15 h 363"/>
                    <a:gd name="T106" fmla="*/ 369 w 1491"/>
                    <a:gd name="T107" fmla="*/ 11 h 363"/>
                    <a:gd name="T108" fmla="*/ 371 w 1491"/>
                    <a:gd name="T109" fmla="*/ 7 h 363"/>
                    <a:gd name="T110" fmla="*/ 372 w 1491"/>
                    <a:gd name="T111" fmla="*/ 4 h 363"/>
                    <a:gd name="T112" fmla="*/ 372 w 1491"/>
                    <a:gd name="T113" fmla="*/ 2 h 363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1491" h="363">
                      <a:moveTo>
                        <a:pt x="1488" y="7"/>
                      </a:moveTo>
                      <a:lnTo>
                        <a:pt x="1488" y="182"/>
                      </a:lnTo>
                      <a:lnTo>
                        <a:pt x="1488" y="165"/>
                      </a:lnTo>
                      <a:lnTo>
                        <a:pt x="1488" y="169"/>
                      </a:lnTo>
                      <a:lnTo>
                        <a:pt x="1487" y="175"/>
                      </a:lnTo>
                      <a:lnTo>
                        <a:pt x="1487" y="179"/>
                      </a:lnTo>
                      <a:lnTo>
                        <a:pt x="1484" y="185"/>
                      </a:lnTo>
                      <a:lnTo>
                        <a:pt x="1483" y="189"/>
                      </a:lnTo>
                      <a:lnTo>
                        <a:pt x="1480" y="195"/>
                      </a:lnTo>
                      <a:lnTo>
                        <a:pt x="1477" y="200"/>
                      </a:lnTo>
                      <a:lnTo>
                        <a:pt x="1474" y="204"/>
                      </a:lnTo>
                      <a:lnTo>
                        <a:pt x="1469" y="210"/>
                      </a:lnTo>
                      <a:lnTo>
                        <a:pt x="1465" y="214"/>
                      </a:lnTo>
                      <a:lnTo>
                        <a:pt x="1461" y="219"/>
                      </a:lnTo>
                      <a:lnTo>
                        <a:pt x="1455" y="223"/>
                      </a:lnTo>
                      <a:lnTo>
                        <a:pt x="1443" y="233"/>
                      </a:lnTo>
                      <a:lnTo>
                        <a:pt x="1437" y="237"/>
                      </a:lnTo>
                      <a:lnTo>
                        <a:pt x="1430" y="242"/>
                      </a:lnTo>
                      <a:lnTo>
                        <a:pt x="1416" y="251"/>
                      </a:lnTo>
                      <a:lnTo>
                        <a:pt x="1398" y="259"/>
                      </a:lnTo>
                      <a:lnTo>
                        <a:pt x="1381" y="267"/>
                      </a:lnTo>
                      <a:lnTo>
                        <a:pt x="1362" y="275"/>
                      </a:lnTo>
                      <a:lnTo>
                        <a:pt x="1340" y="283"/>
                      </a:lnTo>
                      <a:lnTo>
                        <a:pt x="1318" y="290"/>
                      </a:lnTo>
                      <a:lnTo>
                        <a:pt x="1295" y="297"/>
                      </a:lnTo>
                      <a:lnTo>
                        <a:pt x="1270" y="305"/>
                      </a:lnTo>
                      <a:lnTo>
                        <a:pt x="1245" y="312"/>
                      </a:lnTo>
                      <a:lnTo>
                        <a:pt x="1219" y="318"/>
                      </a:lnTo>
                      <a:lnTo>
                        <a:pt x="1190" y="324"/>
                      </a:lnTo>
                      <a:lnTo>
                        <a:pt x="1175" y="326"/>
                      </a:lnTo>
                      <a:lnTo>
                        <a:pt x="1161" y="329"/>
                      </a:lnTo>
                      <a:lnTo>
                        <a:pt x="1130" y="334"/>
                      </a:lnTo>
                      <a:lnTo>
                        <a:pt x="1099" y="338"/>
                      </a:lnTo>
                      <a:lnTo>
                        <a:pt x="1067" y="342"/>
                      </a:lnTo>
                      <a:lnTo>
                        <a:pt x="1034" y="347"/>
                      </a:lnTo>
                      <a:lnTo>
                        <a:pt x="1000" y="351"/>
                      </a:lnTo>
                      <a:lnTo>
                        <a:pt x="965" y="354"/>
                      </a:lnTo>
                      <a:lnTo>
                        <a:pt x="930" y="357"/>
                      </a:lnTo>
                      <a:lnTo>
                        <a:pt x="894" y="359"/>
                      </a:lnTo>
                      <a:lnTo>
                        <a:pt x="857" y="360"/>
                      </a:lnTo>
                      <a:lnTo>
                        <a:pt x="821" y="361"/>
                      </a:lnTo>
                      <a:lnTo>
                        <a:pt x="783" y="363"/>
                      </a:lnTo>
                      <a:lnTo>
                        <a:pt x="745" y="363"/>
                      </a:lnTo>
                      <a:lnTo>
                        <a:pt x="707" y="363"/>
                      </a:lnTo>
                      <a:lnTo>
                        <a:pt x="669" y="361"/>
                      </a:lnTo>
                      <a:lnTo>
                        <a:pt x="632" y="360"/>
                      </a:lnTo>
                      <a:lnTo>
                        <a:pt x="595" y="359"/>
                      </a:lnTo>
                      <a:lnTo>
                        <a:pt x="578" y="357"/>
                      </a:lnTo>
                      <a:lnTo>
                        <a:pt x="559" y="357"/>
                      </a:lnTo>
                      <a:lnTo>
                        <a:pt x="524" y="354"/>
                      </a:lnTo>
                      <a:lnTo>
                        <a:pt x="490" y="351"/>
                      </a:lnTo>
                      <a:lnTo>
                        <a:pt x="455" y="347"/>
                      </a:lnTo>
                      <a:lnTo>
                        <a:pt x="423" y="344"/>
                      </a:lnTo>
                      <a:lnTo>
                        <a:pt x="391" y="340"/>
                      </a:lnTo>
                      <a:lnTo>
                        <a:pt x="359" y="335"/>
                      </a:lnTo>
                      <a:lnTo>
                        <a:pt x="328" y="329"/>
                      </a:lnTo>
                      <a:lnTo>
                        <a:pt x="314" y="326"/>
                      </a:lnTo>
                      <a:lnTo>
                        <a:pt x="299" y="325"/>
                      </a:lnTo>
                      <a:lnTo>
                        <a:pt x="272" y="319"/>
                      </a:lnTo>
                      <a:lnTo>
                        <a:pt x="245" y="312"/>
                      </a:lnTo>
                      <a:lnTo>
                        <a:pt x="219" y="306"/>
                      </a:lnTo>
                      <a:lnTo>
                        <a:pt x="194" y="299"/>
                      </a:lnTo>
                      <a:lnTo>
                        <a:pt x="171" y="293"/>
                      </a:lnTo>
                      <a:lnTo>
                        <a:pt x="149" y="286"/>
                      </a:lnTo>
                      <a:lnTo>
                        <a:pt x="129" y="277"/>
                      </a:lnTo>
                      <a:lnTo>
                        <a:pt x="108" y="270"/>
                      </a:lnTo>
                      <a:lnTo>
                        <a:pt x="91" y="261"/>
                      </a:lnTo>
                      <a:lnTo>
                        <a:pt x="75" y="254"/>
                      </a:lnTo>
                      <a:lnTo>
                        <a:pt x="60" y="245"/>
                      </a:lnTo>
                      <a:lnTo>
                        <a:pt x="53" y="240"/>
                      </a:lnTo>
                      <a:lnTo>
                        <a:pt x="46" y="235"/>
                      </a:lnTo>
                      <a:lnTo>
                        <a:pt x="40" y="230"/>
                      </a:lnTo>
                      <a:lnTo>
                        <a:pt x="34" y="226"/>
                      </a:lnTo>
                      <a:lnTo>
                        <a:pt x="30" y="221"/>
                      </a:lnTo>
                      <a:lnTo>
                        <a:pt x="24" y="217"/>
                      </a:lnTo>
                      <a:lnTo>
                        <a:pt x="19" y="213"/>
                      </a:lnTo>
                      <a:lnTo>
                        <a:pt x="17" y="207"/>
                      </a:lnTo>
                      <a:lnTo>
                        <a:pt x="12" y="202"/>
                      </a:lnTo>
                      <a:lnTo>
                        <a:pt x="9" y="198"/>
                      </a:lnTo>
                      <a:lnTo>
                        <a:pt x="6" y="192"/>
                      </a:lnTo>
                      <a:lnTo>
                        <a:pt x="5" y="188"/>
                      </a:lnTo>
                      <a:lnTo>
                        <a:pt x="3" y="182"/>
                      </a:lnTo>
                      <a:lnTo>
                        <a:pt x="2" y="178"/>
                      </a:lnTo>
                      <a:lnTo>
                        <a:pt x="0" y="172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2" y="10"/>
                      </a:lnTo>
                      <a:lnTo>
                        <a:pt x="3" y="14"/>
                      </a:lnTo>
                      <a:lnTo>
                        <a:pt x="5" y="19"/>
                      </a:lnTo>
                      <a:lnTo>
                        <a:pt x="6" y="25"/>
                      </a:lnTo>
                      <a:lnTo>
                        <a:pt x="9" y="29"/>
                      </a:lnTo>
                      <a:lnTo>
                        <a:pt x="12" y="35"/>
                      </a:lnTo>
                      <a:lnTo>
                        <a:pt x="17" y="39"/>
                      </a:lnTo>
                      <a:lnTo>
                        <a:pt x="19" y="44"/>
                      </a:lnTo>
                      <a:lnTo>
                        <a:pt x="25" y="49"/>
                      </a:lnTo>
                      <a:lnTo>
                        <a:pt x="30" y="54"/>
                      </a:lnTo>
                      <a:lnTo>
                        <a:pt x="34" y="58"/>
                      </a:lnTo>
                      <a:lnTo>
                        <a:pt x="47" y="67"/>
                      </a:lnTo>
                      <a:lnTo>
                        <a:pt x="53" y="73"/>
                      </a:lnTo>
                      <a:lnTo>
                        <a:pt x="60" y="77"/>
                      </a:lnTo>
                      <a:lnTo>
                        <a:pt x="68" y="81"/>
                      </a:lnTo>
                      <a:lnTo>
                        <a:pt x="75" y="86"/>
                      </a:lnTo>
                      <a:lnTo>
                        <a:pt x="84" y="90"/>
                      </a:lnTo>
                      <a:lnTo>
                        <a:pt x="91" y="95"/>
                      </a:lnTo>
                      <a:lnTo>
                        <a:pt x="110" y="103"/>
                      </a:lnTo>
                      <a:lnTo>
                        <a:pt x="129" y="111"/>
                      </a:lnTo>
                      <a:lnTo>
                        <a:pt x="149" y="119"/>
                      </a:lnTo>
                      <a:lnTo>
                        <a:pt x="172" y="127"/>
                      </a:lnTo>
                      <a:lnTo>
                        <a:pt x="196" y="134"/>
                      </a:lnTo>
                      <a:lnTo>
                        <a:pt x="221" y="141"/>
                      </a:lnTo>
                      <a:lnTo>
                        <a:pt x="247" y="147"/>
                      </a:lnTo>
                      <a:lnTo>
                        <a:pt x="273" y="154"/>
                      </a:lnTo>
                      <a:lnTo>
                        <a:pt x="301" y="160"/>
                      </a:lnTo>
                      <a:lnTo>
                        <a:pt x="330" y="166"/>
                      </a:lnTo>
                      <a:lnTo>
                        <a:pt x="360" y="170"/>
                      </a:lnTo>
                      <a:lnTo>
                        <a:pt x="392" y="176"/>
                      </a:lnTo>
                      <a:lnTo>
                        <a:pt x="425" y="181"/>
                      </a:lnTo>
                      <a:lnTo>
                        <a:pt x="458" y="184"/>
                      </a:lnTo>
                      <a:lnTo>
                        <a:pt x="492" y="188"/>
                      </a:lnTo>
                      <a:lnTo>
                        <a:pt x="527" y="191"/>
                      </a:lnTo>
                      <a:lnTo>
                        <a:pt x="562" y="194"/>
                      </a:lnTo>
                      <a:lnTo>
                        <a:pt x="598" y="197"/>
                      </a:lnTo>
                      <a:lnTo>
                        <a:pt x="634" y="198"/>
                      </a:lnTo>
                      <a:lnTo>
                        <a:pt x="672" y="200"/>
                      </a:lnTo>
                      <a:lnTo>
                        <a:pt x="710" y="200"/>
                      </a:lnTo>
                      <a:lnTo>
                        <a:pt x="748" y="201"/>
                      </a:lnTo>
                      <a:lnTo>
                        <a:pt x="786" y="200"/>
                      </a:lnTo>
                      <a:lnTo>
                        <a:pt x="824" y="200"/>
                      </a:lnTo>
                      <a:lnTo>
                        <a:pt x="860" y="198"/>
                      </a:lnTo>
                      <a:lnTo>
                        <a:pt x="897" y="197"/>
                      </a:lnTo>
                      <a:lnTo>
                        <a:pt x="933" y="194"/>
                      </a:lnTo>
                      <a:lnTo>
                        <a:pt x="951" y="192"/>
                      </a:lnTo>
                      <a:lnTo>
                        <a:pt x="968" y="191"/>
                      </a:lnTo>
                      <a:lnTo>
                        <a:pt x="1003" y="188"/>
                      </a:lnTo>
                      <a:lnTo>
                        <a:pt x="1037" y="185"/>
                      </a:lnTo>
                      <a:lnTo>
                        <a:pt x="1070" y="181"/>
                      </a:lnTo>
                      <a:lnTo>
                        <a:pt x="1102" y="176"/>
                      </a:lnTo>
                      <a:lnTo>
                        <a:pt x="1134" y="172"/>
                      </a:lnTo>
                      <a:lnTo>
                        <a:pt x="1163" y="166"/>
                      </a:lnTo>
                      <a:lnTo>
                        <a:pt x="1193" y="162"/>
                      </a:lnTo>
                      <a:lnTo>
                        <a:pt x="1222" y="156"/>
                      </a:lnTo>
                      <a:lnTo>
                        <a:pt x="1248" y="149"/>
                      </a:lnTo>
                      <a:lnTo>
                        <a:pt x="1273" y="143"/>
                      </a:lnTo>
                      <a:lnTo>
                        <a:pt x="1298" y="135"/>
                      </a:lnTo>
                      <a:lnTo>
                        <a:pt x="1321" y="128"/>
                      </a:lnTo>
                      <a:lnTo>
                        <a:pt x="1332" y="125"/>
                      </a:lnTo>
                      <a:lnTo>
                        <a:pt x="1343" y="121"/>
                      </a:lnTo>
                      <a:lnTo>
                        <a:pt x="1365" y="114"/>
                      </a:lnTo>
                      <a:lnTo>
                        <a:pt x="1373" y="109"/>
                      </a:lnTo>
                      <a:lnTo>
                        <a:pt x="1383" y="105"/>
                      </a:lnTo>
                      <a:lnTo>
                        <a:pt x="1401" y="97"/>
                      </a:lnTo>
                      <a:lnTo>
                        <a:pt x="1410" y="93"/>
                      </a:lnTo>
                      <a:lnTo>
                        <a:pt x="1418" y="89"/>
                      </a:lnTo>
                      <a:lnTo>
                        <a:pt x="1433" y="80"/>
                      </a:lnTo>
                      <a:lnTo>
                        <a:pt x="1440" y="76"/>
                      </a:lnTo>
                      <a:lnTo>
                        <a:pt x="1446" y="71"/>
                      </a:lnTo>
                      <a:lnTo>
                        <a:pt x="1458" y="61"/>
                      </a:lnTo>
                      <a:lnTo>
                        <a:pt x="1464" y="57"/>
                      </a:lnTo>
                      <a:lnTo>
                        <a:pt x="1468" y="52"/>
                      </a:lnTo>
                      <a:lnTo>
                        <a:pt x="1472" y="48"/>
                      </a:lnTo>
                      <a:lnTo>
                        <a:pt x="1477" y="42"/>
                      </a:lnTo>
                      <a:lnTo>
                        <a:pt x="1480" y="38"/>
                      </a:lnTo>
                      <a:lnTo>
                        <a:pt x="1483" y="33"/>
                      </a:lnTo>
                      <a:lnTo>
                        <a:pt x="1486" y="27"/>
                      </a:lnTo>
                      <a:lnTo>
                        <a:pt x="1487" y="23"/>
                      </a:lnTo>
                      <a:lnTo>
                        <a:pt x="1488" y="19"/>
                      </a:lnTo>
                      <a:lnTo>
                        <a:pt x="1490" y="13"/>
                      </a:lnTo>
                      <a:lnTo>
                        <a:pt x="1491" y="9"/>
                      </a:lnTo>
                      <a:lnTo>
                        <a:pt x="1491" y="3"/>
                      </a:lnTo>
                      <a:lnTo>
                        <a:pt x="1488" y="7"/>
                      </a:lnTo>
                      <a:close/>
                    </a:path>
                  </a:pathLst>
                </a:custGeom>
                <a:solidFill>
                  <a:srgbClr val="FF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40" name="Freeform 340"/>
                <p:cNvSpPr>
                  <a:spLocks/>
                </p:cNvSpPr>
                <p:nvPr/>
              </p:nvSpPr>
              <p:spPr bwMode="auto">
                <a:xfrm>
                  <a:off x="2417" y="2695"/>
                  <a:ext cx="745" cy="182"/>
                </a:xfrm>
                <a:custGeom>
                  <a:avLst/>
                  <a:gdLst>
                    <a:gd name="T0" fmla="*/ 372 w 1491"/>
                    <a:gd name="T1" fmla="*/ 46 h 363"/>
                    <a:gd name="T2" fmla="*/ 371 w 1491"/>
                    <a:gd name="T3" fmla="*/ 44 h 363"/>
                    <a:gd name="T4" fmla="*/ 370 w 1491"/>
                    <a:gd name="T5" fmla="*/ 49 h 363"/>
                    <a:gd name="T6" fmla="*/ 366 w 1491"/>
                    <a:gd name="T7" fmla="*/ 54 h 363"/>
                    <a:gd name="T8" fmla="*/ 360 w 1491"/>
                    <a:gd name="T9" fmla="*/ 59 h 363"/>
                    <a:gd name="T10" fmla="*/ 349 w 1491"/>
                    <a:gd name="T11" fmla="*/ 65 h 363"/>
                    <a:gd name="T12" fmla="*/ 329 w 1491"/>
                    <a:gd name="T13" fmla="*/ 73 h 363"/>
                    <a:gd name="T14" fmla="*/ 304 w 1491"/>
                    <a:gd name="T15" fmla="*/ 80 h 363"/>
                    <a:gd name="T16" fmla="*/ 274 w 1491"/>
                    <a:gd name="T17" fmla="*/ 85 h 363"/>
                    <a:gd name="T18" fmla="*/ 241 w 1491"/>
                    <a:gd name="T19" fmla="*/ 89 h 363"/>
                    <a:gd name="T20" fmla="*/ 205 w 1491"/>
                    <a:gd name="T21" fmla="*/ 91 h 363"/>
                    <a:gd name="T22" fmla="*/ 167 w 1491"/>
                    <a:gd name="T23" fmla="*/ 91 h 363"/>
                    <a:gd name="T24" fmla="*/ 131 w 1491"/>
                    <a:gd name="T25" fmla="*/ 89 h 363"/>
                    <a:gd name="T26" fmla="*/ 97 w 1491"/>
                    <a:gd name="T27" fmla="*/ 85 h 363"/>
                    <a:gd name="T28" fmla="*/ 68 w 1491"/>
                    <a:gd name="T29" fmla="*/ 80 h 363"/>
                    <a:gd name="T30" fmla="*/ 42 w 1491"/>
                    <a:gd name="T31" fmla="*/ 74 h 363"/>
                    <a:gd name="T32" fmla="*/ 32 w 1491"/>
                    <a:gd name="T33" fmla="*/ 70 h 363"/>
                    <a:gd name="T34" fmla="*/ 14 w 1491"/>
                    <a:gd name="T35" fmla="*/ 62 h 363"/>
                    <a:gd name="T36" fmla="*/ 8 w 1491"/>
                    <a:gd name="T37" fmla="*/ 57 h 363"/>
                    <a:gd name="T38" fmla="*/ 4 w 1491"/>
                    <a:gd name="T39" fmla="*/ 52 h 363"/>
                    <a:gd name="T40" fmla="*/ 1 w 1491"/>
                    <a:gd name="T41" fmla="*/ 47 h 363"/>
                    <a:gd name="T42" fmla="*/ 0 w 1491"/>
                    <a:gd name="T43" fmla="*/ 42 h 363"/>
                    <a:gd name="T44" fmla="*/ 0 w 1491"/>
                    <a:gd name="T45" fmla="*/ 3 h 363"/>
                    <a:gd name="T46" fmla="*/ 2 w 1491"/>
                    <a:gd name="T47" fmla="*/ 8 h 363"/>
                    <a:gd name="T48" fmla="*/ 6 w 1491"/>
                    <a:gd name="T49" fmla="*/ 13 h 363"/>
                    <a:gd name="T50" fmla="*/ 11 w 1491"/>
                    <a:gd name="T51" fmla="*/ 17 h 363"/>
                    <a:gd name="T52" fmla="*/ 22 w 1491"/>
                    <a:gd name="T53" fmla="*/ 24 h 363"/>
                    <a:gd name="T54" fmla="*/ 43 w 1491"/>
                    <a:gd name="T55" fmla="*/ 32 h 363"/>
                    <a:gd name="T56" fmla="*/ 68 w 1491"/>
                    <a:gd name="T57" fmla="*/ 39 h 363"/>
                    <a:gd name="T58" fmla="*/ 98 w 1491"/>
                    <a:gd name="T59" fmla="*/ 44 h 363"/>
                    <a:gd name="T60" fmla="*/ 123 w 1491"/>
                    <a:gd name="T61" fmla="*/ 47 h 363"/>
                    <a:gd name="T62" fmla="*/ 149 w 1491"/>
                    <a:gd name="T63" fmla="*/ 50 h 363"/>
                    <a:gd name="T64" fmla="*/ 187 w 1491"/>
                    <a:gd name="T65" fmla="*/ 50 h 363"/>
                    <a:gd name="T66" fmla="*/ 224 w 1491"/>
                    <a:gd name="T67" fmla="*/ 50 h 363"/>
                    <a:gd name="T68" fmla="*/ 259 w 1491"/>
                    <a:gd name="T69" fmla="*/ 47 h 363"/>
                    <a:gd name="T70" fmla="*/ 290 w 1491"/>
                    <a:gd name="T71" fmla="*/ 42 h 363"/>
                    <a:gd name="T72" fmla="*/ 318 w 1491"/>
                    <a:gd name="T73" fmla="*/ 36 h 363"/>
                    <a:gd name="T74" fmla="*/ 341 w 1491"/>
                    <a:gd name="T75" fmla="*/ 29 h 363"/>
                    <a:gd name="T76" fmla="*/ 358 w 1491"/>
                    <a:gd name="T77" fmla="*/ 20 h 363"/>
                    <a:gd name="T78" fmla="*/ 364 w 1491"/>
                    <a:gd name="T79" fmla="*/ 16 h 363"/>
                    <a:gd name="T80" fmla="*/ 368 w 1491"/>
                    <a:gd name="T81" fmla="*/ 11 h 363"/>
                    <a:gd name="T82" fmla="*/ 371 w 1491"/>
                    <a:gd name="T83" fmla="*/ 7 h 363"/>
                    <a:gd name="T84" fmla="*/ 372 w 1491"/>
                    <a:gd name="T85" fmla="*/ 4 h 363"/>
                    <a:gd name="T86" fmla="*/ 372 w 1491"/>
                    <a:gd name="T87" fmla="*/ 2 h 363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491" h="363">
                      <a:moveTo>
                        <a:pt x="1488" y="7"/>
                      </a:moveTo>
                      <a:lnTo>
                        <a:pt x="1488" y="182"/>
                      </a:lnTo>
                      <a:lnTo>
                        <a:pt x="1488" y="165"/>
                      </a:lnTo>
                      <a:lnTo>
                        <a:pt x="1487" y="175"/>
                      </a:lnTo>
                      <a:lnTo>
                        <a:pt x="1484" y="185"/>
                      </a:lnTo>
                      <a:lnTo>
                        <a:pt x="1480" y="195"/>
                      </a:lnTo>
                      <a:lnTo>
                        <a:pt x="1474" y="204"/>
                      </a:lnTo>
                      <a:lnTo>
                        <a:pt x="1465" y="214"/>
                      </a:lnTo>
                      <a:lnTo>
                        <a:pt x="1455" y="223"/>
                      </a:lnTo>
                      <a:lnTo>
                        <a:pt x="1443" y="233"/>
                      </a:lnTo>
                      <a:lnTo>
                        <a:pt x="1430" y="242"/>
                      </a:lnTo>
                      <a:lnTo>
                        <a:pt x="1398" y="259"/>
                      </a:lnTo>
                      <a:lnTo>
                        <a:pt x="1362" y="275"/>
                      </a:lnTo>
                      <a:lnTo>
                        <a:pt x="1318" y="290"/>
                      </a:lnTo>
                      <a:lnTo>
                        <a:pt x="1270" y="305"/>
                      </a:lnTo>
                      <a:lnTo>
                        <a:pt x="1217" y="318"/>
                      </a:lnTo>
                      <a:lnTo>
                        <a:pt x="1161" y="329"/>
                      </a:lnTo>
                      <a:lnTo>
                        <a:pt x="1099" y="338"/>
                      </a:lnTo>
                      <a:lnTo>
                        <a:pt x="1034" y="347"/>
                      </a:lnTo>
                      <a:lnTo>
                        <a:pt x="965" y="354"/>
                      </a:lnTo>
                      <a:lnTo>
                        <a:pt x="894" y="359"/>
                      </a:lnTo>
                      <a:lnTo>
                        <a:pt x="820" y="361"/>
                      </a:lnTo>
                      <a:lnTo>
                        <a:pt x="745" y="363"/>
                      </a:lnTo>
                      <a:lnTo>
                        <a:pt x="669" y="361"/>
                      </a:lnTo>
                      <a:lnTo>
                        <a:pt x="595" y="359"/>
                      </a:lnTo>
                      <a:lnTo>
                        <a:pt x="524" y="354"/>
                      </a:lnTo>
                      <a:lnTo>
                        <a:pt x="455" y="347"/>
                      </a:lnTo>
                      <a:lnTo>
                        <a:pt x="391" y="340"/>
                      </a:lnTo>
                      <a:lnTo>
                        <a:pt x="328" y="329"/>
                      </a:lnTo>
                      <a:lnTo>
                        <a:pt x="272" y="319"/>
                      </a:lnTo>
                      <a:lnTo>
                        <a:pt x="219" y="306"/>
                      </a:lnTo>
                      <a:lnTo>
                        <a:pt x="171" y="293"/>
                      </a:lnTo>
                      <a:lnTo>
                        <a:pt x="149" y="286"/>
                      </a:lnTo>
                      <a:lnTo>
                        <a:pt x="129" y="277"/>
                      </a:lnTo>
                      <a:lnTo>
                        <a:pt x="91" y="261"/>
                      </a:lnTo>
                      <a:lnTo>
                        <a:pt x="59" y="245"/>
                      </a:lnTo>
                      <a:lnTo>
                        <a:pt x="46" y="235"/>
                      </a:lnTo>
                      <a:lnTo>
                        <a:pt x="34" y="226"/>
                      </a:lnTo>
                      <a:lnTo>
                        <a:pt x="24" y="217"/>
                      </a:lnTo>
                      <a:lnTo>
                        <a:pt x="17" y="207"/>
                      </a:lnTo>
                      <a:lnTo>
                        <a:pt x="9" y="198"/>
                      </a:lnTo>
                      <a:lnTo>
                        <a:pt x="5" y="188"/>
                      </a:lnTo>
                      <a:lnTo>
                        <a:pt x="2" y="178"/>
                      </a:lnTo>
                      <a:lnTo>
                        <a:pt x="0" y="167"/>
                      </a:lnTo>
                      <a:lnTo>
                        <a:pt x="0" y="0"/>
                      </a:lnTo>
                      <a:lnTo>
                        <a:pt x="2" y="10"/>
                      </a:lnTo>
                      <a:lnTo>
                        <a:pt x="5" y="19"/>
                      </a:lnTo>
                      <a:lnTo>
                        <a:pt x="9" y="29"/>
                      </a:lnTo>
                      <a:lnTo>
                        <a:pt x="17" y="39"/>
                      </a:lnTo>
                      <a:lnTo>
                        <a:pt x="24" y="49"/>
                      </a:lnTo>
                      <a:lnTo>
                        <a:pt x="34" y="58"/>
                      </a:lnTo>
                      <a:lnTo>
                        <a:pt x="46" y="67"/>
                      </a:lnTo>
                      <a:lnTo>
                        <a:pt x="60" y="77"/>
                      </a:lnTo>
                      <a:lnTo>
                        <a:pt x="91" y="95"/>
                      </a:lnTo>
                      <a:lnTo>
                        <a:pt x="129" y="111"/>
                      </a:lnTo>
                      <a:lnTo>
                        <a:pt x="172" y="127"/>
                      </a:lnTo>
                      <a:lnTo>
                        <a:pt x="221" y="141"/>
                      </a:lnTo>
                      <a:lnTo>
                        <a:pt x="273" y="154"/>
                      </a:lnTo>
                      <a:lnTo>
                        <a:pt x="330" y="166"/>
                      </a:lnTo>
                      <a:lnTo>
                        <a:pt x="392" y="176"/>
                      </a:lnTo>
                      <a:lnTo>
                        <a:pt x="458" y="184"/>
                      </a:lnTo>
                      <a:lnTo>
                        <a:pt x="492" y="188"/>
                      </a:lnTo>
                      <a:lnTo>
                        <a:pt x="527" y="191"/>
                      </a:lnTo>
                      <a:lnTo>
                        <a:pt x="598" y="197"/>
                      </a:lnTo>
                      <a:lnTo>
                        <a:pt x="672" y="200"/>
                      </a:lnTo>
                      <a:lnTo>
                        <a:pt x="748" y="200"/>
                      </a:lnTo>
                      <a:lnTo>
                        <a:pt x="822" y="200"/>
                      </a:lnTo>
                      <a:lnTo>
                        <a:pt x="897" y="197"/>
                      </a:lnTo>
                      <a:lnTo>
                        <a:pt x="968" y="191"/>
                      </a:lnTo>
                      <a:lnTo>
                        <a:pt x="1037" y="185"/>
                      </a:lnTo>
                      <a:lnTo>
                        <a:pt x="1102" y="176"/>
                      </a:lnTo>
                      <a:lnTo>
                        <a:pt x="1163" y="166"/>
                      </a:lnTo>
                      <a:lnTo>
                        <a:pt x="1222" y="156"/>
                      </a:lnTo>
                      <a:lnTo>
                        <a:pt x="1273" y="143"/>
                      </a:lnTo>
                      <a:lnTo>
                        <a:pt x="1321" y="128"/>
                      </a:lnTo>
                      <a:lnTo>
                        <a:pt x="1365" y="114"/>
                      </a:lnTo>
                      <a:lnTo>
                        <a:pt x="1401" y="97"/>
                      </a:lnTo>
                      <a:lnTo>
                        <a:pt x="1433" y="80"/>
                      </a:lnTo>
                      <a:lnTo>
                        <a:pt x="1446" y="71"/>
                      </a:lnTo>
                      <a:lnTo>
                        <a:pt x="1458" y="61"/>
                      </a:lnTo>
                      <a:lnTo>
                        <a:pt x="1468" y="52"/>
                      </a:lnTo>
                      <a:lnTo>
                        <a:pt x="1475" y="42"/>
                      </a:lnTo>
                      <a:lnTo>
                        <a:pt x="1483" y="33"/>
                      </a:lnTo>
                      <a:lnTo>
                        <a:pt x="1486" y="27"/>
                      </a:lnTo>
                      <a:lnTo>
                        <a:pt x="1487" y="23"/>
                      </a:lnTo>
                      <a:lnTo>
                        <a:pt x="1490" y="13"/>
                      </a:lnTo>
                      <a:lnTo>
                        <a:pt x="1491" y="3"/>
                      </a:lnTo>
                      <a:lnTo>
                        <a:pt x="1488" y="7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41" name="Line 341"/>
                <p:cNvSpPr>
                  <a:spLocks noChangeShapeType="1"/>
                </p:cNvSpPr>
                <p:nvPr/>
              </p:nvSpPr>
              <p:spPr bwMode="auto">
                <a:xfrm>
                  <a:off x="3134" y="2660"/>
                  <a:ext cx="1" cy="75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42" name="Line 342"/>
                <p:cNvSpPr>
                  <a:spLocks noChangeShapeType="1"/>
                </p:cNvSpPr>
                <p:nvPr/>
              </p:nvSpPr>
              <p:spPr bwMode="auto">
                <a:xfrm>
                  <a:off x="2439" y="2663"/>
                  <a:ext cx="1" cy="6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43" name="Line 343"/>
                <p:cNvSpPr>
                  <a:spLocks noChangeShapeType="1"/>
                </p:cNvSpPr>
                <p:nvPr/>
              </p:nvSpPr>
              <p:spPr bwMode="auto">
                <a:xfrm>
                  <a:off x="2451" y="2739"/>
                  <a:ext cx="1" cy="83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44" name="Line 344"/>
                <p:cNvSpPr>
                  <a:spLocks noChangeShapeType="1"/>
                </p:cNvSpPr>
                <p:nvPr/>
              </p:nvSpPr>
              <p:spPr bwMode="auto">
                <a:xfrm>
                  <a:off x="3129" y="2738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45" name="Line 345"/>
                <p:cNvSpPr>
                  <a:spLocks noChangeShapeType="1"/>
                </p:cNvSpPr>
                <p:nvPr/>
              </p:nvSpPr>
              <p:spPr bwMode="auto">
                <a:xfrm>
                  <a:off x="2509" y="2763"/>
                  <a:ext cx="1" cy="78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46" name="Line 346"/>
                <p:cNvSpPr>
                  <a:spLocks noChangeShapeType="1"/>
                </p:cNvSpPr>
                <p:nvPr/>
              </p:nvSpPr>
              <p:spPr bwMode="auto">
                <a:xfrm>
                  <a:off x="2571" y="2778"/>
                  <a:ext cx="1" cy="7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47" name="Line 347"/>
                <p:cNvSpPr>
                  <a:spLocks noChangeShapeType="1"/>
                </p:cNvSpPr>
                <p:nvPr/>
              </p:nvSpPr>
              <p:spPr bwMode="auto">
                <a:xfrm>
                  <a:off x="2632" y="2788"/>
                  <a:ext cx="1" cy="79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48" name="Line 348"/>
                <p:cNvSpPr>
                  <a:spLocks noChangeShapeType="1"/>
                </p:cNvSpPr>
                <p:nvPr/>
              </p:nvSpPr>
              <p:spPr bwMode="auto">
                <a:xfrm>
                  <a:off x="2696" y="2795"/>
                  <a:ext cx="1" cy="8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49" name="Line 349"/>
                <p:cNvSpPr>
                  <a:spLocks noChangeShapeType="1"/>
                </p:cNvSpPr>
                <p:nvPr/>
              </p:nvSpPr>
              <p:spPr bwMode="auto">
                <a:xfrm>
                  <a:off x="2762" y="2796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50" name="Line 350"/>
                <p:cNvSpPr>
                  <a:spLocks noChangeShapeType="1"/>
                </p:cNvSpPr>
                <p:nvPr/>
              </p:nvSpPr>
              <p:spPr bwMode="auto">
                <a:xfrm>
                  <a:off x="2831" y="2796"/>
                  <a:ext cx="1" cy="80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51" name="Line 351"/>
                <p:cNvSpPr>
                  <a:spLocks noChangeShapeType="1"/>
                </p:cNvSpPr>
                <p:nvPr/>
              </p:nvSpPr>
              <p:spPr bwMode="auto">
                <a:xfrm>
                  <a:off x="2898" y="2792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52" name="Line 352"/>
                <p:cNvSpPr>
                  <a:spLocks noChangeShapeType="1"/>
                </p:cNvSpPr>
                <p:nvPr/>
              </p:nvSpPr>
              <p:spPr bwMode="auto">
                <a:xfrm>
                  <a:off x="2961" y="2784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53" name="Line 353"/>
                <p:cNvSpPr>
                  <a:spLocks noChangeShapeType="1"/>
                </p:cNvSpPr>
                <p:nvPr/>
              </p:nvSpPr>
              <p:spPr bwMode="auto">
                <a:xfrm>
                  <a:off x="3023" y="2774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54" name="Line 354"/>
                <p:cNvSpPr>
                  <a:spLocks noChangeShapeType="1"/>
                </p:cNvSpPr>
                <p:nvPr/>
              </p:nvSpPr>
              <p:spPr bwMode="auto">
                <a:xfrm>
                  <a:off x="3078" y="2759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55" name="Line 355"/>
                <p:cNvSpPr>
                  <a:spLocks noChangeShapeType="1"/>
                </p:cNvSpPr>
                <p:nvPr/>
              </p:nvSpPr>
              <p:spPr bwMode="auto">
                <a:xfrm>
                  <a:off x="2484" y="2641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56" name="Line 356"/>
                <p:cNvSpPr>
                  <a:spLocks noChangeShapeType="1"/>
                </p:cNvSpPr>
                <p:nvPr/>
              </p:nvSpPr>
              <p:spPr bwMode="auto">
                <a:xfrm>
                  <a:off x="2533" y="2628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57" name="Line 357"/>
                <p:cNvSpPr>
                  <a:spLocks noChangeShapeType="1"/>
                </p:cNvSpPr>
                <p:nvPr/>
              </p:nvSpPr>
              <p:spPr bwMode="auto">
                <a:xfrm>
                  <a:off x="2583" y="2616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58" name="Line 358"/>
                <p:cNvSpPr>
                  <a:spLocks noChangeShapeType="1"/>
                </p:cNvSpPr>
                <p:nvPr/>
              </p:nvSpPr>
              <p:spPr bwMode="auto">
                <a:xfrm>
                  <a:off x="2638" y="2608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59" name="Line 359"/>
                <p:cNvSpPr>
                  <a:spLocks noChangeShapeType="1"/>
                </p:cNvSpPr>
                <p:nvPr/>
              </p:nvSpPr>
              <p:spPr bwMode="auto">
                <a:xfrm>
                  <a:off x="2691" y="2603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60" name="Line 360"/>
                <p:cNvSpPr>
                  <a:spLocks noChangeShapeType="1"/>
                </p:cNvSpPr>
                <p:nvPr/>
              </p:nvSpPr>
              <p:spPr bwMode="auto">
                <a:xfrm>
                  <a:off x="2749" y="2599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61" name="Line 361"/>
                <p:cNvSpPr>
                  <a:spLocks noChangeShapeType="1"/>
                </p:cNvSpPr>
                <p:nvPr/>
              </p:nvSpPr>
              <p:spPr bwMode="auto">
                <a:xfrm>
                  <a:off x="2808" y="2599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62" name="Line 362"/>
                <p:cNvSpPr>
                  <a:spLocks noChangeShapeType="1"/>
                </p:cNvSpPr>
                <p:nvPr/>
              </p:nvSpPr>
              <p:spPr bwMode="auto">
                <a:xfrm>
                  <a:off x="2867" y="2601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63" name="Line 363"/>
                <p:cNvSpPr>
                  <a:spLocks noChangeShapeType="1"/>
                </p:cNvSpPr>
                <p:nvPr/>
              </p:nvSpPr>
              <p:spPr bwMode="auto">
                <a:xfrm>
                  <a:off x="2927" y="2607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64" name="Line 364"/>
                <p:cNvSpPr>
                  <a:spLocks noChangeShapeType="1"/>
                </p:cNvSpPr>
                <p:nvPr/>
              </p:nvSpPr>
              <p:spPr bwMode="auto">
                <a:xfrm>
                  <a:off x="2981" y="2614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65" name="Line 365"/>
                <p:cNvSpPr>
                  <a:spLocks noChangeShapeType="1"/>
                </p:cNvSpPr>
                <p:nvPr/>
              </p:nvSpPr>
              <p:spPr bwMode="auto">
                <a:xfrm>
                  <a:off x="3038" y="2624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66" name="Line 366"/>
                <p:cNvSpPr>
                  <a:spLocks noChangeShapeType="1"/>
                </p:cNvSpPr>
                <p:nvPr/>
              </p:nvSpPr>
              <p:spPr bwMode="auto">
                <a:xfrm>
                  <a:off x="3093" y="2641"/>
                  <a:ext cx="1" cy="81"/>
                </a:xfrm>
                <a:prstGeom prst="line">
                  <a:avLst/>
                </a:prstGeom>
                <a:noFill/>
                <a:ln w="158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67" name="Freeform 367"/>
                <p:cNvSpPr>
                  <a:spLocks/>
                </p:cNvSpPr>
                <p:nvPr/>
              </p:nvSpPr>
              <p:spPr bwMode="auto">
                <a:xfrm>
                  <a:off x="2808" y="2598"/>
                  <a:ext cx="59" cy="84"/>
                </a:xfrm>
                <a:custGeom>
                  <a:avLst/>
                  <a:gdLst>
                    <a:gd name="T0" fmla="*/ 0 w 118"/>
                    <a:gd name="T1" fmla="*/ 0 h 168"/>
                    <a:gd name="T2" fmla="*/ 18 w 118"/>
                    <a:gd name="T3" fmla="*/ 1 h 168"/>
                    <a:gd name="T4" fmla="*/ 30 w 118"/>
                    <a:gd name="T5" fmla="*/ 1 h 168"/>
                    <a:gd name="T6" fmla="*/ 30 w 118"/>
                    <a:gd name="T7" fmla="*/ 42 h 168"/>
                    <a:gd name="T8" fmla="*/ 25 w 118"/>
                    <a:gd name="T9" fmla="*/ 42 h 168"/>
                    <a:gd name="T10" fmla="*/ 20 w 118"/>
                    <a:gd name="T11" fmla="*/ 42 h 168"/>
                    <a:gd name="T12" fmla="*/ 15 w 118"/>
                    <a:gd name="T13" fmla="*/ 41 h 168"/>
                    <a:gd name="T14" fmla="*/ 5 w 118"/>
                    <a:gd name="T15" fmla="*/ 41 h 168"/>
                    <a:gd name="T16" fmla="*/ 0 w 118"/>
                    <a:gd name="T17" fmla="*/ 41 h 168"/>
                    <a:gd name="T18" fmla="*/ 0 w 118"/>
                    <a:gd name="T19" fmla="*/ 0 h 16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" h="168">
                      <a:moveTo>
                        <a:pt x="0" y="0"/>
                      </a:moveTo>
                      <a:lnTo>
                        <a:pt x="70" y="1"/>
                      </a:lnTo>
                      <a:lnTo>
                        <a:pt x="118" y="3"/>
                      </a:lnTo>
                      <a:lnTo>
                        <a:pt x="118" y="168"/>
                      </a:lnTo>
                      <a:lnTo>
                        <a:pt x="98" y="166"/>
                      </a:lnTo>
                      <a:lnTo>
                        <a:pt x="79" y="165"/>
                      </a:lnTo>
                      <a:lnTo>
                        <a:pt x="60" y="163"/>
                      </a:lnTo>
                      <a:lnTo>
                        <a:pt x="20" y="163"/>
                      </a:lnTo>
                      <a:lnTo>
                        <a:pt x="0" y="16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2A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68" name="Freeform 368"/>
                <p:cNvSpPr>
                  <a:spLocks/>
                </p:cNvSpPr>
                <p:nvPr/>
              </p:nvSpPr>
              <p:spPr bwMode="auto">
                <a:xfrm>
                  <a:off x="2807" y="2598"/>
                  <a:ext cx="60" cy="84"/>
                </a:xfrm>
                <a:custGeom>
                  <a:avLst/>
                  <a:gdLst>
                    <a:gd name="T0" fmla="*/ 0 w 119"/>
                    <a:gd name="T1" fmla="*/ 0 h 168"/>
                    <a:gd name="T2" fmla="*/ 18 w 119"/>
                    <a:gd name="T3" fmla="*/ 1 h 168"/>
                    <a:gd name="T4" fmla="*/ 30 w 119"/>
                    <a:gd name="T5" fmla="*/ 1 h 168"/>
                    <a:gd name="T6" fmla="*/ 30 w 119"/>
                    <a:gd name="T7" fmla="*/ 42 h 168"/>
                    <a:gd name="T8" fmla="*/ 16 w 119"/>
                    <a:gd name="T9" fmla="*/ 41 h 168"/>
                    <a:gd name="T10" fmla="*/ 1 w 119"/>
                    <a:gd name="T11" fmla="*/ 41 h 168"/>
                    <a:gd name="T12" fmla="*/ 0 w 119"/>
                    <a:gd name="T13" fmla="*/ 0 h 1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19" h="168">
                      <a:moveTo>
                        <a:pt x="0" y="0"/>
                      </a:moveTo>
                      <a:lnTo>
                        <a:pt x="71" y="1"/>
                      </a:lnTo>
                      <a:lnTo>
                        <a:pt x="118" y="3"/>
                      </a:lnTo>
                      <a:lnTo>
                        <a:pt x="119" y="168"/>
                      </a:lnTo>
                      <a:lnTo>
                        <a:pt x="61" y="163"/>
                      </a:lnTo>
                      <a:lnTo>
                        <a:pt x="1" y="16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69" name="Freeform 369"/>
                <p:cNvSpPr>
                  <a:spLocks/>
                </p:cNvSpPr>
                <p:nvPr/>
              </p:nvSpPr>
              <p:spPr bwMode="auto">
                <a:xfrm>
                  <a:off x="2571" y="2776"/>
                  <a:ext cx="61" cy="91"/>
                </a:xfrm>
                <a:custGeom>
                  <a:avLst/>
                  <a:gdLst>
                    <a:gd name="T0" fmla="*/ 0 w 121"/>
                    <a:gd name="T1" fmla="*/ 0 h 182"/>
                    <a:gd name="T2" fmla="*/ 0 w 121"/>
                    <a:gd name="T3" fmla="*/ 41 h 182"/>
                    <a:gd name="T4" fmla="*/ 6 w 121"/>
                    <a:gd name="T5" fmla="*/ 42 h 182"/>
                    <a:gd name="T6" fmla="*/ 11 w 121"/>
                    <a:gd name="T7" fmla="*/ 43 h 182"/>
                    <a:gd name="T8" fmla="*/ 15 w 121"/>
                    <a:gd name="T9" fmla="*/ 44 h 182"/>
                    <a:gd name="T10" fmla="*/ 20 w 121"/>
                    <a:gd name="T11" fmla="*/ 44 h 182"/>
                    <a:gd name="T12" fmla="*/ 25 w 121"/>
                    <a:gd name="T13" fmla="*/ 45 h 182"/>
                    <a:gd name="T14" fmla="*/ 31 w 121"/>
                    <a:gd name="T15" fmla="*/ 46 h 182"/>
                    <a:gd name="T16" fmla="*/ 31 w 121"/>
                    <a:gd name="T17" fmla="*/ 5 h 182"/>
                    <a:gd name="T18" fmla="*/ 24 w 121"/>
                    <a:gd name="T19" fmla="*/ 4 h 182"/>
                    <a:gd name="T20" fmla="*/ 18 w 121"/>
                    <a:gd name="T21" fmla="*/ 4 h 182"/>
                    <a:gd name="T22" fmla="*/ 13 w 121"/>
                    <a:gd name="T23" fmla="*/ 2 h 182"/>
                    <a:gd name="T24" fmla="*/ 5 w 121"/>
                    <a:gd name="T25" fmla="*/ 1 h 182"/>
                    <a:gd name="T26" fmla="*/ 0 w 121"/>
                    <a:gd name="T27" fmla="*/ 0 h 1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1" h="182">
                      <a:moveTo>
                        <a:pt x="0" y="0"/>
                      </a:moveTo>
                      <a:lnTo>
                        <a:pt x="0" y="163"/>
                      </a:lnTo>
                      <a:lnTo>
                        <a:pt x="22" y="167"/>
                      </a:lnTo>
                      <a:lnTo>
                        <a:pt x="41" y="170"/>
                      </a:lnTo>
                      <a:lnTo>
                        <a:pt x="60" y="173"/>
                      </a:lnTo>
                      <a:lnTo>
                        <a:pt x="79" y="176"/>
                      </a:lnTo>
                      <a:lnTo>
                        <a:pt x="100" y="179"/>
                      </a:lnTo>
                      <a:lnTo>
                        <a:pt x="121" y="182"/>
                      </a:lnTo>
                      <a:lnTo>
                        <a:pt x="121" y="17"/>
                      </a:lnTo>
                      <a:lnTo>
                        <a:pt x="95" y="16"/>
                      </a:lnTo>
                      <a:lnTo>
                        <a:pt x="72" y="13"/>
                      </a:lnTo>
                      <a:lnTo>
                        <a:pt x="50" y="8"/>
                      </a:lnTo>
                      <a:lnTo>
                        <a:pt x="18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2A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70" name="Freeform 370"/>
                <p:cNvSpPr>
                  <a:spLocks/>
                </p:cNvSpPr>
                <p:nvPr/>
              </p:nvSpPr>
              <p:spPr bwMode="auto">
                <a:xfrm>
                  <a:off x="2571" y="2776"/>
                  <a:ext cx="61" cy="91"/>
                </a:xfrm>
                <a:custGeom>
                  <a:avLst/>
                  <a:gdLst>
                    <a:gd name="T0" fmla="*/ 0 w 121"/>
                    <a:gd name="T1" fmla="*/ 0 h 182"/>
                    <a:gd name="T2" fmla="*/ 0 w 121"/>
                    <a:gd name="T3" fmla="*/ 41 h 182"/>
                    <a:gd name="T4" fmla="*/ 6 w 121"/>
                    <a:gd name="T5" fmla="*/ 42 h 182"/>
                    <a:gd name="T6" fmla="*/ 11 w 121"/>
                    <a:gd name="T7" fmla="*/ 43 h 182"/>
                    <a:gd name="T8" fmla="*/ 15 w 121"/>
                    <a:gd name="T9" fmla="*/ 44 h 182"/>
                    <a:gd name="T10" fmla="*/ 20 w 121"/>
                    <a:gd name="T11" fmla="*/ 44 h 182"/>
                    <a:gd name="T12" fmla="*/ 25 w 121"/>
                    <a:gd name="T13" fmla="*/ 45 h 182"/>
                    <a:gd name="T14" fmla="*/ 31 w 121"/>
                    <a:gd name="T15" fmla="*/ 46 h 182"/>
                    <a:gd name="T16" fmla="*/ 31 w 121"/>
                    <a:gd name="T17" fmla="*/ 5 h 182"/>
                    <a:gd name="T18" fmla="*/ 24 w 121"/>
                    <a:gd name="T19" fmla="*/ 4 h 182"/>
                    <a:gd name="T20" fmla="*/ 18 w 121"/>
                    <a:gd name="T21" fmla="*/ 4 h 182"/>
                    <a:gd name="T22" fmla="*/ 13 w 121"/>
                    <a:gd name="T23" fmla="*/ 2 h 182"/>
                    <a:gd name="T24" fmla="*/ 5 w 121"/>
                    <a:gd name="T25" fmla="*/ 1 h 182"/>
                    <a:gd name="T26" fmla="*/ 0 w 121"/>
                    <a:gd name="T27" fmla="*/ 0 h 18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21" h="182">
                      <a:moveTo>
                        <a:pt x="0" y="0"/>
                      </a:moveTo>
                      <a:lnTo>
                        <a:pt x="0" y="163"/>
                      </a:lnTo>
                      <a:lnTo>
                        <a:pt x="22" y="167"/>
                      </a:lnTo>
                      <a:lnTo>
                        <a:pt x="41" y="170"/>
                      </a:lnTo>
                      <a:lnTo>
                        <a:pt x="60" y="173"/>
                      </a:lnTo>
                      <a:lnTo>
                        <a:pt x="79" y="176"/>
                      </a:lnTo>
                      <a:lnTo>
                        <a:pt x="100" y="179"/>
                      </a:lnTo>
                      <a:lnTo>
                        <a:pt x="121" y="182"/>
                      </a:lnTo>
                      <a:lnTo>
                        <a:pt x="121" y="17"/>
                      </a:lnTo>
                      <a:lnTo>
                        <a:pt x="95" y="16"/>
                      </a:lnTo>
                      <a:lnTo>
                        <a:pt x="72" y="13"/>
                      </a:lnTo>
                      <a:lnTo>
                        <a:pt x="50" y="8"/>
                      </a:lnTo>
                      <a:lnTo>
                        <a:pt x="18" y="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71" name="Freeform 371"/>
                <p:cNvSpPr>
                  <a:spLocks/>
                </p:cNvSpPr>
                <p:nvPr/>
              </p:nvSpPr>
              <p:spPr bwMode="auto">
                <a:xfrm>
                  <a:off x="3078" y="2737"/>
                  <a:ext cx="52" cy="103"/>
                </a:xfrm>
                <a:custGeom>
                  <a:avLst/>
                  <a:gdLst>
                    <a:gd name="T0" fmla="*/ 0 w 103"/>
                    <a:gd name="T1" fmla="*/ 12 h 206"/>
                    <a:gd name="T2" fmla="*/ 5 w 103"/>
                    <a:gd name="T3" fmla="*/ 10 h 206"/>
                    <a:gd name="T4" fmla="*/ 9 w 103"/>
                    <a:gd name="T5" fmla="*/ 8 h 206"/>
                    <a:gd name="T6" fmla="*/ 11 w 103"/>
                    <a:gd name="T7" fmla="*/ 8 h 206"/>
                    <a:gd name="T8" fmla="*/ 13 w 103"/>
                    <a:gd name="T9" fmla="*/ 7 h 206"/>
                    <a:gd name="T10" fmla="*/ 17 w 103"/>
                    <a:gd name="T11" fmla="*/ 5 h 206"/>
                    <a:gd name="T12" fmla="*/ 21 w 103"/>
                    <a:gd name="T13" fmla="*/ 3 h 206"/>
                    <a:gd name="T14" fmla="*/ 26 w 103"/>
                    <a:gd name="T15" fmla="*/ 0 h 206"/>
                    <a:gd name="T16" fmla="*/ 26 w 103"/>
                    <a:gd name="T17" fmla="*/ 40 h 206"/>
                    <a:gd name="T18" fmla="*/ 22 w 103"/>
                    <a:gd name="T19" fmla="*/ 43 h 206"/>
                    <a:gd name="T20" fmla="*/ 18 w 103"/>
                    <a:gd name="T21" fmla="*/ 45 h 206"/>
                    <a:gd name="T22" fmla="*/ 14 w 103"/>
                    <a:gd name="T23" fmla="*/ 47 h 206"/>
                    <a:gd name="T24" fmla="*/ 12 w 103"/>
                    <a:gd name="T25" fmla="*/ 48 h 206"/>
                    <a:gd name="T26" fmla="*/ 10 w 103"/>
                    <a:gd name="T27" fmla="*/ 48 h 206"/>
                    <a:gd name="T28" fmla="*/ 5 w 103"/>
                    <a:gd name="T29" fmla="*/ 50 h 206"/>
                    <a:gd name="T30" fmla="*/ 0 w 103"/>
                    <a:gd name="T31" fmla="*/ 52 h 206"/>
                    <a:gd name="T32" fmla="*/ 0 w 103"/>
                    <a:gd name="T33" fmla="*/ 12 h 20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03" h="206">
                      <a:moveTo>
                        <a:pt x="0" y="45"/>
                      </a:moveTo>
                      <a:lnTo>
                        <a:pt x="19" y="38"/>
                      </a:lnTo>
                      <a:lnTo>
                        <a:pt x="35" y="32"/>
                      </a:lnTo>
                      <a:lnTo>
                        <a:pt x="43" y="29"/>
                      </a:lnTo>
                      <a:lnTo>
                        <a:pt x="51" y="26"/>
                      </a:lnTo>
                      <a:lnTo>
                        <a:pt x="68" y="17"/>
                      </a:lnTo>
                      <a:lnTo>
                        <a:pt x="84" y="10"/>
                      </a:lnTo>
                      <a:lnTo>
                        <a:pt x="103" y="0"/>
                      </a:lnTo>
                      <a:lnTo>
                        <a:pt x="102" y="160"/>
                      </a:lnTo>
                      <a:lnTo>
                        <a:pt x="86" y="169"/>
                      </a:lnTo>
                      <a:lnTo>
                        <a:pt x="70" y="178"/>
                      </a:lnTo>
                      <a:lnTo>
                        <a:pt x="55" y="185"/>
                      </a:lnTo>
                      <a:lnTo>
                        <a:pt x="46" y="189"/>
                      </a:lnTo>
                      <a:lnTo>
                        <a:pt x="38" y="192"/>
                      </a:lnTo>
                      <a:lnTo>
                        <a:pt x="20" y="198"/>
                      </a:lnTo>
                      <a:lnTo>
                        <a:pt x="0" y="206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22A0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72" name="Freeform 372"/>
                <p:cNvSpPr>
                  <a:spLocks/>
                </p:cNvSpPr>
                <p:nvPr/>
              </p:nvSpPr>
              <p:spPr bwMode="auto">
                <a:xfrm>
                  <a:off x="3078" y="2737"/>
                  <a:ext cx="52" cy="103"/>
                </a:xfrm>
                <a:custGeom>
                  <a:avLst/>
                  <a:gdLst>
                    <a:gd name="T0" fmla="*/ 0 w 103"/>
                    <a:gd name="T1" fmla="*/ 12 h 206"/>
                    <a:gd name="T2" fmla="*/ 5 w 103"/>
                    <a:gd name="T3" fmla="*/ 10 h 206"/>
                    <a:gd name="T4" fmla="*/ 13 w 103"/>
                    <a:gd name="T5" fmla="*/ 7 h 206"/>
                    <a:gd name="T6" fmla="*/ 21 w 103"/>
                    <a:gd name="T7" fmla="*/ 3 h 206"/>
                    <a:gd name="T8" fmla="*/ 26 w 103"/>
                    <a:gd name="T9" fmla="*/ 0 h 206"/>
                    <a:gd name="T10" fmla="*/ 26 w 103"/>
                    <a:gd name="T11" fmla="*/ 40 h 206"/>
                    <a:gd name="T12" fmla="*/ 22 w 103"/>
                    <a:gd name="T13" fmla="*/ 43 h 206"/>
                    <a:gd name="T14" fmla="*/ 14 w 103"/>
                    <a:gd name="T15" fmla="*/ 47 h 206"/>
                    <a:gd name="T16" fmla="*/ 5 w 103"/>
                    <a:gd name="T17" fmla="*/ 50 h 206"/>
                    <a:gd name="T18" fmla="*/ 0 w 103"/>
                    <a:gd name="T19" fmla="*/ 52 h 206"/>
                    <a:gd name="T20" fmla="*/ 0 w 103"/>
                    <a:gd name="T21" fmla="*/ 12 h 2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206">
                      <a:moveTo>
                        <a:pt x="0" y="45"/>
                      </a:moveTo>
                      <a:lnTo>
                        <a:pt x="19" y="38"/>
                      </a:lnTo>
                      <a:lnTo>
                        <a:pt x="51" y="25"/>
                      </a:lnTo>
                      <a:lnTo>
                        <a:pt x="84" y="10"/>
                      </a:lnTo>
                      <a:lnTo>
                        <a:pt x="103" y="0"/>
                      </a:lnTo>
                      <a:lnTo>
                        <a:pt x="102" y="160"/>
                      </a:lnTo>
                      <a:lnTo>
                        <a:pt x="86" y="169"/>
                      </a:lnTo>
                      <a:lnTo>
                        <a:pt x="55" y="185"/>
                      </a:lnTo>
                      <a:lnTo>
                        <a:pt x="20" y="198"/>
                      </a:lnTo>
                      <a:lnTo>
                        <a:pt x="0" y="206"/>
                      </a:lnTo>
                      <a:lnTo>
                        <a:pt x="0" y="45"/>
                      </a:lnTo>
                    </a:path>
                  </a:pathLst>
                </a:custGeom>
                <a:noFill/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  <p:sp>
              <p:nvSpPr>
                <p:cNvPr id="1073" name="Freeform 373"/>
                <p:cNvSpPr>
                  <a:spLocks/>
                </p:cNvSpPr>
                <p:nvPr/>
              </p:nvSpPr>
              <p:spPr bwMode="auto">
                <a:xfrm>
                  <a:off x="3093" y="2641"/>
                  <a:ext cx="42" cy="95"/>
                </a:xfrm>
                <a:custGeom>
                  <a:avLst/>
                  <a:gdLst>
                    <a:gd name="T0" fmla="*/ 1 w 84"/>
                    <a:gd name="T1" fmla="*/ 0 h 189"/>
                    <a:gd name="T2" fmla="*/ 21 w 84"/>
                    <a:gd name="T3" fmla="*/ 10 h 189"/>
                    <a:gd name="T4" fmla="*/ 21 w 84"/>
                    <a:gd name="T5" fmla="*/ 46 h 189"/>
                    <a:gd name="T6" fmla="*/ 19 w 84"/>
                    <a:gd name="T7" fmla="*/ 48 h 189"/>
                    <a:gd name="T8" fmla="*/ 0 w 84"/>
                    <a:gd name="T9" fmla="*/ 39 h 189"/>
                    <a:gd name="T10" fmla="*/ 1 w 84"/>
                    <a:gd name="T11" fmla="*/ 0 h 1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84" h="189">
                      <a:moveTo>
                        <a:pt x="1" y="0"/>
                      </a:moveTo>
                      <a:lnTo>
                        <a:pt x="84" y="39"/>
                      </a:lnTo>
                      <a:lnTo>
                        <a:pt x="84" y="182"/>
                      </a:lnTo>
                      <a:lnTo>
                        <a:pt x="73" y="189"/>
                      </a:lnTo>
                      <a:lnTo>
                        <a:pt x="0" y="15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2A085"/>
                </a:solidFill>
                <a:ln w="15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400">
                    <a:solidFill>
                      <a:schemeClr val="tx2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036" name="TextBox 162"/>
              <p:cNvSpPr txBox="1">
                <a:spLocks noChangeArrowheads="1"/>
              </p:cNvSpPr>
              <p:nvPr/>
            </p:nvSpPr>
            <p:spPr bwMode="auto">
              <a:xfrm>
                <a:off x="4264844" y="1646153"/>
                <a:ext cx="342030" cy="7337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sz="2000" dirty="0">
                  <a:solidFill>
                    <a:schemeClr val="tx2"/>
                  </a:solidFill>
                  <a:cs typeface="Arial" charset="0"/>
                </a:endParaRPr>
              </a:p>
            </p:txBody>
          </p:sp>
        </p:grpSp>
        <p:sp>
          <p:nvSpPr>
            <p:cNvPr id="1034" name="Oval 1033"/>
            <p:cNvSpPr/>
            <p:nvPr/>
          </p:nvSpPr>
          <p:spPr bwMode="auto">
            <a:xfrm>
              <a:off x="3734089" y="3377029"/>
              <a:ext cx="2009775" cy="624108"/>
            </a:xfrm>
            <a:prstGeom prst="ellipse">
              <a:avLst/>
            </a:prstGeom>
            <a:solidFill>
              <a:schemeClr val="bg1">
                <a:alpha val="52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bliqueTopLeft"/>
              <a:lightRig rig="threePt" dir="t"/>
            </a:scene3d>
            <a:sp3d>
              <a:bevelT/>
              <a:bevelB/>
            </a:sp3d>
          </p:spPr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200" b="1" dirty="0" smtClean="0">
                  <a:solidFill>
                    <a:schemeClr val="tx2"/>
                  </a:solidFill>
                  <a:cs typeface="Arial" charset="0"/>
                </a:rPr>
                <a:t>C4I Secure Network</a:t>
              </a:r>
              <a:endParaRPr lang="en-US" sz="1000" b="1" dirty="0">
                <a:solidFill>
                  <a:schemeClr val="tx2"/>
                </a:solidFill>
                <a:cs typeface="Arial" charset="0"/>
              </a:endParaRPr>
            </a:p>
          </p:txBody>
        </p:sp>
      </p:grpSp>
      <p:pic>
        <p:nvPicPr>
          <p:cNvPr id="1074" name="Picture 3" descr="C:\Users\amontano\AppData\Local\Microsoft\Windows\Temporary Internet Files\Content.IE5\I0526294\MC900434847[1]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071" y="5085253"/>
            <a:ext cx="727340" cy="727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66" name="Group 24"/>
          <p:cNvGrpSpPr>
            <a:grpSpLocks/>
          </p:cNvGrpSpPr>
          <p:nvPr/>
        </p:nvGrpSpPr>
        <p:grpSpPr bwMode="auto">
          <a:xfrm>
            <a:off x="7734864" y="2986815"/>
            <a:ext cx="1476375" cy="606390"/>
            <a:chOff x="2435" y="1266"/>
            <a:chExt cx="1097" cy="451"/>
          </a:xfrm>
        </p:grpSpPr>
        <p:pic>
          <p:nvPicPr>
            <p:cNvPr id="1167" name="Picture 25" descr="Net_lk16_color_sq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4722" b="22847"/>
            <a:stretch>
              <a:fillRect/>
            </a:stretch>
          </p:blipFill>
          <p:spPr bwMode="auto">
            <a:xfrm>
              <a:off x="2435" y="1445"/>
              <a:ext cx="1097" cy="272"/>
            </a:xfrm>
            <a:prstGeom prst="rect">
              <a:avLst/>
            </a:prstGeom>
            <a:noFill/>
          </p:spPr>
        </p:pic>
        <p:sp>
          <p:nvSpPr>
            <p:cNvPr id="1168" name="Text Box 26"/>
            <p:cNvSpPr txBox="1">
              <a:spLocks noChangeArrowheads="1"/>
            </p:cNvSpPr>
            <p:nvPr/>
          </p:nvSpPr>
          <p:spPr bwMode="auto">
            <a:xfrm>
              <a:off x="2707" y="1266"/>
              <a:ext cx="503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8644" tIns="34321" rIns="68644" bIns="34321">
              <a:spAutoFit/>
            </a:bodyPr>
            <a:lstStyle/>
            <a:p>
              <a:pPr defTabSz="685800"/>
              <a:r>
                <a:rPr lang="en-US" sz="1200" b="1" i="1" dirty="0">
                  <a:solidFill>
                    <a:schemeClr val="tx2"/>
                  </a:solidFill>
                  <a:latin typeface="AvantGarde" pitchFamily="34" charset="0"/>
                </a:rPr>
                <a:t>Link-16</a:t>
              </a:r>
              <a:endParaRPr lang="en-US" sz="800" b="1" i="1" dirty="0">
                <a:solidFill>
                  <a:schemeClr val="tx2"/>
                </a:solidFill>
                <a:latin typeface="AvantGarde" pitchFamily="34" charset="0"/>
              </a:endParaRPr>
            </a:p>
          </p:txBody>
        </p:sp>
      </p:grpSp>
      <p:sp>
        <p:nvSpPr>
          <p:cNvPr id="1169" name="Freeform 47"/>
          <p:cNvSpPr>
            <a:spLocks/>
          </p:cNvSpPr>
          <p:nvPr/>
        </p:nvSpPr>
        <p:spPr bwMode="invGray">
          <a:xfrm rot="13957765" flipH="1">
            <a:off x="8105705" y="3699565"/>
            <a:ext cx="682900" cy="290678"/>
          </a:xfrm>
          <a:custGeom>
            <a:avLst/>
            <a:gdLst>
              <a:gd name="T0" fmla="*/ 0 w 1002"/>
              <a:gd name="T1" fmla="*/ 2147483647 h 846"/>
              <a:gd name="T2" fmla="*/ 0 w 1002"/>
              <a:gd name="T3" fmla="*/ 2147483647 h 846"/>
              <a:gd name="T4" fmla="*/ 0 w 1002"/>
              <a:gd name="T5" fmla="*/ 2147483647 h 846"/>
              <a:gd name="T6" fmla="*/ 0 w 1002"/>
              <a:gd name="T7" fmla="*/ 0 h 846"/>
              <a:gd name="T8" fmla="*/ 0 w 1002"/>
              <a:gd name="T9" fmla="*/ 2147483647 h 846"/>
              <a:gd name="T10" fmla="*/ 0 w 1002"/>
              <a:gd name="T11" fmla="*/ 2147483647 h 846"/>
              <a:gd name="T12" fmla="*/ 0 w 1002"/>
              <a:gd name="T13" fmla="*/ 2147483647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2"/>
              <a:gd name="T22" fmla="*/ 0 h 846"/>
              <a:gd name="T23" fmla="*/ 1002 w 1002"/>
              <a:gd name="T24" fmla="*/ 846 h 8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2" h="846">
                <a:moveTo>
                  <a:pt x="0" y="846"/>
                </a:moveTo>
                <a:lnTo>
                  <a:pt x="546" y="348"/>
                </a:lnTo>
                <a:lnTo>
                  <a:pt x="540" y="414"/>
                </a:lnTo>
                <a:lnTo>
                  <a:pt x="1002" y="0"/>
                </a:lnTo>
                <a:lnTo>
                  <a:pt x="480" y="522"/>
                </a:lnTo>
                <a:lnTo>
                  <a:pt x="474" y="456"/>
                </a:lnTo>
                <a:lnTo>
                  <a:pt x="0" y="8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170" name="Freeform 47"/>
          <p:cNvSpPr>
            <a:spLocks/>
          </p:cNvSpPr>
          <p:nvPr/>
        </p:nvSpPr>
        <p:spPr bwMode="invGray">
          <a:xfrm rot="725113" flipH="1">
            <a:off x="8189440" y="2394668"/>
            <a:ext cx="491382" cy="845592"/>
          </a:xfrm>
          <a:custGeom>
            <a:avLst/>
            <a:gdLst>
              <a:gd name="T0" fmla="*/ 0 w 1002"/>
              <a:gd name="T1" fmla="*/ 2147483647 h 846"/>
              <a:gd name="T2" fmla="*/ 0 w 1002"/>
              <a:gd name="T3" fmla="*/ 2147483647 h 846"/>
              <a:gd name="T4" fmla="*/ 0 w 1002"/>
              <a:gd name="T5" fmla="*/ 2147483647 h 846"/>
              <a:gd name="T6" fmla="*/ 0 w 1002"/>
              <a:gd name="T7" fmla="*/ 0 h 846"/>
              <a:gd name="T8" fmla="*/ 0 w 1002"/>
              <a:gd name="T9" fmla="*/ 2147483647 h 846"/>
              <a:gd name="T10" fmla="*/ 0 w 1002"/>
              <a:gd name="T11" fmla="*/ 2147483647 h 846"/>
              <a:gd name="T12" fmla="*/ 0 w 1002"/>
              <a:gd name="T13" fmla="*/ 2147483647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2"/>
              <a:gd name="T22" fmla="*/ 0 h 846"/>
              <a:gd name="T23" fmla="*/ 1002 w 1002"/>
              <a:gd name="T24" fmla="*/ 846 h 8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2" h="846">
                <a:moveTo>
                  <a:pt x="0" y="846"/>
                </a:moveTo>
                <a:lnTo>
                  <a:pt x="546" y="348"/>
                </a:lnTo>
                <a:lnTo>
                  <a:pt x="540" y="414"/>
                </a:lnTo>
                <a:lnTo>
                  <a:pt x="1002" y="0"/>
                </a:lnTo>
                <a:lnTo>
                  <a:pt x="480" y="522"/>
                </a:lnTo>
                <a:lnTo>
                  <a:pt x="474" y="456"/>
                </a:lnTo>
                <a:lnTo>
                  <a:pt x="0" y="8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1171" name="Group 1170"/>
          <p:cNvGrpSpPr/>
          <p:nvPr/>
        </p:nvGrpSpPr>
        <p:grpSpPr>
          <a:xfrm>
            <a:off x="7224788" y="3867749"/>
            <a:ext cx="510076" cy="964002"/>
            <a:chOff x="6097508" y="4179928"/>
            <a:chExt cx="510076" cy="964002"/>
          </a:xfrm>
        </p:grpSpPr>
        <p:grpSp>
          <p:nvGrpSpPr>
            <p:cNvPr id="1172" name="Group 65"/>
            <p:cNvGrpSpPr>
              <a:grpSpLocks/>
            </p:cNvGrpSpPr>
            <p:nvPr/>
          </p:nvGrpSpPr>
          <p:grpSpPr bwMode="auto">
            <a:xfrm>
              <a:off x="6228312" y="4179928"/>
              <a:ext cx="292630" cy="705288"/>
              <a:chOff x="3539" y="1020"/>
              <a:chExt cx="395" cy="1043"/>
            </a:xfrm>
          </p:grpSpPr>
          <p:pic>
            <p:nvPicPr>
              <p:cNvPr id="1174" name="Picture 66" descr="Kathrine_Good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3732" y="1080"/>
                <a:ext cx="27" cy="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5" name="Picture 67" descr="Cabinet Rendering150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3539" y="1427"/>
                <a:ext cx="386" cy="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6" name="Text Box 71"/>
              <p:cNvSpPr txBox="1">
                <a:spLocks noChangeArrowheads="1"/>
              </p:cNvSpPr>
              <p:nvPr/>
            </p:nvSpPr>
            <p:spPr bwMode="auto">
              <a:xfrm>
                <a:off x="3747" y="1234"/>
                <a:ext cx="187" cy="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68644" tIns="34321" rIns="68644" bIns="34321">
                <a:spAutoFit/>
              </a:bodyPr>
              <a:lstStyle/>
              <a:p>
                <a:pPr algn="ctr" defTabSz="685800"/>
                <a:endParaRPr lang="en-US" sz="5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1177" name="Group 72"/>
              <p:cNvGrpSpPr>
                <a:grpSpLocks/>
              </p:cNvGrpSpPr>
              <p:nvPr/>
            </p:nvGrpSpPr>
            <p:grpSpPr bwMode="auto">
              <a:xfrm>
                <a:off x="3641" y="1020"/>
                <a:ext cx="222" cy="35"/>
                <a:chOff x="916" y="962"/>
                <a:chExt cx="507" cy="80"/>
              </a:xfrm>
            </p:grpSpPr>
            <p:sp>
              <p:nvSpPr>
                <p:cNvPr id="1181" name="Freeform 73"/>
                <p:cNvSpPr>
                  <a:spLocks/>
                </p:cNvSpPr>
                <p:nvPr/>
              </p:nvSpPr>
              <p:spPr bwMode="gray">
                <a:xfrm>
                  <a:off x="1265" y="996"/>
                  <a:ext cx="158" cy="46"/>
                </a:xfrm>
                <a:custGeom>
                  <a:avLst/>
                  <a:gdLst>
                    <a:gd name="T0" fmla="*/ 0 w 630"/>
                    <a:gd name="T1" fmla="*/ 323 h 323"/>
                    <a:gd name="T2" fmla="*/ 166 w 630"/>
                    <a:gd name="T3" fmla="*/ 212 h 323"/>
                    <a:gd name="T4" fmla="*/ 177 w 630"/>
                    <a:gd name="T5" fmla="*/ 266 h 323"/>
                    <a:gd name="T6" fmla="*/ 434 w 630"/>
                    <a:gd name="T7" fmla="*/ 87 h 323"/>
                    <a:gd name="T8" fmla="*/ 444 w 630"/>
                    <a:gd name="T9" fmla="*/ 117 h 323"/>
                    <a:gd name="T10" fmla="*/ 630 w 630"/>
                    <a:gd name="T11" fmla="*/ 0 h 3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30" h="323">
                      <a:moveTo>
                        <a:pt x="0" y="323"/>
                      </a:moveTo>
                      <a:lnTo>
                        <a:pt x="166" y="212"/>
                      </a:lnTo>
                      <a:lnTo>
                        <a:pt x="177" y="266"/>
                      </a:lnTo>
                      <a:lnTo>
                        <a:pt x="434" y="87"/>
                      </a:lnTo>
                      <a:lnTo>
                        <a:pt x="444" y="117"/>
                      </a:lnTo>
                      <a:lnTo>
                        <a:pt x="630" y="0"/>
                      </a:lnTo>
                    </a:path>
                  </a:pathLst>
                </a:custGeom>
                <a:no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82" name="Freeform 74"/>
                <p:cNvSpPr>
                  <a:spLocks/>
                </p:cNvSpPr>
                <p:nvPr/>
              </p:nvSpPr>
              <p:spPr bwMode="gray">
                <a:xfrm>
                  <a:off x="1195" y="962"/>
                  <a:ext cx="110" cy="70"/>
                </a:xfrm>
                <a:custGeom>
                  <a:avLst/>
                  <a:gdLst>
                    <a:gd name="T0" fmla="*/ 0 w 439"/>
                    <a:gd name="T1" fmla="*/ 492 h 492"/>
                    <a:gd name="T2" fmla="*/ 63 w 439"/>
                    <a:gd name="T3" fmla="*/ 350 h 492"/>
                    <a:gd name="T4" fmla="*/ 136 w 439"/>
                    <a:gd name="T5" fmla="*/ 394 h 492"/>
                    <a:gd name="T6" fmla="*/ 277 w 439"/>
                    <a:gd name="T7" fmla="*/ 139 h 492"/>
                    <a:gd name="T8" fmla="*/ 336 w 439"/>
                    <a:gd name="T9" fmla="*/ 173 h 492"/>
                    <a:gd name="T10" fmla="*/ 439 w 439"/>
                    <a:gd name="T11" fmla="*/ 0 h 4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9" h="492">
                      <a:moveTo>
                        <a:pt x="0" y="492"/>
                      </a:moveTo>
                      <a:lnTo>
                        <a:pt x="63" y="350"/>
                      </a:lnTo>
                      <a:lnTo>
                        <a:pt x="136" y="394"/>
                      </a:lnTo>
                      <a:lnTo>
                        <a:pt x="277" y="139"/>
                      </a:lnTo>
                      <a:lnTo>
                        <a:pt x="336" y="173"/>
                      </a:lnTo>
                      <a:lnTo>
                        <a:pt x="439" y="0"/>
                      </a:lnTo>
                    </a:path>
                  </a:pathLst>
                </a:custGeom>
                <a:no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83" name="Freeform 75"/>
                <p:cNvSpPr>
                  <a:spLocks/>
                </p:cNvSpPr>
                <p:nvPr/>
              </p:nvSpPr>
              <p:spPr bwMode="gray">
                <a:xfrm>
                  <a:off x="1032" y="962"/>
                  <a:ext cx="110" cy="70"/>
                </a:xfrm>
                <a:custGeom>
                  <a:avLst/>
                  <a:gdLst>
                    <a:gd name="T0" fmla="*/ 442 w 442"/>
                    <a:gd name="T1" fmla="*/ 492 h 492"/>
                    <a:gd name="T2" fmla="*/ 375 w 442"/>
                    <a:gd name="T3" fmla="*/ 355 h 492"/>
                    <a:gd name="T4" fmla="*/ 297 w 442"/>
                    <a:gd name="T5" fmla="*/ 396 h 492"/>
                    <a:gd name="T6" fmla="*/ 152 w 442"/>
                    <a:gd name="T7" fmla="*/ 139 h 492"/>
                    <a:gd name="T8" fmla="*/ 97 w 442"/>
                    <a:gd name="T9" fmla="*/ 178 h 492"/>
                    <a:gd name="T10" fmla="*/ 0 w 442"/>
                    <a:gd name="T11" fmla="*/ 0 h 49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42" h="492">
                      <a:moveTo>
                        <a:pt x="442" y="492"/>
                      </a:moveTo>
                      <a:lnTo>
                        <a:pt x="375" y="355"/>
                      </a:lnTo>
                      <a:lnTo>
                        <a:pt x="297" y="396"/>
                      </a:lnTo>
                      <a:lnTo>
                        <a:pt x="152" y="139"/>
                      </a:lnTo>
                      <a:lnTo>
                        <a:pt x="97" y="17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84" name="Freeform 76"/>
                <p:cNvSpPr>
                  <a:spLocks/>
                </p:cNvSpPr>
                <p:nvPr/>
              </p:nvSpPr>
              <p:spPr bwMode="gray">
                <a:xfrm>
                  <a:off x="916" y="996"/>
                  <a:ext cx="155" cy="46"/>
                </a:xfrm>
                <a:custGeom>
                  <a:avLst/>
                  <a:gdLst>
                    <a:gd name="T0" fmla="*/ 621 w 621"/>
                    <a:gd name="T1" fmla="*/ 322 h 322"/>
                    <a:gd name="T2" fmla="*/ 453 w 621"/>
                    <a:gd name="T3" fmla="*/ 204 h 322"/>
                    <a:gd name="T4" fmla="*/ 450 w 621"/>
                    <a:gd name="T5" fmla="*/ 258 h 322"/>
                    <a:gd name="T6" fmla="*/ 196 w 621"/>
                    <a:gd name="T7" fmla="*/ 76 h 322"/>
                    <a:gd name="T8" fmla="*/ 180 w 621"/>
                    <a:gd name="T9" fmla="*/ 119 h 322"/>
                    <a:gd name="T10" fmla="*/ 0 w 621"/>
                    <a:gd name="T11" fmla="*/ 0 h 32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21" h="322">
                      <a:moveTo>
                        <a:pt x="621" y="322"/>
                      </a:moveTo>
                      <a:lnTo>
                        <a:pt x="453" y="204"/>
                      </a:lnTo>
                      <a:lnTo>
                        <a:pt x="450" y="258"/>
                      </a:lnTo>
                      <a:lnTo>
                        <a:pt x="196" y="76"/>
                      </a:lnTo>
                      <a:lnTo>
                        <a:pt x="180" y="1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793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2400">
                    <a:solidFill>
                      <a:schemeClr val="tx2"/>
                    </a:solidFill>
                    <a:latin typeface="Times New Roman" pitchFamily="18" charset="0"/>
                  </a:endParaRPr>
                </a:p>
              </p:txBody>
            </p:sp>
          </p:grpSp>
          <p:pic>
            <p:nvPicPr>
              <p:cNvPr id="1178" name="Picture 77" descr="antenna"/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/>
              <a:stretch>
                <a:fillRect/>
              </a:stretch>
            </p:blipFill>
            <p:spPr bwMode="auto">
              <a:xfrm>
                <a:off x="3592" y="1312"/>
                <a:ext cx="51" cy="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79" name="Line 78"/>
              <p:cNvSpPr>
                <a:spLocks noChangeShapeType="1"/>
              </p:cNvSpPr>
              <p:nvPr/>
            </p:nvSpPr>
            <p:spPr bwMode="auto">
              <a:xfrm>
                <a:off x="3616" y="1368"/>
                <a:ext cx="0" cy="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80" name="Line 79"/>
              <p:cNvSpPr>
                <a:spLocks noChangeShapeType="1"/>
              </p:cNvSpPr>
              <p:nvPr/>
            </p:nvSpPr>
            <p:spPr bwMode="auto">
              <a:xfrm>
                <a:off x="3745" y="1374"/>
                <a:ext cx="0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488" tIns="44450" rIns="90488" bIns="44450"/>
              <a:lstStyle/>
              <a:p>
                <a:endParaRPr lang="en-US" sz="2400">
                  <a:solidFill>
                    <a:schemeClr val="tx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73" name="TextBox 1226"/>
            <p:cNvSpPr txBox="1">
              <a:spLocks noChangeArrowheads="1"/>
            </p:cNvSpPr>
            <p:nvPr/>
          </p:nvSpPr>
          <p:spPr bwMode="auto">
            <a:xfrm>
              <a:off x="6097508" y="4866931"/>
              <a:ext cx="51007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i="1" dirty="0">
                  <a:solidFill>
                    <a:schemeClr val="tx2"/>
                  </a:solidFill>
                  <a:latin typeface="AvantGarde" pitchFamily="34" charset="0"/>
                </a:rPr>
                <a:t>GSS</a:t>
              </a:r>
            </a:p>
          </p:txBody>
        </p:sp>
      </p:grpSp>
      <p:sp>
        <p:nvSpPr>
          <p:cNvPr id="1185" name="Freeform 47"/>
          <p:cNvSpPr>
            <a:spLocks/>
          </p:cNvSpPr>
          <p:nvPr/>
        </p:nvSpPr>
        <p:spPr bwMode="invGray">
          <a:xfrm rot="8809544" flipH="1">
            <a:off x="2234359" y="1267212"/>
            <a:ext cx="1396003" cy="1684991"/>
          </a:xfrm>
          <a:custGeom>
            <a:avLst/>
            <a:gdLst>
              <a:gd name="T0" fmla="*/ 0 w 1002"/>
              <a:gd name="T1" fmla="*/ 2147483647 h 846"/>
              <a:gd name="T2" fmla="*/ 0 w 1002"/>
              <a:gd name="T3" fmla="*/ 2147483647 h 846"/>
              <a:gd name="T4" fmla="*/ 0 w 1002"/>
              <a:gd name="T5" fmla="*/ 2147483647 h 846"/>
              <a:gd name="T6" fmla="*/ 0 w 1002"/>
              <a:gd name="T7" fmla="*/ 0 h 846"/>
              <a:gd name="T8" fmla="*/ 0 w 1002"/>
              <a:gd name="T9" fmla="*/ 2147483647 h 846"/>
              <a:gd name="T10" fmla="*/ 0 w 1002"/>
              <a:gd name="T11" fmla="*/ 2147483647 h 846"/>
              <a:gd name="T12" fmla="*/ 0 w 1002"/>
              <a:gd name="T13" fmla="*/ 2147483647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2"/>
              <a:gd name="T22" fmla="*/ 0 h 846"/>
              <a:gd name="T23" fmla="*/ 1002 w 1002"/>
              <a:gd name="T24" fmla="*/ 846 h 8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2" h="846">
                <a:moveTo>
                  <a:pt x="0" y="846"/>
                </a:moveTo>
                <a:lnTo>
                  <a:pt x="546" y="348"/>
                </a:lnTo>
                <a:lnTo>
                  <a:pt x="540" y="414"/>
                </a:lnTo>
                <a:lnTo>
                  <a:pt x="1002" y="0"/>
                </a:lnTo>
                <a:lnTo>
                  <a:pt x="480" y="522"/>
                </a:lnTo>
                <a:lnTo>
                  <a:pt x="474" y="456"/>
                </a:lnTo>
                <a:lnTo>
                  <a:pt x="0" y="8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187" name="Group 3681"/>
          <p:cNvGrpSpPr>
            <a:grpSpLocks/>
          </p:cNvGrpSpPr>
          <p:nvPr/>
        </p:nvGrpSpPr>
        <p:grpSpPr bwMode="auto">
          <a:xfrm>
            <a:off x="448636" y="5369564"/>
            <a:ext cx="1303964" cy="1241385"/>
            <a:chOff x="3306" y="3710"/>
            <a:chExt cx="575" cy="348"/>
          </a:xfrm>
        </p:grpSpPr>
        <p:grpSp>
          <p:nvGrpSpPr>
            <p:cNvPr id="1188" name="Group 3682"/>
            <p:cNvGrpSpPr>
              <a:grpSpLocks/>
            </p:cNvGrpSpPr>
            <p:nvPr/>
          </p:nvGrpSpPr>
          <p:grpSpPr bwMode="auto">
            <a:xfrm>
              <a:off x="3306" y="3753"/>
              <a:ext cx="575" cy="305"/>
              <a:chOff x="3306" y="3753"/>
              <a:chExt cx="575" cy="305"/>
            </a:xfrm>
          </p:grpSpPr>
          <p:grpSp>
            <p:nvGrpSpPr>
              <p:cNvPr id="1190" name="Group 3683"/>
              <p:cNvGrpSpPr>
                <a:grpSpLocks/>
              </p:cNvGrpSpPr>
              <p:nvPr/>
            </p:nvGrpSpPr>
            <p:grpSpPr bwMode="auto">
              <a:xfrm>
                <a:off x="3306" y="3753"/>
                <a:ext cx="575" cy="305"/>
                <a:chOff x="3306" y="3753"/>
                <a:chExt cx="575" cy="305"/>
              </a:xfrm>
            </p:grpSpPr>
            <p:grpSp>
              <p:nvGrpSpPr>
                <p:cNvPr id="1196" name="Group 3684"/>
                <p:cNvGrpSpPr>
                  <a:grpSpLocks/>
                </p:cNvGrpSpPr>
                <p:nvPr/>
              </p:nvGrpSpPr>
              <p:grpSpPr bwMode="auto">
                <a:xfrm>
                  <a:off x="3795" y="4021"/>
                  <a:ext cx="21" cy="13"/>
                  <a:chOff x="3795" y="4021"/>
                  <a:chExt cx="21" cy="13"/>
                </a:xfrm>
              </p:grpSpPr>
              <p:sp>
                <p:nvSpPr>
                  <p:cNvPr id="1426" name="Freeform 3685"/>
                  <p:cNvSpPr>
                    <a:spLocks/>
                  </p:cNvSpPr>
                  <p:nvPr/>
                </p:nvSpPr>
                <p:spPr bwMode="auto">
                  <a:xfrm>
                    <a:off x="3795" y="4021"/>
                    <a:ext cx="11" cy="11"/>
                  </a:xfrm>
                  <a:custGeom>
                    <a:avLst/>
                    <a:gdLst>
                      <a:gd name="T0" fmla="*/ 10 w 21"/>
                      <a:gd name="T1" fmla="*/ 8 h 23"/>
                      <a:gd name="T2" fmla="*/ 10 w 21"/>
                      <a:gd name="T3" fmla="*/ 11 h 23"/>
                      <a:gd name="T4" fmla="*/ 5 w 21"/>
                      <a:gd name="T5" fmla="*/ 10 h 23"/>
                      <a:gd name="T6" fmla="*/ 8 w 21"/>
                      <a:gd name="T7" fmla="*/ 5 h 23"/>
                      <a:gd name="T8" fmla="*/ 10 w 21"/>
                      <a:gd name="T9" fmla="*/ 8 h 23"/>
                      <a:gd name="T10" fmla="*/ 14 w 21"/>
                      <a:gd name="T11" fmla="*/ 10 h 23"/>
                      <a:gd name="T12" fmla="*/ 11 w 21"/>
                      <a:gd name="T13" fmla="*/ 1 h 23"/>
                      <a:gd name="T14" fmla="*/ 7 w 21"/>
                      <a:gd name="T15" fmla="*/ 0 h 23"/>
                      <a:gd name="T16" fmla="*/ 0 w 21"/>
                      <a:gd name="T17" fmla="*/ 8 h 23"/>
                      <a:gd name="T18" fmla="*/ 1 w 21"/>
                      <a:gd name="T19" fmla="*/ 14 h 23"/>
                      <a:gd name="T20" fmla="*/ 11 w 21"/>
                      <a:gd name="T21" fmla="*/ 16 h 23"/>
                      <a:gd name="T22" fmla="*/ 13 w 21"/>
                      <a:gd name="T23" fmla="*/ 21 h 23"/>
                      <a:gd name="T24" fmla="*/ 18 w 21"/>
                      <a:gd name="T25" fmla="*/ 23 h 23"/>
                      <a:gd name="T26" fmla="*/ 17 w 21"/>
                      <a:gd name="T27" fmla="*/ 16 h 23"/>
                      <a:gd name="T28" fmla="*/ 21 w 21"/>
                      <a:gd name="T29" fmla="*/ 17 h 23"/>
                      <a:gd name="T30" fmla="*/ 20 w 21"/>
                      <a:gd name="T31" fmla="*/ 13 h 23"/>
                      <a:gd name="T32" fmla="*/ 16 w 21"/>
                      <a:gd name="T33" fmla="*/ 11 h 23"/>
                      <a:gd name="T34" fmla="*/ 14 w 21"/>
                      <a:gd name="T35" fmla="*/ 10 h 23"/>
                      <a:gd name="T36" fmla="*/ 10 w 21"/>
                      <a:gd name="T37" fmla="*/ 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1" h="23">
                        <a:moveTo>
                          <a:pt x="10" y="8"/>
                        </a:moveTo>
                        <a:lnTo>
                          <a:pt x="10" y="11"/>
                        </a:lnTo>
                        <a:lnTo>
                          <a:pt x="5" y="10"/>
                        </a:lnTo>
                        <a:lnTo>
                          <a:pt x="8" y="5"/>
                        </a:lnTo>
                        <a:lnTo>
                          <a:pt x="10" y="8"/>
                        </a:lnTo>
                        <a:lnTo>
                          <a:pt x="14" y="10"/>
                        </a:lnTo>
                        <a:lnTo>
                          <a:pt x="11" y="1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1" y="14"/>
                        </a:lnTo>
                        <a:lnTo>
                          <a:pt x="11" y="16"/>
                        </a:lnTo>
                        <a:lnTo>
                          <a:pt x="13" y="21"/>
                        </a:lnTo>
                        <a:lnTo>
                          <a:pt x="18" y="23"/>
                        </a:lnTo>
                        <a:lnTo>
                          <a:pt x="17" y="16"/>
                        </a:lnTo>
                        <a:lnTo>
                          <a:pt x="21" y="17"/>
                        </a:lnTo>
                        <a:lnTo>
                          <a:pt x="20" y="13"/>
                        </a:lnTo>
                        <a:lnTo>
                          <a:pt x="16" y="11"/>
                        </a:lnTo>
                        <a:lnTo>
                          <a:pt x="14" y="10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27" name="Freeform 3686"/>
                  <p:cNvSpPr>
                    <a:spLocks/>
                  </p:cNvSpPr>
                  <p:nvPr/>
                </p:nvSpPr>
                <p:spPr bwMode="auto">
                  <a:xfrm>
                    <a:off x="3795" y="4021"/>
                    <a:ext cx="11" cy="11"/>
                  </a:xfrm>
                  <a:custGeom>
                    <a:avLst/>
                    <a:gdLst>
                      <a:gd name="T0" fmla="*/ 10 w 21"/>
                      <a:gd name="T1" fmla="*/ 8 h 23"/>
                      <a:gd name="T2" fmla="*/ 10 w 21"/>
                      <a:gd name="T3" fmla="*/ 11 h 23"/>
                      <a:gd name="T4" fmla="*/ 5 w 21"/>
                      <a:gd name="T5" fmla="*/ 10 h 23"/>
                      <a:gd name="T6" fmla="*/ 8 w 21"/>
                      <a:gd name="T7" fmla="*/ 5 h 23"/>
                      <a:gd name="T8" fmla="*/ 10 w 21"/>
                      <a:gd name="T9" fmla="*/ 8 h 23"/>
                      <a:gd name="T10" fmla="*/ 14 w 21"/>
                      <a:gd name="T11" fmla="*/ 10 h 23"/>
                      <a:gd name="T12" fmla="*/ 11 w 21"/>
                      <a:gd name="T13" fmla="*/ 1 h 23"/>
                      <a:gd name="T14" fmla="*/ 7 w 21"/>
                      <a:gd name="T15" fmla="*/ 0 h 23"/>
                      <a:gd name="T16" fmla="*/ 0 w 21"/>
                      <a:gd name="T17" fmla="*/ 8 h 23"/>
                      <a:gd name="T18" fmla="*/ 1 w 21"/>
                      <a:gd name="T19" fmla="*/ 14 h 23"/>
                      <a:gd name="T20" fmla="*/ 11 w 21"/>
                      <a:gd name="T21" fmla="*/ 16 h 23"/>
                      <a:gd name="T22" fmla="*/ 13 w 21"/>
                      <a:gd name="T23" fmla="*/ 21 h 23"/>
                      <a:gd name="T24" fmla="*/ 18 w 21"/>
                      <a:gd name="T25" fmla="*/ 23 h 23"/>
                      <a:gd name="T26" fmla="*/ 17 w 21"/>
                      <a:gd name="T27" fmla="*/ 16 h 23"/>
                      <a:gd name="T28" fmla="*/ 21 w 21"/>
                      <a:gd name="T29" fmla="*/ 17 h 23"/>
                      <a:gd name="T30" fmla="*/ 20 w 21"/>
                      <a:gd name="T31" fmla="*/ 13 h 23"/>
                      <a:gd name="T32" fmla="*/ 16 w 21"/>
                      <a:gd name="T33" fmla="*/ 11 h 23"/>
                      <a:gd name="T34" fmla="*/ 14 w 21"/>
                      <a:gd name="T35" fmla="*/ 10 h 23"/>
                      <a:gd name="T36" fmla="*/ 10 w 21"/>
                      <a:gd name="T37" fmla="*/ 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1" h="23">
                        <a:moveTo>
                          <a:pt x="10" y="8"/>
                        </a:moveTo>
                        <a:lnTo>
                          <a:pt x="10" y="11"/>
                        </a:lnTo>
                        <a:lnTo>
                          <a:pt x="5" y="10"/>
                        </a:lnTo>
                        <a:lnTo>
                          <a:pt x="8" y="5"/>
                        </a:lnTo>
                        <a:lnTo>
                          <a:pt x="10" y="8"/>
                        </a:lnTo>
                        <a:lnTo>
                          <a:pt x="14" y="10"/>
                        </a:lnTo>
                        <a:lnTo>
                          <a:pt x="11" y="1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1" y="14"/>
                        </a:lnTo>
                        <a:lnTo>
                          <a:pt x="11" y="16"/>
                        </a:lnTo>
                        <a:lnTo>
                          <a:pt x="13" y="21"/>
                        </a:lnTo>
                        <a:lnTo>
                          <a:pt x="18" y="23"/>
                        </a:lnTo>
                        <a:lnTo>
                          <a:pt x="17" y="16"/>
                        </a:lnTo>
                        <a:lnTo>
                          <a:pt x="21" y="17"/>
                        </a:lnTo>
                        <a:lnTo>
                          <a:pt x="20" y="13"/>
                        </a:lnTo>
                        <a:lnTo>
                          <a:pt x="16" y="11"/>
                        </a:lnTo>
                        <a:lnTo>
                          <a:pt x="14" y="10"/>
                        </a:lnTo>
                        <a:lnTo>
                          <a:pt x="10" y="8"/>
                        </a:lnTo>
                      </a:path>
                    </a:pathLst>
                  </a:custGeom>
                  <a:noFill/>
                  <a:ln w="1588">
                    <a:solidFill>
                      <a:srgbClr val="96969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28" name="Freeform 3687"/>
                  <p:cNvSpPr>
                    <a:spLocks/>
                  </p:cNvSpPr>
                  <p:nvPr/>
                </p:nvSpPr>
                <p:spPr bwMode="auto">
                  <a:xfrm>
                    <a:off x="3805" y="4022"/>
                    <a:ext cx="11" cy="12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17 w 20"/>
                      <a:gd name="T3" fmla="*/ 2 h 23"/>
                      <a:gd name="T4" fmla="*/ 20 w 20"/>
                      <a:gd name="T5" fmla="*/ 8 h 23"/>
                      <a:gd name="T6" fmla="*/ 17 w 20"/>
                      <a:gd name="T7" fmla="*/ 10 h 23"/>
                      <a:gd name="T8" fmla="*/ 16 w 20"/>
                      <a:gd name="T9" fmla="*/ 13 h 23"/>
                      <a:gd name="T10" fmla="*/ 14 w 20"/>
                      <a:gd name="T11" fmla="*/ 15 h 23"/>
                      <a:gd name="T12" fmla="*/ 13 w 20"/>
                      <a:gd name="T13" fmla="*/ 20 h 23"/>
                      <a:gd name="T14" fmla="*/ 13 w 20"/>
                      <a:gd name="T15" fmla="*/ 23 h 23"/>
                      <a:gd name="T16" fmla="*/ 7 w 20"/>
                      <a:gd name="T17" fmla="*/ 21 h 23"/>
                      <a:gd name="T18" fmla="*/ 7 w 20"/>
                      <a:gd name="T19" fmla="*/ 18 h 23"/>
                      <a:gd name="T20" fmla="*/ 7 w 20"/>
                      <a:gd name="T21" fmla="*/ 15 h 23"/>
                      <a:gd name="T22" fmla="*/ 9 w 20"/>
                      <a:gd name="T23" fmla="*/ 13 h 23"/>
                      <a:gd name="T24" fmla="*/ 10 w 20"/>
                      <a:gd name="T25" fmla="*/ 8 h 23"/>
                      <a:gd name="T26" fmla="*/ 13 w 20"/>
                      <a:gd name="T27" fmla="*/ 5 h 23"/>
                      <a:gd name="T28" fmla="*/ 1 w 20"/>
                      <a:gd name="T29" fmla="*/ 2 h 23"/>
                      <a:gd name="T30" fmla="*/ 0 w 20"/>
                      <a:gd name="T31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" h="23">
                        <a:moveTo>
                          <a:pt x="0" y="0"/>
                        </a:moveTo>
                        <a:lnTo>
                          <a:pt x="17" y="2"/>
                        </a:lnTo>
                        <a:lnTo>
                          <a:pt x="20" y="8"/>
                        </a:lnTo>
                        <a:lnTo>
                          <a:pt x="17" y="10"/>
                        </a:lnTo>
                        <a:lnTo>
                          <a:pt x="16" y="13"/>
                        </a:lnTo>
                        <a:lnTo>
                          <a:pt x="14" y="15"/>
                        </a:lnTo>
                        <a:lnTo>
                          <a:pt x="13" y="20"/>
                        </a:lnTo>
                        <a:lnTo>
                          <a:pt x="13" y="23"/>
                        </a:lnTo>
                        <a:lnTo>
                          <a:pt x="7" y="21"/>
                        </a:lnTo>
                        <a:lnTo>
                          <a:pt x="7" y="18"/>
                        </a:lnTo>
                        <a:lnTo>
                          <a:pt x="7" y="15"/>
                        </a:lnTo>
                        <a:lnTo>
                          <a:pt x="9" y="13"/>
                        </a:lnTo>
                        <a:lnTo>
                          <a:pt x="10" y="8"/>
                        </a:lnTo>
                        <a:lnTo>
                          <a:pt x="13" y="5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29" name="Freeform 3688"/>
                  <p:cNvSpPr>
                    <a:spLocks/>
                  </p:cNvSpPr>
                  <p:nvPr/>
                </p:nvSpPr>
                <p:spPr bwMode="auto">
                  <a:xfrm>
                    <a:off x="3805" y="4022"/>
                    <a:ext cx="11" cy="12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17 w 20"/>
                      <a:gd name="T3" fmla="*/ 2 h 23"/>
                      <a:gd name="T4" fmla="*/ 20 w 20"/>
                      <a:gd name="T5" fmla="*/ 8 h 23"/>
                      <a:gd name="T6" fmla="*/ 17 w 20"/>
                      <a:gd name="T7" fmla="*/ 10 h 23"/>
                      <a:gd name="T8" fmla="*/ 16 w 20"/>
                      <a:gd name="T9" fmla="*/ 13 h 23"/>
                      <a:gd name="T10" fmla="*/ 14 w 20"/>
                      <a:gd name="T11" fmla="*/ 15 h 23"/>
                      <a:gd name="T12" fmla="*/ 13 w 20"/>
                      <a:gd name="T13" fmla="*/ 20 h 23"/>
                      <a:gd name="T14" fmla="*/ 13 w 20"/>
                      <a:gd name="T15" fmla="*/ 23 h 23"/>
                      <a:gd name="T16" fmla="*/ 7 w 20"/>
                      <a:gd name="T17" fmla="*/ 21 h 23"/>
                      <a:gd name="T18" fmla="*/ 7 w 20"/>
                      <a:gd name="T19" fmla="*/ 18 h 23"/>
                      <a:gd name="T20" fmla="*/ 7 w 20"/>
                      <a:gd name="T21" fmla="*/ 15 h 23"/>
                      <a:gd name="T22" fmla="*/ 9 w 20"/>
                      <a:gd name="T23" fmla="*/ 13 h 23"/>
                      <a:gd name="T24" fmla="*/ 10 w 20"/>
                      <a:gd name="T25" fmla="*/ 8 h 23"/>
                      <a:gd name="T26" fmla="*/ 13 w 20"/>
                      <a:gd name="T27" fmla="*/ 5 h 23"/>
                      <a:gd name="T28" fmla="*/ 1 w 20"/>
                      <a:gd name="T29" fmla="*/ 2 h 23"/>
                      <a:gd name="T30" fmla="*/ 0 w 20"/>
                      <a:gd name="T31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" h="23">
                        <a:moveTo>
                          <a:pt x="0" y="0"/>
                        </a:moveTo>
                        <a:lnTo>
                          <a:pt x="17" y="2"/>
                        </a:lnTo>
                        <a:lnTo>
                          <a:pt x="20" y="8"/>
                        </a:lnTo>
                        <a:lnTo>
                          <a:pt x="17" y="10"/>
                        </a:lnTo>
                        <a:lnTo>
                          <a:pt x="16" y="13"/>
                        </a:lnTo>
                        <a:lnTo>
                          <a:pt x="14" y="15"/>
                        </a:lnTo>
                        <a:lnTo>
                          <a:pt x="13" y="20"/>
                        </a:lnTo>
                        <a:lnTo>
                          <a:pt x="13" y="23"/>
                        </a:lnTo>
                        <a:lnTo>
                          <a:pt x="7" y="21"/>
                        </a:lnTo>
                        <a:lnTo>
                          <a:pt x="7" y="18"/>
                        </a:lnTo>
                        <a:lnTo>
                          <a:pt x="7" y="15"/>
                        </a:lnTo>
                        <a:lnTo>
                          <a:pt x="9" y="13"/>
                        </a:lnTo>
                        <a:lnTo>
                          <a:pt x="10" y="8"/>
                        </a:lnTo>
                        <a:lnTo>
                          <a:pt x="13" y="5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>
                    <a:solidFill>
                      <a:srgbClr val="96969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197" name="Group 3689"/>
                <p:cNvGrpSpPr>
                  <a:grpSpLocks/>
                </p:cNvGrpSpPr>
                <p:nvPr/>
              </p:nvGrpSpPr>
              <p:grpSpPr bwMode="auto">
                <a:xfrm>
                  <a:off x="3306" y="3815"/>
                  <a:ext cx="575" cy="243"/>
                  <a:chOff x="3306" y="3815"/>
                  <a:chExt cx="575" cy="243"/>
                </a:xfrm>
              </p:grpSpPr>
              <p:sp>
                <p:nvSpPr>
                  <p:cNvPr id="1384" name="Freeform 3690"/>
                  <p:cNvSpPr>
                    <a:spLocks/>
                  </p:cNvSpPr>
                  <p:nvPr/>
                </p:nvSpPr>
                <p:spPr bwMode="auto">
                  <a:xfrm>
                    <a:off x="3734" y="3956"/>
                    <a:ext cx="147" cy="66"/>
                  </a:xfrm>
                  <a:custGeom>
                    <a:avLst/>
                    <a:gdLst>
                      <a:gd name="T0" fmla="*/ 0 w 293"/>
                      <a:gd name="T1" fmla="*/ 9 h 130"/>
                      <a:gd name="T2" fmla="*/ 17 w 293"/>
                      <a:gd name="T3" fmla="*/ 9 h 130"/>
                      <a:gd name="T4" fmla="*/ 27 w 293"/>
                      <a:gd name="T5" fmla="*/ 7 h 130"/>
                      <a:gd name="T6" fmla="*/ 34 w 293"/>
                      <a:gd name="T7" fmla="*/ 7 h 130"/>
                      <a:gd name="T8" fmla="*/ 39 w 293"/>
                      <a:gd name="T9" fmla="*/ 6 h 130"/>
                      <a:gd name="T10" fmla="*/ 43 w 293"/>
                      <a:gd name="T11" fmla="*/ 3 h 130"/>
                      <a:gd name="T12" fmla="*/ 47 w 293"/>
                      <a:gd name="T13" fmla="*/ 0 h 130"/>
                      <a:gd name="T14" fmla="*/ 49 w 293"/>
                      <a:gd name="T15" fmla="*/ 0 h 130"/>
                      <a:gd name="T16" fmla="*/ 69 w 293"/>
                      <a:gd name="T17" fmla="*/ 7 h 130"/>
                      <a:gd name="T18" fmla="*/ 133 w 293"/>
                      <a:gd name="T19" fmla="*/ 33 h 130"/>
                      <a:gd name="T20" fmla="*/ 188 w 293"/>
                      <a:gd name="T21" fmla="*/ 58 h 130"/>
                      <a:gd name="T22" fmla="*/ 227 w 293"/>
                      <a:gd name="T23" fmla="*/ 77 h 130"/>
                      <a:gd name="T24" fmla="*/ 256 w 293"/>
                      <a:gd name="T25" fmla="*/ 90 h 130"/>
                      <a:gd name="T26" fmla="*/ 270 w 293"/>
                      <a:gd name="T27" fmla="*/ 97 h 130"/>
                      <a:gd name="T28" fmla="*/ 282 w 293"/>
                      <a:gd name="T29" fmla="*/ 105 h 130"/>
                      <a:gd name="T30" fmla="*/ 288 w 293"/>
                      <a:gd name="T31" fmla="*/ 111 h 130"/>
                      <a:gd name="T32" fmla="*/ 292 w 293"/>
                      <a:gd name="T33" fmla="*/ 114 h 130"/>
                      <a:gd name="T34" fmla="*/ 293 w 293"/>
                      <a:gd name="T35" fmla="*/ 117 h 130"/>
                      <a:gd name="T36" fmla="*/ 293 w 293"/>
                      <a:gd name="T37" fmla="*/ 120 h 130"/>
                      <a:gd name="T38" fmla="*/ 282 w 293"/>
                      <a:gd name="T39" fmla="*/ 130 h 130"/>
                      <a:gd name="T40" fmla="*/ 217 w 293"/>
                      <a:gd name="T41" fmla="*/ 101 h 130"/>
                      <a:gd name="T42" fmla="*/ 0 w 293"/>
                      <a:gd name="T43" fmla="*/ 9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93" h="130">
                        <a:moveTo>
                          <a:pt x="0" y="9"/>
                        </a:moveTo>
                        <a:lnTo>
                          <a:pt x="17" y="9"/>
                        </a:lnTo>
                        <a:lnTo>
                          <a:pt x="27" y="7"/>
                        </a:lnTo>
                        <a:lnTo>
                          <a:pt x="34" y="7"/>
                        </a:lnTo>
                        <a:lnTo>
                          <a:pt x="39" y="6"/>
                        </a:lnTo>
                        <a:lnTo>
                          <a:pt x="43" y="3"/>
                        </a:lnTo>
                        <a:lnTo>
                          <a:pt x="47" y="0"/>
                        </a:lnTo>
                        <a:lnTo>
                          <a:pt x="49" y="0"/>
                        </a:lnTo>
                        <a:lnTo>
                          <a:pt x="69" y="7"/>
                        </a:lnTo>
                        <a:lnTo>
                          <a:pt x="133" y="33"/>
                        </a:lnTo>
                        <a:lnTo>
                          <a:pt x="188" y="58"/>
                        </a:lnTo>
                        <a:lnTo>
                          <a:pt x="227" y="77"/>
                        </a:lnTo>
                        <a:lnTo>
                          <a:pt x="256" y="90"/>
                        </a:lnTo>
                        <a:lnTo>
                          <a:pt x="270" y="97"/>
                        </a:lnTo>
                        <a:lnTo>
                          <a:pt x="282" y="105"/>
                        </a:lnTo>
                        <a:lnTo>
                          <a:pt x="288" y="111"/>
                        </a:lnTo>
                        <a:lnTo>
                          <a:pt x="292" y="114"/>
                        </a:lnTo>
                        <a:lnTo>
                          <a:pt x="293" y="117"/>
                        </a:lnTo>
                        <a:lnTo>
                          <a:pt x="293" y="120"/>
                        </a:lnTo>
                        <a:lnTo>
                          <a:pt x="282" y="130"/>
                        </a:lnTo>
                        <a:lnTo>
                          <a:pt x="217" y="101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385" name="Group 3691"/>
                  <p:cNvGrpSpPr>
                    <a:grpSpLocks/>
                  </p:cNvGrpSpPr>
                  <p:nvPr/>
                </p:nvGrpSpPr>
                <p:grpSpPr bwMode="auto">
                  <a:xfrm>
                    <a:off x="3307" y="3815"/>
                    <a:ext cx="87" cy="44"/>
                    <a:chOff x="3307" y="3815"/>
                    <a:chExt cx="87" cy="44"/>
                  </a:xfrm>
                </p:grpSpPr>
                <p:sp>
                  <p:nvSpPr>
                    <p:cNvPr id="1420" name="Freeform 3692"/>
                    <p:cNvSpPr>
                      <a:spLocks/>
                    </p:cNvSpPr>
                    <p:nvPr/>
                  </p:nvSpPr>
                  <p:spPr bwMode="auto">
                    <a:xfrm>
                      <a:off x="3307" y="3820"/>
                      <a:ext cx="87" cy="39"/>
                    </a:xfrm>
                    <a:custGeom>
                      <a:avLst/>
                      <a:gdLst>
                        <a:gd name="T0" fmla="*/ 9 w 174"/>
                        <a:gd name="T1" fmla="*/ 43 h 77"/>
                        <a:gd name="T2" fmla="*/ 0 w 174"/>
                        <a:gd name="T3" fmla="*/ 33 h 77"/>
                        <a:gd name="T4" fmla="*/ 111 w 174"/>
                        <a:gd name="T5" fmla="*/ 0 h 77"/>
                        <a:gd name="T6" fmla="*/ 174 w 174"/>
                        <a:gd name="T7" fmla="*/ 23 h 77"/>
                        <a:gd name="T8" fmla="*/ 75 w 174"/>
                        <a:gd name="T9" fmla="*/ 77 h 77"/>
                        <a:gd name="T10" fmla="*/ 9 w 174"/>
                        <a:gd name="T11" fmla="*/ 43 h 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4" h="77">
                          <a:moveTo>
                            <a:pt x="9" y="43"/>
                          </a:moveTo>
                          <a:lnTo>
                            <a:pt x="0" y="33"/>
                          </a:lnTo>
                          <a:lnTo>
                            <a:pt x="111" y="0"/>
                          </a:lnTo>
                          <a:lnTo>
                            <a:pt x="174" y="23"/>
                          </a:lnTo>
                          <a:lnTo>
                            <a:pt x="75" y="77"/>
                          </a:lnTo>
                          <a:lnTo>
                            <a:pt x="9" y="43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21" name="Freeform 3693"/>
                    <p:cNvSpPr>
                      <a:spLocks/>
                    </p:cNvSpPr>
                    <p:nvPr/>
                  </p:nvSpPr>
                  <p:spPr bwMode="auto">
                    <a:xfrm>
                      <a:off x="3324" y="3831"/>
                      <a:ext cx="34" cy="14"/>
                    </a:xfrm>
                    <a:custGeom>
                      <a:avLst/>
                      <a:gdLst>
                        <a:gd name="T0" fmla="*/ 0 w 68"/>
                        <a:gd name="T1" fmla="*/ 13 h 27"/>
                        <a:gd name="T2" fmla="*/ 43 w 68"/>
                        <a:gd name="T3" fmla="*/ 0 h 27"/>
                        <a:gd name="T4" fmla="*/ 68 w 68"/>
                        <a:gd name="T5" fmla="*/ 11 h 27"/>
                        <a:gd name="T6" fmla="*/ 24 w 68"/>
                        <a:gd name="T7" fmla="*/ 27 h 27"/>
                        <a:gd name="T8" fmla="*/ 0 w 68"/>
                        <a:gd name="T9" fmla="*/ 13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8" h="27">
                          <a:moveTo>
                            <a:pt x="0" y="13"/>
                          </a:moveTo>
                          <a:lnTo>
                            <a:pt x="43" y="0"/>
                          </a:lnTo>
                          <a:lnTo>
                            <a:pt x="68" y="11"/>
                          </a:lnTo>
                          <a:lnTo>
                            <a:pt x="24" y="27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22" name="Freeform 3694"/>
                    <p:cNvSpPr>
                      <a:spLocks/>
                    </p:cNvSpPr>
                    <p:nvPr/>
                  </p:nvSpPr>
                  <p:spPr bwMode="auto">
                    <a:xfrm>
                      <a:off x="3356" y="3825"/>
                      <a:ext cx="15" cy="19"/>
                    </a:xfrm>
                    <a:custGeom>
                      <a:avLst/>
                      <a:gdLst>
                        <a:gd name="T0" fmla="*/ 25 w 30"/>
                        <a:gd name="T1" fmla="*/ 31 h 39"/>
                        <a:gd name="T2" fmla="*/ 27 w 30"/>
                        <a:gd name="T3" fmla="*/ 28 h 39"/>
                        <a:gd name="T4" fmla="*/ 29 w 30"/>
                        <a:gd name="T5" fmla="*/ 26 h 39"/>
                        <a:gd name="T6" fmla="*/ 30 w 30"/>
                        <a:gd name="T7" fmla="*/ 20 h 39"/>
                        <a:gd name="T8" fmla="*/ 30 w 30"/>
                        <a:gd name="T9" fmla="*/ 15 h 39"/>
                        <a:gd name="T10" fmla="*/ 30 w 30"/>
                        <a:gd name="T11" fmla="*/ 11 h 39"/>
                        <a:gd name="T12" fmla="*/ 29 w 30"/>
                        <a:gd name="T13" fmla="*/ 7 h 39"/>
                        <a:gd name="T14" fmla="*/ 27 w 30"/>
                        <a:gd name="T15" fmla="*/ 4 h 39"/>
                        <a:gd name="T16" fmla="*/ 25 w 30"/>
                        <a:gd name="T17" fmla="*/ 1 h 39"/>
                        <a:gd name="T18" fmla="*/ 20 w 30"/>
                        <a:gd name="T19" fmla="*/ 0 h 39"/>
                        <a:gd name="T20" fmla="*/ 16 w 30"/>
                        <a:gd name="T21" fmla="*/ 0 h 39"/>
                        <a:gd name="T22" fmla="*/ 12 w 30"/>
                        <a:gd name="T23" fmla="*/ 1 h 39"/>
                        <a:gd name="T24" fmla="*/ 7 w 30"/>
                        <a:gd name="T25" fmla="*/ 2 h 39"/>
                        <a:gd name="T26" fmla="*/ 6 w 30"/>
                        <a:gd name="T27" fmla="*/ 4 h 39"/>
                        <a:gd name="T28" fmla="*/ 1 w 30"/>
                        <a:gd name="T29" fmla="*/ 7 h 39"/>
                        <a:gd name="T30" fmla="*/ 0 w 30"/>
                        <a:gd name="T31" fmla="*/ 14 h 39"/>
                        <a:gd name="T32" fmla="*/ 0 w 30"/>
                        <a:gd name="T33" fmla="*/ 18 h 39"/>
                        <a:gd name="T34" fmla="*/ 0 w 30"/>
                        <a:gd name="T35" fmla="*/ 23 h 39"/>
                        <a:gd name="T36" fmla="*/ 0 w 30"/>
                        <a:gd name="T37" fmla="*/ 27 h 39"/>
                        <a:gd name="T38" fmla="*/ 1 w 30"/>
                        <a:gd name="T39" fmla="*/ 31 h 39"/>
                        <a:gd name="T40" fmla="*/ 3 w 30"/>
                        <a:gd name="T41" fmla="*/ 37 h 39"/>
                        <a:gd name="T42" fmla="*/ 4 w 30"/>
                        <a:gd name="T43" fmla="*/ 39 h 39"/>
                        <a:gd name="T44" fmla="*/ 6 w 30"/>
                        <a:gd name="T45" fmla="*/ 39 h 39"/>
                        <a:gd name="T46" fmla="*/ 10 w 30"/>
                        <a:gd name="T47" fmla="*/ 39 h 39"/>
                        <a:gd name="T48" fmla="*/ 16 w 30"/>
                        <a:gd name="T49" fmla="*/ 36 h 39"/>
                        <a:gd name="T50" fmla="*/ 20 w 30"/>
                        <a:gd name="T51" fmla="*/ 34 h 39"/>
                        <a:gd name="T52" fmla="*/ 25 w 30"/>
                        <a:gd name="T53" fmla="*/ 31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30" h="39">
                          <a:moveTo>
                            <a:pt x="25" y="31"/>
                          </a:moveTo>
                          <a:lnTo>
                            <a:pt x="27" y="28"/>
                          </a:lnTo>
                          <a:lnTo>
                            <a:pt x="29" y="26"/>
                          </a:lnTo>
                          <a:lnTo>
                            <a:pt x="30" y="20"/>
                          </a:lnTo>
                          <a:lnTo>
                            <a:pt x="30" y="15"/>
                          </a:lnTo>
                          <a:lnTo>
                            <a:pt x="30" y="11"/>
                          </a:lnTo>
                          <a:lnTo>
                            <a:pt x="29" y="7"/>
                          </a:lnTo>
                          <a:lnTo>
                            <a:pt x="27" y="4"/>
                          </a:lnTo>
                          <a:lnTo>
                            <a:pt x="25" y="1"/>
                          </a:lnTo>
                          <a:lnTo>
                            <a:pt x="20" y="0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7" y="2"/>
                          </a:lnTo>
                          <a:lnTo>
                            <a:pt x="6" y="4"/>
                          </a:lnTo>
                          <a:lnTo>
                            <a:pt x="1" y="7"/>
                          </a:lnTo>
                          <a:lnTo>
                            <a:pt x="0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7"/>
                          </a:lnTo>
                          <a:lnTo>
                            <a:pt x="4" y="39"/>
                          </a:lnTo>
                          <a:lnTo>
                            <a:pt x="6" y="39"/>
                          </a:lnTo>
                          <a:lnTo>
                            <a:pt x="10" y="39"/>
                          </a:lnTo>
                          <a:lnTo>
                            <a:pt x="16" y="36"/>
                          </a:lnTo>
                          <a:lnTo>
                            <a:pt x="20" y="34"/>
                          </a:lnTo>
                          <a:lnTo>
                            <a:pt x="25" y="31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23" name="Freeform 3695"/>
                    <p:cNvSpPr>
                      <a:spLocks/>
                    </p:cNvSpPr>
                    <p:nvPr/>
                  </p:nvSpPr>
                  <p:spPr bwMode="auto">
                    <a:xfrm>
                      <a:off x="3348" y="3818"/>
                      <a:ext cx="14" cy="10"/>
                    </a:xfrm>
                    <a:custGeom>
                      <a:avLst/>
                      <a:gdLst>
                        <a:gd name="T0" fmla="*/ 24 w 27"/>
                        <a:gd name="T1" fmla="*/ 15 h 20"/>
                        <a:gd name="T2" fmla="*/ 1 w 27"/>
                        <a:gd name="T3" fmla="*/ 0 h 20"/>
                        <a:gd name="T4" fmla="*/ 0 w 27"/>
                        <a:gd name="T5" fmla="*/ 1 h 20"/>
                        <a:gd name="T6" fmla="*/ 23 w 27"/>
                        <a:gd name="T7" fmla="*/ 20 h 20"/>
                        <a:gd name="T8" fmla="*/ 27 w 27"/>
                        <a:gd name="T9" fmla="*/ 17 h 20"/>
                        <a:gd name="T10" fmla="*/ 24 w 27"/>
                        <a:gd name="T11" fmla="*/ 15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7" h="20">
                          <a:moveTo>
                            <a:pt x="24" y="15"/>
                          </a:moveTo>
                          <a:lnTo>
                            <a:pt x="1" y="0"/>
                          </a:lnTo>
                          <a:lnTo>
                            <a:pt x="0" y="1"/>
                          </a:lnTo>
                          <a:lnTo>
                            <a:pt x="23" y="20"/>
                          </a:lnTo>
                          <a:lnTo>
                            <a:pt x="27" y="17"/>
                          </a:lnTo>
                          <a:lnTo>
                            <a:pt x="24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24" name="Freeform 3696"/>
                    <p:cNvSpPr>
                      <a:spLocks/>
                    </p:cNvSpPr>
                    <p:nvPr/>
                  </p:nvSpPr>
                  <p:spPr bwMode="auto">
                    <a:xfrm>
                      <a:off x="3359" y="3815"/>
                      <a:ext cx="9" cy="9"/>
                    </a:xfrm>
                    <a:custGeom>
                      <a:avLst/>
                      <a:gdLst>
                        <a:gd name="T0" fmla="*/ 10 w 18"/>
                        <a:gd name="T1" fmla="*/ 6 h 17"/>
                        <a:gd name="T2" fmla="*/ 3 w 18"/>
                        <a:gd name="T3" fmla="*/ 0 h 17"/>
                        <a:gd name="T4" fmla="*/ 0 w 18"/>
                        <a:gd name="T5" fmla="*/ 6 h 17"/>
                        <a:gd name="T6" fmla="*/ 16 w 18"/>
                        <a:gd name="T7" fmla="*/ 17 h 17"/>
                        <a:gd name="T8" fmla="*/ 18 w 18"/>
                        <a:gd name="T9" fmla="*/ 13 h 17"/>
                        <a:gd name="T10" fmla="*/ 10 w 18"/>
                        <a:gd name="T11" fmla="*/ 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8" h="17">
                          <a:moveTo>
                            <a:pt x="10" y="6"/>
                          </a:moveTo>
                          <a:lnTo>
                            <a:pt x="3" y="0"/>
                          </a:lnTo>
                          <a:lnTo>
                            <a:pt x="0" y="6"/>
                          </a:lnTo>
                          <a:lnTo>
                            <a:pt x="16" y="17"/>
                          </a:lnTo>
                          <a:lnTo>
                            <a:pt x="18" y="13"/>
                          </a:lnTo>
                          <a:lnTo>
                            <a:pt x="10" y="6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25" name="Freeform 3697"/>
                    <p:cNvSpPr>
                      <a:spLocks/>
                    </p:cNvSpPr>
                    <p:nvPr/>
                  </p:nvSpPr>
                  <p:spPr bwMode="auto">
                    <a:xfrm>
                      <a:off x="3361" y="3815"/>
                      <a:ext cx="8" cy="9"/>
                    </a:xfrm>
                    <a:custGeom>
                      <a:avLst/>
                      <a:gdLst>
                        <a:gd name="T0" fmla="*/ 10 w 14"/>
                        <a:gd name="T1" fmla="*/ 0 h 19"/>
                        <a:gd name="T2" fmla="*/ 14 w 14"/>
                        <a:gd name="T3" fmla="*/ 2 h 19"/>
                        <a:gd name="T4" fmla="*/ 14 w 14"/>
                        <a:gd name="T5" fmla="*/ 5 h 19"/>
                        <a:gd name="T6" fmla="*/ 7 w 14"/>
                        <a:gd name="T7" fmla="*/ 19 h 19"/>
                        <a:gd name="T8" fmla="*/ 0 w 14"/>
                        <a:gd name="T9" fmla="*/ 16 h 19"/>
                        <a:gd name="T10" fmla="*/ 0 w 14"/>
                        <a:gd name="T11" fmla="*/ 13 h 19"/>
                        <a:gd name="T12" fmla="*/ 10 w 14"/>
                        <a:gd name="T13" fmla="*/ 0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4" h="19">
                          <a:moveTo>
                            <a:pt x="10" y="0"/>
                          </a:moveTo>
                          <a:lnTo>
                            <a:pt x="14" y="2"/>
                          </a:lnTo>
                          <a:lnTo>
                            <a:pt x="14" y="5"/>
                          </a:lnTo>
                          <a:lnTo>
                            <a:pt x="7" y="19"/>
                          </a:lnTo>
                          <a:lnTo>
                            <a:pt x="0" y="16"/>
                          </a:lnTo>
                          <a:lnTo>
                            <a:pt x="0" y="13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386" name="Freeform 3698"/>
                  <p:cNvSpPr>
                    <a:spLocks/>
                  </p:cNvSpPr>
                  <p:nvPr/>
                </p:nvSpPr>
                <p:spPr bwMode="auto">
                  <a:xfrm>
                    <a:off x="3354" y="3828"/>
                    <a:ext cx="517" cy="199"/>
                  </a:xfrm>
                  <a:custGeom>
                    <a:avLst/>
                    <a:gdLst>
                      <a:gd name="T0" fmla="*/ 61 w 1035"/>
                      <a:gd name="T1" fmla="*/ 0 h 396"/>
                      <a:gd name="T2" fmla="*/ 9 w 1035"/>
                      <a:gd name="T3" fmla="*/ 16 h 396"/>
                      <a:gd name="T4" fmla="*/ 0 w 1035"/>
                      <a:gd name="T5" fmla="*/ 36 h 396"/>
                      <a:gd name="T6" fmla="*/ 7 w 1035"/>
                      <a:gd name="T7" fmla="*/ 55 h 396"/>
                      <a:gd name="T8" fmla="*/ 327 w 1035"/>
                      <a:gd name="T9" fmla="*/ 210 h 396"/>
                      <a:gd name="T10" fmla="*/ 829 w 1035"/>
                      <a:gd name="T11" fmla="*/ 390 h 396"/>
                      <a:gd name="T12" fmla="*/ 1024 w 1035"/>
                      <a:gd name="T13" fmla="*/ 396 h 396"/>
                      <a:gd name="T14" fmla="*/ 1035 w 1035"/>
                      <a:gd name="T15" fmla="*/ 382 h 396"/>
                      <a:gd name="T16" fmla="*/ 1023 w 1035"/>
                      <a:gd name="T17" fmla="*/ 373 h 396"/>
                      <a:gd name="T18" fmla="*/ 984 w 1035"/>
                      <a:gd name="T19" fmla="*/ 354 h 396"/>
                      <a:gd name="T20" fmla="*/ 946 w 1035"/>
                      <a:gd name="T21" fmla="*/ 334 h 396"/>
                      <a:gd name="T22" fmla="*/ 887 w 1035"/>
                      <a:gd name="T23" fmla="*/ 308 h 396"/>
                      <a:gd name="T24" fmla="*/ 828 w 1035"/>
                      <a:gd name="T25" fmla="*/ 283 h 396"/>
                      <a:gd name="T26" fmla="*/ 777 w 1035"/>
                      <a:gd name="T27" fmla="*/ 263 h 396"/>
                      <a:gd name="T28" fmla="*/ 721 w 1035"/>
                      <a:gd name="T29" fmla="*/ 244 h 396"/>
                      <a:gd name="T30" fmla="*/ 650 w 1035"/>
                      <a:gd name="T31" fmla="*/ 221 h 396"/>
                      <a:gd name="T32" fmla="*/ 624 w 1035"/>
                      <a:gd name="T33" fmla="*/ 212 h 396"/>
                      <a:gd name="T34" fmla="*/ 106 w 1035"/>
                      <a:gd name="T35" fmla="*/ 1 h 396"/>
                      <a:gd name="T36" fmla="*/ 61 w 1035"/>
                      <a:gd name="T37" fmla="*/ 0 h 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035" h="396">
                        <a:moveTo>
                          <a:pt x="61" y="0"/>
                        </a:moveTo>
                        <a:lnTo>
                          <a:pt x="9" y="16"/>
                        </a:lnTo>
                        <a:lnTo>
                          <a:pt x="0" y="36"/>
                        </a:lnTo>
                        <a:lnTo>
                          <a:pt x="7" y="55"/>
                        </a:lnTo>
                        <a:lnTo>
                          <a:pt x="327" y="210"/>
                        </a:lnTo>
                        <a:lnTo>
                          <a:pt x="829" y="390"/>
                        </a:lnTo>
                        <a:lnTo>
                          <a:pt x="1024" y="396"/>
                        </a:lnTo>
                        <a:lnTo>
                          <a:pt x="1035" y="382"/>
                        </a:lnTo>
                        <a:lnTo>
                          <a:pt x="1023" y="373"/>
                        </a:lnTo>
                        <a:lnTo>
                          <a:pt x="984" y="354"/>
                        </a:lnTo>
                        <a:lnTo>
                          <a:pt x="946" y="334"/>
                        </a:lnTo>
                        <a:lnTo>
                          <a:pt x="887" y="308"/>
                        </a:lnTo>
                        <a:lnTo>
                          <a:pt x="828" y="283"/>
                        </a:lnTo>
                        <a:lnTo>
                          <a:pt x="777" y="263"/>
                        </a:lnTo>
                        <a:lnTo>
                          <a:pt x="721" y="244"/>
                        </a:lnTo>
                        <a:lnTo>
                          <a:pt x="650" y="221"/>
                        </a:lnTo>
                        <a:lnTo>
                          <a:pt x="624" y="212"/>
                        </a:lnTo>
                        <a:lnTo>
                          <a:pt x="106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87" name="Freeform 3699"/>
                  <p:cNvSpPr>
                    <a:spLocks/>
                  </p:cNvSpPr>
                  <p:nvPr/>
                </p:nvSpPr>
                <p:spPr bwMode="auto">
                  <a:xfrm>
                    <a:off x="3733" y="3975"/>
                    <a:ext cx="48" cy="19"/>
                  </a:xfrm>
                  <a:custGeom>
                    <a:avLst/>
                    <a:gdLst>
                      <a:gd name="T0" fmla="*/ 52 w 96"/>
                      <a:gd name="T1" fmla="*/ 0 h 39"/>
                      <a:gd name="T2" fmla="*/ 0 w 96"/>
                      <a:gd name="T3" fmla="*/ 20 h 39"/>
                      <a:gd name="T4" fmla="*/ 48 w 96"/>
                      <a:gd name="T5" fmla="*/ 39 h 39"/>
                      <a:gd name="T6" fmla="*/ 96 w 96"/>
                      <a:gd name="T7" fmla="*/ 16 h 39"/>
                      <a:gd name="T8" fmla="*/ 52 w 96"/>
                      <a:gd name="T9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39">
                        <a:moveTo>
                          <a:pt x="52" y="0"/>
                        </a:moveTo>
                        <a:lnTo>
                          <a:pt x="0" y="20"/>
                        </a:lnTo>
                        <a:lnTo>
                          <a:pt x="48" y="39"/>
                        </a:lnTo>
                        <a:lnTo>
                          <a:pt x="96" y="16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noFill/>
                  <a:ln w="158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88" name="Freeform 3700"/>
                  <p:cNvSpPr>
                    <a:spLocks/>
                  </p:cNvSpPr>
                  <p:nvPr/>
                </p:nvSpPr>
                <p:spPr bwMode="auto">
                  <a:xfrm>
                    <a:off x="3306" y="3837"/>
                    <a:ext cx="574" cy="221"/>
                  </a:xfrm>
                  <a:custGeom>
                    <a:avLst/>
                    <a:gdLst>
                      <a:gd name="T0" fmla="*/ 3 w 1147"/>
                      <a:gd name="T1" fmla="*/ 0 h 441"/>
                      <a:gd name="T2" fmla="*/ 0 w 1147"/>
                      <a:gd name="T3" fmla="*/ 4 h 441"/>
                      <a:gd name="T4" fmla="*/ 5 w 1147"/>
                      <a:gd name="T5" fmla="*/ 31 h 441"/>
                      <a:gd name="T6" fmla="*/ 94 w 1147"/>
                      <a:gd name="T7" fmla="*/ 72 h 441"/>
                      <a:gd name="T8" fmla="*/ 225 w 1147"/>
                      <a:gd name="T9" fmla="*/ 133 h 441"/>
                      <a:gd name="T10" fmla="*/ 358 w 1147"/>
                      <a:gd name="T11" fmla="*/ 195 h 441"/>
                      <a:gd name="T12" fmla="*/ 541 w 1147"/>
                      <a:gd name="T13" fmla="*/ 271 h 441"/>
                      <a:gd name="T14" fmla="*/ 626 w 1147"/>
                      <a:gd name="T15" fmla="*/ 305 h 441"/>
                      <a:gd name="T16" fmla="*/ 691 w 1147"/>
                      <a:gd name="T17" fmla="*/ 329 h 441"/>
                      <a:gd name="T18" fmla="*/ 797 w 1147"/>
                      <a:gd name="T19" fmla="*/ 363 h 441"/>
                      <a:gd name="T20" fmla="*/ 886 w 1147"/>
                      <a:gd name="T21" fmla="*/ 389 h 441"/>
                      <a:gd name="T22" fmla="*/ 927 w 1147"/>
                      <a:gd name="T23" fmla="*/ 398 h 441"/>
                      <a:gd name="T24" fmla="*/ 960 w 1147"/>
                      <a:gd name="T25" fmla="*/ 411 h 441"/>
                      <a:gd name="T26" fmla="*/ 1009 w 1147"/>
                      <a:gd name="T27" fmla="*/ 431 h 441"/>
                      <a:gd name="T28" fmla="*/ 1036 w 1147"/>
                      <a:gd name="T29" fmla="*/ 440 h 441"/>
                      <a:gd name="T30" fmla="*/ 1040 w 1147"/>
                      <a:gd name="T31" fmla="*/ 441 h 441"/>
                      <a:gd name="T32" fmla="*/ 1049 w 1147"/>
                      <a:gd name="T33" fmla="*/ 430 h 441"/>
                      <a:gd name="T34" fmla="*/ 1056 w 1147"/>
                      <a:gd name="T35" fmla="*/ 423 h 441"/>
                      <a:gd name="T36" fmla="*/ 1066 w 1147"/>
                      <a:gd name="T37" fmla="*/ 417 h 441"/>
                      <a:gd name="T38" fmla="*/ 1077 w 1147"/>
                      <a:gd name="T39" fmla="*/ 410 h 441"/>
                      <a:gd name="T40" fmla="*/ 1093 w 1147"/>
                      <a:gd name="T41" fmla="*/ 401 h 441"/>
                      <a:gd name="T42" fmla="*/ 1121 w 1147"/>
                      <a:gd name="T43" fmla="*/ 386 h 441"/>
                      <a:gd name="T44" fmla="*/ 1128 w 1147"/>
                      <a:gd name="T45" fmla="*/ 381 h 441"/>
                      <a:gd name="T46" fmla="*/ 1132 w 1147"/>
                      <a:gd name="T47" fmla="*/ 378 h 441"/>
                      <a:gd name="T48" fmla="*/ 1141 w 1147"/>
                      <a:gd name="T49" fmla="*/ 371 h 441"/>
                      <a:gd name="T50" fmla="*/ 1147 w 1147"/>
                      <a:gd name="T51" fmla="*/ 360 h 441"/>
                      <a:gd name="T52" fmla="*/ 1141 w 1147"/>
                      <a:gd name="T53" fmla="*/ 363 h 441"/>
                      <a:gd name="T54" fmla="*/ 1134 w 1147"/>
                      <a:gd name="T55" fmla="*/ 365 h 441"/>
                      <a:gd name="T56" fmla="*/ 1105 w 1147"/>
                      <a:gd name="T57" fmla="*/ 363 h 441"/>
                      <a:gd name="T58" fmla="*/ 1076 w 1147"/>
                      <a:gd name="T59" fmla="*/ 360 h 441"/>
                      <a:gd name="T60" fmla="*/ 1040 w 1147"/>
                      <a:gd name="T61" fmla="*/ 355 h 441"/>
                      <a:gd name="T62" fmla="*/ 978 w 1147"/>
                      <a:gd name="T63" fmla="*/ 342 h 441"/>
                      <a:gd name="T64" fmla="*/ 882 w 1147"/>
                      <a:gd name="T65" fmla="*/ 318 h 441"/>
                      <a:gd name="T66" fmla="*/ 788 w 1147"/>
                      <a:gd name="T67" fmla="*/ 291 h 441"/>
                      <a:gd name="T68" fmla="*/ 782 w 1147"/>
                      <a:gd name="T69" fmla="*/ 291 h 441"/>
                      <a:gd name="T70" fmla="*/ 775 w 1147"/>
                      <a:gd name="T71" fmla="*/ 294 h 441"/>
                      <a:gd name="T72" fmla="*/ 772 w 1147"/>
                      <a:gd name="T73" fmla="*/ 295 h 441"/>
                      <a:gd name="T74" fmla="*/ 753 w 1147"/>
                      <a:gd name="T75" fmla="*/ 291 h 441"/>
                      <a:gd name="T76" fmla="*/ 528 w 1147"/>
                      <a:gd name="T77" fmla="*/ 211 h 441"/>
                      <a:gd name="T78" fmla="*/ 437 w 1147"/>
                      <a:gd name="T79" fmla="*/ 177 h 441"/>
                      <a:gd name="T80" fmla="*/ 283 w 1147"/>
                      <a:gd name="T81" fmla="*/ 110 h 441"/>
                      <a:gd name="T82" fmla="*/ 95 w 1147"/>
                      <a:gd name="T83" fmla="*/ 19 h 441"/>
                      <a:gd name="T84" fmla="*/ 94 w 1147"/>
                      <a:gd name="T85" fmla="*/ 23 h 441"/>
                      <a:gd name="T86" fmla="*/ 91 w 1147"/>
                      <a:gd name="T87" fmla="*/ 31 h 441"/>
                      <a:gd name="T88" fmla="*/ 84 w 1147"/>
                      <a:gd name="T89" fmla="*/ 33 h 441"/>
                      <a:gd name="T90" fmla="*/ 73 w 1147"/>
                      <a:gd name="T91" fmla="*/ 35 h 441"/>
                      <a:gd name="T92" fmla="*/ 69 w 1147"/>
                      <a:gd name="T93" fmla="*/ 35 h 441"/>
                      <a:gd name="T94" fmla="*/ 3 w 1147"/>
                      <a:gd name="T95" fmla="*/ 0 h 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147" h="44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5" y="31"/>
                        </a:lnTo>
                        <a:lnTo>
                          <a:pt x="94" y="72"/>
                        </a:lnTo>
                        <a:lnTo>
                          <a:pt x="225" y="133"/>
                        </a:lnTo>
                        <a:lnTo>
                          <a:pt x="358" y="195"/>
                        </a:lnTo>
                        <a:lnTo>
                          <a:pt x="541" y="271"/>
                        </a:lnTo>
                        <a:lnTo>
                          <a:pt x="626" y="305"/>
                        </a:lnTo>
                        <a:lnTo>
                          <a:pt x="691" y="329"/>
                        </a:lnTo>
                        <a:lnTo>
                          <a:pt x="797" y="363"/>
                        </a:lnTo>
                        <a:lnTo>
                          <a:pt x="886" y="389"/>
                        </a:lnTo>
                        <a:lnTo>
                          <a:pt x="927" y="398"/>
                        </a:lnTo>
                        <a:lnTo>
                          <a:pt x="960" y="411"/>
                        </a:lnTo>
                        <a:lnTo>
                          <a:pt x="1009" y="431"/>
                        </a:lnTo>
                        <a:lnTo>
                          <a:pt x="1036" y="440"/>
                        </a:lnTo>
                        <a:lnTo>
                          <a:pt x="1040" y="441"/>
                        </a:lnTo>
                        <a:lnTo>
                          <a:pt x="1049" y="430"/>
                        </a:lnTo>
                        <a:lnTo>
                          <a:pt x="1056" y="423"/>
                        </a:lnTo>
                        <a:lnTo>
                          <a:pt x="1066" y="417"/>
                        </a:lnTo>
                        <a:lnTo>
                          <a:pt x="1077" y="410"/>
                        </a:lnTo>
                        <a:lnTo>
                          <a:pt x="1093" y="401"/>
                        </a:lnTo>
                        <a:lnTo>
                          <a:pt x="1121" y="386"/>
                        </a:lnTo>
                        <a:lnTo>
                          <a:pt x="1128" y="381"/>
                        </a:lnTo>
                        <a:lnTo>
                          <a:pt x="1132" y="378"/>
                        </a:lnTo>
                        <a:lnTo>
                          <a:pt x="1141" y="371"/>
                        </a:lnTo>
                        <a:lnTo>
                          <a:pt x="1147" y="360"/>
                        </a:lnTo>
                        <a:lnTo>
                          <a:pt x="1141" y="363"/>
                        </a:lnTo>
                        <a:lnTo>
                          <a:pt x="1134" y="365"/>
                        </a:lnTo>
                        <a:lnTo>
                          <a:pt x="1105" y="363"/>
                        </a:lnTo>
                        <a:lnTo>
                          <a:pt x="1076" y="360"/>
                        </a:lnTo>
                        <a:lnTo>
                          <a:pt x="1040" y="355"/>
                        </a:lnTo>
                        <a:lnTo>
                          <a:pt x="978" y="342"/>
                        </a:lnTo>
                        <a:lnTo>
                          <a:pt x="882" y="318"/>
                        </a:lnTo>
                        <a:lnTo>
                          <a:pt x="788" y="291"/>
                        </a:lnTo>
                        <a:lnTo>
                          <a:pt x="782" y="291"/>
                        </a:lnTo>
                        <a:lnTo>
                          <a:pt x="775" y="294"/>
                        </a:lnTo>
                        <a:lnTo>
                          <a:pt x="772" y="295"/>
                        </a:lnTo>
                        <a:lnTo>
                          <a:pt x="753" y="291"/>
                        </a:lnTo>
                        <a:lnTo>
                          <a:pt x="528" y="211"/>
                        </a:lnTo>
                        <a:lnTo>
                          <a:pt x="437" y="177"/>
                        </a:lnTo>
                        <a:lnTo>
                          <a:pt x="283" y="110"/>
                        </a:lnTo>
                        <a:lnTo>
                          <a:pt x="95" y="19"/>
                        </a:lnTo>
                        <a:lnTo>
                          <a:pt x="94" y="23"/>
                        </a:lnTo>
                        <a:lnTo>
                          <a:pt x="91" y="31"/>
                        </a:lnTo>
                        <a:lnTo>
                          <a:pt x="84" y="33"/>
                        </a:lnTo>
                        <a:lnTo>
                          <a:pt x="73" y="35"/>
                        </a:lnTo>
                        <a:lnTo>
                          <a:pt x="69" y="35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389" name="Group 3701"/>
                  <p:cNvGrpSpPr>
                    <a:grpSpLocks/>
                  </p:cNvGrpSpPr>
                  <p:nvPr/>
                </p:nvGrpSpPr>
                <p:grpSpPr bwMode="auto">
                  <a:xfrm>
                    <a:off x="3714" y="3948"/>
                    <a:ext cx="36" cy="26"/>
                    <a:chOff x="3714" y="3948"/>
                    <a:chExt cx="36" cy="26"/>
                  </a:xfrm>
                </p:grpSpPr>
                <p:sp>
                  <p:nvSpPr>
                    <p:cNvPr id="1417" name="Freeform 3702"/>
                    <p:cNvSpPr>
                      <a:spLocks/>
                    </p:cNvSpPr>
                    <p:nvPr/>
                  </p:nvSpPr>
                  <p:spPr bwMode="auto">
                    <a:xfrm>
                      <a:off x="3714" y="3951"/>
                      <a:ext cx="16" cy="23"/>
                    </a:xfrm>
                    <a:custGeom>
                      <a:avLst/>
                      <a:gdLst>
                        <a:gd name="T0" fmla="*/ 15 w 33"/>
                        <a:gd name="T1" fmla="*/ 45 h 47"/>
                        <a:gd name="T2" fmla="*/ 12 w 33"/>
                        <a:gd name="T3" fmla="*/ 45 h 47"/>
                        <a:gd name="T4" fmla="*/ 9 w 33"/>
                        <a:gd name="T5" fmla="*/ 42 h 47"/>
                        <a:gd name="T6" fmla="*/ 4 w 33"/>
                        <a:gd name="T7" fmla="*/ 41 h 47"/>
                        <a:gd name="T8" fmla="*/ 3 w 33"/>
                        <a:gd name="T9" fmla="*/ 39 h 47"/>
                        <a:gd name="T10" fmla="*/ 2 w 33"/>
                        <a:gd name="T11" fmla="*/ 38 h 47"/>
                        <a:gd name="T12" fmla="*/ 2 w 33"/>
                        <a:gd name="T13" fmla="*/ 36 h 47"/>
                        <a:gd name="T14" fmla="*/ 2 w 33"/>
                        <a:gd name="T15" fmla="*/ 35 h 47"/>
                        <a:gd name="T16" fmla="*/ 2 w 33"/>
                        <a:gd name="T17" fmla="*/ 32 h 47"/>
                        <a:gd name="T18" fmla="*/ 0 w 33"/>
                        <a:gd name="T19" fmla="*/ 26 h 47"/>
                        <a:gd name="T20" fmla="*/ 0 w 33"/>
                        <a:gd name="T21" fmla="*/ 19 h 47"/>
                        <a:gd name="T22" fmla="*/ 0 w 33"/>
                        <a:gd name="T23" fmla="*/ 10 h 47"/>
                        <a:gd name="T24" fmla="*/ 0 w 33"/>
                        <a:gd name="T25" fmla="*/ 5 h 47"/>
                        <a:gd name="T26" fmla="*/ 0 w 33"/>
                        <a:gd name="T27" fmla="*/ 2 h 47"/>
                        <a:gd name="T28" fmla="*/ 2 w 33"/>
                        <a:gd name="T29" fmla="*/ 0 h 47"/>
                        <a:gd name="T30" fmla="*/ 3 w 33"/>
                        <a:gd name="T31" fmla="*/ 0 h 47"/>
                        <a:gd name="T32" fmla="*/ 9 w 33"/>
                        <a:gd name="T33" fmla="*/ 0 h 47"/>
                        <a:gd name="T34" fmla="*/ 13 w 33"/>
                        <a:gd name="T35" fmla="*/ 0 h 47"/>
                        <a:gd name="T36" fmla="*/ 19 w 33"/>
                        <a:gd name="T37" fmla="*/ 3 h 47"/>
                        <a:gd name="T38" fmla="*/ 25 w 33"/>
                        <a:gd name="T39" fmla="*/ 5 h 47"/>
                        <a:gd name="T40" fmla="*/ 26 w 33"/>
                        <a:gd name="T41" fmla="*/ 8 h 47"/>
                        <a:gd name="T42" fmla="*/ 29 w 33"/>
                        <a:gd name="T43" fmla="*/ 10 h 47"/>
                        <a:gd name="T44" fmla="*/ 32 w 33"/>
                        <a:gd name="T45" fmla="*/ 18 h 47"/>
                        <a:gd name="T46" fmla="*/ 33 w 33"/>
                        <a:gd name="T47" fmla="*/ 25 h 47"/>
                        <a:gd name="T48" fmla="*/ 33 w 33"/>
                        <a:gd name="T49" fmla="*/ 31 h 47"/>
                        <a:gd name="T50" fmla="*/ 32 w 33"/>
                        <a:gd name="T51" fmla="*/ 36 h 47"/>
                        <a:gd name="T52" fmla="*/ 32 w 33"/>
                        <a:gd name="T53" fmla="*/ 39 h 47"/>
                        <a:gd name="T54" fmla="*/ 31 w 33"/>
                        <a:gd name="T55" fmla="*/ 42 h 47"/>
                        <a:gd name="T56" fmla="*/ 31 w 33"/>
                        <a:gd name="T57" fmla="*/ 44 h 47"/>
                        <a:gd name="T58" fmla="*/ 28 w 33"/>
                        <a:gd name="T59" fmla="*/ 45 h 47"/>
                        <a:gd name="T60" fmla="*/ 25 w 33"/>
                        <a:gd name="T61" fmla="*/ 47 h 47"/>
                        <a:gd name="T62" fmla="*/ 22 w 33"/>
                        <a:gd name="T63" fmla="*/ 47 h 47"/>
                        <a:gd name="T64" fmla="*/ 15 w 33"/>
                        <a:gd name="T65" fmla="*/ 45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3" h="47">
                          <a:moveTo>
                            <a:pt x="15" y="45"/>
                          </a:moveTo>
                          <a:lnTo>
                            <a:pt x="12" y="45"/>
                          </a:lnTo>
                          <a:lnTo>
                            <a:pt x="9" y="42"/>
                          </a:lnTo>
                          <a:lnTo>
                            <a:pt x="4" y="41"/>
                          </a:lnTo>
                          <a:lnTo>
                            <a:pt x="3" y="39"/>
                          </a:lnTo>
                          <a:lnTo>
                            <a:pt x="2" y="38"/>
                          </a:lnTo>
                          <a:lnTo>
                            <a:pt x="2" y="36"/>
                          </a:lnTo>
                          <a:lnTo>
                            <a:pt x="2" y="35"/>
                          </a:lnTo>
                          <a:lnTo>
                            <a:pt x="2" y="32"/>
                          </a:lnTo>
                          <a:lnTo>
                            <a:pt x="0" y="26"/>
                          </a:lnTo>
                          <a:lnTo>
                            <a:pt x="0" y="19"/>
                          </a:lnTo>
                          <a:lnTo>
                            <a:pt x="0" y="10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9" y="3"/>
                          </a:lnTo>
                          <a:lnTo>
                            <a:pt x="25" y="5"/>
                          </a:lnTo>
                          <a:lnTo>
                            <a:pt x="26" y="8"/>
                          </a:lnTo>
                          <a:lnTo>
                            <a:pt x="29" y="10"/>
                          </a:lnTo>
                          <a:lnTo>
                            <a:pt x="32" y="18"/>
                          </a:lnTo>
                          <a:lnTo>
                            <a:pt x="33" y="25"/>
                          </a:lnTo>
                          <a:lnTo>
                            <a:pt x="33" y="31"/>
                          </a:lnTo>
                          <a:lnTo>
                            <a:pt x="32" y="36"/>
                          </a:lnTo>
                          <a:lnTo>
                            <a:pt x="32" y="39"/>
                          </a:lnTo>
                          <a:lnTo>
                            <a:pt x="31" y="42"/>
                          </a:lnTo>
                          <a:lnTo>
                            <a:pt x="31" y="44"/>
                          </a:lnTo>
                          <a:lnTo>
                            <a:pt x="28" y="45"/>
                          </a:lnTo>
                          <a:lnTo>
                            <a:pt x="25" y="47"/>
                          </a:lnTo>
                          <a:lnTo>
                            <a:pt x="22" y="47"/>
                          </a:lnTo>
                          <a:lnTo>
                            <a:pt x="15" y="45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18" name="Freeform 3703"/>
                    <p:cNvSpPr>
                      <a:spLocks/>
                    </p:cNvSpPr>
                    <p:nvPr/>
                  </p:nvSpPr>
                  <p:spPr bwMode="auto">
                    <a:xfrm>
                      <a:off x="3724" y="3956"/>
                      <a:ext cx="5" cy="8"/>
                    </a:xfrm>
                    <a:custGeom>
                      <a:avLst/>
                      <a:gdLst>
                        <a:gd name="T0" fmla="*/ 3 w 11"/>
                        <a:gd name="T1" fmla="*/ 9 h 16"/>
                        <a:gd name="T2" fmla="*/ 5 w 11"/>
                        <a:gd name="T3" fmla="*/ 12 h 16"/>
                        <a:gd name="T4" fmla="*/ 5 w 11"/>
                        <a:gd name="T5" fmla="*/ 13 h 16"/>
                        <a:gd name="T6" fmla="*/ 6 w 11"/>
                        <a:gd name="T7" fmla="*/ 16 h 16"/>
                        <a:gd name="T8" fmla="*/ 6 w 11"/>
                        <a:gd name="T9" fmla="*/ 16 h 16"/>
                        <a:gd name="T10" fmla="*/ 9 w 11"/>
                        <a:gd name="T11" fmla="*/ 16 h 16"/>
                        <a:gd name="T12" fmla="*/ 11 w 11"/>
                        <a:gd name="T13" fmla="*/ 15 h 16"/>
                        <a:gd name="T14" fmla="*/ 11 w 11"/>
                        <a:gd name="T15" fmla="*/ 12 h 16"/>
                        <a:gd name="T16" fmla="*/ 9 w 11"/>
                        <a:gd name="T17" fmla="*/ 9 h 16"/>
                        <a:gd name="T18" fmla="*/ 8 w 11"/>
                        <a:gd name="T19" fmla="*/ 6 h 16"/>
                        <a:gd name="T20" fmla="*/ 6 w 11"/>
                        <a:gd name="T21" fmla="*/ 2 h 16"/>
                        <a:gd name="T22" fmla="*/ 3 w 11"/>
                        <a:gd name="T23" fmla="*/ 0 h 16"/>
                        <a:gd name="T24" fmla="*/ 2 w 11"/>
                        <a:gd name="T25" fmla="*/ 0 h 16"/>
                        <a:gd name="T26" fmla="*/ 0 w 11"/>
                        <a:gd name="T27" fmla="*/ 2 h 16"/>
                        <a:gd name="T28" fmla="*/ 2 w 11"/>
                        <a:gd name="T29" fmla="*/ 3 h 16"/>
                        <a:gd name="T30" fmla="*/ 3 w 11"/>
                        <a:gd name="T31" fmla="*/ 6 h 16"/>
                        <a:gd name="T32" fmla="*/ 3 w 11"/>
                        <a:gd name="T33" fmla="*/ 9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1" h="16">
                          <a:moveTo>
                            <a:pt x="3" y="9"/>
                          </a:moveTo>
                          <a:lnTo>
                            <a:pt x="5" y="12"/>
                          </a:lnTo>
                          <a:lnTo>
                            <a:pt x="5" y="13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9" y="16"/>
                          </a:lnTo>
                          <a:lnTo>
                            <a:pt x="11" y="15"/>
                          </a:lnTo>
                          <a:lnTo>
                            <a:pt x="11" y="12"/>
                          </a:lnTo>
                          <a:lnTo>
                            <a:pt x="9" y="9"/>
                          </a:lnTo>
                          <a:lnTo>
                            <a:pt x="8" y="6"/>
                          </a:lnTo>
                          <a:lnTo>
                            <a:pt x="6" y="2"/>
                          </a:lnTo>
                          <a:lnTo>
                            <a:pt x="3" y="0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2" y="3"/>
                          </a:lnTo>
                          <a:lnTo>
                            <a:pt x="3" y="6"/>
                          </a:lnTo>
                          <a:lnTo>
                            <a:pt x="3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19" name="Freeform 3704"/>
                    <p:cNvSpPr>
                      <a:spLocks/>
                    </p:cNvSpPr>
                    <p:nvPr/>
                  </p:nvSpPr>
                  <p:spPr bwMode="auto">
                    <a:xfrm>
                      <a:off x="3725" y="3948"/>
                      <a:ext cx="25" cy="12"/>
                    </a:xfrm>
                    <a:custGeom>
                      <a:avLst/>
                      <a:gdLst>
                        <a:gd name="T0" fmla="*/ 0 w 51"/>
                        <a:gd name="T1" fmla="*/ 19 h 23"/>
                        <a:gd name="T2" fmla="*/ 49 w 51"/>
                        <a:gd name="T3" fmla="*/ 0 h 23"/>
                        <a:gd name="T4" fmla="*/ 51 w 51"/>
                        <a:gd name="T5" fmla="*/ 3 h 23"/>
                        <a:gd name="T6" fmla="*/ 2 w 51"/>
                        <a:gd name="T7" fmla="*/ 23 h 23"/>
                        <a:gd name="T8" fmla="*/ 0 w 51"/>
                        <a:gd name="T9" fmla="*/ 19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1" h="23">
                          <a:moveTo>
                            <a:pt x="0" y="19"/>
                          </a:moveTo>
                          <a:lnTo>
                            <a:pt x="49" y="0"/>
                          </a:lnTo>
                          <a:lnTo>
                            <a:pt x="51" y="3"/>
                          </a:lnTo>
                          <a:lnTo>
                            <a:pt x="2" y="23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grpSp>
                <p:nvGrpSpPr>
                  <p:cNvPr id="1390" name="Group 3705"/>
                  <p:cNvGrpSpPr>
                    <a:grpSpLocks/>
                  </p:cNvGrpSpPr>
                  <p:nvPr/>
                </p:nvGrpSpPr>
                <p:grpSpPr bwMode="auto">
                  <a:xfrm>
                    <a:off x="3779" y="3985"/>
                    <a:ext cx="79" cy="32"/>
                    <a:chOff x="3779" y="3985"/>
                    <a:chExt cx="79" cy="32"/>
                  </a:xfrm>
                </p:grpSpPr>
                <p:sp>
                  <p:nvSpPr>
                    <p:cNvPr id="1403" name="Line 37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5" y="3991"/>
                      <a:ext cx="55" cy="23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04" name="Line 370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3997"/>
                      <a:ext cx="50" cy="14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grpSp>
                  <p:nvGrpSpPr>
                    <p:cNvPr id="1405" name="Group 37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79" y="3990"/>
                      <a:ext cx="6" cy="8"/>
                      <a:chOff x="3779" y="3990"/>
                      <a:chExt cx="6" cy="8"/>
                    </a:xfrm>
                  </p:grpSpPr>
                  <p:sp>
                    <p:nvSpPr>
                      <p:cNvPr id="1413" name="Freeform 37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9" y="3990"/>
                        <a:ext cx="6" cy="8"/>
                      </a:xfrm>
                      <a:custGeom>
                        <a:avLst/>
                        <a:gdLst>
                          <a:gd name="T0" fmla="*/ 6 w 11"/>
                          <a:gd name="T1" fmla="*/ 0 h 14"/>
                          <a:gd name="T2" fmla="*/ 1 w 11"/>
                          <a:gd name="T3" fmla="*/ 1 h 14"/>
                          <a:gd name="T4" fmla="*/ 0 w 11"/>
                          <a:gd name="T5" fmla="*/ 1 h 14"/>
                          <a:gd name="T6" fmla="*/ 0 w 11"/>
                          <a:gd name="T7" fmla="*/ 14 h 14"/>
                          <a:gd name="T8" fmla="*/ 1 w 11"/>
                          <a:gd name="T9" fmla="*/ 14 h 14"/>
                          <a:gd name="T10" fmla="*/ 6 w 11"/>
                          <a:gd name="T11" fmla="*/ 14 h 14"/>
                          <a:gd name="T12" fmla="*/ 10 w 11"/>
                          <a:gd name="T13" fmla="*/ 14 h 14"/>
                          <a:gd name="T14" fmla="*/ 11 w 11"/>
                          <a:gd name="T15" fmla="*/ 14 h 14"/>
                          <a:gd name="T16" fmla="*/ 11 w 11"/>
                          <a:gd name="T17" fmla="*/ 1 h 14"/>
                          <a:gd name="T18" fmla="*/ 10 w 11"/>
                          <a:gd name="T19" fmla="*/ 1 h 14"/>
                          <a:gd name="T20" fmla="*/ 6 w 11"/>
                          <a:gd name="T21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1" h="14">
                            <a:moveTo>
                              <a:pt x="6" y="0"/>
                            </a:moveTo>
                            <a:lnTo>
                              <a:pt x="1" y="1"/>
                            </a:lnTo>
                            <a:lnTo>
                              <a:pt x="0" y="1"/>
                            </a:lnTo>
                            <a:lnTo>
                              <a:pt x="0" y="14"/>
                            </a:lnTo>
                            <a:lnTo>
                              <a:pt x="1" y="14"/>
                            </a:lnTo>
                            <a:lnTo>
                              <a:pt x="6" y="14"/>
                            </a:lnTo>
                            <a:lnTo>
                              <a:pt x="10" y="14"/>
                            </a:lnTo>
                            <a:lnTo>
                              <a:pt x="11" y="14"/>
                            </a:lnTo>
                            <a:lnTo>
                              <a:pt x="11" y="1"/>
                            </a:lnTo>
                            <a:lnTo>
                              <a:pt x="10" y="1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DDDDD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14" name="Freeform 37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9" y="3990"/>
                        <a:ext cx="6" cy="3"/>
                      </a:xfrm>
                      <a:custGeom>
                        <a:avLst/>
                        <a:gdLst>
                          <a:gd name="T0" fmla="*/ 0 w 11"/>
                          <a:gd name="T1" fmla="*/ 1 h 4"/>
                          <a:gd name="T2" fmla="*/ 1 w 11"/>
                          <a:gd name="T3" fmla="*/ 3 h 4"/>
                          <a:gd name="T4" fmla="*/ 6 w 11"/>
                          <a:gd name="T5" fmla="*/ 4 h 4"/>
                          <a:gd name="T6" fmla="*/ 10 w 11"/>
                          <a:gd name="T7" fmla="*/ 3 h 4"/>
                          <a:gd name="T8" fmla="*/ 11 w 11"/>
                          <a:gd name="T9" fmla="*/ 1 h 4"/>
                          <a:gd name="T10" fmla="*/ 10 w 11"/>
                          <a:gd name="T11" fmla="*/ 1 h 4"/>
                          <a:gd name="T12" fmla="*/ 6 w 11"/>
                          <a:gd name="T13" fmla="*/ 0 h 4"/>
                          <a:gd name="T14" fmla="*/ 1 w 11"/>
                          <a:gd name="T15" fmla="*/ 1 h 4"/>
                          <a:gd name="T16" fmla="*/ 0 w 11"/>
                          <a:gd name="T17" fmla="*/ 1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" h="4">
                            <a:moveTo>
                              <a:pt x="0" y="1"/>
                            </a:moveTo>
                            <a:lnTo>
                              <a:pt x="1" y="3"/>
                            </a:lnTo>
                            <a:lnTo>
                              <a:pt x="6" y="4"/>
                            </a:lnTo>
                            <a:lnTo>
                              <a:pt x="10" y="3"/>
                            </a:lnTo>
                            <a:lnTo>
                              <a:pt x="11" y="1"/>
                            </a:lnTo>
                            <a:lnTo>
                              <a:pt x="10" y="1"/>
                            </a:lnTo>
                            <a:lnTo>
                              <a:pt x="6" y="0"/>
                            </a:lnTo>
                            <a:lnTo>
                              <a:pt x="1" y="1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E4E4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15" name="Freeform 37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9" y="3990"/>
                        <a:ext cx="6" cy="8"/>
                      </a:xfrm>
                      <a:custGeom>
                        <a:avLst/>
                        <a:gdLst>
                          <a:gd name="T0" fmla="*/ 6 w 11"/>
                          <a:gd name="T1" fmla="*/ 0 h 14"/>
                          <a:gd name="T2" fmla="*/ 1 w 11"/>
                          <a:gd name="T3" fmla="*/ 1 h 14"/>
                          <a:gd name="T4" fmla="*/ 0 w 11"/>
                          <a:gd name="T5" fmla="*/ 1 h 14"/>
                          <a:gd name="T6" fmla="*/ 0 w 11"/>
                          <a:gd name="T7" fmla="*/ 14 h 14"/>
                          <a:gd name="T8" fmla="*/ 1 w 11"/>
                          <a:gd name="T9" fmla="*/ 14 h 14"/>
                          <a:gd name="T10" fmla="*/ 6 w 11"/>
                          <a:gd name="T11" fmla="*/ 14 h 14"/>
                          <a:gd name="T12" fmla="*/ 10 w 11"/>
                          <a:gd name="T13" fmla="*/ 14 h 14"/>
                          <a:gd name="T14" fmla="*/ 11 w 11"/>
                          <a:gd name="T15" fmla="*/ 14 h 14"/>
                          <a:gd name="T16" fmla="*/ 11 w 11"/>
                          <a:gd name="T17" fmla="*/ 1 h 14"/>
                          <a:gd name="T18" fmla="*/ 10 w 11"/>
                          <a:gd name="T19" fmla="*/ 1 h 14"/>
                          <a:gd name="T20" fmla="*/ 6 w 11"/>
                          <a:gd name="T21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1" h="14">
                            <a:moveTo>
                              <a:pt x="6" y="0"/>
                            </a:moveTo>
                            <a:lnTo>
                              <a:pt x="1" y="1"/>
                            </a:lnTo>
                            <a:lnTo>
                              <a:pt x="0" y="1"/>
                            </a:lnTo>
                            <a:lnTo>
                              <a:pt x="0" y="14"/>
                            </a:lnTo>
                            <a:lnTo>
                              <a:pt x="1" y="14"/>
                            </a:lnTo>
                            <a:lnTo>
                              <a:pt x="6" y="14"/>
                            </a:lnTo>
                            <a:lnTo>
                              <a:pt x="10" y="14"/>
                            </a:lnTo>
                            <a:lnTo>
                              <a:pt x="11" y="14"/>
                            </a:lnTo>
                            <a:lnTo>
                              <a:pt x="11" y="1"/>
                            </a:lnTo>
                            <a:lnTo>
                              <a:pt x="10" y="1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16" name="Freeform 37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9" y="3991"/>
                        <a:ext cx="6" cy="2"/>
                      </a:xfrm>
                      <a:custGeom>
                        <a:avLst/>
                        <a:gdLst>
                          <a:gd name="T0" fmla="*/ 0 w 11"/>
                          <a:gd name="T1" fmla="*/ 0 h 3"/>
                          <a:gd name="T2" fmla="*/ 1 w 11"/>
                          <a:gd name="T3" fmla="*/ 2 h 3"/>
                          <a:gd name="T4" fmla="*/ 6 w 11"/>
                          <a:gd name="T5" fmla="*/ 3 h 3"/>
                          <a:gd name="T6" fmla="*/ 10 w 11"/>
                          <a:gd name="T7" fmla="*/ 2 h 3"/>
                          <a:gd name="T8" fmla="*/ 11 w 11"/>
                          <a:gd name="T9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" h="3">
                            <a:moveTo>
                              <a:pt x="0" y="0"/>
                            </a:moveTo>
                            <a:lnTo>
                              <a:pt x="1" y="2"/>
                            </a:lnTo>
                            <a:lnTo>
                              <a:pt x="6" y="3"/>
                            </a:lnTo>
                            <a:lnTo>
                              <a:pt x="10" y="2"/>
                            </a:lnTo>
                            <a:lnTo>
                              <a:pt x="11" y="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406" name="Group 37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0" y="3985"/>
                      <a:ext cx="5" cy="8"/>
                      <a:chOff x="3790" y="3985"/>
                      <a:chExt cx="5" cy="8"/>
                    </a:xfrm>
                  </p:grpSpPr>
                  <p:sp>
                    <p:nvSpPr>
                      <p:cNvPr id="1409" name="Freeform 37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0" y="3985"/>
                        <a:ext cx="5" cy="8"/>
                      </a:xfrm>
                      <a:custGeom>
                        <a:avLst/>
                        <a:gdLst>
                          <a:gd name="T0" fmla="*/ 4 w 10"/>
                          <a:gd name="T1" fmla="*/ 0 h 14"/>
                          <a:gd name="T2" fmla="*/ 0 w 10"/>
                          <a:gd name="T3" fmla="*/ 1 h 14"/>
                          <a:gd name="T4" fmla="*/ 0 w 10"/>
                          <a:gd name="T5" fmla="*/ 1 h 14"/>
                          <a:gd name="T6" fmla="*/ 0 w 10"/>
                          <a:gd name="T7" fmla="*/ 13 h 14"/>
                          <a:gd name="T8" fmla="*/ 0 w 10"/>
                          <a:gd name="T9" fmla="*/ 14 h 14"/>
                          <a:gd name="T10" fmla="*/ 4 w 10"/>
                          <a:gd name="T11" fmla="*/ 14 h 14"/>
                          <a:gd name="T12" fmla="*/ 9 w 10"/>
                          <a:gd name="T13" fmla="*/ 14 h 14"/>
                          <a:gd name="T14" fmla="*/ 10 w 10"/>
                          <a:gd name="T15" fmla="*/ 13 h 14"/>
                          <a:gd name="T16" fmla="*/ 10 w 10"/>
                          <a:gd name="T17" fmla="*/ 1 h 14"/>
                          <a:gd name="T18" fmla="*/ 9 w 10"/>
                          <a:gd name="T19" fmla="*/ 1 h 14"/>
                          <a:gd name="T20" fmla="*/ 4 w 10"/>
                          <a:gd name="T21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0" h="14">
                            <a:moveTo>
                              <a:pt x="4" y="0"/>
                            </a:moveTo>
                            <a:lnTo>
                              <a:pt x="0" y="1"/>
                            </a:lnTo>
                            <a:lnTo>
                              <a:pt x="0" y="1"/>
                            </a:lnTo>
                            <a:lnTo>
                              <a:pt x="0" y="13"/>
                            </a:lnTo>
                            <a:lnTo>
                              <a:pt x="0" y="14"/>
                            </a:lnTo>
                            <a:lnTo>
                              <a:pt x="4" y="14"/>
                            </a:lnTo>
                            <a:lnTo>
                              <a:pt x="9" y="14"/>
                            </a:lnTo>
                            <a:lnTo>
                              <a:pt x="10" y="13"/>
                            </a:lnTo>
                            <a:lnTo>
                              <a:pt x="10" y="1"/>
                            </a:lnTo>
                            <a:lnTo>
                              <a:pt x="9" y="1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solidFill>
                        <a:srgbClr val="DDDDD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10" name="Freeform 37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0" y="3985"/>
                        <a:ext cx="5" cy="3"/>
                      </a:xfrm>
                      <a:custGeom>
                        <a:avLst/>
                        <a:gdLst>
                          <a:gd name="T0" fmla="*/ 0 w 10"/>
                          <a:gd name="T1" fmla="*/ 1 h 4"/>
                          <a:gd name="T2" fmla="*/ 0 w 10"/>
                          <a:gd name="T3" fmla="*/ 3 h 4"/>
                          <a:gd name="T4" fmla="*/ 4 w 10"/>
                          <a:gd name="T5" fmla="*/ 4 h 4"/>
                          <a:gd name="T6" fmla="*/ 9 w 10"/>
                          <a:gd name="T7" fmla="*/ 3 h 4"/>
                          <a:gd name="T8" fmla="*/ 10 w 10"/>
                          <a:gd name="T9" fmla="*/ 1 h 4"/>
                          <a:gd name="T10" fmla="*/ 9 w 10"/>
                          <a:gd name="T11" fmla="*/ 1 h 4"/>
                          <a:gd name="T12" fmla="*/ 4 w 10"/>
                          <a:gd name="T13" fmla="*/ 0 h 4"/>
                          <a:gd name="T14" fmla="*/ 0 w 10"/>
                          <a:gd name="T15" fmla="*/ 1 h 4"/>
                          <a:gd name="T16" fmla="*/ 0 w 10"/>
                          <a:gd name="T17" fmla="*/ 1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0" h="4">
                            <a:moveTo>
                              <a:pt x="0" y="1"/>
                            </a:moveTo>
                            <a:lnTo>
                              <a:pt x="0" y="3"/>
                            </a:lnTo>
                            <a:lnTo>
                              <a:pt x="4" y="4"/>
                            </a:lnTo>
                            <a:lnTo>
                              <a:pt x="9" y="3"/>
                            </a:lnTo>
                            <a:lnTo>
                              <a:pt x="10" y="1"/>
                            </a:lnTo>
                            <a:lnTo>
                              <a:pt x="9" y="1"/>
                            </a:lnTo>
                            <a:lnTo>
                              <a:pt x="4" y="0"/>
                            </a:lnTo>
                            <a:lnTo>
                              <a:pt x="0" y="1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E4E4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11" name="Freeform 37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0" y="3985"/>
                        <a:ext cx="5" cy="8"/>
                      </a:xfrm>
                      <a:custGeom>
                        <a:avLst/>
                        <a:gdLst>
                          <a:gd name="T0" fmla="*/ 4 w 10"/>
                          <a:gd name="T1" fmla="*/ 0 h 14"/>
                          <a:gd name="T2" fmla="*/ 0 w 10"/>
                          <a:gd name="T3" fmla="*/ 1 h 14"/>
                          <a:gd name="T4" fmla="*/ 0 w 10"/>
                          <a:gd name="T5" fmla="*/ 1 h 14"/>
                          <a:gd name="T6" fmla="*/ 0 w 10"/>
                          <a:gd name="T7" fmla="*/ 13 h 14"/>
                          <a:gd name="T8" fmla="*/ 0 w 10"/>
                          <a:gd name="T9" fmla="*/ 14 h 14"/>
                          <a:gd name="T10" fmla="*/ 4 w 10"/>
                          <a:gd name="T11" fmla="*/ 14 h 14"/>
                          <a:gd name="T12" fmla="*/ 9 w 10"/>
                          <a:gd name="T13" fmla="*/ 14 h 14"/>
                          <a:gd name="T14" fmla="*/ 10 w 10"/>
                          <a:gd name="T15" fmla="*/ 13 h 14"/>
                          <a:gd name="T16" fmla="*/ 10 w 10"/>
                          <a:gd name="T17" fmla="*/ 1 h 14"/>
                          <a:gd name="T18" fmla="*/ 9 w 10"/>
                          <a:gd name="T19" fmla="*/ 1 h 14"/>
                          <a:gd name="T20" fmla="*/ 4 w 10"/>
                          <a:gd name="T21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0" h="14">
                            <a:moveTo>
                              <a:pt x="4" y="0"/>
                            </a:moveTo>
                            <a:lnTo>
                              <a:pt x="0" y="1"/>
                            </a:lnTo>
                            <a:lnTo>
                              <a:pt x="0" y="1"/>
                            </a:lnTo>
                            <a:lnTo>
                              <a:pt x="0" y="13"/>
                            </a:lnTo>
                            <a:lnTo>
                              <a:pt x="0" y="14"/>
                            </a:lnTo>
                            <a:lnTo>
                              <a:pt x="4" y="14"/>
                            </a:lnTo>
                            <a:lnTo>
                              <a:pt x="9" y="14"/>
                            </a:lnTo>
                            <a:lnTo>
                              <a:pt x="10" y="13"/>
                            </a:lnTo>
                            <a:lnTo>
                              <a:pt x="10" y="1"/>
                            </a:lnTo>
                            <a:lnTo>
                              <a:pt x="9" y="1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12" name="Freeform 37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0" y="3986"/>
                        <a:ext cx="5" cy="2"/>
                      </a:xfrm>
                      <a:custGeom>
                        <a:avLst/>
                        <a:gdLst>
                          <a:gd name="T0" fmla="*/ 0 w 10"/>
                          <a:gd name="T1" fmla="*/ 0 h 3"/>
                          <a:gd name="T2" fmla="*/ 0 w 10"/>
                          <a:gd name="T3" fmla="*/ 2 h 3"/>
                          <a:gd name="T4" fmla="*/ 4 w 10"/>
                          <a:gd name="T5" fmla="*/ 3 h 3"/>
                          <a:gd name="T6" fmla="*/ 9 w 10"/>
                          <a:gd name="T7" fmla="*/ 2 h 3"/>
                          <a:gd name="T8" fmla="*/ 10 w 10"/>
                          <a:gd name="T9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0" h="3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4" y="3"/>
                            </a:lnTo>
                            <a:lnTo>
                              <a:pt x="9" y="2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407" name="Freeform 3718"/>
                    <p:cNvSpPr>
                      <a:spLocks/>
                    </p:cNvSpPr>
                    <p:nvPr/>
                  </p:nvSpPr>
                  <p:spPr bwMode="auto">
                    <a:xfrm>
                      <a:off x="3830" y="4010"/>
                      <a:ext cx="8" cy="4"/>
                    </a:xfrm>
                    <a:custGeom>
                      <a:avLst/>
                      <a:gdLst>
                        <a:gd name="T0" fmla="*/ 9 w 16"/>
                        <a:gd name="T1" fmla="*/ 0 h 9"/>
                        <a:gd name="T2" fmla="*/ 3 w 16"/>
                        <a:gd name="T3" fmla="*/ 0 h 9"/>
                        <a:gd name="T4" fmla="*/ 2 w 16"/>
                        <a:gd name="T5" fmla="*/ 1 h 9"/>
                        <a:gd name="T6" fmla="*/ 0 w 16"/>
                        <a:gd name="T7" fmla="*/ 3 h 9"/>
                        <a:gd name="T8" fmla="*/ 2 w 16"/>
                        <a:gd name="T9" fmla="*/ 6 h 9"/>
                        <a:gd name="T10" fmla="*/ 7 w 16"/>
                        <a:gd name="T11" fmla="*/ 9 h 9"/>
                        <a:gd name="T12" fmla="*/ 13 w 16"/>
                        <a:gd name="T13" fmla="*/ 9 h 9"/>
                        <a:gd name="T14" fmla="*/ 16 w 16"/>
                        <a:gd name="T15" fmla="*/ 7 h 9"/>
                        <a:gd name="T16" fmla="*/ 16 w 16"/>
                        <a:gd name="T17" fmla="*/ 6 h 9"/>
                        <a:gd name="T18" fmla="*/ 15 w 16"/>
                        <a:gd name="T19" fmla="*/ 3 h 9"/>
                        <a:gd name="T20" fmla="*/ 9 w 16"/>
                        <a:gd name="T21" fmla="*/ 0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6" h="9">
                          <a:moveTo>
                            <a:pt x="9" y="0"/>
                          </a:moveTo>
                          <a:lnTo>
                            <a:pt x="3" y="0"/>
                          </a:lnTo>
                          <a:lnTo>
                            <a:pt x="2" y="1"/>
                          </a:lnTo>
                          <a:lnTo>
                            <a:pt x="0" y="3"/>
                          </a:lnTo>
                          <a:lnTo>
                            <a:pt x="2" y="6"/>
                          </a:lnTo>
                          <a:lnTo>
                            <a:pt x="7" y="9"/>
                          </a:lnTo>
                          <a:lnTo>
                            <a:pt x="13" y="9"/>
                          </a:lnTo>
                          <a:lnTo>
                            <a:pt x="16" y="7"/>
                          </a:lnTo>
                          <a:lnTo>
                            <a:pt x="16" y="6"/>
                          </a:lnTo>
                          <a:lnTo>
                            <a:pt x="15" y="3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08" name="Freeform 3719"/>
                    <p:cNvSpPr>
                      <a:spLocks/>
                    </p:cNvSpPr>
                    <p:nvPr/>
                  </p:nvSpPr>
                  <p:spPr bwMode="auto">
                    <a:xfrm>
                      <a:off x="3850" y="4013"/>
                      <a:ext cx="8" cy="4"/>
                    </a:xfrm>
                    <a:custGeom>
                      <a:avLst/>
                      <a:gdLst>
                        <a:gd name="T0" fmla="*/ 9 w 16"/>
                        <a:gd name="T1" fmla="*/ 0 h 8"/>
                        <a:gd name="T2" fmla="*/ 3 w 16"/>
                        <a:gd name="T3" fmla="*/ 0 h 8"/>
                        <a:gd name="T4" fmla="*/ 2 w 16"/>
                        <a:gd name="T5" fmla="*/ 1 h 8"/>
                        <a:gd name="T6" fmla="*/ 0 w 16"/>
                        <a:gd name="T7" fmla="*/ 3 h 8"/>
                        <a:gd name="T8" fmla="*/ 2 w 16"/>
                        <a:gd name="T9" fmla="*/ 6 h 8"/>
                        <a:gd name="T10" fmla="*/ 7 w 16"/>
                        <a:gd name="T11" fmla="*/ 8 h 8"/>
                        <a:gd name="T12" fmla="*/ 13 w 16"/>
                        <a:gd name="T13" fmla="*/ 8 h 8"/>
                        <a:gd name="T14" fmla="*/ 16 w 16"/>
                        <a:gd name="T15" fmla="*/ 7 h 8"/>
                        <a:gd name="T16" fmla="*/ 16 w 16"/>
                        <a:gd name="T17" fmla="*/ 6 h 8"/>
                        <a:gd name="T18" fmla="*/ 15 w 16"/>
                        <a:gd name="T19" fmla="*/ 3 h 8"/>
                        <a:gd name="T20" fmla="*/ 9 w 16"/>
                        <a:gd name="T21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6" h="8">
                          <a:moveTo>
                            <a:pt x="9" y="0"/>
                          </a:moveTo>
                          <a:lnTo>
                            <a:pt x="3" y="0"/>
                          </a:lnTo>
                          <a:lnTo>
                            <a:pt x="2" y="1"/>
                          </a:lnTo>
                          <a:lnTo>
                            <a:pt x="0" y="3"/>
                          </a:lnTo>
                          <a:lnTo>
                            <a:pt x="2" y="6"/>
                          </a:lnTo>
                          <a:lnTo>
                            <a:pt x="7" y="8"/>
                          </a:lnTo>
                          <a:lnTo>
                            <a:pt x="13" y="8"/>
                          </a:lnTo>
                          <a:lnTo>
                            <a:pt x="16" y="7"/>
                          </a:lnTo>
                          <a:lnTo>
                            <a:pt x="16" y="6"/>
                          </a:lnTo>
                          <a:lnTo>
                            <a:pt x="15" y="3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grpSp>
                <p:nvGrpSpPr>
                  <p:cNvPr id="1391" name="Group 3720"/>
                  <p:cNvGrpSpPr>
                    <a:grpSpLocks/>
                  </p:cNvGrpSpPr>
                  <p:nvPr/>
                </p:nvGrpSpPr>
                <p:grpSpPr bwMode="auto">
                  <a:xfrm>
                    <a:off x="3660" y="3933"/>
                    <a:ext cx="44" cy="28"/>
                    <a:chOff x="3660" y="3933"/>
                    <a:chExt cx="44" cy="28"/>
                  </a:xfrm>
                </p:grpSpPr>
                <p:sp>
                  <p:nvSpPr>
                    <p:cNvPr id="1392" name="Freeform 3721"/>
                    <p:cNvSpPr>
                      <a:spLocks/>
                    </p:cNvSpPr>
                    <p:nvPr/>
                  </p:nvSpPr>
                  <p:spPr bwMode="auto">
                    <a:xfrm>
                      <a:off x="3672" y="3938"/>
                      <a:ext cx="26" cy="13"/>
                    </a:xfrm>
                    <a:custGeom>
                      <a:avLst/>
                      <a:gdLst>
                        <a:gd name="T0" fmla="*/ 0 w 52"/>
                        <a:gd name="T1" fmla="*/ 21 h 24"/>
                        <a:gd name="T2" fmla="*/ 42 w 52"/>
                        <a:gd name="T3" fmla="*/ 3 h 24"/>
                        <a:gd name="T4" fmla="*/ 47 w 52"/>
                        <a:gd name="T5" fmla="*/ 1 h 24"/>
                        <a:gd name="T6" fmla="*/ 52 w 52"/>
                        <a:gd name="T7" fmla="*/ 0 h 24"/>
                        <a:gd name="T8" fmla="*/ 49 w 52"/>
                        <a:gd name="T9" fmla="*/ 3 h 24"/>
                        <a:gd name="T10" fmla="*/ 42 w 52"/>
                        <a:gd name="T11" fmla="*/ 7 h 24"/>
                        <a:gd name="T12" fmla="*/ 3 w 52"/>
                        <a:gd name="T13" fmla="*/ 24 h 24"/>
                        <a:gd name="T14" fmla="*/ 0 w 52"/>
                        <a:gd name="T15" fmla="*/ 21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2" h="24">
                          <a:moveTo>
                            <a:pt x="0" y="21"/>
                          </a:moveTo>
                          <a:lnTo>
                            <a:pt x="42" y="3"/>
                          </a:lnTo>
                          <a:lnTo>
                            <a:pt x="47" y="1"/>
                          </a:lnTo>
                          <a:lnTo>
                            <a:pt x="52" y="0"/>
                          </a:lnTo>
                          <a:lnTo>
                            <a:pt x="49" y="3"/>
                          </a:lnTo>
                          <a:lnTo>
                            <a:pt x="42" y="7"/>
                          </a:lnTo>
                          <a:lnTo>
                            <a:pt x="3" y="24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93" name="Freeform 3722"/>
                    <p:cNvSpPr>
                      <a:spLocks/>
                    </p:cNvSpPr>
                    <p:nvPr/>
                  </p:nvSpPr>
                  <p:spPr bwMode="auto">
                    <a:xfrm>
                      <a:off x="3674" y="3933"/>
                      <a:ext cx="30" cy="13"/>
                    </a:xfrm>
                    <a:custGeom>
                      <a:avLst/>
                      <a:gdLst>
                        <a:gd name="T0" fmla="*/ 0 w 60"/>
                        <a:gd name="T1" fmla="*/ 21 h 26"/>
                        <a:gd name="T2" fmla="*/ 2 w 60"/>
                        <a:gd name="T3" fmla="*/ 26 h 26"/>
                        <a:gd name="T4" fmla="*/ 60 w 60"/>
                        <a:gd name="T5" fmla="*/ 0 h 26"/>
                        <a:gd name="T6" fmla="*/ 52 w 60"/>
                        <a:gd name="T7" fmla="*/ 1 h 26"/>
                        <a:gd name="T8" fmla="*/ 0 w 60"/>
                        <a:gd name="T9" fmla="*/ 21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0" h="26">
                          <a:moveTo>
                            <a:pt x="0" y="21"/>
                          </a:moveTo>
                          <a:lnTo>
                            <a:pt x="2" y="26"/>
                          </a:lnTo>
                          <a:lnTo>
                            <a:pt x="60" y="0"/>
                          </a:lnTo>
                          <a:lnTo>
                            <a:pt x="52" y="1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94" name="Freeform 3723"/>
                    <p:cNvSpPr>
                      <a:spLocks/>
                    </p:cNvSpPr>
                    <p:nvPr/>
                  </p:nvSpPr>
                  <p:spPr bwMode="auto">
                    <a:xfrm>
                      <a:off x="3662" y="3948"/>
                      <a:ext cx="36" cy="13"/>
                    </a:xfrm>
                    <a:custGeom>
                      <a:avLst/>
                      <a:gdLst>
                        <a:gd name="T0" fmla="*/ 0 w 71"/>
                        <a:gd name="T1" fmla="*/ 13 h 25"/>
                        <a:gd name="T2" fmla="*/ 42 w 71"/>
                        <a:gd name="T3" fmla="*/ 0 h 25"/>
                        <a:gd name="T4" fmla="*/ 48 w 71"/>
                        <a:gd name="T5" fmla="*/ 0 h 25"/>
                        <a:gd name="T6" fmla="*/ 71 w 71"/>
                        <a:gd name="T7" fmla="*/ 7 h 25"/>
                        <a:gd name="T8" fmla="*/ 71 w 71"/>
                        <a:gd name="T9" fmla="*/ 12 h 25"/>
                        <a:gd name="T10" fmla="*/ 37 w 71"/>
                        <a:gd name="T11" fmla="*/ 23 h 25"/>
                        <a:gd name="T12" fmla="*/ 29 w 71"/>
                        <a:gd name="T13" fmla="*/ 25 h 25"/>
                        <a:gd name="T14" fmla="*/ 0 w 71"/>
                        <a:gd name="T15" fmla="*/ 16 h 25"/>
                        <a:gd name="T16" fmla="*/ 0 w 71"/>
                        <a:gd name="T17" fmla="*/ 13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1" h="25">
                          <a:moveTo>
                            <a:pt x="0" y="13"/>
                          </a:move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71" y="7"/>
                          </a:lnTo>
                          <a:lnTo>
                            <a:pt x="71" y="12"/>
                          </a:lnTo>
                          <a:lnTo>
                            <a:pt x="37" y="23"/>
                          </a:lnTo>
                          <a:lnTo>
                            <a:pt x="29" y="25"/>
                          </a:lnTo>
                          <a:lnTo>
                            <a:pt x="0" y="16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grpSp>
                  <p:nvGrpSpPr>
                    <p:cNvPr id="1395" name="Group 37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5" y="3948"/>
                      <a:ext cx="8" cy="8"/>
                      <a:chOff x="3675" y="3948"/>
                      <a:chExt cx="8" cy="8"/>
                    </a:xfrm>
                  </p:grpSpPr>
                  <p:sp>
                    <p:nvSpPr>
                      <p:cNvPr id="1399" name="Freeform 37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5" y="3948"/>
                        <a:ext cx="8" cy="8"/>
                      </a:xfrm>
                      <a:custGeom>
                        <a:avLst/>
                        <a:gdLst>
                          <a:gd name="T0" fmla="*/ 8 w 16"/>
                          <a:gd name="T1" fmla="*/ 0 h 14"/>
                          <a:gd name="T2" fmla="*/ 3 w 16"/>
                          <a:gd name="T3" fmla="*/ 1 h 14"/>
                          <a:gd name="T4" fmla="*/ 2 w 16"/>
                          <a:gd name="T5" fmla="*/ 1 h 14"/>
                          <a:gd name="T6" fmla="*/ 0 w 16"/>
                          <a:gd name="T7" fmla="*/ 1 h 14"/>
                          <a:gd name="T8" fmla="*/ 0 w 16"/>
                          <a:gd name="T9" fmla="*/ 13 h 14"/>
                          <a:gd name="T10" fmla="*/ 2 w 16"/>
                          <a:gd name="T11" fmla="*/ 13 h 14"/>
                          <a:gd name="T12" fmla="*/ 3 w 16"/>
                          <a:gd name="T13" fmla="*/ 14 h 14"/>
                          <a:gd name="T14" fmla="*/ 8 w 16"/>
                          <a:gd name="T15" fmla="*/ 14 h 14"/>
                          <a:gd name="T16" fmla="*/ 13 w 16"/>
                          <a:gd name="T17" fmla="*/ 14 h 14"/>
                          <a:gd name="T18" fmla="*/ 16 w 16"/>
                          <a:gd name="T19" fmla="*/ 13 h 14"/>
                          <a:gd name="T20" fmla="*/ 16 w 16"/>
                          <a:gd name="T21" fmla="*/ 1 h 14"/>
                          <a:gd name="T22" fmla="*/ 13 w 16"/>
                          <a:gd name="T23" fmla="*/ 1 h 14"/>
                          <a:gd name="T24" fmla="*/ 8 w 16"/>
                          <a:gd name="T25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6" h="14">
                            <a:moveTo>
                              <a:pt x="8" y="0"/>
                            </a:moveTo>
                            <a:lnTo>
                              <a:pt x="3" y="1"/>
                            </a:lnTo>
                            <a:lnTo>
                              <a:pt x="2" y="1"/>
                            </a:lnTo>
                            <a:lnTo>
                              <a:pt x="0" y="1"/>
                            </a:lnTo>
                            <a:lnTo>
                              <a:pt x="0" y="13"/>
                            </a:lnTo>
                            <a:lnTo>
                              <a:pt x="2" y="13"/>
                            </a:lnTo>
                            <a:lnTo>
                              <a:pt x="3" y="14"/>
                            </a:lnTo>
                            <a:lnTo>
                              <a:pt x="8" y="14"/>
                            </a:lnTo>
                            <a:lnTo>
                              <a:pt x="13" y="14"/>
                            </a:lnTo>
                            <a:lnTo>
                              <a:pt x="16" y="13"/>
                            </a:lnTo>
                            <a:lnTo>
                              <a:pt x="16" y="1"/>
                            </a:lnTo>
                            <a:lnTo>
                              <a:pt x="13" y="1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B2B2B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00" name="Freeform 37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5" y="3948"/>
                        <a:ext cx="8" cy="2"/>
                      </a:xfrm>
                      <a:custGeom>
                        <a:avLst/>
                        <a:gdLst>
                          <a:gd name="T0" fmla="*/ 0 w 16"/>
                          <a:gd name="T1" fmla="*/ 1 h 3"/>
                          <a:gd name="T2" fmla="*/ 2 w 16"/>
                          <a:gd name="T3" fmla="*/ 3 h 3"/>
                          <a:gd name="T4" fmla="*/ 3 w 16"/>
                          <a:gd name="T5" fmla="*/ 3 h 3"/>
                          <a:gd name="T6" fmla="*/ 8 w 16"/>
                          <a:gd name="T7" fmla="*/ 3 h 3"/>
                          <a:gd name="T8" fmla="*/ 13 w 16"/>
                          <a:gd name="T9" fmla="*/ 3 h 3"/>
                          <a:gd name="T10" fmla="*/ 16 w 16"/>
                          <a:gd name="T11" fmla="*/ 3 h 3"/>
                          <a:gd name="T12" fmla="*/ 16 w 16"/>
                          <a:gd name="T13" fmla="*/ 1 h 3"/>
                          <a:gd name="T14" fmla="*/ 13 w 16"/>
                          <a:gd name="T15" fmla="*/ 1 h 3"/>
                          <a:gd name="T16" fmla="*/ 8 w 16"/>
                          <a:gd name="T17" fmla="*/ 0 h 3"/>
                          <a:gd name="T18" fmla="*/ 3 w 16"/>
                          <a:gd name="T19" fmla="*/ 1 h 3"/>
                          <a:gd name="T20" fmla="*/ 2 w 16"/>
                          <a:gd name="T21" fmla="*/ 1 h 3"/>
                          <a:gd name="T22" fmla="*/ 0 w 16"/>
                          <a:gd name="T23" fmla="*/ 1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16" h="3">
                            <a:moveTo>
                              <a:pt x="0" y="1"/>
                            </a:moveTo>
                            <a:lnTo>
                              <a:pt x="2" y="3"/>
                            </a:lnTo>
                            <a:lnTo>
                              <a:pt x="3" y="3"/>
                            </a:lnTo>
                            <a:lnTo>
                              <a:pt x="8" y="3"/>
                            </a:lnTo>
                            <a:lnTo>
                              <a:pt x="13" y="3"/>
                            </a:lnTo>
                            <a:lnTo>
                              <a:pt x="16" y="3"/>
                            </a:lnTo>
                            <a:lnTo>
                              <a:pt x="16" y="1"/>
                            </a:lnTo>
                            <a:lnTo>
                              <a:pt x="13" y="1"/>
                            </a:lnTo>
                            <a:lnTo>
                              <a:pt x="8" y="0"/>
                            </a:lnTo>
                            <a:lnTo>
                              <a:pt x="3" y="1"/>
                            </a:lnTo>
                            <a:lnTo>
                              <a:pt x="2" y="1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C1C1C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01" name="Freeform 37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5" y="3948"/>
                        <a:ext cx="8" cy="8"/>
                      </a:xfrm>
                      <a:custGeom>
                        <a:avLst/>
                        <a:gdLst>
                          <a:gd name="T0" fmla="*/ 8 w 16"/>
                          <a:gd name="T1" fmla="*/ 0 h 14"/>
                          <a:gd name="T2" fmla="*/ 3 w 16"/>
                          <a:gd name="T3" fmla="*/ 1 h 14"/>
                          <a:gd name="T4" fmla="*/ 2 w 16"/>
                          <a:gd name="T5" fmla="*/ 1 h 14"/>
                          <a:gd name="T6" fmla="*/ 0 w 16"/>
                          <a:gd name="T7" fmla="*/ 1 h 14"/>
                          <a:gd name="T8" fmla="*/ 0 w 16"/>
                          <a:gd name="T9" fmla="*/ 13 h 14"/>
                          <a:gd name="T10" fmla="*/ 2 w 16"/>
                          <a:gd name="T11" fmla="*/ 13 h 14"/>
                          <a:gd name="T12" fmla="*/ 3 w 16"/>
                          <a:gd name="T13" fmla="*/ 14 h 14"/>
                          <a:gd name="T14" fmla="*/ 8 w 16"/>
                          <a:gd name="T15" fmla="*/ 14 h 14"/>
                          <a:gd name="T16" fmla="*/ 13 w 16"/>
                          <a:gd name="T17" fmla="*/ 14 h 14"/>
                          <a:gd name="T18" fmla="*/ 16 w 16"/>
                          <a:gd name="T19" fmla="*/ 13 h 14"/>
                          <a:gd name="T20" fmla="*/ 16 w 16"/>
                          <a:gd name="T21" fmla="*/ 1 h 14"/>
                          <a:gd name="T22" fmla="*/ 13 w 16"/>
                          <a:gd name="T23" fmla="*/ 1 h 14"/>
                          <a:gd name="T24" fmla="*/ 8 w 16"/>
                          <a:gd name="T25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6" h="14">
                            <a:moveTo>
                              <a:pt x="8" y="0"/>
                            </a:moveTo>
                            <a:lnTo>
                              <a:pt x="3" y="1"/>
                            </a:lnTo>
                            <a:lnTo>
                              <a:pt x="2" y="1"/>
                            </a:lnTo>
                            <a:lnTo>
                              <a:pt x="0" y="1"/>
                            </a:lnTo>
                            <a:lnTo>
                              <a:pt x="0" y="13"/>
                            </a:lnTo>
                            <a:lnTo>
                              <a:pt x="2" y="13"/>
                            </a:lnTo>
                            <a:lnTo>
                              <a:pt x="3" y="14"/>
                            </a:lnTo>
                            <a:lnTo>
                              <a:pt x="8" y="14"/>
                            </a:lnTo>
                            <a:lnTo>
                              <a:pt x="13" y="14"/>
                            </a:lnTo>
                            <a:lnTo>
                              <a:pt x="16" y="13"/>
                            </a:lnTo>
                            <a:lnTo>
                              <a:pt x="16" y="1"/>
                            </a:lnTo>
                            <a:lnTo>
                              <a:pt x="13" y="1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02" name="Freeform 37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5" y="3949"/>
                        <a:ext cx="8" cy="1"/>
                      </a:xfrm>
                      <a:custGeom>
                        <a:avLst/>
                        <a:gdLst>
                          <a:gd name="T0" fmla="*/ 0 w 16"/>
                          <a:gd name="T1" fmla="*/ 0 h 2"/>
                          <a:gd name="T2" fmla="*/ 2 w 16"/>
                          <a:gd name="T3" fmla="*/ 2 h 2"/>
                          <a:gd name="T4" fmla="*/ 3 w 16"/>
                          <a:gd name="T5" fmla="*/ 2 h 2"/>
                          <a:gd name="T6" fmla="*/ 8 w 16"/>
                          <a:gd name="T7" fmla="*/ 2 h 2"/>
                          <a:gd name="T8" fmla="*/ 13 w 16"/>
                          <a:gd name="T9" fmla="*/ 2 h 2"/>
                          <a:gd name="T10" fmla="*/ 16 w 16"/>
                          <a:gd name="T11" fmla="*/ 2 h 2"/>
                          <a:gd name="T12" fmla="*/ 16 w 16"/>
                          <a:gd name="T13" fmla="*/ 0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6" h="2">
                            <a:moveTo>
                              <a:pt x="0" y="0"/>
                            </a:moveTo>
                            <a:lnTo>
                              <a:pt x="2" y="2"/>
                            </a:lnTo>
                            <a:lnTo>
                              <a:pt x="3" y="2"/>
                            </a:lnTo>
                            <a:lnTo>
                              <a:pt x="8" y="2"/>
                            </a:lnTo>
                            <a:lnTo>
                              <a:pt x="13" y="2"/>
                            </a:lnTo>
                            <a:lnTo>
                              <a:pt x="16" y="2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396" name="Freeform 3729"/>
                    <p:cNvSpPr>
                      <a:spLocks/>
                    </p:cNvSpPr>
                    <p:nvPr/>
                  </p:nvSpPr>
                  <p:spPr bwMode="auto">
                    <a:xfrm>
                      <a:off x="3672" y="3941"/>
                      <a:ext cx="13" cy="10"/>
                    </a:xfrm>
                    <a:custGeom>
                      <a:avLst/>
                      <a:gdLst>
                        <a:gd name="T0" fmla="*/ 0 w 28"/>
                        <a:gd name="T1" fmla="*/ 15 h 20"/>
                        <a:gd name="T2" fmla="*/ 13 w 28"/>
                        <a:gd name="T3" fmla="*/ 20 h 20"/>
                        <a:gd name="T4" fmla="*/ 28 w 28"/>
                        <a:gd name="T5" fmla="*/ 16 h 20"/>
                        <a:gd name="T6" fmla="*/ 26 w 28"/>
                        <a:gd name="T7" fmla="*/ 4 h 20"/>
                        <a:gd name="T8" fmla="*/ 13 w 28"/>
                        <a:gd name="T9" fmla="*/ 0 h 20"/>
                        <a:gd name="T10" fmla="*/ 2 w 28"/>
                        <a:gd name="T11" fmla="*/ 3 h 20"/>
                        <a:gd name="T12" fmla="*/ 0 w 28"/>
                        <a:gd name="T13" fmla="*/ 15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8" h="20">
                          <a:moveTo>
                            <a:pt x="0" y="15"/>
                          </a:moveTo>
                          <a:lnTo>
                            <a:pt x="13" y="20"/>
                          </a:lnTo>
                          <a:lnTo>
                            <a:pt x="28" y="16"/>
                          </a:lnTo>
                          <a:lnTo>
                            <a:pt x="26" y="4"/>
                          </a:lnTo>
                          <a:lnTo>
                            <a:pt x="13" y="0"/>
                          </a:lnTo>
                          <a:lnTo>
                            <a:pt x="2" y="3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97" name="Freeform 3730"/>
                    <p:cNvSpPr>
                      <a:spLocks/>
                    </p:cNvSpPr>
                    <p:nvPr/>
                  </p:nvSpPr>
                  <p:spPr bwMode="auto">
                    <a:xfrm>
                      <a:off x="3663" y="3941"/>
                      <a:ext cx="25" cy="11"/>
                    </a:xfrm>
                    <a:custGeom>
                      <a:avLst/>
                      <a:gdLst>
                        <a:gd name="T0" fmla="*/ 0 w 51"/>
                        <a:gd name="T1" fmla="*/ 20 h 23"/>
                        <a:gd name="T2" fmla="*/ 42 w 51"/>
                        <a:gd name="T3" fmla="*/ 3 h 23"/>
                        <a:gd name="T4" fmla="*/ 46 w 51"/>
                        <a:gd name="T5" fmla="*/ 1 h 23"/>
                        <a:gd name="T6" fmla="*/ 51 w 51"/>
                        <a:gd name="T7" fmla="*/ 0 h 23"/>
                        <a:gd name="T8" fmla="*/ 48 w 51"/>
                        <a:gd name="T9" fmla="*/ 3 h 23"/>
                        <a:gd name="T10" fmla="*/ 42 w 51"/>
                        <a:gd name="T11" fmla="*/ 7 h 23"/>
                        <a:gd name="T12" fmla="*/ 3 w 51"/>
                        <a:gd name="T13" fmla="*/ 23 h 23"/>
                        <a:gd name="T14" fmla="*/ 0 w 51"/>
                        <a:gd name="T15" fmla="*/ 2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1" h="23">
                          <a:moveTo>
                            <a:pt x="0" y="20"/>
                          </a:moveTo>
                          <a:lnTo>
                            <a:pt x="42" y="3"/>
                          </a:lnTo>
                          <a:lnTo>
                            <a:pt x="46" y="1"/>
                          </a:lnTo>
                          <a:lnTo>
                            <a:pt x="51" y="0"/>
                          </a:lnTo>
                          <a:lnTo>
                            <a:pt x="48" y="3"/>
                          </a:lnTo>
                          <a:lnTo>
                            <a:pt x="42" y="7"/>
                          </a:lnTo>
                          <a:lnTo>
                            <a:pt x="3" y="23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98" name="Freeform 3731"/>
                    <p:cNvSpPr>
                      <a:spLocks/>
                    </p:cNvSpPr>
                    <p:nvPr/>
                  </p:nvSpPr>
                  <p:spPr bwMode="auto">
                    <a:xfrm>
                      <a:off x="3660" y="3938"/>
                      <a:ext cx="30" cy="13"/>
                    </a:xfrm>
                    <a:custGeom>
                      <a:avLst/>
                      <a:gdLst>
                        <a:gd name="T0" fmla="*/ 0 w 61"/>
                        <a:gd name="T1" fmla="*/ 22 h 26"/>
                        <a:gd name="T2" fmla="*/ 3 w 61"/>
                        <a:gd name="T3" fmla="*/ 26 h 26"/>
                        <a:gd name="T4" fmla="*/ 61 w 61"/>
                        <a:gd name="T5" fmla="*/ 0 h 26"/>
                        <a:gd name="T6" fmla="*/ 52 w 61"/>
                        <a:gd name="T7" fmla="*/ 0 h 26"/>
                        <a:gd name="T8" fmla="*/ 0 w 61"/>
                        <a:gd name="T9" fmla="*/ 22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1" h="26">
                          <a:moveTo>
                            <a:pt x="0" y="22"/>
                          </a:moveTo>
                          <a:lnTo>
                            <a:pt x="3" y="26"/>
                          </a:lnTo>
                          <a:lnTo>
                            <a:pt x="61" y="0"/>
                          </a:lnTo>
                          <a:lnTo>
                            <a:pt x="52" y="0"/>
                          </a:lnTo>
                          <a:lnTo>
                            <a:pt x="0" y="22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198" name="Group 3732"/>
                <p:cNvGrpSpPr>
                  <a:grpSpLocks/>
                </p:cNvGrpSpPr>
                <p:nvPr/>
              </p:nvGrpSpPr>
              <p:grpSpPr bwMode="auto">
                <a:xfrm>
                  <a:off x="3380" y="3826"/>
                  <a:ext cx="111" cy="70"/>
                  <a:chOff x="3380" y="3826"/>
                  <a:chExt cx="111" cy="70"/>
                </a:xfrm>
              </p:grpSpPr>
              <p:grpSp>
                <p:nvGrpSpPr>
                  <p:cNvPr id="1374" name="Group 3733"/>
                  <p:cNvGrpSpPr>
                    <a:grpSpLocks/>
                  </p:cNvGrpSpPr>
                  <p:nvPr/>
                </p:nvGrpSpPr>
                <p:grpSpPr bwMode="auto">
                  <a:xfrm>
                    <a:off x="3397" y="3831"/>
                    <a:ext cx="7" cy="10"/>
                    <a:chOff x="3397" y="3831"/>
                    <a:chExt cx="7" cy="10"/>
                  </a:xfrm>
                </p:grpSpPr>
                <p:sp>
                  <p:nvSpPr>
                    <p:cNvPr id="1380" name="Freeform 3734"/>
                    <p:cNvSpPr>
                      <a:spLocks/>
                    </p:cNvSpPr>
                    <p:nvPr/>
                  </p:nvSpPr>
                  <p:spPr bwMode="auto">
                    <a:xfrm>
                      <a:off x="3397" y="3831"/>
                      <a:ext cx="7" cy="10"/>
                    </a:xfrm>
                    <a:custGeom>
                      <a:avLst/>
                      <a:gdLst>
                        <a:gd name="T0" fmla="*/ 8 w 15"/>
                        <a:gd name="T1" fmla="*/ 0 h 22"/>
                        <a:gd name="T2" fmla="*/ 2 w 15"/>
                        <a:gd name="T3" fmla="*/ 2 h 22"/>
                        <a:gd name="T4" fmla="*/ 0 w 15"/>
                        <a:gd name="T5" fmla="*/ 3 h 22"/>
                        <a:gd name="T6" fmla="*/ 0 w 15"/>
                        <a:gd name="T7" fmla="*/ 19 h 22"/>
                        <a:gd name="T8" fmla="*/ 2 w 15"/>
                        <a:gd name="T9" fmla="*/ 20 h 22"/>
                        <a:gd name="T10" fmla="*/ 8 w 15"/>
                        <a:gd name="T11" fmla="*/ 22 h 22"/>
                        <a:gd name="T12" fmla="*/ 13 w 15"/>
                        <a:gd name="T13" fmla="*/ 20 h 22"/>
                        <a:gd name="T14" fmla="*/ 15 w 15"/>
                        <a:gd name="T15" fmla="*/ 19 h 22"/>
                        <a:gd name="T16" fmla="*/ 15 w 15"/>
                        <a:gd name="T17" fmla="*/ 3 h 22"/>
                        <a:gd name="T18" fmla="*/ 13 w 15"/>
                        <a:gd name="T19" fmla="*/ 2 h 22"/>
                        <a:gd name="T20" fmla="*/ 8 w 15"/>
                        <a:gd name="T21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5" h="22">
                          <a:moveTo>
                            <a:pt x="8" y="0"/>
                          </a:moveTo>
                          <a:lnTo>
                            <a:pt x="2" y="2"/>
                          </a:lnTo>
                          <a:lnTo>
                            <a:pt x="0" y="3"/>
                          </a:lnTo>
                          <a:lnTo>
                            <a:pt x="0" y="19"/>
                          </a:lnTo>
                          <a:lnTo>
                            <a:pt x="2" y="20"/>
                          </a:lnTo>
                          <a:lnTo>
                            <a:pt x="8" y="22"/>
                          </a:lnTo>
                          <a:lnTo>
                            <a:pt x="13" y="20"/>
                          </a:lnTo>
                          <a:lnTo>
                            <a:pt x="15" y="19"/>
                          </a:lnTo>
                          <a:lnTo>
                            <a:pt x="15" y="3"/>
                          </a:lnTo>
                          <a:lnTo>
                            <a:pt x="13" y="2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81" name="Freeform 3735"/>
                    <p:cNvSpPr>
                      <a:spLocks/>
                    </p:cNvSpPr>
                    <p:nvPr/>
                  </p:nvSpPr>
                  <p:spPr bwMode="auto">
                    <a:xfrm>
                      <a:off x="3397" y="3831"/>
                      <a:ext cx="7" cy="2"/>
                    </a:xfrm>
                    <a:custGeom>
                      <a:avLst/>
                      <a:gdLst>
                        <a:gd name="T0" fmla="*/ 0 w 15"/>
                        <a:gd name="T1" fmla="*/ 3 h 6"/>
                        <a:gd name="T2" fmla="*/ 2 w 15"/>
                        <a:gd name="T3" fmla="*/ 4 h 6"/>
                        <a:gd name="T4" fmla="*/ 8 w 15"/>
                        <a:gd name="T5" fmla="*/ 6 h 6"/>
                        <a:gd name="T6" fmla="*/ 13 w 15"/>
                        <a:gd name="T7" fmla="*/ 4 h 6"/>
                        <a:gd name="T8" fmla="*/ 15 w 15"/>
                        <a:gd name="T9" fmla="*/ 3 h 6"/>
                        <a:gd name="T10" fmla="*/ 13 w 15"/>
                        <a:gd name="T11" fmla="*/ 2 h 6"/>
                        <a:gd name="T12" fmla="*/ 8 w 15"/>
                        <a:gd name="T13" fmla="*/ 0 h 6"/>
                        <a:gd name="T14" fmla="*/ 2 w 15"/>
                        <a:gd name="T15" fmla="*/ 2 h 6"/>
                        <a:gd name="T16" fmla="*/ 0 w 15"/>
                        <a:gd name="T17" fmla="*/ 3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5" h="6">
                          <a:moveTo>
                            <a:pt x="0" y="3"/>
                          </a:moveTo>
                          <a:lnTo>
                            <a:pt x="2" y="4"/>
                          </a:lnTo>
                          <a:lnTo>
                            <a:pt x="8" y="6"/>
                          </a:lnTo>
                          <a:lnTo>
                            <a:pt x="13" y="4"/>
                          </a:lnTo>
                          <a:lnTo>
                            <a:pt x="15" y="3"/>
                          </a:lnTo>
                          <a:lnTo>
                            <a:pt x="13" y="2"/>
                          </a:lnTo>
                          <a:lnTo>
                            <a:pt x="8" y="0"/>
                          </a:lnTo>
                          <a:lnTo>
                            <a:pt x="2" y="2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82" name="Freeform 3736"/>
                    <p:cNvSpPr>
                      <a:spLocks/>
                    </p:cNvSpPr>
                    <p:nvPr/>
                  </p:nvSpPr>
                  <p:spPr bwMode="auto">
                    <a:xfrm>
                      <a:off x="3397" y="3831"/>
                      <a:ext cx="7" cy="10"/>
                    </a:xfrm>
                    <a:custGeom>
                      <a:avLst/>
                      <a:gdLst>
                        <a:gd name="T0" fmla="*/ 8 w 15"/>
                        <a:gd name="T1" fmla="*/ 0 h 22"/>
                        <a:gd name="T2" fmla="*/ 2 w 15"/>
                        <a:gd name="T3" fmla="*/ 2 h 22"/>
                        <a:gd name="T4" fmla="*/ 0 w 15"/>
                        <a:gd name="T5" fmla="*/ 3 h 22"/>
                        <a:gd name="T6" fmla="*/ 0 w 15"/>
                        <a:gd name="T7" fmla="*/ 19 h 22"/>
                        <a:gd name="T8" fmla="*/ 2 w 15"/>
                        <a:gd name="T9" fmla="*/ 20 h 22"/>
                        <a:gd name="T10" fmla="*/ 8 w 15"/>
                        <a:gd name="T11" fmla="*/ 22 h 22"/>
                        <a:gd name="T12" fmla="*/ 13 w 15"/>
                        <a:gd name="T13" fmla="*/ 20 h 22"/>
                        <a:gd name="T14" fmla="*/ 15 w 15"/>
                        <a:gd name="T15" fmla="*/ 19 h 22"/>
                        <a:gd name="T16" fmla="*/ 15 w 15"/>
                        <a:gd name="T17" fmla="*/ 3 h 22"/>
                        <a:gd name="T18" fmla="*/ 13 w 15"/>
                        <a:gd name="T19" fmla="*/ 2 h 22"/>
                        <a:gd name="T20" fmla="*/ 8 w 15"/>
                        <a:gd name="T21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5" h="22">
                          <a:moveTo>
                            <a:pt x="8" y="0"/>
                          </a:moveTo>
                          <a:lnTo>
                            <a:pt x="2" y="2"/>
                          </a:lnTo>
                          <a:lnTo>
                            <a:pt x="0" y="3"/>
                          </a:lnTo>
                          <a:lnTo>
                            <a:pt x="0" y="19"/>
                          </a:lnTo>
                          <a:lnTo>
                            <a:pt x="2" y="20"/>
                          </a:lnTo>
                          <a:lnTo>
                            <a:pt x="8" y="22"/>
                          </a:lnTo>
                          <a:lnTo>
                            <a:pt x="13" y="20"/>
                          </a:lnTo>
                          <a:lnTo>
                            <a:pt x="15" y="19"/>
                          </a:lnTo>
                          <a:lnTo>
                            <a:pt x="15" y="3"/>
                          </a:lnTo>
                          <a:lnTo>
                            <a:pt x="13" y="2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777777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83" name="Freeform 3737"/>
                    <p:cNvSpPr>
                      <a:spLocks/>
                    </p:cNvSpPr>
                    <p:nvPr/>
                  </p:nvSpPr>
                  <p:spPr bwMode="auto">
                    <a:xfrm>
                      <a:off x="3397" y="3832"/>
                      <a:ext cx="7" cy="1"/>
                    </a:xfrm>
                    <a:custGeom>
                      <a:avLst/>
                      <a:gdLst>
                        <a:gd name="T0" fmla="*/ 0 w 15"/>
                        <a:gd name="T1" fmla="*/ 0 h 3"/>
                        <a:gd name="T2" fmla="*/ 2 w 15"/>
                        <a:gd name="T3" fmla="*/ 1 h 3"/>
                        <a:gd name="T4" fmla="*/ 8 w 15"/>
                        <a:gd name="T5" fmla="*/ 3 h 3"/>
                        <a:gd name="T6" fmla="*/ 13 w 15"/>
                        <a:gd name="T7" fmla="*/ 1 h 3"/>
                        <a:gd name="T8" fmla="*/ 15 w 15"/>
                        <a:gd name="T9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5" h="3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8" y="3"/>
                          </a:lnTo>
                          <a:lnTo>
                            <a:pt x="13" y="1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777777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375" name="Freeform 3738"/>
                  <p:cNvSpPr>
                    <a:spLocks/>
                  </p:cNvSpPr>
                  <p:nvPr/>
                </p:nvSpPr>
                <p:spPr bwMode="auto">
                  <a:xfrm>
                    <a:off x="3467" y="3880"/>
                    <a:ext cx="22" cy="16"/>
                  </a:xfrm>
                  <a:custGeom>
                    <a:avLst/>
                    <a:gdLst>
                      <a:gd name="T0" fmla="*/ 43 w 43"/>
                      <a:gd name="T1" fmla="*/ 0 h 32"/>
                      <a:gd name="T2" fmla="*/ 43 w 43"/>
                      <a:gd name="T3" fmla="*/ 15 h 32"/>
                      <a:gd name="T4" fmla="*/ 3 w 43"/>
                      <a:gd name="T5" fmla="*/ 32 h 32"/>
                      <a:gd name="T6" fmla="*/ 0 w 43"/>
                      <a:gd name="T7" fmla="*/ 28 h 32"/>
                      <a:gd name="T8" fmla="*/ 0 w 43"/>
                      <a:gd name="T9" fmla="*/ 15 h 32"/>
                      <a:gd name="T10" fmla="*/ 43 w 43"/>
                      <a:gd name="T11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32">
                        <a:moveTo>
                          <a:pt x="43" y="0"/>
                        </a:moveTo>
                        <a:lnTo>
                          <a:pt x="43" y="15"/>
                        </a:lnTo>
                        <a:lnTo>
                          <a:pt x="3" y="32"/>
                        </a:lnTo>
                        <a:lnTo>
                          <a:pt x="0" y="28"/>
                        </a:lnTo>
                        <a:lnTo>
                          <a:pt x="0" y="15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76" name="Freeform 3739"/>
                  <p:cNvSpPr>
                    <a:spLocks/>
                  </p:cNvSpPr>
                  <p:nvPr/>
                </p:nvSpPr>
                <p:spPr bwMode="auto">
                  <a:xfrm>
                    <a:off x="3383" y="3849"/>
                    <a:ext cx="86" cy="47"/>
                  </a:xfrm>
                  <a:custGeom>
                    <a:avLst/>
                    <a:gdLst>
                      <a:gd name="T0" fmla="*/ 0 w 172"/>
                      <a:gd name="T1" fmla="*/ 11 h 92"/>
                      <a:gd name="T2" fmla="*/ 172 w 172"/>
                      <a:gd name="T3" fmla="*/ 92 h 92"/>
                      <a:gd name="T4" fmla="*/ 172 w 172"/>
                      <a:gd name="T5" fmla="*/ 75 h 92"/>
                      <a:gd name="T6" fmla="*/ 0 w 172"/>
                      <a:gd name="T7" fmla="*/ 0 h 92"/>
                      <a:gd name="T8" fmla="*/ 0 w 172"/>
                      <a:gd name="T9" fmla="*/ 11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2" h="92">
                        <a:moveTo>
                          <a:pt x="0" y="11"/>
                        </a:moveTo>
                        <a:lnTo>
                          <a:pt x="172" y="92"/>
                        </a:lnTo>
                        <a:lnTo>
                          <a:pt x="172" y="75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77" name="Freeform 3740"/>
                  <p:cNvSpPr>
                    <a:spLocks/>
                  </p:cNvSpPr>
                  <p:nvPr/>
                </p:nvSpPr>
                <p:spPr bwMode="auto">
                  <a:xfrm>
                    <a:off x="3380" y="3826"/>
                    <a:ext cx="111" cy="65"/>
                  </a:xfrm>
                  <a:custGeom>
                    <a:avLst/>
                    <a:gdLst>
                      <a:gd name="T0" fmla="*/ 223 w 223"/>
                      <a:gd name="T1" fmla="*/ 106 h 129"/>
                      <a:gd name="T2" fmla="*/ 168 w 223"/>
                      <a:gd name="T3" fmla="*/ 129 h 129"/>
                      <a:gd name="T4" fmla="*/ 129 w 223"/>
                      <a:gd name="T5" fmla="*/ 110 h 129"/>
                      <a:gd name="T6" fmla="*/ 128 w 223"/>
                      <a:gd name="T7" fmla="*/ 106 h 129"/>
                      <a:gd name="T8" fmla="*/ 77 w 223"/>
                      <a:gd name="T9" fmla="*/ 81 h 129"/>
                      <a:gd name="T10" fmla="*/ 67 w 223"/>
                      <a:gd name="T11" fmla="*/ 83 h 129"/>
                      <a:gd name="T12" fmla="*/ 28 w 223"/>
                      <a:gd name="T13" fmla="*/ 63 h 129"/>
                      <a:gd name="T14" fmla="*/ 28 w 223"/>
                      <a:gd name="T15" fmla="*/ 58 h 129"/>
                      <a:gd name="T16" fmla="*/ 0 w 223"/>
                      <a:gd name="T17" fmla="*/ 47 h 129"/>
                      <a:gd name="T18" fmla="*/ 5 w 223"/>
                      <a:gd name="T19" fmla="*/ 28 h 129"/>
                      <a:gd name="T20" fmla="*/ 101 w 223"/>
                      <a:gd name="T21" fmla="*/ 0 h 129"/>
                      <a:gd name="T22" fmla="*/ 100 w 223"/>
                      <a:gd name="T23" fmla="*/ 61 h 129"/>
                      <a:gd name="T24" fmla="*/ 159 w 223"/>
                      <a:gd name="T25" fmla="*/ 90 h 129"/>
                      <a:gd name="T26" fmla="*/ 171 w 223"/>
                      <a:gd name="T27" fmla="*/ 86 h 129"/>
                      <a:gd name="T28" fmla="*/ 223 w 223"/>
                      <a:gd name="T29" fmla="*/ 106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23" h="129">
                        <a:moveTo>
                          <a:pt x="223" y="106"/>
                        </a:moveTo>
                        <a:lnTo>
                          <a:pt x="168" y="129"/>
                        </a:lnTo>
                        <a:lnTo>
                          <a:pt x="129" y="110"/>
                        </a:lnTo>
                        <a:lnTo>
                          <a:pt x="128" y="106"/>
                        </a:lnTo>
                        <a:lnTo>
                          <a:pt x="77" y="81"/>
                        </a:lnTo>
                        <a:lnTo>
                          <a:pt x="67" y="83"/>
                        </a:lnTo>
                        <a:lnTo>
                          <a:pt x="28" y="63"/>
                        </a:lnTo>
                        <a:lnTo>
                          <a:pt x="28" y="58"/>
                        </a:lnTo>
                        <a:lnTo>
                          <a:pt x="0" y="47"/>
                        </a:lnTo>
                        <a:lnTo>
                          <a:pt x="5" y="28"/>
                        </a:lnTo>
                        <a:lnTo>
                          <a:pt x="101" y="0"/>
                        </a:lnTo>
                        <a:lnTo>
                          <a:pt x="100" y="61"/>
                        </a:lnTo>
                        <a:lnTo>
                          <a:pt x="159" y="90"/>
                        </a:lnTo>
                        <a:lnTo>
                          <a:pt x="171" y="86"/>
                        </a:lnTo>
                        <a:lnTo>
                          <a:pt x="223" y="106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78" name="Freeform 3741"/>
                  <p:cNvSpPr>
                    <a:spLocks/>
                  </p:cNvSpPr>
                  <p:nvPr/>
                </p:nvSpPr>
                <p:spPr bwMode="auto">
                  <a:xfrm>
                    <a:off x="3382" y="3828"/>
                    <a:ext cx="47" cy="33"/>
                  </a:xfrm>
                  <a:custGeom>
                    <a:avLst/>
                    <a:gdLst>
                      <a:gd name="T0" fmla="*/ 94 w 94"/>
                      <a:gd name="T1" fmla="*/ 0 h 65"/>
                      <a:gd name="T2" fmla="*/ 4 w 94"/>
                      <a:gd name="T3" fmla="*/ 26 h 65"/>
                      <a:gd name="T4" fmla="*/ 0 w 94"/>
                      <a:gd name="T5" fmla="*/ 40 h 65"/>
                      <a:gd name="T6" fmla="*/ 52 w 94"/>
                      <a:gd name="T7" fmla="*/ 65 h 65"/>
                      <a:gd name="T8" fmla="*/ 91 w 94"/>
                      <a:gd name="T9" fmla="*/ 53 h 65"/>
                      <a:gd name="T10" fmla="*/ 94 w 94"/>
                      <a:gd name="T11" fmla="*/ 0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4" h="65">
                        <a:moveTo>
                          <a:pt x="94" y="0"/>
                        </a:moveTo>
                        <a:lnTo>
                          <a:pt x="4" y="26"/>
                        </a:lnTo>
                        <a:lnTo>
                          <a:pt x="0" y="40"/>
                        </a:lnTo>
                        <a:lnTo>
                          <a:pt x="52" y="65"/>
                        </a:lnTo>
                        <a:lnTo>
                          <a:pt x="91" y="53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79" name="Oval 3742"/>
                  <p:cNvSpPr>
                    <a:spLocks noChangeArrowheads="1"/>
                  </p:cNvSpPr>
                  <p:nvPr/>
                </p:nvSpPr>
                <p:spPr bwMode="auto">
                  <a:xfrm>
                    <a:off x="3403" y="3838"/>
                    <a:ext cx="24" cy="13"/>
                  </a:xfrm>
                  <a:prstGeom prst="ellipse">
                    <a:avLst/>
                  </a:prstGeom>
                  <a:noFill/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199" name="Group 3743"/>
                <p:cNvGrpSpPr>
                  <a:grpSpLocks/>
                </p:cNvGrpSpPr>
                <p:nvPr/>
              </p:nvGrpSpPr>
              <p:grpSpPr bwMode="auto">
                <a:xfrm>
                  <a:off x="3423" y="3811"/>
                  <a:ext cx="29" cy="52"/>
                  <a:chOff x="3423" y="3811"/>
                  <a:chExt cx="29" cy="52"/>
                </a:xfrm>
              </p:grpSpPr>
              <p:sp>
                <p:nvSpPr>
                  <p:cNvPr id="1366" name="Freeform 3744"/>
                  <p:cNvSpPr>
                    <a:spLocks/>
                  </p:cNvSpPr>
                  <p:nvPr/>
                </p:nvSpPr>
                <p:spPr bwMode="auto">
                  <a:xfrm>
                    <a:off x="3434" y="3825"/>
                    <a:ext cx="18" cy="38"/>
                  </a:xfrm>
                  <a:custGeom>
                    <a:avLst/>
                    <a:gdLst>
                      <a:gd name="T0" fmla="*/ 2 w 36"/>
                      <a:gd name="T1" fmla="*/ 73 h 76"/>
                      <a:gd name="T2" fmla="*/ 3 w 36"/>
                      <a:gd name="T3" fmla="*/ 76 h 76"/>
                      <a:gd name="T4" fmla="*/ 13 w 36"/>
                      <a:gd name="T5" fmla="*/ 70 h 76"/>
                      <a:gd name="T6" fmla="*/ 36 w 36"/>
                      <a:gd name="T7" fmla="*/ 1 h 76"/>
                      <a:gd name="T8" fmla="*/ 32 w 36"/>
                      <a:gd name="T9" fmla="*/ 0 h 76"/>
                      <a:gd name="T10" fmla="*/ 5 w 36"/>
                      <a:gd name="T11" fmla="*/ 11 h 76"/>
                      <a:gd name="T12" fmla="*/ 0 w 36"/>
                      <a:gd name="T13" fmla="*/ 15 h 76"/>
                      <a:gd name="T14" fmla="*/ 2 w 36"/>
                      <a:gd name="T15" fmla="*/ 73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" h="76">
                        <a:moveTo>
                          <a:pt x="2" y="73"/>
                        </a:moveTo>
                        <a:lnTo>
                          <a:pt x="3" y="76"/>
                        </a:lnTo>
                        <a:lnTo>
                          <a:pt x="13" y="70"/>
                        </a:lnTo>
                        <a:lnTo>
                          <a:pt x="36" y="1"/>
                        </a:lnTo>
                        <a:lnTo>
                          <a:pt x="32" y="0"/>
                        </a:lnTo>
                        <a:lnTo>
                          <a:pt x="5" y="11"/>
                        </a:lnTo>
                        <a:lnTo>
                          <a:pt x="0" y="15"/>
                        </a:lnTo>
                        <a:lnTo>
                          <a:pt x="2" y="73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67" name="Freeform 3745"/>
                  <p:cNvSpPr>
                    <a:spLocks/>
                  </p:cNvSpPr>
                  <p:nvPr/>
                </p:nvSpPr>
                <p:spPr bwMode="auto">
                  <a:xfrm>
                    <a:off x="3424" y="3819"/>
                    <a:ext cx="27" cy="14"/>
                  </a:xfrm>
                  <a:custGeom>
                    <a:avLst/>
                    <a:gdLst>
                      <a:gd name="T0" fmla="*/ 4 w 55"/>
                      <a:gd name="T1" fmla="*/ 22 h 27"/>
                      <a:gd name="T2" fmla="*/ 0 w 55"/>
                      <a:gd name="T3" fmla="*/ 16 h 27"/>
                      <a:gd name="T4" fmla="*/ 49 w 55"/>
                      <a:gd name="T5" fmla="*/ 0 h 27"/>
                      <a:gd name="T6" fmla="*/ 55 w 55"/>
                      <a:gd name="T7" fmla="*/ 12 h 27"/>
                      <a:gd name="T8" fmla="*/ 22 w 55"/>
                      <a:gd name="T9" fmla="*/ 26 h 27"/>
                      <a:gd name="T10" fmla="*/ 17 w 55"/>
                      <a:gd name="T11" fmla="*/ 27 h 27"/>
                      <a:gd name="T12" fmla="*/ 4 w 55"/>
                      <a:gd name="T13" fmla="*/ 22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" h="27">
                        <a:moveTo>
                          <a:pt x="4" y="22"/>
                        </a:moveTo>
                        <a:lnTo>
                          <a:pt x="0" y="16"/>
                        </a:lnTo>
                        <a:lnTo>
                          <a:pt x="49" y="0"/>
                        </a:lnTo>
                        <a:lnTo>
                          <a:pt x="55" y="12"/>
                        </a:lnTo>
                        <a:lnTo>
                          <a:pt x="22" y="26"/>
                        </a:lnTo>
                        <a:lnTo>
                          <a:pt x="17" y="27"/>
                        </a:lnTo>
                        <a:lnTo>
                          <a:pt x="4" y="22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68" name="Freeform 3746"/>
                  <p:cNvSpPr>
                    <a:spLocks/>
                  </p:cNvSpPr>
                  <p:nvPr/>
                </p:nvSpPr>
                <p:spPr bwMode="auto">
                  <a:xfrm>
                    <a:off x="3424" y="3827"/>
                    <a:ext cx="10" cy="36"/>
                  </a:xfrm>
                  <a:custGeom>
                    <a:avLst/>
                    <a:gdLst>
                      <a:gd name="T0" fmla="*/ 0 w 21"/>
                      <a:gd name="T1" fmla="*/ 62 h 72"/>
                      <a:gd name="T2" fmla="*/ 21 w 21"/>
                      <a:gd name="T3" fmla="*/ 72 h 72"/>
                      <a:gd name="T4" fmla="*/ 21 w 21"/>
                      <a:gd name="T5" fmla="*/ 9 h 72"/>
                      <a:gd name="T6" fmla="*/ 0 w 21"/>
                      <a:gd name="T7" fmla="*/ 0 h 72"/>
                      <a:gd name="T8" fmla="*/ 0 w 21"/>
                      <a:gd name="T9" fmla="*/ 6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2">
                        <a:moveTo>
                          <a:pt x="0" y="62"/>
                        </a:moveTo>
                        <a:lnTo>
                          <a:pt x="21" y="72"/>
                        </a:lnTo>
                        <a:lnTo>
                          <a:pt x="21" y="9"/>
                        </a:lnTo>
                        <a:lnTo>
                          <a:pt x="0" y="0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69" name="Freeform 3747"/>
                  <p:cNvSpPr>
                    <a:spLocks/>
                  </p:cNvSpPr>
                  <p:nvPr/>
                </p:nvSpPr>
                <p:spPr bwMode="auto">
                  <a:xfrm>
                    <a:off x="3426" y="3831"/>
                    <a:ext cx="6" cy="11"/>
                  </a:xfrm>
                  <a:custGeom>
                    <a:avLst/>
                    <a:gdLst>
                      <a:gd name="T0" fmla="*/ 0 w 13"/>
                      <a:gd name="T1" fmla="*/ 0 h 21"/>
                      <a:gd name="T2" fmla="*/ 0 w 13"/>
                      <a:gd name="T3" fmla="*/ 14 h 21"/>
                      <a:gd name="T4" fmla="*/ 13 w 13"/>
                      <a:gd name="T5" fmla="*/ 21 h 21"/>
                      <a:gd name="T6" fmla="*/ 13 w 13"/>
                      <a:gd name="T7" fmla="*/ 7 h 21"/>
                      <a:gd name="T8" fmla="*/ 0 w 13"/>
                      <a:gd name="T9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1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13" y="21"/>
                        </a:lnTo>
                        <a:lnTo>
                          <a:pt x="13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370" name="Group 3748"/>
                  <p:cNvGrpSpPr>
                    <a:grpSpLocks/>
                  </p:cNvGrpSpPr>
                  <p:nvPr/>
                </p:nvGrpSpPr>
                <p:grpSpPr bwMode="auto">
                  <a:xfrm>
                    <a:off x="3423" y="3811"/>
                    <a:ext cx="8" cy="17"/>
                    <a:chOff x="3423" y="3811"/>
                    <a:chExt cx="8" cy="17"/>
                  </a:xfrm>
                </p:grpSpPr>
                <p:sp>
                  <p:nvSpPr>
                    <p:cNvPr id="1371" name="Oval 3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3" y="3816"/>
                      <a:ext cx="8" cy="4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72" name="Rectangle 3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6" y="3818"/>
                      <a:ext cx="1" cy="1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73" name="Oval 3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6" y="3811"/>
                      <a:ext cx="5" cy="9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00" name="Freeform 3752"/>
                <p:cNvSpPr>
                  <a:spLocks/>
                </p:cNvSpPr>
                <p:nvPr/>
              </p:nvSpPr>
              <p:spPr bwMode="auto">
                <a:xfrm>
                  <a:off x="3434" y="3839"/>
                  <a:ext cx="91" cy="19"/>
                </a:xfrm>
                <a:custGeom>
                  <a:avLst/>
                  <a:gdLst>
                    <a:gd name="T0" fmla="*/ 23 w 182"/>
                    <a:gd name="T1" fmla="*/ 2 h 38"/>
                    <a:gd name="T2" fmla="*/ 118 w 182"/>
                    <a:gd name="T3" fmla="*/ 0 h 38"/>
                    <a:gd name="T4" fmla="*/ 182 w 182"/>
                    <a:gd name="T5" fmla="*/ 15 h 38"/>
                    <a:gd name="T6" fmla="*/ 178 w 182"/>
                    <a:gd name="T7" fmla="*/ 21 h 38"/>
                    <a:gd name="T8" fmla="*/ 128 w 182"/>
                    <a:gd name="T9" fmla="*/ 38 h 38"/>
                    <a:gd name="T10" fmla="*/ 100 w 182"/>
                    <a:gd name="T11" fmla="*/ 32 h 38"/>
                    <a:gd name="T12" fmla="*/ 55 w 182"/>
                    <a:gd name="T13" fmla="*/ 38 h 38"/>
                    <a:gd name="T14" fmla="*/ 5 w 182"/>
                    <a:gd name="T15" fmla="*/ 18 h 38"/>
                    <a:gd name="T16" fmla="*/ 0 w 182"/>
                    <a:gd name="T17" fmla="*/ 12 h 38"/>
                    <a:gd name="T18" fmla="*/ 23 w 182"/>
                    <a:gd name="T19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2" h="38">
                      <a:moveTo>
                        <a:pt x="23" y="2"/>
                      </a:moveTo>
                      <a:lnTo>
                        <a:pt x="118" y="0"/>
                      </a:lnTo>
                      <a:lnTo>
                        <a:pt x="182" y="15"/>
                      </a:lnTo>
                      <a:lnTo>
                        <a:pt x="178" y="21"/>
                      </a:lnTo>
                      <a:lnTo>
                        <a:pt x="128" y="38"/>
                      </a:lnTo>
                      <a:lnTo>
                        <a:pt x="100" y="32"/>
                      </a:lnTo>
                      <a:lnTo>
                        <a:pt x="55" y="38"/>
                      </a:lnTo>
                      <a:lnTo>
                        <a:pt x="5" y="18"/>
                      </a:lnTo>
                      <a:lnTo>
                        <a:pt x="0" y="12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01" name="Freeform 3753"/>
                <p:cNvSpPr>
                  <a:spLocks/>
                </p:cNvSpPr>
                <p:nvPr/>
              </p:nvSpPr>
              <p:spPr bwMode="auto">
                <a:xfrm>
                  <a:off x="3497" y="3847"/>
                  <a:ext cx="28" cy="15"/>
                </a:xfrm>
                <a:custGeom>
                  <a:avLst/>
                  <a:gdLst>
                    <a:gd name="T0" fmla="*/ 0 w 58"/>
                    <a:gd name="T1" fmla="*/ 22 h 29"/>
                    <a:gd name="T2" fmla="*/ 3 w 58"/>
                    <a:gd name="T3" fmla="*/ 19 h 29"/>
                    <a:gd name="T4" fmla="*/ 58 w 58"/>
                    <a:gd name="T5" fmla="*/ 0 h 29"/>
                    <a:gd name="T6" fmla="*/ 58 w 58"/>
                    <a:gd name="T7" fmla="*/ 9 h 29"/>
                    <a:gd name="T8" fmla="*/ 2 w 58"/>
                    <a:gd name="T9" fmla="*/ 29 h 29"/>
                    <a:gd name="T10" fmla="*/ 0 w 58"/>
                    <a:gd name="T11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9">
                      <a:moveTo>
                        <a:pt x="0" y="22"/>
                      </a:moveTo>
                      <a:lnTo>
                        <a:pt x="3" y="19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2" y="2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02" name="Freeform 3754"/>
                <p:cNvSpPr>
                  <a:spLocks/>
                </p:cNvSpPr>
                <p:nvPr/>
              </p:nvSpPr>
              <p:spPr bwMode="auto">
                <a:xfrm>
                  <a:off x="3484" y="3852"/>
                  <a:ext cx="13" cy="12"/>
                </a:xfrm>
                <a:custGeom>
                  <a:avLst/>
                  <a:gdLst>
                    <a:gd name="T0" fmla="*/ 0 w 26"/>
                    <a:gd name="T1" fmla="*/ 2 h 23"/>
                    <a:gd name="T2" fmla="*/ 2 w 26"/>
                    <a:gd name="T3" fmla="*/ 0 h 23"/>
                    <a:gd name="T4" fmla="*/ 26 w 26"/>
                    <a:gd name="T5" fmla="*/ 8 h 23"/>
                    <a:gd name="T6" fmla="*/ 26 w 26"/>
                    <a:gd name="T7" fmla="*/ 23 h 23"/>
                    <a:gd name="T8" fmla="*/ 0 w 26"/>
                    <a:gd name="T9" fmla="*/ 10 h 23"/>
                    <a:gd name="T10" fmla="*/ 0 w 26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3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6" y="8"/>
                      </a:lnTo>
                      <a:lnTo>
                        <a:pt x="26" y="23"/>
                      </a:lnTo>
                      <a:lnTo>
                        <a:pt x="0" y="1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588">
                  <a:solidFill>
                    <a:srgbClr val="4D4D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03" name="Freeform 3755"/>
                <p:cNvSpPr>
                  <a:spLocks/>
                </p:cNvSpPr>
                <p:nvPr/>
              </p:nvSpPr>
              <p:spPr bwMode="auto">
                <a:xfrm>
                  <a:off x="3476" y="3852"/>
                  <a:ext cx="10" cy="21"/>
                </a:xfrm>
                <a:custGeom>
                  <a:avLst/>
                  <a:gdLst>
                    <a:gd name="T0" fmla="*/ 0 w 20"/>
                    <a:gd name="T1" fmla="*/ 11 h 40"/>
                    <a:gd name="T2" fmla="*/ 5 w 20"/>
                    <a:gd name="T3" fmla="*/ 5 h 40"/>
                    <a:gd name="T4" fmla="*/ 20 w 20"/>
                    <a:gd name="T5" fmla="*/ 0 h 40"/>
                    <a:gd name="T6" fmla="*/ 20 w 20"/>
                    <a:gd name="T7" fmla="*/ 37 h 40"/>
                    <a:gd name="T8" fmla="*/ 6 w 20"/>
                    <a:gd name="T9" fmla="*/ 40 h 40"/>
                    <a:gd name="T10" fmla="*/ 0 w 20"/>
                    <a:gd name="T11" fmla="*/ 39 h 40"/>
                    <a:gd name="T12" fmla="*/ 0 w 20"/>
                    <a:gd name="T13" fmla="*/ 1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40">
                      <a:moveTo>
                        <a:pt x="0" y="11"/>
                      </a:moveTo>
                      <a:lnTo>
                        <a:pt x="5" y="5"/>
                      </a:lnTo>
                      <a:lnTo>
                        <a:pt x="20" y="0"/>
                      </a:lnTo>
                      <a:lnTo>
                        <a:pt x="20" y="37"/>
                      </a:lnTo>
                      <a:lnTo>
                        <a:pt x="6" y="40"/>
                      </a:lnTo>
                      <a:lnTo>
                        <a:pt x="0" y="3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04" name="Freeform 3756"/>
                <p:cNvSpPr>
                  <a:spLocks/>
                </p:cNvSpPr>
                <p:nvPr/>
              </p:nvSpPr>
              <p:spPr bwMode="auto">
                <a:xfrm>
                  <a:off x="3461" y="3855"/>
                  <a:ext cx="17" cy="21"/>
                </a:xfrm>
                <a:custGeom>
                  <a:avLst/>
                  <a:gdLst>
                    <a:gd name="T0" fmla="*/ 0 w 35"/>
                    <a:gd name="T1" fmla="*/ 6 h 42"/>
                    <a:gd name="T2" fmla="*/ 5 w 35"/>
                    <a:gd name="T3" fmla="*/ 3 h 42"/>
                    <a:gd name="T4" fmla="*/ 35 w 35"/>
                    <a:gd name="T5" fmla="*/ 0 h 42"/>
                    <a:gd name="T6" fmla="*/ 35 w 35"/>
                    <a:gd name="T7" fmla="*/ 35 h 42"/>
                    <a:gd name="T8" fmla="*/ 5 w 35"/>
                    <a:gd name="T9" fmla="*/ 42 h 42"/>
                    <a:gd name="T10" fmla="*/ 2 w 35"/>
                    <a:gd name="T11" fmla="*/ 38 h 42"/>
                    <a:gd name="T12" fmla="*/ 0 w 35"/>
                    <a:gd name="T13" fmla="*/ 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2">
                      <a:moveTo>
                        <a:pt x="0" y="6"/>
                      </a:moveTo>
                      <a:lnTo>
                        <a:pt x="5" y="3"/>
                      </a:lnTo>
                      <a:lnTo>
                        <a:pt x="35" y="0"/>
                      </a:lnTo>
                      <a:lnTo>
                        <a:pt x="35" y="35"/>
                      </a:lnTo>
                      <a:lnTo>
                        <a:pt x="5" y="42"/>
                      </a:lnTo>
                      <a:lnTo>
                        <a:pt x="2" y="3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05" name="Freeform 3757"/>
                <p:cNvSpPr>
                  <a:spLocks/>
                </p:cNvSpPr>
                <p:nvPr/>
              </p:nvSpPr>
              <p:spPr bwMode="auto">
                <a:xfrm>
                  <a:off x="3434" y="3844"/>
                  <a:ext cx="29" cy="32"/>
                </a:xfrm>
                <a:custGeom>
                  <a:avLst/>
                  <a:gdLst>
                    <a:gd name="T0" fmla="*/ 0 w 58"/>
                    <a:gd name="T1" fmla="*/ 0 h 63"/>
                    <a:gd name="T2" fmla="*/ 58 w 58"/>
                    <a:gd name="T3" fmla="*/ 23 h 63"/>
                    <a:gd name="T4" fmla="*/ 58 w 58"/>
                    <a:gd name="T5" fmla="*/ 63 h 63"/>
                    <a:gd name="T6" fmla="*/ 0 w 58"/>
                    <a:gd name="T7" fmla="*/ 36 h 63"/>
                    <a:gd name="T8" fmla="*/ 0 w 58"/>
                    <a:gd name="T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63">
                      <a:moveTo>
                        <a:pt x="0" y="0"/>
                      </a:moveTo>
                      <a:lnTo>
                        <a:pt x="58" y="23"/>
                      </a:lnTo>
                      <a:lnTo>
                        <a:pt x="58" y="63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588">
                  <a:solidFill>
                    <a:srgbClr val="4D4D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06" name="Freeform 3758"/>
                <p:cNvSpPr>
                  <a:spLocks/>
                </p:cNvSpPr>
                <p:nvPr/>
              </p:nvSpPr>
              <p:spPr bwMode="auto">
                <a:xfrm>
                  <a:off x="3453" y="3803"/>
                  <a:ext cx="57" cy="17"/>
                </a:xfrm>
                <a:custGeom>
                  <a:avLst/>
                  <a:gdLst>
                    <a:gd name="T0" fmla="*/ 57 w 113"/>
                    <a:gd name="T1" fmla="*/ 0 h 33"/>
                    <a:gd name="T2" fmla="*/ 0 w 113"/>
                    <a:gd name="T3" fmla="*/ 10 h 33"/>
                    <a:gd name="T4" fmla="*/ 2 w 113"/>
                    <a:gd name="T5" fmla="*/ 15 h 33"/>
                    <a:gd name="T6" fmla="*/ 52 w 113"/>
                    <a:gd name="T7" fmla="*/ 33 h 33"/>
                    <a:gd name="T8" fmla="*/ 110 w 113"/>
                    <a:gd name="T9" fmla="*/ 20 h 33"/>
                    <a:gd name="T10" fmla="*/ 113 w 113"/>
                    <a:gd name="T11" fmla="*/ 16 h 33"/>
                    <a:gd name="T12" fmla="*/ 57 w 113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3" h="33">
                      <a:moveTo>
                        <a:pt x="57" y="0"/>
                      </a:move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52" y="33"/>
                      </a:lnTo>
                      <a:lnTo>
                        <a:pt x="110" y="20"/>
                      </a:lnTo>
                      <a:lnTo>
                        <a:pt x="113" y="16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07" name="Freeform 3759"/>
                <p:cNvSpPr>
                  <a:spLocks/>
                </p:cNvSpPr>
                <p:nvPr/>
              </p:nvSpPr>
              <p:spPr bwMode="auto">
                <a:xfrm>
                  <a:off x="3478" y="3799"/>
                  <a:ext cx="40" cy="51"/>
                </a:xfrm>
                <a:custGeom>
                  <a:avLst/>
                  <a:gdLst>
                    <a:gd name="T0" fmla="*/ 22 w 78"/>
                    <a:gd name="T1" fmla="*/ 97 h 101"/>
                    <a:gd name="T2" fmla="*/ 25 w 78"/>
                    <a:gd name="T3" fmla="*/ 101 h 101"/>
                    <a:gd name="T4" fmla="*/ 78 w 78"/>
                    <a:gd name="T5" fmla="*/ 81 h 101"/>
                    <a:gd name="T6" fmla="*/ 78 w 78"/>
                    <a:gd name="T7" fmla="*/ 55 h 101"/>
                    <a:gd name="T8" fmla="*/ 62 w 78"/>
                    <a:gd name="T9" fmla="*/ 48 h 101"/>
                    <a:gd name="T10" fmla="*/ 62 w 78"/>
                    <a:gd name="T11" fmla="*/ 24 h 101"/>
                    <a:gd name="T12" fmla="*/ 39 w 78"/>
                    <a:gd name="T13" fmla="*/ 29 h 101"/>
                    <a:gd name="T14" fmla="*/ 33 w 78"/>
                    <a:gd name="T15" fmla="*/ 0 h 101"/>
                    <a:gd name="T16" fmla="*/ 27 w 78"/>
                    <a:gd name="T17" fmla="*/ 1 h 101"/>
                    <a:gd name="T18" fmla="*/ 23 w 78"/>
                    <a:gd name="T19" fmla="*/ 33 h 101"/>
                    <a:gd name="T20" fmla="*/ 3 w 78"/>
                    <a:gd name="T21" fmla="*/ 38 h 101"/>
                    <a:gd name="T22" fmla="*/ 0 w 78"/>
                    <a:gd name="T23" fmla="*/ 40 h 101"/>
                    <a:gd name="T24" fmla="*/ 0 w 78"/>
                    <a:gd name="T25" fmla="*/ 66 h 101"/>
                    <a:gd name="T26" fmla="*/ 23 w 78"/>
                    <a:gd name="T27" fmla="*/ 74 h 101"/>
                    <a:gd name="T28" fmla="*/ 22 w 78"/>
                    <a:gd name="T29" fmla="*/ 9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101">
                      <a:moveTo>
                        <a:pt x="22" y="97"/>
                      </a:moveTo>
                      <a:lnTo>
                        <a:pt x="25" y="101"/>
                      </a:lnTo>
                      <a:lnTo>
                        <a:pt x="78" y="81"/>
                      </a:lnTo>
                      <a:lnTo>
                        <a:pt x="78" y="55"/>
                      </a:lnTo>
                      <a:lnTo>
                        <a:pt x="62" y="48"/>
                      </a:lnTo>
                      <a:lnTo>
                        <a:pt x="62" y="24"/>
                      </a:lnTo>
                      <a:lnTo>
                        <a:pt x="39" y="29"/>
                      </a:lnTo>
                      <a:lnTo>
                        <a:pt x="33" y="0"/>
                      </a:lnTo>
                      <a:lnTo>
                        <a:pt x="27" y="1"/>
                      </a:lnTo>
                      <a:lnTo>
                        <a:pt x="23" y="33"/>
                      </a:lnTo>
                      <a:lnTo>
                        <a:pt x="3" y="38"/>
                      </a:lnTo>
                      <a:lnTo>
                        <a:pt x="0" y="40"/>
                      </a:lnTo>
                      <a:lnTo>
                        <a:pt x="0" y="66"/>
                      </a:lnTo>
                      <a:lnTo>
                        <a:pt x="23" y="74"/>
                      </a:lnTo>
                      <a:lnTo>
                        <a:pt x="22" y="9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08" name="Line 3760"/>
                <p:cNvSpPr>
                  <a:spLocks noChangeShapeType="1"/>
                </p:cNvSpPr>
                <p:nvPr/>
              </p:nvSpPr>
              <p:spPr bwMode="auto">
                <a:xfrm flipV="1">
                  <a:off x="3478" y="3823"/>
                  <a:ext cx="31" cy="8"/>
                </a:xfrm>
                <a:prstGeom prst="line">
                  <a:avLst/>
                </a:prstGeom>
                <a:noFill/>
                <a:ln w="1588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09" name="Line 3761"/>
                <p:cNvSpPr>
                  <a:spLocks noChangeShapeType="1"/>
                </p:cNvSpPr>
                <p:nvPr/>
              </p:nvSpPr>
              <p:spPr bwMode="auto">
                <a:xfrm flipV="1">
                  <a:off x="3487" y="3827"/>
                  <a:ext cx="30" cy="9"/>
                </a:xfrm>
                <a:prstGeom prst="line">
                  <a:avLst/>
                </a:prstGeom>
                <a:noFill/>
                <a:ln w="1588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10" name="Freeform 3762"/>
                <p:cNvSpPr>
                  <a:spLocks/>
                </p:cNvSpPr>
                <p:nvPr/>
              </p:nvSpPr>
              <p:spPr bwMode="auto">
                <a:xfrm>
                  <a:off x="3453" y="3808"/>
                  <a:ext cx="37" cy="42"/>
                </a:xfrm>
                <a:custGeom>
                  <a:avLst/>
                  <a:gdLst>
                    <a:gd name="T0" fmla="*/ 74 w 74"/>
                    <a:gd name="T1" fmla="*/ 84 h 84"/>
                    <a:gd name="T2" fmla="*/ 74 w 74"/>
                    <a:gd name="T3" fmla="*/ 52 h 84"/>
                    <a:gd name="T4" fmla="*/ 54 w 74"/>
                    <a:gd name="T5" fmla="*/ 47 h 84"/>
                    <a:gd name="T6" fmla="*/ 54 w 74"/>
                    <a:gd name="T7" fmla="*/ 21 h 84"/>
                    <a:gd name="T8" fmla="*/ 0 w 74"/>
                    <a:gd name="T9" fmla="*/ 0 h 84"/>
                    <a:gd name="T10" fmla="*/ 0 w 74"/>
                    <a:gd name="T11" fmla="*/ 57 h 84"/>
                    <a:gd name="T12" fmla="*/ 74 w 74"/>
                    <a:gd name="T1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84">
                      <a:moveTo>
                        <a:pt x="74" y="84"/>
                      </a:moveTo>
                      <a:lnTo>
                        <a:pt x="74" y="52"/>
                      </a:lnTo>
                      <a:lnTo>
                        <a:pt x="54" y="47"/>
                      </a:lnTo>
                      <a:lnTo>
                        <a:pt x="54" y="21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74" y="8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588">
                  <a:solidFill>
                    <a:srgbClr val="4D4D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11" name="Freeform 3763"/>
                <p:cNvSpPr>
                  <a:spLocks/>
                </p:cNvSpPr>
                <p:nvPr/>
              </p:nvSpPr>
              <p:spPr bwMode="auto">
                <a:xfrm>
                  <a:off x="3439" y="3834"/>
                  <a:ext cx="36" cy="21"/>
                </a:xfrm>
                <a:custGeom>
                  <a:avLst/>
                  <a:gdLst>
                    <a:gd name="T0" fmla="*/ 6 w 73"/>
                    <a:gd name="T1" fmla="*/ 0 h 42"/>
                    <a:gd name="T2" fmla="*/ 3 w 73"/>
                    <a:gd name="T3" fmla="*/ 2 h 42"/>
                    <a:gd name="T4" fmla="*/ 0 w 73"/>
                    <a:gd name="T5" fmla="*/ 22 h 42"/>
                    <a:gd name="T6" fmla="*/ 2 w 73"/>
                    <a:gd name="T7" fmla="*/ 23 h 42"/>
                    <a:gd name="T8" fmla="*/ 48 w 73"/>
                    <a:gd name="T9" fmla="*/ 42 h 42"/>
                    <a:gd name="T10" fmla="*/ 55 w 73"/>
                    <a:gd name="T11" fmla="*/ 42 h 42"/>
                    <a:gd name="T12" fmla="*/ 63 w 73"/>
                    <a:gd name="T13" fmla="*/ 41 h 42"/>
                    <a:gd name="T14" fmla="*/ 71 w 73"/>
                    <a:gd name="T15" fmla="*/ 37 h 42"/>
                    <a:gd name="T16" fmla="*/ 73 w 73"/>
                    <a:gd name="T17" fmla="*/ 34 h 42"/>
                    <a:gd name="T18" fmla="*/ 67 w 73"/>
                    <a:gd name="T19" fmla="*/ 13 h 42"/>
                    <a:gd name="T20" fmla="*/ 63 w 73"/>
                    <a:gd name="T21" fmla="*/ 15 h 42"/>
                    <a:gd name="T22" fmla="*/ 6 w 73"/>
                    <a:gd name="T2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42">
                      <a:moveTo>
                        <a:pt x="6" y="0"/>
                      </a:moveTo>
                      <a:lnTo>
                        <a:pt x="3" y="2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48" y="42"/>
                      </a:lnTo>
                      <a:lnTo>
                        <a:pt x="55" y="42"/>
                      </a:lnTo>
                      <a:lnTo>
                        <a:pt x="63" y="41"/>
                      </a:lnTo>
                      <a:lnTo>
                        <a:pt x="71" y="37"/>
                      </a:lnTo>
                      <a:lnTo>
                        <a:pt x="73" y="34"/>
                      </a:lnTo>
                      <a:lnTo>
                        <a:pt x="67" y="13"/>
                      </a:lnTo>
                      <a:lnTo>
                        <a:pt x="63" y="1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588">
                  <a:solidFill>
                    <a:srgbClr val="4D4D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12" name="Freeform 3764"/>
                <p:cNvSpPr>
                  <a:spLocks/>
                </p:cNvSpPr>
                <p:nvPr/>
              </p:nvSpPr>
              <p:spPr bwMode="auto">
                <a:xfrm>
                  <a:off x="3440" y="3831"/>
                  <a:ext cx="33" cy="13"/>
                </a:xfrm>
                <a:custGeom>
                  <a:avLst/>
                  <a:gdLst>
                    <a:gd name="T0" fmla="*/ 2 w 67"/>
                    <a:gd name="T1" fmla="*/ 0 h 26"/>
                    <a:gd name="T2" fmla="*/ 0 w 67"/>
                    <a:gd name="T3" fmla="*/ 7 h 26"/>
                    <a:gd name="T4" fmla="*/ 6 w 67"/>
                    <a:gd name="T5" fmla="*/ 10 h 26"/>
                    <a:gd name="T6" fmla="*/ 44 w 67"/>
                    <a:gd name="T7" fmla="*/ 24 h 26"/>
                    <a:gd name="T8" fmla="*/ 47 w 67"/>
                    <a:gd name="T9" fmla="*/ 26 h 26"/>
                    <a:gd name="T10" fmla="*/ 51 w 67"/>
                    <a:gd name="T11" fmla="*/ 24 h 26"/>
                    <a:gd name="T12" fmla="*/ 57 w 67"/>
                    <a:gd name="T13" fmla="*/ 23 h 26"/>
                    <a:gd name="T14" fmla="*/ 67 w 67"/>
                    <a:gd name="T15" fmla="*/ 18 h 26"/>
                    <a:gd name="T16" fmla="*/ 65 w 67"/>
                    <a:gd name="T17" fmla="*/ 10 h 26"/>
                    <a:gd name="T18" fmla="*/ 2 w 67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26">
                      <a:moveTo>
                        <a:pt x="2" y="0"/>
                      </a:moveTo>
                      <a:lnTo>
                        <a:pt x="0" y="7"/>
                      </a:lnTo>
                      <a:lnTo>
                        <a:pt x="6" y="10"/>
                      </a:lnTo>
                      <a:lnTo>
                        <a:pt x="44" y="24"/>
                      </a:lnTo>
                      <a:lnTo>
                        <a:pt x="47" y="26"/>
                      </a:lnTo>
                      <a:lnTo>
                        <a:pt x="51" y="24"/>
                      </a:lnTo>
                      <a:lnTo>
                        <a:pt x="57" y="23"/>
                      </a:lnTo>
                      <a:lnTo>
                        <a:pt x="67" y="18"/>
                      </a:lnTo>
                      <a:lnTo>
                        <a:pt x="65" y="1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213" name="Group 3765"/>
                <p:cNvGrpSpPr>
                  <a:grpSpLocks/>
                </p:cNvGrpSpPr>
                <p:nvPr/>
              </p:nvGrpSpPr>
              <p:grpSpPr bwMode="auto">
                <a:xfrm>
                  <a:off x="3474" y="3792"/>
                  <a:ext cx="8" cy="15"/>
                  <a:chOff x="3474" y="3792"/>
                  <a:chExt cx="8" cy="15"/>
                </a:xfrm>
              </p:grpSpPr>
              <p:sp>
                <p:nvSpPr>
                  <p:cNvPr id="1363" name="Freeform 3766"/>
                  <p:cNvSpPr>
                    <a:spLocks/>
                  </p:cNvSpPr>
                  <p:nvPr/>
                </p:nvSpPr>
                <p:spPr bwMode="auto">
                  <a:xfrm>
                    <a:off x="3474" y="3792"/>
                    <a:ext cx="7" cy="7"/>
                  </a:xfrm>
                  <a:custGeom>
                    <a:avLst/>
                    <a:gdLst>
                      <a:gd name="T0" fmla="*/ 0 w 13"/>
                      <a:gd name="T1" fmla="*/ 15 h 15"/>
                      <a:gd name="T2" fmla="*/ 0 w 13"/>
                      <a:gd name="T3" fmla="*/ 0 h 15"/>
                      <a:gd name="T4" fmla="*/ 13 w 13"/>
                      <a:gd name="T5" fmla="*/ 6 h 15"/>
                      <a:gd name="T6" fmla="*/ 8 w 13"/>
                      <a:gd name="T7" fmla="*/ 11 h 15"/>
                      <a:gd name="T8" fmla="*/ 0 w 13"/>
                      <a:gd name="T9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5">
                        <a:moveTo>
                          <a:pt x="0" y="15"/>
                        </a:moveTo>
                        <a:lnTo>
                          <a:pt x="0" y="0"/>
                        </a:lnTo>
                        <a:lnTo>
                          <a:pt x="13" y="6"/>
                        </a:lnTo>
                        <a:lnTo>
                          <a:pt x="8" y="1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64" name="Freeform 3767"/>
                  <p:cNvSpPr>
                    <a:spLocks/>
                  </p:cNvSpPr>
                  <p:nvPr/>
                </p:nvSpPr>
                <p:spPr bwMode="auto">
                  <a:xfrm>
                    <a:off x="3474" y="3795"/>
                    <a:ext cx="8" cy="7"/>
                  </a:xfrm>
                  <a:custGeom>
                    <a:avLst/>
                    <a:gdLst>
                      <a:gd name="T0" fmla="*/ 16 w 16"/>
                      <a:gd name="T1" fmla="*/ 2 h 15"/>
                      <a:gd name="T2" fmla="*/ 10 w 16"/>
                      <a:gd name="T3" fmla="*/ 0 h 15"/>
                      <a:gd name="T4" fmla="*/ 9 w 16"/>
                      <a:gd name="T5" fmla="*/ 0 h 15"/>
                      <a:gd name="T6" fmla="*/ 6 w 16"/>
                      <a:gd name="T7" fmla="*/ 3 h 15"/>
                      <a:gd name="T8" fmla="*/ 2 w 16"/>
                      <a:gd name="T9" fmla="*/ 9 h 15"/>
                      <a:gd name="T10" fmla="*/ 0 w 16"/>
                      <a:gd name="T11" fmla="*/ 10 h 15"/>
                      <a:gd name="T12" fmla="*/ 0 w 16"/>
                      <a:gd name="T13" fmla="*/ 13 h 15"/>
                      <a:gd name="T14" fmla="*/ 6 w 16"/>
                      <a:gd name="T15" fmla="*/ 15 h 15"/>
                      <a:gd name="T16" fmla="*/ 9 w 16"/>
                      <a:gd name="T17" fmla="*/ 15 h 15"/>
                      <a:gd name="T18" fmla="*/ 10 w 16"/>
                      <a:gd name="T19" fmla="*/ 12 h 15"/>
                      <a:gd name="T20" fmla="*/ 16 w 16"/>
                      <a:gd name="T21" fmla="*/ 7 h 15"/>
                      <a:gd name="T22" fmla="*/ 16 w 16"/>
                      <a:gd name="T23" fmla="*/ 5 h 15"/>
                      <a:gd name="T24" fmla="*/ 16 w 16"/>
                      <a:gd name="T25" fmla="*/ 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" h="15">
                        <a:moveTo>
                          <a:pt x="16" y="2"/>
                        </a:move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6" y="3"/>
                        </a:lnTo>
                        <a:lnTo>
                          <a:pt x="2" y="9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6" y="15"/>
                        </a:lnTo>
                        <a:lnTo>
                          <a:pt x="9" y="15"/>
                        </a:lnTo>
                        <a:lnTo>
                          <a:pt x="10" y="12"/>
                        </a:lnTo>
                        <a:lnTo>
                          <a:pt x="16" y="7"/>
                        </a:lnTo>
                        <a:lnTo>
                          <a:pt x="16" y="5"/>
                        </a:lnTo>
                        <a:lnTo>
                          <a:pt x="16" y="2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158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65" name="Freeform 3768"/>
                  <p:cNvSpPr>
                    <a:spLocks/>
                  </p:cNvSpPr>
                  <p:nvPr/>
                </p:nvSpPr>
                <p:spPr bwMode="auto">
                  <a:xfrm>
                    <a:off x="3476" y="3797"/>
                    <a:ext cx="6" cy="10"/>
                  </a:xfrm>
                  <a:custGeom>
                    <a:avLst/>
                    <a:gdLst>
                      <a:gd name="T0" fmla="*/ 3 w 13"/>
                      <a:gd name="T1" fmla="*/ 1 h 20"/>
                      <a:gd name="T2" fmla="*/ 9 w 13"/>
                      <a:gd name="T3" fmla="*/ 0 h 20"/>
                      <a:gd name="T4" fmla="*/ 13 w 13"/>
                      <a:gd name="T5" fmla="*/ 17 h 20"/>
                      <a:gd name="T6" fmla="*/ 0 w 13"/>
                      <a:gd name="T7" fmla="*/ 20 h 20"/>
                      <a:gd name="T8" fmla="*/ 3 w 13"/>
                      <a:gd name="T9" fmla="*/ 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0">
                        <a:moveTo>
                          <a:pt x="3" y="1"/>
                        </a:moveTo>
                        <a:lnTo>
                          <a:pt x="9" y="0"/>
                        </a:lnTo>
                        <a:lnTo>
                          <a:pt x="13" y="17"/>
                        </a:lnTo>
                        <a:lnTo>
                          <a:pt x="0" y="20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214" name="Group 3769"/>
                <p:cNvGrpSpPr>
                  <a:grpSpLocks/>
                </p:cNvGrpSpPr>
                <p:nvPr/>
              </p:nvGrpSpPr>
              <p:grpSpPr bwMode="auto">
                <a:xfrm>
                  <a:off x="3464" y="3800"/>
                  <a:ext cx="7" cy="10"/>
                  <a:chOff x="3464" y="3800"/>
                  <a:chExt cx="7" cy="10"/>
                </a:xfrm>
              </p:grpSpPr>
              <p:grpSp>
                <p:nvGrpSpPr>
                  <p:cNvPr id="1357" name="Group 3770"/>
                  <p:cNvGrpSpPr>
                    <a:grpSpLocks/>
                  </p:cNvGrpSpPr>
                  <p:nvPr/>
                </p:nvGrpSpPr>
                <p:grpSpPr bwMode="auto">
                  <a:xfrm>
                    <a:off x="3464" y="3802"/>
                    <a:ext cx="7" cy="8"/>
                    <a:chOff x="3464" y="3802"/>
                    <a:chExt cx="7" cy="8"/>
                  </a:xfrm>
                </p:grpSpPr>
                <p:sp>
                  <p:nvSpPr>
                    <p:cNvPr id="1359" name="Freeform 3771"/>
                    <p:cNvSpPr>
                      <a:spLocks/>
                    </p:cNvSpPr>
                    <p:nvPr/>
                  </p:nvSpPr>
                  <p:spPr bwMode="auto">
                    <a:xfrm>
                      <a:off x="3464" y="3802"/>
                      <a:ext cx="7" cy="8"/>
                    </a:xfrm>
                    <a:custGeom>
                      <a:avLst/>
                      <a:gdLst>
                        <a:gd name="T0" fmla="*/ 6 w 13"/>
                        <a:gd name="T1" fmla="*/ 0 h 16"/>
                        <a:gd name="T2" fmla="*/ 1 w 13"/>
                        <a:gd name="T3" fmla="*/ 1 h 16"/>
                        <a:gd name="T4" fmla="*/ 0 w 13"/>
                        <a:gd name="T5" fmla="*/ 1 h 16"/>
                        <a:gd name="T6" fmla="*/ 0 w 13"/>
                        <a:gd name="T7" fmla="*/ 13 h 16"/>
                        <a:gd name="T8" fmla="*/ 1 w 13"/>
                        <a:gd name="T9" fmla="*/ 14 h 16"/>
                        <a:gd name="T10" fmla="*/ 6 w 13"/>
                        <a:gd name="T11" fmla="*/ 16 h 16"/>
                        <a:gd name="T12" fmla="*/ 12 w 13"/>
                        <a:gd name="T13" fmla="*/ 14 h 16"/>
                        <a:gd name="T14" fmla="*/ 13 w 13"/>
                        <a:gd name="T15" fmla="*/ 13 h 16"/>
                        <a:gd name="T16" fmla="*/ 13 w 13"/>
                        <a:gd name="T17" fmla="*/ 1 h 16"/>
                        <a:gd name="T18" fmla="*/ 12 w 13"/>
                        <a:gd name="T19" fmla="*/ 1 h 16"/>
                        <a:gd name="T20" fmla="*/ 6 w 13"/>
                        <a:gd name="T21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3" h="16">
                          <a:moveTo>
                            <a:pt x="6" y="0"/>
                          </a:move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13"/>
                          </a:lnTo>
                          <a:lnTo>
                            <a:pt x="1" y="14"/>
                          </a:lnTo>
                          <a:lnTo>
                            <a:pt x="6" y="16"/>
                          </a:lnTo>
                          <a:lnTo>
                            <a:pt x="12" y="14"/>
                          </a:lnTo>
                          <a:lnTo>
                            <a:pt x="13" y="13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60" name="Freeform 3772"/>
                    <p:cNvSpPr>
                      <a:spLocks/>
                    </p:cNvSpPr>
                    <p:nvPr/>
                  </p:nvSpPr>
                  <p:spPr bwMode="auto">
                    <a:xfrm>
                      <a:off x="3464" y="3802"/>
                      <a:ext cx="7" cy="3"/>
                    </a:xfrm>
                    <a:custGeom>
                      <a:avLst/>
                      <a:gdLst>
                        <a:gd name="T0" fmla="*/ 0 w 13"/>
                        <a:gd name="T1" fmla="*/ 1 h 4"/>
                        <a:gd name="T2" fmla="*/ 1 w 13"/>
                        <a:gd name="T3" fmla="*/ 3 h 4"/>
                        <a:gd name="T4" fmla="*/ 6 w 13"/>
                        <a:gd name="T5" fmla="*/ 4 h 4"/>
                        <a:gd name="T6" fmla="*/ 12 w 13"/>
                        <a:gd name="T7" fmla="*/ 3 h 4"/>
                        <a:gd name="T8" fmla="*/ 13 w 13"/>
                        <a:gd name="T9" fmla="*/ 1 h 4"/>
                        <a:gd name="T10" fmla="*/ 12 w 13"/>
                        <a:gd name="T11" fmla="*/ 1 h 4"/>
                        <a:gd name="T12" fmla="*/ 6 w 13"/>
                        <a:gd name="T13" fmla="*/ 0 h 4"/>
                        <a:gd name="T14" fmla="*/ 1 w 13"/>
                        <a:gd name="T15" fmla="*/ 1 h 4"/>
                        <a:gd name="T16" fmla="*/ 0 w 13"/>
                        <a:gd name="T17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3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6" y="4"/>
                          </a:lnTo>
                          <a:lnTo>
                            <a:pt x="12" y="3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6" y="0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61" name="Freeform 3773"/>
                    <p:cNvSpPr>
                      <a:spLocks/>
                    </p:cNvSpPr>
                    <p:nvPr/>
                  </p:nvSpPr>
                  <p:spPr bwMode="auto">
                    <a:xfrm>
                      <a:off x="3464" y="3802"/>
                      <a:ext cx="7" cy="8"/>
                    </a:xfrm>
                    <a:custGeom>
                      <a:avLst/>
                      <a:gdLst>
                        <a:gd name="T0" fmla="*/ 6 w 13"/>
                        <a:gd name="T1" fmla="*/ 0 h 16"/>
                        <a:gd name="T2" fmla="*/ 1 w 13"/>
                        <a:gd name="T3" fmla="*/ 1 h 16"/>
                        <a:gd name="T4" fmla="*/ 0 w 13"/>
                        <a:gd name="T5" fmla="*/ 1 h 16"/>
                        <a:gd name="T6" fmla="*/ 0 w 13"/>
                        <a:gd name="T7" fmla="*/ 13 h 16"/>
                        <a:gd name="T8" fmla="*/ 1 w 13"/>
                        <a:gd name="T9" fmla="*/ 14 h 16"/>
                        <a:gd name="T10" fmla="*/ 6 w 13"/>
                        <a:gd name="T11" fmla="*/ 16 h 16"/>
                        <a:gd name="T12" fmla="*/ 12 w 13"/>
                        <a:gd name="T13" fmla="*/ 14 h 16"/>
                        <a:gd name="T14" fmla="*/ 13 w 13"/>
                        <a:gd name="T15" fmla="*/ 13 h 16"/>
                        <a:gd name="T16" fmla="*/ 13 w 13"/>
                        <a:gd name="T17" fmla="*/ 1 h 16"/>
                        <a:gd name="T18" fmla="*/ 12 w 13"/>
                        <a:gd name="T19" fmla="*/ 1 h 16"/>
                        <a:gd name="T20" fmla="*/ 6 w 13"/>
                        <a:gd name="T21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3" h="16">
                          <a:moveTo>
                            <a:pt x="6" y="0"/>
                          </a:move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13"/>
                          </a:lnTo>
                          <a:lnTo>
                            <a:pt x="1" y="14"/>
                          </a:lnTo>
                          <a:lnTo>
                            <a:pt x="6" y="16"/>
                          </a:lnTo>
                          <a:lnTo>
                            <a:pt x="12" y="14"/>
                          </a:lnTo>
                          <a:lnTo>
                            <a:pt x="13" y="13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62" name="Freeform 3774"/>
                    <p:cNvSpPr>
                      <a:spLocks/>
                    </p:cNvSpPr>
                    <p:nvPr/>
                  </p:nvSpPr>
                  <p:spPr bwMode="auto">
                    <a:xfrm>
                      <a:off x="3464" y="3803"/>
                      <a:ext cx="7" cy="2"/>
                    </a:xfrm>
                    <a:custGeom>
                      <a:avLst/>
                      <a:gdLst>
                        <a:gd name="T0" fmla="*/ 0 w 13"/>
                        <a:gd name="T1" fmla="*/ 0 h 3"/>
                        <a:gd name="T2" fmla="*/ 1 w 13"/>
                        <a:gd name="T3" fmla="*/ 2 h 3"/>
                        <a:gd name="T4" fmla="*/ 6 w 13"/>
                        <a:gd name="T5" fmla="*/ 3 h 3"/>
                        <a:gd name="T6" fmla="*/ 12 w 13"/>
                        <a:gd name="T7" fmla="*/ 2 h 3"/>
                        <a:gd name="T8" fmla="*/ 13 w 13"/>
                        <a:gd name="T9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6" y="3"/>
                          </a:lnTo>
                          <a:lnTo>
                            <a:pt x="12" y="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358" name="Freeform 3775"/>
                  <p:cNvSpPr>
                    <a:spLocks/>
                  </p:cNvSpPr>
                  <p:nvPr/>
                </p:nvSpPr>
                <p:spPr bwMode="auto">
                  <a:xfrm>
                    <a:off x="3464" y="3800"/>
                    <a:ext cx="7" cy="7"/>
                  </a:xfrm>
                  <a:custGeom>
                    <a:avLst/>
                    <a:gdLst>
                      <a:gd name="T0" fmla="*/ 0 w 14"/>
                      <a:gd name="T1" fmla="*/ 2 h 15"/>
                      <a:gd name="T2" fmla="*/ 0 w 14"/>
                      <a:gd name="T3" fmla="*/ 8 h 15"/>
                      <a:gd name="T4" fmla="*/ 4 w 14"/>
                      <a:gd name="T5" fmla="*/ 12 h 15"/>
                      <a:gd name="T6" fmla="*/ 10 w 14"/>
                      <a:gd name="T7" fmla="*/ 15 h 15"/>
                      <a:gd name="T8" fmla="*/ 14 w 14"/>
                      <a:gd name="T9" fmla="*/ 13 h 15"/>
                      <a:gd name="T10" fmla="*/ 14 w 14"/>
                      <a:gd name="T11" fmla="*/ 9 h 15"/>
                      <a:gd name="T12" fmla="*/ 10 w 14"/>
                      <a:gd name="T13" fmla="*/ 3 h 15"/>
                      <a:gd name="T14" fmla="*/ 6 w 14"/>
                      <a:gd name="T15" fmla="*/ 0 h 15"/>
                      <a:gd name="T16" fmla="*/ 0 w 14"/>
                      <a:gd name="T17" fmla="*/ 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15">
                        <a:moveTo>
                          <a:pt x="0" y="2"/>
                        </a:moveTo>
                        <a:lnTo>
                          <a:pt x="0" y="8"/>
                        </a:lnTo>
                        <a:lnTo>
                          <a:pt x="4" y="12"/>
                        </a:lnTo>
                        <a:lnTo>
                          <a:pt x="10" y="15"/>
                        </a:lnTo>
                        <a:lnTo>
                          <a:pt x="14" y="13"/>
                        </a:lnTo>
                        <a:lnTo>
                          <a:pt x="14" y="9"/>
                        </a:lnTo>
                        <a:lnTo>
                          <a:pt x="10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215" name="Freeform 3776"/>
                <p:cNvSpPr>
                  <a:spLocks/>
                </p:cNvSpPr>
                <p:nvPr/>
              </p:nvSpPr>
              <p:spPr bwMode="auto">
                <a:xfrm>
                  <a:off x="3441" y="3828"/>
                  <a:ext cx="32" cy="13"/>
                </a:xfrm>
                <a:custGeom>
                  <a:avLst/>
                  <a:gdLst>
                    <a:gd name="T0" fmla="*/ 3 w 63"/>
                    <a:gd name="T1" fmla="*/ 3 h 28"/>
                    <a:gd name="T2" fmla="*/ 11 w 63"/>
                    <a:gd name="T3" fmla="*/ 0 h 28"/>
                    <a:gd name="T4" fmla="*/ 19 w 63"/>
                    <a:gd name="T5" fmla="*/ 0 h 28"/>
                    <a:gd name="T6" fmla="*/ 62 w 63"/>
                    <a:gd name="T7" fmla="*/ 15 h 28"/>
                    <a:gd name="T8" fmla="*/ 63 w 63"/>
                    <a:gd name="T9" fmla="*/ 19 h 28"/>
                    <a:gd name="T10" fmla="*/ 62 w 63"/>
                    <a:gd name="T11" fmla="*/ 22 h 28"/>
                    <a:gd name="T12" fmla="*/ 53 w 63"/>
                    <a:gd name="T13" fmla="*/ 26 h 28"/>
                    <a:gd name="T14" fmla="*/ 47 w 63"/>
                    <a:gd name="T15" fmla="*/ 28 h 28"/>
                    <a:gd name="T16" fmla="*/ 43 w 63"/>
                    <a:gd name="T17" fmla="*/ 28 h 28"/>
                    <a:gd name="T18" fmla="*/ 37 w 63"/>
                    <a:gd name="T19" fmla="*/ 25 h 28"/>
                    <a:gd name="T20" fmla="*/ 1 w 63"/>
                    <a:gd name="T21" fmla="*/ 10 h 28"/>
                    <a:gd name="T22" fmla="*/ 0 w 63"/>
                    <a:gd name="T23" fmla="*/ 6 h 28"/>
                    <a:gd name="T24" fmla="*/ 3 w 63"/>
                    <a:gd name="T25" fmla="*/ 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3" h="28">
                      <a:moveTo>
                        <a:pt x="3" y="3"/>
                      </a:move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62" y="15"/>
                      </a:lnTo>
                      <a:lnTo>
                        <a:pt x="63" y="19"/>
                      </a:lnTo>
                      <a:lnTo>
                        <a:pt x="62" y="22"/>
                      </a:lnTo>
                      <a:lnTo>
                        <a:pt x="53" y="26"/>
                      </a:lnTo>
                      <a:lnTo>
                        <a:pt x="47" y="28"/>
                      </a:lnTo>
                      <a:lnTo>
                        <a:pt x="43" y="28"/>
                      </a:lnTo>
                      <a:lnTo>
                        <a:pt x="37" y="25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216" name="Group 3777"/>
                <p:cNvGrpSpPr>
                  <a:grpSpLocks/>
                </p:cNvGrpSpPr>
                <p:nvPr/>
              </p:nvGrpSpPr>
              <p:grpSpPr bwMode="auto">
                <a:xfrm>
                  <a:off x="3445" y="3810"/>
                  <a:ext cx="21" cy="29"/>
                  <a:chOff x="3445" y="3810"/>
                  <a:chExt cx="21" cy="29"/>
                </a:xfrm>
              </p:grpSpPr>
              <p:grpSp>
                <p:nvGrpSpPr>
                  <p:cNvPr id="1345" name="Group 3778"/>
                  <p:cNvGrpSpPr>
                    <a:grpSpLocks/>
                  </p:cNvGrpSpPr>
                  <p:nvPr/>
                </p:nvGrpSpPr>
                <p:grpSpPr bwMode="auto">
                  <a:xfrm>
                    <a:off x="3445" y="3810"/>
                    <a:ext cx="13" cy="26"/>
                    <a:chOff x="3445" y="3810"/>
                    <a:chExt cx="13" cy="26"/>
                  </a:xfrm>
                </p:grpSpPr>
                <p:sp>
                  <p:nvSpPr>
                    <p:cNvPr id="1353" name="Freeform 3779"/>
                    <p:cNvSpPr>
                      <a:spLocks/>
                    </p:cNvSpPr>
                    <p:nvPr/>
                  </p:nvSpPr>
                  <p:spPr bwMode="auto">
                    <a:xfrm>
                      <a:off x="3445" y="3810"/>
                      <a:ext cx="13" cy="26"/>
                    </a:xfrm>
                    <a:custGeom>
                      <a:avLst/>
                      <a:gdLst>
                        <a:gd name="T0" fmla="*/ 13 w 26"/>
                        <a:gd name="T1" fmla="*/ 0 h 50"/>
                        <a:gd name="T2" fmla="*/ 5 w 26"/>
                        <a:gd name="T3" fmla="*/ 1 h 50"/>
                        <a:gd name="T4" fmla="*/ 2 w 26"/>
                        <a:gd name="T5" fmla="*/ 4 h 50"/>
                        <a:gd name="T6" fmla="*/ 0 w 26"/>
                        <a:gd name="T7" fmla="*/ 5 h 50"/>
                        <a:gd name="T8" fmla="*/ 0 w 26"/>
                        <a:gd name="T9" fmla="*/ 43 h 50"/>
                        <a:gd name="T10" fmla="*/ 2 w 26"/>
                        <a:gd name="T11" fmla="*/ 46 h 50"/>
                        <a:gd name="T12" fmla="*/ 5 w 26"/>
                        <a:gd name="T13" fmla="*/ 49 h 50"/>
                        <a:gd name="T14" fmla="*/ 13 w 26"/>
                        <a:gd name="T15" fmla="*/ 50 h 50"/>
                        <a:gd name="T16" fmla="*/ 22 w 26"/>
                        <a:gd name="T17" fmla="*/ 49 h 50"/>
                        <a:gd name="T18" fmla="*/ 25 w 26"/>
                        <a:gd name="T19" fmla="*/ 46 h 50"/>
                        <a:gd name="T20" fmla="*/ 26 w 26"/>
                        <a:gd name="T21" fmla="*/ 43 h 50"/>
                        <a:gd name="T22" fmla="*/ 26 w 26"/>
                        <a:gd name="T23" fmla="*/ 5 h 50"/>
                        <a:gd name="T24" fmla="*/ 25 w 26"/>
                        <a:gd name="T25" fmla="*/ 4 h 50"/>
                        <a:gd name="T26" fmla="*/ 22 w 26"/>
                        <a:gd name="T27" fmla="*/ 1 h 50"/>
                        <a:gd name="T28" fmla="*/ 13 w 26"/>
                        <a:gd name="T29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6" h="50">
                          <a:moveTo>
                            <a:pt x="13" y="0"/>
                          </a:moveTo>
                          <a:lnTo>
                            <a:pt x="5" y="1"/>
                          </a:lnTo>
                          <a:lnTo>
                            <a:pt x="2" y="4"/>
                          </a:lnTo>
                          <a:lnTo>
                            <a:pt x="0" y="5"/>
                          </a:lnTo>
                          <a:lnTo>
                            <a:pt x="0" y="43"/>
                          </a:lnTo>
                          <a:lnTo>
                            <a:pt x="2" y="46"/>
                          </a:lnTo>
                          <a:lnTo>
                            <a:pt x="5" y="49"/>
                          </a:lnTo>
                          <a:lnTo>
                            <a:pt x="13" y="50"/>
                          </a:lnTo>
                          <a:lnTo>
                            <a:pt x="22" y="49"/>
                          </a:lnTo>
                          <a:lnTo>
                            <a:pt x="25" y="46"/>
                          </a:lnTo>
                          <a:lnTo>
                            <a:pt x="26" y="43"/>
                          </a:lnTo>
                          <a:lnTo>
                            <a:pt x="26" y="5"/>
                          </a:lnTo>
                          <a:lnTo>
                            <a:pt x="25" y="4"/>
                          </a:lnTo>
                          <a:lnTo>
                            <a:pt x="22" y="1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54" name="Freeform 3780"/>
                    <p:cNvSpPr>
                      <a:spLocks/>
                    </p:cNvSpPr>
                    <p:nvPr/>
                  </p:nvSpPr>
                  <p:spPr bwMode="auto">
                    <a:xfrm>
                      <a:off x="3445" y="3810"/>
                      <a:ext cx="13" cy="7"/>
                    </a:xfrm>
                    <a:custGeom>
                      <a:avLst/>
                      <a:gdLst>
                        <a:gd name="T0" fmla="*/ 0 w 26"/>
                        <a:gd name="T1" fmla="*/ 5 h 13"/>
                        <a:gd name="T2" fmla="*/ 2 w 26"/>
                        <a:gd name="T3" fmla="*/ 8 h 13"/>
                        <a:gd name="T4" fmla="*/ 5 w 26"/>
                        <a:gd name="T5" fmla="*/ 11 h 13"/>
                        <a:gd name="T6" fmla="*/ 13 w 26"/>
                        <a:gd name="T7" fmla="*/ 13 h 13"/>
                        <a:gd name="T8" fmla="*/ 22 w 26"/>
                        <a:gd name="T9" fmla="*/ 11 h 13"/>
                        <a:gd name="T10" fmla="*/ 25 w 26"/>
                        <a:gd name="T11" fmla="*/ 8 h 13"/>
                        <a:gd name="T12" fmla="*/ 26 w 26"/>
                        <a:gd name="T13" fmla="*/ 5 h 13"/>
                        <a:gd name="T14" fmla="*/ 25 w 26"/>
                        <a:gd name="T15" fmla="*/ 4 h 13"/>
                        <a:gd name="T16" fmla="*/ 22 w 26"/>
                        <a:gd name="T17" fmla="*/ 1 h 13"/>
                        <a:gd name="T18" fmla="*/ 13 w 26"/>
                        <a:gd name="T19" fmla="*/ 0 h 13"/>
                        <a:gd name="T20" fmla="*/ 5 w 26"/>
                        <a:gd name="T21" fmla="*/ 1 h 13"/>
                        <a:gd name="T22" fmla="*/ 2 w 26"/>
                        <a:gd name="T23" fmla="*/ 4 h 13"/>
                        <a:gd name="T24" fmla="*/ 0 w 26"/>
                        <a:gd name="T25" fmla="*/ 5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6" h="13">
                          <a:moveTo>
                            <a:pt x="0" y="5"/>
                          </a:moveTo>
                          <a:lnTo>
                            <a:pt x="2" y="8"/>
                          </a:lnTo>
                          <a:lnTo>
                            <a:pt x="5" y="11"/>
                          </a:lnTo>
                          <a:lnTo>
                            <a:pt x="13" y="13"/>
                          </a:lnTo>
                          <a:lnTo>
                            <a:pt x="22" y="11"/>
                          </a:lnTo>
                          <a:lnTo>
                            <a:pt x="25" y="8"/>
                          </a:lnTo>
                          <a:lnTo>
                            <a:pt x="26" y="5"/>
                          </a:lnTo>
                          <a:lnTo>
                            <a:pt x="25" y="4"/>
                          </a:lnTo>
                          <a:lnTo>
                            <a:pt x="22" y="1"/>
                          </a:lnTo>
                          <a:lnTo>
                            <a:pt x="13" y="0"/>
                          </a:lnTo>
                          <a:lnTo>
                            <a:pt x="5" y="1"/>
                          </a:lnTo>
                          <a:lnTo>
                            <a:pt x="2" y="4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55" name="Freeform 3781"/>
                    <p:cNvSpPr>
                      <a:spLocks/>
                    </p:cNvSpPr>
                    <p:nvPr/>
                  </p:nvSpPr>
                  <p:spPr bwMode="auto">
                    <a:xfrm>
                      <a:off x="3445" y="3810"/>
                      <a:ext cx="13" cy="26"/>
                    </a:xfrm>
                    <a:custGeom>
                      <a:avLst/>
                      <a:gdLst>
                        <a:gd name="T0" fmla="*/ 13 w 26"/>
                        <a:gd name="T1" fmla="*/ 0 h 50"/>
                        <a:gd name="T2" fmla="*/ 5 w 26"/>
                        <a:gd name="T3" fmla="*/ 1 h 50"/>
                        <a:gd name="T4" fmla="*/ 2 w 26"/>
                        <a:gd name="T5" fmla="*/ 4 h 50"/>
                        <a:gd name="T6" fmla="*/ 0 w 26"/>
                        <a:gd name="T7" fmla="*/ 5 h 50"/>
                        <a:gd name="T8" fmla="*/ 0 w 26"/>
                        <a:gd name="T9" fmla="*/ 43 h 50"/>
                        <a:gd name="T10" fmla="*/ 2 w 26"/>
                        <a:gd name="T11" fmla="*/ 46 h 50"/>
                        <a:gd name="T12" fmla="*/ 5 w 26"/>
                        <a:gd name="T13" fmla="*/ 49 h 50"/>
                        <a:gd name="T14" fmla="*/ 13 w 26"/>
                        <a:gd name="T15" fmla="*/ 50 h 50"/>
                        <a:gd name="T16" fmla="*/ 22 w 26"/>
                        <a:gd name="T17" fmla="*/ 49 h 50"/>
                        <a:gd name="T18" fmla="*/ 25 w 26"/>
                        <a:gd name="T19" fmla="*/ 46 h 50"/>
                        <a:gd name="T20" fmla="*/ 26 w 26"/>
                        <a:gd name="T21" fmla="*/ 43 h 50"/>
                        <a:gd name="T22" fmla="*/ 26 w 26"/>
                        <a:gd name="T23" fmla="*/ 5 h 50"/>
                        <a:gd name="T24" fmla="*/ 25 w 26"/>
                        <a:gd name="T25" fmla="*/ 4 h 50"/>
                        <a:gd name="T26" fmla="*/ 22 w 26"/>
                        <a:gd name="T27" fmla="*/ 1 h 50"/>
                        <a:gd name="T28" fmla="*/ 13 w 26"/>
                        <a:gd name="T29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6" h="50">
                          <a:moveTo>
                            <a:pt x="13" y="0"/>
                          </a:moveTo>
                          <a:lnTo>
                            <a:pt x="5" y="1"/>
                          </a:lnTo>
                          <a:lnTo>
                            <a:pt x="2" y="4"/>
                          </a:lnTo>
                          <a:lnTo>
                            <a:pt x="0" y="5"/>
                          </a:lnTo>
                          <a:lnTo>
                            <a:pt x="0" y="43"/>
                          </a:lnTo>
                          <a:lnTo>
                            <a:pt x="2" y="46"/>
                          </a:lnTo>
                          <a:lnTo>
                            <a:pt x="5" y="49"/>
                          </a:lnTo>
                          <a:lnTo>
                            <a:pt x="13" y="50"/>
                          </a:lnTo>
                          <a:lnTo>
                            <a:pt x="22" y="49"/>
                          </a:lnTo>
                          <a:lnTo>
                            <a:pt x="25" y="46"/>
                          </a:lnTo>
                          <a:lnTo>
                            <a:pt x="26" y="43"/>
                          </a:lnTo>
                          <a:lnTo>
                            <a:pt x="26" y="5"/>
                          </a:lnTo>
                          <a:lnTo>
                            <a:pt x="25" y="4"/>
                          </a:lnTo>
                          <a:lnTo>
                            <a:pt x="22" y="1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333333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56" name="Freeform 3782"/>
                    <p:cNvSpPr>
                      <a:spLocks/>
                    </p:cNvSpPr>
                    <p:nvPr/>
                  </p:nvSpPr>
                  <p:spPr bwMode="auto">
                    <a:xfrm>
                      <a:off x="3445" y="3813"/>
                      <a:ext cx="13" cy="4"/>
                    </a:xfrm>
                    <a:custGeom>
                      <a:avLst/>
                      <a:gdLst>
                        <a:gd name="T0" fmla="*/ 0 w 26"/>
                        <a:gd name="T1" fmla="*/ 0 h 8"/>
                        <a:gd name="T2" fmla="*/ 2 w 26"/>
                        <a:gd name="T3" fmla="*/ 3 h 8"/>
                        <a:gd name="T4" fmla="*/ 5 w 26"/>
                        <a:gd name="T5" fmla="*/ 6 h 8"/>
                        <a:gd name="T6" fmla="*/ 13 w 26"/>
                        <a:gd name="T7" fmla="*/ 8 h 8"/>
                        <a:gd name="T8" fmla="*/ 22 w 26"/>
                        <a:gd name="T9" fmla="*/ 6 h 8"/>
                        <a:gd name="T10" fmla="*/ 25 w 26"/>
                        <a:gd name="T11" fmla="*/ 3 h 8"/>
                        <a:gd name="T12" fmla="*/ 26 w 26"/>
                        <a:gd name="T13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" h="8">
                          <a:moveTo>
                            <a:pt x="0" y="0"/>
                          </a:moveTo>
                          <a:lnTo>
                            <a:pt x="2" y="3"/>
                          </a:lnTo>
                          <a:lnTo>
                            <a:pt x="5" y="6"/>
                          </a:lnTo>
                          <a:lnTo>
                            <a:pt x="13" y="8"/>
                          </a:lnTo>
                          <a:lnTo>
                            <a:pt x="22" y="6"/>
                          </a:lnTo>
                          <a:lnTo>
                            <a:pt x="25" y="3"/>
                          </a:lnTo>
                          <a:lnTo>
                            <a:pt x="26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333333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346" name="Oval 3783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3811"/>
                    <a:ext cx="13" cy="7"/>
                  </a:xfrm>
                  <a:prstGeom prst="ellipse">
                    <a:avLst/>
                  </a:prstGeom>
                  <a:solidFill>
                    <a:srgbClr val="1C1C1C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347" name="Group 3784"/>
                  <p:cNvGrpSpPr>
                    <a:grpSpLocks/>
                  </p:cNvGrpSpPr>
                  <p:nvPr/>
                </p:nvGrpSpPr>
                <p:grpSpPr bwMode="auto">
                  <a:xfrm>
                    <a:off x="3453" y="3814"/>
                    <a:ext cx="12" cy="25"/>
                    <a:chOff x="3453" y="3814"/>
                    <a:chExt cx="12" cy="25"/>
                  </a:xfrm>
                </p:grpSpPr>
                <p:sp>
                  <p:nvSpPr>
                    <p:cNvPr id="1349" name="Freeform 3785"/>
                    <p:cNvSpPr>
                      <a:spLocks/>
                    </p:cNvSpPr>
                    <p:nvPr/>
                  </p:nvSpPr>
                  <p:spPr bwMode="auto">
                    <a:xfrm>
                      <a:off x="3453" y="3814"/>
                      <a:ext cx="12" cy="25"/>
                    </a:xfrm>
                    <a:custGeom>
                      <a:avLst/>
                      <a:gdLst>
                        <a:gd name="T0" fmla="*/ 12 w 25"/>
                        <a:gd name="T1" fmla="*/ 0 h 50"/>
                        <a:gd name="T2" fmla="*/ 3 w 25"/>
                        <a:gd name="T3" fmla="*/ 1 h 50"/>
                        <a:gd name="T4" fmla="*/ 2 w 25"/>
                        <a:gd name="T5" fmla="*/ 4 h 50"/>
                        <a:gd name="T6" fmla="*/ 0 w 25"/>
                        <a:gd name="T7" fmla="*/ 6 h 50"/>
                        <a:gd name="T8" fmla="*/ 0 w 25"/>
                        <a:gd name="T9" fmla="*/ 43 h 50"/>
                        <a:gd name="T10" fmla="*/ 2 w 25"/>
                        <a:gd name="T11" fmla="*/ 46 h 50"/>
                        <a:gd name="T12" fmla="*/ 3 w 25"/>
                        <a:gd name="T13" fmla="*/ 49 h 50"/>
                        <a:gd name="T14" fmla="*/ 12 w 25"/>
                        <a:gd name="T15" fmla="*/ 50 h 50"/>
                        <a:gd name="T16" fmla="*/ 21 w 25"/>
                        <a:gd name="T17" fmla="*/ 49 h 50"/>
                        <a:gd name="T18" fmla="*/ 23 w 25"/>
                        <a:gd name="T19" fmla="*/ 46 h 50"/>
                        <a:gd name="T20" fmla="*/ 25 w 25"/>
                        <a:gd name="T21" fmla="*/ 43 h 50"/>
                        <a:gd name="T22" fmla="*/ 25 w 25"/>
                        <a:gd name="T23" fmla="*/ 6 h 50"/>
                        <a:gd name="T24" fmla="*/ 23 w 25"/>
                        <a:gd name="T25" fmla="*/ 4 h 50"/>
                        <a:gd name="T26" fmla="*/ 21 w 25"/>
                        <a:gd name="T27" fmla="*/ 1 h 50"/>
                        <a:gd name="T28" fmla="*/ 12 w 25"/>
                        <a:gd name="T29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5" h="50">
                          <a:moveTo>
                            <a:pt x="12" y="0"/>
                          </a:moveTo>
                          <a:lnTo>
                            <a:pt x="3" y="1"/>
                          </a:lnTo>
                          <a:lnTo>
                            <a:pt x="2" y="4"/>
                          </a:lnTo>
                          <a:lnTo>
                            <a:pt x="0" y="6"/>
                          </a:lnTo>
                          <a:lnTo>
                            <a:pt x="0" y="43"/>
                          </a:lnTo>
                          <a:lnTo>
                            <a:pt x="2" y="46"/>
                          </a:lnTo>
                          <a:lnTo>
                            <a:pt x="3" y="49"/>
                          </a:lnTo>
                          <a:lnTo>
                            <a:pt x="12" y="50"/>
                          </a:lnTo>
                          <a:lnTo>
                            <a:pt x="21" y="49"/>
                          </a:lnTo>
                          <a:lnTo>
                            <a:pt x="23" y="46"/>
                          </a:lnTo>
                          <a:lnTo>
                            <a:pt x="25" y="43"/>
                          </a:lnTo>
                          <a:lnTo>
                            <a:pt x="25" y="6"/>
                          </a:lnTo>
                          <a:lnTo>
                            <a:pt x="23" y="4"/>
                          </a:lnTo>
                          <a:lnTo>
                            <a:pt x="21" y="1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50" name="Freeform 3786"/>
                    <p:cNvSpPr>
                      <a:spLocks/>
                    </p:cNvSpPr>
                    <p:nvPr/>
                  </p:nvSpPr>
                  <p:spPr bwMode="auto">
                    <a:xfrm>
                      <a:off x="3453" y="3814"/>
                      <a:ext cx="12" cy="6"/>
                    </a:xfrm>
                    <a:custGeom>
                      <a:avLst/>
                      <a:gdLst>
                        <a:gd name="T0" fmla="*/ 0 w 25"/>
                        <a:gd name="T1" fmla="*/ 6 h 13"/>
                        <a:gd name="T2" fmla="*/ 2 w 25"/>
                        <a:gd name="T3" fmla="*/ 9 h 13"/>
                        <a:gd name="T4" fmla="*/ 3 w 25"/>
                        <a:gd name="T5" fmla="*/ 11 h 13"/>
                        <a:gd name="T6" fmla="*/ 12 w 25"/>
                        <a:gd name="T7" fmla="*/ 13 h 13"/>
                        <a:gd name="T8" fmla="*/ 21 w 25"/>
                        <a:gd name="T9" fmla="*/ 11 h 13"/>
                        <a:gd name="T10" fmla="*/ 23 w 25"/>
                        <a:gd name="T11" fmla="*/ 9 h 13"/>
                        <a:gd name="T12" fmla="*/ 25 w 25"/>
                        <a:gd name="T13" fmla="*/ 6 h 13"/>
                        <a:gd name="T14" fmla="*/ 23 w 25"/>
                        <a:gd name="T15" fmla="*/ 4 h 13"/>
                        <a:gd name="T16" fmla="*/ 21 w 25"/>
                        <a:gd name="T17" fmla="*/ 1 h 13"/>
                        <a:gd name="T18" fmla="*/ 12 w 25"/>
                        <a:gd name="T19" fmla="*/ 0 h 13"/>
                        <a:gd name="T20" fmla="*/ 3 w 25"/>
                        <a:gd name="T21" fmla="*/ 1 h 13"/>
                        <a:gd name="T22" fmla="*/ 2 w 25"/>
                        <a:gd name="T23" fmla="*/ 4 h 13"/>
                        <a:gd name="T24" fmla="*/ 0 w 25"/>
                        <a:gd name="T25" fmla="*/ 6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5" h="13">
                          <a:moveTo>
                            <a:pt x="0" y="6"/>
                          </a:moveTo>
                          <a:lnTo>
                            <a:pt x="2" y="9"/>
                          </a:lnTo>
                          <a:lnTo>
                            <a:pt x="3" y="11"/>
                          </a:lnTo>
                          <a:lnTo>
                            <a:pt x="12" y="13"/>
                          </a:lnTo>
                          <a:lnTo>
                            <a:pt x="21" y="11"/>
                          </a:lnTo>
                          <a:lnTo>
                            <a:pt x="23" y="9"/>
                          </a:lnTo>
                          <a:lnTo>
                            <a:pt x="25" y="6"/>
                          </a:lnTo>
                          <a:lnTo>
                            <a:pt x="23" y="4"/>
                          </a:lnTo>
                          <a:lnTo>
                            <a:pt x="21" y="1"/>
                          </a:lnTo>
                          <a:lnTo>
                            <a:pt x="12" y="0"/>
                          </a:lnTo>
                          <a:lnTo>
                            <a:pt x="3" y="1"/>
                          </a:lnTo>
                          <a:lnTo>
                            <a:pt x="2" y="4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51" name="Freeform 3787"/>
                    <p:cNvSpPr>
                      <a:spLocks/>
                    </p:cNvSpPr>
                    <p:nvPr/>
                  </p:nvSpPr>
                  <p:spPr bwMode="auto">
                    <a:xfrm>
                      <a:off x="3453" y="3814"/>
                      <a:ext cx="12" cy="25"/>
                    </a:xfrm>
                    <a:custGeom>
                      <a:avLst/>
                      <a:gdLst>
                        <a:gd name="T0" fmla="*/ 12 w 25"/>
                        <a:gd name="T1" fmla="*/ 0 h 50"/>
                        <a:gd name="T2" fmla="*/ 3 w 25"/>
                        <a:gd name="T3" fmla="*/ 1 h 50"/>
                        <a:gd name="T4" fmla="*/ 2 w 25"/>
                        <a:gd name="T5" fmla="*/ 4 h 50"/>
                        <a:gd name="T6" fmla="*/ 0 w 25"/>
                        <a:gd name="T7" fmla="*/ 6 h 50"/>
                        <a:gd name="T8" fmla="*/ 0 w 25"/>
                        <a:gd name="T9" fmla="*/ 43 h 50"/>
                        <a:gd name="T10" fmla="*/ 2 w 25"/>
                        <a:gd name="T11" fmla="*/ 46 h 50"/>
                        <a:gd name="T12" fmla="*/ 3 w 25"/>
                        <a:gd name="T13" fmla="*/ 49 h 50"/>
                        <a:gd name="T14" fmla="*/ 12 w 25"/>
                        <a:gd name="T15" fmla="*/ 50 h 50"/>
                        <a:gd name="T16" fmla="*/ 21 w 25"/>
                        <a:gd name="T17" fmla="*/ 49 h 50"/>
                        <a:gd name="T18" fmla="*/ 23 w 25"/>
                        <a:gd name="T19" fmla="*/ 46 h 50"/>
                        <a:gd name="T20" fmla="*/ 25 w 25"/>
                        <a:gd name="T21" fmla="*/ 43 h 50"/>
                        <a:gd name="T22" fmla="*/ 25 w 25"/>
                        <a:gd name="T23" fmla="*/ 6 h 50"/>
                        <a:gd name="T24" fmla="*/ 23 w 25"/>
                        <a:gd name="T25" fmla="*/ 4 h 50"/>
                        <a:gd name="T26" fmla="*/ 21 w 25"/>
                        <a:gd name="T27" fmla="*/ 1 h 50"/>
                        <a:gd name="T28" fmla="*/ 12 w 25"/>
                        <a:gd name="T29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5" h="50">
                          <a:moveTo>
                            <a:pt x="12" y="0"/>
                          </a:moveTo>
                          <a:lnTo>
                            <a:pt x="3" y="1"/>
                          </a:lnTo>
                          <a:lnTo>
                            <a:pt x="2" y="4"/>
                          </a:lnTo>
                          <a:lnTo>
                            <a:pt x="0" y="6"/>
                          </a:lnTo>
                          <a:lnTo>
                            <a:pt x="0" y="43"/>
                          </a:lnTo>
                          <a:lnTo>
                            <a:pt x="2" y="46"/>
                          </a:lnTo>
                          <a:lnTo>
                            <a:pt x="3" y="49"/>
                          </a:lnTo>
                          <a:lnTo>
                            <a:pt x="12" y="50"/>
                          </a:lnTo>
                          <a:lnTo>
                            <a:pt x="21" y="49"/>
                          </a:lnTo>
                          <a:lnTo>
                            <a:pt x="23" y="46"/>
                          </a:lnTo>
                          <a:lnTo>
                            <a:pt x="25" y="43"/>
                          </a:lnTo>
                          <a:lnTo>
                            <a:pt x="25" y="6"/>
                          </a:lnTo>
                          <a:lnTo>
                            <a:pt x="23" y="4"/>
                          </a:lnTo>
                          <a:lnTo>
                            <a:pt x="21" y="1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333333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52" name="Freeform 3788"/>
                    <p:cNvSpPr>
                      <a:spLocks/>
                    </p:cNvSpPr>
                    <p:nvPr/>
                  </p:nvSpPr>
                  <p:spPr bwMode="auto">
                    <a:xfrm>
                      <a:off x="3453" y="3817"/>
                      <a:ext cx="12" cy="3"/>
                    </a:xfrm>
                    <a:custGeom>
                      <a:avLst/>
                      <a:gdLst>
                        <a:gd name="T0" fmla="*/ 0 w 25"/>
                        <a:gd name="T1" fmla="*/ 0 h 7"/>
                        <a:gd name="T2" fmla="*/ 2 w 25"/>
                        <a:gd name="T3" fmla="*/ 3 h 7"/>
                        <a:gd name="T4" fmla="*/ 3 w 25"/>
                        <a:gd name="T5" fmla="*/ 5 h 7"/>
                        <a:gd name="T6" fmla="*/ 12 w 25"/>
                        <a:gd name="T7" fmla="*/ 7 h 7"/>
                        <a:gd name="T8" fmla="*/ 21 w 25"/>
                        <a:gd name="T9" fmla="*/ 5 h 7"/>
                        <a:gd name="T10" fmla="*/ 23 w 25"/>
                        <a:gd name="T11" fmla="*/ 3 h 7"/>
                        <a:gd name="T12" fmla="*/ 25 w 25"/>
                        <a:gd name="T13" fmla="*/ 0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5" h="7">
                          <a:moveTo>
                            <a:pt x="0" y="0"/>
                          </a:moveTo>
                          <a:lnTo>
                            <a:pt x="2" y="3"/>
                          </a:lnTo>
                          <a:lnTo>
                            <a:pt x="3" y="5"/>
                          </a:lnTo>
                          <a:lnTo>
                            <a:pt x="12" y="7"/>
                          </a:lnTo>
                          <a:lnTo>
                            <a:pt x="21" y="5"/>
                          </a:lnTo>
                          <a:lnTo>
                            <a:pt x="23" y="3"/>
                          </a:lnTo>
                          <a:lnTo>
                            <a:pt x="25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333333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348" name="Oval 3789"/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814"/>
                    <a:ext cx="12" cy="7"/>
                  </a:xfrm>
                  <a:prstGeom prst="ellipse">
                    <a:avLst/>
                  </a:prstGeom>
                  <a:solidFill>
                    <a:srgbClr val="1C1C1C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217" name="Group 3790"/>
                <p:cNvGrpSpPr>
                  <a:grpSpLocks/>
                </p:cNvGrpSpPr>
                <p:nvPr/>
              </p:nvGrpSpPr>
              <p:grpSpPr bwMode="auto">
                <a:xfrm>
                  <a:off x="3477" y="3854"/>
                  <a:ext cx="108" cy="76"/>
                  <a:chOff x="3477" y="3854"/>
                  <a:chExt cx="108" cy="76"/>
                </a:xfrm>
              </p:grpSpPr>
              <p:sp>
                <p:nvSpPr>
                  <p:cNvPr id="1341" name="Freeform 3791"/>
                  <p:cNvSpPr>
                    <a:spLocks/>
                  </p:cNvSpPr>
                  <p:nvPr/>
                </p:nvSpPr>
                <p:spPr bwMode="auto">
                  <a:xfrm>
                    <a:off x="3550" y="3884"/>
                    <a:ext cx="15" cy="23"/>
                  </a:xfrm>
                  <a:custGeom>
                    <a:avLst/>
                    <a:gdLst>
                      <a:gd name="T0" fmla="*/ 6 w 31"/>
                      <a:gd name="T1" fmla="*/ 9 h 45"/>
                      <a:gd name="T2" fmla="*/ 26 w 31"/>
                      <a:gd name="T3" fmla="*/ 0 h 45"/>
                      <a:gd name="T4" fmla="*/ 31 w 31"/>
                      <a:gd name="T5" fmla="*/ 7 h 45"/>
                      <a:gd name="T6" fmla="*/ 0 w 31"/>
                      <a:gd name="T7" fmla="*/ 45 h 45"/>
                      <a:gd name="T8" fmla="*/ 0 w 31"/>
                      <a:gd name="T9" fmla="*/ 18 h 45"/>
                      <a:gd name="T10" fmla="*/ 6 w 31"/>
                      <a:gd name="T11" fmla="*/ 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" h="45">
                        <a:moveTo>
                          <a:pt x="6" y="9"/>
                        </a:moveTo>
                        <a:lnTo>
                          <a:pt x="26" y="0"/>
                        </a:lnTo>
                        <a:lnTo>
                          <a:pt x="31" y="7"/>
                        </a:lnTo>
                        <a:lnTo>
                          <a:pt x="0" y="45"/>
                        </a:lnTo>
                        <a:lnTo>
                          <a:pt x="0" y="18"/>
                        </a:lnTo>
                        <a:lnTo>
                          <a:pt x="6" y="9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42" name="Freeform 3792"/>
                  <p:cNvSpPr>
                    <a:spLocks/>
                  </p:cNvSpPr>
                  <p:nvPr/>
                </p:nvSpPr>
                <p:spPr bwMode="auto">
                  <a:xfrm>
                    <a:off x="3477" y="3859"/>
                    <a:ext cx="29" cy="37"/>
                  </a:xfrm>
                  <a:custGeom>
                    <a:avLst/>
                    <a:gdLst>
                      <a:gd name="T0" fmla="*/ 6 w 58"/>
                      <a:gd name="T1" fmla="*/ 0 h 74"/>
                      <a:gd name="T2" fmla="*/ 0 w 58"/>
                      <a:gd name="T3" fmla="*/ 0 h 74"/>
                      <a:gd name="T4" fmla="*/ 0 w 58"/>
                      <a:gd name="T5" fmla="*/ 27 h 74"/>
                      <a:gd name="T6" fmla="*/ 30 w 58"/>
                      <a:gd name="T7" fmla="*/ 39 h 74"/>
                      <a:gd name="T8" fmla="*/ 22 w 58"/>
                      <a:gd name="T9" fmla="*/ 43 h 74"/>
                      <a:gd name="T10" fmla="*/ 22 w 58"/>
                      <a:gd name="T11" fmla="*/ 56 h 74"/>
                      <a:gd name="T12" fmla="*/ 58 w 58"/>
                      <a:gd name="T13" fmla="*/ 74 h 74"/>
                      <a:gd name="T14" fmla="*/ 58 w 58"/>
                      <a:gd name="T15" fmla="*/ 17 h 74"/>
                      <a:gd name="T16" fmla="*/ 6 w 58"/>
                      <a:gd name="T1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8" h="74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0" y="27"/>
                        </a:lnTo>
                        <a:lnTo>
                          <a:pt x="30" y="39"/>
                        </a:lnTo>
                        <a:lnTo>
                          <a:pt x="22" y="43"/>
                        </a:lnTo>
                        <a:lnTo>
                          <a:pt x="22" y="56"/>
                        </a:lnTo>
                        <a:lnTo>
                          <a:pt x="58" y="74"/>
                        </a:lnTo>
                        <a:lnTo>
                          <a:pt x="58" y="17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43" name="Freeform 3793"/>
                  <p:cNvSpPr>
                    <a:spLocks/>
                  </p:cNvSpPr>
                  <p:nvPr/>
                </p:nvSpPr>
                <p:spPr bwMode="auto">
                  <a:xfrm>
                    <a:off x="3505" y="3873"/>
                    <a:ext cx="49" cy="57"/>
                  </a:xfrm>
                  <a:custGeom>
                    <a:avLst/>
                    <a:gdLst>
                      <a:gd name="T0" fmla="*/ 0 w 98"/>
                      <a:gd name="T1" fmla="*/ 74 h 113"/>
                      <a:gd name="T2" fmla="*/ 0 w 98"/>
                      <a:gd name="T3" fmla="*/ 0 h 113"/>
                      <a:gd name="T4" fmla="*/ 9 w 98"/>
                      <a:gd name="T5" fmla="*/ 0 h 113"/>
                      <a:gd name="T6" fmla="*/ 93 w 98"/>
                      <a:gd name="T7" fmla="*/ 31 h 113"/>
                      <a:gd name="T8" fmla="*/ 98 w 98"/>
                      <a:gd name="T9" fmla="*/ 37 h 113"/>
                      <a:gd name="T10" fmla="*/ 98 w 98"/>
                      <a:gd name="T11" fmla="*/ 113 h 113"/>
                      <a:gd name="T12" fmla="*/ 51 w 98"/>
                      <a:gd name="T13" fmla="*/ 97 h 113"/>
                      <a:gd name="T14" fmla="*/ 0 w 98"/>
                      <a:gd name="T15" fmla="*/ 74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8" h="113">
                        <a:moveTo>
                          <a:pt x="0" y="74"/>
                        </a:moveTo>
                        <a:lnTo>
                          <a:pt x="0" y="0"/>
                        </a:lnTo>
                        <a:lnTo>
                          <a:pt x="9" y="0"/>
                        </a:lnTo>
                        <a:lnTo>
                          <a:pt x="93" y="31"/>
                        </a:lnTo>
                        <a:lnTo>
                          <a:pt x="98" y="37"/>
                        </a:lnTo>
                        <a:lnTo>
                          <a:pt x="98" y="113"/>
                        </a:lnTo>
                        <a:lnTo>
                          <a:pt x="51" y="97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44" name="Freeform 3794"/>
                  <p:cNvSpPr>
                    <a:spLocks/>
                  </p:cNvSpPr>
                  <p:nvPr/>
                </p:nvSpPr>
                <p:spPr bwMode="auto">
                  <a:xfrm>
                    <a:off x="3477" y="3854"/>
                    <a:ext cx="108" cy="37"/>
                  </a:xfrm>
                  <a:custGeom>
                    <a:avLst/>
                    <a:gdLst>
                      <a:gd name="T0" fmla="*/ 0 w 216"/>
                      <a:gd name="T1" fmla="*/ 13 h 76"/>
                      <a:gd name="T2" fmla="*/ 17 w 216"/>
                      <a:gd name="T3" fmla="*/ 8 h 76"/>
                      <a:gd name="T4" fmla="*/ 42 w 216"/>
                      <a:gd name="T5" fmla="*/ 18 h 76"/>
                      <a:gd name="T6" fmla="*/ 90 w 216"/>
                      <a:gd name="T7" fmla="*/ 0 h 76"/>
                      <a:gd name="T8" fmla="*/ 216 w 216"/>
                      <a:gd name="T9" fmla="*/ 39 h 76"/>
                      <a:gd name="T10" fmla="*/ 153 w 216"/>
                      <a:gd name="T11" fmla="*/ 76 h 76"/>
                      <a:gd name="T12" fmla="*/ 33 w 216"/>
                      <a:gd name="T13" fmla="*/ 31 h 76"/>
                      <a:gd name="T14" fmla="*/ 42 w 216"/>
                      <a:gd name="T15" fmla="*/ 29 h 76"/>
                      <a:gd name="T16" fmla="*/ 0 w 216"/>
                      <a:gd name="T17" fmla="*/ 13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6" h="76">
                        <a:moveTo>
                          <a:pt x="0" y="13"/>
                        </a:moveTo>
                        <a:lnTo>
                          <a:pt x="17" y="8"/>
                        </a:lnTo>
                        <a:lnTo>
                          <a:pt x="42" y="18"/>
                        </a:lnTo>
                        <a:lnTo>
                          <a:pt x="90" y="0"/>
                        </a:lnTo>
                        <a:lnTo>
                          <a:pt x="216" y="39"/>
                        </a:lnTo>
                        <a:lnTo>
                          <a:pt x="153" y="76"/>
                        </a:lnTo>
                        <a:lnTo>
                          <a:pt x="33" y="31"/>
                        </a:lnTo>
                        <a:lnTo>
                          <a:pt x="42" y="29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218" name="Group 3795"/>
                <p:cNvGrpSpPr>
                  <a:grpSpLocks/>
                </p:cNvGrpSpPr>
                <p:nvPr/>
              </p:nvGrpSpPr>
              <p:grpSpPr bwMode="auto">
                <a:xfrm>
                  <a:off x="3458" y="3862"/>
                  <a:ext cx="27" cy="18"/>
                  <a:chOff x="3458" y="3862"/>
                  <a:chExt cx="27" cy="18"/>
                </a:xfrm>
              </p:grpSpPr>
              <p:sp>
                <p:nvSpPr>
                  <p:cNvPr id="1337" name="Freeform 3796"/>
                  <p:cNvSpPr>
                    <a:spLocks/>
                  </p:cNvSpPr>
                  <p:nvPr/>
                </p:nvSpPr>
                <p:spPr bwMode="auto">
                  <a:xfrm>
                    <a:off x="3458" y="3864"/>
                    <a:ext cx="27" cy="16"/>
                  </a:xfrm>
                  <a:custGeom>
                    <a:avLst/>
                    <a:gdLst>
                      <a:gd name="T0" fmla="*/ 0 w 54"/>
                      <a:gd name="T1" fmla="*/ 0 h 33"/>
                      <a:gd name="T2" fmla="*/ 5 w 54"/>
                      <a:gd name="T3" fmla="*/ 18 h 33"/>
                      <a:gd name="T4" fmla="*/ 13 w 54"/>
                      <a:gd name="T5" fmla="*/ 27 h 33"/>
                      <a:gd name="T6" fmla="*/ 28 w 54"/>
                      <a:gd name="T7" fmla="*/ 31 h 33"/>
                      <a:gd name="T8" fmla="*/ 41 w 54"/>
                      <a:gd name="T9" fmla="*/ 33 h 33"/>
                      <a:gd name="T10" fmla="*/ 50 w 54"/>
                      <a:gd name="T11" fmla="*/ 31 h 33"/>
                      <a:gd name="T12" fmla="*/ 54 w 54"/>
                      <a:gd name="T13" fmla="*/ 18 h 33"/>
                      <a:gd name="T14" fmla="*/ 51 w 54"/>
                      <a:gd name="T15" fmla="*/ 16 h 33"/>
                      <a:gd name="T16" fmla="*/ 0 w 54"/>
                      <a:gd name="T1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" h="33">
                        <a:moveTo>
                          <a:pt x="0" y="0"/>
                        </a:moveTo>
                        <a:lnTo>
                          <a:pt x="5" y="18"/>
                        </a:lnTo>
                        <a:lnTo>
                          <a:pt x="13" y="27"/>
                        </a:lnTo>
                        <a:lnTo>
                          <a:pt x="28" y="31"/>
                        </a:lnTo>
                        <a:lnTo>
                          <a:pt x="41" y="33"/>
                        </a:lnTo>
                        <a:lnTo>
                          <a:pt x="50" y="31"/>
                        </a:lnTo>
                        <a:lnTo>
                          <a:pt x="54" y="18"/>
                        </a:lnTo>
                        <a:lnTo>
                          <a:pt x="51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38" name="Freeform 3797"/>
                  <p:cNvSpPr>
                    <a:spLocks/>
                  </p:cNvSpPr>
                  <p:nvPr/>
                </p:nvSpPr>
                <p:spPr bwMode="auto">
                  <a:xfrm>
                    <a:off x="3458" y="3862"/>
                    <a:ext cx="27" cy="13"/>
                  </a:xfrm>
                  <a:custGeom>
                    <a:avLst/>
                    <a:gdLst>
                      <a:gd name="T0" fmla="*/ 31 w 54"/>
                      <a:gd name="T1" fmla="*/ 3 h 28"/>
                      <a:gd name="T2" fmla="*/ 19 w 54"/>
                      <a:gd name="T3" fmla="*/ 0 h 28"/>
                      <a:gd name="T4" fmla="*/ 11 w 54"/>
                      <a:gd name="T5" fmla="*/ 0 h 28"/>
                      <a:gd name="T6" fmla="*/ 5 w 54"/>
                      <a:gd name="T7" fmla="*/ 0 h 28"/>
                      <a:gd name="T8" fmla="*/ 0 w 54"/>
                      <a:gd name="T9" fmla="*/ 3 h 28"/>
                      <a:gd name="T10" fmla="*/ 2 w 54"/>
                      <a:gd name="T11" fmla="*/ 8 h 28"/>
                      <a:gd name="T12" fmla="*/ 6 w 54"/>
                      <a:gd name="T13" fmla="*/ 12 h 28"/>
                      <a:gd name="T14" fmla="*/ 13 w 54"/>
                      <a:gd name="T15" fmla="*/ 18 h 28"/>
                      <a:gd name="T16" fmla="*/ 24 w 54"/>
                      <a:gd name="T17" fmla="*/ 23 h 28"/>
                      <a:gd name="T18" fmla="*/ 35 w 54"/>
                      <a:gd name="T19" fmla="*/ 26 h 28"/>
                      <a:gd name="T20" fmla="*/ 42 w 54"/>
                      <a:gd name="T21" fmla="*/ 28 h 28"/>
                      <a:gd name="T22" fmla="*/ 50 w 54"/>
                      <a:gd name="T23" fmla="*/ 26 h 28"/>
                      <a:gd name="T24" fmla="*/ 54 w 54"/>
                      <a:gd name="T25" fmla="*/ 23 h 28"/>
                      <a:gd name="T26" fmla="*/ 53 w 54"/>
                      <a:gd name="T27" fmla="*/ 19 h 28"/>
                      <a:gd name="T28" fmla="*/ 48 w 54"/>
                      <a:gd name="T29" fmla="*/ 15 h 28"/>
                      <a:gd name="T30" fmla="*/ 41 w 54"/>
                      <a:gd name="T31" fmla="*/ 9 h 28"/>
                      <a:gd name="T32" fmla="*/ 31 w 54"/>
                      <a:gd name="T33" fmla="*/ 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4" h="28">
                        <a:moveTo>
                          <a:pt x="31" y="3"/>
                        </a:moveTo>
                        <a:lnTo>
                          <a:pt x="19" y="0"/>
                        </a:lnTo>
                        <a:lnTo>
                          <a:pt x="11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lnTo>
                          <a:pt x="2" y="8"/>
                        </a:lnTo>
                        <a:lnTo>
                          <a:pt x="6" y="12"/>
                        </a:lnTo>
                        <a:lnTo>
                          <a:pt x="13" y="18"/>
                        </a:lnTo>
                        <a:lnTo>
                          <a:pt x="24" y="23"/>
                        </a:lnTo>
                        <a:lnTo>
                          <a:pt x="35" y="26"/>
                        </a:lnTo>
                        <a:lnTo>
                          <a:pt x="42" y="28"/>
                        </a:lnTo>
                        <a:lnTo>
                          <a:pt x="50" y="26"/>
                        </a:lnTo>
                        <a:lnTo>
                          <a:pt x="54" y="23"/>
                        </a:lnTo>
                        <a:lnTo>
                          <a:pt x="53" y="19"/>
                        </a:lnTo>
                        <a:lnTo>
                          <a:pt x="48" y="15"/>
                        </a:lnTo>
                        <a:lnTo>
                          <a:pt x="41" y="9"/>
                        </a:lnTo>
                        <a:lnTo>
                          <a:pt x="31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39" name="Freeform 3798"/>
                  <p:cNvSpPr>
                    <a:spLocks/>
                  </p:cNvSpPr>
                  <p:nvPr/>
                </p:nvSpPr>
                <p:spPr bwMode="auto">
                  <a:xfrm>
                    <a:off x="3460" y="3864"/>
                    <a:ext cx="21" cy="11"/>
                  </a:xfrm>
                  <a:custGeom>
                    <a:avLst/>
                    <a:gdLst>
                      <a:gd name="T0" fmla="*/ 23 w 42"/>
                      <a:gd name="T1" fmla="*/ 4 h 21"/>
                      <a:gd name="T2" fmla="*/ 16 w 42"/>
                      <a:gd name="T3" fmla="*/ 1 h 21"/>
                      <a:gd name="T4" fmla="*/ 8 w 42"/>
                      <a:gd name="T5" fmla="*/ 0 h 21"/>
                      <a:gd name="T6" fmla="*/ 3 w 42"/>
                      <a:gd name="T7" fmla="*/ 1 h 21"/>
                      <a:gd name="T8" fmla="*/ 0 w 42"/>
                      <a:gd name="T9" fmla="*/ 3 h 21"/>
                      <a:gd name="T10" fmla="*/ 1 w 42"/>
                      <a:gd name="T11" fmla="*/ 5 h 21"/>
                      <a:gd name="T12" fmla="*/ 4 w 42"/>
                      <a:gd name="T13" fmla="*/ 10 h 21"/>
                      <a:gd name="T14" fmla="*/ 10 w 42"/>
                      <a:gd name="T15" fmla="*/ 13 h 21"/>
                      <a:gd name="T16" fmla="*/ 19 w 42"/>
                      <a:gd name="T17" fmla="*/ 17 h 21"/>
                      <a:gd name="T18" fmla="*/ 26 w 42"/>
                      <a:gd name="T19" fmla="*/ 20 h 21"/>
                      <a:gd name="T20" fmla="*/ 35 w 42"/>
                      <a:gd name="T21" fmla="*/ 21 h 21"/>
                      <a:gd name="T22" fmla="*/ 39 w 42"/>
                      <a:gd name="T23" fmla="*/ 21 h 21"/>
                      <a:gd name="T24" fmla="*/ 42 w 42"/>
                      <a:gd name="T25" fmla="*/ 18 h 21"/>
                      <a:gd name="T26" fmla="*/ 42 w 42"/>
                      <a:gd name="T27" fmla="*/ 16 h 21"/>
                      <a:gd name="T28" fmla="*/ 37 w 42"/>
                      <a:gd name="T29" fmla="*/ 11 h 21"/>
                      <a:gd name="T30" fmla="*/ 32 w 42"/>
                      <a:gd name="T31" fmla="*/ 8 h 21"/>
                      <a:gd name="T32" fmla="*/ 23 w 42"/>
                      <a:gd name="T33" fmla="*/ 4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21">
                        <a:moveTo>
                          <a:pt x="23" y="4"/>
                        </a:moveTo>
                        <a:lnTo>
                          <a:pt x="16" y="1"/>
                        </a:lnTo>
                        <a:lnTo>
                          <a:pt x="8" y="0"/>
                        </a:lnTo>
                        <a:lnTo>
                          <a:pt x="3" y="1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4" y="10"/>
                        </a:lnTo>
                        <a:lnTo>
                          <a:pt x="10" y="13"/>
                        </a:lnTo>
                        <a:lnTo>
                          <a:pt x="19" y="17"/>
                        </a:lnTo>
                        <a:lnTo>
                          <a:pt x="26" y="20"/>
                        </a:lnTo>
                        <a:lnTo>
                          <a:pt x="35" y="21"/>
                        </a:lnTo>
                        <a:lnTo>
                          <a:pt x="39" y="21"/>
                        </a:lnTo>
                        <a:lnTo>
                          <a:pt x="42" y="18"/>
                        </a:lnTo>
                        <a:lnTo>
                          <a:pt x="42" y="16"/>
                        </a:lnTo>
                        <a:lnTo>
                          <a:pt x="37" y="11"/>
                        </a:lnTo>
                        <a:lnTo>
                          <a:pt x="32" y="8"/>
                        </a:lnTo>
                        <a:lnTo>
                          <a:pt x="23" y="4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40" name="Line 37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67" y="3867"/>
                    <a:ext cx="9" cy="4"/>
                  </a:xfrm>
                  <a:prstGeom prst="line">
                    <a:avLst/>
                  </a:prstGeom>
                  <a:noFill/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219" name="Line 3800"/>
                <p:cNvSpPr>
                  <a:spLocks noChangeShapeType="1"/>
                </p:cNvSpPr>
                <p:nvPr/>
              </p:nvSpPr>
              <p:spPr bwMode="auto">
                <a:xfrm>
                  <a:off x="3494" y="3870"/>
                  <a:ext cx="1" cy="21"/>
                </a:xfrm>
                <a:prstGeom prst="line">
                  <a:avLst/>
                </a:prstGeom>
                <a:noFill/>
                <a:ln w="1588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220" name="Group 3801"/>
                <p:cNvGrpSpPr>
                  <a:grpSpLocks/>
                </p:cNvGrpSpPr>
                <p:nvPr/>
              </p:nvGrpSpPr>
              <p:grpSpPr bwMode="auto">
                <a:xfrm>
                  <a:off x="3474" y="3753"/>
                  <a:ext cx="80" cy="114"/>
                  <a:chOff x="3474" y="3753"/>
                  <a:chExt cx="80" cy="114"/>
                </a:xfrm>
              </p:grpSpPr>
              <p:sp>
                <p:nvSpPr>
                  <p:cNvPr id="1322" name="Freeform 3802"/>
                  <p:cNvSpPr>
                    <a:spLocks/>
                  </p:cNvSpPr>
                  <p:nvPr/>
                </p:nvSpPr>
                <p:spPr bwMode="auto">
                  <a:xfrm>
                    <a:off x="3491" y="3776"/>
                    <a:ext cx="20" cy="91"/>
                  </a:xfrm>
                  <a:custGeom>
                    <a:avLst/>
                    <a:gdLst>
                      <a:gd name="T0" fmla="*/ 4 w 39"/>
                      <a:gd name="T1" fmla="*/ 182 h 182"/>
                      <a:gd name="T2" fmla="*/ 0 w 39"/>
                      <a:gd name="T3" fmla="*/ 181 h 182"/>
                      <a:gd name="T4" fmla="*/ 17 w 39"/>
                      <a:gd name="T5" fmla="*/ 44 h 182"/>
                      <a:gd name="T6" fmla="*/ 35 w 39"/>
                      <a:gd name="T7" fmla="*/ 0 h 182"/>
                      <a:gd name="T8" fmla="*/ 39 w 39"/>
                      <a:gd name="T9" fmla="*/ 0 h 182"/>
                      <a:gd name="T10" fmla="*/ 20 w 39"/>
                      <a:gd name="T11" fmla="*/ 46 h 182"/>
                      <a:gd name="T12" fmla="*/ 4 w 39"/>
                      <a:gd name="T13" fmla="*/ 182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182">
                        <a:moveTo>
                          <a:pt x="4" y="182"/>
                        </a:moveTo>
                        <a:lnTo>
                          <a:pt x="0" y="181"/>
                        </a:lnTo>
                        <a:lnTo>
                          <a:pt x="17" y="44"/>
                        </a:lnTo>
                        <a:lnTo>
                          <a:pt x="35" y="0"/>
                        </a:lnTo>
                        <a:lnTo>
                          <a:pt x="39" y="0"/>
                        </a:lnTo>
                        <a:lnTo>
                          <a:pt x="20" y="46"/>
                        </a:lnTo>
                        <a:lnTo>
                          <a:pt x="4" y="182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23" name="Freeform 3803"/>
                  <p:cNvSpPr>
                    <a:spLocks/>
                  </p:cNvSpPr>
                  <p:nvPr/>
                </p:nvSpPr>
                <p:spPr bwMode="auto">
                  <a:xfrm>
                    <a:off x="3519" y="3777"/>
                    <a:ext cx="10" cy="77"/>
                  </a:xfrm>
                  <a:custGeom>
                    <a:avLst/>
                    <a:gdLst>
                      <a:gd name="T0" fmla="*/ 0 w 20"/>
                      <a:gd name="T1" fmla="*/ 0 h 155"/>
                      <a:gd name="T2" fmla="*/ 3 w 20"/>
                      <a:gd name="T3" fmla="*/ 0 h 155"/>
                      <a:gd name="T4" fmla="*/ 20 w 20"/>
                      <a:gd name="T5" fmla="*/ 155 h 155"/>
                      <a:gd name="T6" fmla="*/ 17 w 20"/>
                      <a:gd name="T7" fmla="*/ 155 h 155"/>
                      <a:gd name="T8" fmla="*/ 0 w 20"/>
                      <a:gd name="T9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55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20" y="155"/>
                        </a:lnTo>
                        <a:lnTo>
                          <a:pt x="17" y="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24" name="Freeform 3804"/>
                  <p:cNvSpPr>
                    <a:spLocks/>
                  </p:cNvSpPr>
                  <p:nvPr/>
                </p:nvSpPr>
                <p:spPr bwMode="auto">
                  <a:xfrm>
                    <a:off x="3503" y="3776"/>
                    <a:ext cx="7" cy="86"/>
                  </a:xfrm>
                  <a:custGeom>
                    <a:avLst/>
                    <a:gdLst>
                      <a:gd name="T0" fmla="*/ 13 w 15"/>
                      <a:gd name="T1" fmla="*/ 0 h 172"/>
                      <a:gd name="T2" fmla="*/ 15 w 15"/>
                      <a:gd name="T3" fmla="*/ 0 h 172"/>
                      <a:gd name="T4" fmla="*/ 3 w 15"/>
                      <a:gd name="T5" fmla="*/ 172 h 172"/>
                      <a:gd name="T6" fmla="*/ 0 w 15"/>
                      <a:gd name="T7" fmla="*/ 172 h 172"/>
                      <a:gd name="T8" fmla="*/ 13 w 15"/>
                      <a:gd name="T9" fmla="*/ 0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72">
                        <a:moveTo>
                          <a:pt x="13" y="0"/>
                        </a:moveTo>
                        <a:lnTo>
                          <a:pt x="15" y="0"/>
                        </a:lnTo>
                        <a:lnTo>
                          <a:pt x="3" y="172"/>
                        </a:lnTo>
                        <a:lnTo>
                          <a:pt x="0" y="17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25" name="Freeform 3805"/>
                  <p:cNvSpPr>
                    <a:spLocks/>
                  </p:cNvSpPr>
                  <p:nvPr/>
                </p:nvSpPr>
                <p:spPr bwMode="auto">
                  <a:xfrm>
                    <a:off x="3474" y="3764"/>
                    <a:ext cx="80" cy="19"/>
                  </a:xfrm>
                  <a:custGeom>
                    <a:avLst/>
                    <a:gdLst>
                      <a:gd name="T0" fmla="*/ 6 w 159"/>
                      <a:gd name="T1" fmla="*/ 38 h 38"/>
                      <a:gd name="T2" fmla="*/ 0 w 159"/>
                      <a:gd name="T3" fmla="*/ 35 h 38"/>
                      <a:gd name="T4" fmla="*/ 158 w 159"/>
                      <a:gd name="T5" fmla="*/ 0 h 38"/>
                      <a:gd name="T6" fmla="*/ 159 w 159"/>
                      <a:gd name="T7" fmla="*/ 3 h 38"/>
                      <a:gd name="T8" fmla="*/ 6 w 159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9" h="38">
                        <a:moveTo>
                          <a:pt x="6" y="38"/>
                        </a:moveTo>
                        <a:lnTo>
                          <a:pt x="0" y="35"/>
                        </a:lnTo>
                        <a:lnTo>
                          <a:pt x="158" y="0"/>
                        </a:lnTo>
                        <a:lnTo>
                          <a:pt x="159" y="3"/>
                        </a:lnTo>
                        <a:lnTo>
                          <a:pt x="6" y="38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26" name="Freeform 3806"/>
                  <p:cNvSpPr>
                    <a:spLocks/>
                  </p:cNvSpPr>
                  <p:nvPr/>
                </p:nvSpPr>
                <p:spPr bwMode="auto">
                  <a:xfrm>
                    <a:off x="3512" y="3753"/>
                    <a:ext cx="7" cy="108"/>
                  </a:xfrm>
                  <a:custGeom>
                    <a:avLst/>
                    <a:gdLst>
                      <a:gd name="T0" fmla="*/ 0 w 14"/>
                      <a:gd name="T1" fmla="*/ 213 h 216"/>
                      <a:gd name="T2" fmla="*/ 4 w 14"/>
                      <a:gd name="T3" fmla="*/ 0 h 216"/>
                      <a:gd name="T4" fmla="*/ 10 w 14"/>
                      <a:gd name="T5" fmla="*/ 0 h 216"/>
                      <a:gd name="T6" fmla="*/ 14 w 14"/>
                      <a:gd name="T7" fmla="*/ 216 h 216"/>
                      <a:gd name="T8" fmla="*/ 0 w 14"/>
                      <a:gd name="T9" fmla="*/ 213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216">
                        <a:moveTo>
                          <a:pt x="0" y="213"/>
                        </a:moveTo>
                        <a:lnTo>
                          <a:pt x="4" y="0"/>
                        </a:lnTo>
                        <a:lnTo>
                          <a:pt x="10" y="0"/>
                        </a:lnTo>
                        <a:lnTo>
                          <a:pt x="14" y="216"/>
                        </a:lnTo>
                        <a:lnTo>
                          <a:pt x="0" y="21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27" name="Freeform 3807"/>
                  <p:cNvSpPr>
                    <a:spLocks/>
                  </p:cNvSpPr>
                  <p:nvPr/>
                </p:nvSpPr>
                <p:spPr bwMode="auto">
                  <a:xfrm>
                    <a:off x="3478" y="3767"/>
                    <a:ext cx="71" cy="19"/>
                  </a:xfrm>
                  <a:custGeom>
                    <a:avLst/>
                    <a:gdLst>
                      <a:gd name="T0" fmla="*/ 0 w 142"/>
                      <a:gd name="T1" fmla="*/ 32 h 39"/>
                      <a:gd name="T2" fmla="*/ 0 w 142"/>
                      <a:gd name="T3" fmla="*/ 39 h 39"/>
                      <a:gd name="T4" fmla="*/ 142 w 142"/>
                      <a:gd name="T5" fmla="*/ 7 h 39"/>
                      <a:gd name="T6" fmla="*/ 142 w 142"/>
                      <a:gd name="T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2" h="39">
                        <a:moveTo>
                          <a:pt x="0" y="32"/>
                        </a:moveTo>
                        <a:lnTo>
                          <a:pt x="0" y="39"/>
                        </a:lnTo>
                        <a:lnTo>
                          <a:pt x="142" y="7"/>
                        </a:lnTo>
                        <a:lnTo>
                          <a:pt x="142" y="0"/>
                        </a:lnTo>
                      </a:path>
                    </a:pathLst>
                  </a:custGeom>
                  <a:noFill/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28" name="Line 38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6" y="3829"/>
                    <a:ext cx="19" cy="5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29" name="Line 38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5" y="3833"/>
                    <a:ext cx="7" cy="13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30" name="Line 38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8" y="3831"/>
                    <a:ext cx="7" cy="10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31" name="Line 38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8" y="3818"/>
                    <a:ext cx="5" cy="12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32" name="Line 38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8" y="3804"/>
                    <a:ext cx="5" cy="11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33" name="Line 38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7" y="3806"/>
                    <a:ext cx="5" cy="13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34" name="Line 38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07" y="3821"/>
                    <a:ext cx="5" cy="10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35" name="Line 38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99" y="3813"/>
                    <a:ext cx="13" cy="3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36" name="Line 38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7" y="3816"/>
                    <a:ext cx="16" cy="4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221" name="Group 3817"/>
                <p:cNvGrpSpPr>
                  <a:grpSpLocks/>
                </p:cNvGrpSpPr>
                <p:nvPr/>
              </p:nvGrpSpPr>
              <p:grpSpPr bwMode="auto">
                <a:xfrm>
                  <a:off x="3506" y="3841"/>
                  <a:ext cx="51" cy="32"/>
                  <a:chOff x="3506" y="3841"/>
                  <a:chExt cx="51" cy="32"/>
                </a:xfrm>
              </p:grpSpPr>
              <p:sp>
                <p:nvSpPr>
                  <p:cNvPr id="1319" name="Freeform 3818"/>
                  <p:cNvSpPr>
                    <a:spLocks/>
                  </p:cNvSpPr>
                  <p:nvPr/>
                </p:nvSpPr>
                <p:spPr bwMode="auto">
                  <a:xfrm>
                    <a:off x="3506" y="3841"/>
                    <a:ext cx="50" cy="18"/>
                  </a:xfrm>
                  <a:custGeom>
                    <a:avLst/>
                    <a:gdLst>
                      <a:gd name="T0" fmla="*/ 3 w 100"/>
                      <a:gd name="T1" fmla="*/ 14 h 35"/>
                      <a:gd name="T2" fmla="*/ 0 w 100"/>
                      <a:gd name="T3" fmla="*/ 11 h 35"/>
                      <a:gd name="T4" fmla="*/ 45 w 100"/>
                      <a:gd name="T5" fmla="*/ 0 h 35"/>
                      <a:gd name="T6" fmla="*/ 100 w 100"/>
                      <a:gd name="T7" fmla="*/ 16 h 35"/>
                      <a:gd name="T8" fmla="*/ 97 w 100"/>
                      <a:gd name="T9" fmla="*/ 22 h 35"/>
                      <a:gd name="T10" fmla="*/ 55 w 100"/>
                      <a:gd name="T11" fmla="*/ 35 h 35"/>
                      <a:gd name="T12" fmla="*/ 3 w 100"/>
                      <a:gd name="T13" fmla="*/ 14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5">
                        <a:moveTo>
                          <a:pt x="3" y="14"/>
                        </a:moveTo>
                        <a:lnTo>
                          <a:pt x="0" y="11"/>
                        </a:lnTo>
                        <a:lnTo>
                          <a:pt x="45" y="0"/>
                        </a:lnTo>
                        <a:lnTo>
                          <a:pt x="100" y="16"/>
                        </a:lnTo>
                        <a:lnTo>
                          <a:pt x="97" y="22"/>
                        </a:lnTo>
                        <a:lnTo>
                          <a:pt x="55" y="35"/>
                        </a:lnTo>
                        <a:lnTo>
                          <a:pt x="3" y="14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20" name="Freeform 3819"/>
                  <p:cNvSpPr>
                    <a:spLocks/>
                  </p:cNvSpPr>
                  <p:nvPr/>
                </p:nvSpPr>
                <p:spPr bwMode="auto">
                  <a:xfrm>
                    <a:off x="3533" y="3850"/>
                    <a:ext cx="24" cy="23"/>
                  </a:xfrm>
                  <a:custGeom>
                    <a:avLst/>
                    <a:gdLst>
                      <a:gd name="T0" fmla="*/ 0 w 48"/>
                      <a:gd name="T1" fmla="*/ 19 h 45"/>
                      <a:gd name="T2" fmla="*/ 3 w 48"/>
                      <a:gd name="T3" fmla="*/ 16 h 45"/>
                      <a:gd name="T4" fmla="*/ 48 w 48"/>
                      <a:gd name="T5" fmla="*/ 0 h 45"/>
                      <a:gd name="T6" fmla="*/ 48 w 48"/>
                      <a:gd name="T7" fmla="*/ 28 h 45"/>
                      <a:gd name="T8" fmla="*/ 3 w 48"/>
                      <a:gd name="T9" fmla="*/ 45 h 45"/>
                      <a:gd name="T10" fmla="*/ 2 w 48"/>
                      <a:gd name="T11" fmla="*/ 42 h 45"/>
                      <a:gd name="T12" fmla="*/ 0 w 48"/>
                      <a:gd name="T13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8" h="45">
                        <a:moveTo>
                          <a:pt x="0" y="19"/>
                        </a:moveTo>
                        <a:lnTo>
                          <a:pt x="3" y="16"/>
                        </a:lnTo>
                        <a:lnTo>
                          <a:pt x="48" y="0"/>
                        </a:lnTo>
                        <a:lnTo>
                          <a:pt x="48" y="28"/>
                        </a:lnTo>
                        <a:lnTo>
                          <a:pt x="3" y="45"/>
                        </a:lnTo>
                        <a:lnTo>
                          <a:pt x="2" y="42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21" name="Freeform 3820"/>
                  <p:cNvSpPr>
                    <a:spLocks/>
                  </p:cNvSpPr>
                  <p:nvPr/>
                </p:nvSpPr>
                <p:spPr bwMode="auto">
                  <a:xfrm>
                    <a:off x="3506" y="3847"/>
                    <a:ext cx="29" cy="26"/>
                  </a:xfrm>
                  <a:custGeom>
                    <a:avLst/>
                    <a:gdLst>
                      <a:gd name="T0" fmla="*/ 0 w 58"/>
                      <a:gd name="T1" fmla="*/ 0 h 51"/>
                      <a:gd name="T2" fmla="*/ 0 w 58"/>
                      <a:gd name="T3" fmla="*/ 28 h 51"/>
                      <a:gd name="T4" fmla="*/ 58 w 58"/>
                      <a:gd name="T5" fmla="*/ 51 h 51"/>
                      <a:gd name="T6" fmla="*/ 58 w 58"/>
                      <a:gd name="T7" fmla="*/ 22 h 51"/>
                      <a:gd name="T8" fmla="*/ 0 w 58"/>
                      <a:gd name="T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51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58" y="51"/>
                        </a:lnTo>
                        <a:lnTo>
                          <a:pt x="58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222" name="Line 3821"/>
                <p:cNvSpPr>
                  <a:spLocks noChangeShapeType="1"/>
                </p:cNvSpPr>
                <p:nvPr/>
              </p:nvSpPr>
              <p:spPr bwMode="auto">
                <a:xfrm flipH="1">
                  <a:off x="3643" y="3883"/>
                  <a:ext cx="26" cy="5"/>
                </a:xfrm>
                <a:prstGeom prst="line">
                  <a:avLst/>
                </a:prstGeom>
                <a:noFill/>
                <a:ln w="1588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223" name="Group 3822"/>
                <p:cNvGrpSpPr>
                  <a:grpSpLocks/>
                </p:cNvGrpSpPr>
                <p:nvPr/>
              </p:nvGrpSpPr>
              <p:grpSpPr bwMode="auto">
                <a:xfrm>
                  <a:off x="3506" y="3848"/>
                  <a:ext cx="16" cy="25"/>
                  <a:chOff x="3506" y="3848"/>
                  <a:chExt cx="16" cy="25"/>
                </a:xfrm>
              </p:grpSpPr>
              <p:sp>
                <p:nvSpPr>
                  <p:cNvPr id="1311" name="Freeform 3823"/>
                  <p:cNvSpPr>
                    <a:spLocks/>
                  </p:cNvSpPr>
                  <p:nvPr/>
                </p:nvSpPr>
                <p:spPr bwMode="auto">
                  <a:xfrm>
                    <a:off x="3507" y="3858"/>
                    <a:ext cx="15" cy="15"/>
                  </a:xfrm>
                  <a:custGeom>
                    <a:avLst/>
                    <a:gdLst>
                      <a:gd name="T0" fmla="*/ 0 w 29"/>
                      <a:gd name="T1" fmla="*/ 25 h 29"/>
                      <a:gd name="T2" fmla="*/ 0 w 29"/>
                      <a:gd name="T3" fmla="*/ 16 h 29"/>
                      <a:gd name="T4" fmla="*/ 9 w 29"/>
                      <a:gd name="T5" fmla="*/ 3 h 29"/>
                      <a:gd name="T6" fmla="*/ 19 w 29"/>
                      <a:gd name="T7" fmla="*/ 0 h 29"/>
                      <a:gd name="T8" fmla="*/ 24 w 29"/>
                      <a:gd name="T9" fmla="*/ 2 h 29"/>
                      <a:gd name="T10" fmla="*/ 29 w 29"/>
                      <a:gd name="T11" fmla="*/ 15 h 29"/>
                      <a:gd name="T12" fmla="*/ 29 w 29"/>
                      <a:gd name="T13" fmla="*/ 22 h 29"/>
                      <a:gd name="T14" fmla="*/ 13 w 29"/>
                      <a:gd name="T15" fmla="*/ 29 h 29"/>
                      <a:gd name="T16" fmla="*/ 0 w 29"/>
                      <a:gd name="T17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" h="29">
                        <a:moveTo>
                          <a:pt x="0" y="25"/>
                        </a:moveTo>
                        <a:lnTo>
                          <a:pt x="0" y="16"/>
                        </a:lnTo>
                        <a:lnTo>
                          <a:pt x="9" y="3"/>
                        </a:lnTo>
                        <a:lnTo>
                          <a:pt x="19" y="0"/>
                        </a:lnTo>
                        <a:lnTo>
                          <a:pt x="24" y="2"/>
                        </a:lnTo>
                        <a:lnTo>
                          <a:pt x="29" y="15"/>
                        </a:lnTo>
                        <a:lnTo>
                          <a:pt x="29" y="22"/>
                        </a:lnTo>
                        <a:lnTo>
                          <a:pt x="13" y="29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312" name="Group 3824"/>
                  <p:cNvGrpSpPr>
                    <a:grpSpLocks/>
                  </p:cNvGrpSpPr>
                  <p:nvPr/>
                </p:nvGrpSpPr>
                <p:grpSpPr bwMode="auto">
                  <a:xfrm>
                    <a:off x="3513" y="3848"/>
                    <a:ext cx="6" cy="11"/>
                    <a:chOff x="3513" y="3848"/>
                    <a:chExt cx="6" cy="11"/>
                  </a:xfrm>
                </p:grpSpPr>
                <p:sp>
                  <p:nvSpPr>
                    <p:cNvPr id="1315" name="Freeform 3825"/>
                    <p:cNvSpPr>
                      <a:spLocks/>
                    </p:cNvSpPr>
                    <p:nvPr/>
                  </p:nvSpPr>
                  <p:spPr bwMode="auto">
                    <a:xfrm>
                      <a:off x="3513" y="3848"/>
                      <a:ext cx="6" cy="11"/>
                    </a:xfrm>
                    <a:custGeom>
                      <a:avLst/>
                      <a:gdLst>
                        <a:gd name="T0" fmla="*/ 6 w 12"/>
                        <a:gd name="T1" fmla="*/ 0 h 23"/>
                        <a:gd name="T2" fmla="*/ 2 w 12"/>
                        <a:gd name="T3" fmla="*/ 1 h 23"/>
                        <a:gd name="T4" fmla="*/ 0 w 12"/>
                        <a:gd name="T5" fmla="*/ 3 h 23"/>
                        <a:gd name="T6" fmla="*/ 0 w 12"/>
                        <a:gd name="T7" fmla="*/ 20 h 23"/>
                        <a:gd name="T8" fmla="*/ 2 w 12"/>
                        <a:gd name="T9" fmla="*/ 22 h 23"/>
                        <a:gd name="T10" fmla="*/ 6 w 12"/>
                        <a:gd name="T11" fmla="*/ 23 h 23"/>
                        <a:gd name="T12" fmla="*/ 11 w 12"/>
                        <a:gd name="T13" fmla="*/ 22 h 23"/>
                        <a:gd name="T14" fmla="*/ 12 w 12"/>
                        <a:gd name="T15" fmla="*/ 20 h 23"/>
                        <a:gd name="T16" fmla="*/ 12 w 12"/>
                        <a:gd name="T17" fmla="*/ 3 h 23"/>
                        <a:gd name="T18" fmla="*/ 11 w 12"/>
                        <a:gd name="T19" fmla="*/ 1 h 23"/>
                        <a:gd name="T20" fmla="*/ 6 w 12"/>
                        <a:gd name="T21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" h="23">
                          <a:moveTo>
                            <a:pt x="6" y="0"/>
                          </a:moveTo>
                          <a:lnTo>
                            <a:pt x="2" y="1"/>
                          </a:lnTo>
                          <a:lnTo>
                            <a:pt x="0" y="3"/>
                          </a:lnTo>
                          <a:lnTo>
                            <a:pt x="0" y="20"/>
                          </a:lnTo>
                          <a:lnTo>
                            <a:pt x="2" y="22"/>
                          </a:lnTo>
                          <a:lnTo>
                            <a:pt x="6" y="23"/>
                          </a:lnTo>
                          <a:lnTo>
                            <a:pt x="11" y="22"/>
                          </a:lnTo>
                          <a:lnTo>
                            <a:pt x="12" y="20"/>
                          </a:lnTo>
                          <a:lnTo>
                            <a:pt x="12" y="3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16" name="Freeform 3826"/>
                    <p:cNvSpPr>
                      <a:spLocks/>
                    </p:cNvSpPr>
                    <p:nvPr/>
                  </p:nvSpPr>
                  <p:spPr bwMode="auto">
                    <a:xfrm>
                      <a:off x="3513" y="3848"/>
                      <a:ext cx="6" cy="3"/>
                    </a:xfrm>
                    <a:custGeom>
                      <a:avLst/>
                      <a:gdLst>
                        <a:gd name="T0" fmla="*/ 0 w 12"/>
                        <a:gd name="T1" fmla="*/ 3 h 6"/>
                        <a:gd name="T2" fmla="*/ 2 w 12"/>
                        <a:gd name="T3" fmla="*/ 4 h 6"/>
                        <a:gd name="T4" fmla="*/ 6 w 12"/>
                        <a:gd name="T5" fmla="*/ 6 h 6"/>
                        <a:gd name="T6" fmla="*/ 11 w 12"/>
                        <a:gd name="T7" fmla="*/ 4 h 6"/>
                        <a:gd name="T8" fmla="*/ 12 w 12"/>
                        <a:gd name="T9" fmla="*/ 3 h 6"/>
                        <a:gd name="T10" fmla="*/ 11 w 12"/>
                        <a:gd name="T11" fmla="*/ 1 h 6"/>
                        <a:gd name="T12" fmla="*/ 6 w 12"/>
                        <a:gd name="T13" fmla="*/ 0 h 6"/>
                        <a:gd name="T14" fmla="*/ 2 w 12"/>
                        <a:gd name="T15" fmla="*/ 1 h 6"/>
                        <a:gd name="T16" fmla="*/ 0 w 12"/>
                        <a:gd name="T17" fmla="*/ 3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0" y="3"/>
                          </a:moveTo>
                          <a:lnTo>
                            <a:pt x="2" y="4"/>
                          </a:lnTo>
                          <a:lnTo>
                            <a:pt x="6" y="6"/>
                          </a:lnTo>
                          <a:lnTo>
                            <a:pt x="11" y="4"/>
                          </a:lnTo>
                          <a:lnTo>
                            <a:pt x="12" y="3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lnTo>
                            <a:pt x="2" y="1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17" name="Freeform 3827"/>
                    <p:cNvSpPr>
                      <a:spLocks/>
                    </p:cNvSpPr>
                    <p:nvPr/>
                  </p:nvSpPr>
                  <p:spPr bwMode="auto">
                    <a:xfrm>
                      <a:off x="3513" y="3848"/>
                      <a:ext cx="6" cy="11"/>
                    </a:xfrm>
                    <a:custGeom>
                      <a:avLst/>
                      <a:gdLst>
                        <a:gd name="T0" fmla="*/ 6 w 12"/>
                        <a:gd name="T1" fmla="*/ 0 h 23"/>
                        <a:gd name="T2" fmla="*/ 2 w 12"/>
                        <a:gd name="T3" fmla="*/ 1 h 23"/>
                        <a:gd name="T4" fmla="*/ 0 w 12"/>
                        <a:gd name="T5" fmla="*/ 3 h 23"/>
                        <a:gd name="T6" fmla="*/ 0 w 12"/>
                        <a:gd name="T7" fmla="*/ 20 h 23"/>
                        <a:gd name="T8" fmla="*/ 2 w 12"/>
                        <a:gd name="T9" fmla="*/ 22 h 23"/>
                        <a:gd name="T10" fmla="*/ 6 w 12"/>
                        <a:gd name="T11" fmla="*/ 23 h 23"/>
                        <a:gd name="T12" fmla="*/ 11 w 12"/>
                        <a:gd name="T13" fmla="*/ 22 h 23"/>
                        <a:gd name="T14" fmla="*/ 12 w 12"/>
                        <a:gd name="T15" fmla="*/ 20 h 23"/>
                        <a:gd name="T16" fmla="*/ 12 w 12"/>
                        <a:gd name="T17" fmla="*/ 3 h 23"/>
                        <a:gd name="T18" fmla="*/ 11 w 12"/>
                        <a:gd name="T19" fmla="*/ 1 h 23"/>
                        <a:gd name="T20" fmla="*/ 6 w 12"/>
                        <a:gd name="T21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" h="23">
                          <a:moveTo>
                            <a:pt x="6" y="0"/>
                          </a:moveTo>
                          <a:lnTo>
                            <a:pt x="2" y="1"/>
                          </a:lnTo>
                          <a:lnTo>
                            <a:pt x="0" y="3"/>
                          </a:lnTo>
                          <a:lnTo>
                            <a:pt x="0" y="20"/>
                          </a:lnTo>
                          <a:lnTo>
                            <a:pt x="2" y="22"/>
                          </a:lnTo>
                          <a:lnTo>
                            <a:pt x="6" y="23"/>
                          </a:lnTo>
                          <a:lnTo>
                            <a:pt x="11" y="22"/>
                          </a:lnTo>
                          <a:lnTo>
                            <a:pt x="12" y="20"/>
                          </a:lnTo>
                          <a:lnTo>
                            <a:pt x="12" y="3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18" name="Freeform 3828"/>
                    <p:cNvSpPr>
                      <a:spLocks/>
                    </p:cNvSpPr>
                    <p:nvPr/>
                  </p:nvSpPr>
                  <p:spPr bwMode="auto">
                    <a:xfrm>
                      <a:off x="3513" y="3849"/>
                      <a:ext cx="6" cy="2"/>
                    </a:xfrm>
                    <a:custGeom>
                      <a:avLst/>
                      <a:gdLst>
                        <a:gd name="T0" fmla="*/ 0 w 12"/>
                        <a:gd name="T1" fmla="*/ 0 h 3"/>
                        <a:gd name="T2" fmla="*/ 2 w 12"/>
                        <a:gd name="T3" fmla="*/ 1 h 3"/>
                        <a:gd name="T4" fmla="*/ 6 w 12"/>
                        <a:gd name="T5" fmla="*/ 3 h 3"/>
                        <a:gd name="T6" fmla="*/ 11 w 12"/>
                        <a:gd name="T7" fmla="*/ 1 h 3"/>
                        <a:gd name="T8" fmla="*/ 12 w 12"/>
                        <a:gd name="T9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3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6" y="3"/>
                          </a:lnTo>
                          <a:lnTo>
                            <a:pt x="11" y="1"/>
                          </a:lnTo>
                          <a:lnTo>
                            <a:pt x="12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313" name="Freeform 3829"/>
                  <p:cNvSpPr>
                    <a:spLocks/>
                  </p:cNvSpPr>
                  <p:nvPr/>
                </p:nvSpPr>
                <p:spPr bwMode="auto">
                  <a:xfrm>
                    <a:off x="3506" y="3859"/>
                    <a:ext cx="9" cy="7"/>
                  </a:xfrm>
                  <a:custGeom>
                    <a:avLst/>
                    <a:gdLst>
                      <a:gd name="T0" fmla="*/ 12 w 19"/>
                      <a:gd name="T1" fmla="*/ 6 h 13"/>
                      <a:gd name="T2" fmla="*/ 13 w 19"/>
                      <a:gd name="T3" fmla="*/ 0 h 13"/>
                      <a:gd name="T4" fmla="*/ 19 w 19"/>
                      <a:gd name="T5" fmla="*/ 1 h 13"/>
                      <a:gd name="T6" fmla="*/ 14 w 19"/>
                      <a:gd name="T7" fmla="*/ 10 h 13"/>
                      <a:gd name="T8" fmla="*/ 10 w 19"/>
                      <a:gd name="T9" fmla="*/ 9 h 13"/>
                      <a:gd name="T10" fmla="*/ 1 w 19"/>
                      <a:gd name="T11" fmla="*/ 13 h 13"/>
                      <a:gd name="T12" fmla="*/ 0 w 19"/>
                      <a:gd name="T13" fmla="*/ 9 h 13"/>
                      <a:gd name="T14" fmla="*/ 12 w 19"/>
                      <a:gd name="T15" fmla="*/ 6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" h="13">
                        <a:moveTo>
                          <a:pt x="12" y="6"/>
                        </a:moveTo>
                        <a:lnTo>
                          <a:pt x="13" y="0"/>
                        </a:lnTo>
                        <a:lnTo>
                          <a:pt x="19" y="1"/>
                        </a:lnTo>
                        <a:lnTo>
                          <a:pt x="14" y="10"/>
                        </a:lnTo>
                        <a:lnTo>
                          <a:pt x="10" y="9"/>
                        </a:lnTo>
                        <a:lnTo>
                          <a:pt x="1" y="13"/>
                        </a:lnTo>
                        <a:lnTo>
                          <a:pt x="0" y="9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2929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14" name="Freeform 3830"/>
                  <p:cNvSpPr>
                    <a:spLocks/>
                  </p:cNvSpPr>
                  <p:nvPr/>
                </p:nvSpPr>
                <p:spPr bwMode="auto">
                  <a:xfrm>
                    <a:off x="3508" y="3865"/>
                    <a:ext cx="13" cy="3"/>
                  </a:xfrm>
                  <a:custGeom>
                    <a:avLst/>
                    <a:gdLst>
                      <a:gd name="T0" fmla="*/ 0 w 26"/>
                      <a:gd name="T1" fmla="*/ 2 h 5"/>
                      <a:gd name="T2" fmla="*/ 12 w 26"/>
                      <a:gd name="T3" fmla="*/ 5 h 5"/>
                      <a:gd name="T4" fmla="*/ 26 w 26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" h="5">
                        <a:moveTo>
                          <a:pt x="0" y="2"/>
                        </a:moveTo>
                        <a:lnTo>
                          <a:pt x="12" y="5"/>
                        </a:lnTo>
                        <a:lnTo>
                          <a:pt x="26" y="0"/>
                        </a:lnTo>
                      </a:path>
                    </a:pathLst>
                  </a:custGeom>
                  <a:noFill/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224" name="Group 3831"/>
                <p:cNvGrpSpPr>
                  <a:grpSpLocks/>
                </p:cNvGrpSpPr>
                <p:nvPr/>
              </p:nvGrpSpPr>
              <p:grpSpPr bwMode="auto">
                <a:xfrm>
                  <a:off x="3562" y="3839"/>
                  <a:ext cx="48" cy="36"/>
                  <a:chOff x="3562" y="3839"/>
                  <a:chExt cx="48" cy="36"/>
                </a:xfrm>
              </p:grpSpPr>
              <p:sp>
                <p:nvSpPr>
                  <p:cNvPr id="1308" name="Freeform 3832"/>
                  <p:cNvSpPr>
                    <a:spLocks/>
                  </p:cNvSpPr>
                  <p:nvPr/>
                </p:nvSpPr>
                <p:spPr bwMode="auto">
                  <a:xfrm>
                    <a:off x="3562" y="3844"/>
                    <a:ext cx="48" cy="31"/>
                  </a:xfrm>
                  <a:custGeom>
                    <a:avLst/>
                    <a:gdLst>
                      <a:gd name="T0" fmla="*/ 29 w 97"/>
                      <a:gd name="T1" fmla="*/ 0 h 60"/>
                      <a:gd name="T2" fmla="*/ 77 w 97"/>
                      <a:gd name="T3" fmla="*/ 11 h 60"/>
                      <a:gd name="T4" fmla="*/ 93 w 97"/>
                      <a:gd name="T5" fmla="*/ 5 h 60"/>
                      <a:gd name="T6" fmla="*/ 97 w 97"/>
                      <a:gd name="T7" fmla="*/ 21 h 60"/>
                      <a:gd name="T8" fmla="*/ 26 w 97"/>
                      <a:gd name="T9" fmla="*/ 60 h 60"/>
                      <a:gd name="T10" fmla="*/ 0 w 97"/>
                      <a:gd name="T11" fmla="*/ 52 h 60"/>
                      <a:gd name="T12" fmla="*/ 0 w 97"/>
                      <a:gd name="T13" fmla="*/ 31 h 60"/>
                      <a:gd name="T14" fmla="*/ 25 w 97"/>
                      <a:gd name="T15" fmla="*/ 26 h 60"/>
                      <a:gd name="T16" fmla="*/ 29 w 97"/>
                      <a:gd name="T1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60">
                        <a:moveTo>
                          <a:pt x="29" y="0"/>
                        </a:moveTo>
                        <a:lnTo>
                          <a:pt x="77" y="11"/>
                        </a:lnTo>
                        <a:lnTo>
                          <a:pt x="93" y="5"/>
                        </a:lnTo>
                        <a:lnTo>
                          <a:pt x="97" y="21"/>
                        </a:lnTo>
                        <a:lnTo>
                          <a:pt x="26" y="60"/>
                        </a:lnTo>
                        <a:lnTo>
                          <a:pt x="0" y="52"/>
                        </a:lnTo>
                        <a:lnTo>
                          <a:pt x="0" y="31"/>
                        </a:lnTo>
                        <a:lnTo>
                          <a:pt x="25" y="26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09" name="Freeform 3833"/>
                  <p:cNvSpPr>
                    <a:spLocks/>
                  </p:cNvSpPr>
                  <p:nvPr/>
                </p:nvSpPr>
                <p:spPr bwMode="auto">
                  <a:xfrm>
                    <a:off x="3575" y="3841"/>
                    <a:ext cx="34" cy="11"/>
                  </a:xfrm>
                  <a:custGeom>
                    <a:avLst/>
                    <a:gdLst>
                      <a:gd name="T0" fmla="*/ 1 w 66"/>
                      <a:gd name="T1" fmla="*/ 8 h 22"/>
                      <a:gd name="T2" fmla="*/ 0 w 66"/>
                      <a:gd name="T3" fmla="*/ 4 h 22"/>
                      <a:gd name="T4" fmla="*/ 0 w 66"/>
                      <a:gd name="T5" fmla="*/ 0 h 22"/>
                      <a:gd name="T6" fmla="*/ 49 w 66"/>
                      <a:gd name="T7" fmla="*/ 13 h 22"/>
                      <a:gd name="T8" fmla="*/ 65 w 66"/>
                      <a:gd name="T9" fmla="*/ 8 h 22"/>
                      <a:gd name="T10" fmla="*/ 66 w 66"/>
                      <a:gd name="T11" fmla="*/ 14 h 22"/>
                      <a:gd name="T12" fmla="*/ 59 w 66"/>
                      <a:gd name="T13" fmla="*/ 17 h 22"/>
                      <a:gd name="T14" fmla="*/ 55 w 66"/>
                      <a:gd name="T15" fmla="*/ 22 h 22"/>
                      <a:gd name="T16" fmla="*/ 48 w 66"/>
                      <a:gd name="T17" fmla="*/ 20 h 22"/>
                      <a:gd name="T18" fmla="*/ 1 w 66"/>
                      <a:gd name="T19" fmla="*/ 8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6" h="22">
                        <a:moveTo>
                          <a:pt x="1" y="8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9" y="13"/>
                        </a:lnTo>
                        <a:lnTo>
                          <a:pt x="65" y="8"/>
                        </a:lnTo>
                        <a:lnTo>
                          <a:pt x="66" y="14"/>
                        </a:lnTo>
                        <a:lnTo>
                          <a:pt x="59" y="17"/>
                        </a:lnTo>
                        <a:lnTo>
                          <a:pt x="55" y="22"/>
                        </a:lnTo>
                        <a:lnTo>
                          <a:pt x="48" y="20"/>
                        </a:lnTo>
                        <a:lnTo>
                          <a:pt x="1" y="8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10" name="Freeform 3834"/>
                  <p:cNvSpPr>
                    <a:spLocks/>
                  </p:cNvSpPr>
                  <p:nvPr/>
                </p:nvSpPr>
                <p:spPr bwMode="auto">
                  <a:xfrm>
                    <a:off x="3575" y="3839"/>
                    <a:ext cx="32" cy="10"/>
                  </a:xfrm>
                  <a:custGeom>
                    <a:avLst/>
                    <a:gdLst>
                      <a:gd name="T0" fmla="*/ 1 w 63"/>
                      <a:gd name="T1" fmla="*/ 9 h 22"/>
                      <a:gd name="T2" fmla="*/ 0 w 63"/>
                      <a:gd name="T3" fmla="*/ 6 h 22"/>
                      <a:gd name="T4" fmla="*/ 3 w 63"/>
                      <a:gd name="T5" fmla="*/ 3 h 22"/>
                      <a:gd name="T6" fmla="*/ 13 w 63"/>
                      <a:gd name="T7" fmla="*/ 0 h 22"/>
                      <a:gd name="T8" fmla="*/ 20 w 63"/>
                      <a:gd name="T9" fmla="*/ 0 h 22"/>
                      <a:gd name="T10" fmla="*/ 59 w 63"/>
                      <a:gd name="T11" fmla="*/ 12 h 22"/>
                      <a:gd name="T12" fmla="*/ 63 w 63"/>
                      <a:gd name="T13" fmla="*/ 13 h 22"/>
                      <a:gd name="T14" fmla="*/ 63 w 63"/>
                      <a:gd name="T15" fmla="*/ 14 h 22"/>
                      <a:gd name="T16" fmla="*/ 62 w 63"/>
                      <a:gd name="T17" fmla="*/ 17 h 22"/>
                      <a:gd name="T18" fmla="*/ 53 w 63"/>
                      <a:gd name="T19" fmla="*/ 22 h 22"/>
                      <a:gd name="T20" fmla="*/ 48 w 63"/>
                      <a:gd name="T21" fmla="*/ 20 h 22"/>
                      <a:gd name="T22" fmla="*/ 1 w 63"/>
                      <a:gd name="T23" fmla="*/ 9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3" h="22">
                        <a:moveTo>
                          <a:pt x="1" y="9"/>
                        </a:moveTo>
                        <a:lnTo>
                          <a:pt x="0" y="6"/>
                        </a:lnTo>
                        <a:lnTo>
                          <a:pt x="3" y="3"/>
                        </a:lnTo>
                        <a:lnTo>
                          <a:pt x="13" y="0"/>
                        </a:lnTo>
                        <a:lnTo>
                          <a:pt x="20" y="0"/>
                        </a:lnTo>
                        <a:lnTo>
                          <a:pt x="59" y="12"/>
                        </a:lnTo>
                        <a:lnTo>
                          <a:pt x="63" y="13"/>
                        </a:lnTo>
                        <a:lnTo>
                          <a:pt x="63" y="14"/>
                        </a:lnTo>
                        <a:lnTo>
                          <a:pt x="62" y="17"/>
                        </a:lnTo>
                        <a:lnTo>
                          <a:pt x="53" y="22"/>
                        </a:lnTo>
                        <a:lnTo>
                          <a:pt x="48" y="20"/>
                        </a:lnTo>
                        <a:lnTo>
                          <a:pt x="1" y="9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225" name="Group 3835"/>
                <p:cNvGrpSpPr>
                  <a:grpSpLocks/>
                </p:cNvGrpSpPr>
                <p:nvPr/>
              </p:nvGrpSpPr>
              <p:grpSpPr bwMode="auto">
                <a:xfrm>
                  <a:off x="3562" y="3838"/>
                  <a:ext cx="13" cy="24"/>
                  <a:chOff x="3562" y="3838"/>
                  <a:chExt cx="13" cy="24"/>
                </a:xfrm>
              </p:grpSpPr>
              <p:sp>
                <p:nvSpPr>
                  <p:cNvPr id="1302" name="Freeform 3836"/>
                  <p:cNvSpPr>
                    <a:spLocks/>
                  </p:cNvSpPr>
                  <p:nvPr/>
                </p:nvSpPr>
                <p:spPr bwMode="auto">
                  <a:xfrm>
                    <a:off x="3562" y="3847"/>
                    <a:ext cx="13" cy="15"/>
                  </a:xfrm>
                  <a:custGeom>
                    <a:avLst/>
                    <a:gdLst>
                      <a:gd name="T0" fmla="*/ 0 w 26"/>
                      <a:gd name="T1" fmla="*/ 25 h 29"/>
                      <a:gd name="T2" fmla="*/ 0 w 26"/>
                      <a:gd name="T3" fmla="*/ 16 h 29"/>
                      <a:gd name="T4" fmla="*/ 9 w 26"/>
                      <a:gd name="T5" fmla="*/ 3 h 29"/>
                      <a:gd name="T6" fmla="*/ 16 w 26"/>
                      <a:gd name="T7" fmla="*/ 0 h 29"/>
                      <a:gd name="T8" fmla="*/ 23 w 26"/>
                      <a:gd name="T9" fmla="*/ 2 h 29"/>
                      <a:gd name="T10" fmla="*/ 26 w 26"/>
                      <a:gd name="T11" fmla="*/ 15 h 29"/>
                      <a:gd name="T12" fmla="*/ 26 w 26"/>
                      <a:gd name="T13" fmla="*/ 22 h 29"/>
                      <a:gd name="T14" fmla="*/ 10 w 26"/>
                      <a:gd name="T15" fmla="*/ 29 h 29"/>
                      <a:gd name="T16" fmla="*/ 0 w 26"/>
                      <a:gd name="T17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29">
                        <a:moveTo>
                          <a:pt x="0" y="25"/>
                        </a:moveTo>
                        <a:lnTo>
                          <a:pt x="0" y="16"/>
                        </a:lnTo>
                        <a:lnTo>
                          <a:pt x="9" y="3"/>
                        </a:lnTo>
                        <a:lnTo>
                          <a:pt x="16" y="0"/>
                        </a:lnTo>
                        <a:lnTo>
                          <a:pt x="23" y="2"/>
                        </a:lnTo>
                        <a:lnTo>
                          <a:pt x="26" y="15"/>
                        </a:lnTo>
                        <a:lnTo>
                          <a:pt x="26" y="22"/>
                        </a:lnTo>
                        <a:lnTo>
                          <a:pt x="10" y="29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303" name="Group 3837"/>
                  <p:cNvGrpSpPr>
                    <a:grpSpLocks/>
                  </p:cNvGrpSpPr>
                  <p:nvPr/>
                </p:nvGrpSpPr>
                <p:grpSpPr bwMode="auto">
                  <a:xfrm>
                    <a:off x="3567" y="3838"/>
                    <a:ext cx="5" cy="11"/>
                    <a:chOff x="3567" y="3838"/>
                    <a:chExt cx="5" cy="11"/>
                  </a:xfrm>
                </p:grpSpPr>
                <p:sp>
                  <p:nvSpPr>
                    <p:cNvPr id="1306" name="Freeform 3838"/>
                    <p:cNvSpPr>
                      <a:spLocks/>
                    </p:cNvSpPr>
                    <p:nvPr/>
                  </p:nvSpPr>
                  <p:spPr bwMode="auto">
                    <a:xfrm>
                      <a:off x="3567" y="3838"/>
                      <a:ext cx="5" cy="11"/>
                    </a:xfrm>
                    <a:custGeom>
                      <a:avLst/>
                      <a:gdLst>
                        <a:gd name="T0" fmla="*/ 5 w 11"/>
                        <a:gd name="T1" fmla="*/ 0 h 23"/>
                        <a:gd name="T2" fmla="*/ 2 w 11"/>
                        <a:gd name="T3" fmla="*/ 1 h 23"/>
                        <a:gd name="T4" fmla="*/ 0 w 11"/>
                        <a:gd name="T5" fmla="*/ 2 h 23"/>
                        <a:gd name="T6" fmla="*/ 0 w 11"/>
                        <a:gd name="T7" fmla="*/ 20 h 23"/>
                        <a:gd name="T8" fmla="*/ 2 w 11"/>
                        <a:gd name="T9" fmla="*/ 21 h 23"/>
                        <a:gd name="T10" fmla="*/ 5 w 11"/>
                        <a:gd name="T11" fmla="*/ 23 h 23"/>
                        <a:gd name="T12" fmla="*/ 9 w 11"/>
                        <a:gd name="T13" fmla="*/ 21 h 23"/>
                        <a:gd name="T14" fmla="*/ 11 w 11"/>
                        <a:gd name="T15" fmla="*/ 20 h 23"/>
                        <a:gd name="T16" fmla="*/ 11 w 11"/>
                        <a:gd name="T17" fmla="*/ 2 h 23"/>
                        <a:gd name="T18" fmla="*/ 9 w 11"/>
                        <a:gd name="T19" fmla="*/ 1 h 23"/>
                        <a:gd name="T20" fmla="*/ 5 w 11"/>
                        <a:gd name="T21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1" h="23">
                          <a:moveTo>
                            <a:pt x="5" y="0"/>
                          </a:moveTo>
                          <a:lnTo>
                            <a:pt x="2" y="1"/>
                          </a:lnTo>
                          <a:lnTo>
                            <a:pt x="0" y="2"/>
                          </a:lnTo>
                          <a:lnTo>
                            <a:pt x="0" y="20"/>
                          </a:lnTo>
                          <a:lnTo>
                            <a:pt x="2" y="21"/>
                          </a:lnTo>
                          <a:lnTo>
                            <a:pt x="5" y="23"/>
                          </a:lnTo>
                          <a:lnTo>
                            <a:pt x="9" y="21"/>
                          </a:lnTo>
                          <a:lnTo>
                            <a:pt x="11" y="20"/>
                          </a:lnTo>
                          <a:lnTo>
                            <a:pt x="11" y="2"/>
                          </a:lnTo>
                          <a:lnTo>
                            <a:pt x="9" y="1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307" name="Freeform 3839"/>
                    <p:cNvSpPr>
                      <a:spLocks/>
                    </p:cNvSpPr>
                    <p:nvPr/>
                  </p:nvSpPr>
                  <p:spPr bwMode="auto">
                    <a:xfrm>
                      <a:off x="3567" y="3838"/>
                      <a:ext cx="5" cy="3"/>
                    </a:xfrm>
                    <a:custGeom>
                      <a:avLst/>
                      <a:gdLst>
                        <a:gd name="T0" fmla="*/ 0 w 11"/>
                        <a:gd name="T1" fmla="*/ 2 h 5"/>
                        <a:gd name="T2" fmla="*/ 2 w 11"/>
                        <a:gd name="T3" fmla="*/ 4 h 5"/>
                        <a:gd name="T4" fmla="*/ 5 w 11"/>
                        <a:gd name="T5" fmla="*/ 5 h 5"/>
                        <a:gd name="T6" fmla="*/ 9 w 11"/>
                        <a:gd name="T7" fmla="*/ 4 h 5"/>
                        <a:gd name="T8" fmla="*/ 11 w 11"/>
                        <a:gd name="T9" fmla="*/ 2 h 5"/>
                        <a:gd name="T10" fmla="*/ 9 w 11"/>
                        <a:gd name="T11" fmla="*/ 1 h 5"/>
                        <a:gd name="T12" fmla="*/ 5 w 11"/>
                        <a:gd name="T13" fmla="*/ 0 h 5"/>
                        <a:gd name="T14" fmla="*/ 2 w 11"/>
                        <a:gd name="T15" fmla="*/ 1 h 5"/>
                        <a:gd name="T16" fmla="*/ 0 w 11"/>
                        <a:gd name="T17" fmla="*/ 2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5">
                          <a:moveTo>
                            <a:pt x="0" y="2"/>
                          </a:moveTo>
                          <a:lnTo>
                            <a:pt x="2" y="4"/>
                          </a:lnTo>
                          <a:lnTo>
                            <a:pt x="5" y="5"/>
                          </a:lnTo>
                          <a:lnTo>
                            <a:pt x="9" y="4"/>
                          </a:lnTo>
                          <a:lnTo>
                            <a:pt x="11" y="2"/>
                          </a:lnTo>
                          <a:lnTo>
                            <a:pt x="9" y="1"/>
                          </a:lnTo>
                          <a:lnTo>
                            <a:pt x="5" y="0"/>
                          </a:lnTo>
                          <a:lnTo>
                            <a:pt x="2" y="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304" name="Freeform 3840"/>
                  <p:cNvSpPr>
                    <a:spLocks/>
                  </p:cNvSpPr>
                  <p:nvPr/>
                </p:nvSpPr>
                <p:spPr bwMode="auto">
                  <a:xfrm>
                    <a:off x="3565" y="3850"/>
                    <a:ext cx="5" cy="4"/>
                  </a:xfrm>
                  <a:custGeom>
                    <a:avLst/>
                    <a:gdLst>
                      <a:gd name="T0" fmla="*/ 4 w 10"/>
                      <a:gd name="T1" fmla="*/ 0 h 9"/>
                      <a:gd name="T2" fmla="*/ 10 w 10"/>
                      <a:gd name="T3" fmla="*/ 2 h 9"/>
                      <a:gd name="T4" fmla="*/ 6 w 10"/>
                      <a:gd name="T5" fmla="*/ 9 h 9"/>
                      <a:gd name="T6" fmla="*/ 0 w 10"/>
                      <a:gd name="T7" fmla="*/ 7 h 9"/>
                      <a:gd name="T8" fmla="*/ 4 w 10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2"/>
                        </a:lnTo>
                        <a:lnTo>
                          <a:pt x="6" y="9"/>
                        </a:lnTo>
                        <a:lnTo>
                          <a:pt x="0" y="7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2929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05" name="Freeform 3841"/>
                  <p:cNvSpPr>
                    <a:spLocks/>
                  </p:cNvSpPr>
                  <p:nvPr/>
                </p:nvSpPr>
                <p:spPr bwMode="auto">
                  <a:xfrm>
                    <a:off x="3562" y="3855"/>
                    <a:ext cx="12" cy="3"/>
                  </a:xfrm>
                  <a:custGeom>
                    <a:avLst/>
                    <a:gdLst>
                      <a:gd name="T0" fmla="*/ 0 w 23"/>
                      <a:gd name="T1" fmla="*/ 3 h 6"/>
                      <a:gd name="T2" fmla="*/ 10 w 23"/>
                      <a:gd name="T3" fmla="*/ 6 h 6"/>
                      <a:gd name="T4" fmla="*/ 23 w 23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" h="6">
                        <a:moveTo>
                          <a:pt x="0" y="3"/>
                        </a:moveTo>
                        <a:lnTo>
                          <a:pt x="10" y="6"/>
                        </a:lnTo>
                        <a:lnTo>
                          <a:pt x="23" y="0"/>
                        </a:lnTo>
                      </a:path>
                    </a:pathLst>
                  </a:custGeom>
                  <a:noFill/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226" name="Line 3842"/>
                <p:cNvSpPr>
                  <a:spLocks noChangeShapeType="1"/>
                </p:cNvSpPr>
                <p:nvPr/>
              </p:nvSpPr>
              <p:spPr bwMode="auto">
                <a:xfrm>
                  <a:off x="3568" y="3862"/>
                  <a:ext cx="10" cy="3"/>
                </a:xfrm>
                <a:prstGeom prst="line">
                  <a:avLst/>
                </a:prstGeom>
                <a:noFill/>
                <a:ln w="1588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227" name="Group 3843"/>
                <p:cNvGrpSpPr>
                  <a:grpSpLocks/>
                </p:cNvGrpSpPr>
                <p:nvPr/>
              </p:nvGrpSpPr>
              <p:grpSpPr bwMode="auto">
                <a:xfrm>
                  <a:off x="3560" y="3787"/>
                  <a:ext cx="50" cy="73"/>
                  <a:chOff x="3560" y="3787"/>
                  <a:chExt cx="50" cy="73"/>
                </a:xfrm>
              </p:grpSpPr>
              <p:sp>
                <p:nvSpPr>
                  <p:cNvPr id="1278" name="Oval 3844"/>
                  <p:cNvSpPr>
                    <a:spLocks noChangeArrowheads="1"/>
                  </p:cNvSpPr>
                  <p:nvPr/>
                </p:nvSpPr>
                <p:spPr bwMode="auto">
                  <a:xfrm>
                    <a:off x="3587" y="3815"/>
                    <a:ext cx="22" cy="21"/>
                  </a:xfrm>
                  <a:prstGeom prst="ellipse">
                    <a:avLst/>
                  </a:prstGeom>
                  <a:solidFill>
                    <a:srgbClr val="B2B2B2"/>
                  </a:solidFill>
                  <a:ln w="1588">
                    <a:solidFill>
                      <a:srgbClr val="77777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79" name="Freeform 3845"/>
                  <p:cNvSpPr>
                    <a:spLocks/>
                  </p:cNvSpPr>
                  <p:nvPr/>
                </p:nvSpPr>
                <p:spPr bwMode="auto">
                  <a:xfrm>
                    <a:off x="3591" y="3818"/>
                    <a:ext cx="8" cy="7"/>
                  </a:xfrm>
                  <a:custGeom>
                    <a:avLst/>
                    <a:gdLst>
                      <a:gd name="T0" fmla="*/ 7 w 14"/>
                      <a:gd name="T1" fmla="*/ 14 h 14"/>
                      <a:gd name="T2" fmla="*/ 10 w 14"/>
                      <a:gd name="T3" fmla="*/ 14 h 14"/>
                      <a:gd name="T4" fmla="*/ 11 w 14"/>
                      <a:gd name="T5" fmla="*/ 13 h 14"/>
                      <a:gd name="T6" fmla="*/ 13 w 14"/>
                      <a:gd name="T7" fmla="*/ 11 h 14"/>
                      <a:gd name="T8" fmla="*/ 14 w 14"/>
                      <a:gd name="T9" fmla="*/ 8 h 14"/>
                      <a:gd name="T10" fmla="*/ 14 w 14"/>
                      <a:gd name="T11" fmla="*/ 7 h 14"/>
                      <a:gd name="T12" fmla="*/ 14 w 14"/>
                      <a:gd name="T13" fmla="*/ 4 h 14"/>
                      <a:gd name="T14" fmla="*/ 13 w 14"/>
                      <a:gd name="T15" fmla="*/ 2 h 14"/>
                      <a:gd name="T16" fmla="*/ 11 w 14"/>
                      <a:gd name="T17" fmla="*/ 1 h 14"/>
                      <a:gd name="T18" fmla="*/ 10 w 14"/>
                      <a:gd name="T19" fmla="*/ 0 h 14"/>
                      <a:gd name="T20" fmla="*/ 7 w 14"/>
                      <a:gd name="T21" fmla="*/ 0 h 14"/>
                      <a:gd name="T22" fmla="*/ 4 w 14"/>
                      <a:gd name="T23" fmla="*/ 0 h 14"/>
                      <a:gd name="T24" fmla="*/ 3 w 14"/>
                      <a:gd name="T25" fmla="*/ 1 h 14"/>
                      <a:gd name="T26" fmla="*/ 1 w 14"/>
                      <a:gd name="T27" fmla="*/ 2 h 14"/>
                      <a:gd name="T28" fmla="*/ 0 w 14"/>
                      <a:gd name="T29" fmla="*/ 4 h 14"/>
                      <a:gd name="T30" fmla="*/ 0 w 14"/>
                      <a:gd name="T31" fmla="*/ 7 h 14"/>
                      <a:gd name="T32" fmla="*/ 0 w 14"/>
                      <a:gd name="T33" fmla="*/ 8 h 14"/>
                      <a:gd name="T34" fmla="*/ 1 w 14"/>
                      <a:gd name="T35" fmla="*/ 11 h 14"/>
                      <a:gd name="T36" fmla="*/ 3 w 14"/>
                      <a:gd name="T37" fmla="*/ 13 h 14"/>
                      <a:gd name="T38" fmla="*/ 4 w 14"/>
                      <a:gd name="T39" fmla="*/ 14 h 14"/>
                      <a:gd name="T40" fmla="*/ 7 w 14"/>
                      <a:gd name="T41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" h="14">
                        <a:moveTo>
                          <a:pt x="7" y="14"/>
                        </a:moveTo>
                        <a:lnTo>
                          <a:pt x="10" y="14"/>
                        </a:lnTo>
                        <a:lnTo>
                          <a:pt x="11" y="13"/>
                        </a:lnTo>
                        <a:lnTo>
                          <a:pt x="13" y="11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4" y="4"/>
                        </a:lnTo>
                        <a:lnTo>
                          <a:pt x="13" y="2"/>
                        </a:lnTo>
                        <a:lnTo>
                          <a:pt x="11" y="1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1" y="11"/>
                        </a:lnTo>
                        <a:lnTo>
                          <a:pt x="3" y="13"/>
                        </a:lnTo>
                        <a:lnTo>
                          <a:pt x="4" y="14"/>
                        </a:lnTo>
                        <a:lnTo>
                          <a:pt x="7" y="1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0" name="Freeform 3846"/>
                  <p:cNvSpPr>
                    <a:spLocks/>
                  </p:cNvSpPr>
                  <p:nvPr/>
                </p:nvSpPr>
                <p:spPr bwMode="auto">
                  <a:xfrm>
                    <a:off x="3560" y="3799"/>
                    <a:ext cx="49" cy="16"/>
                  </a:xfrm>
                  <a:custGeom>
                    <a:avLst/>
                    <a:gdLst>
                      <a:gd name="T0" fmla="*/ 0 w 99"/>
                      <a:gd name="T1" fmla="*/ 31 h 32"/>
                      <a:gd name="T2" fmla="*/ 99 w 99"/>
                      <a:gd name="T3" fmla="*/ 0 h 32"/>
                      <a:gd name="T4" fmla="*/ 99 w 99"/>
                      <a:gd name="T5" fmla="*/ 3 h 32"/>
                      <a:gd name="T6" fmla="*/ 2 w 99"/>
                      <a:gd name="T7" fmla="*/ 32 h 32"/>
                      <a:gd name="T8" fmla="*/ 0 w 99"/>
                      <a:gd name="T9" fmla="*/ 3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9" h="32">
                        <a:moveTo>
                          <a:pt x="0" y="31"/>
                        </a:moveTo>
                        <a:lnTo>
                          <a:pt x="99" y="0"/>
                        </a:lnTo>
                        <a:lnTo>
                          <a:pt x="99" y="3"/>
                        </a:lnTo>
                        <a:lnTo>
                          <a:pt x="2" y="32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1" name="Freeform 3847"/>
                  <p:cNvSpPr>
                    <a:spLocks/>
                  </p:cNvSpPr>
                  <p:nvPr/>
                </p:nvSpPr>
                <p:spPr bwMode="auto">
                  <a:xfrm>
                    <a:off x="3592" y="3790"/>
                    <a:ext cx="1" cy="14"/>
                  </a:xfrm>
                  <a:custGeom>
                    <a:avLst/>
                    <a:gdLst>
                      <a:gd name="T0" fmla="*/ 28 h 28"/>
                      <a:gd name="T1" fmla="*/ 28 h 28"/>
                      <a:gd name="T2" fmla="*/ 0 h 28"/>
                      <a:gd name="T3" fmla="*/ 28 h 28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8">
                        <a:moveTo>
                          <a:pt x="0" y="28"/>
                        </a:moveTo>
                        <a:lnTo>
                          <a:pt x="0" y="28"/>
                        </a:lnTo>
                        <a:lnTo>
                          <a:pt x="0" y="0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1588">
                    <a:solidFill>
                      <a:srgbClr val="96969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2" name="Freeform 3848"/>
                  <p:cNvSpPr>
                    <a:spLocks/>
                  </p:cNvSpPr>
                  <p:nvPr/>
                </p:nvSpPr>
                <p:spPr bwMode="auto">
                  <a:xfrm>
                    <a:off x="3580" y="3828"/>
                    <a:ext cx="27" cy="8"/>
                  </a:xfrm>
                  <a:custGeom>
                    <a:avLst/>
                    <a:gdLst>
                      <a:gd name="T0" fmla="*/ 13 w 52"/>
                      <a:gd name="T1" fmla="*/ 0 h 14"/>
                      <a:gd name="T2" fmla="*/ 13 w 52"/>
                      <a:gd name="T3" fmla="*/ 0 h 14"/>
                      <a:gd name="T4" fmla="*/ 10 w 52"/>
                      <a:gd name="T5" fmla="*/ 1 h 14"/>
                      <a:gd name="T6" fmla="*/ 6 w 52"/>
                      <a:gd name="T7" fmla="*/ 3 h 14"/>
                      <a:gd name="T8" fmla="*/ 3 w 52"/>
                      <a:gd name="T9" fmla="*/ 4 h 14"/>
                      <a:gd name="T10" fmla="*/ 1 w 52"/>
                      <a:gd name="T11" fmla="*/ 6 h 14"/>
                      <a:gd name="T12" fmla="*/ 0 w 52"/>
                      <a:gd name="T13" fmla="*/ 7 h 14"/>
                      <a:gd name="T14" fmla="*/ 0 w 52"/>
                      <a:gd name="T15" fmla="*/ 8 h 14"/>
                      <a:gd name="T16" fmla="*/ 3 w 52"/>
                      <a:gd name="T17" fmla="*/ 10 h 14"/>
                      <a:gd name="T18" fmla="*/ 4 w 52"/>
                      <a:gd name="T19" fmla="*/ 10 h 14"/>
                      <a:gd name="T20" fmla="*/ 13 w 52"/>
                      <a:gd name="T21" fmla="*/ 11 h 14"/>
                      <a:gd name="T22" fmla="*/ 20 w 52"/>
                      <a:gd name="T23" fmla="*/ 13 h 14"/>
                      <a:gd name="T24" fmla="*/ 29 w 52"/>
                      <a:gd name="T25" fmla="*/ 14 h 14"/>
                      <a:gd name="T26" fmla="*/ 32 w 52"/>
                      <a:gd name="T27" fmla="*/ 14 h 14"/>
                      <a:gd name="T28" fmla="*/ 35 w 52"/>
                      <a:gd name="T29" fmla="*/ 14 h 14"/>
                      <a:gd name="T30" fmla="*/ 38 w 52"/>
                      <a:gd name="T31" fmla="*/ 13 h 14"/>
                      <a:gd name="T32" fmla="*/ 43 w 52"/>
                      <a:gd name="T33" fmla="*/ 13 h 14"/>
                      <a:gd name="T34" fmla="*/ 48 w 52"/>
                      <a:gd name="T35" fmla="*/ 10 h 14"/>
                      <a:gd name="T36" fmla="*/ 51 w 52"/>
                      <a:gd name="T37" fmla="*/ 8 h 14"/>
                      <a:gd name="T38" fmla="*/ 51 w 52"/>
                      <a:gd name="T39" fmla="*/ 7 h 14"/>
                      <a:gd name="T40" fmla="*/ 52 w 52"/>
                      <a:gd name="T41" fmla="*/ 6 h 14"/>
                      <a:gd name="T42" fmla="*/ 52 w 52"/>
                      <a:gd name="T43" fmla="*/ 4 h 14"/>
                      <a:gd name="T44" fmla="*/ 51 w 52"/>
                      <a:gd name="T45" fmla="*/ 3 h 14"/>
                      <a:gd name="T46" fmla="*/ 49 w 52"/>
                      <a:gd name="T47" fmla="*/ 3 h 14"/>
                      <a:gd name="T48" fmla="*/ 45 w 52"/>
                      <a:gd name="T49" fmla="*/ 3 h 14"/>
                      <a:gd name="T50" fmla="*/ 40 w 52"/>
                      <a:gd name="T51" fmla="*/ 1 h 14"/>
                      <a:gd name="T52" fmla="*/ 35 w 52"/>
                      <a:gd name="T53" fmla="*/ 1 h 14"/>
                      <a:gd name="T54" fmla="*/ 32 w 52"/>
                      <a:gd name="T55" fmla="*/ 1 h 14"/>
                      <a:gd name="T56" fmla="*/ 26 w 52"/>
                      <a:gd name="T57" fmla="*/ 1 h 14"/>
                      <a:gd name="T58" fmla="*/ 22 w 52"/>
                      <a:gd name="T59" fmla="*/ 0 h 14"/>
                      <a:gd name="T60" fmla="*/ 17 w 52"/>
                      <a:gd name="T61" fmla="*/ 0 h 14"/>
                      <a:gd name="T62" fmla="*/ 14 w 52"/>
                      <a:gd name="T63" fmla="*/ 0 h 14"/>
                      <a:gd name="T64" fmla="*/ 13 w 52"/>
                      <a:gd name="T6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2" h="14">
                        <a:moveTo>
                          <a:pt x="13" y="0"/>
                        </a:moveTo>
                        <a:lnTo>
                          <a:pt x="13" y="0"/>
                        </a:lnTo>
                        <a:lnTo>
                          <a:pt x="10" y="1"/>
                        </a:lnTo>
                        <a:lnTo>
                          <a:pt x="6" y="3"/>
                        </a:lnTo>
                        <a:lnTo>
                          <a:pt x="3" y="4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13" y="11"/>
                        </a:lnTo>
                        <a:lnTo>
                          <a:pt x="20" y="13"/>
                        </a:lnTo>
                        <a:lnTo>
                          <a:pt x="29" y="14"/>
                        </a:lnTo>
                        <a:lnTo>
                          <a:pt x="32" y="14"/>
                        </a:lnTo>
                        <a:lnTo>
                          <a:pt x="35" y="14"/>
                        </a:lnTo>
                        <a:lnTo>
                          <a:pt x="38" y="13"/>
                        </a:lnTo>
                        <a:lnTo>
                          <a:pt x="43" y="13"/>
                        </a:lnTo>
                        <a:lnTo>
                          <a:pt x="48" y="10"/>
                        </a:lnTo>
                        <a:lnTo>
                          <a:pt x="51" y="8"/>
                        </a:lnTo>
                        <a:lnTo>
                          <a:pt x="51" y="7"/>
                        </a:lnTo>
                        <a:lnTo>
                          <a:pt x="52" y="6"/>
                        </a:lnTo>
                        <a:lnTo>
                          <a:pt x="52" y="4"/>
                        </a:lnTo>
                        <a:lnTo>
                          <a:pt x="51" y="3"/>
                        </a:lnTo>
                        <a:lnTo>
                          <a:pt x="49" y="3"/>
                        </a:lnTo>
                        <a:lnTo>
                          <a:pt x="45" y="3"/>
                        </a:lnTo>
                        <a:lnTo>
                          <a:pt x="40" y="1"/>
                        </a:lnTo>
                        <a:lnTo>
                          <a:pt x="35" y="1"/>
                        </a:lnTo>
                        <a:lnTo>
                          <a:pt x="32" y="1"/>
                        </a:lnTo>
                        <a:lnTo>
                          <a:pt x="26" y="1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3" name="Freeform 3849"/>
                  <p:cNvSpPr>
                    <a:spLocks/>
                  </p:cNvSpPr>
                  <p:nvPr/>
                </p:nvSpPr>
                <p:spPr bwMode="auto">
                  <a:xfrm>
                    <a:off x="3580" y="3831"/>
                    <a:ext cx="27" cy="6"/>
                  </a:xfrm>
                  <a:custGeom>
                    <a:avLst/>
                    <a:gdLst>
                      <a:gd name="T0" fmla="*/ 0 w 52"/>
                      <a:gd name="T1" fmla="*/ 3 h 13"/>
                      <a:gd name="T2" fmla="*/ 0 w 52"/>
                      <a:gd name="T3" fmla="*/ 6 h 13"/>
                      <a:gd name="T4" fmla="*/ 0 w 52"/>
                      <a:gd name="T5" fmla="*/ 7 h 13"/>
                      <a:gd name="T6" fmla="*/ 1 w 52"/>
                      <a:gd name="T7" fmla="*/ 9 h 13"/>
                      <a:gd name="T8" fmla="*/ 4 w 52"/>
                      <a:gd name="T9" fmla="*/ 9 h 13"/>
                      <a:gd name="T10" fmla="*/ 10 w 52"/>
                      <a:gd name="T11" fmla="*/ 10 h 13"/>
                      <a:gd name="T12" fmla="*/ 19 w 52"/>
                      <a:gd name="T13" fmla="*/ 12 h 13"/>
                      <a:gd name="T14" fmla="*/ 25 w 52"/>
                      <a:gd name="T15" fmla="*/ 13 h 13"/>
                      <a:gd name="T16" fmla="*/ 29 w 52"/>
                      <a:gd name="T17" fmla="*/ 13 h 13"/>
                      <a:gd name="T18" fmla="*/ 32 w 52"/>
                      <a:gd name="T19" fmla="*/ 13 h 13"/>
                      <a:gd name="T20" fmla="*/ 33 w 52"/>
                      <a:gd name="T21" fmla="*/ 13 h 13"/>
                      <a:gd name="T22" fmla="*/ 35 w 52"/>
                      <a:gd name="T23" fmla="*/ 13 h 13"/>
                      <a:gd name="T24" fmla="*/ 39 w 52"/>
                      <a:gd name="T25" fmla="*/ 13 h 13"/>
                      <a:gd name="T26" fmla="*/ 43 w 52"/>
                      <a:gd name="T27" fmla="*/ 12 h 13"/>
                      <a:gd name="T28" fmla="*/ 46 w 52"/>
                      <a:gd name="T29" fmla="*/ 10 h 13"/>
                      <a:gd name="T30" fmla="*/ 48 w 52"/>
                      <a:gd name="T31" fmla="*/ 10 h 13"/>
                      <a:gd name="T32" fmla="*/ 49 w 52"/>
                      <a:gd name="T33" fmla="*/ 9 h 13"/>
                      <a:gd name="T34" fmla="*/ 49 w 52"/>
                      <a:gd name="T35" fmla="*/ 7 h 13"/>
                      <a:gd name="T36" fmla="*/ 51 w 52"/>
                      <a:gd name="T37" fmla="*/ 7 h 13"/>
                      <a:gd name="T38" fmla="*/ 51 w 52"/>
                      <a:gd name="T39" fmla="*/ 6 h 13"/>
                      <a:gd name="T40" fmla="*/ 52 w 52"/>
                      <a:gd name="T41" fmla="*/ 6 h 13"/>
                      <a:gd name="T42" fmla="*/ 52 w 52"/>
                      <a:gd name="T43" fmla="*/ 3 h 13"/>
                      <a:gd name="T44" fmla="*/ 52 w 52"/>
                      <a:gd name="T45" fmla="*/ 2 h 13"/>
                      <a:gd name="T46" fmla="*/ 52 w 52"/>
                      <a:gd name="T47" fmla="*/ 0 h 13"/>
                      <a:gd name="T48" fmla="*/ 51 w 52"/>
                      <a:gd name="T49" fmla="*/ 2 h 13"/>
                      <a:gd name="T50" fmla="*/ 51 w 52"/>
                      <a:gd name="T51" fmla="*/ 3 h 13"/>
                      <a:gd name="T52" fmla="*/ 49 w 52"/>
                      <a:gd name="T53" fmla="*/ 4 h 13"/>
                      <a:gd name="T54" fmla="*/ 49 w 52"/>
                      <a:gd name="T55" fmla="*/ 6 h 13"/>
                      <a:gd name="T56" fmla="*/ 48 w 52"/>
                      <a:gd name="T57" fmla="*/ 6 h 13"/>
                      <a:gd name="T58" fmla="*/ 46 w 52"/>
                      <a:gd name="T59" fmla="*/ 6 h 13"/>
                      <a:gd name="T60" fmla="*/ 45 w 52"/>
                      <a:gd name="T61" fmla="*/ 7 h 13"/>
                      <a:gd name="T62" fmla="*/ 42 w 52"/>
                      <a:gd name="T63" fmla="*/ 7 h 13"/>
                      <a:gd name="T64" fmla="*/ 40 w 52"/>
                      <a:gd name="T65" fmla="*/ 9 h 13"/>
                      <a:gd name="T66" fmla="*/ 39 w 52"/>
                      <a:gd name="T67" fmla="*/ 9 h 13"/>
                      <a:gd name="T68" fmla="*/ 38 w 52"/>
                      <a:gd name="T69" fmla="*/ 9 h 13"/>
                      <a:gd name="T70" fmla="*/ 35 w 52"/>
                      <a:gd name="T71" fmla="*/ 10 h 13"/>
                      <a:gd name="T72" fmla="*/ 33 w 52"/>
                      <a:gd name="T73" fmla="*/ 10 h 13"/>
                      <a:gd name="T74" fmla="*/ 29 w 52"/>
                      <a:gd name="T75" fmla="*/ 10 h 13"/>
                      <a:gd name="T76" fmla="*/ 23 w 52"/>
                      <a:gd name="T77" fmla="*/ 9 h 13"/>
                      <a:gd name="T78" fmla="*/ 16 w 52"/>
                      <a:gd name="T79" fmla="*/ 7 h 13"/>
                      <a:gd name="T80" fmla="*/ 9 w 52"/>
                      <a:gd name="T81" fmla="*/ 6 h 13"/>
                      <a:gd name="T82" fmla="*/ 4 w 52"/>
                      <a:gd name="T83" fmla="*/ 6 h 13"/>
                      <a:gd name="T84" fmla="*/ 3 w 52"/>
                      <a:gd name="T85" fmla="*/ 4 h 13"/>
                      <a:gd name="T86" fmla="*/ 1 w 52"/>
                      <a:gd name="T87" fmla="*/ 4 h 13"/>
                      <a:gd name="T88" fmla="*/ 0 w 52"/>
                      <a:gd name="T89" fmla="*/ 4 h 13"/>
                      <a:gd name="T90" fmla="*/ 0 w 52"/>
                      <a:gd name="T91" fmla="*/ 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2" h="13">
                        <a:moveTo>
                          <a:pt x="0" y="3"/>
                        </a:move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9"/>
                        </a:lnTo>
                        <a:lnTo>
                          <a:pt x="10" y="10"/>
                        </a:lnTo>
                        <a:lnTo>
                          <a:pt x="19" y="12"/>
                        </a:lnTo>
                        <a:lnTo>
                          <a:pt x="25" y="13"/>
                        </a:lnTo>
                        <a:lnTo>
                          <a:pt x="29" y="13"/>
                        </a:lnTo>
                        <a:lnTo>
                          <a:pt x="32" y="13"/>
                        </a:lnTo>
                        <a:lnTo>
                          <a:pt x="33" y="13"/>
                        </a:lnTo>
                        <a:lnTo>
                          <a:pt x="35" y="13"/>
                        </a:lnTo>
                        <a:lnTo>
                          <a:pt x="39" y="13"/>
                        </a:lnTo>
                        <a:lnTo>
                          <a:pt x="43" y="12"/>
                        </a:lnTo>
                        <a:lnTo>
                          <a:pt x="46" y="10"/>
                        </a:lnTo>
                        <a:lnTo>
                          <a:pt x="48" y="10"/>
                        </a:lnTo>
                        <a:lnTo>
                          <a:pt x="49" y="9"/>
                        </a:lnTo>
                        <a:lnTo>
                          <a:pt x="49" y="7"/>
                        </a:lnTo>
                        <a:lnTo>
                          <a:pt x="51" y="7"/>
                        </a:lnTo>
                        <a:lnTo>
                          <a:pt x="51" y="6"/>
                        </a:lnTo>
                        <a:lnTo>
                          <a:pt x="52" y="6"/>
                        </a:lnTo>
                        <a:lnTo>
                          <a:pt x="52" y="3"/>
                        </a:lnTo>
                        <a:lnTo>
                          <a:pt x="52" y="2"/>
                        </a:lnTo>
                        <a:lnTo>
                          <a:pt x="52" y="0"/>
                        </a:lnTo>
                        <a:lnTo>
                          <a:pt x="51" y="2"/>
                        </a:lnTo>
                        <a:lnTo>
                          <a:pt x="51" y="3"/>
                        </a:lnTo>
                        <a:lnTo>
                          <a:pt x="49" y="4"/>
                        </a:lnTo>
                        <a:lnTo>
                          <a:pt x="49" y="6"/>
                        </a:lnTo>
                        <a:lnTo>
                          <a:pt x="48" y="6"/>
                        </a:lnTo>
                        <a:lnTo>
                          <a:pt x="46" y="6"/>
                        </a:lnTo>
                        <a:lnTo>
                          <a:pt x="45" y="7"/>
                        </a:lnTo>
                        <a:lnTo>
                          <a:pt x="42" y="7"/>
                        </a:lnTo>
                        <a:lnTo>
                          <a:pt x="40" y="9"/>
                        </a:lnTo>
                        <a:lnTo>
                          <a:pt x="39" y="9"/>
                        </a:lnTo>
                        <a:lnTo>
                          <a:pt x="38" y="9"/>
                        </a:lnTo>
                        <a:lnTo>
                          <a:pt x="35" y="10"/>
                        </a:lnTo>
                        <a:lnTo>
                          <a:pt x="33" y="10"/>
                        </a:lnTo>
                        <a:lnTo>
                          <a:pt x="29" y="10"/>
                        </a:lnTo>
                        <a:lnTo>
                          <a:pt x="23" y="9"/>
                        </a:lnTo>
                        <a:lnTo>
                          <a:pt x="16" y="7"/>
                        </a:lnTo>
                        <a:lnTo>
                          <a:pt x="9" y="6"/>
                        </a:lnTo>
                        <a:lnTo>
                          <a:pt x="4" y="6"/>
                        </a:lnTo>
                        <a:lnTo>
                          <a:pt x="3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4" name="Freeform 3850"/>
                  <p:cNvSpPr>
                    <a:spLocks/>
                  </p:cNvSpPr>
                  <p:nvPr/>
                </p:nvSpPr>
                <p:spPr bwMode="auto">
                  <a:xfrm>
                    <a:off x="3586" y="3794"/>
                    <a:ext cx="2" cy="36"/>
                  </a:xfrm>
                  <a:custGeom>
                    <a:avLst/>
                    <a:gdLst>
                      <a:gd name="T0" fmla="*/ 4 w 4"/>
                      <a:gd name="T1" fmla="*/ 69 h 71"/>
                      <a:gd name="T2" fmla="*/ 4 w 4"/>
                      <a:gd name="T3" fmla="*/ 71 h 71"/>
                      <a:gd name="T4" fmla="*/ 3 w 4"/>
                      <a:gd name="T5" fmla="*/ 71 h 71"/>
                      <a:gd name="T6" fmla="*/ 0 w 4"/>
                      <a:gd name="T7" fmla="*/ 69 h 71"/>
                      <a:gd name="T8" fmla="*/ 0 w 4"/>
                      <a:gd name="T9" fmla="*/ 61 h 71"/>
                      <a:gd name="T10" fmla="*/ 2 w 4"/>
                      <a:gd name="T11" fmla="*/ 43 h 71"/>
                      <a:gd name="T12" fmla="*/ 2 w 4"/>
                      <a:gd name="T13" fmla="*/ 33 h 71"/>
                      <a:gd name="T14" fmla="*/ 2 w 4"/>
                      <a:gd name="T15" fmla="*/ 23 h 71"/>
                      <a:gd name="T16" fmla="*/ 2 w 4"/>
                      <a:gd name="T17" fmla="*/ 7 h 71"/>
                      <a:gd name="T18" fmla="*/ 2 w 4"/>
                      <a:gd name="T19" fmla="*/ 3 h 71"/>
                      <a:gd name="T20" fmla="*/ 2 w 4"/>
                      <a:gd name="T21" fmla="*/ 0 h 71"/>
                      <a:gd name="T22" fmla="*/ 4 w 4"/>
                      <a:gd name="T23" fmla="*/ 0 h 71"/>
                      <a:gd name="T24" fmla="*/ 4 w 4"/>
                      <a:gd name="T25" fmla="*/ 69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" h="71">
                        <a:moveTo>
                          <a:pt x="4" y="69"/>
                        </a:moveTo>
                        <a:lnTo>
                          <a:pt x="4" y="71"/>
                        </a:lnTo>
                        <a:lnTo>
                          <a:pt x="3" y="71"/>
                        </a:lnTo>
                        <a:lnTo>
                          <a:pt x="0" y="69"/>
                        </a:lnTo>
                        <a:lnTo>
                          <a:pt x="0" y="61"/>
                        </a:lnTo>
                        <a:lnTo>
                          <a:pt x="2" y="43"/>
                        </a:lnTo>
                        <a:lnTo>
                          <a:pt x="2" y="33"/>
                        </a:lnTo>
                        <a:lnTo>
                          <a:pt x="2" y="23"/>
                        </a:lnTo>
                        <a:lnTo>
                          <a:pt x="2" y="7"/>
                        </a:lnTo>
                        <a:lnTo>
                          <a:pt x="2" y="3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69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5" name="Freeform 3851"/>
                  <p:cNvSpPr>
                    <a:spLocks/>
                  </p:cNvSpPr>
                  <p:nvPr/>
                </p:nvSpPr>
                <p:spPr bwMode="auto">
                  <a:xfrm>
                    <a:off x="3587" y="3787"/>
                    <a:ext cx="1" cy="7"/>
                  </a:xfrm>
                  <a:custGeom>
                    <a:avLst/>
                    <a:gdLst>
                      <a:gd name="T0" fmla="*/ 15 h 15"/>
                      <a:gd name="T1" fmla="*/ 0 h 15"/>
                      <a:gd name="T2" fmla="*/ 15 h 15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5">
                        <a:moveTo>
                          <a:pt x="0" y="15"/>
                        </a:moveTo>
                        <a:lnTo>
                          <a:pt x="0" y="0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1588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6" name="Freeform 3852"/>
                  <p:cNvSpPr>
                    <a:spLocks/>
                  </p:cNvSpPr>
                  <p:nvPr/>
                </p:nvSpPr>
                <p:spPr bwMode="auto">
                  <a:xfrm>
                    <a:off x="3570" y="3811"/>
                    <a:ext cx="16" cy="13"/>
                  </a:xfrm>
                  <a:custGeom>
                    <a:avLst/>
                    <a:gdLst>
                      <a:gd name="T0" fmla="*/ 32 w 32"/>
                      <a:gd name="T1" fmla="*/ 26 h 26"/>
                      <a:gd name="T2" fmla="*/ 32 w 32"/>
                      <a:gd name="T3" fmla="*/ 23 h 26"/>
                      <a:gd name="T4" fmla="*/ 2 w 32"/>
                      <a:gd name="T5" fmla="*/ 0 h 26"/>
                      <a:gd name="T6" fmla="*/ 0 w 32"/>
                      <a:gd name="T7" fmla="*/ 0 h 26"/>
                      <a:gd name="T8" fmla="*/ 32 w 3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26">
                        <a:moveTo>
                          <a:pt x="32" y="26"/>
                        </a:moveTo>
                        <a:lnTo>
                          <a:pt x="32" y="23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7" name="Freeform 3853"/>
                  <p:cNvSpPr>
                    <a:spLocks/>
                  </p:cNvSpPr>
                  <p:nvPr/>
                </p:nvSpPr>
                <p:spPr bwMode="auto">
                  <a:xfrm>
                    <a:off x="3596" y="3802"/>
                    <a:ext cx="8" cy="12"/>
                  </a:xfrm>
                  <a:custGeom>
                    <a:avLst/>
                    <a:gdLst>
                      <a:gd name="T0" fmla="*/ 0 w 14"/>
                      <a:gd name="T1" fmla="*/ 25 h 25"/>
                      <a:gd name="T2" fmla="*/ 3 w 14"/>
                      <a:gd name="T3" fmla="*/ 25 h 25"/>
                      <a:gd name="T4" fmla="*/ 14 w 14"/>
                      <a:gd name="T5" fmla="*/ 0 h 25"/>
                      <a:gd name="T6" fmla="*/ 11 w 14"/>
                      <a:gd name="T7" fmla="*/ 2 h 25"/>
                      <a:gd name="T8" fmla="*/ 0 w 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25">
                        <a:moveTo>
                          <a:pt x="0" y="25"/>
                        </a:moveTo>
                        <a:lnTo>
                          <a:pt x="3" y="25"/>
                        </a:lnTo>
                        <a:lnTo>
                          <a:pt x="14" y="0"/>
                        </a:lnTo>
                        <a:lnTo>
                          <a:pt x="11" y="2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8" name="Freeform 3854"/>
                  <p:cNvSpPr>
                    <a:spLocks/>
                  </p:cNvSpPr>
                  <p:nvPr/>
                </p:nvSpPr>
                <p:spPr bwMode="auto">
                  <a:xfrm>
                    <a:off x="3580" y="3812"/>
                    <a:ext cx="6" cy="3"/>
                  </a:xfrm>
                  <a:custGeom>
                    <a:avLst/>
                    <a:gdLst>
                      <a:gd name="T0" fmla="*/ 0 w 13"/>
                      <a:gd name="T1" fmla="*/ 0 h 6"/>
                      <a:gd name="T2" fmla="*/ 13 w 13"/>
                      <a:gd name="T3" fmla="*/ 6 h 6"/>
                      <a:gd name="T4" fmla="*/ 13 w 13"/>
                      <a:gd name="T5" fmla="*/ 3 h 6"/>
                      <a:gd name="T6" fmla="*/ 1 w 13"/>
                      <a:gd name="T7" fmla="*/ 0 h 6"/>
                      <a:gd name="T8" fmla="*/ 0 w 13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6">
                        <a:moveTo>
                          <a:pt x="0" y="0"/>
                        </a:moveTo>
                        <a:lnTo>
                          <a:pt x="13" y="6"/>
                        </a:lnTo>
                        <a:lnTo>
                          <a:pt x="13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89" name="Freeform 3855"/>
                  <p:cNvSpPr>
                    <a:spLocks/>
                  </p:cNvSpPr>
                  <p:nvPr/>
                </p:nvSpPr>
                <p:spPr bwMode="auto">
                  <a:xfrm>
                    <a:off x="3579" y="3807"/>
                    <a:ext cx="9" cy="3"/>
                  </a:xfrm>
                  <a:custGeom>
                    <a:avLst/>
                    <a:gdLst>
                      <a:gd name="T0" fmla="*/ 9 w 17"/>
                      <a:gd name="T1" fmla="*/ 6 h 6"/>
                      <a:gd name="T2" fmla="*/ 12 w 17"/>
                      <a:gd name="T3" fmla="*/ 6 h 6"/>
                      <a:gd name="T4" fmla="*/ 13 w 17"/>
                      <a:gd name="T5" fmla="*/ 6 h 6"/>
                      <a:gd name="T6" fmla="*/ 16 w 17"/>
                      <a:gd name="T7" fmla="*/ 4 h 6"/>
                      <a:gd name="T8" fmla="*/ 17 w 17"/>
                      <a:gd name="T9" fmla="*/ 3 h 6"/>
                      <a:gd name="T10" fmla="*/ 17 w 17"/>
                      <a:gd name="T11" fmla="*/ 3 h 6"/>
                      <a:gd name="T12" fmla="*/ 16 w 17"/>
                      <a:gd name="T13" fmla="*/ 1 h 6"/>
                      <a:gd name="T14" fmla="*/ 13 w 17"/>
                      <a:gd name="T15" fmla="*/ 0 h 6"/>
                      <a:gd name="T16" fmla="*/ 12 w 17"/>
                      <a:gd name="T17" fmla="*/ 0 h 6"/>
                      <a:gd name="T18" fmla="*/ 9 w 17"/>
                      <a:gd name="T19" fmla="*/ 0 h 6"/>
                      <a:gd name="T20" fmla="*/ 6 w 17"/>
                      <a:gd name="T21" fmla="*/ 0 h 6"/>
                      <a:gd name="T22" fmla="*/ 4 w 17"/>
                      <a:gd name="T23" fmla="*/ 0 h 6"/>
                      <a:gd name="T24" fmla="*/ 2 w 17"/>
                      <a:gd name="T25" fmla="*/ 1 h 6"/>
                      <a:gd name="T26" fmla="*/ 0 w 17"/>
                      <a:gd name="T27" fmla="*/ 3 h 6"/>
                      <a:gd name="T28" fmla="*/ 0 w 17"/>
                      <a:gd name="T29" fmla="*/ 3 h 6"/>
                      <a:gd name="T30" fmla="*/ 2 w 17"/>
                      <a:gd name="T31" fmla="*/ 4 h 6"/>
                      <a:gd name="T32" fmla="*/ 4 w 17"/>
                      <a:gd name="T33" fmla="*/ 6 h 6"/>
                      <a:gd name="T34" fmla="*/ 6 w 17"/>
                      <a:gd name="T35" fmla="*/ 6 h 6"/>
                      <a:gd name="T36" fmla="*/ 9 w 17"/>
                      <a:gd name="T3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7" h="6">
                        <a:moveTo>
                          <a:pt x="9" y="6"/>
                        </a:move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6" y="4"/>
                        </a:lnTo>
                        <a:lnTo>
                          <a:pt x="17" y="3"/>
                        </a:lnTo>
                        <a:lnTo>
                          <a:pt x="17" y="3"/>
                        </a:lnTo>
                        <a:lnTo>
                          <a:pt x="16" y="1"/>
                        </a:lnTo>
                        <a:lnTo>
                          <a:pt x="13" y="0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2" y="4"/>
                        </a:lnTo>
                        <a:lnTo>
                          <a:pt x="4" y="6"/>
                        </a:lnTo>
                        <a:lnTo>
                          <a:pt x="6" y="6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0" name="Rectangle 3856"/>
                  <p:cNvSpPr>
                    <a:spLocks noChangeArrowheads="1"/>
                  </p:cNvSpPr>
                  <p:nvPr/>
                </p:nvSpPr>
                <p:spPr bwMode="auto">
                  <a:xfrm>
                    <a:off x="3580" y="3835"/>
                    <a:ext cx="3" cy="25"/>
                  </a:xfrm>
                  <a:prstGeom prst="rect">
                    <a:avLst/>
                  </a:pr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1" name="Freeform 3857"/>
                  <p:cNvSpPr>
                    <a:spLocks/>
                  </p:cNvSpPr>
                  <p:nvPr/>
                </p:nvSpPr>
                <p:spPr bwMode="auto">
                  <a:xfrm>
                    <a:off x="3604" y="3835"/>
                    <a:ext cx="6" cy="19"/>
                  </a:xfrm>
                  <a:custGeom>
                    <a:avLst/>
                    <a:gdLst>
                      <a:gd name="T0" fmla="*/ 1 w 11"/>
                      <a:gd name="T1" fmla="*/ 0 h 37"/>
                      <a:gd name="T2" fmla="*/ 11 w 11"/>
                      <a:gd name="T3" fmla="*/ 37 h 37"/>
                      <a:gd name="T4" fmla="*/ 8 w 11"/>
                      <a:gd name="T5" fmla="*/ 37 h 37"/>
                      <a:gd name="T6" fmla="*/ 0 w 11"/>
                      <a:gd name="T7" fmla="*/ 1 h 37"/>
                      <a:gd name="T8" fmla="*/ 1 w 11"/>
                      <a:gd name="T9" fmla="*/ 1 h 37"/>
                      <a:gd name="T10" fmla="*/ 1 w 11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" h="37">
                        <a:moveTo>
                          <a:pt x="1" y="0"/>
                        </a:moveTo>
                        <a:lnTo>
                          <a:pt x="11" y="37"/>
                        </a:lnTo>
                        <a:lnTo>
                          <a:pt x="8" y="37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2" name="Freeform 3858"/>
                  <p:cNvSpPr>
                    <a:spLocks/>
                  </p:cNvSpPr>
                  <p:nvPr/>
                </p:nvSpPr>
                <p:spPr bwMode="auto">
                  <a:xfrm>
                    <a:off x="3596" y="3837"/>
                    <a:ext cx="6" cy="19"/>
                  </a:xfrm>
                  <a:custGeom>
                    <a:avLst/>
                    <a:gdLst>
                      <a:gd name="T0" fmla="*/ 3 w 11"/>
                      <a:gd name="T1" fmla="*/ 0 h 38"/>
                      <a:gd name="T2" fmla="*/ 11 w 11"/>
                      <a:gd name="T3" fmla="*/ 36 h 38"/>
                      <a:gd name="T4" fmla="*/ 8 w 11"/>
                      <a:gd name="T5" fmla="*/ 38 h 38"/>
                      <a:gd name="T6" fmla="*/ 0 w 11"/>
                      <a:gd name="T7" fmla="*/ 0 h 38"/>
                      <a:gd name="T8" fmla="*/ 1 w 11"/>
                      <a:gd name="T9" fmla="*/ 0 h 38"/>
                      <a:gd name="T10" fmla="*/ 3 w 11"/>
                      <a:gd name="T11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" h="38">
                        <a:moveTo>
                          <a:pt x="3" y="0"/>
                        </a:moveTo>
                        <a:lnTo>
                          <a:pt x="11" y="36"/>
                        </a:lnTo>
                        <a:lnTo>
                          <a:pt x="8" y="38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3" name="Freeform 3859"/>
                  <p:cNvSpPr>
                    <a:spLocks/>
                  </p:cNvSpPr>
                  <p:nvPr/>
                </p:nvSpPr>
                <p:spPr bwMode="auto">
                  <a:xfrm>
                    <a:off x="3600" y="3836"/>
                    <a:ext cx="5" cy="10"/>
                  </a:xfrm>
                  <a:custGeom>
                    <a:avLst/>
                    <a:gdLst>
                      <a:gd name="T0" fmla="*/ 0 w 10"/>
                      <a:gd name="T1" fmla="*/ 18 h 20"/>
                      <a:gd name="T2" fmla="*/ 9 w 10"/>
                      <a:gd name="T3" fmla="*/ 0 h 20"/>
                      <a:gd name="T4" fmla="*/ 10 w 10"/>
                      <a:gd name="T5" fmla="*/ 0 h 20"/>
                      <a:gd name="T6" fmla="*/ 10 w 10"/>
                      <a:gd name="T7" fmla="*/ 2 h 20"/>
                      <a:gd name="T8" fmla="*/ 10 w 10"/>
                      <a:gd name="T9" fmla="*/ 2 h 20"/>
                      <a:gd name="T10" fmla="*/ 9 w 10"/>
                      <a:gd name="T11" fmla="*/ 3 h 20"/>
                      <a:gd name="T12" fmla="*/ 6 w 10"/>
                      <a:gd name="T13" fmla="*/ 7 h 20"/>
                      <a:gd name="T14" fmla="*/ 4 w 10"/>
                      <a:gd name="T15" fmla="*/ 13 h 20"/>
                      <a:gd name="T16" fmla="*/ 1 w 10"/>
                      <a:gd name="T17" fmla="*/ 19 h 20"/>
                      <a:gd name="T18" fmla="*/ 0 w 10"/>
                      <a:gd name="T19" fmla="*/ 20 h 20"/>
                      <a:gd name="T20" fmla="*/ 0 w 10"/>
                      <a:gd name="T21" fmla="*/ 1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20">
                        <a:moveTo>
                          <a:pt x="0" y="18"/>
                        </a:move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9" y="3"/>
                        </a:lnTo>
                        <a:lnTo>
                          <a:pt x="6" y="7"/>
                        </a:lnTo>
                        <a:lnTo>
                          <a:pt x="4" y="13"/>
                        </a:lnTo>
                        <a:lnTo>
                          <a:pt x="1" y="19"/>
                        </a:lnTo>
                        <a:lnTo>
                          <a:pt x="0" y="2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4" name="Freeform 3860"/>
                  <p:cNvSpPr>
                    <a:spLocks/>
                  </p:cNvSpPr>
                  <p:nvPr/>
                </p:nvSpPr>
                <p:spPr bwMode="auto">
                  <a:xfrm>
                    <a:off x="3602" y="3846"/>
                    <a:ext cx="5" cy="9"/>
                  </a:xfrm>
                  <a:custGeom>
                    <a:avLst/>
                    <a:gdLst>
                      <a:gd name="T0" fmla="*/ 0 w 10"/>
                      <a:gd name="T1" fmla="*/ 18 h 19"/>
                      <a:gd name="T2" fmla="*/ 9 w 10"/>
                      <a:gd name="T3" fmla="*/ 0 h 19"/>
                      <a:gd name="T4" fmla="*/ 10 w 10"/>
                      <a:gd name="T5" fmla="*/ 0 h 19"/>
                      <a:gd name="T6" fmla="*/ 10 w 10"/>
                      <a:gd name="T7" fmla="*/ 2 h 19"/>
                      <a:gd name="T8" fmla="*/ 10 w 10"/>
                      <a:gd name="T9" fmla="*/ 5 h 19"/>
                      <a:gd name="T10" fmla="*/ 8 w 10"/>
                      <a:gd name="T11" fmla="*/ 8 h 19"/>
                      <a:gd name="T12" fmla="*/ 6 w 10"/>
                      <a:gd name="T13" fmla="*/ 11 h 19"/>
                      <a:gd name="T14" fmla="*/ 3 w 10"/>
                      <a:gd name="T15" fmla="*/ 15 h 19"/>
                      <a:gd name="T16" fmla="*/ 2 w 10"/>
                      <a:gd name="T17" fmla="*/ 19 h 19"/>
                      <a:gd name="T18" fmla="*/ 0 w 10"/>
                      <a:gd name="T19" fmla="*/ 19 h 19"/>
                      <a:gd name="T20" fmla="*/ 0 w 10"/>
                      <a:gd name="T21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19">
                        <a:moveTo>
                          <a:pt x="0" y="18"/>
                        </a:move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10" y="5"/>
                        </a:lnTo>
                        <a:lnTo>
                          <a:pt x="8" y="8"/>
                        </a:lnTo>
                        <a:lnTo>
                          <a:pt x="6" y="11"/>
                        </a:lnTo>
                        <a:lnTo>
                          <a:pt x="3" y="15"/>
                        </a:lnTo>
                        <a:lnTo>
                          <a:pt x="2" y="19"/>
                        </a:lnTo>
                        <a:lnTo>
                          <a:pt x="0" y="19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5" name="Line 38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6" y="3791"/>
                    <a:ext cx="1" cy="8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6" name="Line 3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9" y="3792"/>
                    <a:ext cx="1" cy="10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7" name="Line 38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6" y="3794"/>
                    <a:ext cx="1" cy="9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8" name="Line 38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1" y="3799"/>
                    <a:ext cx="1" cy="1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99" name="Line 3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3803"/>
                    <a:ext cx="1" cy="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00" name="Oval 3866"/>
                  <p:cNvSpPr>
                    <a:spLocks noChangeArrowheads="1"/>
                  </p:cNvSpPr>
                  <p:nvPr/>
                </p:nvSpPr>
                <p:spPr bwMode="auto">
                  <a:xfrm>
                    <a:off x="3587" y="3814"/>
                    <a:ext cx="22" cy="22"/>
                  </a:xfrm>
                  <a:prstGeom prst="ellipse">
                    <a:avLst/>
                  </a:prstGeom>
                  <a:solidFill>
                    <a:srgbClr val="B2B2B2"/>
                  </a:solidFill>
                  <a:ln w="1588">
                    <a:solidFill>
                      <a:srgbClr val="77777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301" name="Freeform 3867"/>
                  <p:cNvSpPr>
                    <a:spLocks/>
                  </p:cNvSpPr>
                  <p:nvPr/>
                </p:nvSpPr>
                <p:spPr bwMode="auto">
                  <a:xfrm>
                    <a:off x="3591" y="3818"/>
                    <a:ext cx="8" cy="7"/>
                  </a:xfrm>
                  <a:custGeom>
                    <a:avLst/>
                    <a:gdLst>
                      <a:gd name="T0" fmla="*/ 7 w 14"/>
                      <a:gd name="T1" fmla="*/ 13 h 13"/>
                      <a:gd name="T2" fmla="*/ 10 w 14"/>
                      <a:gd name="T3" fmla="*/ 13 h 13"/>
                      <a:gd name="T4" fmla="*/ 11 w 14"/>
                      <a:gd name="T5" fmla="*/ 11 h 13"/>
                      <a:gd name="T6" fmla="*/ 13 w 14"/>
                      <a:gd name="T7" fmla="*/ 10 h 13"/>
                      <a:gd name="T8" fmla="*/ 14 w 14"/>
                      <a:gd name="T9" fmla="*/ 8 h 13"/>
                      <a:gd name="T10" fmla="*/ 14 w 14"/>
                      <a:gd name="T11" fmla="*/ 5 h 13"/>
                      <a:gd name="T12" fmla="*/ 14 w 14"/>
                      <a:gd name="T13" fmla="*/ 2 h 13"/>
                      <a:gd name="T14" fmla="*/ 13 w 14"/>
                      <a:gd name="T15" fmla="*/ 2 h 13"/>
                      <a:gd name="T16" fmla="*/ 11 w 14"/>
                      <a:gd name="T17" fmla="*/ 1 h 13"/>
                      <a:gd name="T18" fmla="*/ 10 w 14"/>
                      <a:gd name="T19" fmla="*/ 0 h 13"/>
                      <a:gd name="T20" fmla="*/ 7 w 14"/>
                      <a:gd name="T21" fmla="*/ 0 h 13"/>
                      <a:gd name="T22" fmla="*/ 4 w 14"/>
                      <a:gd name="T23" fmla="*/ 0 h 13"/>
                      <a:gd name="T24" fmla="*/ 3 w 14"/>
                      <a:gd name="T25" fmla="*/ 1 h 13"/>
                      <a:gd name="T26" fmla="*/ 1 w 14"/>
                      <a:gd name="T27" fmla="*/ 2 h 13"/>
                      <a:gd name="T28" fmla="*/ 0 w 14"/>
                      <a:gd name="T29" fmla="*/ 2 h 13"/>
                      <a:gd name="T30" fmla="*/ 0 w 14"/>
                      <a:gd name="T31" fmla="*/ 5 h 13"/>
                      <a:gd name="T32" fmla="*/ 0 w 14"/>
                      <a:gd name="T33" fmla="*/ 8 h 13"/>
                      <a:gd name="T34" fmla="*/ 1 w 14"/>
                      <a:gd name="T35" fmla="*/ 10 h 13"/>
                      <a:gd name="T36" fmla="*/ 3 w 14"/>
                      <a:gd name="T37" fmla="*/ 11 h 13"/>
                      <a:gd name="T38" fmla="*/ 4 w 14"/>
                      <a:gd name="T39" fmla="*/ 13 h 13"/>
                      <a:gd name="T40" fmla="*/ 7 w 14"/>
                      <a:gd name="T41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" h="13">
                        <a:moveTo>
                          <a:pt x="7" y="13"/>
                        </a:moveTo>
                        <a:lnTo>
                          <a:pt x="10" y="13"/>
                        </a:lnTo>
                        <a:lnTo>
                          <a:pt x="11" y="11"/>
                        </a:lnTo>
                        <a:lnTo>
                          <a:pt x="13" y="10"/>
                        </a:lnTo>
                        <a:lnTo>
                          <a:pt x="14" y="8"/>
                        </a:lnTo>
                        <a:lnTo>
                          <a:pt x="14" y="5"/>
                        </a:lnTo>
                        <a:lnTo>
                          <a:pt x="14" y="2"/>
                        </a:lnTo>
                        <a:lnTo>
                          <a:pt x="13" y="2"/>
                        </a:lnTo>
                        <a:lnTo>
                          <a:pt x="11" y="1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3" y="11"/>
                        </a:lnTo>
                        <a:lnTo>
                          <a:pt x="4" y="13"/>
                        </a:lnTo>
                        <a:lnTo>
                          <a:pt x="7" y="13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228" name="Line 3868"/>
                <p:cNvSpPr>
                  <a:spLocks noChangeShapeType="1"/>
                </p:cNvSpPr>
                <p:nvPr/>
              </p:nvSpPr>
              <p:spPr bwMode="auto">
                <a:xfrm flipH="1" flipV="1">
                  <a:off x="3553" y="3909"/>
                  <a:ext cx="57" cy="16"/>
                </a:xfrm>
                <a:prstGeom prst="line">
                  <a:avLst/>
                </a:prstGeom>
                <a:noFill/>
                <a:ln w="1588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29" name="Freeform 3869"/>
                <p:cNvSpPr>
                  <a:spLocks/>
                </p:cNvSpPr>
                <p:nvPr/>
              </p:nvSpPr>
              <p:spPr bwMode="auto">
                <a:xfrm>
                  <a:off x="3531" y="3896"/>
                  <a:ext cx="22" cy="35"/>
                </a:xfrm>
                <a:custGeom>
                  <a:avLst/>
                  <a:gdLst>
                    <a:gd name="T0" fmla="*/ 0 w 45"/>
                    <a:gd name="T1" fmla="*/ 0 h 71"/>
                    <a:gd name="T2" fmla="*/ 0 w 45"/>
                    <a:gd name="T3" fmla="*/ 54 h 71"/>
                    <a:gd name="T4" fmla="*/ 45 w 45"/>
                    <a:gd name="T5" fmla="*/ 71 h 71"/>
                    <a:gd name="T6" fmla="*/ 45 w 45"/>
                    <a:gd name="T7" fmla="*/ 18 h 71"/>
                    <a:gd name="T8" fmla="*/ 0 w 45"/>
                    <a:gd name="T9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1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45" y="71"/>
                      </a:lnTo>
                      <a:lnTo>
                        <a:pt x="45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588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230" name="Group 3870"/>
                <p:cNvGrpSpPr>
                  <a:grpSpLocks/>
                </p:cNvGrpSpPr>
                <p:nvPr/>
              </p:nvGrpSpPr>
              <p:grpSpPr bwMode="auto">
                <a:xfrm>
                  <a:off x="3552" y="3867"/>
                  <a:ext cx="128" cy="90"/>
                  <a:chOff x="3552" y="3867"/>
                  <a:chExt cx="128" cy="90"/>
                </a:xfrm>
              </p:grpSpPr>
              <p:sp>
                <p:nvSpPr>
                  <p:cNvPr id="1267" name="Freeform 3871"/>
                  <p:cNvSpPr>
                    <a:spLocks/>
                  </p:cNvSpPr>
                  <p:nvPr/>
                </p:nvSpPr>
                <p:spPr bwMode="auto">
                  <a:xfrm>
                    <a:off x="3567" y="3867"/>
                    <a:ext cx="102" cy="24"/>
                  </a:xfrm>
                  <a:custGeom>
                    <a:avLst/>
                    <a:gdLst>
                      <a:gd name="T0" fmla="*/ 3 w 204"/>
                      <a:gd name="T1" fmla="*/ 24 h 48"/>
                      <a:gd name="T2" fmla="*/ 0 w 204"/>
                      <a:gd name="T3" fmla="*/ 19 h 48"/>
                      <a:gd name="T4" fmla="*/ 113 w 204"/>
                      <a:gd name="T5" fmla="*/ 0 h 48"/>
                      <a:gd name="T6" fmla="*/ 204 w 204"/>
                      <a:gd name="T7" fmla="*/ 19 h 48"/>
                      <a:gd name="T8" fmla="*/ 202 w 204"/>
                      <a:gd name="T9" fmla="*/ 27 h 48"/>
                      <a:gd name="T10" fmla="*/ 93 w 204"/>
                      <a:gd name="T11" fmla="*/ 48 h 48"/>
                      <a:gd name="T12" fmla="*/ 3 w 204"/>
                      <a:gd name="T13" fmla="*/ 2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4" h="48">
                        <a:moveTo>
                          <a:pt x="3" y="24"/>
                        </a:moveTo>
                        <a:lnTo>
                          <a:pt x="0" y="19"/>
                        </a:lnTo>
                        <a:lnTo>
                          <a:pt x="113" y="0"/>
                        </a:lnTo>
                        <a:lnTo>
                          <a:pt x="204" y="19"/>
                        </a:lnTo>
                        <a:lnTo>
                          <a:pt x="202" y="27"/>
                        </a:lnTo>
                        <a:lnTo>
                          <a:pt x="93" y="48"/>
                        </a:lnTo>
                        <a:lnTo>
                          <a:pt x="3" y="24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68" name="Freeform 3872"/>
                  <p:cNvSpPr>
                    <a:spLocks/>
                  </p:cNvSpPr>
                  <p:nvPr/>
                </p:nvSpPr>
                <p:spPr bwMode="auto">
                  <a:xfrm>
                    <a:off x="3607" y="3877"/>
                    <a:ext cx="73" cy="44"/>
                  </a:xfrm>
                  <a:custGeom>
                    <a:avLst/>
                    <a:gdLst>
                      <a:gd name="T0" fmla="*/ 9 w 145"/>
                      <a:gd name="T1" fmla="*/ 23 h 88"/>
                      <a:gd name="T2" fmla="*/ 125 w 145"/>
                      <a:gd name="T3" fmla="*/ 0 h 88"/>
                      <a:gd name="T4" fmla="*/ 145 w 145"/>
                      <a:gd name="T5" fmla="*/ 55 h 88"/>
                      <a:gd name="T6" fmla="*/ 138 w 145"/>
                      <a:gd name="T7" fmla="*/ 59 h 88"/>
                      <a:gd name="T8" fmla="*/ 12 w 145"/>
                      <a:gd name="T9" fmla="*/ 88 h 88"/>
                      <a:gd name="T10" fmla="*/ 2 w 145"/>
                      <a:gd name="T11" fmla="*/ 79 h 88"/>
                      <a:gd name="T12" fmla="*/ 0 w 145"/>
                      <a:gd name="T13" fmla="*/ 30 h 88"/>
                      <a:gd name="T14" fmla="*/ 9 w 145"/>
                      <a:gd name="T15" fmla="*/ 23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5" h="88">
                        <a:moveTo>
                          <a:pt x="9" y="23"/>
                        </a:moveTo>
                        <a:lnTo>
                          <a:pt x="125" y="0"/>
                        </a:lnTo>
                        <a:lnTo>
                          <a:pt x="145" y="55"/>
                        </a:lnTo>
                        <a:lnTo>
                          <a:pt x="138" y="59"/>
                        </a:lnTo>
                        <a:lnTo>
                          <a:pt x="12" y="88"/>
                        </a:lnTo>
                        <a:lnTo>
                          <a:pt x="2" y="79"/>
                        </a:lnTo>
                        <a:lnTo>
                          <a:pt x="0" y="30"/>
                        </a:lnTo>
                        <a:lnTo>
                          <a:pt x="9" y="23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69" name="Freeform 3873"/>
                  <p:cNvSpPr>
                    <a:spLocks/>
                  </p:cNvSpPr>
                  <p:nvPr/>
                </p:nvSpPr>
                <p:spPr bwMode="auto">
                  <a:xfrm>
                    <a:off x="3624" y="3888"/>
                    <a:ext cx="22" cy="24"/>
                  </a:xfrm>
                  <a:custGeom>
                    <a:avLst/>
                    <a:gdLst>
                      <a:gd name="T0" fmla="*/ 7 w 43"/>
                      <a:gd name="T1" fmla="*/ 4 h 46"/>
                      <a:gd name="T2" fmla="*/ 0 w 43"/>
                      <a:gd name="T3" fmla="*/ 14 h 46"/>
                      <a:gd name="T4" fmla="*/ 7 w 43"/>
                      <a:gd name="T5" fmla="*/ 40 h 46"/>
                      <a:gd name="T6" fmla="*/ 16 w 43"/>
                      <a:gd name="T7" fmla="*/ 46 h 46"/>
                      <a:gd name="T8" fmla="*/ 36 w 43"/>
                      <a:gd name="T9" fmla="*/ 42 h 46"/>
                      <a:gd name="T10" fmla="*/ 43 w 43"/>
                      <a:gd name="T11" fmla="*/ 32 h 46"/>
                      <a:gd name="T12" fmla="*/ 36 w 43"/>
                      <a:gd name="T13" fmla="*/ 6 h 46"/>
                      <a:gd name="T14" fmla="*/ 26 w 43"/>
                      <a:gd name="T15" fmla="*/ 0 h 46"/>
                      <a:gd name="T16" fmla="*/ 7 w 43"/>
                      <a:gd name="T17" fmla="*/ 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" h="46">
                        <a:moveTo>
                          <a:pt x="7" y="4"/>
                        </a:moveTo>
                        <a:lnTo>
                          <a:pt x="0" y="14"/>
                        </a:lnTo>
                        <a:lnTo>
                          <a:pt x="7" y="40"/>
                        </a:lnTo>
                        <a:lnTo>
                          <a:pt x="16" y="46"/>
                        </a:lnTo>
                        <a:lnTo>
                          <a:pt x="36" y="42"/>
                        </a:lnTo>
                        <a:lnTo>
                          <a:pt x="43" y="32"/>
                        </a:lnTo>
                        <a:lnTo>
                          <a:pt x="36" y="6"/>
                        </a:lnTo>
                        <a:lnTo>
                          <a:pt x="26" y="0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70" name="Freeform 3874"/>
                  <p:cNvSpPr>
                    <a:spLocks/>
                  </p:cNvSpPr>
                  <p:nvPr/>
                </p:nvSpPr>
                <p:spPr bwMode="auto">
                  <a:xfrm>
                    <a:off x="3552" y="3878"/>
                    <a:ext cx="60" cy="45"/>
                  </a:xfrm>
                  <a:custGeom>
                    <a:avLst/>
                    <a:gdLst>
                      <a:gd name="T0" fmla="*/ 28 w 118"/>
                      <a:gd name="T1" fmla="*/ 0 h 91"/>
                      <a:gd name="T2" fmla="*/ 118 w 118"/>
                      <a:gd name="T3" fmla="*/ 23 h 91"/>
                      <a:gd name="T4" fmla="*/ 118 w 118"/>
                      <a:gd name="T5" fmla="*/ 86 h 91"/>
                      <a:gd name="T6" fmla="*/ 109 w 118"/>
                      <a:gd name="T7" fmla="*/ 91 h 91"/>
                      <a:gd name="T8" fmla="*/ 2 w 118"/>
                      <a:gd name="T9" fmla="*/ 61 h 91"/>
                      <a:gd name="T10" fmla="*/ 0 w 118"/>
                      <a:gd name="T11" fmla="*/ 51 h 91"/>
                      <a:gd name="T12" fmla="*/ 8 w 118"/>
                      <a:gd name="T13" fmla="*/ 29 h 91"/>
                      <a:gd name="T14" fmla="*/ 28 w 118"/>
                      <a:gd name="T15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8" h="91">
                        <a:moveTo>
                          <a:pt x="28" y="0"/>
                        </a:moveTo>
                        <a:lnTo>
                          <a:pt x="118" y="23"/>
                        </a:lnTo>
                        <a:lnTo>
                          <a:pt x="118" y="86"/>
                        </a:lnTo>
                        <a:lnTo>
                          <a:pt x="109" y="91"/>
                        </a:lnTo>
                        <a:lnTo>
                          <a:pt x="2" y="61"/>
                        </a:lnTo>
                        <a:lnTo>
                          <a:pt x="0" y="51"/>
                        </a:lnTo>
                        <a:lnTo>
                          <a:pt x="8" y="29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71" name="Freeform 3875"/>
                  <p:cNvSpPr>
                    <a:spLocks/>
                  </p:cNvSpPr>
                  <p:nvPr/>
                </p:nvSpPr>
                <p:spPr bwMode="auto">
                  <a:xfrm>
                    <a:off x="3577" y="3887"/>
                    <a:ext cx="22" cy="25"/>
                  </a:xfrm>
                  <a:custGeom>
                    <a:avLst/>
                    <a:gdLst>
                      <a:gd name="T0" fmla="*/ 19 w 45"/>
                      <a:gd name="T1" fmla="*/ 0 h 49"/>
                      <a:gd name="T2" fmla="*/ 7 w 45"/>
                      <a:gd name="T3" fmla="*/ 6 h 49"/>
                      <a:gd name="T4" fmla="*/ 0 w 45"/>
                      <a:gd name="T5" fmla="*/ 32 h 49"/>
                      <a:gd name="T6" fmla="*/ 6 w 45"/>
                      <a:gd name="T7" fmla="*/ 42 h 49"/>
                      <a:gd name="T8" fmla="*/ 26 w 45"/>
                      <a:gd name="T9" fmla="*/ 49 h 49"/>
                      <a:gd name="T10" fmla="*/ 37 w 45"/>
                      <a:gd name="T11" fmla="*/ 42 h 49"/>
                      <a:gd name="T12" fmla="*/ 45 w 45"/>
                      <a:gd name="T13" fmla="*/ 17 h 49"/>
                      <a:gd name="T14" fmla="*/ 39 w 45"/>
                      <a:gd name="T15" fmla="*/ 6 h 49"/>
                      <a:gd name="T16" fmla="*/ 19 w 45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" h="49">
                        <a:moveTo>
                          <a:pt x="19" y="0"/>
                        </a:moveTo>
                        <a:lnTo>
                          <a:pt x="7" y="6"/>
                        </a:lnTo>
                        <a:lnTo>
                          <a:pt x="0" y="32"/>
                        </a:lnTo>
                        <a:lnTo>
                          <a:pt x="6" y="42"/>
                        </a:lnTo>
                        <a:lnTo>
                          <a:pt x="26" y="49"/>
                        </a:lnTo>
                        <a:lnTo>
                          <a:pt x="37" y="42"/>
                        </a:lnTo>
                        <a:lnTo>
                          <a:pt x="45" y="17"/>
                        </a:lnTo>
                        <a:lnTo>
                          <a:pt x="39" y="6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72" name="Freeform 3876"/>
                  <p:cNvSpPr>
                    <a:spLocks/>
                  </p:cNvSpPr>
                  <p:nvPr/>
                </p:nvSpPr>
                <p:spPr bwMode="auto">
                  <a:xfrm>
                    <a:off x="3552" y="3903"/>
                    <a:ext cx="61" cy="54"/>
                  </a:xfrm>
                  <a:custGeom>
                    <a:avLst/>
                    <a:gdLst>
                      <a:gd name="T0" fmla="*/ 0 w 121"/>
                      <a:gd name="T1" fmla="*/ 0 h 108"/>
                      <a:gd name="T2" fmla="*/ 0 w 121"/>
                      <a:gd name="T3" fmla="*/ 65 h 108"/>
                      <a:gd name="T4" fmla="*/ 117 w 121"/>
                      <a:gd name="T5" fmla="*/ 108 h 108"/>
                      <a:gd name="T6" fmla="*/ 121 w 121"/>
                      <a:gd name="T7" fmla="*/ 103 h 108"/>
                      <a:gd name="T8" fmla="*/ 121 w 121"/>
                      <a:gd name="T9" fmla="*/ 39 h 108"/>
                      <a:gd name="T10" fmla="*/ 117 w 121"/>
                      <a:gd name="T11" fmla="*/ 33 h 108"/>
                      <a:gd name="T12" fmla="*/ 0 w 121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1" h="108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117" y="108"/>
                        </a:lnTo>
                        <a:lnTo>
                          <a:pt x="121" y="103"/>
                        </a:lnTo>
                        <a:lnTo>
                          <a:pt x="121" y="39"/>
                        </a:lnTo>
                        <a:lnTo>
                          <a:pt x="117" y="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273" name="Group 3877"/>
                  <p:cNvGrpSpPr>
                    <a:grpSpLocks/>
                  </p:cNvGrpSpPr>
                  <p:nvPr/>
                </p:nvGrpSpPr>
                <p:grpSpPr bwMode="auto">
                  <a:xfrm>
                    <a:off x="3612" y="3905"/>
                    <a:ext cx="68" cy="52"/>
                    <a:chOff x="3612" y="3905"/>
                    <a:chExt cx="68" cy="52"/>
                  </a:xfrm>
                </p:grpSpPr>
                <p:sp>
                  <p:nvSpPr>
                    <p:cNvPr id="1274" name="Freeform 3878"/>
                    <p:cNvSpPr>
                      <a:spLocks/>
                    </p:cNvSpPr>
                    <p:nvPr/>
                  </p:nvSpPr>
                  <p:spPr bwMode="auto">
                    <a:xfrm>
                      <a:off x="3612" y="3905"/>
                      <a:ext cx="68" cy="52"/>
                    </a:xfrm>
                    <a:custGeom>
                      <a:avLst/>
                      <a:gdLst>
                        <a:gd name="T0" fmla="*/ 0 w 136"/>
                        <a:gd name="T1" fmla="*/ 104 h 104"/>
                        <a:gd name="T2" fmla="*/ 136 w 136"/>
                        <a:gd name="T3" fmla="*/ 70 h 104"/>
                        <a:gd name="T4" fmla="*/ 136 w 136"/>
                        <a:gd name="T5" fmla="*/ 0 h 104"/>
                        <a:gd name="T6" fmla="*/ 0 w 136"/>
                        <a:gd name="T7" fmla="*/ 29 h 104"/>
                        <a:gd name="T8" fmla="*/ 0 w 136"/>
                        <a:gd name="T9" fmla="*/ 104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6" h="104">
                          <a:moveTo>
                            <a:pt x="0" y="104"/>
                          </a:moveTo>
                          <a:lnTo>
                            <a:pt x="136" y="70"/>
                          </a:lnTo>
                          <a:lnTo>
                            <a:pt x="136" y="0"/>
                          </a:lnTo>
                          <a:lnTo>
                            <a:pt x="0" y="29"/>
                          </a:lnTo>
                          <a:lnTo>
                            <a:pt x="0" y="10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75" name="Line 38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2" y="3910"/>
                      <a:ext cx="64" cy="15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F8F8F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76" name="Line 38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3" y="3921"/>
                      <a:ext cx="64" cy="14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F8F8F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77" name="Line 38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3" y="3930"/>
                      <a:ext cx="64" cy="14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F8F8F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231" name="Group 3882"/>
                <p:cNvGrpSpPr>
                  <a:grpSpLocks/>
                </p:cNvGrpSpPr>
                <p:nvPr/>
              </p:nvGrpSpPr>
              <p:grpSpPr bwMode="auto">
                <a:xfrm>
                  <a:off x="3573" y="3834"/>
                  <a:ext cx="88" cy="52"/>
                  <a:chOff x="3573" y="3834"/>
                  <a:chExt cx="88" cy="52"/>
                </a:xfrm>
              </p:grpSpPr>
              <p:grpSp>
                <p:nvGrpSpPr>
                  <p:cNvPr id="1234" name="Group 3883"/>
                  <p:cNvGrpSpPr>
                    <a:grpSpLocks/>
                  </p:cNvGrpSpPr>
                  <p:nvPr/>
                </p:nvGrpSpPr>
                <p:grpSpPr bwMode="auto">
                  <a:xfrm>
                    <a:off x="3573" y="3853"/>
                    <a:ext cx="88" cy="33"/>
                    <a:chOff x="3573" y="3853"/>
                    <a:chExt cx="88" cy="33"/>
                  </a:xfrm>
                </p:grpSpPr>
                <p:sp>
                  <p:nvSpPr>
                    <p:cNvPr id="1255" name="Freeform 3884"/>
                    <p:cNvSpPr>
                      <a:spLocks/>
                    </p:cNvSpPr>
                    <p:nvPr/>
                  </p:nvSpPr>
                  <p:spPr bwMode="auto">
                    <a:xfrm>
                      <a:off x="3581" y="3853"/>
                      <a:ext cx="71" cy="17"/>
                    </a:xfrm>
                    <a:custGeom>
                      <a:avLst/>
                      <a:gdLst>
                        <a:gd name="T0" fmla="*/ 138 w 142"/>
                        <a:gd name="T1" fmla="*/ 20 h 35"/>
                        <a:gd name="T2" fmla="*/ 142 w 142"/>
                        <a:gd name="T3" fmla="*/ 19 h 35"/>
                        <a:gd name="T4" fmla="*/ 73 w 142"/>
                        <a:gd name="T5" fmla="*/ 0 h 35"/>
                        <a:gd name="T6" fmla="*/ 0 w 142"/>
                        <a:gd name="T7" fmla="*/ 19 h 35"/>
                        <a:gd name="T8" fmla="*/ 21 w 142"/>
                        <a:gd name="T9" fmla="*/ 29 h 35"/>
                        <a:gd name="T10" fmla="*/ 64 w 142"/>
                        <a:gd name="T11" fmla="*/ 35 h 35"/>
                        <a:gd name="T12" fmla="*/ 138 w 142"/>
                        <a:gd name="T13" fmla="*/ 20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42" h="35">
                          <a:moveTo>
                            <a:pt x="138" y="20"/>
                          </a:moveTo>
                          <a:lnTo>
                            <a:pt x="142" y="19"/>
                          </a:lnTo>
                          <a:lnTo>
                            <a:pt x="73" y="0"/>
                          </a:lnTo>
                          <a:lnTo>
                            <a:pt x="0" y="19"/>
                          </a:lnTo>
                          <a:lnTo>
                            <a:pt x="21" y="29"/>
                          </a:lnTo>
                          <a:lnTo>
                            <a:pt x="64" y="35"/>
                          </a:lnTo>
                          <a:lnTo>
                            <a:pt x="138" y="2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56" name="Freeform 3885"/>
                    <p:cNvSpPr>
                      <a:spLocks/>
                    </p:cNvSpPr>
                    <p:nvPr/>
                  </p:nvSpPr>
                  <p:spPr bwMode="auto">
                    <a:xfrm>
                      <a:off x="3581" y="3865"/>
                      <a:ext cx="34" cy="13"/>
                    </a:xfrm>
                    <a:custGeom>
                      <a:avLst/>
                      <a:gdLst>
                        <a:gd name="T0" fmla="*/ 68 w 68"/>
                        <a:gd name="T1" fmla="*/ 22 h 26"/>
                        <a:gd name="T2" fmla="*/ 54 w 68"/>
                        <a:gd name="T3" fmla="*/ 26 h 26"/>
                        <a:gd name="T4" fmla="*/ 0 w 68"/>
                        <a:gd name="T5" fmla="*/ 12 h 26"/>
                        <a:gd name="T6" fmla="*/ 15 w 68"/>
                        <a:gd name="T7" fmla="*/ 0 h 26"/>
                        <a:gd name="T8" fmla="*/ 67 w 68"/>
                        <a:gd name="T9" fmla="*/ 10 h 26"/>
                        <a:gd name="T10" fmla="*/ 68 w 68"/>
                        <a:gd name="T11" fmla="*/ 22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8" h="26">
                          <a:moveTo>
                            <a:pt x="68" y="22"/>
                          </a:moveTo>
                          <a:lnTo>
                            <a:pt x="54" y="26"/>
                          </a:lnTo>
                          <a:lnTo>
                            <a:pt x="0" y="12"/>
                          </a:lnTo>
                          <a:lnTo>
                            <a:pt x="15" y="0"/>
                          </a:lnTo>
                          <a:lnTo>
                            <a:pt x="67" y="10"/>
                          </a:lnTo>
                          <a:lnTo>
                            <a:pt x="68" y="22"/>
                          </a:ln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57" name="Freeform 3886"/>
                    <p:cNvSpPr>
                      <a:spLocks/>
                    </p:cNvSpPr>
                    <p:nvPr/>
                  </p:nvSpPr>
                  <p:spPr bwMode="auto">
                    <a:xfrm>
                      <a:off x="3613" y="3862"/>
                      <a:ext cx="48" cy="16"/>
                    </a:xfrm>
                    <a:custGeom>
                      <a:avLst/>
                      <a:gdLst>
                        <a:gd name="T0" fmla="*/ 3 w 97"/>
                        <a:gd name="T1" fmla="*/ 32 h 32"/>
                        <a:gd name="T2" fmla="*/ 0 w 97"/>
                        <a:gd name="T3" fmla="*/ 29 h 32"/>
                        <a:gd name="T4" fmla="*/ 3 w 97"/>
                        <a:gd name="T5" fmla="*/ 14 h 32"/>
                        <a:gd name="T6" fmla="*/ 78 w 97"/>
                        <a:gd name="T7" fmla="*/ 0 h 32"/>
                        <a:gd name="T8" fmla="*/ 97 w 97"/>
                        <a:gd name="T9" fmla="*/ 11 h 32"/>
                        <a:gd name="T10" fmla="*/ 96 w 97"/>
                        <a:gd name="T11" fmla="*/ 14 h 32"/>
                        <a:gd name="T12" fmla="*/ 3 w 97"/>
                        <a:gd name="T13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7" h="32">
                          <a:moveTo>
                            <a:pt x="3" y="32"/>
                          </a:moveTo>
                          <a:lnTo>
                            <a:pt x="0" y="29"/>
                          </a:lnTo>
                          <a:lnTo>
                            <a:pt x="3" y="14"/>
                          </a:lnTo>
                          <a:lnTo>
                            <a:pt x="78" y="0"/>
                          </a:lnTo>
                          <a:lnTo>
                            <a:pt x="97" y="11"/>
                          </a:lnTo>
                          <a:lnTo>
                            <a:pt x="96" y="14"/>
                          </a:lnTo>
                          <a:lnTo>
                            <a:pt x="3" y="32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58" name="Freeform 3887"/>
                    <p:cNvSpPr>
                      <a:spLocks/>
                    </p:cNvSpPr>
                    <p:nvPr/>
                  </p:nvSpPr>
                  <p:spPr bwMode="auto">
                    <a:xfrm>
                      <a:off x="3610" y="3867"/>
                      <a:ext cx="51" cy="19"/>
                    </a:xfrm>
                    <a:custGeom>
                      <a:avLst/>
                      <a:gdLst>
                        <a:gd name="T0" fmla="*/ 5 w 103"/>
                        <a:gd name="T1" fmla="*/ 36 h 36"/>
                        <a:gd name="T2" fmla="*/ 2 w 103"/>
                        <a:gd name="T3" fmla="*/ 32 h 36"/>
                        <a:gd name="T4" fmla="*/ 0 w 103"/>
                        <a:gd name="T5" fmla="*/ 22 h 36"/>
                        <a:gd name="T6" fmla="*/ 5 w 103"/>
                        <a:gd name="T7" fmla="*/ 19 h 36"/>
                        <a:gd name="T8" fmla="*/ 103 w 103"/>
                        <a:gd name="T9" fmla="*/ 0 h 36"/>
                        <a:gd name="T10" fmla="*/ 103 w 103"/>
                        <a:gd name="T11" fmla="*/ 16 h 36"/>
                        <a:gd name="T12" fmla="*/ 5 w 103"/>
                        <a:gd name="T13" fmla="*/ 36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3" h="36">
                          <a:moveTo>
                            <a:pt x="5" y="36"/>
                          </a:moveTo>
                          <a:lnTo>
                            <a:pt x="2" y="32"/>
                          </a:lnTo>
                          <a:lnTo>
                            <a:pt x="0" y="22"/>
                          </a:lnTo>
                          <a:lnTo>
                            <a:pt x="5" y="19"/>
                          </a:lnTo>
                          <a:lnTo>
                            <a:pt x="103" y="0"/>
                          </a:lnTo>
                          <a:lnTo>
                            <a:pt x="103" y="16"/>
                          </a:lnTo>
                          <a:lnTo>
                            <a:pt x="5" y="3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59" name="Freeform 3888"/>
                    <p:cNvSpPr>
                      <a:spLocks/>
                    </p:cNvSpPr>
                    <p:nvPr/>
                  </p:nvSpPr>
                  <p:spPr bwMode="auto">
                    <a:xfrm>
                      <a:off x="3573" y="3867"/>
                      <a:ext cx="39" cy="19"/>
                    </a:xfrm>
                    <a:custGeom>
                      <a:avLst/>
                      <a:gdLst>
                        <a:gd name="T0" fmla="*/ 80 w 80"/>
                        <a:gd name="T1" fmla="*/ 36 h 36"/>
                        <a:gd name="T2" fmla="*/ 0 w 80"/>
                        <a:gd name="T3" fmla="*/ 16 h 36"/>
                        <a:gd name="T4" fmla="*/ 0 w 80"/>
                        <a:gd name="T5" fmla="*/ 0 h 36"/>
                        <a:gd name="T6" fmla="*/ 80 w 80"/>
                        <a:gd name="T7" fmla="*/ 17 h 36"/>
                        <a:gd name="T8" fmla="*/ 80 w 80"/>
                        <a:gd name="T9" fmla="*/ 36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0" h="36">
                          <a:moveTo>
                            <a:pt x="80" y="36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80" y="17"/>
                          </a:lnTo>
                          <a:lnTo>
                            <a:pt x="80" y="36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60" name="Freeform 3889"/>
                    <p:cNvSpPr>
                      <a:spLocks/>
                    </p:cNvSpPr>
                    <p:nvPr/>
                  </p:nvSpPr>
                  <p:spPr bwMode="auto">
                    <a:xfrm>
                      <a:off x="3583" y="3872"/>
                      <a:ext cx="28" cy="11"/>
                    </a:xfrm>
                    <a:custGeom>
                      <a:avLst/>
                      <a:gdLst>
                        <a:gd name="T0" fmla="*/ 0 w 55"/>
                        <a:gd name="T1" fmla="*/ 0 h 21"/>
                        <a:gd name="T2" fmla="*/ 0 w 55"/>
                        <a:gd name="T3" fmla="*/ 8 h 21"/>
                        <a:gd name="T4" fmla="*/ 55 w 55"/>
                        <a:gd name="T5" fmla="*/ 21 h 21"/>
                        <a:gd name="T6" fmla="*/ 55 w 55"/>
                        <a:gd name="T7" fmla="*/ 13 h 21"/>
                        <a:gd name="T8" fmla="*/ 0 w 55"/>
                        <a:gd name="T9" fmla="*/ 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5" h="21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55" y="21"/>
                          </a:lnTo>
                          <a:lnTo>
                            <a:pt x="55" y="1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66FF"/>
                    </a:solidFill>
                    <a:ln w="1588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61" name="Freeform 3890"/>
                    <p:cNvSpPr>
                      <a:spLocks/>
                    </p:cNvSpPr>
                    <p:nvPr/>
                  </p:nvSpPr>
                  <p:spPr bwMode="auto">
                    <a:xfrm>
                      <a:off x="3614" y="3869"/>
                      <a:ext cx="46" cy="14"/>
                    </a:xfrm>
                    <a:custGeom>
                      <a:avLst/>
                      <a:gdLst>
                        <a:gd name="T0" fmla="*/ 0 w 92"/>
                        <a:gd name="T1" fmla="*/ 17 h 27"/>
                        <a:gd name="T2" fmla="*/ 0 w 92"/>
                        <a:gd name="T3" fmla="*/ 27 h 27"/>
                        <a:gd name="T4" fmla="*/ 92 w 92"/>
                        <a:gd name="T5" fmla="*/ 8 h 27"/>
                        <a:gd name="T6" fmla="*/ 92 w 92"/>
                        <a:gd name="T7" fmla="*/ 0 h 27"/>
                        <a:gd name="T8" fmla="*/ 0 w 92"/>
                        <a:gd name="T9" fmla="*/ 17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2" h="27">
                          <a:moveTo>
                            <a:pt x="0" y="17"/>
                          </a:moveTo>
                          <a:lnTo>
                            <a:pt x="0" y="27"/>
                          </a:lnTo>
                          <a:lnTo>
                            <a:pt x="92" y="8"/>
                          </a:lnTo>
                          <a:lnTo>
                            <a:pt x="92" y="0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66FF"/>
                    </a:solidFill>
                    <a:ln w="1588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62" name="Rectangle 38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9" y="3873"/>
                      <a:ext cx="2" cy="6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63" name="Rectangle 38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3" y="3875"/>
                      <a:ext cx="1" cy="7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64" name="Rectangle 38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26" y="3875"/>
                      <a:ext cx="1" cy="6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65" name="Rectangle 38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38" y="3873"/>
                      <a:ext cx="2" cy="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66" name="Rectangle 38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0" y="3870"/>
                      <a:ext cx="1" cy="6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235" name="Freeform 3896"/>
                  <p:cNvSpPr>
                    <a:spLocks/>
                  </p:cNvSpPr>
                  <p:nvPr/>
                </p:nvSpPr>
                <p:spPr bwMode="auto">
                  <a:xfrm>
                    <a:off x="3573" y="3852"/>
                    <a:ext cx="62" cy="15"/>
                  </a:xfrm>
                  <a:custGeom>
                    <a:avLst/>
                    <a:gdLst>
                      <a:gd name="T0" fmla="*/ 1 w 126"/>
                      <a:gd name="T1" fmla="*/ 26 h 30"/>
                      <a:gd name="T2" fmla="*/ 0 w 126"/>
                      <a:gd name="T3" fmla="*/ 23 h 30"/>
                      <a:gd name="T4" fmla="*/ 94 w 126"/>
                      <a:gd name="T5" fmla="*/ 0 h 30"/>
                      <a:gd name="T6" fmla="*/ 126 w 126"/>
                      <a:gd name="T7" fmla="*/ 7 h 30"/>
                      <a:gd name="T8" fmla="*/ 123 w 126"/>
                      <a:gd name="T9" fmla="*/ 9 h 30"/>
                      <a:gd name="T10" fmla="*/ 75 w 126"/>
                      <a:gd name="T11" fmla="*/ 10 h 30"/>
                      <a:gd name="T12" fmla="*/ 26 w 126"/>
                      <a:gd name="T13" fmla="*/ 30 h 30"/>
                      <a:gd name="T14" fmla="*/ 1 w 126"/>
                      <a:gd name="T15" fmla="*/ 2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6" h="30">
                        <a:moveTo>
                          <a:pt x="1" y="26"/>
                        </a:moveTo>
                        <a:lnTo>
                          <a:pt x="0" y="23"/>
                        </a:lnTo>
                        <a:lnTo>
                          <a:pt x="94" y="0"/>
                        </a:lnTo>
                        <a:lnTo>
                          <a:pt x="126" y="7"/>
                        </a:lnTo>
                        <a:lnTo>
                          <a:pt x="123" y="9"/>
                        </a:lnTo>
                        <a:lnTo>
                          <a:pt x="75" y="10"/>
                        </a:lnTo>
                        <a:lnTo>
                          <a:pt x="26" y="30"/>
                        </a:lnTo>
                        <a:lnTo>
                          <a:pt x="1" y="26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236" name="Group 3897"/>
                  <p:cNvGrpSpPr>
                    <a:grpSpLocks/>
                  </p:cNvGrpSpPr>
                  <p:nvPr/>
                </p:nvGrpSpPr>
                <p:grpSpPr bwMode="auto">
                  <a:xfrm>
                    <a:off x="3634" y="3856"/>
                    <a:ext cx="9" cy="14"/>
                    <a:chOff x="3634" y="3856"/>
                    <a:chExt cx="9" cy="14"/>
                  </a:xfrm>
                </p:grpSpPr>
                <p:grpSp>
                  <p:nvGrpSpPr>
                    <p:cNvPr id="1249" name="Group 38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35" y="3856"/>
                      <a:ext cx="8" cy="11"/>
                      <a:chOff x="3635" y="3856"/>
                      <a:chExt cx="8" cy="11"/>
                    </a:xfrm>
                  </p:grpSpPr>
                  <p:sp>
                    <p:nvSpPr>
                      <p:cNvPr id="1251" name="Freeform 38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5" y="3856"/>
                        <a:ext cx="8" cy="11"/>
                      </a:xfrm>
                      <a:custGeom>
                        <a:avLst/>
                        <a:gdLst>
                          <a:gd name="T0" fmla="*/ 14 w 14"/>
                          <a:gd name="T1" fmla="*/ 11 h 21"/>
                          <a:gd name="T2" fmla="*/ 13 w 14"/>
                          <a:gd name="T3" fmla="*/ 4 h 21"/>
                          <a:gd name="T4" fmla="*/ 11 w 14"/>
                          <a:gd name="T5" fmla="*/ 1 h 21"/>
                          <a:gd name="T6" fmla="*/ 10 w 14"/>
                          <a:gd name="T7" fmla="*/ 0 h 21"/>
                          <a:gd name="T8" fmla="*/ 3 w 14"/>
                          <a:gd name="T9" fmla="*/ 0 h 21"/>
                          <a:gd name="T10" fmla="*/ 1 w 14"/>
                          <a:gd name="T11" fmla="*/ 1 h 21"/>
                          <a:gd name="T12" fmla="*/ 1 w 14"/>
                          <a:gd name="T13" fmla="*/ 4 h 21"/>
                          <a:gd name="T14" fmla="*/ 0 w 14"/>
                          <a:gd name="T15" fmla="*/ 11 h 21"/>
                          <a:gd name="T16" fmla="*/ 1 w 14"/>
                          <a:gd name="T17" fmla="*/ 19 h 21"/>
                          <a:gd name="T18" fmla="*/ 1 w 14"/>
                          <a:gd name="T19" fmla="*/ 20 h 21"/>
                          <a:gd name="T20" fmla="*/ 3 w 14"/>
                          <a:gd name="T21" fmla="*/ 21 h 21"/>
                          <a:gd name="T22" fmla="*/ 10 w 14"/>
                          <a:gd name="T23" fmla="*/ 21 h 21"/>
                          <a:gd name="T24" fmla="*/ 11 w 14"/>
                          <a:gd name="T25" fmla="*/ 20 h 21"/>
                          <a:gd name="T26" fmla="*/ 13 w 14"/>
                          <a:gd name="T27" fmla="*/ 19 h 21"/>
                          <a:gd name="T28" fmla="*/ 14 w 14"/>
                          <a:gd name="T29" fmla="*/ 11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14" h="21">
                            <a:moveTo>
                              <a:pt x="14" y="11"/>
                            </a:moveTo>
                            <a:lnTo>
                              <a:pt x="13" y="4"/>
                            </a:lnTo>
                            <a:lnTo>
                              <a:pt x="11" y="1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  <a:lnTo>
                              <a:pt x="1" y="1"/>
                            </a:lnTo>
                            <a:lnTo>
                              <a:pt x="1" y="4"/>
                            </a:lnTo>
                            <a:lnTo>
                              <a:pt x="0" y="11"/>
                            </a:lnTo>
                            <a:lnTo>
                              <a:pt x="1" y="19"/>
                            </a:lnTo>
                            <a:lnTo>
                              <a:pt x="1" y="20"/>
                            </a:lnTo>
                            <a:lnTo>
                              <a:pt x="3" y="21"/>
                            </a:lnTo>
                            <a:lnTo>
                              <a:pt x="10" y="21"/>
                            </a:lnTo>
                            <a:lnTo>
                              <a:pt x="11" y="20"/>
                            </a:lnTo>
                            <a:lnTo>
                              <a:pt x="13" y="19"/>
                            </a:lnTo>
                            <a:lnTo>
                              <a:pt x="14" y="11"/>
                            </a:lnTo>
                            <a:close/>
                          </a:path>
                        </a:pathLst>
                      </a:custGeom>
                      <a:solidFill>
                        <a:srgbClr val="96969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252" name="Freeform 39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9" y="3856"/>
                        <a:ext cx="4" cy="11"/>
                      </a:xfrm>
                      <a:custGeom>
                        <a:avLst/>
                        <a:gdLst>
                          <a:gd name="T0" fmla="*/ 3 w 7"/>
                          <a:gd name="T1" fmla="*/ 0 h 21"/>
                          <a:gd name="T2" fmla="*/ 2 w 7"/>
                          <a:gd name="T3" fmla="*/ 1 h 21"/>
                          <a:gd name="T4" fmla="*/ 2 w 7"/>
                          <a:gd name="T5" fmla="*/ 4 h 21"/>
                          <a:gd name="T6" fmla="*/ 0 w 7"/>
                          <a:gd name="T7" fmla="*/ 11 h 21"/>
                          <a:gd name="T8" fmla="*/ 2 w 7"/>
                          <a:gd name="T9" fmla="*/ 19 h 21"/>
                          <a:gd name="T10" fmla="*/ 2 w 7"/>
                          <a:gd name="T11" fmla="*/ 20 h 21"/>
                          <a:gd name="T12" fmla="*/ 3 w 7"/>
                          <a:gd name="T13" fmla="*/ 21 h 21"/>
                          <a:gd name="T14" fmla="*/ 4 w 7"/>
                          <a:gd name="T15" fmla="*/ 20 h 21"/>
                          <a:gd name="T16" fmla="*/ 6 w 7"/>
                          <a:gd name="T17" fmla="*/ 19 h 21"/>
                          <a:gd name="T18" fmla="*/ 7 w 7"/>
                          <a:gd name="T19" fmla="*/ 11 h 21"/>
                          <a:gd name="T20" fmla="*/ 6 w 7"/>
                          <a:gd name="T21" fmla="*/ 4 h 21"/>
                          <a:gd name="T22" fmla="*/ 4 w 7"/>
                          <a:gd name="T23" fmla="*/ 1 h 21"/>
                          <a:gd name="T24" fmla="*/ 3 w 7"/>
                          <a:gd name="T25" fmla="*/ 0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7" h="21">
                            <a:moveTo>
                              <a:pt x="3" y="0"/>
                            </a:moveTo>
                            <a:lnTo>
                              <a:pt x="2" y="1"/>
                            </a:lnTo>
                            <a:lnTo>
                              <a:pt x="2" y="4"/>
                            </a:lnTo>
                            <a:lnTo>
                              <a:pt x="0" y="11"/>
                            </a:lnTo>
                            <a:lnTo>
                              <a:pt x="2" y="19"/>
                            </a:lnTo>
                            <a:lnTo>
                              <a:pt x="2" y="20"/>
                            </a:lnTo>
                            <a:lnTo>
                              <a:pt x="3" y="21"/>
                            </a:lnTo>
                            <a:lnTo>
                              <a:pt x="4" y="20"/>
                            </a:lnTo>
                            <a:lnTo>
                              <a:pt x="6" y="19"/>
                            </a:lnTo>
                            <a:lnTo>
                              <a:pt x="7" y="11"/>
                            </a:lnTo>
                            <a:lnTo>
                              <a:pt x="6" y="4"/>
                            </a:lnTo>
                            <a:lnTo>
                              <a:pt x="4" y="1"/>
                            </a:lnTo>
                            <a:lnTo>
                              <a:pt x="3" y="0"/>
                            </a:lnTo>
                            <a:close/>
                          </a:path>
                        </a:pathLst>
                      </a:custGeom>
                      <a:solidFill>
                        <a:srgbClr val="ABAB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253" name="Freeform 39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5" y="3856"/>
                        <a:ext cx="8" cy="11"/>
                      </a:xfrm>
                      <a:custGeom>
                        <a:avLst/>
                        <a:gdLst>
                          <a:gd name="T0" fmla="*/ 14 w 14"/>
                          <a:gd name="T1" fmla="*/ 11 h 21"/>
                          <a:gd name="T2" fmla="*/ 13 w 14"/>
                          <a:gd name="T3" fmla="*/ 4 h 21"/>
                          <a:gd name="T4" fmla="*/ 11 w 14"/>
                          <a:gd name="T5" fmla="*/ 1 h 21"/>
                          <a:gd name="T6" fmla="*/ 10 w 14"/>
                          <a:gd name="T7" fmla="*/ 0 h 21"/>
                          <a:gd name="T8" fmla="*/ 3 w 14"/>
                          <a:gd name="T9" fmla="*/ 0 h 21"/>
                          <a:gd name="T10" fmla="*/ 1 w 14"/>
                          <a:gd name="T11" fmla="*/ 1 h 21"/>
                          <a:gd name="T12" fmla="*/ 1 w 14"/>
                          <a:gd name="T13" fmla="*/ 4 h 21"/>
                          <a:gd name="T14" fmla="*/ 0 w 14"/>
                          <a:gd name="T15" fmla="*/ 11 h 21"/>
                          <a:gd name="T16" fmla="*/ 1 w 14"/>
                          <a:gd name="T17" fmla="*/ 19 h 21"/>
                          <a:gd name="T18" fmla="*/ 1 w 14"/>
                          <a:gd name="T19" fmla="*/ 20 h 21"/>
                          <a:gd name="T20" fmla="*/ 3 w 14"/>
                          <a:gd name="T21" fmla="*/ 21 h 21"/>
                          <a:gd name="T22" fmla="*/ 10 w 14"/>
                          <a:gd name="T23" fmla="*/ 21 h 21"/>
                          <a:gd name="T24" fmla="*/ 11 w 14"/>
                          <a:gd name="T25" fmla="*/ 20 h 21"/>
                          <a:gd name="T26" fmla="*/ 13 w 14"/>
                          <a:gd name="T27" fmla="*/ 19 h 21"/>
                          <a:gd name="T28" fmla="*/ 14 w 14"/>
                          <a:gd name="T29" fmla="*/ 11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14" h="21">
                            <a:moveTo>
                              <a:pt x="14" y="11"/>
                            </a:moveTo>
                            <a:lnTo>
                              <a:pt x="13" y="4"/>
                            </a:lnTo>
                            <a:lnTo>
                              <a:pt x="11" y="1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  <a:lnTo>
                              <a:pt x="1" y="1"/>
                            </a:lnTo>
                            <a:lnTo>
                              <a:pt x="1" y="4"/>
                            </a:lnTo>
                            <a:lnTo>
                              <a:pt x="0" y="11"/>
                            </a:lnTo>
                            <a:lnTo>
                              <a:pt x="1" y="19"/>
                            </a:lnTo>
                            <a:lnTo>
                              <a:pt x="1" y="20"/>
                            </a:lnTo>
                            <a:lnTo>
                              <a:pt x="3" y="21"/>
                            </a:lnTo>
                            <a:lnTo>
                              <a:pt x="10" y="21"/>
                            </a:lnTo>
                            <a:lnTo>
                              <a:pt x="11" y="20"/>
                            </a:lnTo>
                            <a:lnTo>
                              <a:pt x="13" y="19"/>
                            </a:lnTo>
                            <a:lnTo>
                              <a:pt x="14" y="11"/>
                            </a:lnTo>
                            <a:close/>
                          </a:path>
                        </a:pathLst>
                      </a:custGeom>
                      <a:noFill/>
                      <a:ln w="1588">
                        <a:solidFill>
                          <a:srgbClr val="777777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254" name="Freeform 39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9" y="3856"/>
                        <a:ext cx="2" cy="11"/>
                      </a:xfrm>
                      <a:custGeom>
                        <a:avLst/>
                        <a:gdLst>
                          <a:gd name="T0" fmla="*/ 3 w 3"/>
                          <a:gd name="T1" fmla="*/ 0 h 21"/>
                          <a:gd name="T2" fmla="*/ 2 w 3"/>
                          <a:gd name="T3" fmla="*/ 1 h 21"/>
                          <a:gd name="T4" fmla="*/ 2 w 3"/>
                          <a:gd name="T5" fmla="*/ 4 h 21"/>
                          <a:gd name="T6" fmla="*/ 0 w 3"/>
                          <a:gd name="T7" fmla="*/ 11 h 21"/>
                          <a:gd name="T8" fmla="*/ 2 w 3"/>
                          <a:gd name="T9" fmla="*/ 19 h 21"/>
                          <a:gd name="T10" fmla="*/ 2 w 3"/>
                          <a:gd name="T11" fmla="*/ 20 h 21"/>
                          <a:gd name="T12" fmla="*/ 3 w 3"/>
                          <a:gd name="T13" fmla="*/ 21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" h="21">
                            <a:moveTo>
                              <a:pt x="3" y="0"/>
                            </a:moveTo>
                            <a:lnTo>
                              <a:pt x="2" y="1"/>
                            </a:lnTo>
                            <a:lnTo>
                              <a:pt x="2" y="4"/>
                            </a:lnTo>
                            <a:lnTo>
                              <a:pt x="0" y="11"/>
                            </a:lnTo>
                            <a:lnTo>
                              <a:pt x="2" y="19"/>
                            </a:lnTo>
                            <a:lnTo>
                              <a:pt x="2" y="20"/>
                            </a:lnTo>
                            <a:lnTo>
                              <a:pt x="3" y="21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777777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250" name="Line 39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34" y="3865"/>
                      <a:ext cx="2" cy="5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237" name="Freeform 3904"/>
                  <p:cNvSpPr>
                    <a:spLocks/>
                  </p:cNvSpPr>
                  <p:nvPr/>
                </p:nvSpPr>
                <p:spPr bwMode="auto">
                  <a:xfrm>
                    <a:off x="3585" y="3856"/>
                    <a:ext cx="50" cy="14"/>
                  </a:xfrm>
                  <a:custGeom>
                    <a:avLst/>
                    <a:gdLst>
                      <a:gd name="T0" fmla="*/ 1 w 101"/>
                      <a:gd name="T1" fmla="*/ 26 h 29"/>
                      <a:gd name="T2" fmla="*/ 3 w 101"/>
                      <a:gd name="T3" fmla="*/ 29 h 29"/>
                      <a:gd name="T4" fmla="*/ 16 w 101"/>
                      <a:gd name="T5" fmla="*/ 17 h 29"/>
                      <a:gd name="T6" fmla="*/ 53 w 101"/>
                      <a:gd name="T7" fmla="*/ 3 h 29"/>
                      <a:gd name="T8" fmla="*/ 101 w 101"/>
                      <a:gd name="T9" fmla="*/ 3 h 29"/>
                      <a:gd name="T10" fmla="*/ 101 w 101"/>
                      <a:gd name="T11" fmla="*/ 0 h 29"/>
                      <a:gd name="T12" fmla="*/ 52 w 101"/>
                      <a:gd name="T13" fmla="*/ 0 h 29"/>
                      <a:gd name="T14" fmla="*/ 3 w 101"/>
                      <a:gd name="T15" fmla="*/ 19 h 29"/>
                      <a:gd name="T16" fmla="*/ 0 w 101"/>
                      <a:gd name="T17" fmla="*/ 21 h 29"/>
                      <a:gd name="T18" fmla="*/ 1 w 101"/>
                      <a:gd name="T19" fmla="*/ 26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1" h="29">
                        <a:moveTo>
                          <a:pt x="1" y="26"/>
                        </a:moveTo>
                        <a:lnTo>
                          <a:pt x="3" y="29"/>
                        </a:lnTo>
                        <a:lnTo>
                          <a:pt x="16" y="17"/>
                        </a:lnTo>
                        <a:lnTo>
                          <a:pt x="53" y="3"/>
                        </a:lnTo>
                        <a:lnTo>
                          <a:pt x="101" y="3"/>
                        </a:lnTo>
                        <a:lnTo>
                          <a:pt x="101" y="0"/>
                        </a:lnTo>
                        <a:lnTo>
                          <a:pt x="52" y="0"/>
                        </a:lnTo>
                        <a:lnTo>
                          <a:pt x="3" y="19"/>
                        </a:lnTo>
                        <a:lnTo>
                          <a:pt x="0" y="21"/>
                        </a:lnTo>
                        <a:lnTo>
                          <a:pt x="1" y="26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38" name="Freeform 3905"/>
                  <p:cNvSpPr>
                    <a:spLocks/>
                  </p:cNvSpPr>
                  <p:nvPr/>
                </p:nvSpPr>
                <p:spPr bwMode="auto">
                  <a:xfrm>
                    <a:off x="3573" y="3863"/>
                    <a:ext cx="13" cy="7"/>
                  </a:xfrm>
                  <a:custGeom>
                    <a:avLst/>
                    <a:gdLst>
                      <a:gd name="T0" fmla="*/ 0 w 28"/>
                      <a:gd name="T1" fmla="*/ 0 h 15"/>
                      <a:gd name="T2" fmla="*/ 0 w 28"/>
                      <a:gd name="T3" fmla="*/ 9 h 15"/>
                      <a:gd name="T4" fmla="*/ 28 w 28"/>
                      <a:gd name="T5" fmla="*/ 15 h 15"/>
                      <a:gd name="T6" fmla="*/ 28 w 28"/>
                      <a:gd name="T7" fmla="*/ 5 h 15"/>
                      <a:gd name="T8" fmla="*/ 0 w 28"/>
                      <a:gd name="T9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5">
                        <a:moveTo>
                          <a:pt x="0" y="0"/>
                        </a:moveTo>
                        <a:lnTo>
                          <a:pt x="0" y="9"/>
                        </a:lnTo>
                        <a:lnTo>
                          <a:pt x="28" y="15"/>
                        </a:lnTo>
                        <a:lnTo>
                          <a:pt x="28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239" name="Group 3906"/>
                  <p:cNvGrpSpPr>
                    <a:grpSpLocks/>
                  </p:cNvGrpSpPr>
                  <p:nvPr/>
                </p:nvGrpSpPr>
                <p:grpSpPr bwMode="auto">
                  <a:xfrm>
                    <a:off x="3614" y="3834"/>
                    <a:ext cx="13" cy="21"/>
                    <a:chOff x="3614" y="3834"/>
                    <a:chExt cx="13" cy="21"/>
                  </a:xfrm>
                </p:grpSpPr>
                <p:sp>
                  <p:nvSpPr>
                    <p:cNvPr id="1245" name="Freeform 3907"/>
                    <p:cNvSpPr>
                      <a:spLocks/>
                    </p:cNvSpPr>
                    <p:nvPr/>
                  </p:nvSpPr>
                  <p:spPr bwMode="auto">
                    <a:xfrm>
                      <a:off x="3614" y="3841"/>
                      <a:ext cx="11" cy="14"/>
                    </a:xfrm>
                    <a:custGeom>
                      <a:avLst/>
                      <a:gdLst>
                        <a:gd name="T0" fmla="*/ 3 w 20"/>
                        <a:gd name="T1" fmla="*/ 0 h 27"/>
                        <a:gd name="T2" fmla="*/ 0 w 20"/>
                        <a:gd name="T3" fmla="*/ 26 h 27"/>
                        <a:gd name="T4" fmla="*/ 4 w 20"/>
                        <a:gd name="T5" fmla="*/ 27 h 27"/>
                        <a:gd name="T6" fmla="*/ 9 w 20"/>
                        <a:gd name="T7" fmla="*/ 26 h 27"/>
                        <a:gd name="T8" fmla="*/ 20 w 20"/>
                        <a:gd name="T9" fmla="*/ 22 h 27"/>
                        <a:gd name="T10" fmla="*/ 19 w 20"/>
                        <a:gd name="T11" fmla="*/ 8 h 27"/>
                        <a:gd name="T12" fmla="*/ 3 w 20"/>
                        <a:gd name="T13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" h="27">
                          <a:moveTo>
                            <a:pt x="3" y="0"/>
                          </a:moveTo>
                          <a:lnTo>
                            <a:pt x="0" y="26"/>
                          </a:lnTo>
                          <a:lnTo>
                            <a:pt x="4" y="27"/>
                          </a:lnTo>
                          <a:lnTo>
                            <a:pt x="9" y="26"/>
                          </a:lnTo>
                          <a:lnTo>
                            <a:pt x="20" y="22"/>
                          </a:lnTo>
                          <a:lnTo>
                            <a:pt x="19" y="8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46" name="Freeform 3908"/>
                    <p:cNvSpPr>
                      <a:spLocks/>
                    </p:cNvSpPr>
                    <p:nvPr/>
                  </p:nvSpPr>
                  <p:spPr bwMode="auto">
                    <a:xfrm>
                      <a:off x="3614" y="3835"/>
                      <a:ext cx="13" cy="13"/>
                    </a:xfrm>
                    <a:custGeom>
                      <a:avLst/>
                      <a:gdLst>
                        <a:gd name="T0" fmla="*/ 3 w 25"/>
                        <a:gd name="T1" fmla="*/ 1 h 26"/>
                        <a:gd name="T2" fmla="*/ 1 w 25"/>
                        <a:gd name="T3" fmla="*/ 4 h 26"/>
                        <a:gd name="T4" fmla="*/ 0 w 25"/>
                        <a:gd name="T5" fmla="*/ 8 h 26"/>
                        <a:gd name="T6" fmla="*/ 3 w 25"/>
                        <a:gd name="T7" fmla="*/ 13 h 26"/>
                        <a:gd name="T8" fmla="*/ 6 w 25"/>
                        <a:gd name="T9" fmla="*/ 19 h 26"/>
                        <a:gd name="T10" fmla="*/ 10 w 25"/>
                        <a:gd name="T11" fmla="*/ 23 h 26"/>
                        <a:gd name="T12" fmla="*/ 14 w 25"/>
                        <a:gd name="T13" fmla="*/ 24 h 26"/>
                        <a:gd name="T14" fmla="*/ 17 w 25"/>
                        <a:gd name="T15" fmla="*/ 26 h 26"/>
                        <a:gd name="T16" fmla="*/ 22 w 25"/>
                        <a:gd name="T17" fmla="*/ 24 h 26"/>
                        <a:gd name="T18" fmla="*/ 25 w 25"/>
                        <a:gd name="T19" fmla="*/ 20 h 26"/>
                        <a:gd name="T20" fmla="*/ 25 w 25"/>
                        <a:gd name="T21" fmla="*/ 16 h 26"/>
                        <a:gd name="T22" fmla="*/ 22 w 25"/>
                        <a:gd name="T23" fmla="*/ 11 h 26"/>
                        <a:gd name="T24" fmla="*/ 19 w 25"/>
                        <a:gd name="T25" fmla="*/ 6 h 26"/>
                        <a:gd name="T26" fmla="*/ 14 w 25"/>
                        <a:gd name="T27" fmla="*/ 3 h 26"/>
                        <a:gd name="T28" fmla="*/ 12 w 25"/>
                        <a:gd name="T29" fmla="*/ 1 h 26"/>
                        <a:gd name="T30" fmla="*/ 7 w 25"/>
                        <a:gd name="T31" fmla="*/ 0 h 26"/>
                        <a:gd name="T32" fmla="*/ 3 w 25"/>
                        <a:gd name="T33" fmla="*/ 1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5" h="26">
                          <a:moveTo>
                            <a:pt x="3" y="1"/>
                          </a:moveTo>
                          <a:lnTo>
                            <a:pt x="1" y="4"/>
                          </a:lnTo>
                          <a:lnTo>
                            <a:pt x="0" y="8"/>
                          </a:lnTo>
                          <a:lnTo>
                            <a:pt x="3" y="13"/>
                          </a:lnTo>
                          <a:lnTo>
                            <a:pt x="6" y="19"/>
                          </a:lnTo>
                          <a:lnTo>
                            <a:pt x="10" y="23"/>
                          </a:lnTo>
                          <a:lnTo>
                            <a:pt x="14" y="24"/>
                          </a:lnTo>
                          <a:lnTo>
                            <a:pt x="17" y="26"/>
                          </a:lnTo>
                          <a:lnTo>
                            <a:pt x="22" y="24"/>
                          </a:lnTo>
                          <a:lnTo>
                            <a:pt x="25" y="20"/>
                          </a:lnTo>
                          <a:lnTo>
                            <a:pt x="25" y="16"/>
                          </a:lnTo>
                          <a:lnTo>
                            <a:pt x="22" y="11"/>
                          </a:lnTo>
                          <a:lnTo>
                            <a:pt x="19" y="6"/>
                          </a:lnTo>
                          <a:lnTo>
                            <a:pt x="14" y="3"/>
                          </a:lnTo>
                          <a:lnTo>
                            <a:pt x="12" y="1"/>
                          </a:lnTo>
                          <a:lnTo>
                            <a:pt x="7" y="0"/>
                          </a:lnTo>
                          <a:lnTo>
                            <a:pt x="3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47" name="Freeform 3909"/>
                    <p:cNvSpPr>
                      <a:spLocks/>
                    </p:cNvSpPr>
                    <p:nvPr/>
                  </p:nvSpPr>
                  <p:spPr bwMode="auto">
                    <a:xfrm>
                      <a:off x="3617" y="3834"/>
                      <a:ext cx="9" cy="11"/>
                    </a:xfrm>
                    <a:custGeom>
                      <a:avLst/>
                      <a:gdLst>
                        <a:gd name="T0" fmla="*/ 0 w 17"/>
                        <a:gd name="T1" fmla="*/ 22 h 22"/>
                        <a:gd name="T2" fmla="*/ 11 w 17"/>
                        <a:gd name="T3" fmla="*/ 0 h 22"/>
                        <a:gd name="T4" fmla="*/ 17 w 17"/>
                        <a:gd name="T5" fmla="*/ 13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7" h="22">
                          <a:moveTo>
                            <a:pt x="0" y="22"/>
                          </a:moveTo>
                          <a:lnTo>
                            <a:pt x="11" y="0"/>
                          </a:lnTo>
                          <a:lnTo>
                            <a:pt x="17" y="13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48" name="Line 39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18" y="3834"/>
                      <a:ext cx="6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5F5F5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grpSp>
                <p:nvGrpSpPr>
                  <p:cNvPr id="1240" name="Group 3911"/>
                  <p:cNvGrpSpPr>
                    <a:grpSpLocks/>
                  </p:cNvGrpSpPr>
                  <p:nvPr/>
                </p:nvGrpSpPr>
                <p:grpSpPr bwMode="auto">
                  <a:xfrm>
                    <a:off x="3584" y="3839"/>
                    <a:ext cx="13" cy="22"/>
                    <a:chOff x="3584" y="3839"/>
                    <a:chExt cx="13" cy="22"/>
                  </a:xfrm>
                </p:grpSpPr>
                <p:sp>
                  <p:nvSpPr>
                    <p:cNvPr id="1241" name="Freeform 3912"/>
                    <p:cNvSpPr>
                      <a:spLocks/>
                    </p:cNvSpPr>
                    <p:nvPr/>
                  </p:nvSpPr>
                  <p:spPr bwMode="auto">
                    <a:xfrm>
                      <a:off x="3584" y="3847"/>
                      <a:ext cx="11" cy="14"/>
                    </a:xfrm>
                    <a:custGeom>
                      <a:avLst/>
                      <a:gdLst>
                        <a:gd name="T0" fmla="*/ 3 w 22"/>
                        <a:gd name="T1" fmla="*/ 0 h 28"/>
                        <a:gd name="T2" fmla="*/ 0 w 22"/>
                        <a:gd name="T3" fmla="*/ 26 h 28"/>
                        <a:gd name="T4" fmla="*/ 5 w 22"/>
                        <a:gd name="T5" fmla="*/ 28 h 28"/>
                        <a:gd name="T6" fmla="*/ 10 w 22"/>
                        <a:gd name="T7" fmla="*/ 26 h 28"/>
                        <a:gd name="T8" fmla="*/ 22 w 22"/>
                        <a:gd name="T9" fmla="*/ 22 h 28"/>
                        <a:gd name="T10" fmla="*/ 20 w 22"/>
                        <a:gd name="T11" fmla="*/ 9 h 28"/>
                        <a:gd name="T12" fmla="*/ 3 w 22"/>
                        <a:gd name="T13" fmla="*/ 0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2" h="28">
                          <a:moveTo>
                            <a:pt x="3" y="0"/>
                          </a:moveTo>
                          <a:lnTo>
                            <a:pt x="0" y="26"/>
                          </a:lnTo>
                          <a:lnTo>
                            <a:pt x="5" y="28"/>
                          </a:lnTo>
                          <a:lnTo>
                            <a:pt x="10" y="26"/>
                          </a:lnTo>
                          <a:lnTo>
                            <a:pt x="22" y="22"/>
                          </a:lnTo>
                          <a:lnTo>
                            <a:pt x="20" y="9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42" name="Freeform 3913"/>
                    <p:cNvSpPr>
                      <a:spLocks/>
                    </p:cNvSpPr>
                    <p:nvPr/>
                  </p:nvSpPr>
                  <p:spPr bwMode="auto">
                    <a:xfrm>
                      <a:off x="3585" y="3840"/>
                      <a:ext cx="12" cy="14"/>
                    </a:xfrm>
                    <a:custGeom>
                      <a:avLst/>
                      <a:gdLst>
                        <a:gd name="T0" fmla="*/ 3 w 24"/>
                        <a:gd name="T1" fmla="*/ 1 h 27"/>
                        <a:gd name="T2" fmla="*/ 0 w 24"/>
                        <a:gd name="T3" fmla="*/ 6 h 27"/>
                        <a:gd name="T4" fmla="*/ 0 w 24"/>
                        <a:gd name="T5" fmla="*/ 10 h 27"/>
                        <a:gd name="T6" fmla="*/ 1 w 24"/>
                        <a:gd name="T7" fmla="*/ 14 h 27"/>
                        <a:gd name="T8" fmla="*/ 4 w 24"/>
                        <a:gd name="T9" fmla="*/ 20 h 27"/>
                        <a:gd name="T10" fmla="*/ 8 w 24"/>
                        <a:gd name="T11" fmla="*/ 25 h 27"/>
                        <a:gd name="T12" fmla="*/ 13 w 24"/>
                        <a:gd name="T13" fmla="*/ 27 h 27"/>
                        <a:gd name="T14" fmla="*/ 17 w 24"/>
                        <a:gd name="T15" fmla="*/ 27 h 27"/>
                        <a:gd name="T16" fmla="*/ 21 w 24"/>
                        <a:gd name="T17" fmla="*/ 26 h 27"/>
                        <a:gd name="T18" fmla="*/ 24 w 24"/>
                        <a:gd name="T19" fmla="*/ 22 h 27"/>
                        <a:gd name="T20" fmla="*/ 24 w 24"/>
                        <a:gd name="T21" fmla="*/ 17 h 27"/>
                        <a:gd name="T22" fmla="*/ 23 w 24"/>
                        <a:gd name="T23" fmla="*/ 11 h 27"/>
                        <a:gd name="T24" fmla="*/ 20 w 24"/>
                        <a:gd name="T25" fmla="*/ 7 h 27"/>
                        <a:gd name="T26" fmla="*/ 16 w 24"/>
                        <a:gd name="T27" fmla="*/ 3 h 27"/>
                        <a:gd name="T28" fmla="*/ 11 w 24"/>
                        <a:gd name="T29" fmla="*/ 0 h 27"/>
                        <a:gd name="T30" fmla="*/ 7 w 24"/>
                        <a:gd name="T31" fmla="*/ 0 h 27"/>
                        <a:gd name="T32" fmla="*/ 3 w 24"/>
                        <a:gd name="T33" fmla="*/ 1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4" h="27">
                          <a:moveTo>
                            <a:pt x="3" y="1"/>
                          </a:moveTo>
                          <a:lnTo>
                            <a:pt x="0" y="6"/>
                          </a:lnTo>
                          <a:lnTo>
                            <a:pt x="0" y="10"/>
                          </a:lnTo>
                          <a:lnTo>
                            <a:pt x="1" y="14"/>
                          </a:lnTo>
                          <a:lnTo>
                            <a:pt x="4" y="20"/>
                          </a:lnTo>
                          <a:lnTo>
                            <a:pt x="8" y="25"/>
                          </a:lnTo>
                          <a:lnTo>
                            <a:pt x="13" y="27"/>
                          </a:lnTo>
                          <a:lnTo>
                            <a:pt x="17" y="27"/>
                          </a:lnTo>
                          <a:lnTo>
                            <a:pt x="21" y="26"/>
                          </a:lnTo>
                          <a:lnTo>
                            <a:pt x="24" y="22"/>
                          </a:lnTo>
                          <a:lnTo>
                            <a:pt x="24" y="17"/>
                          </a:lnTo>
                          <a:lnTo>
                            <a:pt x="23" y="11"/>
                          </a:lnTo>
                          <a:lnTo>
                            <a:pt x="20" y="7"/>
                          </a:lnTo>
                          <a:lnTo>
                            <a:pt x="16" y="3"/>
                          </a:lnTo>
                          <a:lnTo>
                            <a:pt x="11" y="0"/>
                          </a:lnTo>
                          <a:lnTo>
                            <a:pt x="7" y="0"/>
                          </a:lnTo>
                          <a:lnTo>
                            <a:pt x="3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43" name="Freeform 3914"/>
                    <p:cNvSpPr>
                      <a:spLocks/>
                    </p:cNvSpPr>
                    <p:nvPr/>
                  </p:nvSpPr>
                  <p:spPr bwMode="auto">
                    <a:xfrm>
                      <a:off x="3587" y="3839"/>
                      <a:ext cx="10" cy="12"/>
                    </a:xfrm>
                    <a:custGeom>
                      <a:avLst/>
                      <a:gdLst>
                        <a:gd name="T0" fmla="*/ 0 w 20"/>
                        <a:gd name="T1" fmla="*/ 24 h 24"/>
                        <a:gd name="T2" fmla="*/ 14 w 20"/>
                        <a:gd name="T3" fmla="*/ 0 h 24"/>
                        <a:gd name="T4" fmla="*/ 20 w 20"/>
                        <a:gd name="T5" fmla="*/ 15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0" h="24">
                          <a:moveTo>
                            <a:pt x="0" y="24"/>
                          </a:moveTo>
                          <a:lnTo>
                            <a:pt x="14" y="0"/>
                          </a:lnTo>
                          <a:lnTo>
                            <a:pt x="20" y="15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244" name="Line 39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88" y="3839"/>
                      <a:ext cx="6" cy="2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5F5F5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232" name="Freeform 3916"/>
                <p:cNvSpPr>
                  <a:spLocks/>
                </p:cNvSpPr>
                <p:nvPr/>
              </p:nvSpPr>
              <p:spPr bwMode="auto">
                <a:xfrm>
                  <a:off x="3531" y="3906"/>
                  <a:ext cx="80" cy="36"/>
                </a:xfrm>
                <a:custGeom>
                  <a:avLst/>
                  <a:gdLst>
                    <a:gd name="T0" fmla="*/ 0 w 159"/>
                    <a:gd name="T1" fmla="*/ 0 h 72"/>
                    <a:gd name="T2" fmla="*/ 44 w 159"/>
                    <a:gd name="T3" fmla="*/ 15 h 72"/>
                    <a:gd name="T4" fmla="*/ 52 w 159"/>
                    <a:gd name="T5" fmla="*/ 33 h 72"/>
                    <a:gd name="T6" fmla="*/ 98 w 159"/>
                    <a:gd name="T7" fmla="*/ 46 h 72"/>
                    <a:gd name="T8" fmla="*/ 101 w 159"/>
                    <a:gd name="T9" fmla="*/ 56 h 72"/>
                    <a:gd name="T10" fmla="*/ 153 w 159"/>
                    <a:gd name="T11" fmla="*/ 72 h 72"/>
                    <a:gd name="T12" fmla="*/ 159 w 159"/>
                    <a:gd name="T13" fmla="*/ 6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9" h="72">
                      <a:moveTo>
                        <a:pt x="0" y="0"/>
                      </a:moveTo>
                      <a:lnTo>
                        <a:pt x="44" y="15"/>
                      </a:lnTo>
                      <a:lnTo>
                        <a:pt x="52" y="33"/>
                      </a:lnTo>
                      <a:lnTo>
                        <a:pt x="98" y="46"/>
                      </a:lnTo>
                      <a:lnTo>
                        <a:pt x="101" y="56"/>
                      </a:lnTo>
                      <a:lnTo>
                        <a:pt x="153" y="72"/>
                      </a:lnTo>
                      <a:lnTo>
                        <a:pt x="159" y="62"/>
                      </a:lnTo>
                    </a:path>
                  </a:pathLst>
                </a:custGeom>
                <a:noFill/>
                <a:ln w="1588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233" name="Line 3917"/>
                <p:cNvSpPr>
                  <a:spLocks noChangeShapeType="1"/>
                </p:cNvSpPr>
                <p:nvPr/>
              </p:nvSpPr>
              <p:spPr bwMode="auto">
                <a:xfrm flipH="1" flipV="1">
                  <a:off x="3554" y="3909"/>
                  <a:ext cx="55" cy="16"/>
                </a:xfrm>
                <a:prstGeom prst="line">
                  <a:avLst/>
                </a:prstGeom>
                <a:noFill/>
                <a:ln w="1588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191" name="Group 3918"/>
              <p:cNvGrpSpPr>
                <a:grpSpLocks/>
              </p:cNvGrpSpPr>
              <p:nvPr/>
            </p:nvGrpSpPr>
            <p:grpSpPr bwMode="auto">
              <a:xfrm>
                <a:off x="3795" y="4019"/>
                <a:ext cx="21" cy="14"/>
                <a:chOff x="3795" y="4019"/>
                <a:chExt cx="21" cy="14"/>
              </a:xfrm>
            </p:grpSpPr>
            <p:sp>
              <p:nvSpPr>
                <p:cNvPr id="1192" name="Freeform 3919"/>
                <p:cNvSpPr>
                  <a:spLocks/>
                </p:cNvSpPr>
                <p:nvPr/>
              </p:nvSpPr>
              <p:spPr bwMode="auto">
                <a:xfrm>
                  <a:off x="3795" y="4019"/>
                  <a:ext cx="11" cy="13"/>
                </a:xfrm>
                <a:custGeom>
                  <a:avLst/>
                  <a:gdLst>
                    <a:gd name="T0" fmla="*/ 10 w 21"/>
                    <a:gd name="T1" fmla="*/ 10 h 24"/>
                    <a:gd name="T2" fmla="*/ 10 w 21"/>
                    <a:gd name="T3" fmla="*/ 11 h 24"/>
                    <a:gd name="T4" fmla="*/ 5 w 21"/>
                    <a:gd name="T5" fmla="*/ 10 h 24"/>
                    <a:gd name="T6" fmla="*/ 8 w 21"/>
                    <a:gd name="T7" fmla="*/ 6 h 24"/>
                    <a:gd name="T8" fmla="*/ 10 w 21"/>
                    <a:gd name="T9" fmla="*/ 10 h 24"/>
                    <a:gd name="T10" fmla="*/ 14 w 21"/>
                    <a:gd name="T11" fmla="*/ 10 h 24"/>
                    <a:gd name="T12" fmla="*/ 11 w 21"/>
                    <a:gd name="T13" fmla="*/ 1 h 24"/>
                    <a:gd name="T14" fmla="*/ 7 w 21"/>
                    <a:gd name="T15" fmla="*/ 0 h 24"/>
                    <a:gd name="T16" fmla="*/ 0 w 21"/>
                    <a:gd name="T17" fmla="*/ 10 h 24"/>
                    <a:gd name="T18" fmla="*/ 1 w 21"/>
                    <a:gd name="T19" fmla="*/ 14 h 24"/>
                    <a:gd name="T20" fmla="*/ 11 w 21"/>
                    <a:gd name="T21" fmla="*/ 16 h 24"/>
                    <a:gd name="T22" fmla="*/ 13 w 21"/>
                    <a:gd name="T23" fmla="*/ 23 h 24"/>
                    <a:gd name="T24" fmla="*/ 18 w 21"/>
                    <a:gd name="T25" fmla="*/ 24 h 24"/>
                    <a:gd name="T26" fmla="*/ 17 w 21"/>
                    <a:gd name="T27" fmla="*/ 17 h 24"/>
                    <a:gd name="T28" fmla="*/ 21 w 21"/>
                    <a:gd name="T29" fmla="*/ 19 h 24"/>
                    <a:gd name="T30" fmla="*/ 20 w 21"/>
                    <a:gd name="T31" fmla="*/ 14 h 24"/>
                    <a:gd name="T32" fmla="*/ 16 w 21"/>
                    <a:gd name="T33" fmla="*/ 13 h 24"/>
                    <a:gd name="T34" fmla="*/ 14 w 21"/>
                    <a:gd name="T35" fmla="*/ 10 h 24"/>
                    <a:gd name="T36" fmla="*/ 10 w 21"/>
                    <a:gd name="T37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" h="24">
                      <a:moveTo>
                        <a:pt x="10" y="10"/>
                      </a:moveTo>
                      <a:lnTo>
                        <a:pt x="10" y="11"/>
                      </a:lnTo>
                      <a:lnTo>
                        <a:pt x="5" y="10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14" y="10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11" y="16"/>
                      </a:lnTo>
                      <a:lnTo>
                        <a:pt x="13" y="23"/>
                      </a:lnTo>
                      <a:lnTo>
                        <a:pt x="18" y="24"/>
                      </a:lnTo>
                      <a:lnTo>
                        <a:pt x="17" y="17"/>
                      </a:lnTo>
                      <a:lnTo>
                        <a:pt x="21" y="19"/>
                      </a:lnTo>
                      <a:lnTo>
                        <a:pt x="20" y="14"/>
                      </a:lnTo>
                      <a:lnTo>
                        <a:pt x="16" y="13"/>
                      </a:lnTo>
                      <a:lnTo>
                        <a:pt x="14" y="1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93" name="Freeform 3920"/>
                <p:cNvSpPr>
                  <a:spLocks/>
                </p:cNvSpPr>
                <p:nvPr/>
              </p:nvSpPr>
              <p:spPr bwMode="auto">
                <a:xfrm>
                  <a:off x="3795" y="4019"/>
                  <a:ext cx="11" cy="13"/>
                </a:xfrm>
                <a:custGeom>
                  <a:avLst/>
                  <a:gdLst>
                    <a:gd name="T0" fmla="*/ 10 w 21"/>
                    <a:gd name="T1" fmla="*/ 10 h 24"/>
                    <a:gd name="T2" fmla="*/ 10 w 21"/>
                    <a:gd name="T3" fmla="*/ 11 h 24"/>
                    <a:gd name="T4" fmla="*/ 5 w 21"/>
                    <a:gd name="T5" fmla="*/ 10 h 24"/>
                    <a:gd name="T6" fmla="*/ 8 w 21"/>
                    <a:gd name="T7" fmla="*/ 6 h 24"/>
                    <a:gd name="T8" fmla="*/ 10 w 21"/>
                    <a:gd name="T9" fmla="*/ 10 h 24"/>
                    <a:gd name="T10" fmla="*/ 14 w 21"/>
                    <a:gd name="T11" fmla="*/ 10 h 24"/>
                    <a:gd name="T12" fmla="*/ 11 w 21"/>
                    <a:gd name="T13" fmla="*/ 1 h 24"/>
                    <a:gd name="T14" fmla="*/ 7 w 21"/>
                    <a:gd name="T15" fmla="*/ 0 h 24"/>
                    <a:gd name="T16" fmla="*/ 0 w 21"/>
                    <a:gd name="T17" fmla="*/ 10 h 24"/>
                    <a:gd name="T18" fmla="*/ 1 w 21"/>
                    <a:gd name="T19" fmla="*/ 14 h 24"/>
                    <a:gd name="T20" fmla="*/ 11 w 21"/>
                    <a:gd name="T21" fmla="*/ 16 h 24"/>
                    <a:gd name="T22" fmla="*/ 13 w 21"/>
                    <a:gd name="T23" fmla="*/ 23 h 24"/>
                    <a:gd name="T24" fmla="*/ 18 w 21"/>
                    <a:gd name="T25" fmla="*/ 24 h 24"/>
                    <a:gd name="T26" fmla="*/ 17 w 21"/>
                    <a:gd name="T27" fmla="*/ 17 h 24"/>
                    <a:gd name="T28" fmla="*/ 21 w 21"/>
                    <a:gd name="T29" fmla="*/ 19 h 24"/>
                    <a:gd name="T30" fmla="*/ 20 w 21"/>
                    <a:gd name="T31" fmla="*/ 14 h 24"/>
                    <a:gd name="T32" fmla="*/ 16 w 21"/>
                    <a:gd name="T33" fmla="*/ 13 h 24"/>
                    <a:gd name="T34" fmla="*/ 14 w 21"/>
                    <a:gd name="T35" fmla="*/ 10 h 24"/>
                    <a:gd name="T36" fmla="*/ 10 w 21"/>
                    <a:gd name="T37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" h="24">
                      <a:moveTo>
                        <a:pt x="10" y="10"/>
                      </a:moveTo>
                      <a:lnTo>
                        <a:pt x="10" y="11"/>
                      </a:lnTo>
                      <a:lnTo>
                        <a:pt x="5" y="10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14" y="10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11" y="16"/>
                      </a:lnTo>
                      <a:lnTo>
                        <a:pt x="13" y="23"/>
                      </a:lnTo>
                      <a:lnTo>
                        <a:pt x="18" y="24"/>
                      </a:lnTo>
                      <a:lnTo>
                        <a:pt x="17" y="17"/>
                      </a:lnTo>
                      <a:lnTo>
                        <a:pt x="21" y="19"/>
                      </a:lnTo>
                      <a:lnTo>
                        <a:pt x="20" y="14"/>
                      </a:lnTo>
                      <a:lnTo>
                        <a:pt x="16" y="13"/>
                      </a:lnTo>
                      <a:lnTo>
                        <a:pt x="14" y="1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1588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94" name="Freeform 3921"/>
                <p:cNvSpPr>
                  <a:spLocks/>
                </p:cNvSpPr>
                <p:nvPr/>
              </p:nvSpPr>
              <p:spPr bwMode="auto">
                <a:xfrm>
                  <a:off x="3805" y="4021"/>
                  <a:ext cx="11" cy="12"/>
                </a:xfrm>
                <a:custGeom>
                  <a:avLst/>
                  <a:gdLst>
                    <a:gd name="T0" fmla="*/ 0 w 20"/>
                    <a:gd name="T1" fmla="*/ 0 h 24"/>
                    <a:gd name="T2" fmla="*/ 17 w 20"/>
                    <a:gd name="T3" fmla="*/ 3 h 24"/>
                    <a:gd name="T4" fmla="*/ 20 w 20"/>
                    <a:gd name="T5" fmla="*/ 8 h 24"/>
                    <a:gd name="T6" fmla="*/ 17 w 20"/>
                    <a:gd name="T7" fmla="*/ 10 h 24"/>
                    <a:gd name="T8" fmla="*/ 16 w 20"/>
                    <a:gd name="T9" fmla="*/ 14 h 24"/>
                    <a:gd name="T10" fmla="*/ 14 w 20"/>
                    <a:gd name="T11" fmla="*/ 17 h 24"/>
                    <a:gd name="T12" fmla="*/ 13 w 20"/>
                    <a:gd name="T13" fmla="*/ 20 h 24"/>
                    <a:gd name="T14" fmla="*/ 13 w 20"/>
                    <a:gd name="T15" fmla="*/ 24 h 24"/>
                    <a:gd name="T16" fmla="*/ 7 w 20"/>
                    <a:gd name="T17" fmla="*/ 23 h 24"/>
                    <a:gd name="T18" fmla="*/ 7 w 20"/>
                    <a:gd name="T19" fmla="*/ 20 h 24"/>
                    <a:gd name="T20" fmla="*/ 7 w 20"/>
                    <a:gd name="T21" fmla="*/ 17 h 24"/>
                    <a:gd name="T22" fmla="*/ 9 w 20"/>
                    <a:gd name="T23" fmla="*/ 13 h 24"/>
                    <a:gd name="T24" fmla="*/ 10 w 20"/>
                    <a:gd name="T25" fmla="*/ 10 h 24"/>
                    <a:gd name="T26" fmla="*/ 13 w 20"/>
                    <a:gd name="T27" fmla="*/ 7 h 24"/>
                    <a:gd name="T28" fmla="*/ 1 w 20"/>
                    <a:gd name="T29" fmla="*/ 4 h 24"/>
                    <a:gd name="T30" fmla="*/ 0 w 20"/>
                    <a:gd name="T3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24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20" y="8"/>
                      </a:lnTo>
                      <a:lnTo>
                        <a:pt x="17" y="10"/>
                      </a:lnTo>
                      <a:lnTo>
                        <a:pt x="16" y="14"/>
                      </a:lnTo>
                      <a:lnTo>
                        <a:pt x="14" y="17"/>
                      </a:lnTo>
                      <a:lnTo>
                        <a:pt x="13" y="20"/>
                      </a:lnTo>
                      <a:lnTo>
                        <a:pt x="13" y="24"/>
                      </a:lnTo>
                      <a:lnTo>
                        <a:pt x="7" y="23"/>
                      </a:lnTo>
                      <a:lnTo>
                        <a:pt x="7" y="20"/>
                      </a:lnTo>
                      <a:lnTo>
                        <a:pt x="7" y="17"/>
                      </a:lnTo>
                      <a:lnTo>
                        <a:pt x="9" y="13"/>
                      </a:lnTo>
                      <a:lnTo>
                        <a:pt x="10" y="10"/>
                      </a:lnTo>
                      <a:lnTo>
                        <a:pt x="13" y="7"/>
                      </a:lnTo>
                      <a:lnTo>
                        <a:pt x="1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195" name="Freeform 3922"/>
                <p:cNvSpPr>
                  <a:spLocks/>
                </p:cNvSpPr>
                <p:nvPr/>
              </p:nvSpPr>
              <p:spPr bwMode="auto">
                <a:xfrm>
                  <a:off x="3805" y="4021"/>
                  <a:ext cx="11" cy="12"/>
                </a:xfrm>
                <a:custGeom>
                  <a:avLst/>
                  <a:gdLst>
                    <a:gd name="T0" fmla="*/ 0 w 20"/>
                    <a:gd name="T1" fmla="*/ 0 h 24"/>
                    <a:gd name="T2" fmla="*/ 17 w 20"/>
                    <a:gd name="T3" fmla="*/ 3 h 24"/>
                    <a:gd name="T4" fmla="*/ 20 w 20"/>
                    <a:gd name="T5" fmla="*/ 8 h 24"/>
                    <a:gd name="T6" fmla="*/ 17 w 20"/>
                    <a:gd name="T7" fmla="*/ 10 h 24"/>
                    <a:gd name="T8" fmla="*/ 16 w 20"/>
                    <a:gd name="T9" fmla="*/ 14 h 24"/>
                    <a:gd name="T10" fmla="*/ 14 w 20"/>
                    <a:gd name="T11" fmla="*/ 17 h 24"/>
                    <a:gd name="T12" fmla="*/ 13 w 20"/>
                    <a:gd name="T13" fmla="*/ 20 h 24"/>
                    <a:gd name="T14" fmla="*/ 13 w 20"/>
                    <a:gd name="T15" fmla="*/ 24 h 24"/>
                    <a:gd name="T16" fmla="*/ 7 w 20"/>
                    <a:gd name="T17" fmla="*/ 23 h 24"/>
                    <a:gd name="T18" fmla="*/ 7 w 20"/>
                    <a:gd name="T19" fmla="*/ 20 h 24"/>
                    <a:gd name="T20" fmla="*/ 7 w 20"/>
                    <a:gd name="T21" fmla="*/ 17 h 24"/>
                    <a:gd name="T22" fmla="*/ 9 w 20"/>
                    <a:gd name="T23" fmla="*/ 13 h 24"/>
                    <a:gd name="T24" fmla="*/ 10 w 20"/>
                    <a:gd name="T25" fmla="*/ 10 h 24"/>
                    <a:gd name="T26" fmla="*/ 13 w 20"/>
                    <a:gd name="T27" fmla="*/ 7 h 24"/>
                    <a:gd name="T28" fmla="*/ 1 w 20"/>
                    <a:gd name="T29" fmla="*/ 4 h 24"/>
                    <a:gd name="T30" fmla="*/ 0 w 20"/>
                    <a:gd name="T3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24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20" y="8"/>
                      </a:lnTo>
                      <a:lnTo>
                        <a:pt x="17" y="10"/>
                      </a:lnTo>
                      <a:lnTo>
                        <a:pt x="16" y="14"/>
                      </a:lnTo>
                      <a:lnTo>
                        <a:pt x="14" y="17"/>
                      </a:lnTo>
                      <a:lnTo>
                        <a:pt x="13" y="20"/>
                      </a:lnTo>
                      <a:lnTo>
                        <a:pt x="13" y="24"/>
                      </a:lnTo>
                      <a:lnTo>
                        <a:pt x="7" y="23"/>
                      </a:lnTo>
                      <a:lnTo>
                        <a:pt x="7" y="20"/>
                      </a:lnTo>
                      <a:lnTo>
                        <a:pt x="7" y="17"/>
                      </a:lnTo>
                      <a:lnTo>
                        <a:pt x="9" y="13"/>
                      </a:lnTo>
                      <a:lnTo>
                        <a:pt x="10" y="10"/>
                      </a:lnTo>
                      <a:lnTo>
                        <a:pt x="13" y="7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1189" name="Freeform 3923"/>
            <p:cNvSpPr>
              <a:spLocks/>
            </p:cNvSpPr>
            <p:nvPr/>
          </p:nvSpPr>
          <p:spPr bwMode="auto">
            <a:xfrm>
              <a:off x="3510" y="3710"/>
              <a:ext cx="12" cy="44"/>
            </a:xfrm>
            <a:custGeom>
              <a:avLst/>
              <a:gdLst>
                <a:gd name="T0" fmla="*/ 0 w 23"/>
                <a:gd name="T1" fmla="*/ 1 h 87"/>
                <a:gd name="T2" fmla="*/ 10 w 23"/>
                <a:gd name="T3" fmla="*/ 0 h 87"/>
                <a:gd name="T4" fmla="*/ 23 w 23"/>
                <a:gd name="T5" fmla="*/ 1 h 87"/>
                <a:gd name="T6" fmla="*/ 11 w 23"/>
                <a:gd name="T7" fmla="*/ 6 h 87"/>
                <a:gd name="T8" fmla="*/ 11 w 23"/>
                <a:gd name="T9" fmla="*/ 87 h 87"/>
                <a:gd name="T10" fmla="*/ 8 w 23"/>
                <a:gd name="T11" fmla="*/ 87 h 87"/>
                <a:gd name="T12" fmla="*/ 8 w 23"/>
                <a:gd name="T13" fmla="*/ 6 h 87"/>
                <a:gd name="T14" fmla="*/ 0 w 23"/>
                <a:gd name="T15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7">
                  <a:moveTo>
                    <a:pt x="0" y="1"/>
                  </a:moveTo>
                  <a:lnTo>
                    <a:pt x="10" y="0"/>
                  </a:lnTo>
                  <a:lnTo>
                    <a:pt x="23" y="1"/>
                  </a:lnTo>
                  <a:lnTo>
                    <a:pt x="11" y="6"/>
                  </a:lnTo>
                  <a:lnTo>
                    <a:pt x="11" y="87"/>
                  </a:lnTo>
                  <a:lnTo>
                    <a:pt x="8" y="87"/>
                  </a:lnTo>
                  <a:lnTo>
                    <a:pt x="8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430" name="Group 3681"/>
          <p:cNvGrpSpPr>
            <a:grpSpLocks/>
          </p:cNvGrpSpPr>
          <p:nvPr/>
        </p:nvGrpSpPr>
        <p:grpSpPr bwMode="auto">
          <a:xfrm>
            <a:off x="8001000" y="3791549"/>
            <a:ext cx="1010319" cy="920709"/>
            <a:chOff x="3306" y="3710"/>
            <a:chExt cx="575" cy="348"/>
          </a:xfrm>
        </p:grpSpPr>
        <p:grpSp>
          <p:nvGrpSpPr>
            <p:cNvPr id="1431" name="Group 3682"/>
            <p:cNvGrpSpPr>
              <a:grpSpLocks/>
            </p:cNvGrpSpPr>
            <p:nvPr/>
          </p:nvGrpSpPr>
          <p:grpSpPr bwMode="auto">
            <a:xfrm>
              <a:off x="3306" y="3753"/>
              <a:ext cx="575" cy="305"/>
              <a:chOff x="3306" y="3753"/>
              <a:chExt cx="575" cy="305"/>
            </a:xfrm>
          </p:grpSpPr>
          <p:grpSp>
            <p:nvGrpSpPr>
              <p:cNvPr id="1433" name="Group 3683"/>
              <p:cNvGrpSpPr>
                <a:grpSpLocks/>
              </p:cNvGrpSpPr>
              <p:nvPr/>
            </p:nvGrpSpPr>
            <p:grpSpPr bwMode="auto">
              <a:xfrm>
                <a:off x="3306" y="3753"/>
                <a:ext cx="575" cy="305"/>
                <a:chOff x="3306" y="3753"/>
                <a:chExt cx="575" cy="305"/>
              </a:xfrm>
            </p:grpSpPr>
            <p:grpSp>
              <p:nvGrpSpPr>
                <p:cNvPr id="1439" name="Group 3684"/>
                <p:cNvGrpSpPr>
                  <a:grpSpLocks/>
                </p:cNvGrpSpPr>
                <p:nvPr/>
              </p:nvGrpSpPr>
              <p:grpSpPr bwMode="auto">
                <a:xfrm>
                  <a:off x="3795" y="4021"/>
                  <a:ext cx="21" cy="13"/>
                  <a:chOff x="3795" y="4021"/>
                  <a:chExt cx="21" cy="13"/>
                </a:xfrm>
              </p:grpSpPr>
              <p:sp>
                <p:nvSpPr>
                  <p:cNvPr id="1669" name="Freeform 3685"/>
                  <p:cNvSpPr>
                    <a:spLocks/>
                  </p:cNvSpPr>
                  <p:nvPr/>
                </p:nvSpPr>
                <p:spPr bwMode="auto">
                  <a:xfrm>
                    <a:off x="3795" y="4021"/>
                    <a:ext cx="11" cy="11"/>
                  </a:xfrm>
                  <a:custGeom>
                    <a:avLst/>
                    <a:gdLst>
                      <a:gd name="T0" fmla="*/ 10 w 21"/>
                      <a:gd name="T1" fmla="*/ 8 h 23"/>
                      <a:gd name="T2" fmla="*/ 10 w 21"/>
                      <a:gd name="T3" fmla="*/ 11 h 23"/>
                      <a:gd name="T4" fmla="*/ 5 w 21"/>
                      <a:gd name="T5" fmla="*/ 10 h 23"/>
                      <a:gd name="T6" fmla="*/ 8 w 21"/>
                      <a:gd name="T7" fmla="*/ 5 h 23"/>
                      <a:gd name="T8" fmla="*/ 10 w 21"/>
                      <a:gd name="T9" fmla="*/ 8 h 23"/>
                      <a:gd name="T10" fmla="*/ 14 w 21"/>
                      <a:gd name="T11" fmla="*/ 10 h 23"/>
                      <a:gd name="T12" fmla="*/ 11 w 21"/>
                      <a:gd name="T13" fmla="*/ 1 h 23"/>
                      <a:gd name="T14" fmla="*/ 7 w 21"/>
                      <a:gd name="T15" fmla="*/ 0 h 23"/>
                      <a:gd name="T16" fmla="*/ 0 w 21"/>
                      <a:gd name="T17" fmla="*/ 8 h 23"/>
                      <a:gd name="T18" fmla="*/ 1 w 21"/>
                      <a:gd name="T19" fmla="*/ 14 h 23"/>
                      <a:gd name="T20" fmla="*/ 11 w 21"/>
                      <a:gd name="T21" fmla="*/ 16 h 23"/>
                      <a:gd name="T22" fmla="*/ 13 w 21"/>
                      <a:gd name="T23" fmla="*/ 21 h 23"/>
                      <a:gd name="T24" fmla="*/ 18 w 21"/>
                      <a:gd name="T25" fmla="*/ 23 h 23"/>
                      <a:gd name="T26" fmla="*/ 17 w 21"/>
                      <a:gd name="T27" fmla="*/ 16 h 23"/>
                      <a:gd name="T28" fmla="*/ 21 w 21"/>
                      <a:gd name="T29" fmla="*/ 17 h 23"/>
                      <a:gd name="T30" fmla="*/ 20 w 21"/>
                      <a:gd name="T31" fmla="*/ 13 h 23"/>
                      <a:gd name="T32" fmla="*/ 16 w 21"/>
                      <a:gd name="T33" fmla="*/ 11 h 23"/>
                      <a:gd name="T34" fmla="*/ 14 w 21"/>
                      <a:gd name="T35" fmla="*/ 10 h 23"/>
                      <a:gd name="T36" fmla="*/ 10 w 21"/>
                      <a:gd name="T37" fmla="*/ 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1" h="23">
                        <a:moveTo>
                          <a:pt x="10" y="8"/>
                        </a:moveTo>
                        <a:lnTo>
                          <a:pt x="10" y="11"/>
                        </a:lnTo>
                        <a:lnTo>
                          <a:pt x="5" y="10"/>
                        </a:lnTo>
                        <a:lnTo>
                          <a:pt x="8" y="5"/>
                        </a:lnTo>
                        <a:lnTo>
                          <a:pt x="10" y="8"/>
                        </a:lnTo>
                        <a:lnTo>
                          <a:pt x="14" y="10"/>
                        </a:lnTo>
                        <a:lnTo>
                          <a:pt x="11" y="1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1" y="14"/>
                        </a:lnTo>
                        <a:lnTo>
                          <a:pt x="11" y="16"/>
                        </a:lnTo>
                        <a:lnTo>
                          <a:pt x="13" y="21"/>
                        </a:lnTo>
                        <a:lnTo>
                          <a:pt x="18" y="23"/>
                        </a:lnTo>
                        <a:lnTo>
                          <a:pt x="17" y="16"/>
                        </a:lnTo>
                        <a:lnTo>
                          <a:pt x="21" y="17"/>
                        </a:lnTo>
                        <a:lnTo>
                          <a:pt x="20" y="13"/>
                        </a:lnTo>
                        <a:lnTo>
                          <a:pt x="16" y="11"/>
                        </a:lnTo>
                        <a:lnTo>
                          <a:pt x="14" y="10"/>
                        </a:lnTo>
                        <a:lnTo>
                          <a:pt x="10" y="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70" name="Freeform 3686"/>
                  <p:cNvSpPr>
                    <a:spLocks/>
                  </p:cNvSpPr>
                  <p:nvPr/>
                </p:nvSpPr>
                <p:spPr bwMode="auto">
                  <a:xfrm>
                    <a:off x="3795" y="4021"/>
                    <a:ext cx="11" cy="11"/>
                  </a:xfrm>
                  <a:custGeom>
                    <a:avLst/>
                    <a:gdLst>
                      <a:gd name="T0" fmla="*/ 10 w 21"/>
                      <a:gd name="T1" fmla="*/ 8 h 23"/>
                      <a:gd name="T2" fmla="*/ 10 w 21"/>
                      <a:gd name="T3" fmla="*/ 11 h 23"/>
                      <a:gd name="T4" fmla="*/ 5 w 21"/>
                      <a:gd name="T5" fmla="*/ 10 h 23"/>
                      <a:gd name="T6" fmla="*/ 8 w 21"/>
                      <a:gd name="T7" fmla="*/ 5 h 23"/>
                      <a:gd name="T8" fmla="*/ 10 w 21"/>
                      <a:gd name="T9" fmla="*/ 8 h 23"/>
                      <a:gd name="T10" fmla="*/ 14 w 21"/>
                      <a:gd name="T11" fmla="*/ 10 h 23"/>
                      <a:gd name="T12" fmla="*/ 11 w 21"/>
                      <a:gd name="T13" fmla="*/ 1 h 23"/>
                      <a:gd name="T14" fmla="*/ 7 w 21"/>
                      <a:gd name="T15" fmla="*/ 0 h 23"/>
                      <a:gd name="T16" fmla="*/ 0 w 21"/>
                      <a:gd name="T17" fmla="*/ 8 h 23"/>
                      <a:gd name="T18" fmla="*/ 1 w 21"/>
                      <a:gd name="T19" fmla="*/ 14 h 23"/>
                      <a:gd name="T20" fmla="*/ 11 w 21"/>
                      <a:gd name="T21" fmla="*/ 16 h 23"/>
                      <a:gd name="T22" fmla="*/ 13 w 21"/>
                      <a:gd name="T23" fmla="*/ 21 h 23"/>
                      <a:gd name="T24" fmla="*/ 18 w 21"/>
                      <a:gd name="T25" fmla="*/ 23 h 23"/>
                      <a:gd name="T26" fmla="*/ 17 w 21"/>
                      <a:gd name="T27" fmla="*/ 16 h 23"/>
                      <a:gd name="T28" fmla="*/ 21 w 21"/>
                      <a:gd name="T29" fmla="*/ 17 h 23"/>
                      <a:gd name="T30" fmla="*/ 20 w 21"/>
                      <a:gd name="T31" fmla="*/ 13 h 23"/>
                      <a:gd name="T32" fmla="*/ 16 w 21"/>
                      <a:gd name="T33" fmla="*/ 11 h 23"/>
                      <a:gd name="T34" fmla="*/ 14 w 21"/>
                      <a:gd name="T35" fmla="*/ 10 h 23"/>
                      <a:gd name="T36" fmla="*/ 10 w 21"/>
                      <a:gd name="T37" fmla="*/ 8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21" h="23">
                        <a:moveTo>
                          <a:pt x="10" y="8"/>
                        </a:moveTo>
                        <a:lnTo>
                          <a:pt x="10" y="11"/>
                        </a:lnTo>
                        <a:lnTo>
                          <a:pt x="5" y="10"/>
                        </a:lnTo>
                        <a:lnTo>
                          <a:pt x="8" y="5"/>
                        </a:lnTo>
                        <a:lnTo>
                          <a:pt x="10" y="8"/>
                        </a:lnTo>
                        <a:lnTo>
                          <a:pt x="14" y="10"/>
                        </a:lnTo>
                        <a:lnTo>
                          <a:pt x="11" y="1"/>
                        </a:lnTo>
                        <a:lnTo>
                          <a:pt x="7" y="0"/>
                        </a:lnTo>
                        <a:lnTo>
                          <a:pt x="0" y="8"/>
                        </a:lnTo>
                        <a:lnTo>
                          <a:pt x="1" y="14"/>
                        </a:lnTo>
                        <a:lnTo>
                          <a:pt x="11" y="16"/>
                        </a:lnTo>
                        <a:lnTo>
                          <a:pt x="13" y="21"/>
                        </a:lnTo>
                        <a:lnTo>
                          <a:pt x="18" y="23"/>
                        </a:lnTo>
                        <a:lnTo>
                          <a:pt x="17" y="16"/>
                        </a:lnTo>
                        <a:lnTo>
                          <a:pt x="21" y="17"/>
                        </a:lnTo>
                        <a:lnTo>
                          <a:pt x="20" y="13"/>
                        </a:lnTo>
                        <a:lnTo>
                          <a:pt x="16" y="11"/>
                        </a:lnTo>
                        <a:lnTo>
                          <a:pt x="14" y="10"/>
                        </a:lnTo>
                        <a:lnTo>
                          <a:pt x="10" y="8"/>
                        </a:lnTo>
                      </a:path>
                    </a:pathLst>
                  </a:custGeom>
                  <a:noFill/>
                  <a:ln w="1588">
                    <a:solidFill>
                      <a:srgbClr val="96969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71" name="Freeform 3687"/>
                  <p:cNvSpPr>
                    <a:spLocks/>
                  </p:cNvSpPr>
                  <p:nvPr/>
                </p:nvSpPr>
                <p:spPr bwMode="auto">
                  <a:xfrm>
                    <a:off x="3805" y="4022"/>
                    <a:ext cx="11" cy="12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17 w 20"/>
                      <a:gd name="T3" fmla="*/ 2 h 23"/>
                      <a:gd name="T4" fmla="*/ 20 w 20"/>
                      <a:gd name="T5" fmla="*/ 8 h 23"/>
                      <a:gd name="T6" fmla="*/ 17 w 20"/>
                      <a:gd name="T7" fmla="*/ 10 h 23"/>
                      <a:gd name="T8" fmla="*/ 16 w 20"/>
                      <a:gd name="T9" fmla="*/ 13 h 23"/>
                      <a:gd name="T10" fmla="*/ 14 w 20"/>
                      <a:gd name="T11" fmla="*/ 15 h 23"/>
                      <a:gd name="T12" fmla="*/ 13 w 20"/>
                      <a:gd name="T13" fmla="*/ 20 h 23"/>
                      <a:gd name="T14" fmla="*/ 13 w 20"/>
                      <a:gd name="T15" fmla="*/ 23 h 23"/>
                      <a:gd name="T16" fmla="*/ 7 w 20"/>
                      <a:gd name="T17" fmla="*/ 21 h 23"/>
                      <a:gd name="T18" fmla="*/ 7 w 20"/>
                      <a:gd name="T19" fmla="*/ 18 h 23"/>
                      <a:gd name="T20" fmla="*/ 7 w 20"/>
                      <a:gd name="T21" fmla="*/ 15 h 23"/>
                      <a:gd name="T22" fmla="*/ 9 w 20"/>
                      <a:gd name="T23" fmla="*/ 13 h 23"/>
                      <a:gd name="T24" fmla="*/ 10 w 20"/>
                      <a:gd name="T25" fmla="*/ 8 h 23"/>
                      <a:gd name="T26" fmla="*/ 13 w 20"/>
                      <a:gd name="T27" fmla="*/ 5 h 23"/>
                      <a:gd name="T28" fmla="*/ 1 w 20"/>
                      <a:gd name="T29" fmla="*/ 2 h 23"/>
                      <a:gd name="T30" fmla="*/ 0 w 20"/>
                      <a:gd name="T31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" h="23">
                        <a:moveTo>
                          <a:pt x="0" y="0"/>
                        </a:moveTo>
                        <a:lnTo>
                          <a:pt x="17" y="2"/>
                        </a:lnTo>
                        <a:lnTo>
                          <a:pt x="20" y="8"/>
                        </a:lnTo>
                        <a:lnTo>
                          <a:pt x="17" y="10"/>
                        </a:lnTo>
                        <a:lnTo>
                          <a:pt x="16" y="13"/>
                        </a:lnTo>
                        <a:lnTo>
                          <a:pt x="14" y="15"/>
                        </a:lnTo>
                        <a:lnTo>
                          <a:pt x="13" y="20"/>
                        </a:lnTo>
                        <a:lnTo>
                          <a:pt x="13" y="23"/>
                        </a:lnTo>
                        <a:lnTo>
                          <a:pt x="7" y="21"/>
                        </a:lnTo>
                        <a:lnTo>
                          <a:pt x="7" y="18"/>
                        </a:lnTo>
                        <a:lnTo>
                          <a:pt x="7" y="15"/>
                        </a:lnTo>
                        <a:lnTo>
                          <a:pt x="9" y="13"/>
                        </a:lnTo>
                        <a:lnTo>
                          <a:pt x="10" y="8"/>
                        </a:lnTo>
                        <a:lnTo>
                          <a:pt x="13" y="5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72" name="Freeform 3688"/>
                  <p:cNvSpPr>
                    <a:spLocks/>
                  </p:cNvSpPr>
                  <p:nvPr/>
                </p:nvSpPr>
                <p:spPr bwMode="auto">
                  <a:xfrm>
                    <a:off x="3805" y="4022"/>
                    <a:ext cx="11" cy="12"/>
                  </a:xfrm>
                  <a:custGeom>
                    <a:avLst/>
                    <a:gdLst>
                      <a:gd name="T0" fmla="*/ 0 w 20"/>
                      <a:gd name="T1" fmla="*/ 0 h 23"/>
                      <a:gd name="T2" fmla="*/ 17 w 20"/>
                      <a:gd name="T3" fmla="*/ 2 h 23"/>
                      <a:gd name="T4" fmla="*/ 20 w 20"/>
                      <a:gd name="T5" fmla="*/ 8 h 23"/>
                      <a:gd name="T6" fmla="*/ 17 w 20"/>
                      <a:gd name="T7" fmla="*/ 10 h 23"/>
                      <a:gd name="T8" fmla="*/ 16 w 20"/>
                      <a:gd name="T9" fmla="*/ 13 h 23"/>
                      <a:gd name="T10" fmla="*/ 14 w 20"/>
                      <a:gd name="T11" fmla="*/ 15 h 23"/>
                      <a:gd name="T12" fmla="*/ 13 w 20"/>
                      <a:gd name="T13" fmla="*/ 20 h 23"/>
                      <a:gd name="T14" fmla="*/ 13 w 20"/>
                      <a:gd name="T15" fmla="*/ 23 h 23"/>
                      <a:gd name="T16" fmla="*/ 7 w 20"/>
                      <a:gd name="T17" fmla="*/ 21 h 23"/>
                      <a:gd name="T18" fmla="*/ 7 w 20"/>
                      <a:gd name="T19" fmla="*/ 18 h 23"/>
                      <a:gd name="T20" fmla="*/ 7 w 20"/>
                      <a:gd name="T21" fmla="*/ 15 h 23"/>
                      <a:gd name="T22" fmla="*/ 9 w 20"/>
                      <a:gd name="T23" fmla="*/ 13 h 23"/>
                      <a:gd name="T24" fmla="*/ 10 w 20"/>
                      <a:gd name="T25" fmla="*/ 8 h 23"/>
                      <a:gd name="T26" fmla="*/ 13 w 20"/>
                      <a:gd name="T27" fmla="*/ 5 h 23"/>
                      <a:gd name="T28" fmla="*/ 1 w 20"/>
                      <a:gd name="T29" fmla="*/ 2 h 23"/>
                      <a:gd name="T30" fmla="*/ 0 w 20"/>
                      <a:gd name="T31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" h="23">
                        <a:moveTo>
                          <a:pt x="0" y="0"/>
                        </a:moveTo>
                        <a:lnTo>
                          <a:pt x="17" y="2"/>
                        </a:lnTo>
                        <a:lnTo>
                          <a:pt x="20" y="8"/>
                        </a:lnTo>
                        <a:lnTo>
                          <a:pt x="17" y="10"/>
                        </a:lnTo>
                        <a:lnTo>
                          <a:pt x="16" y="13"/>
                        </a:lnTo>
                        <a:lnTo>
                          <a:pt x="14" y="15"/>
                        </a:lnTo>
                        <a:lnTo>
                          <a:pt x="13" y="20"/>
                        </a:lnTo>
                        <a:lnTo>
                          <a:pt x="13" y="23"/>
                        </a:lnTo>
                        <a:lnTo>
                          <a:pt x="7" y="21"/>
                        </a:lnTo>
                        <a:lnTo>
                          <a:pt x="7" y="18"/>
                        </a:lnTo>
                        <a:lnTo>
                          <a:pt x="7" y="15"/>
                        </a:lnTo>
                        <a:lnTo>
                          <a:pt x="9" y="13"/>
                        </a:lnTo>
                        <a:lnTo>
                          <a:pt x="10" y="8"/>
                        </a:lnTo>
                        <a:lnTo>
                          <a:pt x="13" y="5"/>
                        </a:lnTo>
                        <a:lnTo>
                          <a:pt x="1" y="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>
                    <a:solidFill>
                      <a:srgbClr val="96969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440" name="Group 3689"/>
                <p:cNvGrpSpPr>
                  <a:grpSpLocks/>
                </p:cNvGrpSpPr>
                <p:nvPr/>
              </p:nvGrpSpPr>
              <p:grpSpPr bwMode="auto">
                <a:xfrm>
                  <a:off x="3306" y="3815"/>
                  <a:ext cx="575" cy="243"/>
                  <a:chOff x="3306" y="3815"/>
                  <a:chExt cx="575" cy="243"/>
                </a:xfrm>
              </p:grpSpPr>
              <p:sp>
                <p:nvSpPr>
                  <p:cNvPr id="1627" name="Freeform 3690"/>
                  <p:cNvSpPr>
                    <a:spLocks/>
                  </p:cNvSpPr>
                  <p:nvPr/>
                </p:nvSpPr>
                <p:spPr bwMode="auto">
                  <a:xfrm>
                    <a:off x="3734" y="3956"/>
                    <a:ext cx="147" cy="66"/>
                  </a:xfrm>
                  <a:custGeom>
                    <a:avLst/>
                    <a:gdLst>
                      <a:gd name="T0" fmla="*/ 0 w 293"/>
                      <a:gd name="T1" fmla="*/ 9 h 130"/>
                      <a:gd name="T2" fmla="*/ 17 w 293"/>
                      <a:gd name="T3" fmla="*/ 9 h 130"/>
                      <a:gd name="T4" fmla="*/ 27 w 293"/>
                      <a:gd name="T5" fmla="*/ 7 h 130"/>
                      <a:gd name="T6" fmla="*/ 34 w 293"/>
                      <a:gd name="T7" fmla="*/ 7 h 130"/>
                      <a:gd name="T8" fmla="*/ 39 w 293"/>
                      <a:gd name="T9" fmla="*/ 6 h 130"/>
                      <a:gd name="T10" fmla="*/ 43 w 293"/>
                      <a:gd name="T11" fmla="*/ 3 h 130"/>
                      <a:gd name="T12" fmla="*/ 47 w 293"/>
                      <a:gd name="T13" fmla="*/ 0 h 130"/>
                      <a:gd name="T14" fmla="*/ 49 w 293"/>
                      <a:gd name="T15" fmla="*/ 0 h 130"/>
                      <a:gd name="T16" fmla="*/ 69 w 293"/>
                      <a:gd name="T17" fmla="*/ 7 h 130"/>
                      <a:gd name="T18" fmla="*/ 133 w 293"/>
                      <a:gd name="T19" fmla="*/ 33 h 130"/>
                      <a:gd name="T20" fmla="*/ 188 w 293"/>
                      <a:gd name="T21" fmla="*/ 58 h 130"/>
                      <a:gd name="T22" fmla="*/ 227 w 293"/>
                      <a:gd name="T23" fmla="*/ 77 h 130"/>
                      <a:gd name="T24" fmla="*/ 256 w 293"/>
                      <a:gd name="T25" fmla="*/ 90 h 130"/>
                      <a:gd name="T26" fmla="*/ 270 w 293"/>
                      <a:gd name="T27" fmla="*/ 97 h 130"/>
                      <a:gd name="T28" fmla="*/ 282 w 293"/>
                      <a:gd name="T29" fmla="*/ 105 h 130"/>
                      <a:gd name="T30" fmla="*/ 288 w 293"/>
                      <a:gd name="T31" fmla="*/ 111 h 130"/>
                      <a:gd name="T32" fmla="*/ 292 w 293"/>
                      <a:gd name="T33" fmla="*/ 114 h 130"/>
                      <a:gd name="T34" fmla="*/ 293 w 293"/>
                      <a:gd name="T35" fmla="*/ 117 h 130"/>
                      <a:gd name="T36" fmla="*/ 293 w 293"/>
                      <a:gd name="T37" fmla="*/ 120 h 130"/>
                      <a:gd name="T38" fmla="*/ 282 w 293"/>
                      <a:gd name="T39" fmla="*/ 130 h 130"/>
                      <a:gd name="T40" fmla="*/ 217 w 293"/>
                      <a:gd name="T41" fmla="*/ 101 h 130"/>
                      <a:gd name="T42" fmla="*/ 0 w 293"/>
                      <a:gd name="T43" fmla="*/ 9 h 1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</a:cxnLst>
                    <a:rect l="0" t="0" r="r" b="b"/>
                    <a:pathLst>
                      <a:path w="293" h="130">
                        <a:moveTo>
                          <a:pt x="0" y="9"/>
                        </a:moveTo>
                        <a:lnTo>
                          <a:pt x="17" y="9"/>
                        </a:lnTo>
                        <a:lnTo>
                          <a:pt x="27" y="7"/>
                        </a:lnTo>
                        <a:lnTo>
                          <a:pt x="34" y="7"/>
                        </a:lnTo>
                        <a:lnTo>
                          <a:pt x="39" y="6"/>
                        </a:lnTo>
                        <a:lnTo>
                          <a:pt x="43" y="3"/>
                        </a:lnTo>
                        <a:lnTo>
                          <a:pt x="47" y="0"/>
                        </a:lnTo>
                        <a:lnTo>
                          <a:pt x="49" y="0"/>
                        </a:lnTo>
                        <a:lnTo>
                          <a:pt x="69" y="7"/>
                        </a:lnTo>
                        <a:lnTo>
                          <a:pt x="133" y="33"/>
                        </a:lnTo>
                        <a:lnTo>
                          <a:pt x="188" y="58"/>
                        </a:lnTo>
                        <a:lnTo>
                          <a:pt x="227" y="77"/>
                        </a:lnTo>
                        <a:lnTo>
                          <a:pt x="256" y="90"/>
                        </a:lnTo>
                        <a:lnTo>
                          <a:pt x="270" y="97"/>
                        </a:lnTo>
                        <a:lnTo>
                          <a:pt x="282" y="105"/>
                        </a:lnTo>
                        <a:lnTo>
                          <a:pt x="288" y="111"/>
                        </a:lnTo>
                        <a:lnTo>
                          <a:pt x="292" y="114"/>
                        </a:lnTo>
                        <a:lnTo>
                          <a:pt x="293" y="117"/>
                        </a:lnTo>
                        <a:lnTo>
                          <a:pt x="293" y="120"/>
                        </a:lnTo>
                        <a:lnTo>
                          <a:pt x="282" y="130"/>
                        </a:lnTo>
                        <a:lnTo>
                          <a:pt x="217" y="101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628" name="Group 3691"/>
                  <p:cNvGrpSpPr>
                    <a:grpSpLocks/>
                  </p:cNvGrpSpPr>
                  <p:nvPr/>
                </p:nvGrpSpPr>
                <p:grpSpPr bwMode="auto">
                  <a:xfrm>
                    <a:off x="3307" y="3815"/>
                    <a:ext cx="87" cy="44"/>
                    <a:chOff x="3307" y="3815"/>
                    <a:chExt cx="87" cy="44"/>
                  </a:xfrm>
                </p:grpSpPr>
                <p:sp>
                  <p:nvSpPr>
                    <p:cNvPr id="1663" name="Freeform 3692"/>
                    <p:cNvSpPr>
                      <a:spLocks/>
                    </p:cNvSpPr>
                    <p:nvPr/>
                  </p:nvSpPr>
                  <p:spPr bwMode="auto">
                    <a:xfrm>
                      <a:off x="3307" y="3820"/>
                      <a:ext cx="87" cy="39"/>
                    </a:xfrm>
                    <a:custGeom>
                      <a:avLst/>
                      <a:gdLst>
                        <a:gd name="T0" fmla="*/ 9 w 174"/>
                        <a:gd name="T1" fmla="*/ 43 h 77"/>
                        <a:gd name="T2" fmla="*/ 0 w 174"/>
                        <a:gd name="T3" fmla="*/ 33 h 77"/>
                        <a:gd name="T4" fmla="*/ 111 w 174"/>
                        <a:gd name="T5" fmla="*/ 0 h 77"/>
                        <a:gd name="T6" fmla="*/ 174 w 174"/>
                        <a:gd name="T7" fmla="*/ 23 h 77"/>
                        <a:gd name="T8" fmla="*/ 75 w 174"/>
                        <a:gd name="T9" fmla="*/ 77 h 77"/>
                        <a:gd name="T10" fmla="*/ 9 w 174"/>
                        <a:gd name="T11" fmla="*/ 43 h 7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4" h="77">
                          <a:moveTo>
                            <a:pt x="9" y="43"/>
                          </a:moveTo>
                          <a:lnTo>
                            <a:pt x="0" y="33"/>
                          </a:lnTo>
                          <a:lnTo>
                            <a:pt x="111" y="0"/>
                          </a:lnTo>
                          <a:lnTo>
                            <a:pt x="174" y="23"/>
                          </a:lnTo>
                          <a:lnTo>
                            <a:pt x="75" y="77"/>
                          </a:lnTo>
                          <a:lnTo>
                            <a:pt x="9" y="43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64" name="Freeform 3693"/>
                    <p:cNvSpPr>
                      <a:spLocks/>
                    </p:cNvSpPr>
                    <p:nvPr/>
                  </p:nvSpPr>
                  <p:spPr bwMode="auto">
                    <a:xfrm>
                      <a:off x="3324" y="3831"/>
                      <a:ext cx="34" cy="14"/>
                    </a:xfrm>
                    <a:custGeom>
                      <a:avLst/>
                      <a:gdLst>
                        <a:gd name="T0" fmla="*/ 0 w 68"/>
                        <a:gd name="T1" fmla="*/ 13 h 27"/>
                        <a:gd name="T2" fmla="*/ 43 w 68"/>
                        <a:gd name="T3" fmla="*/ 0 h 27"/>
                        <a:gd name="T4" fmla="*/ 68 w 68"/>
                        <a:gd name="T5" fmla="*/ 11 h 27"/>
                        <a:gd name="T6" fmla="*/ 24 w 68"/>
                        <a:gd name="T7" fmla="*/ 27 h 27"/>
                        <a:gd name="T8" fmla="*/ 0 w 68"/>
                        <a:gd name="T9" fmla="*/ 13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8" h="27">
                          <a:moveTo>
                            <a:pt x="0" y="13"/>
                          </a:moveTo>
                          <a:lnTo>
                            <a:pt x="43" y="0"/>
                          </a:lnTo>
                          <a:lnTo>
                            <a:pt x="68" y="11"/>
                          </a:lnTo>
                          <a:lnTo>
                            <a:pt x="24" y="27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FFFFF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65" name="Freeform 3694"/>
                    <p:cNvSpPr>
                      <a:spLocks/>
                    </p:cNvSpPr>
                    <p:nvPr/>
                  </p:nvSpPr>
                  <p:spPr bwMode="auto">
                    <a:xfrm>
                      <a:off x="3356" y="3825"/>
                      <a:ext cx="15" cy="19"/>
                    </a:xfrm>
                    <a:custGeom>
                      <a:avLst/>
                      <a:gdLst>
                        <a:gd name="T0" fmla="*/ 25 w 30"/>
                        <a:gd name="T1" fmla="*/ 31 h 39"/>
                        <a:gd name="T2" fmla="*/ 27 w 30"/>
                        <a:gd name="T3" fmla="*/ 28 h 39"/>
                        <a:gd name="T4" fmla="*/ 29 w 30"/>
                        <a:gd name="T5" fmla="*/ 26 h 39"/>
                        <a:gd name="T6" fmla="*/ 30 w 30"/>
                        <a:gd name="T7" fmla="*/ 20 h 39"/>
                        <a:gd name="T8" fmla="*/ 30 w 30"/>
                        <a:gd name="T9" fmla="*/ 15 h 39"/>
                        <a:gd name="T10" fmla="*/ 30 w 30"/>
                        <a:gd name="T11" fmla="*/ 11 h 39"/>
                        <a:gd name="T12" fmla="*/ 29 w 30"/>
                        <a:gd name="T13" fmla="*/ 7 h 39"/>
                        <a:gd name="T14" fmla="*/ 27 w 30"/>
                        <a:gd name="T15" fmla="*/ 4 h 39"/>
                        <a:gd name="T16" fmla="*/ 25 w 30"/>
                        <a:gd name="T17" fmla="*/ 1 h 39"/>
                        <a:gd name="T18" fmla="*/ 20 w 30"/>
                        <a:gd name="T19" fmla="*/ 0 h 39"/>
                        <a:gd name="T20" fmla="*/ 16 w 30"/>
                        <a:gd name="T21" fmla="*/ 0 h 39"/>
                        <a:gd name="T22" fmla="*/ 12 w 30"/>
                        <a:gd name="T23" fmla="*/ 1 h 39"/>
                        <a:gd name="T24" fmla="*/ 7 w 30"/>
                        <a:gd name="T25" fmla="*/ 2 h 39"/>
                        <a:gd name="T26" fmla="*/ 6 w 30"/>
                        <a:gd name="T27" fmla="*/ 4 h 39"/>
                        <a:gd name="T28" fmla="*/ 1 w 30"/>
                        <a:gd name="T29" fmla="*/ 7 h 39"/>
                        <a:gd name="T30" fmla="*/ 0 w 30"/>
                        <a:gd name="T31" fmla="*/ 14 h 39"/>
                        <a:gd name="T32" fmla="*/ 0 w 30"/>
                        <a:gd name="T33" fmla="*/ 18 h 39"/>
                        <a:gd name="T34" fmla="*/ 0 w 30"/>
                        <a:gd name="T35" fmla="*/ 23 h 39"/>
                        <a:gd name="T36" fmla="*/ 0 w 30"/>
                        <a:gd name="T37" fmla="*/ 27 h 39"/>
                        <a:gd name="T38" fmla="*/ 1 w 30"/>
                        <a:gd name="T39" fmla="*/ 31 h 39"/>
                        <a:gd name="T40" fmla="*/ 3 w 30"/>
                        <a:gd name="T41" fmla="*/ 37 h 39"/>
                        <a:gd name="T42" fmla="*/ 4 w 30"/>
                        <a:gd name="T43" fmla="*/ 39 h 39"/>
                        <a:gd name="T44" fmla="*/ 6 w 30"/>
                        <a:gd name="T45" fmla="*/ 39 h 39"/>
                        <a:gd name="T46" fmla="*/ 10 w 30"/>
                        <a:gd name="T47" fmla="*/ 39 h 39"/>
                        <a:gd name="T48" fmla="*/ 16 w 30"/>
                        <a:gd name="T49" fmla="*/ 36 h 39"/>
                        <a:gd name="T50" fmla="*/ 20 w 30"/>
                        <a:gd name="T51" fmla="*/ 34 h 39"/>
                        <a:gd name="T52" fmla="*/ 25 w 30"/>
                        <a:gd name="T53" fmla="*/ 31 h 3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30" h="39">
                          <a:moveTo>
                            <a:pt x="25" y="31"/>
                          </a:moveTo>
                          <a:lnTo>
                            <a:pt x="27" y="28"/>
                          </a:lnTo>
                          <a:lnTo>
                            <a:pt x="29" y="26"/>
                          </a:lnTo>
                          <a:lnTo>
                            <a:pt x="30" y="20"/>
                          </a:lnTo>
                          <a:lnTo>
                            <a:pt x="30" y="15"/>
                          </a:lnTo>
                          <a:lnTo>
                            <a:pt x="30" y="11"/>
                          </a:lnTo>
                          <a:lnTo>
                            <a:pt x="29" y="7"/>
                          </a:lnTo>
                          <a:lnTo>
                            <a:pt x="27" y="4"/>
                          </a:lnTo>
                          <a:lnTo>
                            <a:pt x="25" y="1"/>
                          </a:lnTo>
                          <a:lnTo>
                            <a:pt x="20" y="0"/>
                          </a:lnTo>
                          <a:lnTo>
                            <a:pt x="16" y="0"/>
                          </a:lnTo>
                          <a:lnTo>
                            <a:pt x="12" y="1"/>
                          </a:lnTo>
                          <a:lnTo>
                            <a:pt x="7" y="2"/>
                          </a:lnTo>
                          <a:lnTo>
                            <a:pt x="6" y="4"/>
                          </a:lnTo>
                          <a:lnTo>
                            <a:pt x="1" y="7"/>
                          </a:lnTo>
                          <a:lnTo>
                            <a:pt x="0" y="14"/>
                          </a:lnTo>
                          <a:lnTo>
                            <a:pt x="0" y="18"/>
                          </a:lnTo>
                          <a:lnTo>
                            <a:pt x="0" y="23"/>
                          </a:lnTo>
                          <a:lnTo>
                            <a:pt x="0" y="27"/>
                          </a:lnTo>
                          <a:lnTo>
                            <a:pt x="1" y="31"/>
                          </a:lnTo>
                          <a:lnTo>
                            <a:pt x="3" y="37"/>
                          </a:lnTo>
                          <a:lnTo>
                            <a:pt x="4" y="39"/>
                          </a:lnTo>
                          <a:lnTo>
                            <a:pt x="6" y="39"/>
                          </a:lnTo>
                          <a:lnTo>
                            <a:pt x="10" y="39"/>
                          </a:lnTo>
                          <a:lnTo>
                            <a:pt x="16" y="36"/>
                          </a:lnTo>
                          <a:lnTo>
                            <a:pt x="20" y="34"/>
                          </a:lnTo>
                          <a:lnTo>
                            <a:pt x="25" y="31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66" name="Freeform 3695"/>
                    <p:cNvSpPr>
                      <a:spLocks/>
                    </p:cNvSpPr>
                    <p:nvPr/>
                  </p:nvSpPr>
                  <p:spPr bwMode="auto">
                    <a:xfrm>
                      <a:off x="3348" y="3818"/>
                      <a:ext cx="14" cy="10"/>
                    </a:xfrm>
                    <a:custGeom>
                      <a:avLst/>
                      <a:gdLst>
                        <a:gd name="T0" fmla="*/ 24 w 27"/>
                        <a:gd name="T1" fmla="*/ 15 h 20"/>
                        <a:gd name="T2" fmla="*/ 1 w 27"/>
                        <a:gd name="T3" fmla="*/ 0 h 20"/>
                        <a:gd name="T4" fmla="*/ 0 w 27"/>
                        <a:gd name="T5" fmla="*/ 1 h 20"/>
                        <a:gd name="T6" fmla="*/ 23 w 27"/>
                        <a:gd name="T7" fmla="*/ 20 h 20"/>
                        <a:gd name="T8" fmla="*/ 27 w 27"/>
                        <a:gd name="T9" fmla="*/ 17 h 20"/>
                        <a:gd name="T10" fmla="*/ 24 w 27"/>
                        <a:gd name="T11" fmla="*/ 15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27" h="20">
                          <a:moveTo>
                            <a:pt x="24" y="15"/>
                          </a:moveTo>
                          <a:lnTo>
                            <a:pt x="1" y="0"/>
                          </a:lnTo>
                          <a:lnTo>
                            <a:pt x="0" y="1"/>
                          </a:lnTo>
                          <a:lnTo>
                            <a:pt x="23" y="20"/>
                          </a:lnTo>
                          <a:lnTo>
                            <a:pt x="27" y="17"/>
                          </a:lnTo>
                          <a:lnTo>
                            <a:pt x="24" y="15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67" name="Freeform 3696"/>
                    <p:cNvSpPr>
                      <a:spLocks/>
                    </p:cNvSpPr>
                    <p:nvPr/>
                  </p:nvSpPr>
                  <p:spPr bwMode="auto">
                    <a:xfrm>
                      <a:off x="3359" y="3815"/>
                      <a:ext cx="9" cy="9"/>
                    </a:xfrm>
                    <a:custGeom>
                      <a:avLst/>
                      <a:gdLst>
                        <a:gd name="T0" fmla="*/ 10 w 18"/>
                        <a:gd name="T1" fmla="*/ 6 h 17"/>
                        <a:gd name="T2" fmla="*/ 3 w 18"/>
                        <a:gd name="T3" fmla="*/ 0 h 17"/>
                        <a:gd name="T4" fmla="*/ 0 w 18"/>
                        <a:gd name="T5" fmla="*/ 6 h 17"/>
                        <a:gd name="T6" fmla="*/ 16 w 18"/>
                        <a:gd name="T7" fmla="*/ 17 h 17"/>
                        <a:gd name="T8" fmla="*/ 18 w 18"/>
                        <a:gd name="T9" fmla="*/ 13 h 17"/>
                        <a:gd name="T10" fmla="*/ 10 w 18"/>
                        <a:gd name="T11" fmla="*/ 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8" h="17">
                          <a:moveTo>
                            <a:pt x="10" y="6"/>
                          </a:moveTo>
                          <a:lnTo>
                            <a:pt x="3" y="0"/>
                          </a:lnTo>
                          <a:lnTo>
                            <a:pt x="0" y="6"/>
                          </a:lnTo>
                          <a:lnTo>
                            <a:pt x="16" y="17"/>
                          </a:lnTo>
                          <a:lnTo>
                            <a:pt x="18" y="13"/>
                          </a:lnTo>
                          <a:lnTo>
                            <a:pt x="10" y="6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68" name="Freeform 3697"/>
                    <p:cNvSpPr>
                      <a:spLocks/>
                    </p:cNvSpPr>
                    <p:nvPr/>
                  </p:nvSpPr>
                  <p:spPr bwMode="auto">
                    <a:xfrm>
                      <a:off x="3361" y="3815"/>
                      <a:ext cx="8" cy="9"/>
                    </a:xfrm>
                    <a:custGeom>
                      <a:avLst/>
                      <a:gdLst>
                        <a:gd name="T0" fmla="*/ 10 w 14"/>
                        <a:gd name="T1" fmla="*/ 0 h 19"/>
                        <a:gd name="T2" fmla="*/ 14 w 14"/>
                        <a:gd name="T3" fmla="*/ 2 h 19"/>
                        <a:gd name="T4" fmla="*/ 14 w 14"/>
                        <a:gd name="T5" fmla="*/ 5 h 19"/>
                        <a:gd name="T6" fmla="*/ 7 w 14"/>
                        <a:gd name="T7" fmla="*/ 19 h 19"/>
                        <a:gd name="T8" fmla="*/ 0 w 14"/>
                        <a:gd name="T9" fmla="*/ 16 h 19"/>
                        <a:gd name="T10" fmla="*/ 0 w 14"/>
                        <a:gd name="T11" fmla="*/ 13 h 19"/>
                        <a:gd name="T12" fmla="*/ 10 w 14"/>
                        <a:gd name="T13" fmla="*/ 0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4" h="19">
                          <a:moveTo>
                            <a:pt x="10" y="0"/>
                          </a:moveTo>
                          <a:lnTo>
                            <a:pt x="14" y="2"/>
                          </a:lnTo>
                          <a:lnTo>
                            <a:pt x="14" y="5"/>
                          </a:lnTo>
                          <a:lnTo>
                            <a:pt x="7" y="19"/>
                          </a:lnTo>
                          <a:lnTo>
                            <a:pt x="0" y="16"/>
                          </a:lnTo>
                          <a:lnTo>
                            <a:pt x="0" y="13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629" name="Freeform 3698"/>
                  <p:cNvSpPr>
                    <a:spLocks/>
                  </p:cNvSpPr>
                  <p:nvPr/>
                </p:nvSpPr>
                <p:spPr bwMode="auto">
                  <a:xfrm>
                    <a:off x="3354" y="3828"/>
                    <a:ext cx="517" cy="199"/>
                  </a:xfrm>
                  <a:custGeom>
                    <a:avLst/>
                    <a:gdLst>
                      <a:gd name="T0" fmla="*/ 61 w 1035"/>
                      <a:gd name="T1" fmla="*/ 0 h 396"/>
                      <a:gd name="T2" fmla="*/ 9 w 1035"/>
                      <a:gd name="T3" fmla="*/ 16 h 396"/>
                      <a:gd name="T4" fmla="*/ 0 w 1035"/>
                      <a:gd name="T5" fmla="*/ 36 h 396"/>
                      <a:gd name="T6" fmla="*/ 7 w 1035"/>
                      <a:gd name="T7" fmla="*/ 55 h 396"/>
                      <a:gd name="T8" fmla="*/ 327 w 1035"/>
                      <a:gd name="T9" fmla="*/ 210 h 396"/>
                      <a:gd name="T10" fmla="*/ 829 w 1035"/>
                      <a:gd name="T11" fmla="*/ 390 h 396"/>
                      <a:gd name="T12" fmla="*/ 1024 w 1035"/>
                      <a:gd name="T13" fmla="*/ 396 h 396"/>
                      <a:gd name="T14" fmla="*/ 1035 w 1035"/>
                      <a:gd name="T15" fmla="*/ 382 h 396"/>
                      <a:gd name="T16" fmla="*/ 1023 w 1035"/>
                      <a:gd name="T17" fmla="*/ 373 h 396"/>
                      <a:gd name="T18" fmla="*/ 984 w 1035"/>
                      <a:gd name="T19" fmla="*/ 354 h 396"/>
                      <a:gd name="T20" fmla="*/ 946 w 1035"/>
                      <a:gd name="T21" fmla="*/ 334 h 396"/>
                      <a:gd name="T22" fmla="*/ 887 w 1035"/>
                      <a:gd name="T23" fmla="*/ 308 h 396"/>
                      <a:gd name="T24" fmla="*/ 828 w 1035"/>
                      <a:gd name="T25" fmla="*/ 283 h 396"/>
                      <a:gd name="T26" fmla="*/ 777 w 1035"/>
                      <a:gd name="T27" fmla="*/ 263 h 396"/>
                      <a:gd name="T28" fmla="*/ 721 w 1035"/>
                      <a:gd name="T29" fmla="*/ 244 h 396"/>
                      <a:gd name="T30" fmla="*/ 650 w 1035"/>
                      <a:gd name="T31" fmla="*/ 221 h 396"/>
                      <a:gd name="T32" fmla="*/ 624 w 1035"/>
                      <a:gd name="T33" fmla="*/ 212 h 396"/>
                      <a:gd name="T34" fmla="*/ 106 w 1035"/>
                      <a:gd name="T35" fmla="*/ 1 h 396"/>
                      <a:gd name="T36" fmla="*/ 61 w 1035"/>
                      <a:gd name="T37" fmla="*/ 0 h 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035" h="396">
                        <a:moveTo>
                          <a:pt x="61" y="0"/>
                        </a:moveTo>
                        <a:lnTo>
                          <a:pt x="9" y="16"/>
                        </a:lnTo>
                        <a:lnTo>
                          <a:pt x="0" y="36"/>
                        </a:lnTo>
                        <a:lnTo>
                          <a:pt x="7" y="55"/>
                        </a:lnTo>
                        <a:lnTo>
                          <a:pt x="327" y="210"/>
                        </a:lnTo>
                        <a:lnTo>
                          <a:pt x="829" y="390"/>
                        </a:lnTo>
                        <a:lnTo>
                          <a:pt x="1024" y="396"/>
                        </a:lnTo>
                        <a:lnTo>
                          <a:pt x="1035" y="382"/>
                        </a:lnTo>
                        <a:lnTo>
                          <a:pt x="1023" y="373"/>
                        </a:lnTo>
                        <a:lnTo>
                          <a:pt x="984" y="354"/>
                        </a:lnTo>
                        <a:lnTo>
                          <a:pt x="946" y="334"/>
                        </a:lnTo>
                        <a:lnTo>
                          <a:pt x="887" y="308"/>
                        </a:lnTo>
                        <a:lnTo>
                          <a:pt x="828" y="283"/>
                        </a:lnTo>
                        <a:lnTo>
                          <a:pt x="777" y="263"/>
                        </a:lnTo>
                        <a:lnTo>
                          <a:pt x="721" y="244"/>
                        </a:lnTo>
                        <a:lnTo>
                          <a:pt x="650" y="221"/>
                        </a:lnTo>
                        <a:lnTo>
                          <a:pt x="624" y="212"/>
                        </a:lnTo>
                        <a:lnTo>
                          <a:pt x="106" y="1"/>
                        </a:lnTo>
                        <a:lnTo>
                          <a:pt x="61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30" name="Freeform 3699"/>
                  <p:cNvSpPr>
                    <a:spLocks/>
                  </p:cNvSpPr>
                  <p:nvPr/>
                </p:nvSpPr>
                <p:spPr bwMode="auto">
                  <a:xfrm>
                    <a:off x="3733" y="3975"/>
                    <a:ext cx="48" cy="19"/>
                  </a:xfrm>
                  <a:custGeom>
                    <a:avLst/>
                    <a:gdLst>
                      <a:gd name="T0" fmla="*/ 52 w 96"/>
                      <a:gd name="T1" fmla="*/ 0 h 39"/>
                      <a:gd name="T2" fmla="*/ 0 w 96"/>
                      <a:gd name="T3" fmla="*/ 20 h 39"/>
                      <a:gd name="T4" fmla="*/ 48 w 96"/>
                      <a:gd name="T5" fmla="*/ 39 h 39"/>
                      <a:gd name="T6" fmla="*/ 96 w 96"/>
                      <a:gd name="T7" fmla="*/ 16 h 39"/>
                      <a:gd name="T8" fmla="*/ 52 w 96"/>
                      <a:gd name="T9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6" h="39">
                        <a:moveTo>
                          <a:pt x="52" y="0"/>
                        </a:moveTo>
                        <a:lnTo>
                          <a:pt x="0" y="20"/>
                        </a:lnTo>
                        <a:lnTo>
                          <a:pt x="48" y="39"/>
                        </a:lnTo>
                        <a:lnTo>
                          <a:pt x="96" y="16"/>
                        </a:lnTo>
                        <a:lnTo>
                          <a:pt x="52" y="0"/>
                        </a:lnTo>
                        <a:close/>
                      </a:path>
                    </a:pathLst>
                  </a:custGeom>
                  <a:noFill/>
                  <a:ln w="158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31" name="Freeform 3700"/>
                  <p:cNvSpPr>
                    <a:spLocks/>
                  </p:cNvSpPr>
                  <p:nvPr/>
                </p:nvSpPr>
                <p:spPr bwMode="auto">
                  <a:xfrm>
                    <a:off x="3306" y="3837"/>
                    <a:ext cx="574" cy="221"/>
                  </a:xfrm>
                  <a:custGeom>
                    <a:avLst/>
                    <a:gdLst>
                      <a:gd name="T0" fmla="*/ 3 w 1147"/>
                      <a:gd name="T1" fmla="*/ 0 h 441"/>
                      <a:gd name="T2" fmla="*/ 0 w 1147"/>
                      <a:gd name="T3" fmla="*/ 4 h 441"/>
                      <a:gd name="T4" fmla="*/ 5 w 1147"/>
                      <a:gd name="T5" fmla="*/ 31 h 441"/>
                      <a:gd name="T6" fmla="*/ 94 w 1147"/>
                      <a:gd name="T7" fmla="*/ 72 h 441"/>
                      <a:gd name="T8" fmla="*/ 225 w 1147"/>
                      <a:gd name="T9" fmla="*/ 133 h 441"/>
                      <a:gd name="T10" fmla="*/ 358 w 1147"/>
                      <a:gd name="T11" fmla="*/ 195 h 441"/>
                      <a:gd name="T12" fmla="*/ 541 w 1147"/>
                      <a:gd name="T13" fmla="*/ 271 h 441"/>
                      <a:gd name="T14" fmla="*/ 626 w 1147"/>
                      <a:gd name="T15" fmla="*/ 305 h 441"/>
                      <a:gd name="T16" fmla="*/ 691 w 1147"/>
                      <a:gd name="T17" fmla="*/ 329 h 441"/>
                      <a:gd name="T18" fmla="*/ 797 w 1147"/>
                      <a:gd name="T19" fmla="*/ 363 h 441"/>
                      <a:gd name="T20" fmla="*/ 886 w 1147"/>
                      <a:gd name="T21" fmla="*/ 389 h 441"/>
                      <a:gd name="T22" fmla="*/ 927 w 1147"/>
                      <a:gd name="T23" fmla="*/ 398 h 441"/>
                      <a:gd name="T24" fmla="*/ 960 w 1147"/>
                      <a:gd name="T25" fmla="*/ 411 h 441"/>
                      <a:gd name="T26" fmla="*/ 1009 w 1147"/>
                      <a:gd name="T27" fmla="*/ 431 h 441"/>
                      <a:gd name="T28" fmla="*/ 1036 w 1147"/>
                      <a:gd name="T29" fmla="*/ 440 h 441"/>
                      <a:gd name="T30" fmla="*/ 1040 w 1147"/>
                      <a:gd name="T31" fmla="*/ 441 h 441"/>
                      <a:gd name="T32" fmla="*/ 1049 w 1147"/>
                      <a:gd name="T33" fmla="*/ 430 h 441"/>
                      <a:gd name="T34" fmla="*/ 1056 w 1147"/>
                      <a:gd name="T35" fmla="*/ 423 h 441"/>
                      <a:gd name="T36" fmla="*/ 1066 w 1147"/>
                      <a:gd name="T37" fmla="*/ 417 h 441"/>
                      <a:gd name="T38" fmla="*/ 1077 w 1147"/>
                      <a:gd name="T39" fmla="*/ 410 h 441"/>
                      <a:gd name="T40" fmla="*/ 1093 w 1147"/>
                      <a:gd name="T41" fmla="*/ 401 h 441"/>
                      <a:gd name="T42" fmla="*/ 1121 w 1147"/>
                      <a:gd name="T43" fmla="*/ 386 h 441"/>
                      <a:gd name="T44" fmla="*/ 1128 w 1147"/>
                      <a:gd name="T45" fmla="*/ 381 h 441"/>
                      <a:gd name="T46" fmla="*/ 1132 w 1147"/>
                      <a:gd name="T47" fmla="*/ 378 h 441"/>
                      <a:gd name="T48" fmla="*/ 1141 w 1147"/>
                      <a:gd name="T49" fmla="*/ 371 h 441"/>
                      <a:gd name="T50" fmla="*/ 1147 w 1147"/>
                      <a:gd name="T51" fmla="*/ 360 h 441"/>
                      <a:gd name="T52" fmla="*/ 1141 w 1147"/>
                      <a:gd name="T53" fmla="*/ 363 h 441"/>
                      <a:gd name="T54" fmla="*/ 1134 w 1147"/>
                      <a:gd name="T55" fmla="*/ 365 h 441"/>
                      <a:gd name="T56" fmla="*/ 1105 w 1147"/>
                      <a:gd name="T57" fmla="*/ 363 h 441"/>
                      <a:gd name="T58" fmla="*/ 1076 w 1147"/>
                      <a:gd name="T59" fmla="*/ 360 h 441"/>
                      <a:gd name="T60" fmla="*/ 1040 w 1147"/>
                      <a:gd name="T61" fmla="*/ 355 h 441"/>
                      <a:gd name="T62" fmla="*/ 978 w 1147"/>
                      <a:gd name="T63" fmla="*/ 342 h 441"/>
                      <a:gd name="T64" fmla="*/ 882 w 1147"/>
                      <a:gd name="T65" fmla="*/ 318 h 441"/>
                      <a:gd name="T66" fmla="*/ 788 w 1147"/>
                      <a:gd name="T67" fmla="*/ 291 h 441"/>
                      <a:gd name="T68" fmla="*/ 782 w 1147"/>
                      <a:gd name="T69" fmla="*/ 291 h 441"/>
                      <a:gd name="T70" fmla="*/ 775 w 1147"/>
                      <a:gd name="T71" fmla="*/ 294 h 441"/>
                      <a:gd name="T72" fmla="*/ 772 w 1147"/>
                      <a:gd name="T73" fmla="*/ 295 h 441"/>
                      <a:gd name="T74" fmla="*/ 753 w 1147"/>
                      <a:gd name="T75" fmla="*/ 291 h 441"/>
                      <a:gd name="T76" fmla="*/ 528 w 1147"/>
                      <a:gd name="T77" fmla="*/ 211 h 441"/>
                      <a:gd name="T78" fmla="*/ 437 w 1147"/>
                      <a:gd name="T79" fmla="*/ 177 h 441"/>
                      <a:gd name="T80" fmla="*/ 283 w 1147"/>
                      <a:gd name="T81" fmla="*/ 110 h 441"/>
                      <a:gd name="T82" fmla="*/ 95 w 1147"/>
                      <a:gd name="T83" fmla="*/ 19 h 441"/>
                      <a:gd name="T84" fmla="*/ 94 w 1147"/>
                      <a:gd name="T85" fmla="*/ 23 h 441"/>
                      <a:gd name="T86" fmla="*/ 91 w 1147"/>
                      <a:gd name="T87" fmla="*/ 31 h 441"/>
                      <a:gd name="T88" fmla="*/ 84 w 1147"/>
                      <a:gd name="T89" fmla="*/ 33 h 441"/>
                      <a:gd name="T90" fmla="*/ 73 w 1147"/>
                      <a:gd name="T91" fmla="*/ 35 h 441"/>
                      <a:gd name="T92" fmla="*/ 69 w 1147"/>
                      <a:gd name="T93" fmla="*/ 35 h 441"/>
                      <a:gd name="T94" fmla="*/ 3 w 1147"/>
                      <a:gd name="T95" fmla="*/ 0 h 4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1147" h="441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5" y="31"/>
                        </a:lnTo>
                        <a:lnTo>
                          <a:pt x="94" y="72"/>
                        </a:lnTo>
                        <a:lnTo>
                          <a:pt x="225" y="133"/>
                        </a:lnTo>
                        <a:lnTo>
                          <a:pt x="358" y="195"/>
                        </a:lnTo>
                        <a:lnTo>
                          <a:pt x="541" y="271"/>
                        </a:lnTo>
                        <a:lnTo>
                          <a:pt x="626" y="305"/>
                        </a:lnTo>
                        <a:lnTo>
                          <a:pt x="691" y="329"/>
                        </a:lnTo>
                        <a:lnTo>
                          <a:pt x="797" y="363"/>
                        </a:lnTo>
                        <a:lnTo>
                          <a:pt x="886" y="389"/>
                        </a:lnTo>
                        <a:lnTo>
                          <a:pt x="927" y="398"/>
                        </a:lnTo>
                        <a:lnTo>
                          <a:pt x="960" y="411"/>
                        </a:lnTo>
                        <a:lnTo>
                          <a:pt x="1009" y="431"/>
                        </a:lnTo>
                        <a:lnTo>
                          <a:pt x="1036" y="440"/>
                        </a:lnTo>
                        <a:lnTo>
                          <a:pt x="1040" y="441"/>
                        </a:lnTo>
                        <a:lnTo>
                          <a:pt x="1049" y="430"/>
                        </a:lnTo>
                        <a:lnTo>
                          <a:pt x="1056" y="423"/>
                        </a:lnTo>
                        <a:lnTo>
                          <a:pt x="1066" y="417"/>
                        </a:lnTo>
                        <a:lnTo>
                          <a:pt x="1077" y="410"/>
                        </a:lnTo>
                        <a:lnTo>
                          <a:pt x="1093" y="401"/>
                        </a:lnTo>
                        <a:lnTo>
                          <a:pt x="1121" y="386"/>
                        </a:lnTo>
                        <a:lnTo>
                          <a:pt x="1128" y="381"/>
                        </a:lnTo>
                        <a:lnTo>
                          <a:pt x="1132" y="378"/>
                        </a:lnTo>
                        <a:lnTo>
                          <a:pt x="1141" y="371"/>
                        </a:lnTo>
                        <a:lnTo>
                          <a:pt x="1147" y="360"/>
                        </a:lnTo>
                        <a:lnTo>
                          <a:pt x="1141" y="363"/>
                        </a:lnTo>
                        <a:lnTo>
                          <a:pt x="1134" y="365"/>
                        </a:lnTo>
                        <a:lnTo>
                          <a:pt x="1105" y="363"/>
                        </a:lnTo>
                        <a:lnTo>
                          <a:pt x="1076" y="360"/>
                        </a:lnTo>
                        <a:lnTo>
                          <a:pt x="1040" y="355"/>
                        </a:lnTo>
                        <a:lnTo>
                          <a:pt x="978" y="342"/>
                        </a:lnTo>
                        <a:lnTo>
                          <a:pt x="882" y="318"/>
                        </a:lnTo>
                        <a:lnTo>
                          <a:pt x="788" y="291"/>
                        </a:lnTo>
                        <a:lnTo>
                          <a:pt x="782" y="291"/>
                        </a:lnTo>
                        <a:lnTo>
                          <a:pt x="775" y="294"/>
                        </a:lnTo>
                        <a:lnTo>
                          <a:pt x="772" y="295"/>
                        </a:lnTo>
                        <a:lnTo>
                          <a:pt x="753" y="291"/>
                        </a:lnTo>
                        <a:lnTo>
                          <a:pt x="528" y="211"/>
                        </a:lnTo>
                        <a:lnTo>
                          <a:pt x="437" y="177"/>
                        </a:lnTo>
                        <a:lnTo>
                          <a:pt x="283" y="110"/>
                        </a:lnTo>
                        <a:lnTo>
                          <a:pt x="95" y="19"/>
                        </a:lnTo>
                        <a:lnTo>
                          <a:pt x="94" y="23"/>
                        </a:lnTo>
                        <a:lnTo>
                          <a:pt x="91" y="31"/>
                        </a:lnTo>
                        <a:lnTo>
                          <a:pt x="84" y="33"/>
                        </a:lnTo>
                        <a:lnTo>
                          <a:pt x="73" y="35"/>
                        </a:lnTo>
                        <a:lnTo>
                          <a:pt x="69" y="35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632" name="Group 3701"/>
                  <p:cNvGrpSpPr>
                    <a:grpSpLocks/>
                  </p:cNvGrpSpPr>
                  <p:nvPr/>
                </p:nvGrpSpPr>
                <p:grpSpPr bwMode="auto">
                  <a:xfrm>
                    <a:off x="3714" y="3948"/>
                    <a:ext cx="36" cy="26"/>
                    <a:chOff x="3714" y="3948"/>
                    <a:chExt cx="36" cy="26"/>
                  </a:xfrm>
                </p:grpSpPr>
                <p:sp>
                  <p:nvSpPr>
                    <p:cNvPr id="1660" name="Freeform 3702"/>
                    <p:cNvSpPr>
                      <a:spLocks/>
                    </p:cNvSpPr>
                    <p:nvPr/>
                  </p:nvSpPr>
                  <p:spPr bwMode="auto">
                    <a:xfrm>
                      <a:off x="3714" y="3951"/>
                      <a:ext cx="16" cy="23"/>
                    </a:xfrm>
                    <a:custGeom>
                      <a:avLst/>
                      <a:gdLst>
                        <a:gd name="T0" fmla="*/ 15 w 33"/>
                        <a:gd name="T1" fmla="*/ 45 h 47"/>
                        <a:gd name="T2" fmla="*/ 12 w 33"/>
                        <a:gd name="T3" fmla="*/ 45 h 47"/>
                        <a:gd name="T4" fmla="*/ 9 w 33"/>
                        <a:gd name="T5" fmla="*/ 42 h 47"/>
                        <a:gd name="T6" fmla="*/ 4 w 33"/>
                        <a:gd name="T7" fmla="*/ 41 h 47"/>
                        <a:gd name="T8" fmla="*/ 3 w 33"/>
                        <a:gd name="T9" fmla="*/ 39 h 47"/>
                        <a:gd name="T10" fmla="*/ 2 w 33"/>
                        <a:gd name="T11" fmla="*/ 38 h 47"/>
                        <a:gd name="T12" fmla="*/ 2 w 33"/>
                        <a:gd name="T13" fmla="*/ 36 h 47"/>
                        <a:gd name="T14" fmla="*/ 2 w 33"/>
                        <a:gd name="T15" fmla="*/ 35 h 47"/>
                        <a:gd name="T16" fmla="*/ 2 w 33"/>
                        <a:gd name="T17" fmla="*/ 32 h 47"/>
                        <a:gd name="T18" fmla="*/ 0 w 33"/>
                        <a:gd name="T19" fmla="*/ 26 h 47"/>
                        <a:gd name="T20" fmla="*/ 0 w 33"/>
                        <a:gd name="T21" fmla="*/ 19 h 47"/>
                        <a:gd name="T22" fmla="*/ 0 w 33"/>
                        <a:gd name="T23" fmla="*/ 10 h 47"/>
                        <a:gd name="T24" fmla="*/ 0 w 33"/>
                        <a:gd name="T25" fmla="*/ 5 h 47"/>
                        <a:gd name="T26" fmla="*/ 0 w 33"/>
                        <a:gd name="T27" fmla="*/ 2 h 47"/>
                        <a:gd name="T28" fmla="*/ 2 w 33"/>
                        <a:gd name="T29" fmla="*/ 0 h 47"/>
                        <a:gd name="T30" fmla="*/ 3 w 33"/>
                        <a:gd name="T31" fmla="*/ 0 h 47"/>
                        <a:gd name="T32" fmla="*/ 9 w 33"/>
                        <a:gd name="T33" fmla="*/ 0 h 47"/>
                        <a:gd name="T34" fmla="*/ 13 w 33"/>
                        <a:gd name="T35" fmla="*/ 0 h 47"/>
                        <a:gd name="T36" fmla="*/ 19 w 33"/>
                        <a:gd name="T37" fmla="*/ 3 h 47"/>
                        <a:gd name="T38" fmla="*/ 25 w 33"/>
                        <a:gd name="T39" fmla="*/ 5 h 47"/>
                        <a:gd name="T40" fmla="*/ 26 w 33"/>
                        <a:gd name="T41" fmla="*/ 8 h 47"/>
                        <a:gd name="T42" fmla="*/ 29 w 33"/>
                        <a:gd name="T43" fmla="*/ 10 h 47"/>
                        <a:gd name="T44" fmla="*/ 32 w 33"/>
                        <a:gd name="T45" fmla="*/ 18 h 47"/>
                        <a:gd name="T46" fmla="*/ 33 w 33"/>
                        <a:gd name="T47" fmla="*/ 25 h 47"/>
                        <a:gd name="T48" fmla="*/ 33 w 33"/>
                        <a:gd name="T49" fmla="*/ 31 h 47"/>
                        <a:gd name="T50" fmla="*/ 32 w 33"/>
                        <a:gd name="T51" fmla="*/ 36 h 47"/>
                        <a:gd name="T52" fmla="*/ 32 w 33"/>
                        <a:gd name="T53" fmla="*/ 39 h 47"/>
                        <a:gd name="T54" fmla="*/ 31 w 33"/>
                        <a:gd name="T55" fmla="*/ 42 h 47"/>
                        <a:gd name="T56" fmla="*/ 31 w 33"/>
                        <a:gd name="T57" fmla="*/ 44 h 47"/>
                        <a:gd name="T58" fmla="*/ 28 w 33"/>
                        <a:gd name="T59" fmla="*/ 45 h 47"/>
                        <a:gd name="T60" fmla="*/ 25 w 33"/>
                        <a:gd name="T61" fmla="*/ 47 h 47"/>
                        <a:gd name="T62" fmla="*/ 22 w 33"/>
                        <a:gd name="T63" fmla="*/ 47 h 47"/>
                        <a:gd name="T64" fmla="*/ 15 w 33"/>
                        <a:gd name="T65" fmla="*/ 45 h 4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</a:cxnLst>
                      <a:rect l="0" t="0" r="r" b="b"/>
                      <a:pathLst>
                        <a:path w="33" h="47">
                          <a:moveTo>
                            <a:pt x="15" y="45"/>
                          </a:moveTo>
                          <a:lnTo>
                            <a:pt x="12" y="45"/>
                          </a:lnTo>
                          <a:lnTo>
                            <a:pt x="9" y="42"/>
                          </a:lnTo>
                          <a:lnTo>
                            <a:pt x="4" y="41"/>
                          </a:lnTo>
                          <a:lnTo>
                            <a:pt x="3" y="39"/>
                          </a:lnTo>
                          <a:lnTo>
                            <a:pt x="2" y="38"/>
                          </a:lnTo>
                          <a:lnTo>
                            <a:pt x="2" y="36"/>
                          </a:lnTo>
                          <a:lnTo>
                            <a:pt x="2" y="35"/>
                          </a:lnTo>
                          <a:lnTo>
                            <a:pt x="2" y="32"/>
                          </a:lnTo>
                          <a:lnTo>
                            <a:pt x="0" y="26"/>
                          </a:lnTo>
                          <a:lnTo>
                            <a:pt x="0" y="19"/>
                          </a:lnTo>
                          <a:lnTo>
                            <a:pt x="0" y="10"/>
                          </a:lnTo>
                          <a:lnTo>
                            <a:pt x="0" y="5"/>
                          </a:lnTo>
                          <a:lnTo>
                            <a:pt x="0" y="2"/>
                          </a:lnTo>
                          <a:lnTo>
                            <a:pt x="2" y="0"/>
                          </a:lnTo>
                          <a:lnTo>
                            <a:pt x="3" y="0"/>
                          </a:lnTo>
                          <a:lnTo>
                            <a:pt x="9" y="0"/>
                          </a:lnTo>
                          <a:lnTo>
                            <a:pt x="13" y="0"/>
                          </a:lnTo>
                          <a:lnTo>
                            <a:pt x="19" y="3"/>
                          </a:lnTo>
                          <a:lnTo>
                            <a:pt x="25" y="5"/>
                          </a:lnTo>
                          <a:lnTo>
                            <a:pt x="26" y="8"/>
                          </a:lnTo>
                          <a:lnTo>
                            <a:pt x="29" y="10"/>
                          </a:lnTo>
                          <a:lnTo>
                            <a:pt x="32" y="18"/>
                          </a:lnTo>
                          <a:lnTo>
                            <a:pt x="33" y="25"/>
                          </a:lnTo>
                          <a:lnTo>
                            <a:pt x="33" y="31"/>
                          </a:lnTo>
                          <a:lnTo>
                            <a:pt x="32" y="36"/>
                          </a:lnTo>
                          <a:lnTo>
                            <a:pt x="32" y="39"/>
                          </a:lnTo>
                          <a:lnTo>
                            <a:pt x="31" y="42"/>
                          </a:lnTo>
                          <a:lnTo>
                            <a:pt x="31" y="44"/>
                          </a:lnTo>
                          <a:lnTo>
                            <a:pt x="28" y="45"/>
                          </a:lnTo>
                          <a:lnTo>
                            <a:pt x="25" y="47"/>
                          </a:lnTo>
                          <a:lnTo>
                            <a:pt x="22" y="47"/>
                          </a:lnTo>
                          <a:lnTo>
                            <a:pt x="15" y="45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61" name="Freeform 3703"/>
                    <p:cNvSpPr>
                      <a:spLocks/>
                    </p:cNvSpPr>
                    <p:nvPr/>
                  </p:nvSpPr>
                  <p:spPr bwMode="auto">
                    <a:xfrm>
                      <a:off x="3724" y="3956"/>
                      <a:ext cx="5" cy="8"/>
                    </a:xfrm>
                    <a:custGeom>
                      <a:avLst/>
                      <a:gdLst>
                        <a:gd name="T0" fmla="*/ 3 w 11"/>
                        <a:gd name="T1" fmla="*/ 9 h 16"/>
                        <a:gd name="T2" fmla="*/ 5 w 11"/>
                        <a:gd name="T3" fmla="*/ 12 h 16"/>
                        <a:gd name="T4" fmla="*/ 5 w 11"/>
                        <a:gd name="T5" fmla="*/ 13 h 16"/>
                        <a:gd name="T6" fmla="*/ 6 w 11"/>
                        <a:gd name="T7" fmla="*/ 16 h 16"/>
                        <a:gd name="T8" fmla="*/ 6 w 11"/>
                        <a:gd name="T9" fmla="*/ 16 h 16"/>
                        <a:gd name="T10" fmla="*/ 9 w 11"/>
                        <a:gd name="T11" fmla="*/ 16 h 16"/>
                        <a:gd name="T12" fmla="*/ 11 w 11"/>
                        <a:gd name="T13" fmla="*/ 15 h 16"/>
                        <a:gd name="T14" fmla="*/ 11 w 11"/>
                        <a:gd name="T15" fmla="*/ 12 h 16"/>
                        <a:gd name="T16" fmla="*/ 9 w 11"/>
                        <a:gd name="T17" fmla="*/ 9 h 16"/>
                        <a:gd name="T18" fmla="*/ 8 w 11"/>
                        <a:gd name="T19" fmla="*/ 6 h 16"/>
                        <a:gd name="T20" fmla="*/ 6 w 11"/>
                        <a:gd name="T21" fmla="*/ 2 h 16"/>
                        <a:gd name="T22" fmla="*/ 3 w 11"/>
                        <a:gd name="T23" fmla="*/ 0 h 16"/>
                        <a:gd name="T24" fmla="*/ 2 w 11"/>
                        <a:gd name="T25" fmla="*/ 0 h 16"/>
                        <a:gd name="T26" fmla="*/ 0 w 11"/>
                        <a:gd name="T27" fmla="*/ 2 h 16"/>
                        <a:gd name="T28" fmla="*/ 2 w 11"/>
                        <a:gd name="T29" fmla="*/ 3 h 16"/>
                        <a:gd name="T30" fmla="*/ 3 w 11"/>
                        <a:gd name="T31" fmla="*/ 6 h 16"/>
                        <a:gd name="T32" fmla="*/ 3 w 11"/>
                        <a:gd name="T33" fmla="*/ 9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1" h="16">
                          <a:moveTo>
                            <a:pt x="3" y="9"/>
                          </a:moveTo>
                          <a:lnTo>
                            <a:pt x="5" y="12"/>
                          </a:lnTo>
                          <a:lnTo>
                            <a:pt x="5" y="13"/>
                          </a:lnTo>
                          <a:lnTo>
                            <a:pt x="6" y="16"/>
                          </a:lnTo>
                          <a:lnTo>
                            <a:pt x="6" y="16"/>
                          </a:lnTo>
                          <a:lnTo>
                            <a:pt x="9" y="16"/>
                          </a:lnTo>
                          <a:lnTo>
                            <a:pt x="11" y="15"/>
                          </a:lnTo>
                          <a:lnTo>
                            <a:pt x="11" y="12"/>
                          </a:lnTo>
                          <a:lnTo>
                            <a:pt x="9" y="9"/>
                          </a:lnTo>
                          <a:lnTo>
                            <a:pt x="8" y="6"/>
                          </a:lnTo>
                          <a:lnTo>
                            <a:pt x="6" y="2"/>
                          </a:lnTo>
                          <a:lnTo>
                            <a:pt x="3" y="0"/>
                          </a:lnTo>
                          <a:lnTo>
                            <a:pt x="2" y="0"/>
                          </a:lnTo>
                          <a:lnTo>
                            <a:pt x="0" y="2"/>
                          </a:lnTo>
                          <a:lnTo>
                            <a:pt x="2" y="3"/>
                          </a:lnTo>
                          <a:lnTo>
                            <a:pt x="3" y="6"/>
                          </a:lnTo>
                          <a:lnTo>
                            <a:pt x="3" y="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62" name="Freeform 3704"/>
                    <p:cNvSpPr>
                      <a:spLocks/>
                    </p:cNvSpPr>
                    <p:nvPr/>
                  </p:nvSpPr>
                  <p:spPr bwMode="auto">
                    <a:xfrm>
                      <a:off x="3725" y="3948"/>
                      <a:ext cx="25" cy="12"/>
                    </a:xfrm>
                    <a:custGeom>
                      <a:avLst/>
                      <a:gdLst>
                        <a:gd name="T0" fmla="*/ 0 w 51"/>
                        <a:gd name="T1" fmla="*/ 19 h 23"/>
                        <a:gd name="T2" fmla="*/ 49 w 51"/>
                        <a:gd name="T3" fmla="*/ 0 h 23"/>
                        <a:gd name="T4" fmla="*/ 51 w 51"/>
                        <a:gd name="T5" fmla="*/ 3 h 23"/>
                        <a:gd name="T6" fmla="*/ 2 w 51"/>
                        <a:gd name="T7" fmla="*/ 23 h 23"/>
                        <a:gd name="T8" fmla="*/ 0 w 51"/>
                        <a:gd name="T9" fmla="*/ 19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1" h="23">
                          <a:moveTo>
                            <a:pt x="0" y="19"/>
                          </a:moveTo>
                          <a:lnTo>
                            <a:pt x="49" y="0"/>
                          </a:lnTo>
                          <a:lnTo>
                            <a:pt x="51" y="3"/>
                          </a:lnTo>
                          <a:lnTo>
                            <a:pt x="2" y="23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588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grpSp>
                <p:nvGrpSpPr>
                  <p:cNvPr id="1633" name="Group 3705"/>
                  <p:cNvGrpSpPr>
                    <a:grpSpLocks/>
                  </p:cNvGrpSpPr>
                  <p:nvPr/>
                </p:nvGrpSpPr>
                <p:grpSpPr bwMode="auto">
                  <a:xfrm>
                    <a:off x="3779" y="3985"/>
                    <a:ext cx="79" cy="32"/>
                    <a:chOff x="3779" y="3985"/>
                    <a:chExt cx="79" cy="32"/>
                  </a:xfrm>
                </p:grpSpPr>
                <p:sp>
                  <p:nvSpPr>
                    <p:cNvPr id="1646" name="Line 37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95" y="3991"/>
                      <a:ext cx="55" cy="23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47" name="Line 3707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3780" y="3997"/>
                      <a:ext cx="50" cy="14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grpSp>
                  <p:nvGrpSpPr>
                    <p:cNvPr id="1648" name="Group 37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79" y="3990"/>
                      <a:ext cx="6" cy="8"/>
                      <a:chOff x="3779" y="3990"/>
                      <a:chExt cx="6" cy="8"/>
                    </a:xfrm>
                  </p:grpSpPr>
                  <p:sp>
                    <p:nvSpPr>
                      <p:cNvPr id="1656" name="Freeform 37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9" y="3990"/>
                        <a:ext cx="6" cy="8"/>
                      </a:xfrm>
                      <a:custGeom>
                        <a:avLst/>
                        <a:gdLst>
                          <a:gd name="T0" fmla="*/ 6 w 11"/>
                          <a:gd name="T1" fmla="*/ 0 h 14"/>
                          <a:gd name="T2" fmla="*/ 1 w 11"/>
                          <a:gd name="T3" fmla="*/ 1 h 14"/>
                          <a:gd name="T4" fmla="*/ 0 w 11"/>
                          <a:gd name="T5" fmla="*/ 1 h 14"/>
                          <a:gd name="T6" fmla="*/ 0 w 11"/>
                          <a:gd name="T7" fmla="*/ 14 h 14"/>
                          <a:gd name="T8" fmla="*/ 1 w 11"/>
                          <a:gd name="T9" fmla="*/ 14 h 14"/>
                          <a:gd name="T10" fmla="*/ 6 w 11"/>
                          <a:gd name="T11" fmla="*/ 14 h 14"/>
                          <a:gd name="T12" fmla="*/ 10 w 11"/>
                          <a:gd name="T13" fmla="*/ 14 h 14"/>
                          <a:gd name="T14" fmla="*/ 11 w 11"/>
                          <a:gd name="T15" fmla="*/ 14 h 14"/>
                          <a:gd name="T16" fmla="*/ 11 w 11"/>
                          <a:gd name="T17" fmla="*/ 1 h 14"/>
                          <a:gd name="T18" fmla="*/ 10 w 11"/>
                          <a:gd name="T19" fmla="*/ 1 h 14"/>
                          <a:gd name="T20" fmla="*/ 6 w 11"/>
                          <a:gd name="T21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1" h="14">
                            <a:moveTo>
                              <a:pt x="6" y="0"/>
                            </a:moveTo>
                            <a:lnTo>
                              <a:pt x="1" y="1"/>
                            </a:lnTo>
                            <a:lnTo>
                              <a:pt x="0" y="1"/>
                            </a:lnTo>
                            <a:lnTo>
                              <a:pt x="0" y="14"/>
                            </a:lnTo>
                            <a:lnTo>
                              <a:pt x="1" y="14"/>
                            </a:lnTo>
                            <a:lnTo>
                              <a:pt x="6" y="14"/>
                            </a:lnTo>
                            <a:lnTo>
                              <a:pt x="10" y="14"/>
                            </a:lnTo>
                            <a:lnTo>
                              <a:pt x="11" y="14"/>
                            </a:lnTo>
                            <a:lnTo>
                              <a:pt x="11" y="1"/>
                            </a:lnTo>
                            <a:lnTo>
                              <a:pt x="10" y="1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DDDDD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657" name="Freeform 37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9" y="3990"/>
                        <a:ext cx="6" cy="3"/>
                      </a:xfrm>
                      <a:custGeom>
                        <a:avLst/>
                        <a:gdLst>
                          <a:gd name="T0" fmla="*/ 0 w 11"/>
                          <a:gd name="T1" fmla="*/ 1 h 4"/>
                          <a:gd name="T2" fmla="*/ 1 w 11"/>
                          <a:gd name="T3" fmla="*/ 3 h 4"/>
                          <a:gd name="T4" fmla="*/ 6 w 11"/>
                          <a:gd name="T5" fmla="*/ 4 h 4"/>
                          <a:gd name="T6" fmla="*/ 10 w 11"/>
                          <a:gd name="T7" fmla="*/ 3 h 4"/>
                          <a:gd name="T8" fmla="*/ 11 w 11"/>
                          <a:gd name="T9" fmla="*/ 1 h 4"/>
                          <a:gd name="T10" fmla="*/ 10 w 11"/>
                          <a:gd name="T11" fmla="*/ 1 h 4"/>
                          <a:gd name="T12" fmla="*/ 6 w 11"/>
                          <a:gd name="T13" fmla="*/ 0 h 4"/>
                          <a:gd name="T14" fmla="*/ 1 w 11"/>
                          <a:gd name="T15" fmla="*/ 1 h 4"/>
                          <a:gd name="T16" fmla="*/ 0 w 11"/>
                          <a:gd name="T17" fmla="*/ 1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1" h="4">
                            <a:moveTo>
                              <a:pt x="0" y="1"/>
                            </a:moveTo>
                            <a:lnTo>
                              <a:pt x="1" y="3"/>
                            </a:lnTo>
                            <a:lnTo>
                              <a:pt x="6" y="4"/>
                            </a:lnTo>
                            <a:lnTo>
                              <a:pt x="10" y="3"/>
                            </a:lnTo>
                            <a:lnTo>
                              <a:pt x="11" y="1"/>
                            </a:lnTo>
                            <a:lnTo>
                              <a:pt x="10" y="1"/>
                            </a:lnTo>
                            <a:lnTo>
                              <a:pt x="6" y="0"/>
                            </a:lnTo>
                            <a:lnTo>
                              <a:pt x="1" y="1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E4E4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658" name="Freeform 37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9" y="3990"/>
                        <a:ext cx="6" cy="8"/>
                      </a:xfrm>
                      <a:custGeom>
                        <a:avLst/>
                        <a:gdLst>
                          <a:gd name="T0" fmla="*/ 6 w 11"/>
                          <a:gd name="T1" fmla="*/ 0 h 14"/>
                          <a:gd name="T2" fmla="*/ 1 w 11"/>
                          <a:gd name="T3" fmla="*/ 1 h 14"/>
                          <a:gd name="T4" fmla="*/ 0 w 11"/>
                          <a:gd name="T5" fmla="*/ 1 h 14"/>
                          <a:gd name="T6" fmla="*/ 0 w 11"/>
                          <a:gd name="T7" fmla="*/ 14 h 14"/>
                          <a:gd name="T8" fmla="*/ 1 w 11"/>
                          <a:gd name="T9" fmla="*/ 14 h 14"/>
                          <a:gd name="T10" fmla="*/ 6 w 11"/>
                          <a:gd name="T11" fmla="*/ 14 h 14"/>
                          <a:gd name="T12" fmla="*/ 10 w 11"/>
                          <a:gd name="T13" fmla="*/ 14 h 14"/>
                          <a:gd name="T14" fmla="*/ 11 w 11"/>
                          <a:gd name="T15" fmla="*/ 14 h 14"/>
                          <a:gd name="T16" fmla="*/ 11 w 11"/>
                          <a:gd name="T17" fmla="*/ 1 h 14"/>
                          <a:gd name="T18" fmla="*/ 10 w 11"/>
                          <a:gd name="T19" fmla="*/ 1 h 14"/>
                          <a:gd name="T20" fmla="*/ 6 w 11"/>
                          <a:gd name="T21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1" h="14">
                            <a:moveTo>
                              <a:pt x="6" y="0"/>
                            </a:moveTo>
                            <a:lnTo>
                              <a:pt x="1" y="1"/>
                            </a:lnTo>
                            <a:lnTo>
                              <a:pt x="0" y="1"/>
                            </a:lnTo>
                            <a:lnTo>
                              <a:pt x="0" y="14"/>
                            </a:lnTo>
                            <a:lnTo>
                              <a:pt x="1" y="14"/>
                            </a:lnTo>
                            <a:lnTo>
                              <a:pt x="6" y="14"/>
                            </a:lnTo>
                            <a:lnTo>
                              <a:pt x="10" y="14"/>
                            </a:lnTo>
                            <a:lnTo>
                              <a:pt x="11" y="14"/>
                            </a:lnTo>
                            <a:lnTo>
                              <a:pt x="11" y="1"/>
                            </a:lnTo>
                            <a:lnTo>
                              <a:pt x="10" y="1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659" name="Freeform 37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79" y="3991"/>
                        <a:ext cx="6" cy="2"/>
                      </a:xfrm>
                      <a:custGeom>
                        <a:avLst/>
                        <a:gdLst>
                          <a:gd name="T0" fmla="*/ 0 w 11"/>
                          <a:gd name="T1" fmla="*/ 0 h 3"/>
                          <a:gd name="T2" fmla="*/ 1 w 11"/>
                          <a:gd name="T3" fmla="*/ 2 h 3"/>
                          <a:gd name="T4" fmla="*/ 6 w 11"/>
                          <a:gd name="T5" fmla="*/ 3 h 3"/>
                          <a:gd name="T6" fmla="*/ 10 w 11"/>
                          <a:gd name="T7" fmla="*/ 2 h 3"/>
                          <a:gd name="T8" fmla="*/ 11 w 11"/>
                          <a:gd name="T9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1" h="3">
                            <a:moveTo>
                              <a:pt x="0" y="0"/>
                            </a:moveTo>
                            <a:lnTo>
                              <a:pt x="1" y="2"/>
                            </a:lnTo>
                            <a:lnTo>
                              <a:pt x="6" y="3"/>
                            </a:lnTo>
                            <a:lnTo>
                              <a:pt x="10" y="2"/>
                            </a:lnTo>
                            <a:lnTo>
                              <a:pt x="11" y="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649" name="Group 37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90" y="3985"/>
                      <a:ext cx="5" cy="8"/>
                      <a:chOff x="3790" y="3985"/>
                      <a:chExt cx="5" cy="8"/>
                    </a:xfrm>
                  </p:grpSpPr>
                  <p:sp>
                    <p:nvSpPr>
                      <p:cNvPr id="1652" name="Freeform 37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0" y="3985"/>
                        <a:ext cx="5" cy="8"/>
                      </a:xfrm>
                      <a:custGeom>
                        <a:avLst/>
                        <a:gdLst>
                          <a:gd name="T0" fmla="*/ 4 w 10"/>
                          <a:gd name="T1" fmla="*/ 0 h 14"/>
                          <a:gd name="T2" fmla="*/ 0 w 10"/>
                          <a:gd name="T3" fmla="*/ 1 h 14"/>
                          <a:gd name="T4" fmla="*/ 0 w 10"/>
                          <a:gd name="T5" fmla="*/ 1 h 14"/>
                          <a:gd name="T6" fmla="*/ 0 w 10"/>
                          <a:gd name="T7" fmla="*/ 13 h 14"/>
                          <a:gd name="T8" fmla="*/ 0 w 10"/>
                          <a:gd name="T9" fmla="*/ 14 h 14"/>
                          <a:gd name="T10" fmla="*/ 4 w 10"/>
                          <a:gd name="T11" fmla="*/ 14 h 14"/>
                          <a:gd name="T12" fmla="*/ 9 w 10"/>
                          <a:gd name="T13" fmla="*/ 14 h 14"/>
                          <a:gd name="T14" fmla="*/ 10 w 10"/>
                          <a:gd name="T15" fmla="*/ 13 h 14"/>
                          <a:gd name="T16" fmla="*/ 10 w 10"/>
                          <a:gd name="T17" fmla="*/ 1 h 14"/>
                          <a:gd name="T18" fmla="*/ 9 w 10"/>
                          <a:gd name="T19" fmla="*/ 1 h 14"/>
                          <a:gd name="T20" fmla="*/ 4 w 10"/>
                          <a:gd name="T21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0" h="14">
                            <a:moveTo>
                              <a:pt x="4" y="0"/>
                            </a:moveTo>
                            <a:lnTo>
                              <a:pt x="0" y="1"/>
                            </a:lnTo>
                            <a:lnTo>
                              <a:pt x="0" y="1"/>
                            </a:lnTo>
                            <a:lnTo>
                              <a:pt x="0" y="13"/>
                            </a:lnTo>
                            <a:lnTo>
                              <a:pt x="0" y="14"/>
                            </a:lnTo>
                            <a:lnTo>
                              <a:pt x="4" y="14"/>
                            </a:lnTo>
                            <a:lnTo>
                              <a:pt x="9" y="14"/>
                            </a:lnTo>
                            <a:lnTo>
                              <a:pt x="10" y="13"/>
                            </a:lnTo>
                            <a:lnTo>
                              <a:pt x="10" y="1"/>
                            </a:lnTo>
                            <a:lnTo>
                              <a:pt x="9" y="1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solidFill>
                        <a:srgbClr val="DDDDDD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653" name="Freeform 37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0" y="3985"/>
                        <a:ext cx="5" cy="3"/>
                      </a:xfrm>
                      <a:custGeom>
                        <a:avLst/>
                        <a:gdLst>
                          <a:gd name="T0" fmla="*/ 0 w 10"/>
                          <a:gd name="T1" fmla="*/ 1 h 4"/>
                          <a:gd name="T2" fmla="*/ 0 w 10"/>
                          <a:gd name="T3" fmla="*/ 3 h 4"/>
                          <a:gd name="T4" fmla="*/ 4 w 10"/>
                          <a:gd name="T5" fmla="*/ 4 h 4"/>
                          <a:gd name="T6" fmla="*/ 9 w 10"/>
                          <a:gd name="T7" fmla="*/ 3 h 4"/>
                          <a:gd name="T8" fmla="*/ 10 w 10"/>
                          <a:gd name="T9" fmla="*/ 1 h 4"/>
                          <a:gd name="T10" fmla="*/ 9 w 10"/>
                          <a:gd name="T11" fmla="*/ 1 h 4"/>
                          <a:gd name="T12" fmla="*/ 4 w 10"/>
                          <a:gd name="T13" fmla="*/ 0 h 4"/>
                          <a:gd name="T14" fmla="*/ 0 w 10"/>
                          <a:gd name="T15" fmla="*/ 1 h 4"/>
                          <a:gd name="T16" fmla="*/ 0 w 10"/>
                          <a:gd name="T17" fmla="*/ 1 h 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10" h="4">
                            <a:moveTo>
                              <a:pt x="0" y="1"/>
                            </a:moveTo>
                            <a:lnTo>
                              <a:pt x="0" y="3"/>
                            </a:lnTo>
                            <a:lnTo>
                              <a:pt x="4" y="4"/>
                            </a:lnTo>
                            <a:lnTo>
                              <a:pt x="9" y="3"/>
                            </a:lnTo>
                            <a:lnTo>
                              <a:pt x="10" y="1"/>
                            </a:lnTo>
                            <a:lnTo>
                              <a:pt x="9" y="1"/>
                            </a:lnTo>
                            <a:lnTo>
                              <a:pt x="4" y="0"/>
                            </a:lnTo>
                            <a:lnTo>
                              <a:pt x="0" y="1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E4E4E4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654" name="Freeform 37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0" y="3985"/>
                        <a:ext cx="5" cy="8"/>
                      </a:xfrm>
                      <a:custGeom>
                        <a:avLst/>
                        <a:gdLst>
                          <a:gd name="T0" fmla="*/ 4 w 10"/>
                          <a:gd name="T1" fmla="*/ 0 h 14"/>
                          <a:gd name="T2" fmla="*/ 0 w 10"/>
                          <a:gd name="T3" fmla="*/ 1 h 14"/>
                          <a:gd name="T4" fmla="*/ 0 w 10"/>
                          <a:gd name="T5" fmla="*/ 1 h 14"/>
                          <a:gd name="T6" fmla="*/ 0 w 10"/>
                          <a:gd name="T7" fmla="*/ 13 h 14"/>
                          <a:gd name="T8" fmla="*/ 0 w 10"/>
                          <a:gd name="T9" fmla="*/ 14 h 14"/>
                          <a:gd name="T10" fmla="*/ 4 w 10"/>
                          <a:gd name="T11" fmla="*/ 14 h 14"/>
                          <a:gd name="T12" fmla="*/ 9 w 10"/>
                          <a:gd name="T13" fmla="*/ 14 h 14"/>
                          <a:gd name="T14" fmla="*/ 10 w 10"/>
                          <a:gd name="T15" fmla="*/ 13 h 14"/>
                          <a:gd name="T16" fmla="*/ 10 w 10"/>
                          <a:gd name="T17" fmla="*/ 1 h 14"/>
                          <a:gd name="T18" fmla="*/ 9 w 10"/>
                          <a:gd name="T19" fmla="*/ 1 h 14"/>
                          <a:gd name="T20" fmla="*/ 4 w 10"/>
                          <a:gd name="T21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0" h="14">
                            <a:moveTo>
                              <a:pt x="4" y="0"/>
                            </a:moveTo>
                            <a:lnTo>
                              <a:pt x="0" y="1"/>
                            </a:lnTo>
                            <a:lnTo>
                              <a:pt x="0" y="1"/>
                            </a:lnTo>
                            <a:lnTo>
                              <a:pt x="0" y="13"/>
                            </a:lnTo>
                            <a:lnTo>
                              <a:pt x="0" y="14"/>
                            </a:lnTo>
                            <a:lnTo>
                              <a:pt x="4" y="14"/>
                            </a:lnTo>
                            <a:lnTo>
                              <a:pt x="9" y="14"/>
                            </a:lnTo>
                            <a:lnTo>
                              <a:pt x="10" y="13"/>
                            </a:lnTo>
                            <a:lnTo>
                              <a:pt x="10" y="1"/>
                            </a:lnTo>
                            <a:lnTo>
                              <a:pt x="9" y="1"/>
                            </a:lnTo>
                            <a:lnTo>
                              <a:pt x="4" y="0"/>
                            </a:lnTo>
                            <a:close/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655" name="Freeform 37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90" y="3986"/>
                        <a:ext cx="5" cy="2"/>
                      </a:xfrm>
                      <a:custGeom>
                        <a:avLst/>
                        <a:gdLst>
                          <a:gd name="T0" fmla="*/ 0 w 10"/>
                          <a:gd name="T1" fmla="*/ 0 h 3"/>
                          <a:gd name="T2" fmla="*/ 0 w 10"/>
                          <a:gd name="T3" fmla="*/ 2 h 3"/>
                          <a:gd name="T4" fmla="*/ 4 w 10"/>
                          <a:gd name="T5" fmla="*/ 3 h 3"/>
                          <a:gd name="T6" fmla="*/ 9 w 10"/>
                          <a:gd name="T7" fmla="*/ 2 h 3"/>
                          <a:gd name="T8" fmla="*/ 10 w 10"/>
                          <a:gd name="T9" fmla="*/ 0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0" h="3">
                            <a:moveTo>
                              <a:pt x="0" y="0"/>
                            </a:moveTo>
                            <a:lnTo>
                              <a:pt x="0" y="2"/>
                            </a:lnTo>
                            <a:lnTo>
                              <a:pt x="4" y="3"/>
                            </a:lnTo>
                            <a:lnTo>
                              <a:pt x="9" y="2"/>
                            </a:lnTo>
                            <a:lnTo>
                              <a:pt x="10" y="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650" name="Freeform 3718"/>
                    <p:cNvSpPr>
                      <a:spLocks/>
                    </p:cNvSpPr>
                    <p:nvPr/>
                  </p:nvSpPr>
                  <p:spPr bwMode="auto">
                    <a:xfrm>
                      <a:off x="3830" y="4010"/>
                      <a:ext cx="8" cy="4"/>
                    </a:xfrm>
                    <a:custGeom>
                      <a:avLst/>
                      <a:gdLst>
                        <a:gd name="T0" fmla="*/ 9 w 16"/>
                        <a:gd name="T1" fmla="*/ 0 h 9"/>
                        <a:gd name="T2" fmla="*/ 3 w 16"/>
                        <a:gd name="T3" fmla="*/ 0 h 9"/>
                        <a:gd name="T4" fmla="*/ 2 w 16"/>
                        <a:gd name="T5" fmla="*/ 1 h 9"/>
                        <a:gd name="T6" fmla="*/ 0 w 16"/>
                        <a:gd name="T7" fmla="*/ 3 h 9"/>
                        <a:gd name="T8" fmla="*/ 2 w 16"/>
                        <a:gd name="T9" fmla="*/ 6 h 9"/>
                        <a:gd name="T10" fmla="*/ 7 w 16"/>
                        <a:gd name="T11" fmla="*/ 9 h 9"/>
                        <a:gd name="T12" fmla="*/ 13 w 16"/>
                        <a:gd name="T13" fmla="*/ 9 h 9"/>
                        <a:gd name="T14" fmla="*/ 16 w 16"/>
                        <a:gd name="T15" fmla="*/ 7 h 9"/>
                        <a:gd name="T16" fmla="*/ 16 w 16"/>
                        <a:gd name="T17" fmla="*/ 6 h 9"/>
                        <a:gd name="T18" fmla="*/ 15 w 16"/>
                        <a:gd name="T19" fmla="*/ 3 h 9"/>
                        <a:gd name="T20" fmla="*/ 9 w 16"/>
                        <a:gd name="T21" fmla="*/ 0 h 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6" h="9">
                          <a:moveTo>
                            <a:pt x="9" y="0"/>
                          </a:moveTo>
                          <a:lnTo>
                            <a:pt x="3" y="0"/>
                          </a:lnTo>
                          <a:lnTo>
                            <a:pt x="2" y="1"/>
                          </a:lnTo>
                          <a:lnTo>
                            <a:pt x="0" y="3"/>
                          </a:lnTo>
                          <a:lnTo>
                            <a:pt x="2" y="6"/>
                          </a:lnTo>
                          <a:lnTo>
                            <a:pt x="7" y="9"/>
                          </a:lnTo>
                          <a:lnTo>
                            <a:pt x="13" y="9"/>
                          </a:lnTo>
                          <a:lnTo>
                            <a:pt x="16" y="7"/>
                          </a:lnTo>
                          <a:lnTo>
                            <a:pt x="16" y="6"/>
                          </a:lnTo>
                          <a:lnTo>
                            <a:pt x="15" y="3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51" name="Freeform 3719"/>
                    <p:cNvSpPr>
                      <a:spLocks/>
                    </p:cNvSpPr>
                    <p:nvPr/>
                  </p:nvSpPr>
                  <p:spPr bwMode="auto">
                    <a:xfrm>
                      <a:off x="3850" y="4013"/>
                      <a:ext cx="8" cy="4"/>
                    </a:xfrm>
                    <a:custGeom>
                      <a:avLst/>
                      <a:gdLst>
                        <a:gd name="T0" fmla="*/ 9 w 16"/>
                        <a:gd name="T1" fmla="*/ 0 h 8"/>
                        <a:gd name="T2" fmla="*/ 3 w 16"/>
                        <a:gd name="T3" fmla="*/ 0 h 8"/>
                        <a:gd name="T4" fmla="*/ 2 w 16"/>
                        <a:gd name="T5" fmla="*/ 1 h 8"/>
                        <a:gd name="T6" fmla="*/ 0 w 16"/>
                        <a:gd name="T7" fmla="*/ 3 h 8"/>
                        <a:gd name="T8" fmla="*/ 2 w 16"/>
                        <a:gd name="T9" fmla="*/ 6 h 8"/>
                        <a:gd name="T10" fmla="*/ 7 w 16"/>
                        <a:gd name="T11" fmla="*/ 8 h 8"/>
                        <a:gd name="T12" fmla="*/ 13 w 16"/>
                        <a:gd name="T13" fmla="*/ 8 h 8"/>
                        <a:gd name="T14" fmla="*/ 16 w 16"/>
                        <a:gd name="T15" fmla="*/ 7 h 8"/>
                        <a:gd name="T16" fmla="*/ 16 w 16"/>
                        <a:gd name="T17" fmla="*/ 6 h 8"/>
                        <a:gd name="T18" fmla="*/ 15 w 16"/>
                        <a:gd name="T19" fmla="*/ 3 h 8"/>
                        <a:gd name="T20" fmla="*/ 9 w 16"/>
                        <a:gd name="T21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6" h="8">
                          <a:moveTo>
                            <a:pt x="9" y="0"/>
                          </a:moveTo>
                          <a:lnTo>
                            <a:pt x="3" y="0"/>
                          </a:lnTo>
                          <a:lnTo>
                            <a:pt x="2" y="1"/>
                          </a:lnTo>
                          <a:lnTo>
                            <a:pt x="0" y="3"/>
                          </a:lnTo>
                          <a:lnTo>
                            <a:pt x="2" y="6"/>
                          </a:lnTo>
                          <a:lnTo>
                            <a:pt x="7" y="8"/>
                          </a:lnTo>
                          <a:lnTo>
                            <a:pt x="13" y="8"/>
                          </a:lnTo>
                          <a:lnTo>
                            <a:pt x="16" y="7"/>
                          </a:lnTo>
                          <a:lnTo>
                            <a:pt x="16" y="6"/>
                          </a:lnTo>
                          <a:lnTo>
                            <a:pt x="15" y="3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grpSp>
                <p:nvGrpSpPr>
                  <p:cNvPr id="1634" name="Group 3720"/>
                  <p:cNvGrpSpPr>
                    <a:grpSpLocks/>
                  </p:cNvGrpSpPr>
                  <p:nvPr/>
                </p:nvGrpSpPr>
                <p:grpSpPr bwMode="auto">
                  <a:xfrm>
                    <a:off x="3660" y="3933"/>
                    <a:ext cx="44" cy="28"/>
                    <a:chOff x="3660" y="3933"/>
                    <a:chExt cx="44" cy="28"/>
                  </a:xfrm>
                </p:grpSpPr>
                <p:sp>
                  <p:nvSpPr>
                    <p:cNvPr id="1635" name="Freeform 3721"/>
                    <p:cNvSpPr>
                      <a:spLocks/>
                    </p:cNvSpPr>
                    <p:nvPr/>
                  </p:nvSpPr>
                  <p:spPr bwMode="auto">
                    <a:xfrm>
                      <a:off x="3672" y="3938"/>
                      <a:ext cx="26" cy="13"/>
                    </a:xfrm>
                    <a:custGeom>
                      <a:avLst/>
                      <a:gdLst>
                        <a:gd name="T0" fmla="*/ 0 w 52"/>
                        <a:gd name="T1" fmla="*/ 21 h 24"/>
                        <a:gd name="T2" fmla="*/ 42 w 52"/>
                        <a:gd name="T3" fmla="*/ 3 h 24"/>
                        <a:gd name="T4" fmla="*/ 47 w 52"/>
                        <a:gd name="T5" fmla="*/ 1 h 24"/>
                        <a:gd name="T6" fmla="*/ 52 w 52"/>
                        <a:gd name="T7" fmla="*/ 0 h 24"/>
                        <a:gd name="T8" fmla="*/ 49 w 52"/>
                        <a:gd name="T9" fmla="*/ 3 h 24"/>
                        <a:gd name="T10" fmla="*/ 42 w 52"/>
                        <a:gd name="T11" fmla="*/ 7 h 24"/>
                        <a:gd name="T12" fmla="*/ 3 w 52"/>
                        <a:gd name="T13" fmla="*/ 24 h 24"/>
                        <a:gd name="T14" fmla="*/ 0 w 52"/>
                        <a:gd name="T15" fmla="*/ 21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2" h="24">
                          <a:moveTo>
                            <a:pt x="0" y="21"/>
                          </a:moveTo>
                          <a:lnTo>
                            <a:pt x="42" y="3"/>
                          </a:lnTo>
                          <a:lnTo>
                            <a:pt x="47" y="1"/>
                          </a:lnTo>
                          <a:lnTo>
                            <a:pt x="52" y="0"/>
                          </a:lnTo>
                          <a:lnTo>
                            <a:pt x="49" y="3"/>
                          </a:lnTo>
                          <a:lnTo>
                            <a:pt x="42" y="7"/>
                          </a:lnTo>
                          <a:lnTo>
                            <a:pt x="3" y="24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36" name="Freeform 3722"/>
                    <p:cNvSpPr>
                      <a:spLocks/>
                    </p:cNvSpPr>
                    <p:nvPr/>
                  </p:nvSpPr>
                  <p:spPr bwMode="auto">
                    <a:xfrm>
                      <a:off x="3674" y="3933"/>
                      <a:ext cx="30" cy="13"/>
                    </a:xfrm>
                    <a:custGeom>
                      <a:avLst/>
                      <a:gdLst>
                        <a:gd name="T0" fmla="*/ 0 w 60"/>
                        <a:gd name="T1" fmla="*/ 21 h 26"/>
                        <a:gd name="T2" fmla="*/ 2 w 60"/>
                        <a:gd name="T3" fmla="*/ 26 h 26"/>
                        <a:gd name="T4" fmla="*/ 60 w 60"/>
                        <a:gd name="T5" fmla="*/ 0 h 26"/>
                        <a:gd name="T6" fmla="*/ 52 w 60"/>
                        <a:gd name="T7" fmla="*/ 1 h 26"/>
                        <a:gd name="T8" fmla="*/ 0 w 60"/>
                        <a:gd name="T9" fmla="*/ 21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0" h="26">
                          <a:moveTo>
                            <a:pt x="0" y="21"/>
                          </a:moveTo>
                          <a:lnTo>
                            <a:pt x="2" y="26"/>
                          </a:lnTo>
                          <a:lnTo>
                            <a:pt x="60" y="0"/>
                          </a:lnTo>
                          <a:lnTo>
                            <a:pt x="52" y="1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37" name="Freeform 3723"/>
                    <p:cNvSpPr>
                      <a:spLocks/>
                    </p:cNvSpPr>
                    <p:nvPr/>
                  </p:nvSpPr>
                  <p:spPr bwMode="auto">
                    <a:xfrm>
                      <a:off x="3662" y="3948"/>
                      <a:ext cx="36" cy="13"/>
                    </a:xfrm>
                    <a:custGeom>
                      <a:avLst/>
                      <a:gdLst>
                        <a:gd name="T0" fmla="*/ 0 w 71"/>
                        <a:gd name="T1" fmla="*/ 13 h 25"/>
                        <a:gd name="T2" fmla="*/ 42 w 71"/>
                        <a:gd name="T3" fmla="*/ 0 h 25"/>
                        <a:gd name="T4" fmla="*/ 48 w 71"/>
                        <a:gd name="T5" fmla="*/ 0 h 25"/>
                        <a:gd name="T6" fmla="*/ 71 w 71"/>
                        <a:gd name="T7" fmla="*/ 7 h 25"/>
                        <a:gd name="T8" fmla="*/ 71 w 71"/>
                        <a:gd name="T9" fmla="*/ 12 h 25"/>
                        <a:gd name="T10" fmla="*/ 37 w 71"/>
                        <a:gd name="T11" fmla="*/ 23 h 25"/>
                        <a:gd name="T12" fmla="*/ 29 w 71"/>
                        <a:gd name="T13" fmla="*/ 25 h 25"/>
                        <a:gd name="T14" fmla="*/ 0 w 71"/>
                        <a:gd name="T15" fmla="*/ 16 h 25"/>
                        <a:gd name="T16" fmla="*/ 0 w 71"/>
                        <a:gd name="T17" fmla="*/ 13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1" h="25">
                          <a:moveTo>
                            <a:pt x="0" y="13"/>
                          </a:moveTo>
                          <a:lnTo>
                            <a:pt x="42" y="0"/>
                          </a:lnTo>
                          <a:lnTo>
                            <a:pt x="48" y="0"/>
                          </a:lnTo>
                          <a:lnTo>
                            <a:pt x="71" y="7"/>
                          </a:lnTo>
                          <a:lnTo>
                            <a:pt x="71" y="12"/>
                          </a:lnTo>
                          <a:lnTo>
                            <a:pt x="37" y="23"/>
                          </a:lnTo>
                          <a:lnTo>
                            <a:pt x="29" y="25"/>
                          </a:lnTo>
                          <a:lnTo>
                            <a:pt x="0" y="16"/>
                          </a:lnTo>
                          <a:lnTo>
                            <a:pt x="0" y="13"/>
                          </a:ln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grpSp>
                  <p:nvGrpSpPr>
                    <p:cNvPr id="1638" name="Group 37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75" y="3948"/>
                      <a:ext cx="8" cy="8"/>
                      <a:chOff x="3675" y="3948"/>
                      <a:chExt cx="8" cy="8"/>
                    </a:xfrm>
                  </p:grpSpPr>
                  <p:sp>
                    <p:nvSpPr>
                      <p:cNvPr id="1642" name="Freeform 372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5" y="3948"/>
                        <a:ext cx="8" cy="8"/>
                      </a:xfrm>
                      <a:custGeom>
                        <a:avLst/>
                        <a:gdLst>
                          <a:gd name="T0" fmla="*/ 8 w 16"/>
                          <a:gd name="T1" fmla="*/ 0 h 14"/>
                          <a:gd name="T2" fmla="*/ 3 w 16"/>
                          <a:gd name="T3" fmla="*/ 1 h 14"/>
                          <a:gd name="T4" fmla="*/ 2 w 16"/>
                          <a:gd name="T5" fmla="*/ 1 h 14"/>
                          <a:gd name="T6" fmla="*/ 0 w 16"/>
                          <a:gd name="T7" fmla="*/ 1 h 14"/>
                          <a:gd name="T8" fmla="*/ 0 w 16"/>
                          <a:gd name="T9" fmla="*/ 13 h 14"/>
                          <a:gd name="T10" fmla="*/ 2 w 16"/>
                          <a:gd name="T11" fmla="*/ 13 h 14"/>
                          <a:gd name="T12" fmla="*/ 3 w 16"/>
                          <a:gd name="T13" fmla="*/ 14 h 14"/>
                          <a:gd name="T14" fmla="*/ 8 w 16"/>
                          <a:gd name="T15" fmla="*/ 14 h 14"/>
                          <a:gd name="T16" fmla="*/ 13 w 16"/>
                          <a:gd name="T17" fmla="*/ 14 h 14"/>
                          <a:gd name="T18" fmla="*/ 16 w 16"/>
                          <a:gd name="T19" fmla="*/ 13 h 14"/>
                          <a:gd name="T20" fmla="*/ 16 w 16"/>
                          <a:gd name="T21" fmla="*/ 1 h 14"/>
                          <a:gd name="T22" fmla="*/ 13 w 16"/>
                          <a:gd name="T23" fmla="*/ 1 h 14"/>
                          <a:gd name="T24" fmla="*/ 8 w 16"/>
                          <a:gd name="T25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6" h="14">
                            <a:moveTo>
                              <a:pt x="8" y="0"/>
                            </a:moveTo>
                            <a:lnTo>
                              <a:pt x="3" y="1"/>
                            </a:lnTo>
                            <a:lnTo>
                              <a:pt x="2" y="1"/>
                            </a:lnTo>
                            <a:lnTo>
                              <a:pt x="0" y="1"/>
                            </a:lnTo>
                            <a:lnTo>
                              <a:pt x="0" y="13"/>
                            </a:lnTo>
                            <a:lnTo>
                              <a:pt x="2" y="13"/>
                            </a:lnTo>
                            <a:lnTo>
                              <a:pt x="3" y="14"/>
                            </a:lnTo>
                            <a:lnTo>
                              <a:pt x="8" y="14"/>
                            </a:lnTo>
                            <a:lnTo>
                              <a:pt x="13" y="14"/>
                            </a:lnTo>
                            <a:lnTo>
                              <a:pt x="16" y="13"/>
                            </a:lnTo>
                            <a:lnTo>
                              <a:pt x="16" y="1"/>
                            </a:lnTo>
                            <a:lnTo>
                              <a:pt x="13" y="1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solidFill>
                        <a:srgbClr val="B2B2B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643" name="Freeform 372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5" y="3948"/>
                        <a:ext cx="8" cy="2"/>
                      </a:xfrm>
                      <a:custGeom>
                        <a:avLst/>
                        <a:gdLst>
                          <a:gd name="T0" fmla="*/ 0 w 16"/>
                          <a:gd name="T1" fmla="*/ 1 h 3"/>
                          <a:gd name="T2" fmla="*/ 2 w 16"/>
                          <a:gd name="T3" fmla="*/ 3 h 3"/>
                          <a:gd name="T4" fmla="*/ 3 w 16"/>
                          <a:gd name="T5" fmla="*/ 3 h 3"/>
                          <a:gd name="T6" fmla="*/ 8 w 16"/>
                          <a:gd name="T7" fmla="*/ 3 h 3"/>
                          <a:gd name="T8" fmla="*/ 13 w 16"/>
                          <a:gd name="T9" fmla="*/ 3 h 3"/>
                          <a:gd name="T10" fmla="*/ 16 w 16"/>
                          <a:gd name="T11" fmla="*/ 3 h 3"/>
                          <a:gd name="T12" fmla="*/ 16 w 16"/>
                          <a:gd name="T13" fmla="*/ 1 h 3"/>
                          <a:gd name="T14" fmla="*/ 13 w 16"/>
                          <a:gd name="T15" fmla="*/ 1 h 3"/>
                          <a:gd name="T16" fmla="*/ 8 w 16"/>
                          <a:gd name="T17" fmla="*/ 0 h 3"/>
                          <a:gd name="T18" fmla="*/ 3 w 16"/>
                          <a:gd name="T19" fmla="*/ 1 h 3"/>
                          <a:gd name="T20" fmla="*/ 2 w 16"/>
                          <a:gd name="T21" fmla="*/ 1 h 3"/>
                          <a:gd name="T22" fmla="*/ 0 w 16"/>
                          <a:gd name="T23" fmla="*/ 1 h 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</a:cxnLst>
                        <a:rect l="0" t="0" r="r" b="b"/>
                        <a:pathLst>
                          <a:path w="16" h="3">
                            <a:moveTo>
                              <a:pt x="0" y="1"/>
                            </a:moveTo>
                            <a:lnTo>
                              <a:pt x="2" y="3"/>
                            </a:lnTo>
                            <a:lnTo>
                              <a:pt x="3" y="3"/>
                            </a:lnTo>
                            <a:lnTo>
                              <a:pt x="8" y="3"/>
                            </a:lnTo>
                            <a:lnTo>
                              <a:pt x="13" y="3"/>
                            </a:lnTo>
                            <a:lnTo>
                              <a:pt x="16" y="3"/>
                            </a:lnTo>
                            <a:lnTo>
                              <a:pt x="16" y="1"/>
                            </a:lnTo>
                            <a:lnTo>
                              <a:pt x="13" y="1"/>
                            </a:lnTo>
                            <a:lnTo>
                              <a:pt x="8" y="0"/>
                            </a:lnTo>
                            <a:lnTo>
                              <a:pt x="3" y="1"/>
                            </a:lnTo>
                            <a:lnTo>
                              <a:pt x="2" y="1"/>
                            </a:lnTo>
                            <a:lnTo>
                              <a:pt x="0" y="1"/>
                            </a:lnTo>
                            <a:close/>
                          </a:path>
                        </a:pathLst>
                      </a:custGeom>
                      <a:solidFill>
                        <a:srgbClr val="C1C1C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644" name="Freeform 372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5" y="3948"/>
                        <a:ext cx="8" cy="8"/>
                      </a:xfrm>
                      <a:custGeom>
                        <a:avLst/>
                        <a:gdLst>
                          <a:gd name="T0" fmla="*/ 8 w 16"/>
                          <a:gd name="T1" fmla="*/ 0 h 14"/>
                          <a:gd name="T2" fmla="*/ 3 w 16"/>
                          <a:gd name="T3" fmla="*/ 1 h 14"/>
                          <a:gd name="T4" fmla="*/ 2 w 16"/>
                          <a:gd name="T5" fmla="*/ 1 h 14"/>
                          <a:gd name="T6" fmla="*/ 0 w 16"/>
                          <a:gd name="T7" fmla="*/ 1 h 14"/>
                          <a:gd name="T8" fmla="*/ 0 w 16"/>
                          <a:gd name="T9" fmla="*/ 13 h 14"/>
                          <a:gd name="T10" fmla="*/ 2 w 16"/>
                          <a:gd name="T11" fmla="*/ 13 h 14"/>
                          <a:gd name="T12" fmla="*/ 3 w 16"/>
                          <a:gd name="T13" fmla="*/ 14 h 14"/>
                          <a:gd name="T14" fmla="*/ 8 w 16"/>
                          <a:gd name="T15" fmla="*/ 14 h 14"/>
                          <a:gd name="T16" fmla="*/ 13 w 16"/>
                          <a:gd name="T17" fmla="*/ 14 h 14"/>
                          <a:gd name="T18" fmla="*/ 16 w 16"/>
                          <a:gd name="T19" fmla="*/ 13 h 14"/>
                          <a:gd name="T20" fmla="*/ 16 w 16"/>
                          <a:gd name="T21" fmla="*/ 1 h 14"/>
                          <a:gd name="T22" fmla="*/ 13 w 16"/>
                          <a:gd name="T23" fmla="*/ 1 h 14"/>
                          <a:gd name="T24" fmla="*/ 8 w 16"/>
                          <a:gd name="T25" fmla="*/ 0 h 1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6" h="14">
                            <a:moveTo>
                              <a:pt x="8" y="0"/>
                            </a:moveTo>
                            <a:lnTo>
                              <a:pt x="3" y="1"/>
                            </a:lnTo>
                            <a:lnTo>
                              <a:pt x="2" y="1"/>
                            </a:lnTo>
                            <a:lnTo>
                              <a:pt x="0" y="1"/>
                            </a:lnTo>
                            <a:lnTo>
                              <a:pt x="0" y="13"/>
                            </a:lnTo>
                            <a:lnTo>
                              <a:pt x="2" y="13"/>
                            </a:lnTo>
                            <a:lnTo>
                              <a:pt x="3" y="14"/>
                            </a:lnTo>
                            <a:lnTo>
                              <a:pt x="8" y="14"/>
                            </a:lnTo>
                            <a:lnTo>
                              <a:pt x="13" y="14"/>
                            </a:lnTo>
                            <a:lnTo>
                              <a:pt x="16" y="13"/>
                            </a:lnTo>
                            <a:lnTo>
                              <a:pt x="16" y="1"/>
                            </a:lnTo>
                            <a:lnTo>
                              <a:pt x="13" y="1"/>
                            </a:lnTo>
                            <a:lnTo>
                              <a:pt x="8" y="0"/>
                            </a:lnTo>
                            <a:close/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645" name="Freeform 37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75" y="3949"/>
                        <a:ext cx="8" cy="1"/>
                      </a:xfrm>
                      <a:custGeom>
                        <a:avLst/>
                        <a:gdLst>
                          <a:gd name="T0" fmla="*/ 0 w 16"/>
                          <a:gd name="T1" fmla="*/ 0 h 2"/>
                          <a:gd name="T2" fmla="*/ 2 w 16"/>
                          <a:gd name="T3" fmla="*/ 2 h 2"/>
                          <a:gd name="T4" fmla="*/ 3 w 16"/>
                          <a:gd name="T5" fmla="*/ 2 h 2"/>
                          <a:gd name="T6" fmla="*/ 8 w 16"/>
                          <a:gd name="T7" fmla="*/ 2 h 2"/>
                          <a:gd name="T8" fmla="*/ 13 w 16"/>
                          <a:gd name="T9" fmla="*/ 2 h 2"/>
                          <a:gd name="T10" fmla="*/ 16 w 16"/>
                          <a:gd name="T11" fmla="*/ 2 h 2"/>
                          <a:gd name="T12" fmla="*/ 16 w 16"/>
                          <a:gd name="T13" fmla="*/ 0 h 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6" h="2">
                            <a:moveTo>
                              <a:pt x="0" y="0"/>
                            </a:moveTo>
                            <a:lnTo>
                              <a:pt x="2" y="2"/>
                            </a:lnTo>
                            <a:lnTo>
                              <a:pt x="3" y="2"/>
                            </a:lnTo>
                            <a:lnTo>
                              <a:pt x="8" y="2"/>
                            </a:lnTo>
                            <a:lnTo>
                              <a:pt x="13" y="2"/>
                            </a:lnTo>
                            <a:lnTo>
                              <a:pt x="16" y="2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808080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639" name="Freeform 3729"/>
                    <p:cNvSpPr>
                      <a:spLocks/>
                    </p:cNvSpPr>
                    <p:nvPr/>
                  </p:nvSpPr>
                  <p:spPr bwMode="auto">
                    <a:xfrm>
                      <a:off x="3672" y="3941"/>
                      <a:ext cx="13" cy="10"/>
                    </a:xfrm>
                    <a:custGeom>
                      <a:avLst/>
                      <a:gdLst>
                        <a:gd name="T0" fmla="*/ 0 w 28"/>
                        <a:gd name="T1" fmla="*/ 15 h 20"/>
                        <a:gd name="T2" fmla="*/ 13 w 28"/>
                        <a:gd name="T3" fmla="*/ 20 h 20"/>
                        <a:gd name="T4" fmla="*/ 28 w 28"/>
                        <a:gd name="T5" fmla="*/ 16 h 20"/>
                        <a:gd name="T6" fmla="*/ 26 w 28"/>
                        <a:gd name="T7" fmla="*/ 4 h 20"/>
                        <a:gd name="T8" fmla="*/ 13 w 28"/>
                        <a:gd name="T9" fmla="*/ 0 h 20"/>
                        <a:gd name="T10" fmla="*/ 2 w 28"/>
                        <a:gd name="T11" fmla="*/ 3 h 20"/>
                        <a:gd name="T12" fmla="*/ 0 w 28"/>
                        <a:gd name="T13" fmla="*/ 15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8" h="20">
                          <a:moveTo>
                            <a:pt x="0" y="15"/>
                          </a:moveTo>
                          <a:lnTo>
                            <a:pt x="13" y="20"/>
                          </a:lnTo>
                          <a:lnTo>
                            <a:pt x="28" y="16"/>
                          </a:lnTo>
                          <a:lnTo>
                            <a:pt x="26" y="4"/>
                          </a:lnTo>
                          <a:lnTo>
                            <a:pt x="13" y="0"/>
                          </a:lnTo>
                          <a:lnTo>
                            <a:pt x="2" y="3"/>
                          </a:lnTo>
                          <a:lnTo>
                            <a:pt x="0" y="15"/>
                          </a:ln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40" name="Freeform 3730"/>
                    <p:cNvSpPr>
                      <a:spLocks/>
                    </p:cNvSpPr>
                    <p:nvPr/>
                  </p:nvSpPr>
                  <p:spPr bwMode="auto">
                    <a:xfrm>
                      <a:off x="3663" y="3941"/>
                      <a:ext cx="25" cy="11"/>
                    </a:xfrm>
                    <a:custGeom>
                      <a:avLst/>
                      <a:gdLst>
                        <a:gd name="T0" fmla="*/ 0 w 51"/>
                        <a:gd name="T1" fmla="*/ 20 h 23"/>
                        <a:gd name="T2" fmla="*/ 42 w 51"/>
                        <a:gd name="T3" fmla="*/ 3 h 23"/>
                        <a:gd name="T4" fmla="*/ 46 w 51"/>
                        <a:gd name="T5" fmla="*/ 1 h 23"/>
                        <a:gd name="T6" fmla="*/ 51 w 51"/>
                        <a:gd name="T7" fmla="*/ 0 h 23"/>
                        <a:gd name="T8" fmla="*/ 48 w 51"/>
                        <a:gd name="T9" fmla="*/ 3 h 23"/>
                        <a:gd name="T10" fmla="*/ 42 w 51"/>
                        <a:gd name="T11" fmla="*/ 7 h 23"/>
                        <a:gd name="T12" fmla="*/ 3 w 51"/>
                        <a:gd name="T13" fmla="*/ 23 h 23"/>
                        <a:gd name="T14" fmla="*/ 0 w 51"/>
                        <a:gd name="T15" fmla="*/ 2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51" h="23">
                          <a:moveTo>
                            <a:pt x="0" y="20"/>
                          </a:moveTo>
                          <a:lnTo>
                            <a:pt x="42" y="3"/>
                          </a:lnTo>
                          <a:lnTo>
                            <a:pt x="46" y="1"/>
                          </a:lnTo>
                          <a:lnTo>
                            <a:pt x="51" y="0"/>
                          </a:lnTo>
                          <a:lnTo>
                            <a:pt x="48" y="3"/>
                          </a:lnTo>
                          <a:lnTo>
                            <a:pt x="42" y="7"/>
                          </a:lnTo>
                          <a:lnTo>
                            <a:pt x="3" y="23"/>
                          </a:lnTo>
                          <a:lnTo>
                            <a:pt x="0" y="20"/>
                          </a:lnTo>
                          <a:close/>
                        </a:path>
                      </a:pathLst>
                    </a:custGeom>
                    <a:solidFill>
                      <a:srgbClr val="80808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41" name="Freeform 3731"/>
                    <p:cNvSpPr>
                      <a:spLocks/>
                    </p:cNvSpPr>
                    <p:nvPr/>
                  </p:nvSpPr>
                  <p:spPr bwMode="auto">
                    <a:xfrm>
                      <a:off x="3660" y="3938"/>
                      <a:ext cx="30" cy="13"/>
                    </a:xfrm>
                    <a:custGeom>
                      <a:avLst/>
                      <a:gdLst>
                        <a:gd name="T0" fmla="*/ 0 w 61"/>
                        <a:gd name="T1" fmla="*/ 22 h 26"/>
                        <a:gd name="T2" fmla="*/ 3 w 61"/>
                        <a:gd name="T3" fmla="*/ 26 h 26"/>
                        <a:gd name="T4" fmla="*/ 61 w 61"/>
                        <a:gd name="T5" fmla="*/ 0 h 26"/>
                        <a:gd name="T6" fmla="*/ 52 w 61"/>
                        <a:gd name="T7" fmla="*/ 0 h 26"/>
                        <a:gd name="T8" fmla="*/ 0 w 61"/>
                        <a:gd name="T9" fmla="*/ 22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1" h="26">
                          <a:moveTo>
                            <a:pt x="0" y="22"/>
                          </a:moveTo>
                          <a:lnTo>
                            <a:pt x="3" y="26"/>
                          </a:lnTo>
                          <a:lnTo>
                            <a:pt x="61" y="0"/>
                          </a:lnTo>
                          <a:lnTo>
                            <a:pt x="52" y="0"/>
                          </a:lnTo>
                          <a:lnTo>
                            <a:pt x="0" y="22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1588">
                      <a:solidFill>
                        <a:srgbClr val="80808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41" name="Group 3732"/>
                <p:cNvGrpSpPr>
                  <a:grpSpLocks/>
                </p:cNvGrpSpPr>
                <p:nvPr/>
              </p:nvGrpSpPr>
              <p:grpSpPr bwMode="auto">
                <a:xfrm>
                  <a:off x="3380" y="3826"/>
                  <a:ext cx="111" cy="70"/>
                  <a:chOff x="3380" y="3826"/>
                  <a:chExt cx="111" cy="70"/>
                </a:xfrm>
              </p:grpSpPr>
              <p:grpSp>
                <p:nvGrpSpPr>
                  <p:cNvPr id="1617" name="Group 3733"/>
                  <p:cNvGrpSpPr>
                    <a:grpSpLocks/>
                  </p:cNvGrpSpPr>
                  <p:nvPr/>
                </p:nvGrpSpPr>
                <p:grpSpPr bwMode="auto">
                  <a:xfrm>
                    <a:off x="3397" y="3831"/>
                    <a:ext cx="7" cy="10"/>
                    <a:chOff x="3397" y="3831"/>
                    <a:chExt cx="7" cy="10"/>
                  </a:xfrm>
                </p:grpSpPr>
                <p:sp>
                  <p:nvSpPr>
                    <p:cNvPr id="1623" name="Freeform 3734"/>
                    <p:cNvSpPr>
                      <a:spLocks/>
                    </p:cNvSpPr>
                    <p:nvPr/>
                  </p:nvSpPr>
                  <p:spPr bwMode="auto">
                    <a:xfrm>
                      <a:off x="3397" y="3831"/>
                      <a:ext cx="7" cy="10"/>
                    </a:xfrm>
                    <a:custGeom>
                      <a:avLst/>
                      <a:gdLst>
                        <a:gd name="T0" fmla="*/ 8 w 15"/>
                        <a:gd name="T1" fmla="*/ 0 h 22"/>
                        <a:gd name="T2" fmla="*/ 2 w 15"/>
                        <a:gd name="T3" fmla="*/ 2 h 22"/>
                        <a:gd name="T4" fmla="*/ 0 w 15"/>
                        <a:gd name="T5" fmla="*/ 3 h 22"/>
                        <a:gd name="T6" fmla="*/ 0 w 15"/>
                        <a:gd name="T7" fmla="*/ 19 h 22"/>
                        <a:gd name="T8" fmla="*/ 2 w 15"/>
                        <a:gd name="T9" fmla="*/ 20 h 22"/>
                        <a:gd name="T10" fmla="*/ 8 w 15"/>
                        <a:gd name="T11" fmla="*/ 22 h 22"/>
                        <a:gd name="T12" fmla="*/ 13 w 15"/>
                        <a:gd name="T13" fmla="*/ 20 h 22"/>
                        <a:gd name="T14" fmla="*/ 15 w 15"/>
                        <a:gd name="T15" fmla="*/ 19 h 22"/>
                        <a:gd name="T16" fmla="*/ 15 w 15"/>
                        <a:gd name="T17" fmla="*/ 3 h 22"/>
                        <a:gd name="T18" fmla="*/ 13 w 15"/>
                        <a:gd name="T19" fmla="*/ 2 h 22"/>
                        <a:gd name="T20" fmla="*/ 8 w 15"/>
                        <a:gd name="T21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5" h="22">
                          <a:moveTo>
                            <a:pt x="8" y="0"/>
                          </a:moveTo>
                          <a:lnTo>
                            <a:pt x="2" y="2"/>
                          </a:lnTo>
                          <a:lnTo>
                            <a:pt x="0" y="3"/>
                          </a:lnTo>
                          <a:lnTo>
                            <a:pt x="0" y="19"/>
                          </a:lnTo>
                          <a:lnTo>
                            <a:pt x="2" y="20"/>
                          </a:lnTo>
                          <a:lnTo>
                            <a:pt x="8" y="22"/>
                          </a:lnTo>
                          <a:lnTo>
                            <a:pt x="13" y="20"/>
                          </a:lnTo>
                          <a:lnTo>
                            <a:pt x="15" y="19"/>
                          </a:lnTo>
                          <a:lnTo>
                            <a:pt x="15" y="3"/>
                          </a:lnTo>
                          <a:lnTo>
                            <a:pt x="13" y="2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969696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24" name="Freeform 3735"/>
                    <p:cNvSpPr>
                      <a:spLocks/>
                    </p:cNvSpPr>
                    <p:nvPr/>
                  </p:nvSpPr>
                  <p:spPr bwMode="auto">
                    <a:xfrm>
                      <a:off x="3397" y="3831"/>
                      <a:ext cx="7" cy="2"/>
                    </a:xfrm>
                    <a:custGeom>
                      <a:avLst/>
                      <a:gdLst>
                        <a:gd name="T0" fmla="*/ 0 w 15"/>
                        <a:gd name="T1" fmla="*/ 3 h 6"/>
                        <a:gd name="T2" fmla="*/ 2 w 15"/>
                        <a:gd name="T3" fmla="*/ 4 h 6"/>
                        <a:gd name="T4" fmla="*/ 8 w 15"/>
                        <a:gd name="T5" fmla="*/ 6 h 6"/>
                        <a:gd name="T6" fmla="*/ 13 w 15"/>
                        <a:gd name="T7" fmla="*/ 4 h 6"/>
                        <a:gd name="T8" fmla="*/ 15 w 15"/>
                        <a:gd name="T9" fmla="*/ 3 h 6"/>
                        <a:gd name="T10" fmla="*/ 13 w 15"/>
                        <a:gd name="T11" fmla="*/ 2 h 6"/>
                        <a:gd name="T12" fmla="*/ 8 w 15"/>
                        <a:gd name="T13" fmla="*/ 0 h 6"/>
                        <a:gd name="T14" fmla="*/ 2 w 15"/>
                        <a:gd name="T15" fmla="*/ 2 h 6"/>
                        <a:gd name="T16" fmla="*/ 0 w 15"/>
                        <a:gd name="T17" fmla="*/ 3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5" h="6">
                          <a:moveTo>
                            <a:pt x="0" y="3"/>
                          </a:moveTo>
                          <a:lnTo>
                            <a:pt x="2" y="4"/>
                          </a:lnTo>
                          <a:lnTo>
                            <a:pt x="8" y="6"/>
                          </a:lnTo>
                          <a:lnTo>
                            <a:pt x="13" y="4"/>
                          </a:lnTo>
                          <a:lnTo>
                            <a:pt x="15" y="3"/>
                          </a:lnTo>
                          <a:lnTo>
                            <a:pt x="13" y="2"/>
                          </a:lnTo>
                          <a:lnTo>
                            <a:pt x="8" y="0"/>
                          </a:lnTo>
                          <a:lnTo>
                            <a:pt x="2" y="2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ABABAB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25" name="Freeform 3736"/>
                    <p:cNvSpPr>
                      <a:spLocks/>
                    </p:cNvSpPr>
                    <p:nvPr/>
                  </p:nvSpPr>
                  <p:spPr bwMode="auto">
                    <a:xfrm>
                      <a:off x="3397" y="3831"/>
                      <a:ext cx="7" cy="10"/>
                    </a:xfrm>
                    <a:custGeom>
                      <a:avLst/>
                      <a:gdLst>
                        <a:gd name="T0" fmla="*/ 8 w 15"/>
                        <a:gd name="T1" fmla="*/ 0 h 22"/>
                        <a:gd name="T2" fmla="*/ 2 w 15"/>
                        <a:gd name="T3" fmla="*/ 2 h 22"/>
                        <a:gd name="T4" fmla="*/ 0 w 15"/>
                        <a:gd name="T5" fmla="*/ 3 h 22"/>
                        <a:gd name="T6" fmla="*/ 0 w 15"/>
                        <a:gd name="T7" fmla="*/ 19 h 22"/>
                        <a:gd name="T8" fmla="*/ 2 w 15"/>
                        <a:gd name="T9" fmla="*/ 20 h 22"/>
                        <a:gd name="T10" fmla="*/ 8 w 15"/>
                        <a:gd name="T11" fmla="*/ 22 h 22"/>
                        <a:gd name="T12" fmla="*/ 13 w 15"/>
                        <a:gd name="T13" fmla="*/ 20 h 22"/>
                        <a:gd name="T14" fmla="*/ 15 w 15"/>
                        <a:gd name="T15" fmla="*/ 19 h 22"/>
                        <a:gd name="T16" fmla="*/ 15 w 15"/>
                        <a:gd name="T17" fmla="*/ 3 h 22"/>
                        <a:gd name="T18" fmla="*/ 13 w 15"/>
                        <a:gd name="T19" fmla="*/ 2 h 22"/>
                        <a:gd name="T20" fmla="*/ 8 w 15"/>
                        <a:gd name="T21" fmla="*/ 0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5" h="22">
                          <a:moveTo>
                            <a:pt x="8" y="0"/>
                          </a:moveTo>
                          <a:lnTo>
                            <a:pt x="2" y="2"/>
                          </a:lnTo>
                          <a:lnTo>
                            <a:pt x="0" y="3"/>
                          </a:lnTo>
                          <a:lnTo>
                            <a:pt x="0" y="19"/>
                          </a:lnTo>
                          <a:lnTo>
                            <a:pt x="2" y="20"/>
                          </a:lnTo>
                          <a:lnTo>
                            <a:pt x="8" y="22"/>
                          </a:lnTo>
                          <a:lnTo>
                            <a:pt x="13" y="20"/>
                          </a:lnTo>
                          <a:lnTo>
                            <a:pt x="15" y="19"/>
                          </a:lnTo>
                          <a:lnTo>
                            <a:pt x="15" y="3"/>
                          </a:lnTo>
                          <a:lnTo>
                            <a:pt x="13" y="2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777777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26" name="Freeform 3737"/>
                    <p:cNvSpPr>
                      <a:spLocks/>
                    </p:cNvSpPr>
                    <p:nvPr/>
                  </p:nvSpPr>
                  <p:spPr bwMode="auto">
                    <a:xfrm>
                      <a:off x="3397" y="3832"/>
                      <a:ext cx="7" cy="1"/>
                    </a:xfrm>
                    <a:custGeom>
                      <a:avLst/>
                      <a:gdLst>
                        <a:gd name="T0" fmla="*/ 0 w 15"/>
                        <a:gd name="T1" fmla="*/ 0 h 3"/>
                        <a:gd name="T2" fmla="*/ 2 w 15"/>
                        <a:gd name="T3" fmla="*/ 1 h 3"/>
                        <a:gd name="T4" fmla="*/ 8 w 15"/>
                        <a:gd name="T5" fmla="*/ 3 h 3"/>
                        <a:gd name="T6" fmla="*/ 13 w 15"/>
                        <a:gd name="T7" fmla="*/ 1 h 3"/>
                        <a:gd name="T8" fmla="*/ 15 w 15"/>
                        <a:gd name="T9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5" h="3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8" y="3"/>
                          </a:lnTo>
                          <a:lnTo>
                            <a:pt x="13" y="1"/>
                          </a:lnTo>
                          <a:lnTo>
                            <a:pt x="15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777777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618" name="Freeform 3738"/>
                  <p:cNvSpPr>
                    <a:spLocks/>
                  </p:cNvSpPr>
                  <p:nvPr/>
                </p:nvSpPr>
                <p:spPr bwMode="auto">
                  <a:xfrm>
                    <a:off x="3467" y="3880"/>
                    <a:ext cx="22" cy="16"/>
                  </a:xfrm>
                  <a:custGeom>
                    <a:avLst/>
                    <a:gdLst>
                      <a:gd name="T0" fmla="*/ 43 w 43"/>
                      <a:gd name="T1" fmla="*/ 0 h 32"/>
                      <a:gd name="T2" fmla="*/ 43 w 43"/>
                      <a:gd name="T3" fmla="*/ 15 h 32"/>
                      <a:gd name="T4" fmla="*/ 3 w 43"/>
                      <a:gd name="T5" fmla="*/ 32 h 32"/>
                      <a:gd name="T6" fmla="*/ 0 w 43"/>
                      <a:gd name="T7" fmla="*/ 28 h 32"/>
                      <a:gd name="T8" fmla="*/ 0 w 43"/>
                      <a:gd name="T9" fmla="*/ 15 h 32"/>
                      <a:gd name="T10" fmla="*/ 43 w 43"/>
                      <a:gd name="T11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32">
                        <a:moveTo>
                          <a:pt x="43" y="0"/>
                        </a:moveTo>
                        <a:lnTo>
                          <a:pt x="43" y="15"/>
                        </a:lnTo>
                        <a:lnTo>
                          <a:pt x="3" y="32"/>
                        </a:lnTo>
                        <a:lnTo>
                          <a:pt x="0" y="28"/>
                        </a:lnTo>
                        <a:lnTo>
                          <a:pt x="0" y="15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19" name="Freeform 3739"/>
                  <p:cNvSpPr>
                    <a:spLocks/>
                  </p:cNvSpPr>
                  <p:nvPr/>
                </p:nvSpPr>
                <p:spPr bwMode="auto">
                  <a:xfrm>
                    <a:off x="3383" y="3849"/>
                    <a:ext cx="86" cy="47"/>
                  </a:xfrm>
                  <a:custGeom>
                    <a:avLst/>
                    <a:gdLst>
                      <a:gd name="T0" fmla="*/ 0 w 172"/>
                      <a:gd name="T1" fmla="*/ 11 h 92"/>
                      <a:gd name="T2" fmla="*/ 172 w 172"/>
                      <a:gd name="T3" fmla="*/ 92 h 92"/>
                      <a:gd name="T4" fmla="*/ 172 w 172"/>
                      <a:gd name="T5" fmla="*/ 75 h 92"/>
                      <a:gd name="T6" fmla="*/ 0 w 172"/>
                      <a:gd name="T7" fmla="*/ 0 h 92"/>
                      <a:gd name="T8" fmla="*/ 0 w 172"/>
                      <a:gd name="T9" fmla="*/ 11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2" h="92">
                        <a:moveTo>
                          <a:pt x="0" y="11"/>
                        </a:moveTo>
                        <a:lnTo>
                          <a:pt x="172" y="92"/>
                        </a:lnTo>
                        <a:lnTo>
                          <a:pt x="172" y="75"/>
                        </a:lnTo>
                        <a:lnTo>
                          <a:pt x="0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20" name="Freeform 3740"/>
                  <p:cNvSpPr>
                    <a:spLocks/>
                  </p:cNvSpPr>
                  <p:nvPr/>
                </p:nvSpPr>
                <p:spPr bwMode="auto">
                  <a:xfrm>
                    <a:off x="3380" y="3826"/>
                    <a:ext cx="111" cy="65"/>
                  </a:xfrm>
                  <a:custGeom>
                    <a:avLst/>
                    <a:gdLst>
                      <a:gd name="T0" fmla="*/ 223 w 223"/>
                      <a:gd name="T1" fmla="*/ 106 h 129"/>
                      <a:gd name="T2" fmla="*/ 168 w 223"/>
                      <a:gd name="T3" fmla="*/ 129 h 129"/>
                      <a:gd name="T4" fmla="*/ 129 w 223"/>
                      <a:gd name="T5" fmla="*/ 110 h 129"/>
                      <a:gd name="T6" fmla="*/ 128 w 223"/>
                      <a:gd name="T7" fmla="*/ 106 h 129"/>
                      <a:gd name="T8" fmla="*/ 77 w 223"/>
                      <a:gd name="T9" fmla="*/ 81 h 129"/>
                      <a:gd name="T10" fmla="*/ 67 w 223"/>
                      <a:gd name="T11" fmla="*/ 83 h 129"/>
                      <a:gd name="T12" fmla="*/ 28 w 223"/>
                      <a:gd name="T13" fmla="*/ 63 h 129"/>
                      <a:gd name="T14" fmla="*/ 28 w 223"/>
                      <a:gd name="T15" fmla="*/ 58 h 129"/>
                      <a:gd name="T16" fmla="*/ 0 w 223"/>
                      <a:gd name="T17" fmla="*/ 47 h 129"/>
                      <a:gd name="T18" fmla="*/ 5 w 223"/>
                      <a:gd name="T19" fmla="*/ 28 h 129"/>
                      <a:gd name="T20" fmla="*/ 101 w 223"/>
                      <a:gd name="T21" fmla="*/ 0 h 129"/>
                      <a:gd name="T22" fmla="*/ 100 w 223"/>
                      <a:gd name="T23" fmla="*/ 61 h 129"/>
                      <a:gd name="T24" fmla="*/ 159 w 223"/>
                      <a:gd name="T25" fmla="*/ 90 h 129"/>
                      <a:gd name="T26" fmla="*/ 171 w 223"/>
                      <a:gd name="T27" fmla="*/ 86 h 129"/>
                      <a:gd name="T28" fmla="*/ 223 w 223"/>
                      <a:gd name="T29" fmla="*/ 106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223" h="129">
                        <a:moveTo>
                          <a:pt x="223" y="106"/>
                        </a:moveTo>
                        <a:lnTo>
                          <a:pt x="168" y="129"/>
                        </a:lnTo>
                        <a:lnTo>
                          <a:pt x="129" y="110"/>
                        </a:lnTo>
                        <a:lnTo>
                          <a:pt x="128" y="106"/>
                        </a:lnTo>
                        <a:lnTo>
                          <a:pt x="77" y="81"/>
                        </a:lnTo>
                        <a:lnTo>
                          <a:pt x="67" y="83"/>
                        </a:lnTo>
                        <a:lnTo>
                          <a:pt x="28" y="63"/>
                        </a:lnTo>
                        <a:lnTo>
                          <a:pt x="28" y="58"/>
                        </a:lnTo>
                        <a:lnTo>
                          <a:pt x="0" y="47"/>
                        </a:lnTo>
                        <a:lnTo>
                          <a:pt x="5" y="28"/>
                        </a:lnTo>
                        <a:lnTo>
                          <a:pt x="101" y="0"/>
                        </a:lnTo>
                        <a:lnTo>
                          <a:pt x="100" y="61"/>
                        </a:lnTo>
                        <a:lnTo>
                          <a:pt x="159" y="90"/>
                        </a:lnTo>
                        <a:lnTo>
                          <a:pt x="171" y="86"/>
                        </a:lnTo>
                        <a:lnTo>
                          <a:pt x="223" y="106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21" name="Freeform 3741"/>
                  <p:cNvSpPr>
                    <a:spLocks/>
                  </p:cNvSpPr>
                  <p:nvPr/>
                </p:nvSpPr>
                <p:spPr bwMode="auto">
                  <a:xfrm>
                    <a:off x="3382" y="3828"/>
                    <a:ext cx="47" cy="33"/>
                  </a:xfrm>
                  <a:custGeom>
                    <a:avLst/>
                    <a:gdLst>
                      <a:gd name="T0" fmla="*/ 94 w 94"/>
                      <a:gd name="T1" fmla="*/ 0 h 65"/>
                      <a:gd name="T2" fmla="*/ 4 w 94"/>
                      <a:gd name="T3" fmla="*/ 26 h 65"/>
                      <a:gd name="T4" fmla="*/ 0 w 94"/>
                      <a:gd name="T5" fmla="*/ 40 h 65"/>
                      <a:gd name="T6" fmla="*/ 52 w 94"/>
                      <a:gd name="T7" fmla="*/ 65 h 65"/>
                      <a:gd name="T8" fmla="*/ 91 w 94"/>
                      <a:gd name="T9" fmla="*/ 53 h 65"/>
                      <a:gd name="T10" fmla="*/ 94 w 94"/>
                      <a:gd name="T11" fmla="*/ 0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4" h="65">
                        <a:moveTo>
                          <a:pt x="94" y="0"/>
                        </a:moveTo>
                        <a:lnTo>
                          <a:pt x="4" y="26"/>
                        </a:lnTo>
                        <a:lnTo>
                          <a:pt x="0" y="40"/>
                        </a:lnTo>
                        <a:lnTo>
                          <a:pt x="52" y="65"/>
                        </a:lnTo>
                        <a:lnTo>
                          <a:pt x="91" y="53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FFFF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22" name="Oval 3742"/>
                  <p:cNvSpPr>
                    <a:spLocks noChangeArrowheads="1"/>
                  </p:cNvSpPr>
                  <p:nvPr/>
                </p:nvSpPr>
                <p:spPr bwMode="auto">
                  <a:xfrm>
                    <a:off x="3403" y="3838"/>
                    <a:ext cx="24" cy="13"/>
                  </a:xfrm>
                  <a:prstGeom prst="ellipse">
                    <a:avLst/>
                  </a:prstGeom>
                  <a:noFill/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442" name="Group 3743"/>
                <p:cNvGrpSpPr>
                  <a:grpSpLocks/>
                </p:cNvGrpSpPr>
                <p:nvPr/>
              </p:nvGrpSpPr>
              <p:grpSpPr bwMode="auto">
                <a:xfrm>
                  <a:off x="3423" y="3811"/>
                  <a:ext cx="29" cy="52"/>
                  <a:chOff x="3423" y="3811"/>
                  <a:chExt cx="29" cy="52"/>
                </a:xfrm>
              </p:grpSpPr>
              <p:sp>
                <p:nvSpPr>
                  <p:cNvPr id="1609" name="Freeform 3744"/>
                  <p:cNvSpPr>
                    <a:spLocks/>
                  </p:cNvSpPr>
                  <p:nvPr/>
                </p:nvSpPr>
                <p:spPr bwMode="auto">
                  <a:xfrm>
                    <a:off x="3434" y="3825"/>
                    <a:ext cx="18" cy="38"/>
                  </a:xfrm>
                  <a:custGeom>
                    <a:avLst/>
                    <a:gdLst>
                      <a:gd name="T0" fmla="*/ 2 w 36"/>
                      <a:gd name="T1" fmla="*/ 73 h 76"/>
                      <a:gd name="T2" fmla="*/ 3 w 36"/>
                      <a:gd name="T3" fmla="*/ 76 h 76"/>
                      <a:gd name="T4" fmla="*/ 13 w 36"/>
                      <a:gd name="T5" fmla="*/ 70 h 76"/>
                      <a:gd name="T6" fmla="*/ 36 w 36"/>
                      <a:gd name="T7" fmla="*/ 1 h 76"/>
                      <a:gd name="T8" fmla="*/ 32 w 36"/>
                      <a:gd name="T9" fmla="*/ 0 h 76"/>
                      <a:gd name="T10" fmla="*/ 5 w 36"/>
                      <a:gd name="T11" fmla="*/ 11 h 76"/>
                      <a:gd name="T12" fmla="*/ 0 w 36"/>
                      <a:gd name="T13" fmla="*/ 15 h 76"/>
                      <a:gd name="T14" fmla="*/ 2 w 36"/>
                      <a:gd name="T15" fmla="*/ 73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6" h="76">
                        <a:moveTo>
                          <a:pt x="2" y="73"/>
                        </a:moveTo>
                        <a:lnTo>
                          <a:pt x="3" y="76"/>
                        </a:lnTo>
                        <a:lnTo>
                          <a:pt x="13" y="70"/>
                        </a:lnTo>
                        <a:lnTo>
                          <a:pt x="36" y="1"/>
                        </a:lnTo>
                        <a:lnTo>
                          <a:pt x="32" y="0"/>
                        </a:lnTo>
                        <a:lnTo>
                          <a:pt x="5" y="11"/>
                        </a:lnTo>
                        <a:lnTo>
                          <a:pt x="0" y="15"/>
                        </a:lnTo>
                        <a:lnTo>
                          <a:pt x="2" y="73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10" name="Freeform 3745"/>
                  <p:cNvSpPr>
                    <a:spLocks/>
                  </p:cNvSpPr>
                  <p:nvPr/>
                </p:nvSpPr>
                <p:spPr bwMode="auto">
                  <a:xfrm>
                    <a:off x="3424" y="3819"/>
                    <a:ext cx="27" cy="14"/>
                  </a:xfrm>
                  <a:custGeom>
                    <a:avLst/>
                    <a:gdLst>
                      <a:gd name="T0" fmla="*/ 4 w 55"/>
                      <a:gd name="T1" fmla="*/ 22 h 27"/>
                      <a:gd name="T2" fmla="*/ 0 w 55"/>
                      <a:gd name="T3" fmla="*/ 16 h 27"/>
                      <a:gd name="T4" fmla="*/ 49 w 55"/>
                      <a:gd name="T5" fmla="*/ 0 h 27"/>
                      <a:gd name="T6" fmla="*/ 55 w 55"/>
                      <a:gd name="T7" fmla="*/ 12 h 27"/>
                      <a:gd name="T8" fmla="*/ 22 w 55"/>
                      <a:gd name="T9" fmla="*/ 26 h 27"/>
                      <a:gd name="T10" fmla="*/ 17 w 55"/>
                      <a:gd name="T11" fmla="*/ 27 h 27"/>
                      <a:gd name="T12" fmla="*/ 4 w 55"/>
                      <a:gd name="T13" fmla="*/ 22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5" h="27">
                        <a:moveTo>
                          <a:pt x="4" y="22"/>
                        </a:moveTo>
                        <a:lnTo>
                          <a:pt x="0" y="16"/>
                        </a:lnTo>
                        <a:lnTo>
                          <a:pt x="49" y="0"/>
                        </a:lnTo>
                        <a:lnTo>
                          <a:pt x="55" y="12"/>
                        </a:lnTo>
                        <a:lnTo>
                          <a:pt x="22" y="26"/>
                        </a:lnTo>
                        <a:lnTo>
                          <a:pt x="17" y="27"/>
                        </a:lnTo>
                        <a:lnTo>
                          <a:pt x="4" y="22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11" name="Freeform 3746"/>
                  <p:cNvSpPr>
                    <a:spLocks/>
                  </p:cNvSpPr>
                  <p:nvPr/>
                </p:nvSpPr>
                <p:spPr bwMode="auto">
                  <a:xfrm>
                    <a:off x="3424" y="3827"/>
                    <a:ext cx="10" cy="36"/>
                  </a:xfrm>
                  <a:custGeom>
                    <a:avLst/>
                    <a:gdLst>
                      <a:gd name="T0" fmla="*/ 0 w 21"/>
                      <a:gd name="T1" fmla="*/ 62 h 72"/>
                      <a:gd name="T2" fmla="*/ 21 w 21"/>
                      <a:gd name="T3" fmla="*/ 72 h 72"/>
                      <a:gd name="T4" fmla="*/ 21 w 21"/>
                      <a:gd name="T5" fmla="*/ 9 h 72"/>
                      <a:gd name="T6" fmla="*/ 0 w 21"/>
                      <a:gd name="T7" fmla="*/ 0 h 72"/>
                      <a:gd name="T8" fmla="*/ 0 w 21"/>
                      <a:gd name="T9" fmla="*/ 62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72">
                        <a:moveTo>
                          <a:pt x="0" y="62"/>
                        </a:moveTo>
                        <a:lnTo>
                          <a:pt x="21" y="72"/>
                        </a:lnTo>
                        <a:lnTo>
                          <a:pt x="21" y="9"/>
                        </a:lnTo>
                        <a:lnTo>
                          <a:pt x="0" y="0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12" name="Freeform 3747"/>
                  <p:cNvSpPr>
                    <a:spLocks/>
                  </p:cNvSpPr>
                  <p:nvPr/>
                </p:nvSpPr>
                <p:spPr bwMode="auto">
                  <a:xfrm>
                    <a:off x="3426" y="3831"/>
                    <a:ext cx="6" cy="11"/>
                  </a:xfrm>
                  <a:custGeom>
                    <a:avLst/>
                    <a:gdLst>
                      <a:gd name="T0" fmla="*/ 0 w 13"/>
                      <a:gd name="T1" fmla="*/ 0 h 21"/>
                      <a:gd name="T2" fmla="*/ 0 w 13"/>
                      <a:gd name="T3" fmla="*/ 14 h 21"/>
                      <a:gd name="T4" fmla="*/ 13 w 13"/>
                      <a:gd name="T5" fmla="*/ 21 h 21"/>
                      <a:gd name="T6" fmla="*/ 13 w 13"/>
                      <a:gd name="T7" fmla="*/ 7 h 21"/>
                      <a:gd name="T8" fmla="*/ 0 w 13"/>
                      <a:gd name="T9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1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13" y="21"/>
                        </a:lnTo>
                        <a:lnTo>
                          <a:pt x="13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613" name="Group 3748"/>
                  <p:cNvGrpSpPr>
                    <a:grpSpLocks/>
                  </p:cNvGrpSpPr>
                  <p:nvPr/>
                </p:nvGrpSpPr>
                <p:grpSpPr bwMode="auto">
                  <a:xfrm>
                    <a:off x="3423" y="3811"/>
                    <a:ext cx="8" cy="17"/>
                    <a:chOff x="3423" y="3811"/>
                    <a:chExt cx="8" cy="17"/>
                  </a:xfrm>
                </p:grpSpPr>
                <p:sp>
                  <p:nvSpPr>
                    <p:cNvPr id="1614" name="Oval 37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3" y="3816"/>
                      <a:ext cx="8" cy="4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15" name="Rectangle 37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6" y="3818"/>
                      <a:ext cx="1" cy="10"/>
                    </a:xfrm>
                    <a:prstGeom prst="rect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16" name="Oval 37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26" y="3811"/>
                      <a:ext cx="5" cy="9"/>
                    </a:xfrm>
                    <a:prstGeom prst="ellipse">
                      <a:avLst/>
                    </a:prstGeom>
                    <a:solidFill>
                      <a:srgbClr val="80808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443" name="Freeform 3752"/>
                <p:cNvSpPr>
                  <a:spLocks/>
                </p:cNvSpPr>
                <p:nvPr/>
              </p:nvSpPr>
              <p:spPr bwMode="auto">
                <a:xfrm>
                  <a:off x="3434" y="3839"/>
                  <a:ext cx="91" cy="19"/>
                </a:xfrm>
                <a:custGeom>
                  <a:avLst/>
                  <a:gdLst>
                    <a:gd name="T0" fmla="*/ 23 w 182"/>
                    <a:gd name="T1" fmla="*/ 2 h 38"/>
                    <a:gd name="T2" fmla="*/ 118 w 182"/>
                    <a:gd name="T3" fmla="*/ 0 h 38"/>
                    <a:gd name="T4" fmla="*/ 182 w 182"/>
                    <a:gd name="T5" fmla="*/ 15 h 38"/>
                    <a:gd name="T6" fmla="*/ 178 w 182"/>
                    <a:gd name="T7" fmla="*/ 21 h 38"/>
                    <a:gd name="T8" fmla="*/ 128 w 182"/>
                    <a:gd name="T9" fmla="*/ 38 h 38"/>
                    <a:gd name="T10" fmla="*/ 100 w 182"/>
                    <a:gd name="T11" fmla="*/ 32 h 38"/>
                    <a:gd name="T12" fmla="*/ 55 w 182"/>
                    <a:gd name="T13" fmla="*/ 38 h 38"/>
                    <a:gd name="T14" fmla="*/ 5 w 182"/>
                    <a:gd name="T15" fmla="*/ 18 h 38"/>
                    <a:gd name="T16" fmla="*/ 0 w 182"/>
                    <a:gd name="T17" fmla="*/ 12 h 38"/>
                    <a:gd name="T18" fmla="*/ 23 w 182"/>
                    <a:gd name="T19" fmla="*/ 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2" h="38">
                      <a:moveTo>
                        <a:pt x="23" y="2"/>
                      </a:moveTo>
                      <a:lnTo>
                        <a:pt x="118" y="0"/>
                      </a:lnTo>
                      <a:lnTo>
                        <a:pt x="182" y="15"/>
                      </a:lnTo>
                      <a:lnTo>
                        <a:pt x="178" y="21"/>
                      </a:lnTo>
                      <a:lnTo>
                        <a:pt x="128" y="38"/>
                      </a:lnTo>
                      <a:lnTo>
                        <a:pt x="100" y="32"/>
                      </a:lnTo>
                      <a:lnTo>
                        <a:pt x="55" y="38"/>
                      </a:lnTo>
                      <a:lnTo>
                        <a:pt x="5" y="18"/>
                      </a:lnTo>
                      <a:lnTo>
                        <a:pt x="0" y="12"/>
                      </a:lnTo>
                      <a:lnTo>
                        <a:pt x="23" y="2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44" name="Freeform 3753"/>
                <p:cNvSpPr>
                  <a:spLocks/>
                </p:cNvSpPr>
                <p:nvPr/>
              </p:nvSpPr>
              <p:spPr bwMode="auto">
                <a:xfrm>
                  <a:off x="3497" y="3847"/>
                  <a:ext cx="28" cy="15"/>
                </a:xfrm>
                <a:custGeom>
                  <a:avLst/>
                  <a:gdLst>
                    <a:gd name="T0" fmla="*/ 0 w 58"/>
                    <a:gd name="T1" fmla="*/ 22 h 29"/>
                    <a:gd name="T2" fmla="*/ 3 w 58"/>
                    <a:gd name="T3" fmla="*/ 19 h 29"/>
                    <a:gd name="T4" fmla="*/ 58 w 58"/>
                    <a:gd name="T5" fmla="*/ 0 h 29"/>
                    <a:gd name="T6" fmla="*/ 58 w 58"/>
                    <a:gd name="T7" fmla="*/ 9 h 29"/>
                    <a:gd name="T8" fmla="*/ 2 w 58"/>
                    <a:gd name="T9" fmla="*/ 29 h 29"/>
                    <a:gd name="T10" fmla="*/ 0 w 58"/>
                    <a:gd name="T11" fmla="*/ 22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8" h="29">
                      <a:moveTo>
                        <a:pt x="0" y="22"/>
                      </a:moveTo>
                      <a:lnTo>
                        <a:pt x="3" y="19"/>
                      </a:lnTo>
                      <a:lnTo>
                        <a:pt x="58" y="0"/>
                      </a:lnTo>
                      <a:lnTo>
                        <a:pt x="58" y="9"/>
                      </a:lnTo>
                      <a:lnTo>
                        <a:pt x="2" y="29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45" name="Freeform 3754"/>
                <p:cNvSpPr>
                  <a:spLocks/>
                </p:cNvSpPr>
                <p:nvPr/>
              </p:nvSpPr>
              <p:spPr bwMode="auto">
                <a:xfrm>
                  <a:off x="3484" y="3852"/>
                  <a:ext cx="13" cy="12"/>
                </a:xfrm>
                <a:custGeom>
                  <a:avLst/>
                  <a:gdLst>
                    <a:gd name="T0" fmla="*/ 0 w 26"/>
                    <a:gd name="T1" fmla="*/ 2 h 23"/>
                    <a:gd name="T2" fmla="*/ 2 w 26"/>
                    <a:gd name="T3" fmla="*/ 0 h 23"/>
                    <a:gd name="T4" fmla="*/ 26 w 26"/>
                    <a:gd name="T5" fmla="*/ 8 h 23"/>
                    <a:gd name="T6" fmla="*/ 26 w 26"/>
                    <a:gd name="T7" fmla="*/ 23 h 23"/>
                    <a:gd name="T8" fmla="*/ 0 w 26"/>
                    <a:gd name="T9" fmla="*/ 10 h 23"/>
                    <a:gd name="T10" fmla="*/ 0 w 26"/>
                    <a:gd name="T11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6" h="23">
                      <a:moveTo>
                        <a:pt x="0" y="2"/>
                      </a:moveTo>
                      <a:lnTo>
                        <a:pt x="2" y="0"/>
                      </a:lnTo>
                      <a:lnTo>
                        <a:pt x="26" y="8"/>
                      </a:lnTo>
                      <a:lnTo>
                        <a:pt x="26" y="23"/>
                      </a:lnTo>
                      <a:lnTo>
                        <a:pt x="0" y="1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588">
                  <a:solidFill>
                    <a:srgbClr val="4D4D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46" name="Freeform 3755"/>
                <p:cNvSpPr>
                  <a:spLocks/>
                </p:cNvSpPr>
                <p:nvPr/>
              </p:nvSpPr>
              <p:spPr bwMode="auto">
                <a:xfrm>
                  <a:off x="3476" y="3852"/>
                  <a:ext cx="10" cy="21"/>
                </a:xfrm>
                <a:custGeom>
                  <a:avLst/>
                  <a:gdLst>
                    <a:gd name="T0" fmla="*/ 0 w 20"/>
                    <a:gd name="T1" fmla="*/ 11 h 40"/>
                    <a:gd name="T2" fmla="*/ 5 w 20"/>
                    <a:gd name="T3" fmla="*/ 5 h 40"/>
                    <a:gd name="T4" fmla="*/ 20 w 20"/>
                    <a:gd name="T5" fmla="*/ 0 h 40"/>
                    <a:gd name="T6" fmla="*/ 20 w 20"/>
                    <a:gd name="T7" fmla="*/ 37 h 40"/>
                    <a:gd name="T8" fmla="*/ 6 w 20"/>
                    <a:gd name="T9" fmla="*/ 40 h 40"/>
                    <a:gd name="T10" fmla="*/ 0 w 20"/>
                    <a:gd name="T11" fmla="*/ 39 h 40"/>
                    <a:gd name="T12" fmla="*/ 0 w 20"/>
                    <a:gd name="T13" fmla="*/ 1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40">
                      <a:moveTo>
                        <a:pt x="0" y="11"/>
                      </a:moveTo>
                      <a:lnTo>
                        <a:pt x="5" y="5"/>
                      </a:lnTo>
                      <a:lnTo>
                        <a:pt x="20" y="0"/>
                      </a:lnTo>
                      <a:lnTo>
                        <a:pt x="20" y="37"/>
                      </a:lnTo>
                      <a:lnTo>
                        <a:pt x="6" y="40"/>
                      </a:lnTo>
                      <a:lnTo>
                        <a:pt x="0" y="39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47" name="Freeform 3756"/>
                <p:cNvSpPr>
                  <a:spLocks/>
                </p:cNvSpPr>
                <p:nvPr/>
              </p:nvSpPr>
              <p:spPr bwMode="auto">
                <a:xfrm>
                  <a:off x="3461" y="3855"/>
                  <a:ext cx="17" cy="21"/>
                </a:xfrm>
                <a:custGeom>
                  <a:avLst/>
                  <a:gdLst>
                    <a:gd name="T0" fmla="*/ 0 w 35"/>
                    <a:gd name="T1" fmla="*/ 6 h 42"/>
                    <a:gd name="T2" fmla="*/ 5 w 35"/>
                    <a:gd name="T3" fmla="*/ 3 h 42"/>
                    <a:gd name="T4" fmla="*/ 35 w 35"/>
                    <a:gd name="T5" fmla="*/ 0 h 42"/>
                    <a:gd name="T6" fmla="*/ 35 w 35"/>
                    <a:gd name="T7" fmla="*/ 35 h 42"/>
                    <a:gd name="T8" fmla="*/ 5 w 35"/>
                    <a:gd name="T9" fmla="*/ 42 h 42"/>
                    <a:gd name="T10" fmla="*/ 2 w 35"/>
                    <a:gd name="T11" fmla="*/ 38 h 42"/>
                    <a:gd name="T12" fmla="*/ 0 w 35"/>
                    <a:gd name="T13" fmla="*/ 6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" h="42">
                      <a:moveTo>
                        <a:pt x="0" y="6"/>
                      </a:moveTo>
                      <a:lnTo>
                        <a:pt x="5" y="3"/>
                      </a:lnTo>
                      <a:lnTo>
                        <a:pt x="35" y="0"/>
                      </a:lnTo>
                      <a:lnTo>
                        <a:pt x="35" y="35"/>
                      </a:lnTo>
                      <a:lnTo>
                        <a:pt x="5" y="42"/>
                      </a:lnTo>
                      <a:lnTo>
                        <a:pt x="2" y="38"/>
                      </a:lnTo>
                      <a:lnTo>
                        <a:pt x="0" y="6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48" name="Freeform 3757"/>
                <p:cNvSpPr>
                  <a:spLocks/>
                </p:cNvSpPr>
                <p:nvPr/>
              </p:nvSpPr>
              <p:spPr bwMode="auto">
                <a:xfrm>
                  <a:off x="3434" y="3844"/>
                  <a:ext cx="29" cy="32"/>
                </a:xfrm>
                <a:custGeom>
                  <a:avLst/>
                  <a:gdLst>
                    <a:gd name="T0" fmla="*/ 0 w 58"/>
                    <a:gd name="T1" fmla="*/ 0 h 63"/>
                    <a:gd name="T2" fmla="*/ 58 w 58"/>
                    <a:gd name="T3" fmla="*/ 23 h 63"/>
                    <a:gd name="T4" fmla="*/ 58 w 58"/>
                    <a:gd name="T5" fmla="*/ 63 h 63"/>
                    <a:gd name="T6" fmla="*/ 0 w 58"/>
                    <a:gd name="T7" fmla="*/ 36 h 63"/>
                    <a:gd name="T8" fmla="*/ 0 w 58"/>
                    <a:gd name="T9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63">
                      <a:moveTo>
                        <a:pt x="0" y="0"/>
                      </a:moveTo>
                      <a:lnTo>
                        <a:pt x="58" y="23"/>
                      </a:lnTo>
                      <a:lnTo>
                        <a:pt x="58" y="63"/>
                      </a:lnTo>
                      <a:lnTo>
                        <a:pt x="0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588">
                  <a:solidFill>
                    <a:srgbClr val="4D4D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49" name="Freeform 3758"/>
                <p:cNvSpPr>
                  <a:spLocks/>
                </p:cNvSpPr>
                <p:nvPr/>
              </p:nvSpPr>
              <p:spPr bwMode="auto">
                <a:xfrm>
                  <a:off x="3453" y="3803"/>
                  <a:ext cx="57" cy="17"/>
                </a:xfrm>
                <a:custGeom>
                  <a:avLst/>
                  <a:gdLst>
                    <a:gd name="T0" fmla="*/ 57 w 113"/>
                    <a:gd name="T1" fmla="*/ 0 h 33"/>
                    <a:gd name="T2" fmla="*/ 0 w 113"/>
                    <a:gd name="T3" fmla="*/ 10 h 33"/>
                    <a:gd name="T4" fmla="*/ 2 w 113"/>
                    <a:gd name="T5" fmla="*/ 15 h 33"/>
                    <a:gd name="T6" fmla="*/ 52 w 113"/>
                    <a:gd name="T7" fmla="*/ 33 h 33"/>
                    <a:gd name="T8" fmla="*/ 110 w 113"/>
                    <a:gd name="T9" fmla="*/ 20 h 33"/>
                    <a:gd name="T10" fmla="*/ 113 w 113"/>
                    <a:gd name="T11" fmla="*/ 16 h 33"/>
                    <a:gd name="T12" fmla="*/ 57 w 113"/>
                    <a:gd name="T13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3" h="33">
                      <a:moveTo>
                        <a:pt x="57" y="0"/>
                      </a:moveTo>
                      <a:lnTo>
                        <a:pt x="0" y="10"/>
                      </a:lnTo>
                      <a:lnTo>
                        <a:pt x="2" y="15"/>
                      </a:lnTo>
                      <a:lnTo>
                        <a:pt x="52" y="33"/>
                      </a:lnTo>
                      <a:lnTo>
                        <a:pt x="110" y="20"/>
                      </a:lnTo>
                      <a:lnTo>
                        <a:pt x="113" y="16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50" name="Freeform 3759"/>
                <p:cNvSpPr>
                  <a:spLocks/>
                </p:cNvSpPr>
                <p:nvPr/>
              </p:nvSpPr>
              <p:spPr bwMode="auto">
                <a:xfrm>
                  <a:off x="3478" y="3799"/>
                  <a:ext cx="40" cy="51"/>
                </a:xfrm>
                <a:custGeom>
                  <a:avLst/>
                  <a:gdLst>
                    <a:gd name="T0" fmla="*/ 22 w 78"/>
                    <a:gd name="T1" fmla="*/ 97 h 101"/>
                    <a:gd name="T2" fmla="*/ 25 w 78"/>
                    <a:gd name="T3" fmla="*/ 101 h 101"/>
                    <a:gd name="T4" fmla="*/ 78 w 78"/>
                    <a:gd name="T5" fmla="*/ 81 h 101"/>
                    <a:gd name="T6" fmla="*/ 78 w 78"/>
                    <a:gd name="T7" fmla="*/ 55 h 101"/>
                    <a:gd name="T8" fmla="*/ 62 w 78"/>
                    <a:gd name="T9" fmla="*/ 48 h 101"/>
                    <a:gd name="T10" fmla="*/ 62 w 78"/>
                    <a:gd name="T11" fmla="*/ 24 h 101"/>
                    <a:gd name="T12" fmla="*/ 39 w 78"/>
                    <a:gd name="T13" fmla="*/ 29 h 101"/>
                    <a:gd name="T14" fmla="*/ 33 w 78"/>
                    <a:gd name="T15" fmla="*/ 0 h 101"/>
                    <a:gd name="T16" fmla="*/ 27 w 78"/>
                    <a:gd name="T17" fmla="*/ 1 h 101"/>
                    <a:gd name="T18" fmla="*/ 23 w 78"/>
                    <a:gd name="T19" fmla="*/ 33 h 101"/>
                    <a:gd name="T20" fmla="*/ 3 w 78"/>
                    <a:gd name="T21" fmla="*/ 38 h 101"/>
                    <a:gd name="T22" fmla="*/ 0 w 78"/>
                    <a:gd name="T23" fmla="*/ 40 h 101"/>
                    <a:gd name="T24" fmla="*/ 0 w 78"/>
                    <a:gd name="T25" fmla="*/ 66 h 101"/>
                    <a:gd name="T26" fmla="*/ 23 w 78"/>
                    <a:gd name="T27" fmla="*/ 74 h 101"/>
                    <a:gd name="T28" fmla="*/ 22 w 78"/>
                    <a:gd name="T29" fmla="*/ 97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101">
                      <a:moveTo>
                        <a:pt x="22" y="97"/>
                      </a:moveTo>
                      <a:lnTo>
                        <a:pt x="25" y="101"/>
                      </a:lnTo>
                      <a:lnTo>
                        <a:pt x="78" y="81"/>
                      </a:lnTo>
                      <a:lnTo>
                        <a:pt x="78" y="55"/>
                      </a:lnTo>
                      <a:lnTo>
                        <a:pt x="62" y="48"/>
                      </a:lnTo>
                      <a:lnTo>
                        <a:pt x="62" y="24"/>
                      </a:lnTo>
                      <a:lnTo>
                        <a:pt x="39" y="29"/>
                      </a:lnTo>
                      <a:lnTo>
                        <a:pt x="33" y="0"/>
                      </a:lnTo>
                      <a:lnTo>
                        <a:pt x="27" y="1"/>
                      </a:lnTo>
                      <a:lnTo>
                        <a:pt x="23" y="33"/>
                      </a:lnTo>
                      <a:lnTo>
                        <a:pt x="3" y="38"/>
                      </a:lnTo>
                      <a:lnTo>
                        <a:pt x="0" y="40"/>
                      </a:lnTo>
                      <a:lnTo>
                        <a:pt x="0" y="66"/>
                      </a:lnTo>
                      <a:lnTo>
                        <a:pt x="23" y="74"/>
                      </a:lnTo>
                      <a:lnTo>
                        <a:pt x="22" y="97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51" name="Line 3760"/>
                <p:cNvSpPr>
                  <a:spLocks noChangeShapeType="1"/>
                </p:cNvSpPr>
                <p:nvPr/>
              </p:nvSpPr>
              <p:spPr bwMode="auto">
                <a:xfrm flipV="1">
                  <a:off x="3478" y="3823"/>
                  <a:ext cx="31" cy="8"/>
                </a:xfrm>
                <a:prstGeom prst="line">
                  <a:avLst/>
                </a:prstGeom>
                <a:noFill/>
                <a:ln w="1588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52" name="Line 3761"/>
                <p:cNvSpPr>
                  <a:spLocks noChangeShapeType="1"/>
                </p:cNvSpPr>
                <p:nvPr/>
              </p:nvSpPr>
              <p:spPr bwMode="auto">
                <a:xfrm flipV="1">
                  <a:off x="3487" y="3827"/>
                  <a:ext cx="30" cy="9"/>
                </a:xfrm>
                <a:prstGeom prst="line">
                  <a:avLst/>
                </a:prstGeom>
                <a:noFill/>
                <a:ln w="1588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53" name="Freeform 3762"/>
                <p:cNvSpPr>
                  <a:spLocks/>
                </p:cNvSpPr>
                <p:nvPr/>
              </p:nvSpPr>
              <p:spPr bwMode="auto">
                <a:xfrm>
                  <a:off x="3453" y="3808"/>
                  <a:ext cx="37" cy="42"/>
                </a:xfrm>
                <a:custGeom>
                  <a:avLst/>
                  <a:gdLst>
                    <a:gd name="T0" fmla="*/ 74 w 74"/>
                    <a:gd name="T1" fmla="*/ 84 h 84"/>
                    <a:gd name="T2" fmla="*/ 74 w 74"/>
                    <a:gd name="T3" fmla="*/ 52 h 84"/>
                    <a:gd name="T4" fmla="*/ 54 w 74"/>
                    <a:gd name="T5" fmla="*/ 47 h 84"/>
                    <a:gd name="T6" fmla="*/ 54 w 74"/>
                    <a:gd name="T7" fmla="*/ 21 h 84"/>
                    <a:gd name="T8" fmla="*/ 0 w 74"/>
                    <a:gd name="T9" fmla="*/ 0 h 84"/>
                    <a:gd name="T10" fmla="*/ 0 w 74"/>
                    <a:gd name="T11" fmla="*/ 57 h 84"/>
                    <a:gd name="T12" fmla="*/ 74 w 74"/>
                    <a:gd name="T13" fmla="*/ 84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84">
                      <a:moveTo>
                        <a:pt x="74" y="84"/>
                      </a:moveTo>
                      <a:lnTo>
                        <a:pt x="74" y="52"/>
                      </a:lnTo>
                      <a:lnTo>
                        <a:pt x="54" y="47"/>
                      </a:lnTo>
                      <a:lnTo>
                        <a:pt x="54" y="21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74" y="84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588">
                  <a:solidFill>
                    <a:srgbClr val="4D4D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54" name="Freeform 3763"/>
                <p:cNvSpPr>
                  <a:spLocks/>
                </p:cNvSpPr>
                <p:nvPr/>
              </p:nvSpPr>
              <p:spPr bwMode="auto">
                <a:xfrm>
                  <a:off x="3439" y="3834"/>
                  <a:ext cx="36" cy="21"/>
                </a:xfrm>
                <a:custGeom>
                  <a:avLst/>
                  <a:gdLst>
                    <a:gd name="T0" fmla="*/ 6 w 73"/>
                    <a:gd name="T1" fmla="*/ 0 h 42"/>
                    <a:gd name="T2" fmla="*/ 3 w 73"/>
                    <a:gd name="T3" fmla="*/ 2 h 42"/>
                    <a:gd name="T4" fmla="*/ 0 w 73"/>
                    <a:gd name="T5" fmla="*/ 22 h 42"/>
                    <a:gd name="T6" fmla="*/ 2 w 73"/>
                    <a:gd name="T7" fmla="*/ 23 h 42"/>
                    <a:gd name="T8" fmla="*/ 48 w 73"/>
                    <a:gd name="T9" fmla="*/ 42 h 42"/>
                    <a:gd name="T10" fmla="*/ 55 w 73"/>
                    <a:gd name="T11" fmla="*/ 42 h 42"/>
                    <a:gd name="T12" fmla="*/ 63 w 73"/>
                    <a:gd name="T13" fmla="*/ 41 h 42"/>
                    <a:gd name="T14" fmla="*/ 71 w 73"/>
                    <a:gd name="T15" fmla="*/ 37 h 42"/>
                    <a:gd name="T16" fmla="*/ 73 w 73"/>
                    <a:gd name="T17" fmla="*/ 34 h 42"/>
                    <a:gd name="T18" fmla="*/ 67 w 73"/>
                    <a:gd name="T19" fmla="*/ 13 h 42"/>
                    <a:gd name="T20" fmla="*/ 63 w 73"/>
                    <a:gd name="T21" fmla="*/ 15 h 42"/>
                    <a:gd name="T22" fmla="*/ 6 w 73"/>
                    <a:gd name="T23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3" h="42">
                      <a:moveTo>
                        <a:pt x="6" y="0"/>
                      </a:moveTo>
                      <a:lnTo>
                        <a:pt x="3" y="2"/>
                      </a:lnTo>
                      <a:lnTo>
                        <a:pt x="0" y="22"/>
                      </a:lnTo>
                      <a:lnTo>
                        <a:pt x="2" y="23"/>
                      </a:lnTo>
                      <a:lnTo>
                        <a:pt x="48" y="42"/>
                      </a:lnTo>
                      <a:lnTo>
                        <a:pt x="55" y="42"/>
                      </a:lnTo>
                      <a:lnTo>
                        <a:pt x="63" y="41"/>
                      </a:lnTo>
                      <a:lnTo>
                        <a:pt x="71" y="37"/>
                      </a:lnTo>
                      <a:lnTo>
                        <a:pt x="73" y="34"/>
                      </a:lnTo>
                      <a:lnTo>
                        <a:pt x="67" y="13"/>
                      </a:lnTo>
                      <a:lnTo>
                        <a:pt x="63" y="15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EAEAEA"/>
                </a:solidFill>
                <a:ln w="1588">
                  <a:solidFill>
                    <a:srgbClr val="4D4D4D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55" name="Freeform 3764"/>
                <p:cNvSpPr>
                  <a:spLocks/>
                </p:cNvSpPr>
                <p:nvPr/>
              </p:nvSpPr>
              <p:spPr bwMode="auto">
                <a:xfrm>
                  <a:off x="3440" y="3831"/>
                  <a:ext cx="33" cy="13"/>
                </a:xfrm>
                <a:custGeom>
                  <a:avLst/>
                  <a:gdLst>
                    <a:gd name="T0" fmla="*/ 2 w 67"/>
                    <a:gd name="T1" fmla="*/ 0 h 26"/>
                    <a:gd name="T2" fmla="*/ 0 w 67"/>
                    <a:gd name="T3" fmla="*/ 7 h 26"/>
                    <a:gd name="T4" fmla="*/ 6 w 67"/>
                    <a:gd name="T5" fmla="*/ 10 h 26"/>
                    <a:gd name="T6" fmla="*/ 44 w 67"/>
                    <a:gd name="T7" fmla="*/ 24 h 26"/>
                    <a:gd name="T8" fmla="*/ 47 w 67"/>
                    <a:gd name="T9" fmla="*/ 26 h 26"/>
                    <a:gd name="T10" fmla="*/ 51 w 67"/>
                    <a:gd name="T11" fmla="*/ 24 h 26"/>
                    <a:gd name="T12" fmla="*/ 57 w 67"/>
                    <a:gd name="T13" fmla="*/ 23 h 26"/>
                    <a:gd name="T14" fmla="*/ 67 w 67"/>
                    <a:gd name="T15" fmla="*/ 18 h 26"/>
                    <a:gd name="T16" fmla="*/ 65 w 67"/>
                    <a:gd name="T17" fmla="*/ 10 h 26"/>
                    <a:gd name="T18" fmla="*/ 2 w 67"/>
                    <a:gd name="T19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7" h="26">
                      <a:moveTo>
                        <a:pt x="2" y="0"/>
                      </a:moveTo>
                      <a:lnTo>
                        <a:pt x="0" y="7"/>
                      </a:lnTo>
                      <a:lnTo>
                        <a:pt x="6" y="10"/>
                      </a:lnTo>
                      <a:lnTo>
                        <a:pt x="44" y="24"/>
                      </a:lnTo>
                      <a:lnTo>
                        <a:pt x="47" y="26"/>
                      </a:lnTo>
                      <a:lnTo>
                        <a:pt x="51" y="24"/>
                      </a:lnTo>
                      <a:lnTo>
                        <a:pt x="57" y="23"/>
                      </a:lnTo>
                      <a:lnTo>
                        <a:pt x="67" y="18"/>
                      </a:lnTo>
                      <a:lnTo>
                        <a:pt x="65" y="1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456" name="Group 3765"/>
                <p:cNvGrpSpPr>
                  <a:grpSpLocks/>
                </p:cNvGrpSpPr>
                <p:nvPr/>
              </p:nvGrpSpPr>
              <p:grpSpPr bwMode="auto">
                <a:xfrm>
                  <a:off x="3474" y="3792"/>
                  <a:ext cx="8" cy="15"/>
                  <a:chOff x="3474" y="3792"/>
                  <a:chExt cx="8" cy="15"/>
                </a:xfrm>
              </p:grpSpPr>
              <p:sp>
                <p:nvSpPr>
                  <p:cNvPr id="1606" name="Freeform 3766"/>
                  <p:cNvSpPr>
                    <a:spLocks/>
                  </p:cNvSpPr>
                  <p:nvPr/>
                </p:nvSpPr>
                <p:spPr bwMode="auto">
                  <a:xfrm>
                    <a:off x="3474" y="3792"/>
                    <a:ext cx="7" cy="7"/>
                  </a:xfrm>
                  <a:custGeom>
                    <a:avLst/>
                    <a:gdLst>
                      <a:gd name="T0" fmla="*/ 0 w 13"/>
                      <a:gd name="T1" fmla="*/ 15 h 15"/>
                      <a:gd name="T2" fmla="*/ 0 w 13"/>
                      <a:gd name="T3" fmla="*/ 0 h 15"/>
                      <a:gd name="T4" fmla="*/ 13 w 13"/>
                      <a:gd name="T5" fmla="*/ 6 h 15"/>
                      <a:gd name="T6" fmla="*/ 8 w 13"/>
                      <a:gd name="T7" fmla="*/ 11 h 15"/>
                      <a:gd name="T8" fmla="*/ 0 w 13"/>
                      <a:gd name="T9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15">
                        <a:moveTo>
                          <a:pt x="0" y="15"/>
                        </a:moveTo>
                        <a:lnTo>
                          <a:pt x="0" y="0"/>
                        </a:lnTo>
                        <a:lnTo>
                          <a:pt x="13" y="6"/>
                        </a:lnTo>
                        <a:lnTo>
                          <a:pt x="8" y="11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07" name="Freeform 3767"/>
                  <p:cNvSpPr>
                    <a:spLocks/>
                  </p:cNvSpPr>
                  <p:nvPr/>
                </p:nvSpPr>
                <p:spPr bwMode="auto">
                  <a:xfrm>
                    <a:off x="3474" y="3795"/>
                    <a:ext cx="8" cy="7"/>
                  </a:xfrm>
                  <a:custGeom>
                    <a:avLst/>
                    <a:gdLst>
                      <a:gd name="T0" fmla="*/ 16 w 16"/>
                      <a:gd name="T1" fmla="*/ 2 h 15"/>
                      <a:gd name="T2" fmla="*/ 10 w 16"/>
                      <a:gd name="T3" fmla="*/ 0 h 15"/>
                      <a:gd name="T4" fmla="*/ 9 w 16"/>
                      <a:gd name="T5" fmla="*/ 0 h 15"/>
                      <a:gd name="T6" fmla="*/ 6 w 16"/>
                      <a:gd name="T7" fmla="*/ 3 h 15"/>
                      <a:gd name="T8" fmla="*/ 2 w 16"/>
                      <a:gd name="T9" fmla="*/ 9 h 15"/>
                      <a:gd name="T10" fmla="*/ 0 w 16"/>
                      <a:gd name="T11" fmla="*/ 10 h 15"/>
                      <a:gd name="T12" fmla="*/ 0 w 16"/>
                      <a:gd name="T13" fmla="*/ 13 h 15"/>
                      <a:gd name="T14" fmla="*/ 6 w 16"/>
                      <a:gd name="T15" fmla="*/ 15 h 15"/>
                      <a:gd name="T16" fmla="*/ 9 w 16"/>
                      <a:gd name="T17" fmla="*/ 15 h 15"/>
                      <a:gd name="T18" fmla="*/ 10 w 16"/>
                      <a:gd name="T19" fmla="*/ 12 h 15"/>
                      <a:gd name="T20" fmla="*/ 16 w 16"/>
                      <a:gd name="T21" fmla="*/ 7 h 15"/>
                      <a:gd name="T22" fmla="*/ 16 w 16"/>
                      <a:gd name="T23" fmla="*/ 5 h 15"/>
                      <a:gd name="T24" fmla="*/ 16 w 16"/>
                      <a:gd name="T25" fmla="*/ 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6" h="15">
                        <a:moveTo>
                          <a:pt x="16" y="2"/>
                        </a:moveTo>
                        <a:lnTo>
                          <a:pt x="10" y="0"/>
                        </a:lnTo>
                        <a:lnTo>
                          <a:pt x="9" y="0"/>
                        </a:lnTo>
                        <a:lnTo>
                          <a:pt x="6" y="3"/>
                        </a:lnTo>
                        <a:lnTo>
                          <a:pt x="2" y="9"/>
                        </a:lnTo>
                        <a:lnTo>
                          <a:pt x="0" y="10"/>
                        </a:lnTo>
                        <a:lnTo>
                          <a:pt x="0" y="13"/>
                        </a:lnTo>
                        <a:lnTo>
                          <a:pt x="6" y="15"/>
                        </a:lnTo>
                        <a:lnTo>
                          <a:pt x="9" y="15"/>
                        </a:lnTo>
                        <a:lnTo>
                          <a:pt x="10" y="12"/>
                        </a:lnTo>
                        <a:lnTo>
                          <a:pt x="16" y="7"/>
                        </a:lnTo>
                        <a:lnTo>
                          <a:pt x="16" y="5"/>
                        </a:lnTo>
                        <a:lnTo>
                          <a:pt x="16" y="2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1588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608" name="Freeform 3768"/>
                  <p:cNvSpPr>
                    <a:spLocks/>
                  </p:cNvSpPr>
                  <p:nvPr/>
                </p:nvSpPr>
                <p:spPr bwMode="auto">
                  <a:xfrm>
                    <a:off x="3476" y="3797"/>
                    <a:ext cx="6" cy="10"/>
                  </a:xfrm>
                  <a:custGeom>
                    <a:avLst/>
                    <a:gdLst>
                      <a:gd name="T0" fmla="*/ 3 w 13"/>
                      <a:gd name="T1" fmla="*/ 1 h 20"/>
                      <a:gd name="T2" fmla="*/ 9 w 13"/>
                      <a:gd name="T3" fmla="*/ 0 h 20"/>
                      <a:gd name="T4" fmla="*/ 13 w 13"/>
                      <a:gd name="T5" fmla="*/ 17 h 20"/>
                      <a:gd name="T6" fmla="*/ 0 w 13"/>
                      <a:gd name="T7" fmla="*/ 20 h 20"/>
                      <a:gd name="T8" fmla="*/ 3 w 13"/>
                      <a:gd name="T9" fmla="*/ 1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20">
                        <a:moveTo>
                          <a:pt x="3" y="1"/>
                        </a:moveTo>
                        <a:lnTo>
                          <a:pt x="9" y="0"/>
                        </a:lnTo>
                        <a:lnTo>
                          <a:pt x="13" y="17"/>
                        </a:lnTo>
                        <a:lnTo>
                          <a:pt x="0" y="20"/>
                        </a:lnTo>
                        <a:lnTo>
                          <a:pt x="3" y="1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457" name="Group 3769"/>
                <p:cNvGrpSpPr>
                  <a:grpSpLocks/>
                </p:cNvGrpSpPr>
                <p:nvPr/>
              </p:nvGrpSpPr>
              <p:grpSpPr bwMode="auto">
                <a:xfrm>
                  <a:off x="3464" y="3800"/>
                  <a:ext cx="7" cy="10"/>
                  <a:chOff x="3464" y="3800"/>
                  <a:chExt cx="7" cy="10"/>
                </a:xfrm>
              </p:grpSpPr>
              <p:grpSp>
                <p:nvGrpSpPr>
                  <p:cNvPr id="1600" name="Group 3770"/>
                  <p:cNvGrpSpPr>
                    <a:grpSpLocks/>
                  </p:cNvGrpSpPr>
                  <p:nvPr/>
                </p:nvGrpSpPr>
                <p:grpSpPr bwMode="auto">
                  <a:xfrm>
                    <a:off x="3464" y="3802"/>
                    <a:ext cx="7" cy="8"/>
                    <a:chOff x="3464" y="3802"/>
                    <a:chExt cx="7" cy="8"/>
                  </a:xfrm>
                </p:grpSpPr>
                <p:sp>
                  <p:nvSpPr>
                    <p:cNvPr id="1602" name="Freeform 3771"/>
                    <p:cNvSpPr>
                      <a:spLocks/>
                    </p:cNvSpPr>
                    <p:nvPr/>
                  </p:nvSpPr>
                  <p:spPr bwMode="auto">
                    <a:xfrm>
                      <a:off x="3464" y="3802"/>
                      <a:ext cx="7" cy="8"/>
                    </a:xfrm>
                    <a:custGeom>
                      <a:avLst/>
                      <a:gdLst>
                        <a:gd name="T0" fmla="*/ 6 w 13"/>
                        <a:gd name="T1" fmla="*/ 0 h 16"/>
                        <a:gd name="T2" fmla="*/ 1 w 13"/>
                        <a:gd name="T3" fmla="*/ 1 h 16"/>
                        <a:gd name="T4" fmla="*/ 0 w 13"/>
                        <a:gd name="T5" fmla="*/ 1 h 16"/>
                        <a:gd name="T6" fmla="*/ 0 w 13"/>
                        <a:gd name="T7" fmla="*/ 13 h 16"/>
                        <a:gd name="T8" fmla="*/ 1 w 13"/>
                        <a:gd name="T9" fmla="*/ 14 h 16"/>
                        <a:gd name="T10" fmla="*/ 6 w 13"/>
                        <a:gd name="T11" fmla="*/ 16 h 16"/>
                        <a:gd name="T12" fmla="*/ 12 w 13"/>
                        <a:gd name="T13" fmla="*/ 14 h 16"/>
                        <a:gd name="T14" fmla="*/ 13 w 13"/>
                        <a:gd name="T15" fmla="*/ 13 h 16"/>
                        <a:gd name="T16" fmla="*/ 13 w 13"/>
                        <a:gd name="T17" fmla="*/ 1 h 16"/>
                        <a:gd name="T18" fmla="*/ 12 w 13"/>
                        <a:gd name="T19" fmla="*/ 1 h 16"/>
                        <a:gd name="T20" fmla="*/ 6 w 13"/>
                        <a:gd name="T21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3" h="16">
                          <a:moveTo>
                            <a:pt x="6" y="0"/>
                          </a:move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13"/>
                          </a:lnTo>
                          <a:lnTo>
                            <a:pt x="1" y="14"/>
                          </a:lnTo>
                          <a:lnTo>
                            <a:pt x="6" y="16"/>
                          </a:lnTo>
                          <a:lnTo>
                            <a:pt x="12" y="14"/>
                          </a:lnTo>
                          <a:lnTo>
                            <a:pt x="13" y="13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03" name="Freeform 3772"/>
                    <p:cNvSpPr>
                      <a:spLocks/>
                    </p:cNvSpPr>
                    <p:nvPr/>
                  </p:nvSpPr>
                  <p:spPr bwMode="auto">
                    <a:xfrm>
                      <a:off x="3464" y="3802"/>
                      <a:ext cx="7" cy="3"/>
                    </a:xfrm>
                    <a:custGeom>
                      <a:avLst/>
                      <a:gdLst>
                        <a:gd name="T0" fmla="*/ 0 w 13"/>
                        <a:gd name="T1" fmla="*/ 1 h 4"/>
                        <a:gd name="T2" fmla="*/ 1 w 13"/>
                        <a:gd name="T3" fmla="*/ 3 h 4"/>
                        <a:gd name="T4" fmla="*/ 6 w 13"/>
                        <a:gd name="T5" fmla="*/ 4 h 4"/>
                        <a:gd name="T6" fmla="*/ 12 w 13"/>
                        <a:gd name="T7" fmla="*/ 3 h 4"/>
                        <a:gd name="T8" fmla="*/ 13 w 13"/>
                        <a:gd name="T9" fmla="*/ 1 h 4"/>
                        <a:gd name="T10" fmla="*/ 12 w 13"/>
                        <a:gd name="T11" fmla="*/ 1 h 4"/>
                        <a:gd name="T12" fmla="*/ 6 w 13"/>
                        <a:gd name="T13" fmla="*/ 0 h 4"/>
                        <a:gd name="T14" fmla="*/ 1 w 13"/>
                        <a:gd name="T15" fmla="*/ 1 h 4"/>
                        <a:gd name="T16" fmla="*/ 0 w 13"/>
                        <a:gd name="T17" fmla="*/ 1 h 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3" h="4">
                          <a:moveTo>
                            <a:pt x="0" y="1"/>
                          </a:moveTo>
                          <a:lnTo>
                            <a:pt x="1" y="3"/>
                          </a:lnTo>
                          <a:lnTo>
                            <a:pt x="6" y="4"/>
                          </a:lnTo>
                          <a:lnTo>
                            <a:pt x="12" y="3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6" y="0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04" name="Freeform 3773"/>
                    <p:cNvSpPr>
                      <a:spLocks/>
                    </p:cNvSpPr>
                    <p:nvPr/>
                  </p:nvSpPr>
                  <p:spPr bwMode="auto">
                    <a:xfrm>
                      <a:off x="3464" y="3802"/>
                      <a:ext cx="7" cy="8"/>
                    </a:xfrm>
                    <a:custGeom>
                      <a:avLst/>
                      <a:gdLst>
                        <a:gd name="T0" fmla="*/ 6 w 13"/>
                        <a:gd name="T1" fmla="*/ 0 h 16"/>
                        <a:gd name="T2" fmla="*/ 1 w 13"/>
                        <a:gd name="T3" fmla="*/ 1 h 16"/>
                        <a:gd name="T4" fmla="*/ 0 w 13"/>
                        <a:gd name="T5" fmla="*/ 1 h 16"/>
                        <a:gd name="T6" fmla="*/ 0 w 13"/>
                        <a:gd name="T7" fmla="*/ 13 h 16"/>
                        <a:gd name="T8" fmla="*/ 1 w 13"/>
                        <a:gd name="T9" fmla="*/ 14 h 16"/>
                        <a:gd name="T10" fmla="*/ 6 w 13"/>
                        <a:gd name="T11" fmla="*/ 16 h 16"/>
                        <a:gd name="T12" fmla="*/ 12 w 13"/>
                        <a:gd name="T13" fmla="*/ 14 h 16"/>
                        <a:gd name="T14" fmla="*/ 13 w 13"/>
                        <a:gd name="T15" fmla="*/ 13 h 16"/>
                        <a:gd name="T16" fmla="*/ 13 w 13"/>
                        <a:gd name="T17" fmla="*/ 1 h 16"/>
                        <a:gd name="T18" fmla="*/ 12 w 13"/>
                        <a:gd name="T19" fmla="*/ 1 h 16"/>
                        <a:gd name="T20" fmla="*/ 6 w 13"/>
                        <a:gd name="T21" fmla="*/ 0 h 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3" h="16">
                          <a:moveTo>
                            <a:pt x="6" y="0"/>
                          </a:move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13"/>
                          </a:lnTo>
                          <a:lnTo>
                            <a:pt x="1" y="14"/>
                          </a:lnTo>
                          <a:lnTo>
                            <a:pt x="6" y="16"/>
                          </a:lnTo>
                          <a:lnTo>
                            <a:pt x="12" y="14"/>
                          </a:lnTo>
                          <a:lnTo>
                            <a:pt x="13" y="13"/>
                          </a:lnTo>
                          <a:lnTo>
                            <a:pt x="13" y="1"/>
                          </a:lnTo>
                          <a:lnTo>
                            <a:pt x="12" y="1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605" name="Freeform 3774"/>
                    <p:cNvSpPr>
                      <a:spLocks/>
                    </p:cNvSpPr>
                    <p:nvPr/>
                  </p:nvSpPr>
                  <p:spPr bwMode="auto">
                    <a:xfrm>
                      <a:off x="3464" y="3803"/>
                      <a:ext cx="7" cy="2"/>
                    </a:xfrm>
                    <a:custGeom>
                      <a:avLst/>
                      <a:gdLst>
                        <a:gd name="T0" fmla="*/ 0 w 13"/>
                        <a:gd name="T1" fmla="*/ 0 h 3"/>
                        <a:gd name="T2" fmla="*/ 1 w 13"/>
                        <a:gd name="T3" fmla="*/ 2 h 3"/>
                        <a:gd name="T4" fmla="*/ 6 w 13"/>
                        <a:gd name="T5" fmla="*/ 3 h 3"/>
                        <a:gd name="T6" fmla="*/ 12 w 13"/>
                        <a:gd name="T7" fmla="*/ 2 h 3"/>
                        <a:gd name="T8" fmla="*/ 13 w 13"/>
                        <a:gd name="T9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" h="3">
                          <a:moveTo>
                            <a:pt x="0" y="0"/>
                          </a:moveTo>
                          <a:lnTo>
                            <a:pt x="1" y="2"/>
                          </a:lnTo>
                          <a:lnTo>
                            <a:pt x="6" y="3"/>
                          </a:lnTo>
                          <a:lnTo>
                            <a:pt x="12" y="2"/>
                          </a:lnTo>
                          <a:lnTo>
                            <a:pt x="13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601" name="Freeform 3775"/>
                  <p:cNvSpPr>
                    <a:spLocks/>
                  </p:cNvSpPr>
                  <p:nvPr/>
                </p:nvSpPr>
                <p:spPr bwMode="auto">
                  <a:xfrm>
                    <a:off x="3464" y="3800"/>
                    <a:ext cx="7" cy="7"/>
                  </a:xfrm>
                  <a:custGeom>
                    <a:avLst/>
                    <a:gdLst>
                      <a:gd name="T0" fmla="*/ 0 w 14"/>
                      <a:gd name="T1" fmla="*/ 2 h 15"/>
                      <a:gd name="T2" fmla="*/ 0 w 14"/>
                      <a:gd name="T3" fmla="*/ 8 h 15"/>
                      <a:gd name="T4" fmla="*/ 4 w 14"/>
                      <a:gd name="T5" fmla="*/ 12 h 15"/>
                      <a:gd name="T6" fmla="*/ 10 w 14"/>
                      <a:gd name="T7" fmla="*/ 15 h 15"/>
                      <a:gd name="T8" fmla="*/ 14 w 14"/>
                      <a:gd name="T9" fmla="*/ 13 h 15"/>
                      <a:gd name="T10" fmla="*/ 14 w 14"/>
                      <a:gd name="T11" fmla="*/ 9 h 15"/>
                      <a:gd name="T12" fmla="*/ 10 w 14"/>
                      <a:gd name="T13" fmla="*/ 3 h 15"/>
                      <a:gd name="T14" fmla="*/ 6 w 14"/>
                      <a:gd name="T15" fmla="*/ 0 h 15"/>
                      <a:gd name="T16" fmla="*/ 0 w 14"/>
                      <a:gd name="T17" fmla="*/ 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4" h="15">
                        <a:moveTo>
                          <a:pt x="0" y="2"/>
                        </a:moveTo>
                        <a:lnTo>
                          <a:pt x="0" y="8"/>
                        </a:lnTo>
                        <a:lnTo>
                          <a:pt x="4" y="12"/>
                        </a:lnTo>
                        <a:lnTo>
                          <a:pt x="10" y="15"/>
                        </a:lnTo>
                        <a:lnTo>
                          <a:pt x="14" y="13"/>
                        </a:lnTo>
                        <a:lnTo>
                          <a:pt x="14" y="9"/>
                        </a:lnTo>
                        <a:lnTo>
                          <a:pt x="10" y="3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458" name="Freeform 3776"/>
                <p:cNvSpPr>
                  <a:spLocks/>
                </p:cNvSpPr>
                <p:nvPr/>
              </p:nvSpPr>
              <p:spPr bwMode="auto">
                <a:xfrm>
                  <a:off x="3441" y="3828"/>
                  <a:ext cx="32" cy="13"/>
                </a:xfrm>
                <a:custGeom>
                  <a:avLst/>
                  <a:gdLst>
                    <a:gd name="T0" fmla="*/ 3 w 63"/>
                    <a:gd name="T1" fmla="*/ 3 h 28"/>
                    <a:gd name="T2" fmla="*/ 11 w 63"/>
                    <a:gd name="T3" fmla="*/ 0 h 28"/>
                    <a:gd name="T4" fmla="*/ 19 w 63"/>
                    <a:gd name="T5" fmla="*/ 0 h 28"/>
                    <a:gd name="T6" fmla="*/ 62 w 63"/>
                    <a:gd name="T7" fmla="*/ 15 h 28"/>
                    <a:gd name="T8" fmla="*/ 63 w 63"/>
                    <a:gd name="T9" fmla="*/ 19 h 28"/>
                    <a:gd name="T10" fmla="*/ 62 w 63"/>
                    <a:gd name="T11" fmla="*/ 22 h 28"/>
                    <a:gd name="T12" fmla="*/ 53 w 63"/>
                    <a:gd name="T13" fmla="*/ 26 h 28"/>
                    <a:gd name="T14" fmla="*/ 47 w 63"/>
                    <a:gd name="T15" fmla="*/ 28 h 28"/>
                    <a:gd name="T16" fmla="*/ 43 w 63"/>
                    <a:gd name="T17" fmla="*/ 28 h 28"/>
                    <a:gd name="T18" fmla="*/ 37 w 63"/>
                    <a:gd name="T19" fmla="*/ 25 h 28"/>
                    <a:gd name="T20" fmla="*/ 1 w 63"/>
                    <a:gd name="T21" fmla="*/ 10 h 28"/>
                    <a:gd name="T22" fmla="*/ 0 w 63"/>
                    <a:gd name="T23" fmla="*/ 6 h 28"/>
                    <a:gd name="T24" fmla="*/ 3 w 63"/>
                    <a:gd name="T25" fmla="*/ 3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63" h="28">
                      <a:moveTo>
                        <a:pt x="3" y="3"/>
                      </a:moveTo>
                      <a:lnTo>
                        <a:pt x="11" y="0"/>
                      </a:lnTo>
                      <a:lnTo>
                        <a:pt x="19" y="0"/>
                      </a:lnTo>
                      <a:lnTo>
                        <a:pt x="62" y="15"/>
                      </a:lnTo>
                      <a:lnTo>
                        <a:pt x="63" y="19"/>
                      </a:lnTo>
                      <a:lnTo>
                        <a:pt x="62" y="22"/>
                      </a:lnTo>
                      <a:lnTo>
                        <a:pt x="53" y="26"/>
                      </a:lnTo>
                      <a:lnTo>
                        <a:pt x="47" y="28"/>
                      </a:lnTo>
                      <a:lnTo>
                        <a:pt x="43" y="28"/>
                      </a:lnTo>
                      <a:lnTo>
                        <a:pt x="37" y="25"/>
                      </a:lnTo>
                      <a:lnTo>
                        <a:pt x="1" y="10"/>
                      </a:lnTo>
                      <a:lnTo>
                        <a:pt x="0" y="6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solidFill>
                  <a:srgbClr val="B2B2B2"/>
                </a:solidFill>
                <a:ln w="1588">
                  <a:solidFill>
                    <a:srgbClr val="5F5F5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459" name="Group 3777"/>
                <p:cNvGrpSpPr>
                  <a:grpSpLocks/>
                </p:cNvGrpSpPr>
                <p:nvPr/>
              </p:nvGrpSpPr>
              <p:grpSpPr bwMode="auto">
                <a:xfrm>
                  <a:off x="3445" y="3810"/>
                  <a:ext cx="21" cy="29"/>
                  <a:chOff x="3445" y="3810"/>
                  <a:chExt cx="21" cy="29"/>
                </a:xfrm>
              </p:grpSpPr>
              <p:grpSp>
                <p:nvGrpSpPr>
                  <p:cNvPr id="1588" name="Group 3778"/>
                  <p:cNvGrpSpPr>
                    <a:grpSpLocks/>
                  </p:cNvGrpSpPr>
                  <p:nvPr/>
                </p:nvGrpSpPr>
                <p:grpSpPr bwMode="auto">
                  <a:xfrm>
                    <a:off x="3445" y="3810"/>
                    <a:ext cx="13" cy="26"/>
                    <a:chOff x="3445" y="3810"/>
                    <a:chExt cx="13" cy="26"/>
                  </a:xfrm>
                </p:grpSpPr>
                <p:sp>
                  <p:nvSpPr>
                    <p:cNvPr id="1596" name="Freeform 3779"/>
                    <p:cNvSpPr>
                      <a:spLocks/>
                    </p:cNvSpPr>
                    <p:nvPr/>
                  </p:nvSpPr>
                  <p:spPr bwMode="auto">
                    <a:xfrm>
                      <a:off x="3445" y="3810"/>
                      <a:ext cx="13" cy="26"/>
                    </a:xfrm>
                    <a:custGeom>
                      <a:avLst/>
                      <a:gdLst>
                        <a:gd name="T0" fmla="*/ 13 w 26"/>
                        <a:gd name="T1" fmla="*/ 0 h 50"/>
                        <a:gd name="T2" fmla="*/ 5 w 26"/>
                        <a:gd name="T3" fmla="*/ 1 h 50"/>
                        <a:gd name="T4" fmla="*/ 2 w 26"/>
                        <a:gd name="T5" fmla="*/ 4 h 50"/>
                        <a:gd name="T6" fmla="*/ 0 w 26"/>
                        <a:gd name="T7" fmla="*/ 5 h 50"/>
                        <a:gd name="T8" fmla="*/ 0 w 26"/>
                        <a:gd name="T9" fmla="*/ 43 h 50"/>
                        <a:gd name="T10" fmla="*/ 2 w 26"/>
                        <a:gd name="T11" fmla="*/ 46 h 50"/>
                        <a:gd name="T12" fmla="*/ 5 w 26"/>
                        <a:gd name="T13" fmla="*/ 49 h 50"/>
                        <a:gd name="T14" fmla="*/ 13 w 26"/>
                        <a:gd name="T15" fmla="*/ 50 h 50"/>
                        <a:gd name="T16" fmla="*/ 22 w 26"/>
                        <a:gd name="T17" fmla="*/ 49 h 50"/>
                        <a:gd name="T18" fmla="*/ 25 w 26"/>
                        <a:gd name="T19" fmla="*/ 46 h 50"/>
                        <a:gd name="T20" fmla="*/ 26 w 26"/>
                        <a:gd name="T21" fmla="*/ 43 h 50"/>
                        <a:gd name="T22" fmla="*/ 26 w 26"/>
                        <a:gd name="T23" fmla="*/ 5 h 50"/>
                        <a:gd name="T24" fmla="*/ 25 w 26"/>
                        <a:gd name="T25" fmla="*/ 4 h 50"/>
                        <a:gd name="T26" fmla="*/ 22 w 26"/>
                        <a:gd name="T27" fmla="*/ 1 h 50"/>
                        <a:gd name="T28" fmla="*/ 13 w 26"/>
                        <a:gd name="T29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6" h="50">
                          <a:moveTo>
                            <a:pt x="13" y="0"/>
                          </a:moveTo>
                          <a:lnTo>
                            <a:pt x="5" y="1"/>
                          </a:lnTo>
                          <a:lnTo>
                            <a:pt x="2" y="4"/>
                          </a:lnTo>
                          <a:lnTo>
                            <a:pt x="0" y="5"/>
                          </a:lnTo>
                          <a:lnTo>
                            <a:pt x="0" y="43"/>
                          </a:lnTo>
                          <a:lnTo>
                            <a:pt x="2" y="46"/>
                          </a:lnTo>
                          <a:lnTo>
                            <a:pt x="5" y="49"/>
                          </a:lnTo>
                          <a:lnTo>
                            <a:pt x="13" y="50"/>
                          </a:lnTo>
                          <a:lnTo>
                            <a:pt x="22" y="49"/>
                          </a:lnTo>
                          <a:lnTo>
                            <a:pt x="25" y="46"/>
                          </a:lnTo>
                          <a:lnTo>
                            <a:pt x="26" y="43"/>
                          </a:lnTo>
                          <a:lnTo>
                            <a:pt x="26" y="5"/>
                          </a:lnTo>
                          <a:lnTo>
                            <a:pt x="25" y="4"/>
                          </a:lnTo>
                          <a:lnTo>
                            <a:pt x="22" y="1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97" name="Freeform 3780"/>
                    <p:cNvSpPr>
                      <a:spLocks/>
                    </p:cNvSpPr>
                    <p:nvPr/>
                  </p:nvSpPr>
                  <p:spPr bwMode="auto">
                    <a:xfrm>
                      <a:off x="3445" y="3810"/>
                      <a:ext cx="13" cy="7"/>
                    </a:xfrm>
                    <a:custGeom>
                      <a:avLst/>
                      <a:gdLst>
                        <a:gd name="T0" fmla="*/ 0 w 26"/>
                        <a:gd name="T1" fmla="*/ 5 h 13"/>
                        <a:gd name="T2" fmla="*/ 2 w 26"/>
                        <a:gd name="T3" fmla="*/ 8 h 13"/>
                        <a:gd name="T4" fmla="*/ 5 w 26"/>
                        <a:gd name="T5" fmla="*/ 11 h 13"/>
                        <a:gd name="T6" fmla="*/ 13 w 26"/>
                        <a:gd name="T7" fmla="*/ 13 h 13"/>
                        <a:gd name="T8" fmla="*/ 22 w 26"/>
                        <a:gd name="T9" fmla="*/ 11 h 13"/>
                        <a:gd name="T10" fmla="*/ 25 w 26"/>
                        <a:gd name="T11" fmla="*/ 8 h 13"/>
                        <a:gd name="T12" fmla="*/ 26 w 26"/>
                        <a:gd name="T13" fmla="*/ 5 h 13"/>
                        <a:gd name="T14" fmla="*/ 25 w 26"/>
                        <a:gd name="T15" fmla="*/ 4 h 13"/>
                        <a:gd name="T16" fmla="*/ 22 w 26"/>
                        <a:gd name="T17" fmla="*/ 1 h 13"/>
                        <a:gd name="T18" fmla="*/ 13 w 26"/>
                        <a:gd name="T19" fmla="*/ 0 h 13"/>
                        <a:gd name="T20" fmla="*/ 5 w 26"/>
                        <a:gd name="T21" fmla="*/ 1 h 13"/>
                        <a:gd name="T22" fmla="*/ 2 w 26"/>
                        <a:gd name="T23" fmla="*/ 4 h 13"/>
                        <a:gd name="T24" fmla="*/ 0 w 26"/>
                        <a:gd name="T25" fmla="*/ 5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6" h="13">
                          <a:moveTo>
                            <a:pt x="0" y="5"/>
                          </a:moveTo>
                          <a:lnTo>
                            <a:pt x="2" y="8"/>
                          </a:lnTo>
                          <a:lnTo>
                            <a:pt x="5" y="11"/>
                          </a:lnTo>
                          <a:lnTo>
                            <a:pt x="13" y="13"/>
                          </a:lnTo>
                          <a:lnTo>
                            <a:pt x="22" y="11"/>
                          </a:lnTo>
                          <a:lnTo>
                            <a:pt x="25" y="8"/>
                          </a:lnTo>
                          <a:lnTo>
                            <a:pt x="26" y="5"/>
                          </a:lnTo>
                          <a:lnTo>
                            <a:pt x="25" y="4"/>
                          </a:lnTo>
                          <a:lnTo>
                            <a:pt x="22" y="1"/>
                          </a:lnTo>
                          <a:lnTo>
                            <a:pt x="13" y="0"/>
                          </a:lnTo>
                          <a:lnTo>
                            <a:pt x="5" y="1"/>
                          </a:lnTo>
                          <a:lnTo>
                            <a:pt x="2" y="4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98" name="Freeform 3781"/>
                    <p:cNvSpPr>
                      <a:spLocks/>
                    </p:cNvSpPr>
                    <p:nvPr/>
                  </p:nvSpPr>
                  <p:spPr bwMode="auto">
                    <a:xfrm>
                      <a:off x="3445" y="3810"/>
                      <a:ext cx="13" cy="26"/>
                    </a:xfrm>
                    <a:custGeom>
                      <a:avLst/>
                      <a:gdLst>
                        <a:gd name="T0" fmla="*/ 13 w 26"/>
                        <a:gd name="T1" fmla="*/ 0 h 50"/>
                        <a:gd name="T2" fmla="*/ 5 w 26"/>
                        <a:gd name="T3" fmla="*/ 1 h 50"/>
                        <a:gd name="T4" fmla="*/ 2 w 26"/>
                        <a:gd name="T5" fmla="*/ 4 h 50"/>
                        <a:gd name="T6" fmla="*/ 0 w 26"/>
                        <a:gd name="T7" fmla="*/ 5 h 50"/>
                        <a:gd name="T8" fmla="*/ 0 w 26"/>
                        <a:gd name="T9" fmla="*/ 43 h 50"/>
                        <a:gd name="T10" fmla="*/ 2 w 26"/>
                        <a:gd name="T11" fmla="*/ 46 h 50"/>
                        <a:gd name="T12" fmla="*/ 5 w 26"/>
                        <a:gd name="T13" fmla="*/ 49 h 50"/>
                        <a:gd name="T14" fmla="*/ 13 w 26"/>
                        <a:gd name="T15" fmla="*/ 50 h 50"/>
                        <a:gd name="T16" fmla="*/ 22 w 26"/>
                        <a:gd name="T17" fmla="*/ 49 h 50"/>
                        <a:gd name="T18" fmla="*/ 25 w 26"/>
                        <a:gd name="T19" fmla="*/ 46 h 50"/>
                        <a:gd name="T20" fmla="*/ 26 w 26"/>
                        <a:gd name="T21" fmla="*/ 43 h 50"/>
                        <a:gd name="T22" fmla="*/ 26 w 26"/>
                        <a:gd name="T23" fmla="*/ 5 h 50"/>
                        <a:gd name="T24" fmla="*/ 25 w 26"/>
                        <a:gd name="T25" fmla="*/ 4 h 50"/>
                        <a:gd name="T26" fmla="*/ 22 w 26"/>
                        <a:gd name="T27" fmla="*/ 1 h 50"/>
                        <a:gd name="T28" fmla="*/ 13 w 26"/>
                        <a:gd name="T29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6" h="50">
                          <a:moveTo>
                            <a:pt x="13" y="0"/>
                          </a:moveTo>
                          <a:lnTo>
                            <a:pt x="5" y="1"/>
                          </a:lnTo>
                          <a:lnTo>
                            <a:pt x="2" y="4"/>
                          </a:lnTo>
                          <a:lnTo>
                            <a:pt x="0" y="5"/>
                          </a:lnTo>
                          <a:lnTo>
                            <a:pt x="0" y="43"/>
                          </a:lnTo>
                          <a:lnTo>
                            <a:pt x="2" y="46"/>
                          </a:lnTo>
                          <a:lnTo>
                            <a:pt x="5" y="49"/>
                          </a:lnTo>
                          <a:lnTo>
                            <a:pt x="13" y="50"/>
                          </a:lnTo>
                          <a:lnTo>
                            <a:pt x="22" y="49"/>
                          </a:lnTo>
                          <a:lnTo>
                            <a:pt x="25" y="46"/>
                          </a:lnTo>
                          <a:lnTo>
                            <a:pt x="26" y="43"/>
                          </a:lnTo>
                          <a:lnTo>
                            <a:pt x="26" y="5"/>
                          </a:lnTo>
                          <a:lnTo>
                            <a:pt x="25" y="4"/>
                          </a:lnTo>
                          <a:lnTo>
                            <a:pt x="22" y="1"/>
                          </a:lnTo>
                          <a:lnTo>
                            <a:pt x="13" y="0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333333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99" name="Freeform 3782"/>
                    <p:cNvSpPr>
                      <a:spLocks/>
                    </p:cNvSpPr>
                    <p:nvPr/>
                  </p:nvSpPr>
                  <p:spPr bwMode="auto">
                    <a:xfrm>
                      <a:off x="3445" y="3813"/>
                      <a:ext cx="13" cy="4"/>
                    </a:xfrm>
                    <a:custGeom>
                      <a:avLst/>
                      <a:gdLst>
                        <a:gd name="T0" fmla="*/ 0 w 26"/>
                        <a:gd name="T1" fmla="*/ 0 h 8"/>
                        <a:gd name="T2" fmla="*/ 2 w 26"/>
                        <a:gd name="T3" fmla="*/ 3 h 8"/>
                        <a:gd name="T4" fmla="*/ 5 w 26"/>
                        <a:gd name="T5" fmla="*/ 6 h 8"/>
                        <a:gd name="T6" fmla="*/ 13 w 26"/>
                        <a:gd name="T7" fmla="*/ 8 h 8"/>
                        <a:gd name="T8" fmla="*/ 22 w 26"/>
                        <a:gd name="T9" fmla="*/ 6 h 8"/>
                        <a:gd name="T10" fmla="*/ 25 w 26"/>
                        <a:gd name="T11" fmla="*/ 3 h 8"/>
                        <a:gd name="T12" fmla="*/ 26 w 26"/>
                        <a:gd name="T13" fmla="*/ 0 h 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6" h="8">
                          <a:moveTo>
                            <a:pt x="0" y="0"/>
                          </a:moveTo>
                          <a:lnTo>
                            <a:pt x="2" y="3"/>
                          </a:lnTo>
                          <a:lnTo>
                            <a:pt x="5" y="6"/>
                          </a:lnTo>
                          <a:lnTo>
                            <a:pt x="13" y="8"/>
                          </a:lnTo>
                          <a:lnTo>
                            <a:pt x="22" y="6"/>
                          </a:lnTo>
                          <a:lnTo>
                            <a:pt x="25" y="3"/>
                          </a:lnTo>
                          <a:lnTo>
                            <a:pt x="26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333333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589" name="Oval 3783"/>
                  <p:cNvSpPr>
                    <a:spLocks noChangeArrowheads="1"/>
                  </p:cNvSpPr>
                  <p:nvPr/>
                </p:nvSpPr>
                <p:spPr bwMode="auto">
                  <a:xfrm>
                    <a:off x="3446" y="3811"/>
                    <a:ext cx="13" cy="7"/>
                  </a:xfrm>
                  <a:prstGeom prst="ellipse">
                    <a:avLst/>
                  </a:prstGeom>
                  <a:solidFill>
                    <a:srgbClr val="1C1C1C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590" name="Group 3784"/>
                  <p:cNvGrpSpPr>
                    <a:grpSpLocks/>
                  </p:cNvGrpSpPr>
                  <p:nvPr/>
                </p:nvGrpSpPr>
                <p:grpSpPr bwMode="auto">
                  <a:xfrm>
                    <a:off x="3453" y="3814"/>
                    <a:ext cx="12" cy="25"/>
                    <a:chOff x="3453" y="3814"/>
                    <a:chExt cx="12" cy="25"/>
                  </a:xfrm>
                </p:grpSpPr>
                <p:sp>
                  <p:nvSpPr>
                    <p:cNvPr id="1592" name="Freeform 3785"/>
                    <p:cNvSpPr>
                      <a:spLocks/>
                    </p:cNvSpPr>
                    <p:nvPr/>
                  </p:nvSpPr>
                  <p:spPr bwMode="auto">
                    <a:xfrm>
                      <a:off x="3453" y="3814"/>
                      <a:ext cx="12" cy="25"/>
                    </a:xfrm>
                    <a:custGeom>
                      <a:avLst/>
                      <a:gdLst>
                        <a:gd name="T0" fmla="*/ 12 w 25"/>
                        <a:gd name="T1" fmla="*/ 0 h 50"/>
                        <a:gd name="T2" fmla="*/ 3 w 25"/>
                        <a:gd name="T3" fmla="*/ 1 h 50"/>
                        <a:gd name="T4" fmla="*/ 2 w 25"/>
                        <a:gd name="T5" fmla="*/ 4 h 50"/>
                        <a:gd name="T6" fmla="*/ 0 w 25"/>
                        <a:gd name="T7" fmla="*/ 6 h 50"/>
                        <a:gd name="T8" fmla="*/ 0 w 25"/>
                        <a:gd name="T9" fmla="*/ 43 h 50"/>
                        <a:gd name="T10" fmla="*/ 2 w 25"/>
                        <a:gd name="T11" fmla="*/ 46 h 50"/>
                        <a:gd name="T12" fmla="*/ 3 w 25"/>
                        <a:gd name="T13" fmla="*/ 49 h 50"/>
                        <a:gd name="T14" fmla="*/ 12 w 25"/>
                        <a:gd name="T15" fmla="*/ 50 h 50"/>
                        <a:gd name="T16" fmla="*/ 21 w 25"/>
                        <a:gd name="T17" fmla="*/ 49 h 50"/>
                        <a:gd name="T18" fmla="*/ 23 w 25"/>
                        <a:gd name="T19" fmla="*/ 46 h 50"/>
                        <a:gd name="T20" fmla="*/ 25 w 25"/>
                        <a:gd name="T21" fmla="*/ 43 h 50"/>
                        <a:gd name="T22" fmla="*/ 25 w 25"/>
                        <a:gd name="T23" fmla="*/ 6 h 50"/>
                        <a:gd name="T24" fmla="*/ 23 w 25"/>
                        <a:gd name="T25" fmla="*/ 4 h 50"/>
                        <a:gd name="T26" fmla="*/ 21 w 25"/>
                        <a:gd name="T27" fmla="*/ 1 h 50"/>
                        <a:gd name="T28" fmla="*/ 12 w 25"/>
                        <a:gd name="T29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5" h="50">
                          <a:moveTo>
                            <a:pt x="12" y="0"/>
                          </a:moveTo>
                          <a:lnTo>
                            <a:pt x="3" y="1"/>
                          </a:lnTo>
                          <a:lnTo>
                            <a:pt x="2" y="4"/>
                          </a:lnTo>
                          <a:lnTo>
                            <a:pt x="0" y="6"/>
                          </a:lnTo>
                          <a:lnTo>
                            <a:pt x="0" y="43"/>
                          </a:lnTo>
                          <a:lnTo>
                            <a:pt x="2" y="46"/>
                          </a:lnTo>
                          <a:lnTo>
                            <a:pt x="3" y="49"/>
                          </a:lnTo>
                          <a:lnTo>
                            <a:pt x="12" y="50"/>
                          </a:lnTo>
                          <a:lnTo>
                            <a:pt x="21" y="49"/>
                          </a:lnTo>
                          <a:lnTo>
                            <a:pt x="23" y="46"/>
                          </a:lnTo>
                          <a:lnTo>
                            <a:pt x="25" y="43"/>
                          </a:lnTo>
                          <a:lnTo>
                            <a:pt x="25" y="6"/>
                          </a:lnTo>
                          <a:lnTo>
                            <a:pt x="23" y="4"/>
                          </a:lnTo>
                          <a:lnTo>
                            <a:pt x="21" y="1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777777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93" name="Freeform 3786"/>
                    <p:cNvSpPr>
                      <a:spLocks/>
                    </p:cNvSpPr>
                    <p:nvPr/>
                  </p:nvSpPr>
                  <p:spPr bwMode="auto">
                    <a:xfrm>
                      <a:off x="3453" y="3814"/>
                      <a:ext cx="12" cy="6"/>
                    </a:xfrm>
                    <a:custGeom>
                      <a:avLst/>
                      <a:gdLst>
                        <a:gd name="T0" fmla="*/ 0 w 25"/>
                        <a:gd name="T1" fmla="*/ 6 h 13"/>
                        <a:gd name="T2" fmla="*/ 2 w 25"/>
                        <a:gd name="T3" fmla="*/ 9 h 13"/>
                        <a:gd name="T4" fmla="*/ 3 w 25"/>
                        <a:gd name="T5" fmla="*/ 11 h 13"/>
                        <a:gd name="T6" fmla="*/ 12 w 25"/>
                        <a:gd name="T7" fmla="*/ 13 h 13"/>
                        <a:gd name="T8" fmla="*/ 21 w 25"/>
                        <a:gd name="T9" fmla="*/ 11 h 13"/>
                        <a:gd name="T10" fmla="*/ 23 w 25"/>
                        <a:gd name="T11" fmla="*/ 9 h 13"/>
                        <a:gd name="T12" fmla="*/ 25 w 25"/>
                        <a:gd name="T13" fmla="*/ 6 h 13"/>
                        <a:gd name="T14" fmla="*/ 23 w 25"/>
                        <a:gd name="T15" fmla="*/ 4 h 13"/>
                        <a:gd name="T16" fmla="*/ 21 w 25"/>
                        <a:gd name="T17" fmla="*/ 1 h 13"/>
                        <a:gd name="T18" fmla="*/ 12 w 25"/>
                        <a:gd name="T19" fmla="*/ 0 h 13"/>
                        <a:gd name="T20" fmla="*/ 3 w 25"/>
                        <a:gd name="T21" fmla="*/ 1 h 13"/>
                        <a:gd name="T22" fmla="*/ 2 w 25"/>
                        <a:gd name="T23" fmla="*/ 4 h 13"/>
                        <a:gd name="T24" fmla="*/ 0 w 25"/>
                        <a:gd name="T25" fmla="*/ 6 h 1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25" h="13">
                          <a:moveTo>
                            <a:pt x="0" y="6"/>
                          </a:moveTo>
                          <a:lnTo>
                            <a:pt x="2" y="9"/>
                          </a:lnTo>
                          <a:lnTo>
                            <a:pt x="3" y="11"/>
                          </a:lnTo>
                          <a:lnTo>
                            <a:pt x="12" y="13"/>
                          </a:lnTo>
                          <a:lnTo>
                            <a:pt x="21" y="11"/>
                          </a:lnTo>
                          <a:lnTo>
                            <a:pt x="23" y="9"/>
                          </a:lnTo>
                          <a:lnTo>
                            <a:pt x="25" y="6"/>
                          </a:lnTo>
                          <a:lnTo>
                            <a:pt x="23" y="4"/>
                          </a:lnTo>
                          <a:lnTo>
                            <a:pt x="21" y="1"/>
                          </a:lnTo>
                          <a:lnTo>
                            <a:pt x="12" y="0"/>
                          </a:lnTo>
                          <a:lnTo>
                            <a:pt x="3" y="1"/>
                          </a:lnTo>
                          <a:lnTo>
                            <a:pt x="2" y="4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92929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94" name="Freeform 3787"/>
                    <p:cNvSpPr>
                      <a:spLocks/>
                    </p:cNvSpPr>
                    <p:nvPr/>
                  </p:nvSpPr>
                  <p:spPr bwMode="auto">
                    <a:xfrm>
                      <a:off x="3453" y="3814"/>
                      <a:ext cx="12" cy="25"/>
                    </a:xfrm>
                    <a:custGeom>
                      <a:avLst/>
                      <a:gdLst>
                        <a:gd name="T0" fmla="*/ 12 w 25"/>
                        <a:gd name="T1" fmla="*/ 0 h 50"/>
                        <a:gd name="T2" fmla="*/ 3 w 25"/>
                        <a:gd name="T3" fmla="*/ 1 h 50"/>
                        <a:gd name="T4" fmla="*/ 2 w 25"/>
                        <a:gd name="T5" fmla="*/ 4 h 50"/>
                        <a:gd name="T6" fmla="*/ 0 w 25"/>
                        <a:gd name="T7" fmla="*/ 6 h 50"/>
                        <a:gd name="T8" fmla="*/ 0 w 25"/>
                        <a:gd name="T9" fmla="*/ 43 h 50"/>
                        <a:gd name="T10" fmla="*/ 2 w 25"/>
                        <a:gd name="T11" fmla="*/ 46 h 50"/>
                        <a:gd name="T12" fmla="*/ 3 w 25"/>
                        <a:gd name="T13" fmla="*/ 49 h 50"/>
                        <a:gd name="T14" fmla="*/ 12 w 25"/>
                        <a:gd name="T15" fmla="*/ 50 h 50"/>
                        <a:gd name="T16" fmla="*/ 21 w 25"/>
                        <a:gd name="T17" fmla="*/ 49 h 50"/>
                        <a:gd name="T18" fmla="*/ 23 w 25"/>
                        <a:gd name="T19" fmla="*/ 46 h 50"/>
                        <a:gd name="T20" fmla="*/ 25 w 25"/>
                        <a:gd name="T21" fmla="*/ 43 h 50"/>
                        <a:gd name="T22" fmla="*/ 25 w 25"/>
                        <a:gd name="T23" fmla="*/ 6 h 50"/>
                        <a:gd name="T24" fmla="*/ 23 w 25"/>
                        <a:gd name="T25" fmla="*/ 4 h 50"/>
                        <a:gd name="T26" fmla="*/ 21 w 25"/>
                        <a:gd name="T27" fmla="*/ 1 h 50"/>
                        <a:gd name="T28" fmla="*/ 12 w 25"/>
                        <a:gd name="T29" fmla="*/ 0 h 5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25" h="50">
                          <a:moveTo>
                            <a:pt x="12" y="0"/>
                          </a:moveTo>
                          <a:lnTo>
                            <a:pt x="3" y="1"/>
                          </a:lnTo>
                          <a:lnTo>
                            <a:pt x="2" y="4"/>
                          </a:lnTo>
                          <a:lnTo>
                            <a:pt x="0" y="6"/>
                          </a:lnTo>
                          <a:lnTo>
                            <a:pt x="0" y="43"/>
                          </a:lnTo>
                          <a:lnTo>
                            <a:pt x="2" y="46"/>
                          </a:lnTo>
                          <a:lnTo>
                            <a:pt x="3" y="49"/>
                          </a:lnTo>
                          <a:lnTo>
                            <a:pt x="12" y="50"/>
                          </a:lnTo>
                          <a:lnTo>
                            <a:pt x="21" y="49"/>
                          </a:lnTo>
                          <a:lnTo>
                            <a:pt x="23" y="46"/>
                          </a:lnTo>
                          <a:lnTo>
                            <a:pt x="25" y="43"/>
                          </a:lnTo>
                          <a:lnTo>
                            <a:pt x="25" y="6"/>
                          </a:lnTo>
                          <a:lnTo>
                            <a:pt x="23" y="4"/>
                          </a:lnTo>
                          <a:lnTo>
                            <a:pt x="21" y="1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333333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95" name="Freeform 3788"/>
                    <p:cNvSpPr>
                      <a:spLocks/>
                    </p:cNvSpPr>
                    <p:nvPr/>
                  </p:nvSpPr>
                  <p:spPr bwMode="auto">
                    <a:xfrm>
                      <a:off x="3453" y="3817"/>
                      <a:ext cx="12" cy="3"/>
                    </a:xfrm>
                    <a:custGeom>
                      <a:avLst/>
                      <a:gdLst>
                        <a:gd name="T0" fmla="*/ 0 w 25"/>
                        <a:gd name="T1" fmla="*/ 0 h 7"/>
                        <a:gd name="T2" fmla="*/ 2 w 25"/>
                        <a:gd name="T3" fmla="*/ 3 h 7"/>
                        <a:gd name="T4" fmla="*/ 3 w 25"/>
                        <a:gd name="T5" fmla="*/ 5 h 7"/>
                        <a:gd name="T6" fmla="*/ 12 w 25"/>
                        <a:gd name="T7" fmla="*/ 7 h 7"/>
                        <a:gd name="T8" fmla="*/ 21 w 25"/>
                        <a:gd name="T9" fmla="*/ 5 h 7"/>
                        <a:gd name="T10" fmla="*/ 23 w 25"/>
                        <a:gd name="T11" fmla="*/ 3 h 7"/>
                        <a:gd name="T12" fmla="*/ 25 w 25"/>
                        <a:gd name="T13" fmla="*/ 0 h 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5" h="7">
                          <a:moveTo>
                            <a:pt x="0" y="0"/>
                          </a:moveTo>
                          <a:lnTo>
                            <a:pt x="2" y="3"/>
                          </a:lnTo>
                          <a:lnTo>
                            <a:pt x="3" y="5"/>
                          </a:lnTo>
                          <a:lnTo>
                            <a:pt x="12" y="7"/>
                          </a:lnTo>
                          <a:lnTo>
                            <a:pt x="21" y="5"/>
                          </a:lnTo>
                          <a:lnTo>
                            <a:pt x="23" y="3"/>
                          </a:lnTo>
                          <a:lnTo>
                            <a:pt x="25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333333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591" name="Oval 3789"/>
                  <p:cNvSpPr>
                    <a:spLocks noChangeArrowheads="1"/>
                  </p:cNvSpPr>
                  <p:nvPr/>
                </p:nvSpPr>
                <p:spPr bwMode="auto">
                  <a:xfrm>
                    <a:off x="3454" y="3814"/>
                    <a:ext cx="12" cy="7"/>
                  </a:xfrm>
                  <a:prstGeom prst="ellipse">
                    <a:avLst/>
                  </a:prstGeom>
                  <a:solidFill>
                    <a:srgbClr val="1C1C1C"/>
                  </a:solidFill>
                  <a:ln w="1588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460" name="Group 3790"/>
                <p:cNvGrpSpPr>
                  <a:grpSpLocks/>
                </p:cNvGrpSpPr>
                <p:nvPr/>
              </p:nvGrpSpPr>
              <p:grpSpPr bwMode="auto">
                <a:xfrm>
                  <a:off x="3477" y="3854"/>
                  <a:ext cx="108" cy="76"/>
                  <a:chOff x="3477" y="3854"/>
                  <a:chExt cx="108" cy="76"/>
                </a:xfrm>
              </p:grpSpPr>
              <p:sp>
                <p:nvSpPr>
                  <p:cNvPr id="1584" name="Freeform 3791"/>
                  <p:cNvSpPr>
                    <a:spLocks/>
                  </p:cNvSpPr>
                  <p:nvPr/>
                </p:nvSpPr>
                <p:spPr bwMode="auto">
                  <a:xfrm>
                    <a:off x="3550" y="3884"/>
                    <a:ext cx="15" cy="23"/>
                  </a:xfrm>
                  <a:custGeom>
                    <a:avLst/>
                    <a:gdLst>
                      <a:gd name="T0" fmla="*/ 6 w 31"/>
                      <a:gd name="T1" fmla="*/ 9 h 45"/>
                      <a:gd name="T2" fmla="*/ 26 w 31"/>
                      <a:gd name="T3" fmla="*/ 0 h 45"/>
                      <a:gd name="T4" fmla="*/ 31 w 31"/>
                      <a:gd name="T5" fmla="*/ 7 h 45"/>
                      <a:gd name="T6" fmla="*/ 0 w 31"/>
                      <a:gd name="T7" fmla="*/ 45 h 45"/>
                      <a:gd name="T8" fmla="*/ 0 w 31"/>
                      <a:gd name="T9" fmla="*/ 18 h 45"/>
                      <a:gd name="T10" fmla="*/ 6 w 31"/>
                      <a:gd name="T11" fmla="*/ 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1" h="45">
                        <a:moveTo>
                          <a:pt x="6" y="9"/>
                        </a:moveTo>
                        <a:lnTo>
                          <a:pt x="26" y="0"/>
                        </a:lnTo>
                        <a:lnTo>
                          <a:pt x="31" y="7"/>
                        </a:lnTo>
                        <a:lnTo>
                          <a:pt x="0" y="45"/>
                        </a:lnTo>
                        <a:lnTo>
                          <a:pt x="0" y="18"/>
                        </a:lnTo>
                        <a:lnTo>
                          <a:pt x="6" y="9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85" name="Freeform 3792"/>
                  <p:cNvSpPr>
                    <a:spLocks/>
                  </p:cNvSpPr>
                  <p:nvPr/>
                </p:nvSpPr>
                <p:spPr bwMode="auto">
                  <a:xfrm>
                    <a:off x="3477" y="3859"/>
                    <a:ext cx="29" cy="37"/>
                  </a:xfrm>
                  <a:custGeom>
                    <a:avLst/>
                    <a:gdLst>
                      <a:gd name="T0" fmla="*/ 6 w 58"/>
                      <a:gd name="T1" fmla="*/ 0 h 74"/>
                      <a:gd name="T2" fmla="*/ 0 w 58"/>
                      <a:gd name="T3" fmla="*/ 0 h 74"/>
                      <a:gd name="T4" fmla="*/ 0 w 58"/>
                      <a:gd name="T5" fmla="*/ 27 h 74"/>
                      <a:gd name="T6" fmla="*/ 30 w 58"/>
                      <a:gd name="T7" fmla="*/ 39 h 74"/>
                      <a:gd name="T8" fmla="*/ 22 w 58"/>
                      <a:gd name="T9" fmla="*/ 43 h 74"/>
                      <a:gd name="T10" fmla="*/ 22 w 58"/>
                      <a:gd name="T11" fmla="*/ 56 h 74"/>
                      <a:gd name="T12" fmla="*/ 58 w 58"/>
                      <a:gd name="T13" fmla="*/ 74 h 74"/>
                      <a:gd name="T14" fmla="*/ 58 w 58"/>
                      <a:gd name="T15" fmla="*/ 17 h 74"/>
                      <a:gd name="T16" fmla="*/ 6 w 58"/>
                      <a:gd name="T1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8" h="74">
                        <a:moveTo>
                          <a:pt x="6" y="0"/>
                        </a:moveTo>
                        <a:lnTo>
                          <a:pt x="0" y="0"/>
                        </a:lnTo>
                        <a:lnTo>
                          <a:pt x="0" y="27"/>
                        </a:lnTo>
                        <a:lnTo>
                          <a:pt x="30" y="39"/>
                        </a:lnTo>
                        <a:lnTo>
                          <a:pt x="22" y="43"/>
                        </a:lnTo>
                        <a:lnTo>
                          <a:pt x="22" y="56"/>
                        </a:lnTo>
                        <a:lnTo>
                          <a:pt x="58" y="74"/>
                        </a:lnTo>
                        <a:lnTo>
                          <a:pt x="58" y="17"/>
                        </a:lnTo>
                        <a:lnTo>
                          <a:pt x="6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86" name="Freeform 3793"/>
                  <p:cNvSpPr>
                    <a:spLocks/>
                  </p:cNvSpPr>
                  <p:nvPr/>
                </p:nvSpPr>
                <p:spPr bwMode="auto">
                  <a:xfrm>
                    <a:off x="3505" y="3873"/>
                    <a:ext cx="49" cy="57"/>
                  </a:xfrm>
                  <a:custGeom>
                    <a:avLst/>
                    <a:gdLst>
                      <a:gd name="T0" fmla="*/ 0 w 98"/>
                      <a:gd name="T1" fmla="*/ 74 h 113"/>
                      <a:gd name="T2" fmla="*/ 0 w 98"/>
                      <a:gd name="T3" fmla="*/ 0 h 113"/>
                      <a:gd name="T4" fmla="*/ 9 w 98"/>
                      <a:gd name="T5" fmla="*/ 0 h 113"/>
                      <a:gd name="T6" fmla="*/ 93 w 98"/>
                      <a:gd name="T7" fmla="*/ 31 h 113"/>
                      <a:gd name="T8" fmla="*/ 98 w 98"/>
                      <a:gd name="T9" fmla="*/ 37 h 113"/>
                      <a:gd name="T10" fmla="*/ 98 w 98"/>
                      <a:gd name="T11" fmla="*/ 113 h 113"/>
                      <a:gd name="T12" fmla="*/ 51 w 98"/>
                      <a:gd name="T13" fmla="*/ 97 h 113"/>
                      <a:gd name="T14" fmla="*/ 0 w 98"/>
                      <a:gd name="T15" fmla="*/ 74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8" h="113">
                        <a:moveTo>
                          <a:pt x="0" y="74"/>
                        </a:moveTo>
                        <a:lnTo>
                          <a:pt x="0" y="0"/>
                        </a:lnTo>
                        <a:lnTo>
                          <a:pt x="9" y="0"/>
                        </a:lnTo>
                        <a:lnTo>
                          <a:pt x="93" y="31"/>
                        </a:lnTo>
                        <a:lnTo>
                          <a:pt x="98" y="37"/>
                        </a:lnTo>
                        <a:lnTo>
                          <a:pt x="98" y="113"/>
                        </a:lnTo>
                        <a:lnTo>
                          <a:pt x="51" y="97"/>
                        </a:lnTo>
                        <a:lnTo>
                          <a:pt x="0" y="74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87" name="Freeform 3794"/>
                  <p:cNvSpPr>
                    <a:spLocks/>
                  </p:cNvSpPr>
                  <p:nvPr/>
                </p:nvSpPr>
                <p:spPr bwMode="auto">
                  <a:xfrm>
                    <a:off x="3477" y="3854"/>
                    <a:ext cx="108" cy="37"/>
                  </a:xfrm>
                  <a:custGeom>
                    <a:avLst/>
                    <a:gdLst>
                      <a:gd name="T0" fmla="*/ 0 w 216"/>
                      <a:gd name="T1" fmla="*/ 13 h 76"/>
                      <a:gd name="T2" fmla="*/ 17 w 216"/>
                      <a:gd name="T3" fmla="*/ 8 h 76"/>
                      <a:gd name="T4" fmla="*/ 42 w 216"/>
                      <a:gd name="T5" fmla="*/ 18 h 76"/>
                      <a:gd name="T6" fmla="*/ 90 w 216"/>
                      <a:gd name="T7" fmla="*/ 0 h 76"/>
                      <a:gd name="T8" fmla="*/ 216 w 216"/>
                      <a:gd name="T9" fmla="*/ 39 h 76"/>
                      <a:gd name="T10" fmla="*/ 153 w 216"/>
                      <a:gd name="T11" fmla="*/ 76 h 76"/>
                      <a:gd name="T12" fmla="*/ 33 w 216"/>
                      <a:gd name="T13" fmla="*/ 31 h 76"/>
                      <a:gd name="T14" fmla="*/ 42 w 216"/>
                      <a:gd name="T15" fmla="*/ 29 h 76"/>
                      <a:gd name="T16" fmla="*/ 0 w 216"/>
                      <a:gd name="T17" fmla="*/ 13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16" h="76">
                        <a:moveTo>
                          <a:pt x="0" y="13"/>
                        </a:moveTo>
                        <a:lnTo>
                          <a:pt x="17" y="8"/>
                        </a:lnTo>
                        <a:lnTo>
                          <a:pt x="42" y="18"/>
                        </a:lnTo>
                        <a:lnTo>
                          <a:pt x="90" y="0"/>
                        </a:lnTo>
                        <a:lnTo>
                          <a:pt x="216" y="39"/>
                        </a:lnTo>
                        <a:lnTo>
                          <a:pt x="153" y="76"/>
                        </a:lnTo>
                        <a:lnTo>
                          <a:pt x="33" y="31"/>
                        </a:lnTo>
                        <a:lnTo>
                          <a:pt x="42" y="29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461" name="Group 3795"/>
                <p:cNvGrpSpPr>
                  <a:grpSpLocks/>
                </p:cNvGrpSpPr>
                <p:nvPr/>
              </p:nvGrpSpPr>
              <p:grpSpPr bwMode="auto">
                <a:xfrm>
                  <a:off x="3458" y="3862"/>
                  <a:ext cx="27" cy="18"/>
                  <a:chOff x="3458" y="3862"/>
                  <a:chExt cx="27" cy="18"/>
                </a:xfrm>
              </p:grpSpPr>
              <p:sp>
                <p:nvSpPr>
                  <p:cNvPr id="1580" name="Freeform 3796"/>
                  <p:cNvSpPr>
                    <a:spLocks/>
                  </p:cNvSpPr>
                  <p:nvPr/>
                </p:nvSpPr>
                <p:spPr bwMode="auto">
                  <a:xfrm>
                    <a:off x="3458" y="3864"/>
                    <a:ext cx="27" cy="16"/>
                  </a:xfrm>
                  <a:custGeom>
                    <a:avLst/>
                    <a:gdLst>
                      <a:gd name="T0" fmla="*/ 0 w 54"/>
                      <a:gd name="T1" fmla="*/ 0 h 33"/>
                      <a:gd name="T2" fmla="*/ 5 w 54"/>
                      <a:gd name="T3" fmla="*/ 18 h 33"/>
                      <a:gd name="T4" fmla="*/ 13 w 54"/>
                      <a:gd name="T5" fmla="*/ 27 h 33"/>
                      <a:gd name="T6" fmla="*/ 28 w 54"/>
                      <a:gd name="T7" fmla="*/ 31 h 33"/>
                      <a:gd name="T8" fmla="*/ 41 w 54"/>
                      <a:gd name="T9" fmla="*/ 33 h 33"/>
                      <a:gd name="T10" fmla="*/ 50 w 54"/>
                      <a:gd name="T11" fmla="*/ 31 h 33"/>
                      <a:gd name="T12" fmla="*/ 54 w 54"/>
                      <a:gd name="T13" fmla="*/ 18 h 33"/>
                      <a:gd name="T14" fmla="*/ 51 w 54"/>
                      <a:gd name="T15" fmla="*/ 16 h 33"/>
                      <a:gd name="T16" fmla="*/ 0 w 54"/>
                      <a:gd name="T17" fmla="*/ 0 h 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54" h="33">
                        <a:moveTo>
                          <a:pt x="0" y="0"/>
                        </a:moveTo>
                        <a:lnTo>
                          <a:pt x="5" y="18"/>
                        </a:lnTo>
                        <a:lnTo>
                          <a:pt x="13" y="27"/>
                        </a:lnTo>
                        <a:lnTo>
                          <a:pt x="28" y="31"/>
                        </a:lnTo>
                        <a:lnTo>
                          <a:pt x="41" y="33"/>
                        </a:lnTo>
                        <a:lnTo>
                          <a:pt x="50" y="31"/>
                        </a:lnTo>
                        <a:lnTo>
                          <a:pt x="54" y="18"/>
                        </a:lnTo>
                        <a:lnTo>
                          <a:pt x="51" y="1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81" name="Freeform 3797"/>
                  <p:cNvSpPr>
                    <a:spLocks/>
                  </p:cNvSpPr>
                  <p:nvPr/>
                </p:nvSpPr>
                <p:spPr bwMode="auto">
                  <a:xfrm>
                    <a:off x="3458" y="3862"/>
                    <a:ext cx="27" cy="13"/>
                  </a:xfrm>
                  <a:custGeom>
                    <a:avLst/>
                    <a:gdLst>
                      <a:gd name="T0" fmla="*/ 31 w 54"/>
                      <a:gd name="T1" fmla="*/ 3 h 28"/>
                      <a:gd name="T2" fmla="*/ 19 w 54"/>
                      <a:gd name="T3" fmla="*/ 0 h 28"/>
                      <a:gd name="T4" fmla="*/ 11 w 54"/>
                      <a:gd name="T5" fmla="*/ 0 h 28"/>
                      <a:gd name="T6" fmla="*/ 5 w 54"/>
                      <a:gd name="T7" fmla="*/ 0 h 28"/>
                      <a:gd name="T8" fmla="*/ 0 w 54"/>
                      <a:gd name="T9" fmla="*/ 3 h 28"/>
                      <a:gd name="T10" fmla="*/ 2 w 54"/>
                      <a:gd name="T11" fmla="*/ 8 h 28"/>
                      <a:gd name="T12" fmla="*/ 6 w 54"/>
                      <a:gd name="T13" fmla="*/ 12 h 28"/>
                      <a:gd name="T14" fmla="*/ 13 w 54"/>
                      <a:gd name="T15" fmla="*/ 18 h 28"/>
                      <a:gd name="T16" fmla="*/ 24 w 54"/>
                      <a:gd name="T17" fmla="*/ 23 h 28"/>
                      <a:gd name="T18" fmla="*/ 35 w 54"/>
                      <a:gd name="T19" fmla="*/ 26 h 28"/>
                      <a:gd name="T20" fmla="*/ 42 w 54"/>
                      <a:gd name="T21" fmla="*/ 28 h 28"/>
                      <a:gd name="T22" fmla="*/ 50 w 54"/>
                      <a:gd name="T23" fmla="*/ 26 h 28"/>
                      <a:gd name="T24" fmla="*/ 54 w 54"/>
                      <a:gd name="T25" fmla="*/ 23 h 28"/>
                      <a:gd name="T26" fmla="*/ 53 w 54"/>
                      <a:gd name="T27" fmla="*/ 19 h 28"/>
                      <a:gd name="T28" fmla="*/ 48 w 54"/>
                      <a:gd name="T29" fmla="*/ 15 h 28"/>
                      <a:gd name="T30" fmla="*/ 41 w 54"/>
                      <a:gd name="T31" fmla="*/ 9 h 28"/>
                      <a:gd name="T32" fmla="*/ 31 w 54"/>
                      <a:gd name="T33" fmla="*/ 3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4" h="28">
                        <a:moveTo>
                          <a:pt x="31" y="3"/>
                        </a:moveTo>
                        <a:lnTo>
                          <a:pt x="19" y="0"/>
                        </a:lnTo>
                        <a:lnTo>
                          <a:pt x="11" y="0"/>
                        </a:lnTo>
                        <a:lnTo>
                          <a:pt x="5" y="0"/>
                        </a:lnTo>
                        <a:lnTo>
                          <a:pt x="0" y="3"/>
                        </a:lnTo>
                        <a:lnTo>
                          <a:pt x="2" y="8"/>
                        </a:lnTo>
                        <a:lnTo>
                          <a:pt x="6" y="12"/>
                        </a:lnTo>
                        <a:lnTo>
                          <a:pt x="13" y="18"/>
                        </a:lnTo>
                        <a:lnTo>
                          <a:pt x="24" y="23"/>
                        </a:lnTo>
                        <a:lnTo>
                          <a:pt x="35" y="26"/>
                        </a:lnTo>
                        <a:lnTo>
                          <a:pt x="42" y="28"/>
                        </a:lnTo>
                        <a:lnTo>
                          <a:pt x="50" y="26"/>
                        </a:lnTo>
                        <a:lnTo>
                          <a:pt x="54" y="23"/>
                        </a:lnTo>
                        <a:lnTo>
                          <a:pt x="53" y="19"/>
                        </a:lnTo>
                        <a:lnTo>
                          <a:pt x="48" y="15"/>
                        </a:lnTo>
                        <a:lnTo>
                          <a:pt x="41" y="9"/>
                        </a:lnTo>
                        <a:lnTo>
                          <a:pt x="31" y="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82" name="Freeform 3798"/>
                  <p:cNvSpPr>
                    <a:spLocks/>
                  </p:cNvSpPr>
                  <p:nvPr/>
                </p:nvSpPr>
                <p:spPr bwMode="auto">
                  <a:xfrm>
                    <a:off x="3460" y="3864"/>
                    <a:ext cx="21" cy="11"/>
                  </a:xfrm>
                  <a:custGeom>
                    <a:avLst/>
                    <a:gdLst>
                      <a:gd name="T0" fmla="*/ 23 w 42"/>
                      <a:gd name="T1" fmla="*/ 4 h 21"/>
                      <a:gd name="T2" fmla="*/ 16 w 42"/>
                      <a:gd name="T3" fmla="*/ 1 h 21"/>
                      <a:gd name="T4" fmla="*/ 8 w 42"/>
                      <a:gd name="T5" fmla="*/ 0 h 21"/>
                      <a:gd name="T6" fmla="*/ 3 w 42"/>
                      <a:gd name="T7" fmla="*/ 1 h 21"/>
                      <a:gd name="T8" fmla="*/ 0 w 42"/>
                      <a:gd name="T9" fmla="*/ 3 h 21"/>
                      <a:gd name="T10" fmla="*/ 1 w 42"/>
                      <a:gd name="T11" fmla="*/ 5 h 21"/>
                      <a:gd name="T12" fmla="*/ 4 w 42"/>
                      <a:gd name="T13" fmla="*/ 10 h 21"/>
                      <a:gd name="T14" fmla="*/ 10 w 42"/>
                      <a:gd name="T15" fmla="*/ 13 h 21"/>
                      <a:gd name="T16" fmla="*/ 19 w 42"/>
                      <a:gd name="T17" fmla="*/ 17 h 21"/>
                      <a:gd name="T18" fmla="*/ 26 w 42"/>
                      <a:gd name="T19" fmla="*/ 20 h 21"/>
                      <a:gd name="T20" fmla="*/ 35 w 42"/>
                      <a:gd name="T21" fmla="*/ 21 h 21"/>
                      <a:gd name="T22" fmla="*/ 39 w 42"/>
                      <a:gd name="T23" fmla="*/ 21 h 21"/>
                      <a:gd name="T24" fmla="*/ 42 w 42"/>
                      <a:gd name="T25" fmla="*/ 18 h 21"/>
                      <a:gd name="T26" fmla="*/ 42 w 42"/>
                      <a:gd name="T27" fmla="*/ 16 h 21"/>
                      <a:gd name="T28" fmla="*/ 37 w 42"/>
                      <a:gd name="T29" fmla="*/ 11 h 21"/>
                      <a:gd name="T30" fmla="*/ 32 w 42"/>
                      <a:gd name="T31" fmla="*/ 8 h 21"/>
                      <a:gd name="T32" fmla="*/ 23 w 42"/>
                      <a:gd name="T33" fmla="*/ 4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2" h="21">
                        <a:moveTo>
                          <a:pt x="23" y="4"/>
                        </a:moveTo>
                        <a:lnTo>
                          <a:pt x="16" y="1"/>
                        </a:lnTo>
                        <a:lnTo>
                          <a:pt x="8" y="0"/>
                        </a:lnTo>
                        <a:lnTo>
                          <a:pt x="3" y="1"/>
                        </a:lnTo>
                        <a:lnTo>
                          <a:pt x="0" y="3"/>
                        </a:lnTo>
                        <a:lnTo>
                          <a:pt x="1" y="5"/>
                        </a:lnTo>
                        <a:lnTo>
                          <a:pt x="4" y="10"/>
                        </a:lnTo>
                        <a:lnTo>
                          <a:pt x="10" y="13"/>
                        </a:lnTo>
                        <a:lnTo>
                          <a:pt x="19" y="17"/>
                        </a:lnTo>
                        <a:lnTo>
                          <a:pt x="26" y="20"/>
                        </a:lnTo>
                        <a:lnTo>
                          <a:pt x="35" y="21"/>
                        </a:lnTo>
                        <a:lnTo>
                          <a:pt x="39" y="21"/>
                        </a:lnTo>
                        <a:lnTo>
                          <a:pt x="42" y="18"/>
                        </a:lnTo>
                        <a:lnTo>
                          <a:pt x="42" y="16"/>
                        </a:lnTo>
                        <a:lnTo>
                          <a:pt x="37" y="11"/>
                        </a:lnTo>
                        <a:lnTo>
                          <a:pt x="32" y="8"/>
                        </a:lnTo>
                        <a:lnTo>
                          <a:pt x="23" y="4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83" name="Line 37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67" y="3867"/>
                    <a:ext cx="9" cy="4"/>
                  </a:xfrm>
                  <a:prstGeom prst="line">
                    <a:avLst/>
                  </a:prstGeom>
                  <a:noFill/>
                  <a:ln w="1588">
                    <a:solidFill>
                      <a:srgbClr val="FFFF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462" name="Line 3800"/>
                <p:cNvSpPr>
                  <a:spLocks noChangeShapeType="1"/>
                </p:cNvSpPr>
                <p:nvPr/>
              </p:nvSpPr>
              <p:spPr bwMode="auto">
                <a:xfrm>
                  <a:off x="3494" y="3870"/>
                  <a:ext cx="1" cy="21"/>
                </a:xfrm>
                <a:prstGeom prst="line">
                  <a:avLst/>
                </a:prstGeom>
                <a:noFill/>
                <a:ln w="1588">
                  <a:solidFill>
                    <a:srgbClr val="5F5F5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463" name="Group 3801"/>
                <p:cNvGrpSpPr>
                  <a:grpSpLocks/>
                </p:cNvGrpSpPr>
                <p:nvPr/>
              </p:nvGrpSpPr>
              <p:grpSpPr bwMode="auto">
                <a:xfrm>
                  <a:off x="3474" y="3753"/>
                  <a:ext cx="80" cy="114"/>
                  <a:chOff x="3474" y="3753"/>
                  <a:chExt cx="80" cy="114"/>
                </a:xfrm>
              </p:grpSpPr>
              <p:sp>
                <p:nvSpPr>
                  <p:cNvPr id="1565" name="Freeform 3802"/>
                  <p:cNvSpPr>
                    <a:spLocks/>
                  </p:cNvSpPr>
                  <p:nvPr/>
                </p:nvSpPr>
                <p:spPr bwMode="auto">
                  <a:xfrm>
                    <a:off x="3491" y="3776"/>
                    <a:ext cx="20" cy="91"/>
                  </a:xfrm>
                  <a:custGeom>
                    <a:avLst/>
                    <a:gdLst>
                      <a:gd name="T0" fmla="*/ 4 w 39"/>
                      <a:gd name="T1" fmla="*/ 182 h 182"/>
                      <a:gd name="T2" fmla="*/ 0 w 39"/>
                      <a:gd name="T3" fmla="*/ 181 h 182"/>
                      <a:gd name="T4" fmla="*/ 17 w 39"/>
                      <a:gd name="T5" fmla="*/ 44 h 182"/>
                      <a:gd name="T6" fmla="*/ 35 w 39"/>
                      <a:gd name="T7" fmla="*/ 0 h 182"/>
                      <a:gd name="T8" fmla="*/ 39 w 39"/>
                      <a:gd name="T9" fmla="*/ 0 h 182"/>
                      <a:gd name="T10" fmla="*/ 20 w 39"/>
                      <a:gd name="T11" fmla="*/ 46 h 182"/>
                      <a:gd name="T12" fmla="*/ 4 w 39"/>
                      <a:gd name="T13" fmla="*/ 182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9" h="182">
                        <a:moveTo>
                          <a:pt x="4" y="182"/>
                        </a:moveTo>
                        <a:lnTo>
                          <a:pt x="0" y="181"/>
                        </a:lnTo>
                        <a:lnTo>
                          <a:pt x="17" y="44"/>
                        </a:lnTo>
                        <a:lnTo>
                          <a:pt x="35" y="0"/>
                        </a:lnTo>
                        <a:lnTo>
                          <a:pt x="39" y="0"/>
                        </a:lnTo>
                        <a:lnTo>
                          <a:pt x="20" y="46"/>
                        </a:lnTo>
                        <a:lnTo>
                          <a:pt x="4" y="182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66" name="Freeform 3803"/>
                  <p:cNvSpPr>
                    <a:spLocks/>
                  </p:cNvSpPr>
                  <p:nvPr/>
                </p:nvSpPr>
                <p:spPr bwMode="auto">
                  <a:xfrm>
                    <a:off x="3519" y="3777"/>
                    <a:ext cx="10" cy="77"/>
                  </a:xfrm>
                  <a:custGeom>
                    <a:avLst/>
                    <a:gdLst>
                      <a:gd name="T0" fmla="*/ 0 w 20"/>
                      <a:gd name="T1" fmla="*/ 0 h 155"/>
                      <a:gd name="T2" fmla="*/ 3 w 20"/>
                      <a:gd name="T3" fmla="*/ 0 h 155"/>
                      <a:gd name="T4" fmla="*/ 20 w 20"/>
                      <a:gd name="T5" fmla="*/ 155 h 155"/>
                      <a:gd name="T6" fmla="*/ 17 w 20"/>
                      <a:gd name="T7" fmla="*/ 155 h 155"/>
                      <a:gd name="T8" fmla="*/ 0 w 20"/>
                      <a:gd name="T9" fmla="*/ 0 h 1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0" h="155">
                        <a:moveTo>
                          <a:pt x="0" y="0"/>
                        </a:moveTo>
                        <a:lnTo>
                          <a:pt x="3" y="0"/>
                        </a:lnTo>
                        <a:lnTo>
                          <a:pt x="20" y="155"/>
                        </a:lnTo>
                        <a:lnTo>
                          <a:pt x="17" y="15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67" name="Freeform 3804"/>
                  <p:cNvSpPr>
                    <a:spLocks/>
                  </p:cNvSpPr>
                  <p:nvPr/>
                </p:nvSpPr>
                <p:spPr bwMode="auto">
                  <a:xfrm>
                    <a:off x="3503" y="3776"/>
                    <a:ext cx="7" cy="86"/>
                  </a:xfrm>
                  <a:custGeom>
                    <a:avLst/>
                    <a:gdLst>
                      <a:gd name="T0" fmla="*/ 13 w 15"/>
                      <a:gd name="T1" fmla="*/ 0 h 172"/>
                      <a:gd name="T2" fmla="*/ 15 w 15"/>
                      <a:gd name="T3" fmla="*/ 0 h 172"/>
                      <a:gd name="T4" fmla="*/ 3 w 15"/>
                      <a:gd name="T5" fmla="*/ 172 h 172"/>
                      <a:gd name="T6" fmla="*/ 0 w 15"/>
                      <a:gd name="T7" fmla="*/ 172 h 172"/>
                      <a:gd name="T8" fmla="*/ 13 w 15"/>
                      <a:gd name="T9" fmla="*/ 0 h 1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" h="172">
                        <a:moveTo>
                          <a:pt x="13" y="0"/>
                        </a:moveTo>
                        <a:lnTo>
                          <a:pt x="15" y="0"/>
                        </a:lnTo>
                        <a:lnTo>
                          <a:pt x="3" y="172"/>
                        </a:lnTo>
                        <a:lnTo>
                          <a:pt x="0" y="172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68" name="Freeform 3805"/>
                  <p:cNvSpPr>
                    <a:spLocks/>
                  </p:cNvSpPr>
                  <p:nvPr/>
                </p:nvSpPr>
                <p:spPr bwMode="auto">
                  <a:xfrm>
                    <a:off x="3474" y="3764"/>
                    <a:ext cx="80" cy="19"/>
                  </a:xfrm>
                  <a:custGeom>
                    <a:avLst/>
                    <a:gdLst>
                      <a:gd name="T0" fmla="*/ 6 w 159"/>
                      <a:gd name="T1" fmla="*/ 38 h 38"/>
                      <a:gd name="T2" fmla="*/ 0 w 159"/>
                      <a:gd name="T3" fmla="*/ 35 h 38"/>
                      <a:gd name="T4" fmla="*/ 158 w 159"/>
                      <a:gd name="T5" fmla="*/ 0 h 38"/>
                      <a:gd name="T6" fmla="*/ 159 w 159"/>
                      <a:gd name="T7" fmla="*/ 3 h 38"/>
                      <a:gd name="T8" fmla="*/ 6 w 159"/>
                      <a:gd name="T9" fmla="*/ 38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59" h="38">
                        <a:moveTo>
                          <a:pt x="6" y="38"/>
                        </a:moveTo>
                        <a:lnTo>
                          <a:pt x="0" y="35"/>
                        </a:lnTo>
                        <a:lnTo>
                          <a:pt x="158" y="0"/>
                        </a:lnTo>
                        <a:lnTo>
                          <a:pt x="159" y="3"/>
                        </a:lnTo>
                        <a:lnTo>
                          <a:pt x="6" y="38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69" name="Freeform 3806"/>
                  <p:cNvSpPr>
                    <a:spLocks/>
                  </p:cNvSpPr>
                  <p:nvPr/>
                </p:nvSpPr>
                <p:spPr bwMode="auto">
                  <a:xfrm>
                    <a:off x="3512" y="3753"/>
                    <a:ext cx="7" cy="108"/>
                  </a:xfrm>
                  <a:custGeom>
                    <a:avLst/>
                    <a:gdLst>
                      <a:gd name="T0" fmla="*/ 0 w 14"/>
                      <a:gd name="T1" fmla="*/ 213 h 216"/>
                      <a:gd name="T2" fmla="*/ 4 w 14"/>
                      <a:gd name="T3" fmla="*/ 0 h 216"/>
                      <a:gd name="T4" fmla="*/ 10 w 14"/>
                      <a:gd name="T5" fmla="*/ 0 h 216"/>
                      <a:gd name="T6" fmla="*/ 14 w 14"/>
                      <a:gd name="T7" fmla="*/ 216 h 216"/>
                      <a:gd name="T8" fmla="*/ 0 w 14"/>
                      <a:gd name="T9" fmla="*/ 213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216">
                        <a:moveTo>
                          <a:pt x="0" y="213"/>
                        </a:moveTo>
                        <a:lnTo>
                          <a:pt x="4" y="0"/>
                        </a:lnTo>
                        <a:lnTo>
                          <a:pt x="10" y="0"/>
                        </a:lnTo>
                        <a:lnTo>
                          <a:pt x="14" y="216"/>
                        </a:lnTo>
                        <a:lnTo>
                          <a:pt x="0" y="213"/>
                        </a:lnTo>
                        <a:close/>
                      </a:path>
                    </a:pathLst>
                  </a:custGeom>
                  <a:solidFill>
                    <a:srgbClr val="5F5F5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70" name="Freeform 3807"/>
                  <p:cNvSpPr>
                    <a:spLocks/>
                  </p:cNvSpPr>
                  <p:nvPr/>
                </p:nvSpPr>
                <p:spPr bwMode="auto">
                  <a:xfrm>
                    <a:off x="3478" y="3767"/>
                    <a:ext cx="71" cy="19"/>
                  </a:xfrm>
                  <a:custGeom>
                    <a:avLst/>
                    <a:gdLst>
                      <a:gd name="T0" fmla="*/ 0 w 142"/>
                      <a:gd name="T1" fmla="*/ 32 h 39"/>
                      <a:gd name="T2" fmla="*/ 0 w 142"/>
                      <a:gd name="T3" fmla="*/ 39 h 39"/>
                      <a:gd name="T4" fmla="*/ 142 w 142"/>
                      <a:gd name="T5" fmla="*/ 7 h 39"/>
                      <a:gd name="T6" fmla="*/ 142 w 142"/>
                      <a:gd name="T7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42" h="39">
                        <a:moveTo>
                          <a:pt x="0" y="32"/>
                        </a:moveTo>
                        <a:lnTo>
                          <a:pt x="0" y="39"/>
                        </a:lnTo>
                        <a:lnTo>
                          <a:pt x="142" y="7"/>
                        </a:lnTo>
                        <a:lnTo>
                          <a:pt x="142" y="0"/>
                        </a:lnTo>
                      </a:path>
                    </a:pathLst>
                  </a:custGeom>
                  <a:noFill/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71" name="Line 38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6" y="3829"/>
                    <a:ext cx="19" cy="5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72" name="Line 38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5" y="3833"/>
                    <a:ext cx="7" cy="13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73" name="Line 3810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8" y="3831"/>
                    <a:ext cx="7" cy="10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74" name="Line 38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18" y="3818"/>
                    <a:ext cx="5" cy="12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75" name="Line 38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18" y="3804"/>
                    <a:ext cx="5" cy="11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76" name="Line 38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7" y="3806"/>
                    <a:ext cx="5" cy="13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77" name="Line 3814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3507" y="3821"/>
                    <a:ext cx="5" cy="10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78" name="Line 38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99" y="3813"/>
                    <a:ext cx="13" cy="3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79" name="Line 38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7" y="3816"/>
                    <a:ext cx="16" cy="4"/>
                  </a:xfrm>
                  <a:prstGeom prst="line">
                    <a:avLst/>
                  </a:prstGeom>
                  <a:noFill/>
                  <a:ln w="1588">
                    <a:solidFill>
                      <a:srgbClr val="5F5F5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464" name="Group 3817"/>
                <p:cNvGrpSpPr>
                  <a:grpSpLocks/>
                </p:cNvGrpSpPr>
                <p:nvPr/>
              </p:nvGrpSpPr>
              <p:grpSpPr bwMode="auto">
                <a:xfrm>
                  <a:off x="3506" y="3841"/>
                  <a:ext cx="51" cy="32"/>
                  <a:chOff x="3506" y="3841"/>
                  <a:chExt cx="51" cy="32"/>
                </a:xfrm>
              </p:grpSpPr>
              <p:sp>
                <p:nvSpPr>
                  <p:cNvPr id="1562" name="Freeform 3818"/>
                  <p:cNvSpPr>
                    <a:spLocks/>
                  </p:cNvSpPr>
                  <p:nvPr/>
                </p:nvSpPr>
                <p:spPr bwMode="auto">
                  <a:xfrm>
                    <a:off x="3506" y="3841"/>
                    <a:ext cx="50" cy="18"/>
                  </a:xfrm>
                  <a:custGeom>
                    <a:avLst/>
                    <a:gdLst>
                      <a:gd name="T0" fmla="*/ 3 w 100"/>
                      <a:gd name="T1" fmla="*/ 14 h 35"/>
                      <a:gd name="T2" fmla="*/ 0 w 100"/>
                      <a:gd name="T3" fmla="*/ 11 h 35"/>
                      <a:gd name="T4" fmla="*/ 45 w 100"/>
                      <a:gd name="T5" fmla="*/ 0 h 35"/>
                      <a:gd name="T6" fmla="*/ 100 w 100"/>
                      <a:gd name="T7" fmla="*/ 16 h 35"/>
                      <a:gd name="T8" fmla="*/ 97 w 100"/>
                      <a:gd name="T9" fmla="*/ 22 h 35"/>
                      <a:gd name="T10" fmla="*/ 55 w 100"/>
                      <a:gd name="T11" fmla="*/ 35 h 35"/>
                      <a:gd name="T12" fmla="*/ 3 w 100"/>
                      <a:gd name="T13" fmla="*/ 14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5">
                        <a:moveTo>
                          <a:pt x="3" y="14"/>
                        </a:moveTo>
                        <a:lnTo>
                          <a:pt x="0" y="11"/>
                        </a:lnTo>
                        <a:lnTo>
                          <a:pt x="45" y="0"/>
                        </a:lnTo>
                        <a:lnTo>
                          <a:pt x="100" y="16"/>
                        </a:lnTo>
                        <a:lnTo>
                          <a:pt x="97" y="22"/>
                        </a:lnTo>
                        <a:lnTo>
                          <a:pt x="55" y="35"/>
                        </a:lnTo>
                        <a:lnTo>
                          <a:pt x="3" y="14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63" name="Freeform 3819"/>
                  <p:cNvSpPr>
                    <a:spLocks/>
                  </p:cNvSpPr>
                  <p:nvPr/>
                </p:nvSpPr>
                <p:spPr bwMode="auto">
                  <a:xfrm>
                    <a:off x="3533" y="3850"/>
                    <a:ext cx="24" cy="23"/>
                  </a:xfrm>
                  <a:custGeom>
                    <a:avLst/>
                    <a:gdLst>
                      <a:gd name="T0" fmla="*/ 0 w 48"/>
                      <a:gd name="T1" fmla="*/ 19 h 45"/>
                      <a:gd name="T2" fmla="*/ 3 w 48"/>
                      <a:gd name="T3" fmla="*/ 16 h 45"/>
                      <a:gd name="T4" fmla="*/ 48 w 48"/>
                      <a:gd name="T5" fmla="*/ 0 h 45"/>
                      <a:gd name="T6" fmla="*/ 48 w 48"/>
                      <a:gd name="T7" fmla="*/ 28 h 45"/>
                      <a:gd name="T8" fmla="*/ 3 w 48"/>
                      <a:gd name="T9" fmla="*/ 45 h 45"/>
                      <a:gd name="T10" fmla="*/ 2 w 48"/>
                      <a:gd name="T11" fmla="*/ 42 h 45"/>
                      <a:gd name="T12" fmla="*/ 0 w 48"/>
                      <a:gd name="T13" fmla="*/ 19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8" h="45">
                        <a:moveTo>
                          <a:pt x="0" y="19"/>
                        </a:moveTo>
                        <a:lnTo>
                          <a:pt x="3" y="16"/>
                        </a:lnTo>
                        <a:lnTo>
                          <a:pt x="48" y="0"/>
                        </a:lnTo>
                        <a:lnTo>
                          <a:pt x="48" y="28"/>
                        </a:lnTo>
                        <a:lnTo>
                          <a:pt x="3" y="45"/>
                        </a:lnTo>
                        <a:lnTo>
                          <a:pt x="2" y="42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64" name="Freeform 3820"/>
                  <p:cNvSpPr>
                    <a:spLocks/>
                  </p:cNvSpPr>
                  <p:nvPr/>
                </p:nvSpPr>
                <p:spPr bwMode="auto">
                  <a:xfrm>
                    <a:off x="3506" y="3847"/>
                    <a:ext cx="29" cy="26"/>
                  </a:xfrm>
                  <a:custGeom>
                    <a:avLst/>
                    <a:gdLst>
                      <a:gd name="T0" fmla="*/ 0 w 58"/>
                      <a:gd name="T1" fmla="*/ 0 h 51"/>
                      <a:gd name="T2" fmla="*/ 0 w 58"/>
                      <a:gd name="T3" fmla="*/ 28 h 51"/>
                      <a:gd name="T4" fmla="*/ 58 w 58"/>
                      <a:gd name="T5" fmla="*/ 51 h 51"/>
                      <a:gd name="T6" fmla="*/ 58 w 58"/>
                      <a:gd name="T7" fmla="*/ 22 h 51"/>
                      <a:gd name="T8" fmla="*/ 0 w 58"/>
                      <a:gd name="T9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58" h="51">
                        <a:moveTo>
                          <a:pt x="0" y="0"/>
                        </a:moveTo>
                        <a:lnTo>
                          <a:pt x="0" y="28"/>
                        </a:lnTo>
                        <a:lnTo>
                          <a:pt x="58" y="51"/>
                        </a:lnTo>
                        <a:lnTo>
                          <a:pt x="58" y="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465" name="Line 3821"/>
                <p:cNvSpPr>
                  <a:spLocks noChangeShapeType="1"/>
                </p:cNvSpPr>
                <p:nvPr/>
              </p:nvSpPr>
              <p:spPr bwMode="auto">
                <a:xfrm flipH="1">
                  <a:off x="3643" y="3883"/>
                  <a:ext cx="26" cy="5"/>
                </a:xfrm>
                <a:prstGeom prst="line">
                  <a:avLst/>
                </a:prstGeom>
                <a:noFill/>
                <a:ln w="1588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466" name="Group 3822"/>
                <p:cNvGrpSpPr>
                  <a:grpSpLocks/>
                </p:cNvGrpSpPr>
                <p:nvPr/>
              </p:nvGrpSpPr>
              <p:grpSpPr bwMode="auto">
                <a:xfrm>
                  <a:off x="3506" y="3848"/>
                  <a:ext cx="16" cy="25"/>
                  <a:chOff x="3506" y="3848"/>
                  <a:chExt cx="16" cy="25"/>
                </a:xfrm>
              </p:grpSpPr>
              <p:sp>
                <p:nvSpPr>
                  <p:cNvPr id="1554" name="Freeform 3823"/>
                  <p:cNvSpPr>
                    <a:spLocks/>
                  </p:cNvSpPr>
                  <p:nvPr/>
                </p:nvSpPr>
                <p:spPr bwMode="auto">
                  <a:xfrm>
                    <a:off x="3507" y="3858"/>
                    <a:ext cx="15" cy="15"/>
                  </a:xfrm>
                  <a:custGeom>
                    <a:avLst/>
                    <a:gdLst>
                      <a:gd name="T0" fmla="*/ 0 w 29"/>
                      <a:gd name="T1" fmla="*/ 25 h 29"/>
                      <a:gd name="T2" fmla="*/ 0 w 29"/>
                      <a:gd name="T3" fmla="*/ 16 h 29"/>
                      <a:gd name="T4" fmla="*/ 9 w 29"/>
                      <a:gd name="T5" fmla="*/ 3 h 29"/>
                      <a:gd name="T6" fmla="*/ 19 w 29"/>
                      <a:gd name="T7" fmla="*/ 0 h 29"/>
                      <a:gd name="T8" fmla="*/ 24 w 29"/>
                      <a:gd name="T9" fmla="*/ 2 h 29"/>
                      <a:gd name="T10" fmla="*/ 29 w 29"/>
                      <a:gd name="T11" fmla="*/ 15 h 29"/>
                      <a:gd name="T12" fmla="*/ 29 w 29"/>
                      <a:gd name="T13" fmla="*/ 22 h 29"/>
                      <a:gd name="T14" fmla="*/ 13 w 29"/>
                      <a:gd name="T15" fmla="*/ 29 h 29"/>
                      <a:gd name="T16" fmla="*/ 0 w 29"/>
                      <a:gd name="T17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9" h="29">
                        <a:moveTo>
                          <a:pt x="0" y="25"/>
                        </a:moveTo>
                        <a:lnTo>
                          <a:pt x="0" y="16"/>
                        </a:lnTo>
                        <a:lnTo>
                          <a:pt x="9" y="3"/>
                        </a:lnTo>
                        <a:lnTo>
                          <a:pt x="19" y="0"/>
                        </a:lnTo>
                        <a:lnTo>
                          <a:pt x="24" y="2"/>
                        </a:lnTo>
                        <a:lnTo>
                          <a:pt x="29" y="15"/>
                        </a:lnTo>
                        <a:lnTo>
                          <a:pt x="29" y="22"/>
                        </a:lnTo>
                        <a:lnTo>
                          <a:pt x="13" y="29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555" name="Group 3824"/>
                  <p:cNvGrpSpPr>
                    <a:grpSpLocks/>
                  </p:cNvGrpSpPr>
                  <p:nvPr/>
                </p:nvGrpSpPr>
                <p:grpSpPr bwMode="auto">
                  <a:xfrm>
                    <a:off x="3513" y="3848"/>
                    <a:ext cx="6" cy="11"/>
                    <a:chOff x="3513" y="3848"/>
                    <a:chExt cx="6" cy="11"/>
                  </a:xfrm>
                </p:grpSpPr>
                <p:sp>
                  <p:nvSpPr>
                    <p:cNvPr id="1558" name="Freeform 3825"/>
                    <p:cNvSpPr>
                      <a:spLocks/>
                    </p:cNvSpPr>
                    <p:nvPr/>
                  </p:nvSpPr>
                  <p:spPr bwMode="auto">
                    <a:xfrm>
                      <a:off x="3513" y="3848"/>
                      <a:ext cx="6" cy="11"/>
                    </a:xfrm>
                    <a:custGeom>
                      <a:avLst/>
                      <a:gdLst>
                        <a:gd name="T0" fmla="*/ 6 w 12"/>
                        <a:gd name="T1" fmla="*/ 0 h 23"/>
                        <a:gd name="T2" fmla="*/ 2 w 12"/>
                        <a:gd name="T3" fmla="*/ 1 h 23"/>
                        <a:gd name="T4" fmla="*/ 0 w 12"/>
                        <a:gd name="T5" fmla="*/ 3 h 23"/>
                        <a:gd name="T6" fmla="*/ 0 w 12"/>
                        <a:gd name="T7" fmla="*/ 20 h 23"/>
                        <a:gd name="T8" fmla="*/ 2 w 12"/>
                        <a:gd name="T9" fmla="*/ 22 h 23"/>
                        <a:gd name="T10" fmla="*/ 6 w 12"/>
                        <a:gd name="T11" fmla="*/ 23 h 23"/>
                        <a:gd name="T12" fmla="*/ 11 w 12"/>
                        <a:gd name="T13" fmla="*/ 22 h 23"/>
                        <a:gd name="T14" fmla="*/ 12 w 12"/>
                        <a:gd name="T15" fmla="*/ 20 h 23"/>
                        <a:gd name="T16" fmla="*/ 12 w 12"/>
                        <a:gd name="T17" fmla="*/ 3 h 23"/>
                        <a:gd name="T18" fmla="*/ 11 w 12"/>
                        <a:gd name="T19" fmla="*/ 1 h 23"/>
                        <a:gd name="T20" fmla="*/ 6 w 12"/>
                        <a:gd name="T21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" h="23">
                          <a:moveTo>
                            <a:pt x="6" y="0"/>
                          </a:moveTo>
                          <a:lnTo>
                            <a:pt x="2" y="1"/>
                          </a:lnTo>
                          <a:lnTo>
                            <a:pt x="0" y="3"/>
                          </a:lnTo>
                          <a:lnTo>
                            <a:pt x="0" y="20"/>
                          </a:lnTo>
                          <a:lnTo>
                            <a:pt x="2" y="22"/>
                          </a:lnTo>
                          <a:lnTo>
                            <a:pt x="6" y="23"/>
                          </a:lnTo>
                          <a:lnTo>
                            <a:pt x="11" y="22"/>
                          </a:lnTo>
                          <a:lnTo>
                            <a:pt x="12" y="20"/>
                          </a:lnTo>
                          <a:lnTo>
                            <a:pt x="12" y="3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59" name="Freeform 3826"/>
                    <p:cNvSpPr>
                      <a:spLocks/>
                    </p:cNvSpPr>
                    <p:nvPr/>
                  </p:nvSpPr>
                  <p:spPr bwMode="auto">
                    <a:xfrm>
                      <a:off x="3513" y="3848"/>
                      <a:ext cx="6" cy="3"/>
                    </a:xfrm>
                    <a:custGeom>
                      <a:avLst/>
                      <a:gdLst>
                        <a:gd name="T0" fmla="*/ 0 w 12"/>
                        <a:gd name="T1" fmla="*/ 3 h 6"/>
                        <a:gd name="T2" fmla="*/ 2 w 12"/>
                        <a:gd name="T3" fmla="*/ 4 h 6"/>
                        <a:gd name="T4" fmla="*/ 6 w 12"/>
                        <a:gd name="T5" fmla="*/ 6 h 6"/>
                        <a:gd name="T6" fmla="*/ 11 w 12"/>
                        <a:gd name="T7" fmla="*/ 4 h 6"/>
                        <a:gd name="T8" fmla="*/ 12 w 12"/>
                        <a:gd name="T9" fmla="*/ 3 h 6"/>
                        <a:gd name="T10" fmla="*/ 11 w 12"/>
                        <a:gd name="T11" fmla="*/ 1 h 6"/>
                        <a:gd name="T12" fmla="*/ 6 w 12"/>
                        <a:gd name="T13" fmla="*/ 0 h 6"/>
                        <a:gd name="T14" fmla="*/ 2 w 12"/>
                        <a:gd name="T15" fmla="*/ 1 h 6"/>
                        <a:gd name="T16" fmla="*/ 0 w 12"/>
                        <a:gd name="T17" fmla="*/ 3 h 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2" h="6">
                          <a:moveTo>
                            <a:pt x="0" y="3"/>
                          </a:moveTo>
                          <a:lnTo>
                            <a:pt x="2" y="4"/>
                          </a:lnTo>
                          <a:lnTo>
                            <a:pt x="6" y="6"/>
                          </a:lnTo>
                          <a:lnTo>
                            <a:pt x="11" y="4"/>
                          </a:lnTo>
                          <a:lnTo>
                            <a:pt x="12" y="3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lnTo>
                            <a:pt x="2" y="1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60" name="Freeform 3827"/>
                    <p:cNvSpPr>
                      <a:spLocks/>
                    </p:cNvSpPr>
                    <p:nvPr/>
                  </p:nvSpPr>
                  <p:spPr bwMode="auto">
                    <a:xfrm>
                      <a:off x="3513" y="3848"/>
                      <a:ext cx="6" cy="11"/>
                    </a:xfrm>
                    <a:custGeom>
                      <a:avLst/>
                      <a:gdLst>
                        <a:gd name="T0" fmla="*/ 6 w 12"/>
                        <a:gd name="T1" fmla="*/ 0 h 23"/>
                        <a:gd name="T2" fmla="*/ 2 w 12"/>
                        <a:gd name="T3" fmla="*/ 1 h 23"/>
                        <a:gd name="T4" fmla="*/ 0 w 12"/>
                        <a:gd name="T5" fmla="*/ 3 h 23"/>
                        <a:gd name="T6" fmla="*/ 0 w 12"/>
                        <a:gd name="T7" fmla="*/ 20 h 23"/>
                        <a:gd name="T8" fmla="*/ 2 w 12"/>
                        <a:gd name="T9" fmla="*/ 22 h 23"/>
                        <a:gd name="T10" fmla="*/ 6 w 12"/>
                        <a:gd name="T11" fmla="*/ 23 h 23"/>
                        <a:gd name="T12" fmla="*/ 11 w 12"/>
                        <a:gd name="T13" fmla="*/ 22 h 23"/>
                        <a:gd name="T14" fmla="*/ 12 w 12"/>
                        <a:gd name="T15" fmla="*/ 20 h 23"/>
                        <a:gd name="T16" fmla="*/ 12 w 12"/>
                        <a:gd name="T17" fmla="*/ 3 h 23"/>
                        <a:gd name="T18" fmla="*/ 11 w 12"/>
                        <a:gd name="T19" fmla="*/ 1 h 23"/>
                        <a:gd name="T20" fmla="*/ 6 w 12"/>
                        <a:gd name="T21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2" h="23">
                          <a:moveTo>
                            <a:pt x="6" y="0"/>
                          </a:moveTo>
                          <a:lnTo>
                            <a:pt x="2" y="1"/>
                          </a:lnTo>
                          <a:lnTo>
                            <a:pt x="0" y="3"/>
                          </a:lnTo>
                          <a:lnTo>
                            <a:pt x="0" y="20"/>
                          </a:lnTo>
                          <a:lnTo>
                            <a:pt x="2" y="22"/>
                          </a:lnTo>
                          <a:lnTo>
                            <a:pt x="6" y="23"/>
                          </a:lnTo>
                          <a:lnTo>
                            <a:pt x="11" y="22"/>
                          </a:lnTo>
                          <a:lnTo>
                            <a:pt x="12" y="20"/>
                          </a:lnTo>
                          <a:lnTo>
                            <a:pt x="12" y="3"/>
                          </a:lnTo>
                          <a:lnTo>
                            <a:pt x="11" y="1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61" name="Freeform 3828"/>
                    <p:cNvSpPr>
                      <a:spLocks/>
                    </p:cNvSpPr>
                    <p:nvPr/>
                  </p:nvSpPr>
                  <p:spPr bwMode="auto">
                    <a:xfrm>
                      <a:off x="3513" y="3849"/>
                      <a:ext cx="6" cy="2"/>
                    </a:xfrm>
                    <a:custGeom>
                      <a:avLst/>
                      <a:gdLst>
                        <a:gd name="T0" fmla="*/ 0 w 12"/>
                        <a:gd name="T1" fmla="*/ 0 h 3"/>
                        <a:gd name="T2" fmla="*/ 2 w 12"/>
                        <a:gd name="T3" fmla="*/ 1 h 3"/>
                        <a:gd name="T4" fmla="*/ 6 w 12"/>
                        <a:gd name="T5" fmla="*/ 3 h 3"/>
                        <a:gd name="T6" fmla="*/ 11 w 12"/>
                        <a:gd name="T7" fmla="*/ 1 h 3"/>
                        <a:gd name="T8" fmla="*/ 12 w 12"/>
                        <a:gd name="T9" fmla="*/ 0 h 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2" h="3">
                          <a:moveTo>
                            <a:pt x="0" y="0"/>
                          </a:moveTo>
                          <a:lnTo>
                            <a:pt x="2" y="1"/>
                          </a:lnTo>
                          <a:lnTo>
                            <a:pt x="6" y="3"/>
                          </a:lnTo>
                          <a:lnTo>
                            <a:pt x="11" y="1"/>
                          </a:lnTo>
                          <a:lnTo>
                            <a:pt x="12" y="0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556" name="Freeform 3829"/>
                  <p:cNvSpPr>
                    <a:spLocks/>
                  </p:cNvSpPr>
                  <p:nvPr/>
                </p:nvSpPr>
                <p:spPr bwMode="auto">
                  <a:xfrm>
                    <a:off x="3506" y="3859"/>
                    <a:ext cx="9" cy="7"/>
                  </a:xfrm>
                  <a:custGeom>
                    <a:avLst/>
                    <a:gdLst>
                      <a:gd name="T0" fmla="*/ 12 w 19"/>
                      <a:gd name="T1" fmla="*/ 6 h 13"/>
                      <a:gd name="T2" fmla="*/ 13 w 19"/>
                      <a:gd name="T3" fmla="*/ 0 h 13"/>
                      <a:gd name="T4" fmla="*/ 19 w 19"/>
                      <a:gd name="T5" fmla="*/ 1 h 13"/>
                      <a:gd name="T6" fmla="*/ 14 w 19"/>
                      <a:gd name="T7" fmla="*/ 10 h 13"/>
                      <a:gd name="T8" fmla="*/ 10 w 19"/>
                      <a:gd name="T9" fmla="*/ 9 h 13"/>
                      <a:gd name="T10" fmla="*/ 1 w 19"/>
                      <a:gd name="T11" fmla="*/ 13 h 13"/>
                      <a:gd name="T12" fmla="*/ 0 w 19"/>
                      <a:gd name="T13" fmla="*/ 9 h 13"/>
                      <a:gd name="T14" fmla="*/ 12 w 19"/>
                      <a:gd name="T15" fmla="*/ 6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9" h="13">
                        <a:moveTo>
                          <a:pt x="12" y="6"/>
                        </a:moveTo>
                        <a:lnTo>
                          <a:pt x="13" y="0"/>
                        </a:lnTo>
                        <a:lnTo>
                          <a:pt x="19" y="1"/>
                        </a:lnTo>
                        <a:lnTo>
                          <a:pt x="14" y="10"/>
                        </a:lnTo>
                        <a:lnTo>
                          <a:pt x="10" y="9"/>
                        </a:lnTo>
                        <a:lnTo>
                          <a:pt x="1" y="13"/>
                        </a:lnTo>
                        <a:lnTo>
                          <a:pt x="0" y="9"/>
                        </a:lnTo>
                        <a:lnTo>
                          <a:pt x="12" y="6"/>
                        </a:lnTo>
                        <a:close/>
                      </a:path>
                    </a:pathLst>
                  </a:custGeom>
                  <a:solidFill>
                    <a:srgbClr val="2929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57" name="Freeform 3830"/>
                  <p:cNvSpPr>
                    <a:spLocks/>
                  </p:cNvSpPr>
                  <p:nvPr/>
                </p:nvSpPr>
                <p:spPr bwMode="auto">
                  <a:xfrm>
                    <a:off x="3508" y="3865"/>
                    <a:ext cx="13" cy="3"/>
                  </a:xfrm>
                  <a:custGeom>
                    <a:avLst/>
                    <a:gdLst>
                      <a:gd name="T0" fmla="*/ 0 w 26"/>
                      <a:gd name="T1" fmla="*/ 2 h 5"/>
                      <a:gd name="T2" fmla="*/ 12 w 26"/>
                      <a:gd name="T3" fmla="*/ 5 h 5"/>
                      <a:gd name="T4" fmla="*/ 26 w 26"/>
                      <a:gd name="T5" fmla="*/ 0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6" h="5">
                        <a:moveTo>
                          <a:pt x="0" y="2"/>
                        </a:moveTo>
                        <a:lnTo>
                          <a:pt x="12" y="5"/>
                        </a:lnTo>
                        <a:lnTo>
                          <a:pt x="26" y="0"/>
                        </a:lnTo>
                      </a:path>
                    </a:pathLst>
                  </a:custGeom>
                  <a:noFill/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467" name="Group 3831"/>
                <p:cNvGrpSpPr>
                  <a:grpSpLocks/>
                </p:cNvGrpSpPr>
                <p:nvPr/>
              </p:nvGrpSpPr>
              <p:grpSpPr bwMode="auto">
                <a:xfrm>
                  <a:off x="3562" y="3839"/>
                  <a:ext cx="48" cy="36"/>
                  <a:chOff x="3562" y="3839"/>
                  <a:chExt cx="48" cy="36"/>
                </a:xfrm>
              </p:grpSpPr>
              <p:sp>
                <p:nvSpPr>
                  <p:cNvPr id="1551" name="Freeform 3832"/>
                  <p:cNvSpPr>
                    <a:spLocks/>
                  </p:cNvSpPr>
                  <p:nvPr/>
                </p:nvSpPr>
                <p:spPr bwMode="auto">
                  <a:xfrm>
                    <a:off x="3562" y="3844"/>
                    <a:ext cx="48" cy="31"/>
                  </a:xfrm>
                  <a:custGeom>
                    <a:avLst/>
                    <a:gdLst>
                      <a:gd name="T0" fmla="*/ 29 w 97"/>
                      <a:gd name="T1" fmla="*/ 0 h 60"/>
                      <a:gd name="T2" fmla="*/ 77 w 97"/>
                      <a:gd name="T3" fmla="*/ 11 h 60"/>
                      <a:gd name="T4" fmla="*/ 93 w 97"/>
                      <a:gd name="T5" fmla="*/ 5 h 60"/>
                      <a:gd name="T6" fmla="*/ 97 w 97"/>
                      <a:gd name="T7" fmla="*/ 21 h 60"/>
                      <a:gd name="T8" fmla="*/ 26 w 97"/>
                      <a:gd name="T9" fmla="*/ 60 h 60"/>
                      <a:gd name="T10" fmla="*/ 0 w 97"/>
                      <a:gd name="T11" fmla="*/ 52 h 60"/>
                      <a:gd name="T12" fmla="*/ 0 w 97"/>
                      <a:gd name="T13" fmla="*/ 31 h 60"/>
                      <a:gd name="T14" fmla="*/ 25 w 97"/>
                      <a:gd name="T15" fmla="*/ 26 h 60"/>
                      <a:gd name="T16" fmla="*/ 29 w 97"/>
                      <a:gd name="T17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7" h="60">
                        <a:moveTo>
                          <a:pt x="29" y="0"/>
                        </a:moveTo>
                        <a:lnTo>
                          <a:pt x="77" y="11"/>
                        </a:lnTo>
                        <a:lnTo>
                          <a:pt x="93" y="5"/>
                        </a:lnTo>
                        <a:lnTo>
                          <a:pt x="97" y="21"/>
                        </a:lnTo>
                        <a:lnTo>
                          <a:pt x="26" y="60"/>
                        </a:lnTo>
                        <a:lnTo>
                          <a:pt x="0" y="52"/>
                        </a:lnTo>
                        <a:lnTo>
                          <a:pt x="0" y="31"/>
                        </a:lnTo>
                        <a:lnTo>
                          <a:pt x="25" y="26"/>
                        </a:lnTo>
                        <a:lnTo>
                          <a:pt x="29" y="0"/>
                        </a:lnTo>
                        <a:close/>
                      </a:path>
                    </a:pathLst>
                  </a:custGeom>
                  <a:solidFill>
                    <a:srgbClr val="F2F2F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52" name="Freeform 3833"/>
                  <p:cNvSpPr>
                    <a:spLocks/>
                  </p:cNvSpPr>
                  <p:nvPr/>
                </p:nvSpPr>
                <p:spPr bwMode="auto">
                  <a:xfrm>
                    <a:off x="3575" y="3841"/>
                    <a:ext cx="34" cy="11"/>
                  </a:xfrm>
                  <a:custGeom>
                    <a:avLst/>
                    <a:gdLst>
                      <a:gd name="T0" fmla="*/ 1 w 66"/>
                      <a:gd name="T1" fmla="*/ 8 h 22"/>
                      <a:gd name="T2" fmla="*/ 0 w 66"/>
                      <a:gd name="T3" fmla="*/ 4 h 22"/>
                      <a:gd name="T4" fmla="*/ 0 w 66"/>
                      <a:gd name="T5" fmla="*/ 0 h 22"/>
                      <a:gd name="T6" fmla="*/ 49 w 66"/>
                      <a:gd name="T7" fmla="*/ 13 h 22"/>
                      <a:gd name="T8" fmla="*/ 65 w 66"/>
                      <a:gd name="T9" fmla="*/ 8 h 22"/>
                      <a:gd name="T10" fmla="*/ 66 w 66"/>
                      <a:gd name="T11" fmla="*/ 14 h 22"/>
                      <a:gd name="T12" fmla="*/ 59 w 66"/>
                      <a:gd name="T13" fmla="*/ 17 h 22"/>
                      <a:gd name="T14" fmla="*/ 55 w 66"/>
                      <a:gd name="T15" fmla="*/ 22 h 22"/>
                      <a:gd name="T16" fmla="*/ 48 w 66"/>
                      <a:gd name="T17" fmla="*/ 20 h 22"/>
                      <a:gd name="T18" fmla="*/ 1 w 66"/>
                      <a:gd name="T19" fmla="*/ 8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66" h="22">
                        <a:moveTo>
                          <a:pt x="1" y="8"/>
                        </a:moveTo>
                        <a:lnTo>
                          <a:pt x="0" y="4"/>
                        </a:lnTo>
                        <a:lnTo>
                          <a:pt x="0" y="0"/>
                        </a:lnTo>
                        <a:lnTo>
                          <a:pt x="49" y="13"/>
                        </a:lnTo>
                        <a:lnTo>
                          <a:pt x="65" y="8"/>
                        </a:lnTo>
                        <a:lnTo>
                          <a:pt x="66" y="14"/>
                        </a:lnTo>
                        <a:lnTo>
                          <a:pt x="59" y="17"/>
                        </a:lnTo>
                        <a:lnTo>
                          <a:pt x="55" y="22"/>
                        </a:lnTo>
                        <a:lnTo>
                          <a:pt x="48" y="20"/>
                        </a:lnTo>
                        <a:lnTo>
                          <a:pt x="1" y="8"/>
                        </a:lnTo>
                        <a:close/>
                      </a:path>
                    </a:pathLst>
                  </a:custGeom>
                  <a:solidFill>
                    <a:srgbClr val="3333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53" name="Freeform 3834"/>
                  <p:cNvSpPr>
                    <a:spLocks/>
                  </p:cNvSpPr>
                  <p:nvPr/>
                </p:nvSpPr>
                <p:spPr bwMode="auto">
                  <a:xfrm>
                    <a:off x="3575" y="3839"/>
                    <a:ext cx="32" cy="10"/>
                  </a:xfrm>
                  <a:custGeom>
                    <a:avLst/>
                    <a:gdLst>
                      <a:gd name="T0" fmla="*/ 1 w 63"/>
                      <a:gd name="T1" fmla="*/ 9 h 22"/>
                      <a:gd name="T2" fmla="*/ 0 w 63"/>
                      <a:gd name="T3" fmla="*/ 6 h 22"/>
                      <a:gd name="T4" fmla="*/ 3 w 63"/>
                      <a:gd name="T5" fmla="*/ 3 h 22"/>
                      <a:gd name="T6" fmla="*/ 13 w 63"/>
                      <a:gd name="T7" fmla="*/ 0 h 22"/>
                      <a:gd name="T8" fmla="*/ 20 w 63"/>
                      <a:gd name="T9" fmla="*/ 0 h 22"/>
                      <a:gd name="T10" fmla="*/ 59 w 63"/>
                      <a:gd name="T11" fmla="*/ 12 h 22"/>
                      <a:gd name="T12" fmla="*/ 63 w 63"/>
                      <a:gd name="T13" fmla="*/ 13 h 22"/>
                      <a:gd name="T14" fmla="*/ 63 w 63"/>
                      <a:gd name="T15" fmla="*/ 14 h 22"/>
                      <a:gd name="T16" fmla="*/ 62 w 63"/>
                      <a:gd name="T17" fmla="*/ 17 h 22"/>
                      <a:gd name="T18" fmla="*/ 53 w 63"/>
                      <a:gd name="T19" fmla="*/ 22 h 22"/>
                      <a:gd name="T20" fmla="*/ 48 w 63"/>
                      <a:gd name="T21" fmla="*/ 20 h 22"/>
                      <a:gd name="T22" fmla="*/ 1 w 63"/>
                      <a:gd name="T23" fmla="*/ 9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3" h="22">
                        <a:moveTo>
                          <a:pt x="1" y="9"/>
                        </a:moveTo>
                        <a:lnTo>
                          <a:pt x="0" y="6"/>
                        </a:lnTo>
                        <a:lnTo>
                          <a:pt x="3" y="3"/>
                        </a:lnTo>
                        <a:lnTo>
                          <a:pt x="13" y="0"/>
                        </a:lnTo>
                        <a:lnTo>
                          <a:pt x="20" y="0"/>
                        </a:lnTo>
                        <a:lnTo>
                          <a:pt x="59" y="12"/>
                        </a:lnTo>
                        <a:lnTo>
                          <a:pt x="63" y="13"/>
                        </a:lnTo>
                        <a:lnTo>
                          <a:pt x="63" y="14"/>
                        </a:lnTo>
                        <a:lnTo>
                          <a:pt x="62" y="17"/>
                        </a:lnTo>
                        <a:lnTo>
                          <a:pt x="53" y="22"/>
                        </a:lnTo>
                        <a:lnTo>
                          <a:pt x="48" y="20"/>
                        </a:lnTo>
                        <a:lnTo>
                          <a:pt x="1" y="9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grpSp>
              <p:nvGrpSpPr>
                <p:cNvPr id="1468" name="Group 3835"/>
                <p:cNvGrpSpPr>
                  <a:grpSpLocks/>
                </p:cNvGrpSpPr>
                <p:nvPr/>
              </p:nvGrpSpPr>
              <p:grpSpPr bwMode="auto">
                <a:xfrm>
                  <a:off x="3562" y="3838"/>
                  <a:ext cx="13" cy="24"/>
                  <a:chOff x="3562" y="3838"/>
                  <a:chExt cx="13" cy="24"/>
                </a:xfrm>
              </p:grpSpPr>
              <p:sp>
                <p:nvSpPr>
                  <p:cNvPr id="1545" name="Freeform 3836"/>
                  <p:cNvSpPr>
                    <a:spLocks/>
                  </p:cNvSpPr>
                  <p:nvPr/>
                </p:nvSpPr>
                <p:spPr bwMode="auto">
                  <a:xfrm>
                    <a:off x="3562" y="3847"/>
                    <a:ext cx="13" cy="15"/>
                  </a:xfrm>
                  <a:custGeom>
                    <a:avLst/>
                    <a:gdLst>
                      <a:gd name="T0" fmla="*/ 0 w 26"/>
                      <a:gd name="T1" fmla="*/ 25 h 29"/>
                      <a:gd name="T2" fmla="*/ 0 w 26"/>
                      <a:gd name="T3" fmla="*/ 16 h 29"/>
                      <a:gd name="T4" fmla="*/ 9 w 26"/>
                      <a:gd name="T5" fmla="*/ 3 h 29"/>
                      <a:gd name="T6" fmla="*/ 16 w 26"/>
                      <a:gd name="T7" fmla="*/ 0 h 29"/>
                      <a:gd name="T8" fmla="*/ 23 w 26"/>
                      <a:gd name="T9" fmla="*/ 2 h 29"/>
                      <a:gd name="T10" fmla="*/ 26 w 26"/>
                      <a:gd name="T11" fmla="*/ 15 h 29"/>
                      <a:gd name="T12" fmla="*/ 26 w 26"/>
                      <a:gd name="T13" fmla="*/ 22 h 29"/>
                      <a:gd name="T14" fmla="*/ 10 w 26"/>
                      <a:gd name="T15" fmla="*/ 29 h 29"/>
                      <a:gd name="T16" fmla="*/ 0 w 26"/>
                      <a:gd name="T17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26" h="29">
                        <a:moveTo>
                          <a:pt x="0" y="25"/>
                        </a:moveTo>
                        <a:lnTo>
                          <a:pt x="0" y="16"/>
                        </a:lnTo>
                        <a:lnTo>
                          <a:pt x="9" y="3"/>
                        </a:lnTo>
                        <a:lnTo>
                          <a:pt x="16" y="0"/>
                        </a:lnTo>
                        <a:lnTo>
                          <a:pt x="23" y="2"/>
                        </a:lnTo>
                        <a:lnTo>
                          <a:pt x="26" y="15"/>
                        </a:lnTo>
                        <a:lnTo>
                          <a:pt x="26" y="22"/>
                        </a:lnTo>
                        <a:lnTo>
                          <a:pt x="10" y="29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777777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546" name="Group 3837"/>
                  <p:cNvGrpSpPr>
                    <a:grpSpLocks/>
                  </p:cNvGrpSpPr>
                  <p:nvPr/>
                </p:nvGrpSpPr>
                <p:grpSpPr bwMode="auto">
                  <a:xfrm>
                    <a:off x="3567" y="3838"/>
                    <a:ext cx="5" cy="11"/>
                    <a:chOff x="3567" y="3838"/>
                    <a:chExt cx="5" cy="11"/>
                  </a:xfrm>
                </p:grpSpPr>
                <p:sp>
                  <p:nvSpPr>
                    <p:cNvPr id="1549" name="Freeform 3838"/>
                    <p:cNvSpPr>
                      <a:spLocks/>
                    </p:cNvSpPr>
                    <p:nvPr/>
                  </p:nvSpPr>
                  <p:spPr bwMode="auto">
                    <a:xfrm>
                      <a:off x="3567" y="3838"/>
                      <a:ext cx="5" cy="11"/>
                    </a:xfrm>
                    <a:custGeom>
                      <a:avLst/>
                      <a:gdLst>
                        <a:gd name="T0" fmla="*/ 5 w 11"/>
                        <a:gd name="T1" fmla="*/ 0 h 23"/>
                        <a:gd name="T2" fmla="*/ 2 w 11"/>
                        <a:gd name="T3" fmla="*/ 1 h 23"/>
                        <a:gd name="T4" fmla="*/ 0 w 11"/>
                        <a:gd name="T5" fmla="*/ 2 h 23"/>
                        <a:gd name="T6" fmla="*/ 0 w 11"/>
                        <a:gd name="T7" fmla="*/ 20 h 23"/>
                        <a:gd name="T8" fmla="*/ 2 w 11"/>
                        <a:gd name="T9" fmla="*/ 21 h 23"/>
                        <a:gd name="T10" fmla="*/ 5 w 11"/>
                        <a:gd name="T11" fmla="*/ 23 h 23"/>
                        <a:gd name="T12" fmla="*/ 9 w 11"/>
                        <a:gd name="T13" fmla="*/ 21 h 23"/>
                        <a:gd name="T14" fmla="*/ 11 w 11"/>
                        <a:gd name="T15" fmla="*/ 20 h 23"/>
                        <a:gd name="T16" fmla="*/ 11 w 11"/>
                        <a:gd name="T17" fmla="*/ 2 h 23"/>
                        <a:gd name="T18" fmla="*/ 9 w 11"/>
                        <a:gd name="T19" fmla="*/ 1 h 23"/>
                        <a:gd name="T20" fmla="*/ 5 w 11"/>
                        <a:gd name="T21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11" h="23">
                          <a:moveTo>
                            <a:pt x="5" y="0"/>
                          </a:moveTo>
                          <a:lnTo>
                            <a:pt x="2" y="1"/>
                          </a:lnTo>
                          <a:lnTo>
                            <a:pt x="0" y="2"/>
                          </a:lnTo>
                          <a:lnTo>
                            <a:pt x="0" y="20"/>
                          </a:lnTo>
                          <a:lnTo>
                            <a:pt x="2" y="21"/>
                          </a:lnTo>
                          <a:lnTo>
                            <a:pt x="5" y="23"/>
                          </a:lnTo>
                          <a:lnTo>
                            <a:pt x="9" y="21"/>
                          </a:lnTo>
                          <a:lnTo>
                            <a:pt x="11" y="20"/>
                          </a:lnTo>
                          <a:lnTo>
                            <a:pt x="11" y="2"/>
                          </a:lnTo>
                          <a:lnTo>
                            <a:pt x="9" y="1"/>
                          </a:lnTo>
                          <a:lnTo>
                            <a:pt x="5" y="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50" name="Freeform 3839"/>
                    <p:cNvSpPr>
                      <a:spLocks/>
                    </p:cNvSpPr>
                    <p:nvPr/>
                  </p:nvSpPr>
                  <p:spPr bwMode="auto">
                    <a:xfrm>
                      <a:off x="3567" y="3838"/>
                      <a:ext cx="5" cy="3"/>
                    </a:xfrm>
                    <a:custGeom>
                      <a:avLst/>
                      <a:gdLst>
                        <a:gd name="T0" fmla="*/ 0 w 11"/>
                        <a:gd name="T1" fmla="*/ 2 h 5"/>
                        <a:gd name="T2" fmla="*/ 2 w 11"/>
                        <a:gd name="T3" fmla="*/ 4 h 5"/>
                        <a:gd name="T4" fmla="*/ 5 w 11"/>
                        <a:gd name="T5" fmla="*/ 5 h 5"/>
                        <a:gd name="T6" fmla="*/ 9 w 11"/>
                        <a:gd name="T7" fmla="*/ 4 h 5"/>
                        <a:gd name="T8" fmla="*/ 11 w 11"/>
                        <a:gd name="T9" fmla="*/ 2 h 5"/>
                        <a:gd name="T10" fmla="*/ 9 w 11"/>
                        <a:gd name="T11" fmla="*/ 1 h 5"/>
                        <a:gd name="T12" fmla="*/ 5 w 11"/>
                        <a:gd name="T13" fmla="*/ 0 h 5"/>
                        <a:gd name="T14" fmla="*/ 2 w 11"/>
                        <a:gd name="T15" fmla="*/ 1 h 5"/>
                        <a:gd name="T16" fmla="*/ 0 w 11"/>
                        <a:gd name="T17" fmla="*/ 2 h 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1" h="5">
                          <a:moveTo>
                            <a:pt x="0" y="2"/>
                          </a:moveTo>
                          <a:lnTo>
                            <a:pt x="2" y="4"/>
                          </a:lnTo>
                          <a:lnTo>
                            <a:pt x="5" y="5"/>
                          </a:lnTo>
                          <a:lnTo>
                            <a:pt x="9" y="4"/>
                          </a:lnTo>
                          <a:lnTo>
                            <a:pt x="11" y="2"/>
                          </a:lnTo>
                          <a:lnTo>
                            <a:pt x="9" y="1"/>
                          </a:lnTo>
                          <a:lnTo>
                            <a:pt x="5" y="0"/>
                          </a:lnTo>
                          <a:lnTo>
                            <a:pt x="2" y="1"/>
                          </a:lnTo>
                          <a:lnTo>
                            <a:pt x="0" y="2"/>
                          </a:lnTo>
                          <a:close/>
                        </a:path>
                      </a:pathLst>
                    </a:custGeom>
                    <a:solidFill>
                      <a:srgbClr val="C1C1C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547" name="Freeform 3840"/>
                  <p:cNvSpPr>
                    <a:spLocks/>
                  </p:cNvSpPr>
                  <p:nvPr/>
                </p:nvSpPr>
                <p:spPr bwMode="auto">
                  <a:xfrm>
                    <a:off x="3565" y="3850"/>
                    <a:ext cx="5" cy="4"/>
                  </a:xfrm>
                  <a:custGeom>
                    <a:avLst/>
                    <a:gdLst>
                      <a:gd name="T0" fmla="*/ 4 w 10"/>
                      <a:gd name="T1" fmla="*/ 0 h 9"/>
                      <a:gd name="T2" fmla="*/ 10 w 10"/>
                      <a:gd name="T3" fmla="*/ 2 h 9"/>
                      <a:gd name="T4" fmla="*/ 6 w 10"/>
                      <a:gd name="T5" fmla="*/ 9 h 9"/>
                      <a:gd name="T6" fmla="*/ 0 w 10"/>
                      <a:gd name="T7" fmla="*/ 7 h 9"/>
                      <a:gd name="T8" fmla="*/ 4 w 10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0" h="9">
                        <a:moveTo>
                          <a:pt x="4" y="0"/>
                        </a:moveTo>
                        <a:lnTo>
                          <a:pt x="10" y="2"/>
                        </a:lnTo>
                        <a:lnTo>
                          <a:pt x="6" y="9"/>
                        </a:lnTo>
                        <a:lnTo>
                          <a:pt x="0" y="7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29292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48" name="Freeform 3841"/>
                  <p:cNvSpPr>
                    <a:spLocks/>
                  </p:cNvSpPr>
                  <p:nvPr/>
                </p:nvSpPr>
                <p:spPr bwMode="auto">
                  <a:xfrm>
                    <a:off x="3562" y="3855"/>
                    <a:ext cx="12" cy="3"/>
                  </a:xfrm>
                  <a:custGeom>
                    <a:avLst/>
                    <a:gdLst>
                      <a:gd name="T0" fmla="*/ 0 w 23"/>
                      <a:gd name="T1" fmla="*/ 3 h 6"/>
                      <a:gd name="T2" fmla="*/ 10 w 23"/>
                      <a:gd name="T3" fmla="*/ 6 h 6"/>
                      <a:gd name="T4" fmla="*/ 23 w 23"/>
                      <a:gd name="T5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3" h="6">
                        <a:moveTo>
                          <a:pt x="0" y="3"/>
                        </a:moveTo>
                        <a:lnTo>
                          <a:pt x="10" y="6"/>
                        </a:lnTo>
                        <a:lnTo>
                          <a:pt x="23" y="0"/>
                        </a:lnTo>
                      </a:path>
                    </a:pathLst>
                  </a:custGeom>
                  <a:noFill/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469" name="Line 3842"/>
                <p:cNvSpPr>
                  <a:spLocks noChangeShapeType="1"/>
                </p:cNvSpPr>
                <p:nvPr/>
              </p:nvSpPr>
              <p:spPr bwMode="auto">
                <a:xfrm>
                  <a:off x="3568" y="3862"/>
                  <a:ext cx="10" cy="3"/>
                </a:xfrm>
                <a:prstGeom prst="line">
                  <a:avLst/>
                </a:prstGeom>
                <a:noFill/>
                <a:ln w="1588">
                  <a:solidFill>
                    <a:srgbClr val="777777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470" name="Group 3843"/>
                <p:cNvGrpSpPr>
                  <a:grpSpLocks/>
                </p:cNvGrpSpPr>
                <p:nvPr/>
              </p:nvGrpSpPr>
              <p:grpSpPr bwMode="auto">
                <a:xfrm>
                  <a:off x="3560" y="3787"/>
                  <a:ext cx="50" cy="73"/>
                  <a:chOff x="3560" y="3787"/>
                  <a:chExt cx="50" cy="73"/>
                </a:xfrm>
              </p:grpSpPr>
              <p:sp>
                <p:nvSpPr>
                  <p:cNvPr id="1521" name="Oval 3844"/>
                  <p:cNvSpPr>
                    <a:spLocks noChangeArrowheads="1"/>
                  </p:cNvSpPr>
                  <p:nvPr/>
                </p:nvSpPr>
                <p:spPr bwMode="auto">
                  <a:xfrm>
                    <a:off x="3587" y="3815"/>
                    <a:ext cx="22" cy="21"/>
                  </a:xfrm>
                  <a:prstGeom prst="ellipse">
                    <a:avLst/>
                  </a:prstGeom>
                  <a:solidFill>
                    <a:srgbClr val="B2B2B2"/>
                  </a:solidFill>
                  <a:ln w="1588">
                    <a:solidFill>
                      <a:srgbClr val="77777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22" name="Freeform 3845"/>
                  <p:cNvSpPr>
                    <a:spLocks/>
                  </p:cNvSpPr>
                  <p:nvPr/>
                </p:nvSpPr>
                <p:spPr bwMode="auto">
                  <a:xfrm>
                    <a:off x="3591" y="3818"/>
                    <a:ext cx="8" cy="7"/>
                  </a:xfrm>
                  <a:custGeom>
                    <a:avLst/>
                    <a:gdLst>
                      <a:gd name="T0" fmla="*/ 7 w 14"/>
                      <a:gd name="T1" fmla="*/ 14 h 14"/>
                      <a:gd name="T2" fmla="*/ 10 w 14"/>
                      <a:gd name="T3" fmla="*/ 14 h 14"/>
                      <a:gd name="T4" fmla="*/ 11 w 14"/>
                      <a:gd name="T5" fmla="*/ 13 h 14"/>
                      <a:gd name="T6" fmla="*/ 13 w 14"/>
                      <a:gd name="T7" fmla="*/ 11 h 14"/>
                      <a:gd name="T8" fmla="*/ 14 w 14"/>
                      <a:gd name="T9" fmla="*/ 8 h 14"/>
                      <a:gd name="T10" fmla="*/ 14 w 14"/>
                      <a:gd name="T11" fmla="*/ 7 h 14"/>
                      <a:gd name="T12" fmla="*/ 14 w 14"/>
                      <a:gd name="T13" fmla="*/ 4 h 14"/>
                      <a:gd name="T14" fmla="*/ 13 w 14"/>
                      <a:gd name="T15" fmla="*/ 2 h 14"/>
                      <a:gd name="T16" fmla="*/ 11 w 14"/>
                      <a:gd name="T17" fmla="*/ 1 h 14"/>
                      <a:gd name="T18" fmla="*/ 10 w 14"/>
                      <a:gd name="T19" fmla="*/ 0 h 14"/>
                      <a:gd name="T20" fmla="*/ 7 w 14"/>
                      <a:gd name="T21" fmla="*/ 0 h 14"/>
                      <a:gd name="T22" fmla="*/ 4 w 14"/>
                      <a:gd name="T23" fmla="*/ 0 h 14"/>
                      <a:gd name="T24" fmla="*/ 3 w 14"/>
                      <a:gd name="T25" fmla="*/ 1 h 14"/>
                      <a:gd name="T26" fmla="*/ 1 w 14"/>
                      <a:gd name="T27" fmla="*/ 2 h 14"/>
                      <a:gd name="T28" fmla="*/ 0 w 14"/>
                      <a:gd name="T29" fmla="*/ 4 h 14"/>
                      <a:gd name="T30" fmla="*/ 0 w 14"/>
                      <a:gd name="T31" fmla="*/ 7 h 14"/>
                      <a:gd name="T32" fmla="*/ 0 w 14"/>
                      <a:gd name="T33" fmla="*/ 8 h 14"/>
                      <a:gd name="T34" fmla="*/ 1 w 14"/>
                      <a:gd name="T35" fmla="*/ 11 h 14"/>
                      <a:gd name="T36" fmla="*/ 3 w 14"/>
                      <a:gd name="T37" fmla="*/ 13 h 14"/>
                      <a:gd name="T38" fmla="*/ 4 w 14"/>
                      <a:gd name="T39" fmla="*/ 14 h 14"/>
                      <a:gd name="T40" fmla="*/ 7 w 14"/>
                      <a:gd name="T41" fmla="*/ 14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" h="14">
                        <a:moveTo>
                          <a:pt x="7" y="14"/>
                        </a:moveTo>
                        <a:lnTo>
                          <a:pt x="10" y="14"/>
                        </a:lnTo>
                        <a:lnTo>
                          <a:pt x="11" y="13"/>
                        </a:lnTo>
                        <a:lnTo>
                          <a:pt x="13" y="11"/>
                        </a:lnTo>
                        <a:lnTo>
                          <a:pt x="14" y="8"/>
                        </a:lnTo>
                        <a:lnTo>
                          <a:pt x="14" y="7"/>
                        </a:lnTo>
                        <a:lnTo>
                          <a:pt x="14" y="4"/>
                        </a:lnTo>
                        <a:lnTo>
                          <a:pt x="13" y="2"/>
                        </a:lnTo>
                        <a:lnTo>
                          <a:pt x="11" y="1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4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1" y="11"/>
                        </a:lnTo>
                        <a:lnTo>
                          <a:pt x="3" y="13"/>
                        </a:lnTo>
                        <a:lnTo>
                          <a:pt x="4" y="14"/>
                        </a:lnTo>
                        <a:lnTo>
                          <a:pt x="7" y="14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23" name="Freeform 3846"/>
                  <p:cNvSpPr>
                    <a:spLocks/>
                  </p:cNvSpPr>
                  <p:nvPr/>
                </p:nvSpPr>
                <p:spPr bwMode="auto">
                  <a:xfrm>
                    <a:off x="3560" y="3799"/>
                    <a:ext cx="49" cy="16"/>
                  </a:xfrm>
                  <a:custGeom>
                    <a:avLst/>
                    <a:gdLst>
                      <a:gd name="T0" fmla="*/ 0 w 99"/>
                      <a:gd name="T1" fmla="*/ 31 h 32"/>
                      <a:gd name="T2" fmla="*/ 99 w 99"/>
                      <a:gd name="T3" fmla="*/ 0 h 32"/>
                      <a:gd name="T4" fmla="*/ 99 w 99"/>
                      <a:gd name="T5" fmla="*/ 3 h 32"/>
                      <a:gd name="T6" fmla="*/ 2 w 99"/>
                      <a:gd name="T7" fmla="*/ 32 h 32"/>
                      <a:gd name="T8" fmla="*/ 0 w 99"/>
                      <a:gd name="T9" fmla="*/ 31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99" h="32">
                        <a:moveTo>
                          <a:pt x="0" y="31"/>
                        </a:moveTo>
                        <a:lnTo>
                          <a:pt x="99" y="0"/>
                        </a:lnTo>
                        <a:lnTo>
                          <a:pt x="99" y="3"/>
                        </a:lnTo>
                        <a:lnTo>
                          <a:pt x="2" y="32"/>
                        </a:lnTo>
                        <a:lnTo>
                          <a:pt x="0" y="31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24" name="Freeform 3847"/>
                  <p:cNvSpPr>
                    <a:spLocks/>
                  </p:cNvSpPr>
                  <p:nvPr/>
                </p:nvSpPr>
                <p:spPr bwMode="auto">
                  <a:xfrm>
                    <a:off x="3592" y="3790"/>
                    <a:ext cx="1" cy="14"/>
                  </a:xfrm>
                  <a:custGeom>
                    <a:avLst/>
                    <a:gdLst>
                      <a:gd name="T0" fmla="*/ 28 h 28"/>
                      <a:gd name="T1" fmla="*/ 28 h 28"/>
                      <a:gd name="T2" fmla="*/ 0 h 28"/>
                      <a:gd name="T3" fmla="*/ 28 h 28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  <a:cxn ang="0">
                        <a:pos x="0" y="T3"/>
                      </a:cxn>
                    </a:cxnLst>
                    <a:rect l="0" t="0" r="r" b="b"/>
                    <a:pathLst>
                      <a:path h="28">
                        <a:moveTo>
                          <a:pt x="0" y="28"/>
                        </a:moveTo>
                        <a:lnTo>
                          <a:pt x="0" y="28"/>
                        </a:lnTo>
                        <a:lnTo>
                          <a:pt x="0" y="0"/>
                        </a:lnTo>
                        <a:lnTo>
                          <a:pt x="0" y="28"/>
                        </a:lnTo>
                      </a:path>
                    </a:pathLst>
                  </a:custGeom>
                  <a:noFill/>
                  <a:ln w="1588">
                    <a:solidFill>
                      <a:srgbClr val="969696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25" name="Freeform 3848"/>
                  <p:cNvSpPr>
                    <a:spLocks/>
                  </p:cNvSpPr>
                  <p:nvPr/>
                </p:nvSpPr>
                <p:spPr bwMode="auto">
                  <a:xfrm>
                    <a:off x="3580" y="3828"/>
                    <a:ext cx="27" cy="8"/>
                  </a:xfrm>
                  <a:custGeom>
                    <a:avLst/>
                    <a:gdLst>
                      <a:gd name="T0" fmla="*/ 13 w 52"/>
                      <a:gd name="T1" fmla="*/ 0 h 14"/>
                      <a:gd name="T2" fmla="*/ 13 w 52"/>
                      <a:gd name="T3" fmla="*/ 0 h 14"/>
                      <a:gd name="T4" fmla="*/ 10 w 52"/>
                      <a:gd name="T5" fmla="*/ 1 h 14"/>
                      <a:gd name="T6" fmla="*/ 6 w 52"/>
                      <a:gd name="T7" fmla="*/ 3 h 14"/>
                      <a:gd name="T8" fmla="*/ 3 w 52"/>
                      <a:gd name="T9" fmla="*/ 4 h 14"/>
                      <a:gd name="T10" fmla="*/ 1 w 52"/>
                      <a:gd name="T11" fmla="*/ 6 h 14"/>
                      <a:gd name="T12" fmla="*/ 0 w 52"/>
                      <a:gd name="T13" fmla="*/ 7 h 14"/>
                      <a:gd name="T14" fmla="*/ 0 w 52"/>
                      <a:gd name="T15" fmla="*/ 8 h 14"/>
                      <a:gd name="T16" fmla="*/ 3 w 52"/>
                      <a:gd name="T17" fmla="*/ 10 h 14"/>
                      <a:gd name="T18" fmla="*/ 4 w 52"/>
                      <a:gd name="T19" fmla="*/ 10 h 14"/>
                      <a:gd name="T20" fmla="*/ 13 w 52"/>
                      <a:gd name="T21" fmla="*/ 11 h 14"/>
                      <a:gd name="T22" fmla="*/ 20 w 52"/>
                      <a:gd name="T23" fmla="*/ 13 h 14"/>
                      <a:gd name="T24" fmla="*/ 29 w 52"/>
                      <a:gd name="T25" fmla="*/ 14 h 14"/>
                      <a:gd name="T26" fmla="*/ 32 w 52"/>
                      <a:gd name="T27" fmla="*/ 14 h 14"/>
                      <a:gd name="T28" fmla="*/ 35 w 52"/>
                      <a:gd name="T29" fmla="*/ 14 h 14"/>
                      <a:gd name="T30" fmla="*/ 38 w 52"/>
                      <a:gd name="T31" fmla="*/ 13 h 14"/>
                      <a:gd name="T32" fmla="*/ 43 w 52"/>
                      <a:gd name="T33" fmla="*/ 13 h 14"/>
                      <a:gd name="T34" fmla="*/ 48 w 52"/>
                      <a:gd name="T35" fmla="*/ 10 h 14"/>
                      <a:gd name="T36" fmla="*/ 51 w 52"/>
                      <a:gd name="T37" fmla="*/ 8 h 14"/>
                      <a:gd name="T38" fmla="*/ 51 w 52"/>
                      <a:gd name="T39" fmla="*/ 7 h 14"/>
                      <a:gd name="T40" fmla="*/ 52 w 52"/>
                      <a:gd name="T41" fmla="*/ 6 h 14"/>
                      <a:gd name="T42" fmla="*/ 52 w 52"/>
                      <a:gd name="T43" fmla="*/ 4 h 14"/>
                      <a:gd name="T44" fmla="*/ 51 w 52"/>
                      <a:gd name="T45" fmla="*/ 3 h 14"/>
                      <a:gd name="T46" fmla="*/ 49 w 52"/>
                      <a:gd name="T47" fmla="*/ 3 h 14"/>
                      <a:gd name="T48" fmla="*/ 45 w 52"/>
                      <a:gd name="T49" fmla="*/ 3 h 14"/>
                      <a:gd name="T50" fmla="*/ 40 w 52"/>
                      <a:gd name="T51" fmla="*/ 1 h 14"/>
                      <a:gd name="T52" fmla="*/ 35 w 52"/>
                      <a:gd name="T53" fmla="*/ 1 h 14"/>
                      <a:gd name="T54" fmla="*/ 32 w 52"/>
                      <a:gd name="T55" fmla="*/ 1 h 14"/>
                      <a:gd name="T56" fmla="*/ 26 w 52"/>
                      <a:gd name="T57" fmla="*/ 1 h 14"/>
                      <a:gd name="T58" fmla="*/ 22 w 52"/>
                      <a:gd name="T59" fmla="*/ 0 h 14"/>
                      <a:gd name="T60" fmla="*/ 17 w 52"/>
                      <a:gd name="T61" fmla="*/ 0 h 14"/>
                      <a:gd name="T62" fmla="*/ 14 w 52"/>
                      <a:gd name="T63" fmla="*/ 0 h 14"/>
                      <a:gd name="T64" fmla="*/ 13 w 52"/>
                      <a:gd name="T65" fmla="*/ 0 h 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2" h="14">
                        <a:moveTo>
                          <a:pt x="13" y="0"/>
                        </a:moveTo>
                        <a:lnTo>
                          <a:pt x="13" y="0"/>
                        </a:lnTo>
                        <a:lnTo>
                          <a:pt x="10" y="1"/>
                        </a:lnTo>
                        <a:lnTo>
                          <a:pt x="6" y="3"/>
                        </a:lnTo>
                        <a:lnTo>
                          <a:pt x="3" y="4"/>
                        </a:lnTo>
                        <a:lnTo>
                          <a:pt x="1" y="6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3" y="10"/>
                        </a:lnTo>
                        <a:lnTo>
                          <a:pt x="4" y="10"/>
                        </a:lnTo>
                        <a:lnTo>
                          <a:pt x="13" y="11"/>
                        </a:lnTo>
                        <a:lnTo>
                          <a:pt x="20" y="13"/>
                        </a:lnTo>
                        <a:lnTo>
                          <a:pt x="29" y="14"/>
                        </a:lnTo>
                        <a:lnTo>
                          <a:pt x="32" y="14"/>
                        </a:lnTo>
                        <a:lnTo>
                          <a:pt x="35" y="14"/>
                        </a:lnTo>
                        <a:lnTo>
                          <a:pt x="38" y="13"/>
                        </a:lnTo>
                        <a:lnTo>
                          <a:pt x="43" y="13"/>
                        </a:lnTo>
                        <a:lnTo>
                          <a:pt x="48" y="10"/>
                        </a:lnTo>
                        <a:lnTo>
                          <a:pt x="51" y="8"/>
                        </a:lnTo>
                        <a:lnTo>
                          <a:pt x="51" y="7"/>
                        </a:lnTo>
                        <a:lnTo>
                          <a:pt x="52" y="6"/>
                        </a:lnTo>
                        <a:lnTo>
                          <a:pt x="52" y="4"/>
                        </a:lnTo>
                        <a:lnTo>
                          <a:pt x="51" y="3"/>
                        </a:lnTo>
                        <a:lnTo>
                          <a:pt x="49" y="3"/>
                        </a:lnTo>
                        <a:lnTo>
                          <a:pt x="45" y="3"/>
                        </a:lnTo>
                        <a:lnTo>
                          <a:pt x="40" y="1"/>
                        </a:lnTo>
                        <a:lnTo>
                          <a:pt x="35" y="1"/>
                        </a:lnTo>
                        <a:lnTo>
                          <a:pt x="32" y="1"/>
                        </a:lnTo>
                        <a:lnTo>
                          <a:pt x="26" y="1"/>
                        </a:lnTo>
                        <a:lnTo>
                          <a:pt x="22" y="0"/>
                        </a:lnTo>
                        <a:lnTo>
                          <a:pt x="17" y="0"/>
                        </a:lnTo>
                        <a:lnTo>
                          <a:pt x="14" y="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26" name="Freeform 3849"/>
                  <p:cNvSpPr>
                    <a:spLocks/>
                  </p:cNvSpPr>
                  <p:nvPr/>
                </p:nvSpPr>
                <p:spPr bwMode="auto">
                  <a:xfrm>
                    <a:off x="3580" y="3831"/>
                    <a:ext cx="27" cy="6"/>
                  </a:xfrm>
                  <a:custGeom>
                    <a:avLst/>
                    <a:gdLst>
                      <a:gd name="T0" fmla="*/ 0 w 52"/>
                      <a:gd name="T1" fmla="*/ 3 h 13"/>
                      <a:gd name="T2" fmla="*/ 0 w 52"/>
                      <a:gd name="T3" fmla="*/ 6 h 13"/>
                      <a:gd name="T4" fmla="*/ 0 w 52"/>
                      <a:gd name="T5" fmla="*/ 7 h 13"/>
                      <a:gd name="T6" fmla="*/ 1 w 52"/>
                      <a:gd name="T7" fmla="*/ 9 h 13"/>
                      <a:gd name="T8" fmla="*/ 4 w 52"/>
                      <a:gd name="T9" fmla="*/ 9 h 13"/>
                      <a:gd name="T10" fmla="*/ 10 w 52"/>
                      <a:gd name="T11" fmla="*/ 10 h 13"/>
                      <a:gd name="T12" fmla="*/ 19 w 52"/>
                      <a:gd name="T13" fmla="*/ 12 h 13"/>
                      <a:gd name="T14" fmla="*/ 25 w 52"/>
                      <a:gd name="T15" fmla="*/ 13 h 13"/>
                      <a:gd name="T16" fmla="*/ 29 w 52"/>
                      <a:gd name="T17" fmla="*/ 13 h 13"/>
                      <a:gd name="T18" fmla="*/ 32 w 52"/>
                      <a:gd name="T19" fmla="*/ 13 h 13"/>
                      <a:gd name="T20" fmla="*/ 33 w 52"/>
                      <a:gd name="T21" fmla="*/ 13 h 13"/>
                      <a:gd name="T22" fmla="*/ 35 w 52"/>
                      <a:gd name="T23" fmla="*/ 13 h 13"/>
                      <a:gd name="T24" fmla="*/ 39 w 52"/>
                      <a:gd name="T25" fmla="*/ 13 h 13"/>
                      <a:gd name="T26" fmla="*/ 43 w 52"/>
                      <a:gd name="T27" fmla="*/ 12 h 13"/>
                      <a:gd name="T28" fmla="*/ 46 w 52"/>
                      <a:gd name="T29" fmla="*/ 10 h 13"/>
                      <a:gd name="T30" fmla="*/ 48 w 52"/>
                      <a:gd name="T31" fmla="*/ 10 h 13"/>
                      <a:gd name="T32" fmla="*/ 49 w 52"/>
                      <a:gd name="T33" fmla="*/ 9 h 13"/>
                      <a:gd name="T34" fmla="*/ 49 w 52"/>
                      <a:gd name="T35" fmla="*/ 7 h 13"/>
                      <a:gd name="T36" fmla="*/ 51 w 52"/>
                      <a:gd name="T37" fmla="*/ 7 h 13"/>
                      <a:gd name="T38" fmla="*/ 51 w 52"/>
                      <a:gd name="T39" fmla="*/ 6 h 13"/>
                      <a:gd name="T40" fmla="*/ 52 w 52"/>
                      <a:gd name="T41" fmla="*/ 6 h 13"/>
                      <a:gd name="T42" fmla="*/ 52 w 52"/>
                      <a:gd name="T43" fmla="*/ 3 h 13"/>
                      <a:gd name="T44" fmla="*/ 52 w 52"/>
                      <a:gd name="T45" fmla="*/ 2 h 13"/>
                      <a:gd name="T46" fmla="*/ 52 w 52"/>
                      <a:gd name="T47" fmla="*/ 0 h 13"/>
                      <a:gd name="T48" fmla="*/ 51 w 52"/>
                      <a:gd name="T49" fmla="*/ 2 h 13"/>
                      <a:gd name="T50" fmla="*/ 51 w 52"/>
                      <a:gd name="T51" fmla="*/ 3 h 13"/>
                      <a:gd name="T52" fmla="*/ 49 w 52"/>
                      <a:gd name="T53" fmla="*/ 4 h 13"/>
                      <a:gd name="T54" fmla="*/ 49 w 52"/>
                      <a:gd name="T55" fmla="*/ 6 h 13"/>
                      <a:gd name="T56" fmla="*/ 48 w 52"/>
                      <a:gd name="T57" fmla="*/ 6 h 13"/>
                      <a:gd name="T58" fmla="*/ 46 w 52"/>
                      <a:gd name="T59" fmla="*/ 6 h 13"/>
                      <a:gd name="T60" fmla="*/ 45 w 52"/>
                      <a:gd name="T61" fmla="*/ 7 h 13"/>
                      <a:gd name="T62" fmla="*/ 42 w 52"/>
                      <a:gd name="T63" fmla="*/ 7 h 13"/>
                      <a:gd name="T64" fmla="*/ 40 w 52"/>
                      <a:gd name="T65" fmla="*/ 9 h 13"/>
                      <a:gd name="T66" fmla="*/ 39 w 52"/>
                      <a:gd name="T67" fmla="*/ 9 h 13"/>
                      <a:gd name="T68" fmla="*/ 38 w 52"/>
                      <a:gd name="T69" fmla="*/ 9 h 13"/>
                      <a:gd name="T70" fmla="*/ 35 w 52"/>
                      <a:gd name="T71" fmla="*/ 10 h 13"/>
                      <a:gd name="T72" fmla="*/ 33 w 52"/>
                      <a:gd name="T73" fmla="*/ 10 h 13"/>
                      <a:gd name="T74" fmla="*/ 29 w 52"/>
                      <a:gd name="T75" fmla="*/ 10 h 13"/>
                      <a:gd name="T76" fmla="*/ 23 w 52"/>
                      <a:gd name="T77" fmla="*/ 9 h 13"/>
                      <a:gd name="T78" fmla="*/ 16 w 52"/>
                      <a:gd name="T79" fmla="*/ 7 h 13"/>
                      <a:gd name="T80" fmla="*/ 9 w 52"/>
                      <a:gd name="T81" fmla="*/ 6 h 13"/>
                      <a:gd name="T82" fmla="*/ 4 w 52"/>
                      <a:gd name="T83" fmla="*/ 6 h 13"/>
                      <a:gd name="T84" fmla="*/ 3 w 52"/>
                      <a:gd name="T85" fmla="*/ 4 h 13"/>
                      <a:gd name="T86" fmla="*/ 1 w 52"/>
                      <a:gd name="T87" fmla="*/ 4 h 13"/>
                      <a:gd name="T88" fmla="*/ 0 w 52"/>
                      <a:gd name="T89" fmla="*/ 4 h 13"/>
                      <a:gd name="T90" fmla="*/ 0 w 52"/>
                      <a:gd name="T91" fmla="*/ 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52" h="13">
                        <a:moveTo>
                          <a:pt x="0" y="3"/>
                        </a:moveTo>
                        <a:lnTo>
                          <a:pt x="0" y="6"/>
                        </a:lnTo>
                        <a:lnTo>
                          <a:pt x="0" y="7"/>
                        </a:lnTo>
                        <a:lnTo>
                          <a:pt x="1" y="9"/>
                        </a:lnTo>
                        <a:lnTo>
                          <a:pt x="4" y="9"/>
                        </a:lnTo>
                        <a:lnTo>
                          <a:pt x="10" y="10"/>
                        </a:lnTo>
                        <a:lnTo>
                          <a:pt x="19" y="12"/>
                        </a:lnTo>
                        <a:lnTo>
                          <a:pt x="25" y="13"/>
                        </a:lnTo>
                        <a:lnTo>
                          <a:pt x="29" y="13"/>
                        </a:lnTo>
                        <a:lnTo>
                          <a:pt x="32" y="13"/>
                        </a:lnTo>
                        <a:lnTo>
                          <a:pt x="33" y="13"/>
                        </a:lnTo>
                        <a:lnTo>
                          <a:pt x="35" y="13"/>
                        </a:lnTo>
                        <a:lnTo>
                          <a:pt x="39" y="13"/>
                        </a:lnTo>
                        <a:lnTo>
                          <a:pt x="43" y="12"/>
                        </a:lnTo>
                        <a:lnTo>
                          <a:pt x="46" y="10"/>
                        </a:lnTo>
                        <a:lnTo>
                          <a:pt x="48" y="10"/>
                        </a:lnTo>
                        <a:lnTo>
                          <a:pt x="49" y="9"/>
                        </a:lnTo>
                        <a:lnTo>
                          <a:pt x="49" y="7"/>
                        </a:lnTo>
                        <a:lnTo>
                          <a:pt x="51" y="7"/>
                        </a:lnTo>
                        <a:lnTo>
                          <a:pt x="51" y="6"/>
                        </a:lnTo>
                        <a:lnTo>
                          <a:pt x="52" y="6"/>
                        </a:lnTo>
                        <a:lnTo>
                          <a:pt x="52" y="3"/>
                        </a:lnTo>
                        <a:lnTo>
                          <a:pt x="52" y="2"/>
                        </a:lnTo>
                        <a:lnTo>
                          <a:pt x="52" y="0"/>
                        </a:lnTo>
                        <a:lnTo>
                          <a:pt x="51" y="2"/>
                        </a:lnTo>
                        <a:lnTo>
                          <a:pt x="51" y="3"/>
                        </a:lnTo>
                        <a:lnTo>
                          <a:pt x="49" y="4"/>
                        </a:lnTo>
                        <a:lnTo>
                          <a:pt x="49" y="6"/>
                        </a:lnTo>
                        <a:lnTo>
                          <a:pt x="48" y="6"/>
                        </a:lnTo>
                        <a:lnTo>
                          <a:pt x="46" y="6"/>
                        </a:lnTo>
                        <a:lnTo>
                          <a:pt x="45" y="7"/>
                        </a:lnTo>
                        <a:lnTo>
                          <a:pt x="42" y="7"/>
                        </a:lnTo>
                        <a:lnTo>
                          <a:pt x="40" y="9"/>
                        </a:lnTo>
                        <a:lnTo>
                          <a:pt x="39" y="9"/>
                        </a:lnTo>
                        <a:lnTo>
                          <a:pt x="38" y="9"/>
                        </a:lnTo>
                        <a:lnTo>
                          <a:pt x="35" y="10"/>
                        </a:lnTo>
                        <a:lnTo>
                          <a:pt x="33" y="10"/>
                        </a:lnTo>
                        <a:lnTo>
                          <a:pt x="29" y="10"/>
                        </a:lnTo>
                        <a:lnTo>
                          <a:pt x="23" y="9"/>
                        </a:lnTo>
                        <a:lnTo>
                          <a:pt x="16" y="7"/>
                        </a:lnTo>
                        <a:lnTo>
                          <a:pt x="9" y="6"/>
                        </a:lnTo>
                        <a:lnTo>
                          <a:pt x="4" y="6"/>
                        </a:lnTo>
                        <a:lnTo>
                          <a:pt x="3" y="4"/>
                        </a:lnTo>
                        <a:lnTo>
                          <a:pt x="1" y="4"/>
                        </a:lnTo>
                        <a:lnTo>
                          <a:pt x="0" y="4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27" name="Freeform 3850"/>
                  <p:cNvSpPr>
                    <a:spLocks/>
                  </p:cNvSpPr>
                  <p:nvPr/>
                </p:nvSpPr>
                <p:spPr bwMode="auto">
                  <a:xfrm>
                    <a:off x="3586" y="3794"/>
                    <a:ext cx="2" cy="36"/>
                  </a:xfrm>
                  <a:custGeom>
                    <a:avLst/>
                    <a:gdLst>
                      <a:gd name="T0" fmla="*/ 4 w 4"/>
                      <a:gd name="T1" fmla="*/ 69 h 71"/>
                      <a:gd name="T2" fmla="*/ 4 w 4"/>
                      <a:gd name="T3" fmla="*/ 71 h 71"/>
                      <a:gd name="T4" fmla="*/ 3 w 4"/>
                      <a:gd name="T5" fmla="*/ 71 h 71"/>
                      <a:gd name="T6" fmla="*/ 0 w 4"/>
                      <a:gd name="T7" fmla="*/ 69 h 71"/>
                      <a:gd name="T8" fmla="*/ 0 w 4"/>
                      <a:gd name="T9" fmla="*/ 61 h 71"/>
                      <a:gd name="T10" fmla="*/ 2 w 4"/>
                      <a:gd name="T11" fmla="*/ 43 h 71"/>
                      <a:gd name="T12" fmla="*/ 2 w 4"/>
                      <a:gd name="T13" fmla="*/ 33 h 71"/>
                      <a:gd name="T14" fmla="*/ 2 w 4"/>
                      <a:gd name="T15" fmla="*/ 23 h 71"/>
                      <a:gd name="T16" fmla="*/ 2 w 4"/>
                      <a:gd name="T17" fmla="*/ 7 h 71"/>
                      <a:gd name="T18" fmla="*/ 2 w 4"/>
                      <a:gd name="T19" fmla="*/ 3 h 71"/>
                      <a:gd name="T20" fmla="*/ 2 w 4"/>
                      <a:gd name="T21" fmla="*/ 0 h 71"/>
                      <a:gd name="T22" fmla="*/ 4 w 4"/>
                      <a:gd name="T23" fmla="*/ 0 h 71"/>
                      <a:gd name="T24" fmla="*/ 4 w 4"/>
                      <a:gd name="T25" fmla="*/ 69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4" h="71">
                        <a:moveTo>
                          <a:pt x="4" y="69"/>
                        </a:moveTo>
                        <a:lnTo>
                          <a:pt x="4" y="71"/>
                        </a:lnTo>
                        <a:lnTo>
                          <a:pt x="3" y="71"/>
                        </a:lnTo>
                        <a:lnTo>
                          <a:pt x="0" y="69"/>
                        </a:lnTo>
                        <a:lnTo>
                          <a:pt x="0" y="61"/>
                        </a:lnTo>
                        <a:lnTo>
                          <a:pt x="2" y="43"/>
                        </a:lnTo>
                        <a:lnTo>
                          <a:pt x="2" y="33"/>
                        </a:lnTo>
                        <a:lnTo>
                          <a:pt x="2" y="23"/>
                        </a:lnTo>
                        <a:lnTo>
                          <a:pt x="2" y="7"/>
                        </a:lnTo>
                        <a:lnTo>
                          <a:pt x="2" y="3"/>
                        </a:lnTo>
                        <a:lnTo>
                          <a:pt x="2" y="0"/>
                        </a:lnTo>
                        <a:lnTo>
                          <a:pt x="4" y="0"/>
                        </a:lnTo>
                        <a:lnTo>
                          <a:pt x="4" y="69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28" name="Freeform 3851"/>
                  <p:cNvSpPr>
                    <a:spLocks/>
                  </p:cNvSpPr>
                  <p:nvPr/>
                </p:nvSpPr>
                <p:spPr bwMode="auto">
                  <a:xfrm>
                    <a:off x="3587" y="3787"/>
                    <a:ext cx="1" cy="7"/>
                  </a:xfrm>
                  <a:custGeom>
                    <a:avLst/>
                    <a:gdLst>
                      <a:gd name="T0" fmla="*/ 15 h 15"/>
                      <a:gd name="T1" fmla="*/ 0 h 15"/>
                      <a:gd name="T2" fmla="*/ 15 h 15"/>
                    </a:gdLst>
                    <a:ahLst/>
                    <a:cxnLst>
                      <a:cxn ang="0">
                        <a:pos x="0" y="T0"/>
                      </a:cxn>
                      <a:cxn ang="0">
                        <a:pos x="0" y="T1"/>
                      </a:cxn>
                      <a:cxn ang="0">
                        <a:pos x="0" y="T2"/>
                      </a:cxn>
                    </a:cxnLst>
                    <a:rect l="0" t="0" r="r" b="b"/>
                    <a:pathLst>
                      <a:path h="15">
                        <a:moveTo>
                          <a:pt x="0" y="15"/>
                        </a:moveTo>
                        <a:lnTo>
                          <a:pt x="0" y="0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262626"/>
                  </a:solidFill>
                  <a:ln w="1588">
                    <a:solidFill>
                      <a:srgbClr val="80808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29" name="Freeform 3852"/>
                  <p:cNvSpPr>
                    <a:spLocks/>
                  </p:cNvSpPr>
                  <p:nvPr/>
                </p:nvSpPr>
                <p:spPr bwMode="auto">
                  <a:xfrm>
                    <a:off x="3570" y="3811"/>
                    <a:ext cx="16" cy="13"/>
                  </a:xfrm>
                  <a:custGeom>
                    <a:avLst/>
                    <a:gdLst>
                      <a:gd name="T0" fmla="*/ 32 w 32"/>
                      <a:gd name="T1" fmla="*/ 26 h 26"/>
                      <a:gd name="T2" fmla="*/ 32 w 32"/>
                      <a:gd name="T3" fmla="*/ 23 h 26"/>
                      <a:gd name="T4" fmla="*/ 2 w 32"/>
                      <a:gd name="T5" fmla="*/ 0 h 26"/>
                      <a:gd name="T6" fmla="*/ 0 w 32"/>
                      <a:gd name="T7" fmla="*/ 0 h 26"/>
                      <a:gd name="T8" fmla="*/ 32 w 32"/>
                      <a:gd name="T9" fmla="*/ 26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2" h="26">
                        <a:moveTo>
                          <a:pt x="32" y="26"/>
                        </a:moveTo>
                        <a:lnTo>
                          <a:pt x="32" y="23"/>
                        </a:lnTo>
                        <a:lnTo>
                          <a:pt x="2" y="0"/>
                        </a:lnTo>
                        <a:lnTo>
                          <a:pt x="0" y="0"/>
                        </a:lnTo>
                        <a:lnTo>
                          <a:pt x="32" y="26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30" name="Freeform 3853"/>
                  <p:cNvSpPr>
                    <a:spLocks/>
                  </p:cNvSpPr>
                  <p:nvPr/>
                </p:nvSpPr>
                <p:spPr bwMode="auto">
                  <a:xfrm>
                    <a:off x="3596" y="3802"/>
                    <a:ext cx="8" cy="12"/>
                  </a:xfrm>
                  <a:custGeom>
                    <a:avLst/>
                    <a:gdLst>
                      <a:gd name="T0" fmla="*/ 0 w 14"/>
                      <a:gd name="T1" fmla="*/ 25 h 25"/>
                      <a:gd name="T2" fmla="*/ 3 w 14"/>
                      <a:gd name="T3" fmla="*/ 25 h 25"/>
                      <a:gd name="T4" fmla="*/ 14 w 14"/>
                      <a:gd name="T5" fmla="*/ 0 h 25"/>
                      <a:gd name="T6" fmla="*/ 11 w 14"/>
                      <a:gd name="T7" fmla="*/ 2 h 25"/>
                      <a:gd name="T8" fmla="*/ 0 w 14"/>
                      <a:gd name="T9" fmla="*/ 25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" h="25">
                        <a:moveTo>
                          <a:pt x="0" y="25"/>
                        </a:moveTo>
                        <a:lnTo>
                          <a:pt x="3" y="25"/>
                        </a:lnTo>
                        <a:lnTo>
                          <a:pt x="14" y="0"/>
                        </a:lnTo>
                        <a:lnTo>
                          <a:pt x="11" y="2"/>
                        </a:lnTo>
                        <a:lnTo>
                          <a:pt x="0" y="25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31" name="Freeform 3854"/>
                  <p:cNvSpPr>
                    <a:spLocks/>
                  </p:cNvSpPr>
                  <p:nvPr/>
                </p:nvSpPr>
                <p:spPr bwMode="auto">
                  <a:xfrm>
                    <a:off x="3580" y="3812"/>
                    <a:ext cx="6" cy="3"/>
                  </a:xfrm>
                  <a:custGeom>
                    <a:avLst/>
                    <a:gdLst>
                      <a:gd name="T0" fmla="*/ 0 w 13"/>
                      <a:gd name="T1" fmla="*/ 0 h 6"/>
                      <a:gd name="T2" fmla="*/ 13 w 13"/>
                      <a:gd name="T3" fmla="*/ 6 h 6"/>
                      <a:gd name="T4" fmla="*/ 13 w 13"/>
                      <a:gd name="T5" fmla="*/ 3 h 6"/>
                      <a:gd name="T6" fmla="*/ 1 w 13"/>
                      <a:gd name="T7" fmla="*/ 0 h 6"/>
                      <a:gd name="T8" fmla="*/ 0 w 13"/>
                      <a:gd name="T9" fmla="*/ 0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" h="6">
                        <a:moveTo>
                          <a:pt x="0" y="0"/>
                        </a:moveTo>
                        <a:lnTo>
                          <a:pt x="13" y="6"/>
                        </a:lnTo>
                        <a:lnTo>
                          <a:pt x="13" y="3"/>
                        </a:lnTo>
                        <a:lnTo>
                          <a:pt x="1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32" name="Freeform 3855"/>
                  <p:cNvSpPr>
                    <a:spLocks/>
                  </p:cNvSpPr>
                  <p:nvPr/>
                </p:nvSpPr>
                <p:spPr bwMode="auto">
                  <a:xfrm>
                    <a:off x="3579" y="3807"/>
                    <a:ext cx="9" cy="3"/>
                  </a:xfrm>
                  <a:custGeom>
                    <a:avLst/>
                    <a:gdLst>
                      <a:gd name="T0" fmla="*/ 9 w 17"/>
                      <a:gd name="T1" fmla="*/ 6 h 6"/>
                      <a:gd name="T2" fmla="*/ 12 w 17"/>
                      <a:gd name="T3" fmla="*/ 6 h 6"/>
                      <a:gd name="T4" fmla="*/ 13 w 17"/>
                      <a:gd name="T5" fmla="*/ 6 h 6"/>
                      <a:gd name="T6" fmla="*/ 16 w 17"/>
                      <a:gd name="T7" fmla="*/ 4 h 6"/>
                      <a:gd name="T8" fmla="*/ 17 w 17"/>
                      <a:gd name="T9" fmla="*/ 3 h 6"/>
                      <a:gd name="T10" fmla="*/ 17 w 17"/>
                      <a:gd name="T11" fmla="*/ 3 h 6"/>
                      <a:gd name="T12" fmla="*/ 16 w 17"/>
                      <a:gd name="T13" fmla="*/ 1 h 6"/>
                      <a:gd name="T14" fmla="*/ 13 w 17"/>
                      <a:gd name="T15" fmla="*/ 0 h 6"/>
                      <a:gd name="T16" fmla="*/ 12 w 17"/>
                      <a:gd name="T17" fmla="*/ 0 h 6"/>
                      <a:gd name="T18" fmla="*/ 9 w 17"/>
                      <a:gd name="T19" fmla="*/ 0 h 6"/>
                      <a:gd name="T20" fmla="*/ 6 w 17"/>
                      <a:gd name="T21" fmla="*/ 0 h 6"/>
                      <a:gd name="T22" fmla="*/ 4 w 17"/>
                      <a:gd name="T23" fmla="*/ 0 h 6"/>
                      <a:gd name="T24" fmla="*/ 2 w 17"/>
                      <a:gd name="T25" fmla="*/ 1 h 6"/>
                      <a:gd name="T26" fmla="*/ 0 w 17"/>
                      <a:gd name="T27" fmla="*/ 3 h 6"/>
                      <a:gd name="T28" fmla="*/ 0 w 17"/>
                      <a:gd name="T29" fmla="*/ 3 h 6"/>
                      <a:gd name="T30" fmla="*/ 2 w 17"/>
                      <a:gd name="T31" fmla="*/ 4 h 6"/>
                      <a:gd name="T32" fmla="*/ 4 w 17"/>
                      <a:gd name="T33" fmla="*/ 6 h 6"/>
                      <a:gd name="T34" fmla="*/ 6 w 17"/>
                      <a:gd name="T35" fmla="*/ 6 h 6"/>
                      <a:gd name="T36" fmla="*/ 9 w 17"/>
                      <a:gd name="T37" fmla="*/ 6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7" h="6">
                        <a:moveTo>
                          <a:pt x="9" y="6"/>
                        </a:moveTo>
                        <a:lnTo>
                          <a:pt x="12" y="6"/>
                        </a:lnTo>
                        <a:lnTo>
                          <a:pt x="13" y="6"/>
                        </a:lnTo>
                        <a:lnTo>
                          <a:pt x="16" y="4"/>
                        </a:lnTo>
                        <a:lnTo>
                          <a:pt x="17" y="3"/>
                        </a:lnTo>
                        <a:lnTo>
                          <a:pt x="17" y="3"/>
                        </a:lnTo>
                        <a:lnTo>
                          <a:pt x="16" y="1"/>
                        </a:lnTo>
                        <a:lnTo>
                          <a:pt x="13" y="0"/>
                        </a:lnTo>
                        <a:lnTo>
                          <a:pt x="12" y="0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4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3"/>
                        </a:lnTo>
                        <a:lnTo>
                          <a:pt x="2" y="4"/>
                        </a:lnTo>
                        <a:lnTo>
                          <a:pt x="4" y="6"/>
                        </a:lnTo>
                        <a:lnTo>
                          <a:pt x="6" y="6"/>
                        </a:lnTo>
                        <a:lnTo>
                          <a:pt x="9" y="6"/>
                        </a:lnTo>
                        <a:close/>
                      </a:path>
                    </a:pathLst>
                  </a:custGeom>
                  <a:solidFill>
                    <a:srgbClr val="7F7F7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33" name="Rectangle 3856"/>
                  <p:cNvSpPr>
                    <a:spLocks noChangeArrowheads="1"/>
                  </p:cNvSpPr>
                  <p:nvPr/>
                </p:nvSpPr>
                <p:spPr bwMode="auto">
                  <a:xfrm>
                    <a:off x="3580" y="3835"/>
                    <a:ext cx="3" cy="25"/>
                  </a:xfrm>
                  <a:prstGeom prst="rect">
                    <a:avLst/>
                  </a:pr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34" name="Freeform 3857"/>
                  <p:cNvSpPr>
                    <a:spLocks/>
                  </p:cNvSpPr>
                  <p:nvPr/>
                </p:nvSpPr>
                <p:spPr bwMode="auto">
                  <a:xfrm>
                    <a:off x="3604" y="3835"/>
                    <a:ext cx="6" cy="19"/>
                  </a:xfrm>
                  <a:custGeom>
                    <a:avLst/>
                    <a:gdLst>
                      <a:gd name="T0" fmla="*/ 1 w 11"/>
                      <a:gd name="T1" fmla="*/ 0 h 37"/>
                      <a:gd name="T2" fmla="*/ 11 w 11"/>
                      <a:gd name="T3" fmla="*/ 37 h 37"/>
                      <a:gd name="T4" fmla="*/ 8 w 11"/>
                      <a:gd name="T5" fmla="*/ 37 h 37"/>
                      <a:gd name="T6" fmla="*/ 0 w 11"/>
                      <a:gd name="T7" fmla="*/ 1 h 37"/>
                      <a:gd name="T8" fmla="*/ 1 w 11"/>
                      <a:gd name="T9" fmla="*/ 1 h 37"/>
                      <a:gd name="T10" fmla="*/ 1 w 11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" h="37">
                        <a:moveTo>
                          <a:pt x="1" y="0"/>
                        </a:moveTo>
                        <a:lnTo>
                          <a:pt x="11" y="37"/>
                        </a:lnTo>
                        <a:lnTo>
                          <a:pt x="8" y="37"/>
                        </a:lnTo>
                        <a:lnTo>
                          <a:pt x="0" y="1"/>
                        </a:lnTo>
                        <a:lnTo>
                          <a:pt x="1" y="1"/>
                        </a:lnTo>
                        <a:lnTo>
                          <a:pt x="1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35" name="Freeform 3858"/>
                  <p:cNvSpPr>
                    <a:spLocks/>
                  </p:cNvSpPr>
                  <p:nvPr/>
                </p:nvSpPr>
                <p:spPr bwMode="auto">
                  <a:xfrm>
                    <a:off x="3596" y="3837"/>
                    <a:ext cx="6" cy="19"/>
                  </a:xfrm>
                  <a:custGeom>
                    <a:avLst/>
                    <a:gdLst>
                      <a:gd name="T0" fmla="*/ 3 w 11"/>
                      <a:gd name="T1" fmla="*/ 0 h 38"/>
                      <a:gd name="T2" fmla="*/ 11 w 11"/>
                      <a:gd name="T3" fmla="*/ 36 h 38"/>
                      <a:gd name="T4" fmla="*/ 8 w 11"/>
                      <a:gd name="T5" fmla="*/ 38 h 38"/>
                      <a:gd name="T6" fmla="*/ 0 w 11"/>
                      <a:gd name="T7" fmla="*/ 0 h 38"/>
                      <a:gd name="T8" fmla="*/ 1 w 11"/>
                      <a:gd name="T9" fmla="*/ 0 h 38"/>
                      <a:gd name="T10" fmla="*/ 3 w 11"/>
                      <a:gd name="T11" fmla="*/ 0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" h="38">
                        <a:moveTo>
                          <a:pt x="3" y="0"/>
                        </a:moveTo>
                        <a:lnTo>
                          <a:pt x="11" y="36"/>
                        </a:lnTo>
                        <a:lnTo>
                          <a:pt x="8" y="38"/>
                        </a:lnTo>
                        <a:lnTo>
                          <a:pt x="0" y="0"/>
                        </a:lnTo>
                        <a:lnTo>
                          <a:pt x="1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36" name="Freeform 3859"/>
                  <p:cNvSpPr>
                    <a:spLocks/>
                  </p:cNvSpPr>
                  <p:nvPr/>
                </p:nvSpPr>
                <p:spPr bwMode="auto">
                  <a:xfrm>
                    <a:off x="3600" y="3836"/>
                    <a:ext cx="5" cy="10"/>
                  </a:xfrm>
                  <a:custGeom>
                    <a:avLst/>
                    <a:gdLst>
                      <a:gd name="T0" fmla="*/ 0 w 10"/>
                      <a:gd name="T1" fmla="*/ 18 h 20"/>
                      <a:gd name="T2" fmla="*/ 9 w 10"/>
                      <a:gd name="T3" fmla="*/ 0 h 20"/>
                      <a:gd name="T4" fmla="*/ 10 w 10"/>
                      <a:gd name="T5" fmla="*/ 0 h 20"/>
                      <a:gd name="T6" fmla="*/ 10 w 10"/>
                      <a:gd name="T7" fmla="*/ 2 h 20"/>
                      <a:gd name="T8" fmla="*/ 10 w 10"/>
                      <a:gd name="T9" fmla="*/ 2 h 20"/>
                      <a:gd name="T10" fmla="*/ 9 w 10"/>
                      <a:gd name="T11" fmla="*/ 3 h 20"/>
                      <a:gd name="T12" fmla="*/ 6 w 10"/>
                      <a:gd name="T13" fmla="*/ 7 h 20"/>
                      <a:gd name="T14" fmla="*/ 4 w 10"/>
                      <a:gd name="T15" fmla="*/ 13 h 20"/>
                      <a:gd name="T16" fmla="*/ 1 w 10"/>
                      <a:gd name="T17" fmla="*/ 19 h 20"/>
                      <a:gd name="T18" fmla="*/ 0 w 10"/>
                      <a:gd name="T19" fmla="*/ 20 h 20"/>
                      <a:gd name="T20" fmla="*/ 0 w 10"/>
                      <a:gd name="T21" fmla="*/ 18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20">
                        <a:moveTo>
                          <a:pt x="0" y="18"/>
                        </a:move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10" y="2"/>
                        </a:lnTo>
                        <a:lnTo>
                          <a:pt x="9" y="3"/>
                        </a:lnTo>
                        <a:lnTo>
                          <a:pt x="6" y="7"/>
                        </a:lnTo>
                        <a:lnTo>
                          <a:pt x="4" y="13"/>
                        </a:lnTo>
                        <a:lnTo>
                          <a:pt x="1" y="19"/>
                        </a:lnTo>
                        <a:lnTo>
                          <a:pt x="0" y="20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37" name="Freeform 3860"/>
                  <p:cNvSpPr>
                    <a:spLocks/>
                  </p:cNvSpPr>
                  <p:nvPr/>
                </p:nvSpPr>
                <p:spPr bwMode="auto">
                  <a:xfrm>
                    <a:off x="3602" y="3846"/>
                    <a:ext cx="5" cy="9"/>
                  </a:xfrm>
                  <a:custGeom>
                    <a:avLst/>
                    <a:gdLst>
                      <a:gd name="T0" fmla="*/ 0 w 10"/>
                      <a:gd name="T1" fmla="*/ 18 h 19"/>
                      <a:gd name="T2" fmla="*/ 9 w 10"/>
                      <a:gd name="T3" fmla="*/ 0 h 19"/>
                      <a:gd name="T4" fmla="*/ 10 w 10"/>
                      <a:gd name="T5" fmla="*/ 0 h 19"/>
                      <a:gd name="T6" fmla="*/ 10 w 10"/>
                      <a:gd name="T7" fmla="*/ 2 h 19"/>
                      <a:gd name="T8" fmla="*/ 10 w 10"/>
                      <a:gd name="T9" fmla="*/ 5 h 19"/>
                      <a:gd name="T10" fmla="*/ 8 w 10"/>
                      <a:gd name="T11" fmla="*/ 8 h 19"/>
                      <a:gd name="T12" fmla="*/ 6 w 10"/>
                      <a:gd name="T13" fmla="*/ 11 h 19"/>
                      <a:gd name="T14" fmla="*/ 3 w 10"/>
                      <a:gd name="T15" fmla="*/ 15 h 19"/>
                      <a:gd name="T16" fmla="*/ 2 w 10"/>
                      <a:gd name="T17" fmla="*/ 19 h 19"/>
                      <a:gd name="T18" fmla="*/ 0 w 10"/>
                      <a:gd name="T19" fmla="*/ 19 h 19"/>
                      <a:gd name="T20" fmla="*/ 0 w 10"/>
                      <a:gd name="T21" fmla="*/ 18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0" h="19">
                        <a:moveTo>
                          <a:pt x="0" y="18"/>
                        </a:moveTo>
                        <a:lnTo>
                          <a:pt x="9" y="0"/>
                        </a:lnTo>
                        <a:lnTo>
                          <a:pt x="10" y="0"/>
                        </a:lnTo>
                        <a:lnTo>
                          <a:pt x="10" y="2"/>
                        </a:lnTo>
                        <a:lnTo>
                          <a:pt x="10" y="5"/>
                        </a:lnTo>
                        <a:lnTo>
                          <a:pt x="8" y="8"/>
                        </a:lnTo>
                        <a:lnTo>
                          <a:pt x="6" y="11"/>
                        </a:lnTo>
                        <a:lnTo>
                          <a:pt x="3" y="15"/>
                        </a:lnTo>
                        <a:lnTo>
                          <a:pt x="2" y="19"/>
                        </a:lnTo>
                        <a:lnTo>
                          <a:pt x="0" y="19"/>
                        </a:lnTo>
                        <a:lnTo>
                          <a:pt x="0" y="18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38" name="Line 38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06" y="3791"/>
                    <a:ext cx="1" cy="8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39" name="Line 38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9" y="3792"/>
                    <a:ext cx="1" cy="10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40" name="Line 38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96" y="3794"/>
                    <a:ext cx="1" cy="9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41" name="Line 38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1" y="3799"/>
                    <a:ext cx="1" cy="11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42" name="Line 38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75" y="3803"/>
                    <a:ext cx="1" cy="6"/>
                  </a:xfrm>
                  <a:prstGeom prst="line">
                    <a:avLst/>
                  </a:prstGeom>
                  <a:noFill/>
                  <a:ln w="1588">
                    <a:solidFill>
                      <a:srgbClr val="80808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43" name="Oval 3866"/>
                  <p:cNvSpPr>
                    <a:spLocks noChangeArrowheads="1"/>
                  </p:cNvSpPr>
                  <p:nvPr/>
                </p:nvSpPr>
                <p:spPr bwMode="auto">
                  <a:xfrm>
                    <a:off x="3587" y="3814"/>
                    <a:ext cx="22" cy="22"/>
                  </a:xfrm>
                  <a:prstGeom prst="ellipse">
                    <a:avLst/>
                  </a:prstGeom>
                  <a:solidFill>
                    <a:srgbClr val="B2B2B2"/>
                  </a:solidFill>
                  <a:ln w="1588">
                    <a:solidFill>
                      <a:srgbClr val="777777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44" name="Freeform 3867"/>
                  <p:cNvSpPr>
                    <a:spLocks/>
                  </p:cNvSpPr>
                  <p:nvPr/>
                </p:nvSpPr>
                <p:spPr bwMode="auto">
                  <a:xfrm>
                    <a:off x="3591" y="3818"/>
                    <a:ext cx="8" cy="7"/>
                  </a:xfrm>
                  <a:custGeom>
                    <a:avLst/>
                    <a:gdLst>
                      <a:gd name="T0" fmla="*/ 7 w 14"/>
                      <a:gd name="T1" fmla="*/ 13 h 13"/>
                      <a:gd name="T2" fmla="*/ 10 w 14"/>
                      <a:gd name="T3" fmla="*/ 13 h 13"/>
                      <a:gd name="T4" fmla="*/ 11 w 14"/>
                      <a:gd name="T5" fmla="*/ 11 h 13"/>
                      <a:gd name="T6" fmla="*/ 13 w 14"/>
                      <a:gd name="T7" fmla="*/ 10 h 13"/>
                      <a:gd name="T8" fmla="*/ 14 w 14"/>
                      <a:gd name="T9" fmla="*/ 8 h 13"/>
                      <a:gd name="T10" fmla="*/ 14 w 14"/>
                      <a:gd name="T11" fmla="*/ 5 h 13"/>
                      <a:gd name="T12" fmla="*/ 14 w 14"/>
                      <a:gd name="T13" fmla="*/ 2 h 13"/>
                      <a:gd name="T14" fmla="*/ 13 w 14"/>
                      <a:gd name="T15" fmla="*/ 2 h 13"/>
                      <a:gd name="T16" fmla="*/ 11 w 14"/>
                      <a:gd name="T17" fmla="*/ 1 h 13"/>
                      <a:gd name="T18" fmla="*/ 10 w 14"/>
                      <a:gd name="T19" fmla="*/ 0 h 13"/>
                      <a:gd name="T20" fmla="*/ 7 w 14"/>
                      <a:gd name="T21" fmla="*/ 0 h 13"/>
                      <a:gd name="T22" fmla="*/ 4 w 14"/>
                      <a:gd name="T23" fmla="*/ 0 h 13"/>
                      <a:gd name="T24" fmla="*/ 3 w 14"/>
                      <a:gd name="T25" fmla="*/ 1 h 13"/>
                      <a:gd name="T26" fmla="*/ 1 w 14"/>
                      <a:gd name="T27" fmla="*/ 2 h 13"/>
                      <a:gd name="T28" fmla="*/ 0 w 14"/>
                      <a:gd name="T29" fmla="*/ 2 h 13"/>
                      <a:gd name="T30" fmla="*/ 0 w 14"/>
                      <a:gd name="T31" fmla="*/ 5 h 13"/>
                      <a:gd name="T32" fmla="*/ 0 w 14"/>
                      <a:gd name="T33" fmla="*/ 8 h 13"/>
                      <a:gd name="T34" fmla="*/ 1 w 14"/>
                      <a:gd name="T35" fmla="*/ 10 h 13"/>
                      <a:gd name="T36" fmla="*/ 3 w 14"/>
                      <a:gd name="T37" fmla="*/ 11 h 13"/>
                      <a:gd name="T38" fmla="*/ 4 w 14"/>
                      <a:gd name="T39" fmla="*/ 13 h 13"/>
                      <a:gd name="T40" fmla="*/ 7 w 14"/>
                      <a:gd name="T41" fmla="*/ 13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4" h="13">
                        <a:moveTo>
                          <a:pt x="7" y="13"/>
                        </a:moveTo>
                        <a:lnTo>
                          <a:pt x="10" y="13"/>
                        </a:lnTo>
                        <a:lnTo>
                          <a:pt x="11" y="11"/>
                        </a:lnTo>
                        <a:lnTo>
                          <a:pt x="13" y="10"/>
                        </a:lnTo>
                        <a:lnTo>
                          <a:pt x="14" y="8"/>
                        </a:lnTo>
                        <a:lnTo>
                          <a:pt x="14" y="5"/>
                        </a:lnTo>
                        <a:lnTo>
                          <a:pt x="14" y="2"/>
                        </a:lnTo>
                        <a:lnTo>
                          <a:pt x="13" y="2"/>
                        </a:lnTo>
                        <a:lnTo>
                          <a:pt x="11" y="1"/>
                        </a:lnTo>
                        <a:lnTo>
                          <a:pt x="10" y="0"/>
                        </a:lnTo>
                        <a:lnTo>
                          <a:pt x="7" y="0"/>
                        </a:lnTo>
                        <a:lnTo>
                          <a:pt x="4" y="0"/>
                        </a:lnTo>
                        <a:lnTo>
                          <a:pt x="3" y="1"/>
                        </a:lnTo>
                        <a:lnTo>
                          <a:pt x="1" y="2"/>
                        </a:lnTo>
                        <a:lnTo>
                          <a:pt x="0" y="2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3" y="11"/>
                        </a:lnTo>
                        <a:lnTo>
                          <a:pt x="4" y="13"/>
                        </a:lnTo>
                        <a:lnTo>
                          <a:pt x="7" y="13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</p:grpSp>
            <p:sp>
              <p:nvSpPr>
                <p:cNvPr id="1471" name="Line 3868"/>
                <p:cNvSpPr>
                  <a:spLocks noChangeShapeType="1"/>
                </p:cNvSpPr>
                <p:nvPr/>
              </p:nvSpPr>
              <p:spPr bwMode="auto">
                <a:xfrm flipH="1" flipV="1">
                  <a:off x="3553" y="3909"/>
                  <a:ext cx="57" cy="16"/>
                </a:xfrm>
                <a:prstGeom prst="line">
                  <a:avLst/>
                </a:prstGeom>
                <a:noFill/>
                <a:ln w="1588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72" name="Freeform 3869"/>
                <p:cNvSpPr>
                  <a:spLocks/>
                </p:cNvSpPr>
                <p:nvPr/>
              </p:nvSpPr>
              <p:spPr bwMode="auto">
                <a:xfrm>
                  <a:off x="3531" y="3896"/>
                  <a:ext cx="22" cy="35"/>
                </a:xfrm>
                <a:custGeom>
                  <a:avLst/>
                  <a:gdLst>
                    <a:gd name="T0" fmla="*/ 0 w 45"/>
                    <a:gd name="T1" fmla="*/ 0 h 71"/>
                    <a:gd name="T2" fmla="*/ 0 w 45"/>
                    <a:gd name="T3" fmla="*/ 54 h 71"/>
                    <a:gd name="T4" fmla="*/ 45 w 45"/>
                    <a:gd name="T5" fmla="*/ 71 h 71"/>
                    <a:gd name="T6" fmla="*/ 45 w 45"/>
                    <a:gd name="T7" fmla="*/ 18 h 71"/>
                    <a:gd name="T8" fmla="*/ 0 w 45"/>
                    <a:gd name="T9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71">
                      <a:moveTo>
                        <a:pt x="0" y="0"/>
                      </a:moveTo>
                      <a:lnTo>
                        <a:pt x="0" y="54"/>
                      </a:lnTo>
                      <a:lnTo>
                        <a:pt x="45" y="71"/>
                      </a:lnTo>
                      <a:lnTo>
                        <a:pt x="45" y="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DDDDDD"/>
                </a:solidFill>
                <a:ln w="1588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grpSp>
              <p:nvGrpSpPr>
                <p:cNvPr id="1473" name="Group 3870"/>
                <p:cNvGrpSpPr>
                  <a:grpSpLocks/>
                </p:cNvGrpSpPr>
                <p:nvPr/>
              </p:nvGrpSpPr>
              <p:grpSpPr bwMode="auto">
                <a:xfrm>
                  <a:off x="3552" y="3867"/>
                  <a:ext cx="128" cy="90"/>
                  <a:chOff x="3552" y="3867"/>
                  <a:chExt cx="128" cy="90"/>
                </a:xfrm>
              </p:grpSpPr>
              <p:sp>
                <p:nvSpPr>
                  <p:cNvPr id="1510" name="Freeform 3871"/>
                  <p:cNvSpPr>
                    <a:spLocks/>
                  </p:cNvSpPr>
                  <p:nvPr/>
                </p:nvSpPr>
                <p:spPr bwMode="auto">
                  <a:xfrm>
                    <a:off x="3567" y="3867"/>
                    <a:ext cx="102" cy="24"/>
                  </a:xfrm>
                  <a:custGeom>
                    <a:avLst/>
                    <a:gdLst>
                      <a:gd name="T0" fmla="*/ 3 w 204"/>
                      <a:gd name="T1" fmla="*/ 24 h 48"/>
                      <a:gd name="T2" fmla="*/ 0 w 204"/>
                      <a:gd name="T3" fmla="*/ 19 h 48"/>
                      <a:gd name="T4" fmla="*/ 113 w 204"/>
                      <a:gd name="T5" fmla="*/ 0 h 48"/>
                      <a:gd name="T6" fmla="*/ 204 w 204"/>
                      <a:gd name="T7" fmla="*/ 19 h 48"/>
                      <a:gd name="T8" fmla="*/ 202 w 204"/>
                      <a:gd name="T9" fmla="*/ 27 h 48"/>
                      <a:gd name="T10" fmla="*/ 93 w 204"/>
                      <a:gd name="T11" fmla="*/ 48 h 48"/>
                      <a:gd name="T12" fmla="*/ 3 w 204"/>
                      <a:gd name="T13" fmla="*/ 24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04" h="48">
                        <a:moveTo>
                          <a:pt x="3" y="24"/>
                        </a:moveTo>
                        <a:lnTo>
                          <a:pt x="0" y="19"/>
                        </a:lnTo>
                        <a:lnTo>
                          <a:pt x="113" y="0"/>
                        </a:lnTo>
                        <a:lnTo>
                          <a:pt x="204" y="19"/>
                        </a:lnTo>
                        <a:lnTo>
                          <a:pt x="202" y="27"/>
                        </a:lnTo>
                        <a:lnTo>
                          <a:pt x="93" y="48"/>
                        </a:lnTo>
                        <a:lnTo>
                          <a:pt x="3" y="24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11" name="Freeform 3872"/>
                  <p:cNvSpPr>
                    <a:spLocks/>
                  </p:cNvSpPr>
                  <p:nvPr/>
                </p:nvSpPr>
                <p:spPr bwMode="auto">
                  <a:xfrm>
                    <a:off x="3607" y="3877"/>
                    <a:ext cx="73" cy="44"/>
                  </a:xfrm>
                  <a:custGeom>
                    <a:avLst/>
                    <a:gdLst>
                      <a:gd name="T0" fmla="*/ 9 w 145"/>
                      <a:gd name="T1" fmla="*/ 23 h 88"/>
                      <a:gd name="T2" fmla="*/ 125 w 145"/>
                      <a:gd name="T3" fmla="*/ 0 h 88"/>
                      <a:gd name="T4" fmla="*/ 145 w 145"/>
                      <a:gd name="T5" fmla="*/ 55 h 88"/>
                      <a:gd name="T6" fmla="*/ 138 w 145"/>
                      <a:gd name="T7" fmla="*/ 59 h 88"/>
                      <a:gd name="T8" fmla="*/ 12 w 145"/>
                      <a:gd name="T9" fmla="*/ 88 h 88"/>
                      <a:gd name="T10" fmla="*/ 2 w 145"/>
                      <a:gd name="T11" fmla="*/ 79 h 88"/>
                      <a:gd name="T12" fmla="*/ 0 w 145"/>
                      <a:gd name="T13" fmla="*/ 30 h 88"/>
                      <a:gd name="T14" fmla="*/ 9 w 145"/>
                      <a:gd name="T15" fmla="*/ 23 h 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45" h="88">
                        <a:moveTo>
                          <a:pt x="9" y="23"/>
                        </a:moveTo>
                        <a:lnTo>
                          <a:pt x="125" y="0"/>
                        </a:lnTo>
                        <a:lnTo>
                          <a:pt x="145" y="55"/>
                        </a:lnTo>
                        <a:lnTo>
                          <a:pt x="138" y="59"/>
                        </a:lnTo>
                        <a:lnTo>
                          <a:pt x="12" y="88"/>
                        </a:lnTo>
                        <a:lnTo>
                          <a:pt x="2" y="79"/>
                        </a:lnTo>
                        <a:lnTo>
                          <a:pt x="0" y="30"/>
                        </a:lnTo>
                        <a:lnTo>
                          <a:pt x="9" y="23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12" name="Freeform 3873"/>
                  <p:cNvSpPr>
                    <a:spLocks/>
                  </p:cNvSpPr>
                  <p:nvPr/>
                </p:nvSpPr>
                <p:spPr bwMode="auto">
                  <a:xfrm>
                    <a:off x="3624" y="3888"/>
                    <a:ext cx="22" cy="24"/>
                  </a:xfrm>
                  <a:custGeom>
                    <a:avLst/>
                    <a:gdLst>
                      <a:gd name="T0" fmla="*/ 7 w 43"/>
                      <a:gd name="T1" fmla="*/ 4 h 46"/>
                      <a:gd name="T2" fmla="*/ 0 w 43"/>
                      <a:gd name="T3" fmla="*/ 14 h 46"/>
                      <a:gd name="T4" fmla="*/ 7 w 43"/>
                      <a:gd name="T5" fmla="*/ 40 h 46"/>
                      <a:gd name="T6" fmla="*/ 16 w 43"/>
                      <a:gd name="T7" fmla="*/ 46 h 46"/>
                      <a:gd name="T8" fmla="*/ 36 w 43"/>
                      <a:gd name="T9" fmla="*/ 42 h 46"/>
                      <a:gd name="T10" fmla="*/ 43 w 43"/>
                      <a:gd name="T11" fmla="*/ 32 h 46"/>
                      <a:gd name="T12" fmla="*/ 36 w 43"/>
                      <a:gd name="T13" fmla="*/ 6 h 46"/>
                      <a:gd name="T14" fmla="*/ 26 w 43"/>
                      <a:gd name="T15" fmla="*/ 0 h 46"/>
                      <a:gd name="T16" fmla="*/ 7 w 43"/>
                      <a:gd name="T17" fmla="*/ 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3" h="46">
                        <a:moveTo>
                          <a:pt x="7" y="4"/>
                        </a:moveTo>
                        <a:lnTo>
                          <a:pt x="0" y="14"/>
                        </a:lnTo>
                        <a:lnTo>
                          <a:pt x="7" y="40"/>
                        </a:lnTo>
                        <a:lnTo>
                          <a:pt x="16" y="46"/>
                        </a:lnTo>
                        <a:lnTo>
                          <a:pt x="36" y="42"/>
                        </a:lnTo>
                        <a:lnTo>
                          <a:pt x="43" y="32"/>
                        </a:lnTo>
                        <a:lnTo>
                          <a:pt x="36" y="6"/>
                        </a:lnTo>
                        <a:lnTo>
                          <a:pt x="26" y="0"/>
                        </a:lnTo>
                        <a:lnTo>
                          <a:pt x="7" y="4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13" name="Freeform 3874"/>
                  <p:cNvSpPr>
                    <a:spLocks/>
                  </p:cNvSpPr>
                  <p:nvPr/>
                </p:nvSpPr>
                <p:spPr bwMode="auto">
                  <a:xfrm>
                    <a:off x="3552" y="3878"/>
                    <a:ext cx="60" cy="45"/>
                  </a:xfrm>
                  <a:custGeom>
                    <a:avLst/>
                    <a:gdLst>
                      <a:gd name="T0" fmla="*/ 28 w 118"/>
                      <a:gd name="T1" fmla="*/ 0 h 91"/>
                      <a:gd name="T2" fmla="*/ 118 w 118"/>
                      <a:gd name="T3" fmla="*/ 23 h 91"/>
                      <a:gd name="T4" fmla="*/ 118 w 118"/>
                      <a:gd name="T5" fmla="*/ 86 h 91"/>
                      <a:gd name="T6" fmla="*/ 109 w 118"/>
                      <a:gd name="T7" fmla="*/ 91 h 91"/>
                      <a:gd name="T8" fmla="*/ 2 w 118"/>
                      <a:gd name="T9" fmla="*/ 61 h 91"/>
                      <a:gd name="T10" fmla="*/ 0 w 118"/>
                      <a:gd name="T11" fmla="*/ 51 h 91"/>
                      <a:gd name="T12" fmla="*/ 8 w 118"/>
                      <a:gd name="T13" fmla="*/ 29 h 91"/>
                      <a:gd name="T14" fmla="*/ 28 w 118"/>
                      <a:gd name="T15" fmla="*/ 0 h 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8" h="91">
                        <a:moveTo>
                          <a:pt x="28" y="0"/>
                        </a:moveTo>
                        <a:lnTo>
                          <a:pt x="118" y="23"/>
                        </a:lnTo>
                        <a:lnTo>
                          <a:pt x="118" y="86"/>
                        </a:lnTo>
                        <a:lnTo>
                          <a:pt x="109" y="91"/>
                        </a:lnTo>
                        <a:lnTo>
                          <a:pt x="2" y="61"/>
                        </a:lnTo>
                        <a:lnTo>
                          <a:pt x="0" y="51"/>
                        </a:lnTo>
                        <a:lnTo>
                          <a:pt x="8" y="29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14" name="Freeform 3875"/>
                  <p:cNvSpPr>
                    <a:spLocks/>
                  </p:cNvSpPr>
                  <p:nvPr/>
                </p:nvSpPr>
                <p:spPr bwMode="auto">
                  <a:xfrm>
                    <a:off x="3577" y="3887"/>
                    <a:ext cx="22" cy="25"/>
                  </a:xfrm>
                  <a:custGeom>
                    <a:avLst/>
                    <a:gdLst>
                      <a:gd name="T0" fmla="*/ 19 w 45"/>
                      <a:gd name="T1" fmla="*/ 0 h 49"/>
                      <a:gd name="T2" fmla="*/ 7 w 45"/>
                      <a:gd name="T3" fmla="*/ 6 h 49"/>
                      <a:gd name="T4" fmla="*/ 0 w 45"/>
                      <a:gd name="T5" fmla="*/ 32 h 49"/>
                      <a:gd name="T6" fmla="*/ 6 w 45"/>
                      <a:gd name="T7" fmla="*/ 42 h 49"/>
                      <a:gd name="T8" fmla="*/ 26 w 45"/>
                      <a:gd name="T9" fmla="*/ 49 h 49"/>
                      <a:gd name="T10" fmla="*/ 37 w 45"/>
                      <a:gd name="T11" fmla="*/ 42 h 49"/>
                      <a:gd name="T12" fmla="*/ 45 w 45"/>
                      <a:gd name="T13" fmla="*/ 17 h 49"/>
                      <a:gd name="T14" fmla="*/ 39 w 45"/>
                      <a:gd name="T15" fmla="*/ 6 h 49"/>
                      <a:gd name="T16" fmla="*/ 19 w 45"/>
                      <a:gd name="T17" fmla="*/ 0 h 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45" h="49">
                        <a:moveTo>
                          <a:pt x="19" y="0"/>
                        </a:moveTo>
                        <a:lnTo>
                          <a:pt x="7" y="6"/>
                        </a:lnTo>
                        <a:lnTo>
                          <a:pt x="0" y="32"/>
                        </a:lnTo>
                        <a:lnTo>
                          <a:pt x="6" y="42"/>
                        </a:lnTo>
                        <a:lnTo>
                          <a:pt x="26" y="49"/>
                        </a:lnTo>
                        <a:lnTo>
                          <a:pt x="37" y="42"/>
                        </a:lnTo>
                        <a:lnTo>
                          <a:pt x="45" y="17"/>
                        </a:lnTo>
                        <a:lnTo>
                          <a:pt x="39" y="6"/>
                        </a:lnTo>
                        <a:lnTo>
                          <a:pt x="19" y="0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515" name="Freeform 3876"/>
                  <p:cNvSpPr>
                    <a:spLocks/>
                  </p:cNvSpPr>
                  <p:nvPr/>
                </p:nvSpPr>
                <p:spPr bwMode="auto">
                  <a:xfrm>
                    <a:off x="3552" y="3903"/>
                    <a:ext cx="61" cy="54"/>
                  </a:xfrm>
                  <a:custGeom>
                    <a:avLst/>
                    <a:gdLst>
                      <a:gd name="T0" fmla="*/ 0 w 121"/>
                      <a:gd name="T1" fmla="*/ 0 h 108"/>
                      <a:gd name="T2" fmla="*/ 0 w 121"/>
                      <a:gd name="T3" fmla="*/ 65 h 108"/>
                      <a:gd name="T4" fmla="*/ 117 w 121"/>
                      <a:gd name="T5" fmla="*/ 108 h 108"/>
                      <a:gd name="T6" fmla="*/ 121 w 121"/>
                      <a:gd name="T7" fmla="*/ 103 h 108"/>
                      <a:gd name="T8" fmla="*/ 121 w 121"/>
                      <a:gd name="T9" fmla="*/ 39 h 108"/>
                      <a:gd name="T10" fmla="*/ 117 w 121"/>
                      <a:gd name="T11" fmla="*/ 33 h 108"/>
                      <a:gd name="T12" fmla="*/ 0 w 121"/>
                      <a:gd name="T13" fmla="*/ 0 h 1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21" h="108">
                        <a:moveTo>
                          <a:pt x="0" y="0"/>
                        </a:moveTo>
                        <a:lnTo>
                          <a:pt x="0" y="65"/>
                        </a:lnTo>
                        <a:lnTo>
                          <a:pt x="117" y="108"/>
                        </a:lnTo>
                        <a:lnTo>
                          <a:pt x="121" y="103"/>
                        </a:lnTo>
                        <a:lnTo>
                          <a:pt x="121" y="39"/>
                        </a:lnTo>
                        <a:lnTo>
                          <a:pt x="117" y="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DDDDDD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516" name="Group 3877"/>
                  <p:cNvGrpSpPr>
                    <a:grpSpLocks/>
                  </p:cNvGrpSpPr>
                  <p:nvPr/>
                </p:nvGrpSpPr>
                <p:grpSpPr bwMode="auto">
                  <a:xfrm>
                    <a:off x="3612" y="3905"/>
                    <a:ext cx="68" cy="52"/>
                    <a:chOff x="3612" y="3905"/>
                    <a:chExt cx="68" cy="52"/>
                  </a:xfrm>
                </p:grpSpPr>
                <p:sp>
                  <p:nvSpPr>
                    <p:cNvPr id="1517" name="Freeform 3878"/>
                    <p:cNvSpPr>
                      <a:spLocks/>
                    </p:cNvSpPr>
                    <p:nvPr/>
                  </p:nvSpPr>
                  <p:spPr bwMode="auto">
                    <a:xfrm>
                      <a:off x="3612" y="3905"/>
                      <a:ext cx="68" cy="52"/>
                    </a:xfrm>
                    <a:custGeom>
                      <a:avLst/>
                      <a:gdLst>
                        <a:gd name="T0" fmla="*/ 0 w 136"/>
                        <a:gd name="T1" fmla="*/ 104 h 104"/>
                        <a:gd name="T2" fmla="*/ 136 w 136"/>
                        <a:gd name="T3" fmla="*/ 70 h 104"/>
                        <a:gd name="T4" fmla="*/ 136 w 136"/>
                        <a:gd name="T5" fmla="*/ 0 h 104"/>
                        <a:gd name="T6" fmla="*/ 0 w 136"/>
                        <a:gd name="T7" fmla="*/ 29 h 104"/>
                        <a:gd name="T8" fmla="*/ 0 w 136"/>
                        <a:gd name="T9" fmla="*/ 104 h 1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36" h="104">
                          <a:moveTo>
                            <a:pt x="0" y="104"/>
                          </a:moveTo>
                          <a:lnTo>
                            <a:pt x="136" y="70"/>
                          </a:lnTo>
                          <a:lnTo>
                            <a:pt x="136" y="0"/>
                          </a:lnTo>
                          <a:lnTo>
                            <a:pt x="0" y="29"/>
                          </a:lnTo>
                          <a:lnTo>
                            <a:pt x="0" y="104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18" name="Line 38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2" y="3910"/>
                      <a:ext cx="64" cy="15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F8F8F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19" name="Line 38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3" y="3921"/>
                      <a:ext cx="64" cy="14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F8F8F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20" name="Line 38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13" y="3930"/>
                      <a:ext cx="64" cy="14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F8F8F8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74" name="Group 3882"/>
                <p:cNvGrpSpPr>
                  <a:grpSpLocks/>
                </p:cNvGrpSpPr>
                <p:nvPr/>
              </p:nvGrpSpPr>
              <p:grpSpPr bwMode="auto">
                <a:xfrm>
                  <a:off x="3573" y="3834"/>
                  <a:ext cx="88" cy="52"/>
                  <a:chOff x="3573" y="3834"/>
                  <a:chExt cx="88" cy="52"/>
                </a:xfrm>
              </p:grpSpPr>
              <p:grpSp>
                <p:nvGrpSpPr>
                  <p:cNvPr id="1477" name="Group 3883"/>
                  <p:cNvGrpSpPr>
                    <a:grpSpLocks/>
                  </p:cNvGrpSpPr>
                  <p:nvPr/>
                </p:nvGrpSpPr>
                <p:grpSpPr bwMode="auto">
                  <a:xfrm>
                    <a:off x="3573" y="3853"/>
                    <a:ext cx="88" cy="33"/>
                    <a:chOff x="3573" y="3853"/>
                    <a:chExt cx="88" cy="33"/>
                  </a:xfrm>
                </p:grpSpPr>
                <p:sp>
                  <p:nvSpPr>
                    <p:cNvPr id="1498" name="Freeform 3884"/>
                    <p:cNvSpPr>
                      <a:spLocks/>
                    </p:cNvSpPr>
                    <p:nvPr/>
                  </p:nvSpPr>
                  <p:spPr bwMode="auto">
                    <a:xfrm>
                      <a:off x="3581" y="3853"/>
                      <a:ext cx="71" cy="17"/>
                    </a:xfrm>
                    <a:custGeom>
                      <a:avLst/>
                      <a:gdLst>
                        <a:gd name="T0" fmla="*/ 138 w 142"/>
                        <a:gd name="T1" fmla="*/ 20 h 35"/>
                        <a:gd name="T2" fmla="*/ 142 w 142"/>
                        <a:gd name="T3" fmla="*/ 19 h 35"/>
                        <a:gd name="T4" fmla="*/ 73 w 142"/>
                        <a:gd name="T5" fmla="*/ 0 h 35"/>
                        <a:gd name="T6" fmla="*/ 0 w 142"/>
                        <a:gd name="T7" fmla="*/ 19 h 35"/>
                        <a:gd name="T8" fmla="*/ 21 w 142"/>
                        <a:gd name="T9" fmla="*/ 29 h 35"/>
                        <a:gd name="T10" fmla="*/ 64 w 142"/>
                        <a:gd name="T11" fmla="*/ 35 h 35"/>
                        <a:gd name="T12" fmla="*/ 138 w 142"/>
                        <a:gd name="T13" fmla="*/ 20 h 3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42" h="35">
                          <a:moveTo>
                            <a:pt x="138" y="20"/>
                          </a:moveTo>
                          <a:lnTo>
                            <a:pt x="142" y="19"/>
                          </a:lnTo>
                          <a:lnTo>
                            <a:pt x="73" y="0"/>
                          </a:lnTo>
                          <a:lnTo>
                            <a:pt x="0" y="19"/>
                          </a:lnTo>
                          <a:lnTo>
                            <a:pt x="21" y="29"/>
                          </a:lnTo>
                          <a:lnTo>
                            <a:pt x="64" y="35"/>
                          </a:lnTo>
                          <a:lnTo>
                            <a:pt x="138" y="20"/>
                          </a:lnTo>
                          <a:close/>
                        </a:path>
                      </a:pathLst>
                    </a:custGeom>
                    <a:solidFill>
                      <a:srgbClr val="B2B2B2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99" name="Freeform 3885"/>
                    <p:cNvSpPr>
                      <a:spLocks/>
                    </p:cNvSpPr>
                    <p:nvPr/>
                  </p:nvSpPr>
                  <p:spPr bwMode="auto">
                    <a:xfrm>
                      <a:off x="3581" y="3865"/>
                      <a:ext cx="34" cy="13"/>
                    </a:xfrm>
                    <a:custGeom>
                      <a:avLst/>
                      <a:gdLst>
                        <a:gd name="T0" fmla="*/ 68 w 68"/>
                        <a:gd name="T1" fmla="*/ 22 h 26"/>
                        <a:gd name="T2" fmla="*/ 54 w 68"/>
                        <a:gd name="T3" fmla="*/ 26 h 26"/>
                        <a:gd name="T4" fmla="*/ 0 w 68"/>
                        <a:gd name="T5" fmla="*/ 12 h 26"/>
                        <a:gd name="T6" fmla="*/ 15 w 68"/>
                        <a:gd name="T7" fmla="*/ 0 h 26"/>
                        <a:gd name="T8" fmla="*/ 67 w 68"/>
                        <a:gd name="T9" fmla="*/ 10 h 26"/>
                        <a:gd name="T10" fmla="*/ 68 w 68"/>
                        <a:gd name="T11" fmla="*/ 22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68" h="26">
                          <a:moveTo>
                            <a:pt x="68" y="22"/>
                          </a:moveTo>
                          <a:lnTo>
                            <a:pt x="54" y="26"/>
                          </a:lnTo>
                          <a:lnTo>
                            <a:pt x="0" y="12"/>
                          </a:lnTo>
                          <a:lnTo>
                            <a:pt x="15" y="0"/>
                          </a:lnTo>
                          <a:lnTo>
                            <a:pt x="67" y="10"/>
                          </a:lnTo>
                          <a:lnTo>
                            <a:pt x="68" y="22"/>
                          </a:lnTo>
                          <a:close/>
                        </a:path>
                      </a:pathLst>
                    </a:custGeom>
                    <a:solidFill>
                      <a:srgbClr val="EAEAEA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00" name="Freeform 3886"/>
                    <p:cNvSpPr>
                      <a:spLocks/>
                    </p:cNvSpPr>
                    <p:nvPr/>
                  </p:nvSpPr>
                  <p:spPr bwMode="auto">
                    <a:xfrm>
                      <a:off x="3613" y="3862"/>
                      <a:ext cx="48" cy="16"/>
                    </a:xfrm>
                    <a:custGeom>
                      <a:avLst/>
                      <a:gdLst>
                        <a:gd name="T0" fmla="*/ 3 w 97"/>
                        <a:gd name="T1" fmla="*/ 32 h 32"/>
                        <a:gd name="T2" fmla="*/ 0 w 97"/>
                        <a:gd name="T3" fmla="*/ 29 h 32"/>
                        <a:gd name="T4" fmla="*/ 3 w 97"/>
                        <a:gd name="T5" fmla="*/ 14 h 32"/>
                        <a:gd name="T6" fmla="*/ 78 w 97"/>
                        <a:gd name="T7" fmla="*/ 0 h 32"/>
                        <a:gd name="T8" fmla="*/ 97 w 97"/>
                        <a:gd name="T9" fmla="*/ 11 h 32"/>
                        <a:gd name="T10" fmla="*/ 96 w 97"/>
                        <a:gd name="T11" fmla="*/ 14 h 32"/>
                        <a:gd name="T12" fmla="*/ 3 w 97"/>
                        <a:gd name="T13" fmla="*/ 32 h 3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97" h="32">
                          <a:moveTo>
                            <a:pt x="3" y="32"/>
                          </a:moveTo>
                          <a:lnTo>
                            <a:pt x="0" y="29"/>
                          </a:lnTo>
                          <a:lnTo>
                            <a:pt x="3" y="14"/>
                          </a:lnTo>
                          <a:lnTo>
                            <a:pt x="78" y="0"/>
                          </a:lnTo>
                          <a:lnTo>
                            <a:pt x="97" y="11"/>
                          </a:lnTo>
                          <a:lnTo>
                            <a:pt x="96" y="14"/>
                          </a:lnTo>
                          <a:lnTo>
                            <a:pt x="3" y="32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01" name="Freeform 3887"/>
                    <p:cNvSpPr>
                      <a:spLocks/>
                    </p:cNvSpPr>
                    <p:nvPr/>
                  </p:nvSpPr>
                  <p:spPr bwMode="auto">
                    <a:xfrm>
                      <a:off x="3610" y="3867"/>
                      <a:ext cx="51" cy="19"/>
                    </a:xfrm>
                    <a:custGeom>
                      <a:avLst/>
                      <a:gdLst>
                        <a:gd name="T0" fmla="*/ 5 w 103"/>
                        <a:gd name="T1" fmla="*/ 36 h 36"/>
                        <a:gd name="T2" fmla="*/ 2 w 103"/>
                        <a:gd name="T3" fmla="*/ 32 h 36"/>
                        <a:gd name="T4" fmla="*/ 0 w 103"/>
                        <a:gd name="T5" fmla="*/ 22 h 36"/>
                        <a:gd name="T6" fmla="*/ 5 w 103"/>
                        <a:gd name="T7" fmla="*/ 19 h 36"/>
                        <a:gd name="T8" fmla="*/ 103 w 103"/>
                        <a:gd name="T9" fmla="*/ 0 h 36"/>
                        <a:gd name="T10" fmla="*/ 103 w 103"/>
                        <a:gd name="T11" fmla="*/ 16 h 36"/>
                        <a:gd name="T12" fmla="*/ 5 w 103"/>
                        <a:gd name="T13" fmla="*/ 36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03" h="36">
                          <a:moveTo>
                            <a:pt x="5" y="36"/>
                          </a:moveTo>
                          <a:lnTo>
                            <a:pt x="2" y="32"/>
                          </a:lnTo>
                          <a:lnTo>
                            <a:pt x="0" y="22"/>
                          </a:lnTo>
                          <a:lnTo>
                            <a:pt x="5" y="19"/>
                          </a:lnTo>
                          <a:lnTo>
                            <a:pt x="103" y="0"/>
                          </a:lnTo>
                          <a:lnTo>
                            <a:pt x="103" y="16"/>
                          </a:lnTo>
                          <a:lnTo>
                            <a:pt x="5" y="36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02" name="Freeform 3888"/>
                    <p:cNvSpPr>
                      <a:spLocks/>
                    </p:cNvSpPr>
                    <p:nvPr/>
                  </p:nvSpPr>
                  <p:spPr bwMode="auto">
                    <a:xfrm>
                      <a:off x="3573" y="3867"/>
                      <a:ext cx="39" cy="19"/>
                    </a:xfrm>
                    <a:custGeom>
                      <a:avLst/>
                      <a:gdLst>
                        <a:gd name="T0" fmla="*/ 80 w 80"/>
                        <a:gd name="T1" fmla="*/ 36 h 36"/>
                        <a:gd name="T2" fmla="*/ 0 w 80"/>
                        <a:gd name="T3" fmla="*/ 16 h 36"/>
                        <a:gd name="T4" fmla="*/ 0 w 80"/>
                        <a:gd name="T5" fmla="*/ 0 h 36"/>
                        <a:gd name="T6" fmla="*/ 80 w 80"/>
                        <a:gd name="T7" fmla="*/ 17 h 36"/>
                        <a:gd name="T8" fmla="*/ 80 w 80"/>
                        <a:gd name="T9" fmla="*/ 36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0" h="36">
                          <a:moveTo>
                            <a:pt x="80" y="36"/>
                          </a:moveTo>
                          <a:lnTo>
                            <a:pt x="0" y="16"/>
                          </a:lnTo>
                          <a:lnTo>
                            <a:pt x="0" y="0"/>
                          </a:lnTo>
                          <a:lnTo>
                            <a:pt x="80" y="17"/>
                          </a:lnTo>
                          <a:lnTo>
                            <a:pt x="80" y="36"/>
                          </a:lnTo>
                          <a:close/>
                        </a:path>
                      </a:pathLst>
                    </a:custGeom>
                    <a:solidFill>
                      <a:srgbClr val="DDDDDD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03" name="Freeform 3889"/>
                    <p:cNvSpPr>
                      <a:spLocks/>
                    </p:cNvSpPr>
                    <p:nvPr/>
                  </p:nvSpPr>
                  <p:spPr bwMode="auto">
                    <a:xfrm>
                      <a:off x="3583" y="3872"/>
                      <a:ext cx="28" cy="11"/>
                    </a:xfrm>
                    <a:custGeom>
                      <a:avLst/>
                      <a:gdLst>
                        <a:gd name="T0" fmla="*/ 0 w 55"/>
                        <a:gd name="T1" fmla="*/ 0 h 21"/>
                        <a:gd name="T2" fmla="*/ 0 w 55"/>
                        <a:gd name="T3" fmla="*/ 8 h 21"/>
                        <a:gd name="T4" fmla="*/ 55 w 55"/>
                        <a:gd name="T5" fmla="*/ 21 h 21"/>
                        <a:gd name="T6" fmla="*/ 55 w 55"/>
                        <a:gd name="T7" fmla="*/ 13 h 21"/>
                        <a:gd name="T8" fmla="*/ 0 w 55"/>
                        <a:gd name="T9" fmla="*/ 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55" h="21">
                          <a:moveTo>
                            <a:pt x="0" y="0"/>
                          </a:moveTo>
                          <a:lnTo>
                            <a:pt x="0" y="8"/>
                          </a:lnTo>
                          <a:lnTo>
                            <a:pt x="55" y="21"/>
                          </a:lnTo>
                          <a:lnTo>
                            <a:pt x="55" y="1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66FF"/>
                    </a:solidFill>
                    <a:ln w="1588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04" name="Freeform 3890"/>
                    <p:cNvSpPr>
                      <a:spLocks/>
                    </p:cNvSpPr>
                    <p:nvPr/>
                  </p:nvSpPr>
                  <p:spPr bwMode="auto">
                    <a:xfrm>
                      <a:off x="3614" y="3869"/>
                      <a:ext cx="46" cy="14"/>
                    </a:xfrm>
                    <a:custGeom>
                      <a:avLst/>
                      <a:gdLst>
                        <a:gd name="T0" fmla="*/ 0 w 92"/>
                        <a:gd name="T1" fmla="*/ 17 h 27"/>
                        <a:gd name="T2" fmla="*/ 0 w 92"/>
                        <a:gd name="T3" fmla="*/ 27 h 27"/>
                        <a:gd name="T4" fmla="*/ 92 w 92"/>
                        <a:gd name="T5" fmla="*/ 8 h 27"/>
                        <a:gd name="T6" fmla="*/ 92 w 92"/>
                        <a:gd name="T7" fmla="*/ 0 h 27"/>
                        <a:gd name="T8" fmla="*/ 0 w 92"/>
                        <a:gd name="T9" fmla="*/ 17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92" h="27">
                          <a:moveTo>
                            <a:pt x="0" y="17"/>
                          </a:moveTo>
                          <a:lnTo>
                            <a:pt x="0" y="27"/>
                          </a:lnTo>
                          <a:lnTo>
                            <a:pt x="92" y="8"/>
                          </a:lnTo>
                          <a:lnTo>
                            <a:pt x="92" y="0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0066FF"/>
                    </a:solidFill>
                    <a:ln w="1588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05" name="Rectangle 38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89" y="3873"/>
                      <a:ext cx="2" cy="6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06" name="Rectangle 38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03" y="3875"/>
                      <a:ext cx="1" cy="7"/>
                    </a:xfrm>
                    <a:prstGeom prst="rect">
                      <a:avLst/>
                    </a:prstGeom>
                    <a:solidFill>
                      <a:srgbClr val="DDDDDD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07" name="Rectangle 38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26" y="3875"/>
                      <a:ext cx="1" cy="6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08" name="Rectangle 38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38" y="3873"/>
                      <a:ext cx="2" cy="5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509" name="Rectangle 38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0" y="3870"/>
                      <a:ext cx="1" cy="6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478" name="Freeform 3896"/>
                  <p:cNvSpPr>
                    <a:spLocks/>
                  </p:cNvSpPr>
                  <p:nvPr/>
                </p:nvSpPr>
                <p:spPr bwMode="auto">
                  <a:xfrm>
                    <a:off x="3573" y="3852"/>
                    <a:ext cx="62" cy="15"/>
                  </a:xfrm>
                  <a:custGeom>
                    <a:avLst/>
                    <a:gdLst>
                      <a:gd name="T0" fmla="*/ 1 w 126"/>
                      <a:gd name="T1" fmla="*/ 26 h 30"/>
                      <a:gd name="T2" fmla="*/ 0 w 126"/>
                      <a:gd name="T3" fmla="*/ 23 h 30"/>
                      <a:gd name="T4" fmla="*/ 94 w 126"/>
                      <a:gd name="T5" fmla="*/ 0 h 30"/>
                      <a:gd name="T6" fmla="*/ 126 w 126"/>
                      <a:gd name="T7" fmla="*/ 7 h 30"/>
                      <a:gd name="T8" fmla="*/ 123 w 126"/>
                      <a:gd name="T9" fmla="*/ 9 h 30"/>
                      <a:gd name="T10" fmla="*/ 75 w 126"/>
                      <a:gd name="T11" fmla="*/ 10 h 30"/>
                      <a:gd name="T12" fmla="*/ 26 w 126"/>
                      <a:gd name="T13" fmla="*/ 30 h 30"/>
                      <a:gd name="T14" fmla="*/ 1 w 126"/>
                      <a:gd name="T15" fmla="*/ 2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26" h="30">
                        <a:moveTo>
                          <a:pt x="1" y="26"/>
                        </a:moveTo>
                        <a:lnTo>
                          <a:pt x="0" y="23"/>
                        </a:lnTo>
                        <a:lnTo>
                          <a:pt x="94" y="0"/>
                        </a:lnTo>
                        <a:lnTo>
                          <a:pt x="126" y="7"/>
                        </a:lnTo>
                        <a:lnTo>
                          <a:pt x="123" y="9"/>
                        </a:lnTo>
                        <a:lnTo>
                          <a:pt x="75" y="10"/>
                        </a:lnTo>
                        <a:lnTo>
                          <a:pt x="26" y="30"/>
                        </a:lnTo>
                        <a:lnTo>
                          <a:pt x="1" y="26"/>
                        </a:lnTo>
                        <a:close/>
                      </a:path>
                    </a:pathLst>
                  </a:custGeom>
                  <a:solidFill>
                    <a:srgbClr val="B2B2B2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479" name="Group 3897"/>
                  <p:cNvGrpSpPr>
                    <a:grpSpLocks/>
                  </p:cNvGrpSpPr>
                  <p:nvPr/>
                </p:nvGrpSpPr>
                <p:grpSpPr bwMode="auto">
                  <a:xfrm>
                    <a:off x="3634" y="3856"/>
                    <a:ext cx="9" cy="14"/>
                    <a:chOff x="3634" y="3856"/>
                    <a:chExt cx="9" cy="14"/>
                  </a:xfrm>
                </p:grpSpPr>
                <p:grpSp>
                  <p:nvGrpSpPr>
                    <p:cNvPr id="1492" name="Group 389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35" y="3856"/>
                      <a:ext cx="8" cy="11"/>
                      <a:chOff x="3635" y="3856"/>
                      <a:chExt cx="8" cy="11"/>
                    </a:xfrm>
                  </p:grpSpPr>
                  <p:sp>
                    <p:nvSpPr>
                      <p:cNvPr id="1494" name="Freeform 389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5" y="3856"/>
                        <a:ext cx="8" cy="11"/>
                      </a:xfrm>
                      <a:custGeom>
                        <a:avLst/>
                        <a:gdLst>
                          <a:gd name="T0" fmla="*/ 14 w 14"/>
                          <a:gd name="T1" fmla="*/ 11 h 21"/>
                          <a:gd name="T2" fmla="*/ 13 w 14"/>
                          <a:gd name="T3" fmla="*/ 4 h 21"/>
                          <a:gd name="T4" fmla="*/ 11 w 14"/>
                          <a:gd name="T5" fmla="*/ 1 h 21"/>
                          <a:gd name="T6" fmla="*/ 10 w 14"/>
                          <a:gd name="T7" fmla="*/ 0 h 21"/>
                          <a:gd name="T8" fmla="*/ 3 w 14"/>
                          <a:gd name="T9" fmla="*/ 0 h 21"/>
                          <a:gd name="T10" fmla="*/ 1 w 14"/>
                          <a:gd name="T11" fmla="*/ 1 h 21"/>
                          <a:gd name="T12" fmla="*/ 1 w 14"/>
                          <a:gd name="T13" fmla="*/ 4 h 21"/>
                          <a:gd name="T14" fmla="*/ 0 w 14"/>
                          <a:gd name="T15" fmla="*/ 11 h 21"/>
                          <a:gd name="T16" fmla="*/ 1 w 14"/>
                          <a:gd name="T17" fmla="*/ 19 h 21"/>
                          <a:gd name="T18" fmla="*/ 1 w 14"/>
                          <a:gd name="T19" fmla="*/ 20 h 21"/>
                          <a:gd name="T20" fmla="*/ 3 w 14"/>
                          <a:gd name="T21" fmla="*/ 21 h 21"/>
                          <a:gd name="T22" fmla="*/ 10 w 14"/>
                          <a:gd name="T23" fmla="*/ 21 h 21"/>
                          <a:gd name="T24" fmla="*/ 11 w 14"/>
                          <a:gd name="T25" fmla="*/ 20 h 21"/>
                          <a:gd name="T26" fmla="*/ 13 w 14"/>
                          <a:gd name="T27" fmla="*/ 19 h 21"/>
                          <a:gd name="T28" fmla="*/ 14 w 14"/>
                          <a:gd name="T29" fmla="*/ 11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14" h="21">
                            <a:moveTo>
                              <a:pt x="14" y="11"/>
                            </a:moveTo>
                            <a:lnTo>
                              <a:pt x="13" y="4"/>
                            </a:lnTo>
                            <a:lnTo>
                              <a:pt x="11" y="1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  <a:lnTo>
                              <a:pt x="1" y="1"/>
                            </a:lnTo>
                            <a:lnTo>
                              <a:pt x="1" y="4"/>
                            </a:lnTo>
                            <a:lnTo>
                              <a:pt x="0" y="11"/>
                            </a:lnTo>
                            <a:lnTo>
                              <a:pt x="1" y="19"/>
                            </a:lnTo>
                            <a:lnTo>
                              <a:pt x="1" y="20"/>
                            </a:lnTo>
                            <a:lnTo>
                              <a:pt x="3" y="21"/>
                            </a:lnTo>
                            <a:lnTo>
                              <a:pt x="10" y="21"/>
                            </a:lnTo>
                            <a:lnTo>
                              <a:pt x="11" y="20"/>
                            </a:lnTo>
                            <a:lnTo>
                              <a:pt x="13" y="19"/>
                            </a:lnTo>
                            <a:lnTo>
                              <a:pt x="14" y="11"/>
                            </a:lnTo>
                            <a:close/>
                          </a:path>
                        </a:pathLst>
                      </a:custGeom>
                      <a:solidFill>
                        <a:srgbClr val="969696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95" name="Freeform 390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9" y="3856"/>
                        <a:ext cx="4" cy="11"/>
                      </a:xfrm>
                      <a:custGeom>
                        <a:avLst/>
                        <a:gdLst>
                          <a:gd name="T0" fmla="*/ 3 w 7"/>
                          <a:gd name="T1" fmla="*/ 0 h 21"/>
                          <a:gd name="T2" fmla="*/ 2 w 7"/>
                          <a:gd name="T3" fmla="*/ 1 h 21"/>
                          <a:gd name="T4" fmla="*/ 2 w 7"/>
                          <a:gd name="T5" fmla="*/ 4 h 21"/>
                          <a:gd name="T6" fmla="*/ 0 w 7"/>
                          <a:gd name="T7" fmla="*/ 11 h 21"/>
                          <a:gd name="T8" fmla="*/ 2 w 7"/>
                          <a:gd name="T9" fmla="*/ 19 h 21"/>
                          <a:gd name="T10" fmla="*/ 2 w 7"/>
                          <a:gd name="T11" fmla="*/ 20 h 21"/>
                          <a:gd name="T12" fmla="*/ 3 w 7"/>
                          <a:gd name="T13" fmla="*/ 21 h 21"/>
                          <a:gd name="T14" fmla="*/ 4 w 7"/>
                          <a:gd name="T15" fmla="*/ 20 h 21"/>
                          <a:gd name="T16" fmla="*/ 6 w 7"/>
                          <a:gd name="T17" fmla="*/ 19 h 21"/>
                          <a:gd name="T18" fmla="*/ 7 w 7"/>
                          <a:gd name="T19" fmla="*/ 11 h 21"/>
                          <a:gd name="T20" fmla="*/ 6 w 7"/>
                          <a:gd name="T21" fmla="*/ 4 h 21"/>
                          <a:gd name="T22" fmla="*/ 4 w 7"/>
                          <a:gd name="T23" fmla="*/ 1 h 21"/>
                          <a:gd name="T24" fmla="*/ 3 w 7"/>
                          <a:gd name="T25" fmla="*/ 0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7" h="21">
                            <a:moveTo>
                              <a:pt x="3" y="0"/>
                            </a:moveTo>
                            <a:lnTo>
                              <a:pt x="2" y="1"/>
                            </a:lnTo>
                            <a:lnTo>
                              <a:pt x="2" y="4"/>
                            </a:lnTo>
                            <a:lnTo>
                              <a:pt x="0" y="11"/>
                            </a:lnTo>
                            <a:lnTo>
                              <a:pt x="2" y="19"/>
                            </a:lnTo>
                            <a:lnTo>
                              <a:pt x="2" y="20"/>
                            </a:lnTo>
                            <a:lnTo>
                              <a:pt x="3" y="21"/>
                            </a:lnTo>
                            <a:lnTo>
                              <a:pt x="4" y="20"/>
                            </a:lnTo>
                            <a:lnTo>
                              <a:pt x="6" y="19"/>
                            </a:lnTo>
                            <a:lnTo>
                              <a:pt x="7" y="11"/>
                            </a:lnTo>
                            <a:lnTo>
                              <a:pt x="6" y="4"/>
                            </a:lnTo>
                            <a:lnTo>
                              <a:pt x="4" y="1"/>
                            </a:lnTo>
                            <a:lnTo>
                              <a:pt x="3" y="0"/>
                            </a:lnTo>
                            <a:close/>
                          </a:path>
                        </a:pathLst>
                      </a:custGeom>
                      <a:solidFill>
                        <a:srgbClr val="ABAB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96" name="Freeform 39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5" y="3856"/>
                        <a:ext cx="8" cy="11"/>
                      </a:xfrm>
                      <a:custGeom>
                        <a:avLst/>
                        <a:gdLst>
                          <a:gd name="T0" fmla="*/ 14 w 14"/>
                          <a:gd name="T1" fmla="*/ 11 h 21"/>
                          <a:gd name="T2" fmla="*/ 13 w 14"/>
                          <a:gd name="T3" fmla="*/ 4 h 21"/>
                          <a:gd name="T4" fmla="*/ 11 w 14"/>
                          <a:gd name="T5" fmla="*/ 1 h 21"/>
                          <a:gd name="T6" fmla="*/ 10 w 14"/>
                          <a:gd name="T7" fmla="*/ 0 h 21"/>
                          <a:gd name="T8" fmla="*/ 3 w 14"/>
                          <a:gd name="T9" fmla="*/ 0 h 21"/>
                          <a:gd name="T10" fmla="*/ 1 w 14"/>
                          <a:gd name="T11" fmla="*/ 1 h 21"/>
                          <a:gd name="T12" fmla="*/ 1 w 14"/>
                          <a:gd name="T13" fmla="*/ 4 h 21"/>
                          <a:gd name="T14" fmla="*/ 0 w 14"/>
                          <a:gd name="T15" fmla="*/ 11 h 21"/>
                          <a:gd name="T16" fmla="*/ 1 w 14"/>
                          <a:gd name="T17" fmla="*/ 19 h 21"/>
                          <a:gd name="T18" fmla="*/ 1 w 14"/>
                          <a:gd name="T19" fmla="*/ 20 h 21"/>
                          <a:gd name="T20" fmla="*/ 3 w 14"/>
                          <a:gd name="T21" fmla="*/ 21 h 21"/>
                          <a:gd name="T22" fmla="*/ 10 w 14"/>
                          <a:gd name="T23" fmla="*/ 21 h 21"/>
                          <a:gd name="T24" fmla="*/ 11 w 14"/>
                          <a:gd name="T25" fmla="*/ 20 h 21"/>
                          <a:gd name="T26" fmla="*/ 13 w 14"/>
                          <a:gd name="T27" fmla="*/ 19 h 21"/>
                          <a:gd name="T28" fmla="*/ 14 w 14"/>
                          <a:gd name="T29" fmla="*/ 11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</a:cxnLst>
                        <a:rect l="0" t="0" r="r" b="b"/>
                        <a:pathLst>
                          <a:path w="14" h="21">
                            <a:moveTo>
                              <a:pt x="14" y="11"/>
                            </a:moveTo>
                            <a:lnTo>
                              <a:pt x="13" y="4"/>
                            </a:lnTo>
                            <a:lnTo>
                              <a:pt x="11" y="1"/>
                            </a:lnTo>
                            <a:lnTo>
                              <a:pt x="10" y="0"/>
                            </a:lnTo>
                            <a:lnTo>
                              <a:pt x="3" y="0"/>
                            </a:lnTo>
                            <a:lnTo>
                              <a:pt x="1" y="1"/>
                            </a:lnTo>
                            <a:lnTo>
                              <a:pt x="1" y="4"/>
                            </a:lnTo>
                            <a:lnTo>
                              <a:pt x="0" y="11"/>
                            </a:lnTo>
                            <a:lnTo>
                              <a:pt x="1" y="19"/>
                            </a:lnTo>
                            <a:lnTo>
                              <a:pt x="1" y="20"/>
                            </a:lnTo>
                            <a:lnTo>
                              <a:pt x="3" y="21"/>
                            </a:lnTo>
                            <a:lnTo>
                              <a:pt x="10" y="21"/>
                            </a:lnTo>
                            <a:lnTo>
                              <a:pt x="11" y="20"/>
                            </a:lnTo>
                            <a:lnTo>
                              <a:pt x="13" y="19"/>
                            </a:lnTo>
                            <a:lnTo>
                              <a:pt x="14" y="11"/>
                            </a:lnTo>
                            <a:close/>
                          </a:path>
                        </a:pathLst>
                      </a:custGeom>
                      <a:noFill/>
                      <a:ln w="1588">
                        <a:solidFill>
                          <a:srgbClr val="777777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  <p:sp>
                    <p:nvSpPr>
                      <p:cNvPr id="1497" name="Freeform 39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9" y="3856"/>
                        <a:ext cx="2" cy="11"/>
                      </a:xfrm>
                      <a:custGeom>
                        <a:avLst/>
                        <a:gdLst>
                          <a:gd name="T0" fmla="*/ 3 w 3"/>
                          <a:gd name="T1" fmla="*/ 0 h 21"/>
                          <a:gd name="T2" fmla="*/ 2 w 3"/>
                          <a:gd name="T3" fmla="*/ 1 h 21"/>
                          <a:gd name="T4" fmla="*/ 2 w 3"/>
                          <a:gd name="T5" fmla="*/ 4 h 21"/>
                          <a:gd name="T6" fmla="*/ 0 w 3"/>
                          <a:gd name="T7" fmla="*/ 11 h 21"/>
                          <a:gd name="T8" fmla="*/ 2 w 3"/>
                          <a:gd name="T9" fmla="*/ 19 h 21"/>
                          <a:gd name="T10" fmla="*/ 2 w 3"/>
                          <a:gd name="T11" fmla="*/ 20 h 21"/>
                          <a:gd name="T12" fmla="*/ 3 w 3"/>
                          <a:gd name="T13" fmla="*/ 21 h 2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3" h="21">
                            <a:moveTo>
                              <a:pt x="3" y="0"/>
                            </a:moveTo>
                            <a:lnTo>
                              <a:pt x="2" y="1"/>
                            </a:lnTo>
                            <a:lnTo>
                              <a:pt x="2" y="4"/>
                            </a:lnTo>
                            <a:lnTo>
                              <a:pt x="0" y="11"/>
                            </a:lnTo>
                            <a:lnTo>
                              <a:pt x="2" y="19"/>
                            </a:lnTo>
                            <a:lnTo>
                              <a:pt x="2" y="20"/>
                            </a:lnTo>
                            <a:lnTo>
                              <a:pt x="3" y="21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777777"/>
                        </a:solidFill>
                        <a:prstDash val="solid"/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en-US">
                          <a:solidFill>
                            <a:schemeClr val="tx2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493" name="Line 390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34" y="3865"/>
                      <a:ext cx="2" cy="5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777777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sp>
                <p:nvSpPr>
                  <p:cNvPr id="1480" name="Freeform 3904"/>
                  <p:cNvSpPr>
                    <a:spLocks/>
                  </p:cNvSpPr>
                  <p:nvPr/>
                </p:nvSpPr>
                <p:spPr bwMode="auto">
                  <a:xfrm>
                    <a:off x="3585" y="3856"/>
                    <a:ext cx="50" cy="14"/>
                  </a:xfrm>
                  <a:custGeom>
                    <a:avLst/>
                    <a:gdLst>
                      <a:gd name="T0" fmla="*/ 1 w 101"/>
                      <a:gd name="T1" fmla="*/ 26 h 29"/>
                      <a:gd name="T2" fmla="*/ 3 w 101"/>
                      <a:gd name="T3" fmla="*/ 29 h 29"/>
                      <a:gd name="T4" fmla="*/ 16 w 101"/>
                      <a:gd name="T5" fmla="*/ 17 h 29"/>
                      <a:gd name="T6" fmla="*/ 53 w 101"/>
                      <a:gd name="T7" fmla="*/ 3 h 29"/>
                      <a:gd name="T8" fmla="*/ 101 w 101"/>
                      <a:gd name="T9" fmla="*/ 3 h 29"/>
                      <a:gd name="T10" fmla="*/ 101 w 101"/>
                      <a:gd name="T11" fmla="*/ 0 h 29"/>
                      <a:gd name="T12" fmla="*/ 52 w 101"/>
                      <a:gd name="T13" fmla="*/ 0 h 29"/>
                      <a:gd name="T14" fmla="*/ 3 w 101"/>
                      <a:gd name="T15" fmla="*/ 19 h 29"/>
                      <a:gd name="T16" fmla="*/ 0 w 101"/>
                      <a:gd name="T17" fmla="*/ 21 h 29"/>
                      <a:gd name="T18" fmla="*/ 1 w 101"/>
                      <a:gd name="T19" fmla="*/ 26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1" h="29">
                        <a:moveTo>
                          <a:pt x="1" y="26"/>
                        </a:moveTo>
                        <a:lnTo>
                          <a:pt x="3" y="29"/>
                        </a:lnTo>
                        <a:lnTo>
                          <a:pt x="16" y="17"/>
                        </a:lnTo>
                        <a:lnTo>
                          <a:pt x="53" y="3"/>
                        </a:lnTo>
                        <a:lnTo>
                          <a:pt x="101" y="3"/>
                        </a:lnTo>
                        <a:lnTo>
                          <a:pt x="101" y="0"/>
                        </a:lnTo>
                        <a:lnTo>
                          <a:pt x="52" y="0"/>
                        </a:lnTo>
                        <a:lnTo>
                          <a:pt x="3" y="19"/>
                        </a:lnTo>
                        <a:lnTo>
                          <a:pt x="0" y="21"/>
                        </a:lnTo>
                        <a:lnTo>
                          <a:pt x="1" y="26"/>
                        </a:lnTo>
                        <a:close/>
                      </a:path>
                    </a:pathLst>
                  </a:custGeom>
                  <a:solidFill>
                    <a:srgbClr val="969696"/>
                  </a:solidFill>
                  <a:ln w="1588">
                    <a:solidFill>
                      <a:srgbClr val="5F5F5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481" name="Freeform 3905"/>
                  <p:cNvSpPr>
                    <a:spLocks/>
                  </p:cNvSpPr>
                  <p:nvPr/>
                </p:nvSpPr>
                <p:spPr bwMode="auto">
                  <a:xfrm>
                    <a:off x="3573" y="3863"/>
                    <a:ext cx="13" cy="7"/>
                  </a:xfrm>
                  <a:custGeom>
                    <a:avLst/>
                    <a:gdLst>
                      <a:gd name="T0" fmla="*/ 0 w 28"/>
                      <a:gd name="T1" fmla="*/ 0 h 15"/>
                      <a:gd name="T2" fmla="*/ 0 w 28"/>
                      <a:gd name="T3" fmla="*/ 9 h 15"/>
                      <a:gd name="T4" fmla="*/ 28 w 28"/>
                      <a:gd name="T5" fmla="*/ 15 h 15"/>
                      <a:gd name="T6" fmla="*/ 28 w 28"/>
                      <a:gd name="T7" fmla="*/ 5 h 15"/>
                      <a:gd name="T8" fmla="*/ 0 w 28"/>
                      <a:gd name="T9" fmla="*/ 0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15">
                        <a:moveTo>
                          <a:pt x="0" y="0"/>
                        </a:moveTo>
                        <a:lnTo>
                          <a:pt x="0" y="9"/>
                        </a:lnTo>
                        <a:lnTo>
                          <a:pt x="28" y="15"/>
                        </a:lnTo>
                        <a:lnTo>
                          <a:pt x="28" y="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AEAEA"/>
                  </a:solidFill>
                  <a:ln w="1588">
                    <a:solidFill>
                      <a:srgbClr val="4D4D4D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tx2"/>
                      </a:solidFill>
                    </a:endParaRPr>
                  </a:p>
                </p:txBody>
              </p:sp>
              <p:grpSp>
                <p:nvGrpSpPr>
                  <p:cNvPr id="1482" name="Group 3906"/>
                  <p:cNvGrpSpPr>
                    <a:grpSpLocks/>
                  </p:cNvGrpSpPr>
                  <p:nvPr/>
                </p:nvGrpSpPr>
                <p:grpSpPr bwMode="auto">
                  <a:xfrm>
                    <a:off x="3614" y="3834"/>
                    <a:ext cx="13" cy="21"/>
                    <a:chOff x="3614" y="3834"/>
                    <a:chExt cx="13" cy="21"/>
                  </a:xfrm>
                </p:grpSpPr>
                <p:sp>
                  <p:nvSpPr>
                    <p:cNvPr id="1488" name="Freeform 3907"/>
                    <p:cNvSpPr>
                      <a:spLocks/>
                    </p:cNvSpPr>
                    <p:nvPr/>
                  </p:nvSpPr>
                  <p:spPr bwMode="auto">
                    <a:xfrm>
                      <a:off x="3614" y="3841"/>
                      <a:ext cx="11" cy="14"/>
                    </a:xfrm>
                    <a:custGeom>
                      <a:avLst/>
                      <a:gdLst>
                        <a:gd name="T0" fmla="*/ 3 w 20"/>
                        <a:gd name="T1" fmla="*/ 0 h 27"/>
                        <a:gd name="T2" fmla="*/ 0 w 20"/>
                        <a:gd name="T3" fmla="*/ 26 h 27"/>
                        <a:gd name="T4" fmla="*/ 4 w 20"/>
                        <a:gd name="T5" fmla="*/ 27 h 27"/>
                        <a:gd name="T6" fmla="*/ 9 w 20"/>
                        <a:gd name="T7" fmla="*/ 26 h 27"/>
                        <a:gd name="T8" fmla="*/ 20 w 20"/>
                        <a:gd name="T9" fmla="*/ 22 h 27"/>
                        <a:gd name="T10" fmla="*/ 19 w 20"/>
                        <a:gd name="T11" fmla="*/ 8 h 27"/>
                        <a:gd name="T12" fmla="*/ 3 w 20"/>
                        <a:gd name="T13" fmla="*/ 0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0" h="27">
                          <a:moveTo>
                            <a:pt x="3" y="0"/>
                          </a:moveTo>
                          <a:lnTo>
                            <a:pt x="0" y="26"/>
                          </a:lnTo>
                          <a:lnTo>
                            <a:pt x="4" y="27"/>
                          </a:lnTo>
                          <a:lnTo>
                            <a:pt x="9" y="26"/>
                          </a:lnTo>
                          <a:lnTo>
                            <a:pt x="20" y="22"/>
                          </a:lnTo>
                          <a:lnTo>
                            <a:pt x="19" y="8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89" name="Freeform 3908"/>
                    <p:cNvSpPr>
                      <a:spLocks/>
                    </p:cNvSpPr>
                    <p:nvPr/>
                  </p:nvSpPr>
                  <p:spPr bwMode="auto">
                    <a:xfrm>
                      <a:off x="3614" y="3835"/>
                      <a:ext cx="13" cy="13"/>
                    </a:xfrm>
                    <a:custGeom>
                      <a:avLst/>
                      <a:gdLst>
                        <a:gd name="T0" fmla="*/ 3 w 25"/>
                        <a:gd name="T1" fmla="*/ 1 h 26"/>
                        <a:gd name="T2" fmla="*/ 1 w 25"/>
                        <a:gd name="T3" fmla="*/ 4 h 26"/>
                        <a:gd name="T4" fmla="*/ 0 w 25"/>
                        <a:gd name="T5" fmla="*/ 8 h 26"/>
                        <a:gd name="T6" fmla="*/ 3 w 25"/>
                        <a:gd name="T7" fmla="*/ 13 h 26"/>
                        <a:gd name="T8" fmla="*/ 6 w 25"/>
                        <a:gd name="T9" fmla="*/ 19 h 26"/>
                        <a:gd name="T10" fmla="*/ 10 w 25"/>
                        <a:gd name="T11" fmla="*/ 23 h 26"/>
                        <a:gd name="T12" fmla="*/ 14 w 25"/>
                        <a:gd name="T13" fmla="*/ 24 h 26"/>
                        <a:gd name="T14" fmla="*/ 17 w 25"/>
                        <a:gd name="T15" fmla="*/ 26 h 26"/>
                        <a:gd name="T16" fmla="*/ 22 w 25"/>
                        <a:gd name="T17" fmla="*/ 24 h 26"/>
                        <a:gd name="T18" fmla="*/ 25 w 25"/>
                        <a:gd name="T19" fmla="*/ 20 h 26"/>
                        <a:gd name="T20" fmla="*/ 25 w 25"/>
                        <a:gd name="T21" fmla="*/ 16 h 26"/>
                        <a:gd name="T22" fmla="*/ 22 w 25"/>
                        <a:gd name="T23" fmla="*/ 11 h 26"/>
                        <a:gd name="T24" fmla="*/ 19 w 25"/>
                        <a:gd name="T25" fmla="*/ 6 h 26"/>
                        <a:gd name="T26" fmla="*/ 14 w 25"/>
                        <a:gd name="T27" fmla="*/ 3 h 26"/>
                        <a:gd name="T28" fmla="*/ 12 w 25"/>
                        <a:gd name="T29" fmla="*/ 1 h 26"/>
                        <a:gd name="T30" fmla="*/ 7 w 25"/>
                        <a:gd name="T31" fmla="*/ 0 h 26"/>
                        <a:gd name="T32" fmla="*/ 3 w 25"/>
                        <a:gd name="T33" fmla="*/ 1 h 2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5" h="26">
                          <a:moveTo>
                            <a:pt x="3" y="1"/>
                          </a:moveTo>
                          <a:lnTo>
                            <a:pt x="1" y="4"/>
                          </a:lnTo>
                          <a:lnTo>
                            <a:pt x="0" y="8"/>
                          </a:lnTo>
                          <a:lnTo>
                            <a:pt x="3" y="13"/>
                          </a:lnTo>
                          <a:lnTo>
                            <a:pt x="6" y="19"/>
                          </a:lnTo>
                          <a:lnTo>
                            <a:pt x="10" y="23"/>
                          </a:lnTo>
                          <a:lnTo>
                            <a:pt x="14" y="24"/>
                          </a:lnTo>
                          <a:lnTo>
                            <a:pt x="17" y="26"/>
                          </a:lnTo>
                          <a:lnTo>
                            <a:pt x="22" y="24"/>
                          </a:lnTo>
                          <a:lnTo>
                            <a:pt x="25" y="20"/>
                          </a:lnTo>
                          <a:lnTo>
                            <a:pt x="25" y="16"/>
                          </a:lnTo>
                          <a:lnTo>
                            <a:pt x="22" y="11"/>
                          </a:lnTo>
                          <a:lnTo>
                            <a:pt x="19" y="6"/>
                          </a:lnTo>
                          <a:lnTo>
                            <a:pt x="14" y="3"/>
                          </a:lnTo>
                          <a:lnTo>
                            <a:pt x="12" y="1"/>
                          </a:lnTo>
                          <a:lnTo>
                            <a:pt x="7" y="0"/>
                          </a:lnTo>
                          <a:lnTo>
                            <a:pt x="3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90" name="Freeform 3909"/>
                    <p:cNvSpPr>
                      <a:spLocks/>
                    </p:cNvSpPr>
                    <p:nvPr/>
                  </p:nvSpPr>
                  <p:spPr bwMode="auto">
                    <a:xfrm>
                      <a:off x="3617" y="3834"/>
                      <a:ext cx="9" cy="11"/>
                    </a:xfrm>
                    <a:custGeom>
                      <a:avLst/>
                      <a:gdLst>
                        <a:gd name="T0" fmla="*/ 0 w 17"/>
                        <a:gd name="T1" fmla="*/ 22 h 22"/>
                        <a:gd name="T2" fmla="*/ 11 w 17"/>
                        <a:gd name="T3" fmla="*/ 0 h 22"/>
                        <a:gd name="T4" fmla="*/ 17 w 17"/>
                        <a:gd name="T5" fmla="*/ 13 h 2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17" h="22">
                          <a:moveTo>
                            <a:pt x="0" y="22"/>
                          </a:moveTo>
                          <a:lnTo>
                            <a:pt x="11" y="0"/>
                          </a:lnTo>
                          <a:lnTo>
                            <a:pt x="17" y="13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91" name="Line 39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18" y="3834"/>
                      <a:ext cx="6" cy="1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5F5F5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  <p:grpSp>
                <p:nvGrpSpPr>
                  <p:cNvPr id="1483" name="Group 3911"/>
                  <p:cNvGrpSpPr>
                    <a:grpSpLocks/>
                  </p:cNvGrpSpPr>
                  <p:nvPr/>
                </p:nvGrpSpPr>
                <p:grpSpPr bwMode="auto">
                  <a:xfrm>
                    <a:off x="3584" y="3839"/>
                    <a:ext cx="13" cy="22"/>
                    <a:chOff x="3584" y="3839"/>
                    <a:chExt cx="13" cy="22"/>
                  </a:xfrm>
                </p:grpSpPr>
                <p:sp>
                  <p:nvSpPr>
                    <p:cNvPr id="1484" name="Freeform 3912"/>
                    <p:cNvSpPr>
                      <a:spLocks/>
                    </p:cNvSpPr>
                    <p:nvPr/>
                  </p:nvSpPr>
                  <p:spPr bwMode="auto">
                    <a:xfrm>
                      <a:off x="3584" y="3847"/>
                      <a:ext cx="11" cy="14"/>
                    </a:xfrm>
                    <a:custGeom>
                      <a:avLst/>
                      <a:gdLst>
                        <a:gd name="T0" fmla="*/ 3 w 22"/>
                        <a:gd name="T1" fmla="*/ 0 h 28"/>
                        <a:gd name="T2" fmla="*/ 0 w 22"/>
                        <a:gd name="T3" fmla="*/ 26 h 28"/>
                        <a:gd name="T4" fmla="*/ 5 w 22"/>
                        <a:gd name="T5" fmla="*/ 28 h 28"/>
                        <a:gd name="T6" fmla="*/ 10 w 22"/>
                        <a:gd name="T7" fmla="*/ 26 h 28"/>
                        <a:gd name="T8" fmla="*/ 22 w 22"/>
                        <a:gd name="T9" fmla="*/ 22 h 28"/>
                        <a:gd name="T10" fmla="*/ 20 w 22"/>
                        <a:gd name="T11" fmla="*/ 9 h 28"/>
                        <a:gd name="T12" fmla="*/ 3 w 22"/>
                        <a:gd name="T13" fmla="*/ 0 h 2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22" h="28">
                          <a:moveTo>
                            <a:pt x="3" y="0"/>
                          </a:moveTo>
                          <a:lnTo>
                            <a:pt x="0" y="26"/>
                          </a:lnTo>
                          <a:lnTo>
                            <a:pt x="5" y="28"/>
                          </a:lnTo>
                          <a:lnTo>
                            <a:pt x="10" y="26"/>
                          </a:lnTo>
                          <a:lnTo>
                            <a:pt x="22" y="22"/>
                          </a:lnTo>
                          <a:lnTo>
                            <a:pt x="20" y="9"/>
                          </a:lnTo>
                          <a:lnTo>
                            <a:pt x="3" y="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85" name="Freeform 3913"/>
                    <p:cNvSpPr>
                      <a:spLocks/>
                    </p:cNvSpPr>
                    <p:nvPr/>
                  </p:nvSpPr>
                  <p:spPr bwMode="auto">
                    <a:xfrm>
                      <a:off x="3585" y="3840"/>
                      <a:ext cx="12" cy="14"/>
                    </a:xfrm>
                    <a:custGeom>
                      <a:avLst/>
                      <a:gdLst>
                        <a:gd name="T0" fmla="*/ 3 w 24"/>
                        <a:gd name="T1" fmla="*/ 1 h 27"/>
                        <a:gd name="T2" fmla="*/ 0 w 24"/>
                        <a:gd name="T3" fmla="*/ 6 h 27"/>
                        <a:gd name="T4" fmla="*/ 0 w 24"/>
                        <a:gd name="T5" fmla="*/ 10 h 27"/>
                        <a:gd name="T6" fmla="*/ 1 w 24"/>
                        <a:gd name="T7" fmla="*/ 14 h 27"/>
                        <a:gd name="T8" fmla="*/ 4 w 24"/>
                        <a:gd name="T9" fmla="*/ 20 h 27"/>
                        <a:gd name="T10" fmla="*/ 8 w 24"/>
                        <a:gd name="T11" fmla="*/ 25 h 27"/>
                        <a:gd name="T12" fmla="*/ 13 w 24"/>
                        <a:gd name="T13" fmla="*/ 27 h 27"/>
                        <a:gd name="T14" fmla="*/ 17 w 24"/>
                        <a:gd name="T15" fmla="*/ 27 h 27"/>
                        <a:gd name="T16" fmla="*/ 21 w 24"/>
                        <a:gd name="T17" fmla="*/ 26 h 27"/>
                        <a:gd name="T18" fmla="*/ 24 w 24"/>
                        <a:gd name="T19" fmla="*/ 22 h 27"/>
                        <a:gd name="T20" fmla="*/ 24 w 24"/>
                        <a:gd name="T21" fmla="*/ 17 h 27"/>
                        <a:gd name="T22" fmla="*/ 23 w 24"/>
                        <a:gd name="T23" fmla="*/ 11 h 27"/>
                        <a:gd name="T24" fmla="*/ 20 w 24"/>
                        <a:gd name="T25" fmla="*/ 7 h 27"/>
                        <a:gd name="T26" fmla="*/ 16 w 24"/>
                        <a:gd name="T27" fmla="*/ 3 h 27"/>
                        <a:gd name="T28" fmla="*/ 11 w 24"/>
                        <a:gd name="T29" fmla="*/ 0 h 27"/>
                        <a:gd name="T30" fmla="*/ 7 w 24"/>
                        <a:gd name="T31" fmla="*/ 0 h 27"/>
                        <a:gd name="T32" fmla="*/ 3 w 24"/>
                        <a:gd name="T33" fmla="*/ 1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24" h="27">
                          <a:moveTo>
                            <a:pt x="3" y="1"/>
                          </a:moveTo>
                          <a:lnTo>
                            <a:pt x="0" y="6"/>
                          </a:lnTo>
                          <a:lnTo>
                            <a:pt x="0" y="10"/>
                          </a:lnTo>
                          <a:lnTo>
                            <a:pt x="1" y="14"/>
                          </a:lnTo>
                          <a:lnTo>
                            <a:pt x="4" y="20"/>
                          </a:lnTo>
                          <a:lnTo>
                            <a:pt x="8" y="25"/>
                          </a:lnTo>
                          <a:lnTo>
                            <a:pt x="13" y="27"/>
                          </a:lnTo>
                          <a:lnTo>
                            <a:pt x="17" y="27"/>
                          </a:lnTo>
                          <a:lnTo>
                            <a:pt x="21" y="26"/>
                          </a:lnTo>
                          <a:lnTo>
                            <a:pt x="24" y="22"/>
                          </a:lnTo>
                          <a:lnTo>
                            <a:pt x="24" y="17"/>
                          </a:lnTo>
                          <a:lnTo>
                            <a:pt x="23" y="11"/>
                          </a:lnTo>
                          <a:lnTo>
                            <a:pt x="20" y="7"/>
                          </a:lnTo>
                          <a:lnTo>
                            <a:pt x="16" y="3"/>
                          </a:lnTo>
                          <a:lnTo>
                            <a:pt x="11" y="0"/>
                          </a:lnTo>
                          <a:lnTo>
                            <a:pt x="7" y="0"/>
                          </a:lnTo>
                          <a:lnTo>
                            <a:pt x="3" y="1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86" name="Freeform 3914"/>
                    <p:cNvSpPr>
                      <a:spLocks/>
                    </p:cNvSpPr>
                    <p:nvPr/>
                  </p:nvSpPr>
                  <p:spPr bwMode="auto">
                    <a:xfrm>
                      <a:off x="3587" y="3839"/>
                      <a:ext cx="10" cy="12"/>
                    </a:xfrm>
                    <a:custGeom>
                      <a:avLst/>
                      <a:gdLst>
                        <a:gd name="T0" fmla="*/ 0 w 20"/>
                        <a:gd name="T1" fmla="*/ 24 h 24"/>
                        <a:gd name="T2" fmla="*/ 14 w 20"/>
                        <a:gd name="T3" fmla="*/ 0 h 24"/>
                        <a:gd name="T4" fmla="*/ 20 w 20"/>
                        <a:gd name="T5" fmla="*/ 15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0" h="24">
                          <a:moveTo>
                            <a:pt x="0" y="24"/>
                          </a:moveTo>
                          <a:lnTo>
                            <a:pt x="14" y="0"/>
                          </a:lnTo>
                          <a:lnTo>
                            <a:pt x="20" y="15"/>
                          </a:lnTo>
                        </a:path>
                      </a:pathLst>
                    </a:custGeom>
                    <a:noFill/>
                    <a:ln w="1588">
                      <a:solidFill>
                        <a:srgbClr val="5F5F5F"/>
                      </a:solidFill>
                      <a:prstDash val="solid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  <p:sp>
                  <p:nvSpPr>
                    <p:cNvPr id="1487" name="Line 391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88" y="3839"/>
                      <a:ext cx="6" cy="2"/>
                    </a:xfrm>
                    <a:prstGeom prst="line">
                      <a:avLst/>
                    </a:prstGeom>
                    <a:noFill/>
                    <a:ln w="1588">
                      <a:solidFill>
                        <a:srgbClr val="5F5F5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solidFill>
                          <a:schemeClr val="tx2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475" name="Freeform 3916"/>
                <p:cNvSpPr>
                  <a:spLocks/>
                </p:cNvSpPr>
                <p:nvPr/>
              </p:nvSpPr>
              <p:spPr bwMode="auto">
                <a:xfrm>
                  <a:off x="3531" y="3906"/>
                  <a:ext cx="80" cy="36"/>
                </a:xfrm>
                <a:custGeom>
                  <a:avLst/>
                  <a:gdLst>
                    <a:gd name="T0" fmla="*/ 0 w 159"/>
                    <a:gd name="T1" fmla="*/ 0 h 72"/>
                    <a:gd name="T2" fmla="*/ 44 w 159"/>
                    <a:gd name="T3" fmla="*/ 15 h 72"/>
                    <a:gd name="T4" fmla="*/ 52 w 159"/>
                    <a:gd name="T5" fmla="*/ 33 h 72"/>
                    <a:gd name="T6" fmla="*/ 98 w 159"/>
                    <a:gd name="T7" fmla="*/ 46 h 72"/>
                    <a:gd name="T8" fmla="*/ 101 w 159"/>
                    <a:gd name="T9" fmla="*/ 56 h 72"/>
                    <a:gd name="T10" fmla="*/ 153 w 159"/>
                    <a:gd name="T11" fmla="*/ 72 h 72"/>
                    <a:gd name="T12" fmla="*/ 159 w 159"/>
                    <a:gd name="T13" fmla="*/ 62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9" h="72">
                      <a:moveTo>
                        <a:pt x="0" y="0"/>
                      </a:moveTo>
                      <a:lnTo>
                        <a:pt x="44" y="15"/>
                      </a:lnTo>
                      <a:lnTo>
                        <a:pt x="52" y="33"/>
                      </a:lnTo>
                      <a:lnTo>
                        <a:pt x="98" y="46"/>
                      </a:lnTo>
                      <a:lnTo>
                        <a:pt x="101" y="56"/>
                      </a:lnTo>
                      <a:lnTo>
                        <a:pt x="153" y="72"/>
                      </a:lnTo>
                      <a:lnTo>
                        <a:pt x="159" y="62"/>
                      </a:lnTo>
                    </a:path>
                  </a:pathLst>
                </a:custGeom>
                <a:noFill/>
                <a:ln w="1588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76" name="Line 3917"/>
                <p:cNvSpPr>
                  <a:spLocks noChangeShapeType="1"/>
                </p:cNvSpPr>
                <p:nvPr/>
              </p:nvSpPr>
              <p:spPr bwMode="auto">
                <a:xfrm flipH="1" flipV="1">
                  <a:off x="3554" y="3909"/>
                  <a:ext cx="55" cy="16"/>
                </a:xfrm>
                <a:prstGeom prst="line">
                  <a:avLst/>
                </a:prstGeom>
                <a:noFill/>
                <a:ln w="1588">
                  <a:solidFill>
                    <a:srgbClr val="96969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434" name="Group 3918"/>
              <p:cNvGrpSpPr>
                <a:grpSpLocks/>
              </p:cNvGrpSpPr>
              <p:nvPr/>
            </p:nvGrpSpPr>
            <p:grpSpPr bwMode="auto">
              <a:xfrm>
                <a:off x="3795" y="4019"/>
                <a:ext cx="21" cy="14"/>
                <a:chOff x="3795" y="4019"/>
                <a:chExt cx="21" cy="14"/>
              </a:xfrm>
            </p:grpSpPr>
            <p:sp>
              <p:nvSpPr>
                <p:cNvPr id="1435" name="Freeform 3919"/>
                <p:cNvSpPr>
                  <a:spLocks/>
                </p:cNvSpPr>
                <p:nvPr/>
              </p:nvSpPr>
              <p:spPr bwMode="auto">
                <a:xfrm>
                  <a:off x="3795" y="4019"/>
                  <a:ext cx="11" cy="13"/>
                </a:xfrm>
                <a:custGeom>
                  <a:avLst/>
                  <a:gdLst>
                    <a:gd name="T0" fmla="*/ 10 w 21"/>
                    <a:gd name="T1" fmla="*/ 10 h 24"/>
                    <a:gd name="T2" fmla="*/ 10 w 21"/>
                    <a:gd name="T3" fmla="*/ 11 h 24"/>
                    <a:gd name="T4" fmla="*/ 5 w 21"/>
                    <a:gd name="T5" fmla="*/ 10 h 24"/>
                    <a:gd name="T6" fmla="*/ 8 w 21"/>
                    <a:gd name="T7" fmla="*/ 6 h 24"/>
                    <a:gd name="T8" fmla="*/ 10 w 21"/>
                    <a:gd name="T9" fmla="*/ 10 h 24"/>
                    <a:gd name="T10" fmla="*/ 14 w 21"/>
                    <a:gd name="T11" fmla="*/ 10 h 24"/>
                    <a:gd name="T12" fmla="*/ 11 w 21"/>
                    <a:gd name="T13" fmla="*/ 1 h 24"/>
                    <a:gd name="T14" fmla="*/ 7 w 21"/>
                    <a:gd name="T15" fmla="*/ 0 h 24"/>
                    <a:gd name="T16" fmla="*/ 0 w 21"/>
                    <a:gd name="T17" fmla="*/ 10 h 24"/>
                    <a:gd name="T18" fmla="*/ 1 w 21"/>
                    <a:gd name="T19" fmla="*/ 14 h 24"/>
                    <a:gd name="T20" fmla="*/ 11 w 21"/>
                    <a:gd name="T21" fmla="*/ 16 h 24"/>
                    <a:gd name="T22" fmla="*/ 13 w 21"/>
                    <a:gd name="T23" fmla="*/ 23 h 24"/>
                    <a:gd name="T24" fmla="*/ 18 w 21"/>
                    <a:gd name="T25" fmla="*/ 24 h 24"/>
                    <a:gd name="T26" fmla="*/ 17 w 21"/>
                    <a:gd name="T27" fmla="*/ 17 h 24"/>
                    <a:gd name="T28" fmla="*/ 21 w 21"/>
                    <a:gd name="T29" fmla="*/ 19 h 24"/>
                    <a:gd name="T30" fmla="*/ 20 w 21"/>
                    <a:gd name="T31" fmla="*/ 14 h 24"/>
                    <a:gd name="T32" fmla="*/ 16 w 21"/>
                    <a:gd name="T33" fmla="*/ 13 h 24"/>
                    <a:gd name="T34" fmla="*/ 14 w 21"/>
                    <a:gd name="T35" fmla="*/ 10 h 24"/>
                    <a:gd name="T36" fmla="*/ 10 w 21"/>
                    <a:gd name="T37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" h="24">
                      <a:moveTo>
                        <a:pt x="10" y="10"/>
                      </a:moveTo>
                      <a:lnTo>
                        <a:pt x="10" y="11"/>
                      </a:lnTo>
                      <a:lnTo>
                        <a:pt x="5" y="10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14" y="10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11" y="16"/>
                      </a:lnTo>
                      <a:lnTo>
                        <a:pt x="13" y="23"/>
                      </a:lnTo>
                      <a:lnTo>
                        <a:pt x="18" y="24"/>
                      </a:lnTo>
                      <a:lnTo>
                        <a:pt x="17" y="17"/>
                      </a:lnTo>
                      <a:lnTo>
                        <a:pt x="21" y="19"/>
                      </a:lnTo>
                      <a:lnTo>
                        <a:pt x="20" y="14"/>
                      </a:lnTo>
                      <a:lnTo>
                        <a:pt x="16" y="13"/>
                      </a:lnTo>
                      <a:lnTo>
                        <a:pt x="14" y="10"/>
                      </a:lnTo>
                      <a:lnTo>
                        <a:pt x="10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36" name="Freeform 3920"/>
                <p:cNvSpPr>
                  <a:spLocks/>
                </p:cNvSpPr>
                <p:nvPr/>
              </p:nvSpPr>
              <p:spPr bwMode="auto">
                <a:xfrm>
                  <a:off x="3795" y="4019"/>
                  <a:ext cx="11" cy="13"/>
                </a:xfrm>
                <a:custGeom>
                  <a:avLst/>
                  <a:gdLst>
                    <a:gd name="T0" fmla="*/ 10 w 21"/>
                    <a:gd name="T1" fmla="*/ 10 h 24"/>
                    <a:gd name="T2" fmla="*/ 10 w 21"/>
                    <a:gd name="T3" fmla="*/ 11 h 24"/>
                    <a:gd name="T4" fmla="*/ 5 w 21"/>
                    <a:gd name="T5" fmla="*/ 10 h 24"/>
                    <a:gd name="T6" fmla="*/ 8 w 21"/>
                    <a:gd name="T7" fmla="*/ 6 h 24"/>
                    <a:gd name="T8" fmla="*/ 10 w 21"/>
                    <a:gd name="T9" fmla="*/ 10 h 24"/>
                    <a:gd name="T10" fmla="*/ 14 w 21"/>
                    <a:gd name="T11" fmla="*/ 10 h 24"/>
                    <a:gd name="T12" fmla="*/ 11 w 21"/>
                    <a:gd name="T13" fmla="*/ 1 h 24"/>
                    <a:gd name="T14" fmla="*/ 7 w 21"/>
                    <a:gd name="T15" fmla="*/ 0 h 24"/>
                    <a:gd name="T16" fmla="*/ 0 w 21"/>
                    <a:gd name="T17" fmla="*/ 10 h 24"/>
                    <a:gd name="T18" fmla="*/ 1 w 21"/>
                    <a:gd name="T19" fmla="*/ 14 h 24"/>
                    <a:gd name="T20" fmla="*/ 11 w 21"/>
                    <a:gd name="T21" fmla="*/ 16 h 24"/>
                    <a:gd name="T22" fmla="*/ 13 w 21"/>
                    <a:gd name="T23" fmla="*/ 23 h 24"/>
                    <a:gd name="T24" fmla="*/ 18 w 21"/>
                    <a:gd name="T25" fmla="*/ 24 h 24"/>
                    <a:gd name="T26" fmla="*/ 17 w 21"/>
                    <a:gd name="T27" fmla="*/ 17 h 24"/>
                    <a:gd name="T28" fmla="*/ 21 w 21"/>
                    <a:gd name="T29" fmla="*/ 19 h 24"/>
                    <a:gd name="T30" fmla="*/ 20 w 21"/>
                    <a:gd name="T31" fmla="*/ 14 h 24"/>
                    <a:gd name="T32" fmla="*/ 16 w 21"/>
                    <a:gd name="T33" fmla="*/ 13 h 24"/>
                    <a:gd name="T34" fmla="*/ 14 w 21"/>
                    <a:gd name="T35" fmla="*/ 10 h 24"/>
                    <a:gd name="T36" fmla="*/ 10 w 21"/>
                    <a:gd name="T37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1" h="24">
                      <a:moveTo>
                        <a:pt x="10" y="10"/>
                      </a:moveTo>
                      <a:lnTo>
                        <a:pt x="10" y="11"/>
                      </a:lnTo>
                      <a:lnTo>
                        <a:pt x="5" y="10"/>
                      </a:lnTo>
                      <a:lnTo>
                        <a:pt x="8" y="6"/>
                      </a:lnTo>
                      <a:lnTo>
                        <a:pt x="10" y="10"/>
                      </a:lnTo>
                      <a:lnTo>
                        <a:pt x="14" y="10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0" y="10"/>
                      </a:lnTo>
                      <a:lnTo>
                        <a:pt x="1" y="14"/>
                      </a:lnTo>
                      <a:lnTo>
                        <a:pt x="11" y="16"/>
                      </a:lnTo>
                      <a:lnTo>
                        <a:pt x="13" y="23"/>
                      </a:lnTo>
                      <a:lnTo>
                        <a:pt x="18" y="24"/>
                      </a:lnTo>
                      <a:lnTo>
                        <a:pt x="17" y="17"/>
                      </a:lnTo>
                      <a:lnTo>
                        <a:pt x="21" y="19"/>
                      </a:lnTo>
                      <a:lnTo>
                        <a:pt x="20" y="14"/>
                      </a:lnTo>
                      <a:lnTo>
                        <a:pt x="16" y="13"/>
                      </a:lnTo>
                      <a:lnTo>
                        <a:pt x="14" y="10"/>
                      </a:lnTo>
                      <a:lnTo>
                        <a:pt x="10" y="10"/>
                      </a:lnTo>
                    </a:path>
                  </a:pathLst>
                </a:custGeom>
                <a:noFill/>
                <a:ln w="1588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37" name="Freeform 3921"/>
                <p:cNvSpPr>
                  <a:spLocks/>
                </p:cNvSpPr>
                <p:nvPr/>
              </p:nvSpPr>
              <p:spPr bwMode="auto">
                <a:xfrm>
                  <a:off x="3805" y="4021"/>
                  <a:ext cx="11" cy="12"/>
                </a:xfrm>
                <a:custGeom>
                  <a:avLst/>
                  <a:gdLst>
                    <a:gd name="T0" fmla="*/ 0 w 20"/>
                    <a:gd name="T1" fmla="*/ 0 h 24"/>
                    <a:gd name="T2" fmla="*/ 17 w 20"/>
                    <a:gd name="T3" fmla="*/ 3 h 24"/>
                    <a:gd name="T4" fmla="*/ 20 w 20"/>
                    <a:gd name="T5" fmla="*/ 8 h 24"/>
                    <a:gd name="T6" fmla="*/ 17 w 20"/>
                    <a:gd name="T7" fmla="*/ 10 h 24"/>
                    <a:gd name="T8" fmla="*/ 16 w 20"/>
                    <a:gd name="T9" fmla="*/ 14 h 24"/>
                    <a:gd name="T10" fmla="*/ 14 w 20"/>
                    <a:gd name="T11" fmla="*/ 17 h 24"/>
                    <a:gd name="T12" fmla="*/ 13 w 20"/>
                    <a:gd name="T13" fmla="*/ 20 h 24"/>
                    <a:gd name="T14" fmla="*/ 13 w 20"/>
                    <a:gd name="T15" fmla="*/ 24 h 24"/>
                    <a:gd name="T16" fmla="*/ 7 w 20"/>
                    <a:gd name="T17" fmla="*/ 23 h 24"/>
                    <a:gd name="T18" fmla="*/ 7 w 20"/>
                    <a:gd name="T19" fmla="*/ 20 h 24"/>
                    <a:gd name="T20" fmla="*/ 7 w 20"/>
                    <a:gd name="T21" fmla="*/ 17 h 24"/>
                    <a:gd name="T22" fmla="*/ 9 w 20"/>
                    <a:gd name="T23" fmla="*/ 13 h 24"/>
                    <a:gd name="T24" fmla="*/ 10 w 20"/>
                    <a:gd name="T25" fmla="*/ 10 h 24"/>
                    <a:gd name="T26" fmla="*/ 13 w 20"/>
                    <a:gd name="T27" fmla="*/ 7 h 24"/>
                    <a:gd name="T28" fmla="*/ 1 w 20"/>
                    <a:gd name="T29" fmla="*/ 4 h 24"/>
                    <a:gd name="T30" fmla="*/ 0 w 20"/>
                    <a:gd name="T3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24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20" y="8"/>
                      </a:lnTo>
                      <a:lnTo>
                        <a:pt x="17" y="10"/>
                      </a:lnTo>
                      <a:lnTo>
                        <a:pt x="16" y="14"/>
                      </a:lnTo>
                      <a:lnTo>
                        <a:pt x="14" y="17"/>
                      </a:lnTo>
                      <a:lnTo>
                        <a:pt x="13" y="20"/>
                      </a:lnTo>
                      <a:lnTo>
                        <a:pt x="13" y="24"/>
                      </a:lnTo>
                      <a:lnTo>
                        <a:pt x="7" y="23"/>
                      </a:lnTo>
                      <a:lnTo>
                        <a:pt x="7" y="20"/>
                      </a:lnTo>
                      <a:lnTo>
                        <a:pt x="7" y="17"/>
                      </a:lnTo>
                      <a:lnTo>
                        <a:pt x="9" y="13"/>
                      </a:lnTo>
                      <a:lnTo>
                        <a:pt x="10" y="10"/>
                      </a:lnTo>
                      <a:lnTo>
                        <a:pt x="13" y="7"/>
                      </a:lnTo>
                      <a:lnTo>
                        <a:pt x="1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438" name="Freeform 3922"/>
                <p:cNvSpPr>
                  <a:spLocks/>
                </p:cNvSpPr>
                <p:nvPr/>
              </p:nvSpPr>
              <p:spPr bwMode="auto">
                <a:xfrm>
                  <a:off x="3805" y="4021"/>
                  <a:ext cx="11" cy="12"/>
                </a:xfrm>
                <a:custGeom>
                  <a:avLst/>
                  <a:gdLst>
                    <a:gd name="T0" fmla="*/ 0 w 20"/>
                    <a:gd name="T1" fmla="*/ 0 h 24"/>
                    <a:gd name="T2" fmla="*/ 17 w 20"/>
                    <a:gd name="T3" fmla="*/ 3 h 24"/>
                    <a:gd name="T4" fmla="*/ 20 w 20"/>
                    <a:gd name="T5" fmla="*/ 8 h 24"/>
                    <a:gd name="T6" fmla="*/ 17 w 20"/>
                    <a:gd name="T7" fmla="*/ 10 h 24"/>
                    <a:gd name="T8" fmla="*/ 16 w 20"/>
                    <a:gd name="T9" fmla="*/ 14 h 24"/>
                    <a:gd name="T10" fmla="*/ 14 w 20"/>
                    <a:gd name="T11" fmla="*/ 17 h 24"/>
                    <a:gd name="T12" fmla="*/ 13 w 20"/>
                    <a:gd name="T13" fmla="*/ 20 h 24"/>
                    <a:gd name="T14" fmla="*/ 13 w 20"/>
                    <a:gd name="T15" fmla="*/ 24 h 24"/>
                    <a:gd name="T16" fmla="*/ 7 w 20"/>
                    <a:gd name="T17" fmla="*/ 23 h 24"/>
                    <a:gd name="T18" fmla="*/ 7 w 20"/>
                    <a:gd name="T19" fmla="*/ 20 h 24"/>
                    <a:gd name="T20" fmla="*/ 7 w 20"/>
                    <a:gd name="T21" fmla="*/ 17 h 24"/>
                    <a:gd name="T22" fmla="*/ 9 w 20"/>
                    <a:gd name="T23" fmla="*/ 13 h 24"/>
                    <a:gd name="T24" fmla="*/ 10 w 20"/>
                    <a:gd name="T25" fmla="*/ 10 h 24"/>
                    <a:gd name="T26" fmla="*/ 13 w 20"/>
                    <a:gd name="T27" fmla="*/ 7 h 24"/>
                    <a:gd name="T28" fmla="*/ 1 w 20"/>
                    <a:gd name="T29" fmla="*/ 4 h 24"/>
                    <a:gd name="T30" fmla="*/ 0 w 20"/>
                    <a:gd name="T3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0" h="24">
                      <a:moveTo>
                        <a:pt x="0" y="0"/>
                      </a:moveTo>
                      <a:lnTo>
                        <a:pt x="17" y="3"/>
                      </a:lnTo>
                      <a:lnTo>
                        <a:pt x="20" y="8"/>
                      </a:lnTo>
                      <a:lnTo>
                        <a:pt x="17" y="10"/>
                      </a:lnTo>
                      <a:lnTo>
                        <a:pt x="16" y="14"/>
                      </a:lnTo>
                      <a:lnTo>
                        <a:pt x="14" y="17"/>
                      </a:lnTo>
                      <a:lnTo>
                        <a:pt x="13" y="20"/>
                      </a:lnTo>
                      <a:lnTo>
                        <a:pt x="13" y="24"/>
                      </a:lnTo>
                      <a:lnTo>
                        <a:pt x="7" y="23"/>
                      </a:lnTo>
                      <a:lnTo>
                        <a:pt x="7" y="20"/>
                      </a:lnTo>
                      <a:lnTo>
                        <a:pt x="7" y="17"/>
                      </a:lnTo>
                      <a:lnTo>
                        <a:pt x="9" y="13"/>
                      </a:lnTo>
                      <a:lnTo>
                        <a:pt x="10" y="10"/>
                      </a:lnTo>
                      <a:lnTo>
                        <a:pt x="13" y="7"/>
                      </a:lnTo>
                      <a:lnTo>
                        <a:pt x="1" y="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588">
                  <a:solidFill>
                    <a:srgbClr val="969696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solidFill>
                      <a:schemeClr val="tx2"/>
                    </a:solidFill>
                  </a:endParaRPr>
                </a:p>
              </p:txBody>
            </p:sp>
          </p:grpSp>
        </p:grpSp>
        <p:sp>
          <p:nvSpPr>
            <p:cNvPr id="1432" name="Freeform 3923"/>
            <p:cNvSpPr>
              <a:spLocks/>
            </p:cNvSpPr>
            <p:nvPr/>
          </p:nvSpPr>
          <p:spPr bwMode="auto">
            <a:xfrm>
              <a:off x="3510" y="3710"/>
              <a:ext cx="12" cy="44"/>
            </a:xfrm>
            <a:custGeom>
              <a:avLst/>
              <a:gdLst>
                <a:gd name="T0" fmla="*/ 0 w 23"/>
                <a:gd name="T1" fmla="*/ 1 h 87"/>
                <a:gd name="T2" fmla="*/ 10 w 23"/>
                <a:gd name="T3" fmla="*/ 0 h 87"/>
                <a:gd name="T4" fmla="*/ 23 w 23"/>
                <a:gd name="T5" fmla="*/ 1 h 87"/>
                <a:gd name="T6" fmla="*/ 11 w 23"/>
                <a:gd name="T7" fmla="*/ 6 h 87"/>
                <a:gd name="T8" fmla="*/ 11 w 23"/>
                <a:gd name="T9" fmla="*/ 87 h 87"/>
                <a:gd name="T10" fmla="*/ 8 w 23"/>
                <a:gd name="T11" fmla="*/ 87 h 87"/>
                <a:gd name="T12" fmla="*/ 8 w 23"/>
                <a:gd name="T13" fmla="*/ 6 h 87"/>
                <a:gd name="T14" fmla="*/ 0 w 23"/>
                <a:gd name="T15" fmla="*/ 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87">
                  <a:moveTo>
                    <a:pt x="0" y="1"/>
                  </a:moveTo>
                  <a:lnTo>
                    <a:pt x="10" y="0"/>
                  </a:lnTo>
                  <a:lnTo>
                    <a:pt x="23" y="1"/>
                  </a:lnTo>
                  <a:lnTo>
                    <a:pt x="11" y="6"/>
                  </a:lnTo>
                  <a:lnTo>
                    <a:pt x="11" y="87"/>
                  </a:lnTo>
                  <a:lnTo>
                    <a:pt x="8" y="87"/>
                  </a:lnTo>
                  <a:lnTo>
                    <a:pt x="8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pic>
        <p:nvPicPr>
          <p:cNvPr id="1673" name="Picture 17" descr="fcsinfantryvtol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267" y="3410031"/>
            <a:ext cx="619395" cy="30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4" name="Picture 32" descr="soldierface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893" y="3582412"/>
            <a:ext cx="132002" cy="23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5" name="Freeform 47"/>
          <p:cNvSpPr>
            <a:spLocks/>
          </p:cNvSpPr>
          <p:nvPr/>
        </p:nvSpPr>
        <p:spPr bwMode="invGray">
          <a:xfrm rot="16458651" flipH="1">
            <a:off x="7065484" y="2721211"/>
            <a:ext cx="1055363" cy="514531"/>
          </a:xfrm>
          <a:custGeom>
            <a:avLst/>
            <a:gdLst>
              <a:gd name="T0" fmla="*/ 0 w 1002"/>
              <a:gd name="T1" fmla="*/ 2147483647 h 846"/>
              <a:gd name="T2" fmla="*/ 0 w 1002"/>
              <a:gd name="T3" fmla="*/ 2147483647 h 846"/>
              <a:gd name="T4" fmla="*/ 0 w 1002"/>
              <a:gd name="T5" fmla="*/ 2147483647 h 846"/>
              <a:gd name="T6" fmla="*/ 0 w 1002"/>
              <a:gd name="T7" fmla="*/ 0 h 846"/>
              <a:gd name="T8" fmla="*/ 0 w 1002"/>
              <a:gd name="T9" fmla="*/ 2147483647 h 846"/>
              <a:gd name="T10" fmla="*/ 0 w 1002"/>
              <a:gd name="T11" fmla="*/ 2147483647 h 846"/>
              <a:gd name="T12" fmla="*/ 0 w 1002"/>
              <a:gd name="T13" fmla="*/ 2147483647 h 84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02"/>
              <a:gd name="T22" fmla="*/ 0 h 846"/>
              <a:gd name="T23" fmla="*/ 1002 w 1002"/>
              <a:gd name="T24" fmla="*/ 846 h 84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02" h="846">
                <a:moveTo>
                  <a:pt x="0" y="846"/>
                </a:moveTo>
                <a:lnTo>
                  <a:pt x="546" y="348"/>
                </a:lnTo>
                <a:lnTo>
                  <a:pt x="540" y="414"/>
                </a:lnTo>
                <a:lnTo>
                  <a:pt x="1002" y="0"/>
                </a:lnTo>
                <a:lnTo>
                  <a:pt x="480" y="522"/>
                </a:lnTo>
                <a:lnTo>
                  <a:pt x="474" y="456"/>
                </a:lnTo>
                <a:lnTo>
                  <a:pt x="0" y="84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9933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676" name="Text Box 22"/>
          <p:cNvSpPr txBox="1">
            <a:spLocks noChangeArrowheads="1"/>
          </p:cNvSpPr>
          <p:nvPr/>
        </p:nvSpPr>
        <p:spPr bwMode="auto">
          <a:xfrm>
            <a:off x="7024499" y="3716408"/>
            <a:ext cx="6479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 b="1" i="1" dirty="0">
                <a:solidFill>
                  <a:schemeClr val="tx2"/>
                </a:solidFill>
                <a:latin typeface="AvantGarde"/>
              </a:rPr>
              <a:t>RECON</a:t>
            </a:r>
            <a:endParaRPr lang="en-US" altLang="en-US" sz="800" b="1" i="1" dirty="0">
              <a:solidFill>
                <a:schemeClr val="tx2"/>
              </a:solidFill>
              <a:latin typeface="AvantGarde"/>
            </a:endParaRPr>
          </a:p>
        </p:txBody>
      </p:sp>
      <p:cxnSp>
        <p:nvCxnSpPr>
          <p:cNvPr id="1677" name="Straight Connector 1256"/>
          <p:cNvCxnSpPr>
            <a:cxnSpLocks noChangeShapeType="1"/>
          </p:cNvCxnSpPr>
          <p:nvPr/>
        </p:nvCxnSpPr>
        <p:spPr bwMode="auto">
          <a:xfrm flipH="1">
            <a:off x="5373730" y="3633908"/>
            <a:ext cx="1923235" cy="192158"/>
          </a:xfrm>
          <a:prstGeom prst="line">
            <a:avLst/>
          </a:prstGeom>
          <a:noFill/>
          <a:ln w="31750" algn="ctr">
            <a:solidFill>
              <a:srgbClr val="008000">
                <a:alpha val="50195"/>
              </a:srgbClr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3976905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65187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Command,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Communications, Computer &amp; Intelligence (C4I)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606792"/>
              </p:ext>
            </p:extLst>
          </p:nvPr>
        </p:nvGraphicFramePr>
        <p:xfrm>
          <a:off x="381000" y="1524000"/>
          <a:ext cx="8305800" cy="515553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890546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latin typeface="+mj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+mj-lt"/>
                        </a:rPr>
                        <a:t>ommand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latin typeface="+mj-lt"/>
                        </a:rPr>
                        <a:t> &amp; </a:t>
                      </a:r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latin typeface="+mj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baseline="0" dirty="0" smtClean="0">
                          <a:solidFill>
                            <a:srgbClr val="FFFF00"/>
                          </a:solidFill>
                          <a:latin typeface="+mj-lt"/>
                        </a:rPr>
                        <a:t>ontrol</a:t>
                      </a:r>
                      <a:endParaRPr lang="en-US" sz="18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FF00"/>
                          </a:solidFill>
                          <a:latin typeface="+mj-lt"/>
                        </a:rPr>
                        <a:t>C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+mj-lt"/>
                        </a:rPr>
                        <a:t>ommunications</a:t>
                      </a:r>
                      <a:endParaRPr lang="en-US" sz="18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latin typeface="+mj-lt"/>
                          <a:ea typeface="+mn-ea"/>
                          <a:cs typeface="+mn-cs"/>
                        </a:rPr>
                        <a:t>C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+mj-lt"/>
                        </a:rPr>
                        <a:t>omputers</a:t>
                      </a:r>
                      <a:endParaRPr lang="en-US" sz="18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 smtClean="0">
                          <a:solidFill>
                            <a:srgbClr val="FFFF00"/>
                          </a:solidFill>
                          <a:latin typeface="+mj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dirty="0" smtClean="0">
                          <a:solidFill>
                            <a:srgbClr val="FFFF00"/>
                          </a:solidFill>
                          <a:latin typeface="+mj-lt"/>
                        </a:rPr>
                        <a:t>ntelligence</a:t>
                      </a:r>
                      <a:endParaRPr lang="en-US" sz="1800" dirty="0">
                        <a:solidFill>
                          <a:srgbClr val="FFFF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1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latin typeface="+mj-lt"/>
                        </a:rPr>
                        <a:t>Processed information to support decision</a:t>
                      </a:r>
                      <a:r>
                        <a:rPr lang="en-US" sz="1800" b="0" baseline="0" dirty="0" smtClean="0">
                          <a:latin typeface="+mj-lt"/>
                        </a:rPr>
                        <a:t> making</a:t>
                      </a:r>
                      <a:endParaRPr lang="en-US" sz="1800" b="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Transportation of information amongst</a:t>
                      </a:r>
                      <a:r>
                        <a:rPr lang="en-US" sz="1800" b="0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all levels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Processing information for achieving desired objectives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Information gathering through observation,</a:t>
                      </a:r>
                      <a:r>
                        <a:rPr lang="en-US" sz="1800" b="0" kern="1200" baseline="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 analysis</a:t>
                      </a:r>
                      <a:endParaRPr lang="en-US" sz="1800" b="0" kern="1200" dirty="0" smtClean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US" sz="1800" b="0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1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Decision Support Systems</a:t>
                      </a:r>
                    </a:p>
                    <a:p>
                      <a:endParaRPr lang="en-US" sz="1600" dirty="0" smtClean="0">
                        <a:solidFill>
                          <a:schemeClr val="tx2">
                            <a:lumMod val="25000"/>
                          </a:schemeClr>
                        </a:solidFill>
                        <a:latin typeface="+mj-lt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Battle Field Management System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Air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 Defense Surveillance System</a:t>
                      </a:r>
                      <a:endParaRPr lang="en-US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Voice and Data Networks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/>
                      </a:r>
                      <a:b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</a:b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Radio Links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O/F Networks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Satellite Communications</a:t>
                      </a:r>
                      <a:endParaRPr lang="en-US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Integration,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Processing,</a:t>
                      </a:r>
                    </a:p>
                    <a:p>
                      <a:r>
                        <a:rPr lang="en-US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Correlation </a:t>
                      </a:r>
                      <a:br>
                        <a:rPr lang="en-US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</a:b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of gathered information</a:t>
                      </a:r>
                      <a:endParaRPr lang="en-US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Sensors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/>
                      </a:r>
                      <a:b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</a:br>
                      <a:r>
                        <a:rPr lang="en-US" sz="1600" dirty="0" err="1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AEW</a:t>
                      </a:r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 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Ground Radar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EW</a:t>
                      </a:r>
                      <a:r>
                        <a:rPr lang="en-US" sz="16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 System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2">
                              <a:lumMod val="25000"/>
                            </a:schemeClr>
                          </a:solidFill>
                          <a:latin typeface="+mj-lt"/>
                        </a:rPr>
                        <a:t>UAV</a:t>
                      </a:r>
                      <a:endParaRPr lang="en-US" sz="1600" dirty="0">
                        <a:solidFill>
                          <a:schemeClr val="tx2">
                            <a:lumMod val="2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951"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9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533400"/>
          </a:xfrm>
        </p:spPr>
        <p:txBody>
          <a:bodyPr/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Tenets of C4I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410200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The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tenets of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C4I are</a:t>
            </a:r>
            <a:r>
              <a:rPr lang="en-US" sz="2000" b="1" dirty="0" smtClean="0">
                <a:solidFill>
                  <a:schemeClr val="tx2"/>
                </a:solidFill>
                <a:effectLst/>
              </a:rPr>
              <a:t>:</a:t>
            </a:r>
            <a:r>
              <a:rPr lang="en-US" sz="2000" b="1" baseline="30000" dirty="0" smtClean="0">
                <a:solidFill>
                  <a:schemeClr val="tx2"/>
                </a:solidFill>
                <a:effectLst/>
              </a:rPr>
              <a:t>_</a:t>
            </a:r>
          </a:p>
          <a:p>
            <a:pPr marL="925513" defTabSz="1143000">
              <a:spcBef>
                <a:spcPts val="1200"/>
              </a:spcBef>
              <a:buClrTx/>
            </a:pPr>
            <a:r>
              <a:rPr lang="en-US" sz="2000" b="1" i="1" dirty="0" smtClean="0">
                <a:solidFill>
                  <a:schemeClr val="tx2"/>
                </a:solidFill>
                <a:effectLst/>
              </a:rPr>
              <a:t>A </a:t>
            </a:r>
            <a:r>
              <a:rPr lang="en-US" sz="2000" b="1" i="1" dirty="0">
                <a:solidFill>
                  <a:schemeClr val="tx2"/>
                </a:solidFill>
                <a:effectLst/>
              </a:rPr>
              <a:t>robustly networked force </a:t>
            </a:r>
            <a:r>
              <a:rPr lang="en-US" sz="2000" b="1" i="1" dirty="0" smtClean="0">
                <a:solidFill>
                  <a:srgbClr val="00B050"/>
                </a:solidFill>
                <a:effectLst/>
              </a:rPr>
              <a:t>improves </a:t>
            </a:r>
            <a:r>
              <a:rPr lang="en-US" sz="2000" b="1" i="1" dirty="0">
                <a:solidFill>
                  <a:srgbClr val="00B050"/>
                </a:solidFill>
                <a:effectLst/>
              </a:rPr>
              <a:t>information sharing</a:t>
            </a:r>
            <a:r>
              <a:rPr lang="en-US" sz="2000" b="1" dirty="0">
                <a:solidFill>
                  <a:schemeClr val="tx2"/>
                </a:solidFill>
                <a:effectLst/>
              </a:rPr>
              <a:t>.</a:t>
            </a:r>
          </a:p>
          <a:p>
            <a:pPr marL="925513" defTabSz="1143000">
              <a:spcBef>
                <a:spcPts val="1200"/>
              </a:spcBef>
              <a:buClrTx/>
            </a:pPr>
            <a:r>
              <a:rPr lang="en-US" sz="2000" b="1" i="1" dirty="0" smtClean="0">
                <a:solidFill>
                  <a:schemeClr val="tx2"/>
                </a:solidFill>
                <a:effectLst/>
              </a:rPr>
              <a:t>Information </a:t>
            </a:r>
            <a:r>
              <a:rPr lang="en-US" sz="2000" b="1" i="1" dirty="0">
                <a:solidFill>
                  <a:schemeClr val="tx2"/>
                </a:solidFill>
                <a:effectLst/>
              </a:rPr>
              <a:t>sharing and collaboration </a:t>
            </a:r>
            <a:r>
              <a:rPr lang="en-US" sz="2000" b="1" i="1" dirty="0">
                <a:solidFill>
                  <a:srgbClr val="00B050"/>
                </a:solidFill>
                <a:effectLst/>
              </a:rPr>
              <a:t>enhance the quality of </a:t>
            </a:r>
            <a:r>
              <a:rPr lang="en-US" sz="2000" b="1" i="1" dirty="0" smtClean="0">
                <a:solidFill>
                  <a:srgbClr val="00B050"/>
                </a:solidFill>
                <a:effectLst/>
              </a:rPr>
              <a:t>information</a:t>
            </a:r>
            <a:r>
              <a:rPr lang="en-US" sz="2000" b="1" i="1" dirty="0" smtClean="0">
                <a:solidFill>
                  <a:schemeClr val="tx2"/>
                </a:solidFill>
                <a:effectLst/>
              </a:rPr>
              <a:t> and </a:t>
            </a:r>
            <a:r>
              <a:rPr lang="en-US" sz="2000" b="1" i="1" dirty="0">
                <a:solidFill>
                  <a:schemeClr val="tx2"/>
                </a:solidFill>
                <a:effectLst/>
              </a:rPr>
              <a:t>shared situational awareness.</a:t>
            </a:r>
          </a:p>
          <a:p>
            <a:pPr marL="925513" defTabSz="1143000">
              <a:spcBef>
                <a:spcPts val="1200"/>
              </a:spcBef>
              <a:buClrTx/>
            </a:pPr>
            <a:r>
              <a:rPr lang="en-US" sz="2000" b="1" i="1" dirty="0" smtClean="0">
                <a:solidFill>
                  <a:schemeClr val="tx2"/>
                </a:solidFill>
                <a:effectLst/>
              </a:rPr>
              <a:t>Shared </a:t>
            </a:r>
            <a:r>
              <a:rPr lang="en-US" sz="2000" b="1" i="1" dirty="0">
                <a:solidFill>
                  <a:schemeClr val="tx2"/>
                </a:solidFill>
                <a:effectLst/>
              </a:rPr>
              <a:t>situational awareness </a:t>
            </a:r>
            <a:r>
              <a:rPr lang="en-US" sz="2000" b="1" i="1" dirty="0">
                <a:solidFill>
                  <a:srgbClr val="00B050"/>
                </a:solidFill>
                <a:effectLst/>
              </a:rPr>
              <a:t>enables </a:t>
            </a:r>
            <a:r>
              <a:rPr lang="en-US" sz="2000" b="1" i="1" dirty="0" smtClean="0">
                <a:solidFill>
                  <a:srgbClr val="00B050"/>
                </a:solidFill>
                <a:effectLst/>
              </a:rPr>
              <a:t>self-synchronization</a:t>
            </a:r>
            <a:r>
              <a:rPr lang="en-US" sz="2000" b="1" i="1" dirty="0">
                <a:solidFill>
                  <a:schemeClr val="tx2"/>
                </a:solidFill>
                <a:effectLst/>
              </a:rPr>
              <a:t>.</a:t>
            </a:r>
          </a:p>
          <a:p>
            <a:pPr marL="925513" defTabSz="1143000">
              <a:spcBef>
                <a:spcPts val="1200"/>
              </a:spcBef>
              <a:buClrTx/>
            </a:pPr>
            <a:r>
              <a:rPr lang="en-US" sz="2000" b="1" i="1" dirty="0" smtClean="0">
                <a:solidFill>
                  <a:schemeClr val="tx2"/>
                </a:solidFill>
                <a:effectLst/>
              </a:rPr>
              <a:t>These</a:t>
            </a:r>
            <a:r>
              <a:rPr lang="en-US" sz="2000" b="1" i="1" dirty="0">
                <a:solidFill>
                  <a:schemeClr val="tx2"/>
                </a:solidFill>
                <a:effectLst/>
              </a:rPr>
              <a:t>, in turn, dramatically </a:t>
            </a:r>
            <a:r>
              <a:rPr lang="en-US" sz="2000" b="1" i="1" dirty="0">
                <a:solidFill>
                  <a:srgbClr val="00B050"/>
                </a:solidFill>
                <a:effectLst/>
              </a:rPr>
              <a:t>increase mission effectiveness</a:t>
            </a:r>
            <a:r>
              <a:rPr lang="en-US" sz="2000" b="1" i="1" dirty="0" smtClean="0">
                <a:solidFill>
                  <a:schemeClr val="tx2"/>
                </a:solidFill>
                <a:effectLst/>
              </a:rPr>
              <a:t>.</a:t>
            </a:r>
          </a:p>
          <a:p>
            <a:pPr marL="925513" defTabSz="1143000">
              <a:spcBef>
                <a:spcPts val="1200"/>
              </a:spcBef>
              <a:buClrTx/>
            </a:pPr>
            <a:r>
              <a:rPr lang="en-US" sz="2000" b="1" i="1" dirty="0" smtClean="0">
                <a:solidFill>
                  <a:schemeClr val="tx2"/>
                </a:solidFill>
                <a:effectLst/>
              </a:rPr>
              <a:t>The above capabilities are accomplished by a Reliable and Secure </a:t>
            </a:r>
            <a:r>
              <a:rPr lang="en-US" sz="2000" b="1" i="1" dirty="0" smtClean="0">
                <a:solidFill>
                  <a:srgbClr val="00B050"/>
                </a:solidFill>
                <a:effectLst/>
              </a:rPr>
              <a:t>Communications Network</a:t>
            </a:r>
            <a:r>
              <a:rPr lang="en-US" sz="2000" b="1" i="1" dirty="0" smtClean="0">
                <a:solidFill>
                  <a:schemeClr val="tx2"/>
                </a:solidFill>
                <a:effectLst/>
              </a:rPr>
              <a:t>.</a:t>
            </a:r>
            <a:endParaRPr lang="en-US" sz="2000" b="1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B7F3C8-DC05-40D5-B957-BCCBE58A561E}" type="slidenum">
              <a:rPr lang="en-US" sz="1400" smtClean="0">
                <a:solidFill>
                  <a:schemeClr val="tx2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19824</TotalTime>
  <Words>1783</Words>
  <Application>Microsoft Office PowerPoint</Application>
  <PresentationFormat>On-screen Show (4:3)</PresentationFormat>
  <Paragraphs>457</Paragraphs>
  <Slides>40</Slides>
  <Notes>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Globe</vt:lpstr>
      <vt:lpstr>Microsoft ClipArt Gallery</vt:lpstr>
      <vt:lpstr>PowerPoint Presentation</vt:lpstr>
      <vt:lpstr>PowerPoint Presentation</vt:lpstr>
      <vt:lpstr>Sequence</vt:lpstr>
      <vt:lpstr>Command, Control, Communications, Computer &amp; Intelligence (C4I) in Military Applications</vt:lpstr>
      <vt:lpstr>Command, Control, Communications, Computer &amp; Intelligence (C4I)</vt:lpstr>
      <vt:lpstr>Command, Control, Communications, Computer &amp; Intelligence (C4I)</vt:lpstr>
      <vt:lpstr>Command, Control, Communications, Computer &amp; Intelligence (C4I) Architecture</vt:lpstr>
      <vt:lpstr>Command, Control, Communications, Computer &amp; Intelligence (C4I)</vt:lpstr>
      <vt:lpstr>Tenets of C4I</vt:lpstr>
      <vt:lpstr>Network Centric Warfare as a New Trend  in C4I Applications</vt:lpstr>
      <vt:lpstr>C4I</vt:lpstr>
      <vt:lpstr>Advantages of NCW</vt:lpstr>
      <vt:lpstr>Network Centric Warfare – As a Dynamic Autonomous Digital Battlefield </vt:lpstr>
      <vt:lpstr>Role and Importance of Communications in C4I</vt:lpstr>
      <vt:lpstr>Challenges concerning the deployment of C4I Systems</vt:lpstr>
      <vt:lpstr>Comparison between Communication Media</vt:lpstr>
      <vt:lpstr>Advantages of Satellite System to C4I </vt:lpstr>
      <vt:lpstr>Disadvantages of Satellite Systems</vt:lpstr>
      <vt:lpstr>Satellite Transmission Bands</vt:lpstr>
      <vt:lpstr>Comparison between Satellite Bands</vt:lpstr>
      <vt:lpstr>Wide Beam Propagation : C &amp; Ku Bands</vt:lpstr>
      <vt:lpstr>Ka-band: Multiple Spot Beams</vt:lpstr>
      <vt:lpstr>Ka-band: Spot Beams Satellites </vt:lpstr>
      <vt:lpstr>Bent Pipe Satellites</vt:lpstr>
      <vt:lpstr>Spot Beam Propagation : Ka-band</vt:lpstr>
      <vt:lpstr>Advantages of Ka-band over other Bands</vt:lpstr>
      <vt:lpstr>Ka-band: Frequency Re-use on Spot Beams</vt:lpstr>
      <vt:lpstr>Overcoming Propagation Delay  in Current Bent Pipe Architectures </vt:lpstr>
      <vt:lpstr>PowerPoint Presentation</vt:lpstr>
      <vt:lpstr>Attenuation caused by Rain Fade</vt:lpstr>
      <vt:lpstr>Threats to Information Security</vt:lpstr>
      <vt:lpstr>Overcoming threats to Information Security</vt:lpstr>
      <vt:lpstr>Overcoming threats to Information Security</vt:lpstr>
      <vt:lpstr>Overcoming threats to Information Security</vt:lpstr>
      <vt:lpstr>Regenerative Satellite System</vt:lpstr>
      <vt:lpstr>Regenerative Satellite</vt:lpstr>
      <vt:lpstr>Bent Pipe versus Regenerative Satellites</vt:lpstr>
      <vt:lpstr>Conclusion</vt:lpstr>
      <vt:lpstr>Conclusion cont’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C4I Needs</dc:title>
  <dc:creator>Muhameed A. Sabir</dc:creator>
  <cp:lastModifiedBy>Lenovo</cp:lastModifiedBy>
  <cp:revision>486</cp:revision>
  <cp:lastPrinted>2016-03-14T10:17:07Z</cp:lastPrinted>
  <dcterms:created xsi:type="dcterms:W3CDTF">2016-03-08T07:17:56Z</dcterms:created>
  <dcterms:modified xsi:type="dcterms:W3CDTF">2016-04-26T14:02:48Z</dcterms:modified>
</cp:coreProperties>
</file>