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9" r:id="rId5"/>
    <p:sldId id="403" r:id="rId6"/>
    <p:sldId id="399" r:id="rId7"/>
    <p:sldId id="402" r:id="rId8"/>
    <p:sldId id="406" r:id="rId9"/>
    <p:sldId id="400" r:id="rId10"/>
    <p:sldId id="408" r:id="rId11"/>
    <p:sldId id="404" r:id="rId12"/>
    <p:sldId id="405" r:id="rId13"/>
    <p:sldId id="38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4320" userDrawn="1">
          <p15:clr>
            <a:srgbClr val="A4A3A4"/>
          </p15:clr>
        </p15:guide>
        <p15:guide id="6" pos="2736" userDrawn="1">
          <p15:clr>
            <a:srgbClr val="A4A3A4"/>
          </p15:clr>
        </p15:guide>
        <p15:guide id="8" orient="horz" pos="4176" userDrawn="1">
          <p15:clr>
            <a:srgbClr val="A4A3A4"/>
          </p15:clr>
        </p15:guide>
        <p15:guide id="9" orient="horz" pos="2360" userDrawn="1">
          <p15:clr>
            <a:srgbClr val="A4A3A4"/>
          </p15:clr>
        </p15:guide>
        <p15:guide id="10" pos="3024" userDrawn="1">
          <p15:clr>
            <a:srgbClr val="A4A3A4"/>
          </p15:clr>
        </p15:guide>
        <p15:guide id="11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E45"/>
    <a:srgbClr val="26A3F1"/>
    <a:srgbClr val="6FBC49"/>
    <a:srgbClr val="1D851D"/>
    <a:srgbClr val="002F6C"/>
    <a:srgbClr val="C5DAF1"/>
    <a:srgbClr val="D5E5F7"/>
    <a:srgbClr val="F7EAB7"/>
    <a:srgbClr val="F7E0B7"/>
    <a:srgbClr val="FF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3" autoAdjust="0"/>
    <p:restoredTop sz="72573" autoAdjust="0"/>
  </p:normalViewPr>
  <p:slideViewPr>
    <p:cSldViewPr snapToGrid="0">
      <p:cViewPr varScale="1">
        <p:scale>
          <a:sx n="64" d="100"/>
          <a:sy n="64" d="100"/>
        </p:scale>
        <p:origin x="912" y="67"/>
      </p:cViewPr>
      <p:guideLst>
        <p:guide orient="horz" pos="576"/>
        <p:guide pos="2880"/>
        <p:guide pos="144"/>
        <p:guide pos="5616"/>
        <p:guide pos="4320"/>
        <p:guide pos="2736"/>
        <p:guide orient="horz" pos="4176"/>
        <p:guide orient="horz" pos="2360"/>
        <p:guide pos="3024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F4B82-579C-4635-9849-64753EAF116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D70EB-975E-4AC5-804C-6D94F8CE4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555711-DB3A-4763-A862-C23A04959BA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26109A-CD5C-49A5-982D-04C20870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public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already received PIRA approval from prior</a:t>
            </a:r>
            <a:r>
              <a:rPr lang="en-US" baseline="0" dirty="0"/>
              <a:t> C2BMC brief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C82-F4E9-4536-8DCC-138EAA731D4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public source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C82-F4E9-4536-8DCC-138EAA731D4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7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public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Target:</a:t>
            </a:r>
            <a:r>
              <a:rPr lang="en-US" baseline="0" dirty="0"/>
              <a:t> https://www.computerworld.com/article/2487452/cybercrime-hacking/target-attack-shows-danger-of-remotely-accessible-hvac-systems.html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Ukraine power: https://www.reuters.com/article/us-ukraine-cybersecurity-usa/u-s-helping-ukraine-investigate-power-grid-hack-idUSKCN0UQ24020160112 &amp; https://www.wired.com/story/russian-hackers-attack-ukraine/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Ukraine </a:t>
            </a:r>
            <a:r>
              <a:rPr lang="en-US" dirty="0" err="1"/>
              <a:t>Artillary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https://www.reuters.com/article/us-cyber-ukraine/russian-hackers-tracked-ukrainian-artillery-units-using-android-implant-report-idUSKBN14B0CU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baseline="0" dirty="0"/>
              <a:t>Austrian Hotel: https://www.nytimes.com/2017/01/30/world/europe/hotel-austria-bitcoin-ransom.html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109A-CD5C-49A5-982D-04C2087088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public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already received PIRA approval from prior</a:t>
            </a:r>
            <a:r>
              <a:rPr lang="en-US" baseline="0" dirty="0"/>
              <a:t> C2BMC brief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C82-F4E9-4536-8DCC-138EAA731D4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6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public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109A-CD5C-49A5-982D-04C2087088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public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109A-CD5C-49A5-982D-04C208708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0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PIRA approved confirmed with Kathleen </a:t>
            </a:r>
            <a:r>
              <a:rPr lang="en-US" dirty="0" err="1"/>
              <a:t>Hohendal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109A-CD5C-49A5-982D-04C208708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PIRA approved confirmed with Kathleen </a:t>
            </a:r>
            <a:r>
              <a:rPr lang="en-US" dirty="0" err="1"/>
              <a:t>Hohendal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109A-CD5C-49A5-982D-04C2087088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11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223456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7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9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29400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5397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09925" y="147021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1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6.gif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hyperlink" Target="http://www.lockheedmartin.com/content/dam/lockheed/data/corporate/documents/LM-White-Paper-Intel-Driven-Defense.pdf" TargetMode="External"/><Relationship Id="rId15" Type="http://schemas.openxmlformats.org/officeDocument/2006/relationships/image" Target="../media/image37.jp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436" y="1151234"/>
            <a:ext cx="4762565" cy="2215991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C4I, Internet of Things and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Infrastructure Protection</a:t>
            </a:r>
          </a:p>
          <a:p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0" y="349371"/>
            <a:ext cx="4308752" cy="5976654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6126" y="4252367"/>
            <a:ext cx="3063699" cy="861774"/>
          </a:xfrm>
        </p:spPr>
        <p:txBody>
          <a:bodyPr/>
          <a:lstStyle/>
          <a:p>
            <a:r>
              <a:rPr lang="en-US" sz="28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Blake Davis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86126" y="4729992"/>
            <a:ext cx="2357801" cy="997196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Engineering for C4ISR,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Lockheed Martin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4252367"/>
            <a:ext cx="1529862" cy="1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66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Systems?	</a:t>
            </a:r>
            <a:r>
              <a:rPr lang="en-US" sz="1500" dirty="0"/>
              <a:t>	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63" y="914399"/>
            <a:ext cx="4627395" cy="51013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Military Command and Control</a:t>
            </a:r>
          </a:p>
          <a:p>
            <a:pPr lvl="1"/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Military Command and personnel</a:t>
            </a:r>
          </a:p>
          <a:p>
            <a:pPr lvl="1"/>
            <a:r>
              <a:rPr lang="en-US" dirty="0"/>
              <a:t>Sensors (Radars, optical, vibration, heat, RF,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Defensive systems  (kinetic and non-kinetic)</a:t>
            </a:r>
          </a:p>
          <a:p>
            <a:pPr lvl="1"/>
            <a:r>
              <a:rPr lang="en-US" dirty="0"/>
              <a:t>Offensive Weapon systems (kinetic and non-kinetic)</a:t>
            </a:r>
          </a:p>
          <a:p>
            <a:pPr lvl="1"/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Security trained system builders</a:t>
            </a:r>
          </a:p>
          <a:p>
            <a:endParaRPr lang="en-US" dirty="0"/>
          </a:p>
          <a:p>
            <a:r>
              <a:rPr lang="en-US" dirty="0"/>
              <a:t>Military Infrastructure</a:t>
            </a:r>
          </a:p>
          <a:p>
            <a:r>
              <a:rPr lang="en-US" dirty="0"/>
              <a:t>Public Infrastructure </a:t>
            </a:r>
          </a:p>
          <a:p>
            <a:r>
              <a:rPr lang="en-US" dirty="0"/>
              <a:t>Commercial Infrastructure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9305" y="6642556"/>
            <a:ext cx="2024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Lockheed Martin Proprietary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08" t="-59" r="108" b="34753"/>
          <a:stretch/>
        </p:blipFill>
        <p:spPr>
          <a:xfrm>
            <a:off x="5318155" y="914399"/>
            <a:ext cx="3536889" cy="26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163" y="1153253"/>
            <a:ext cx="4134458" cy="31540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r>
              <a:rPr lang="en-US" sz="2400" b="1" dirty="0">
                <a:latin typeface="Arial"/>
                <a:ea typeface="ＭＳ Ｐゴシック" pitchFamily="-112" charset="-128"/>
                <a:cs typeface="Arial"/>
              </a:rPr>
              <a:t>Energy and Distribution</a:t>
            </a: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r>
              <a:rPr lang="en-US" sz="2400" b="1" dirty="0">
                <a:latin typeface="Arial"/>
                <a:ea typeface="ＭＳ Ｐゴシック" pitchFamily="-112" charset="-128"/>
                <a:cs typeface="Arial"/>
              </a:rPr>
              <a:t>Transportation</a:t>
            </a: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endParaRPr lang="en-US" sz="2400" b="1" dirty="0">
              <a:latin typeface="Arial"/>
              <a:ea typeface="ＭＳ Ｐゴシック" pitchFamily="-112" charset="-128"/>
              <a:cs typeface="Arial"/>
            </a:endParaRP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endParaRPr lang="en-US" sz="2400" b="1" dirty="0">
              <a:latin typeface="Arial"/>
              <a:ea typeface="ＭＳ Ｐゴシック" pitchFamily="-112" charset="-128"/>
              <a:cs typeface="Arial"/>
            </a:endParaRP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endParaRPr lang="en-US" sz="2400" b="1" dirty="0">
              <a:latin typeface="Arial"/>
              <a:ea typeface="ＭＳ Ｐゴシック" pitchFamily="-112" charset="-128"/>
              <a:cs typeface="Arial"/>
            </a:endParaRP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r>
              <a:rPr lang="en-US" sz="2400" b="1" dirty="0">
                <a:latin typeface="Arial"/>
                <a:ea typeface="ＭＳ Ｐゴシック" pitchFamily="-112" charset="-128"/>
                <a:cs typeface="Arial"/>
              </a:rPr>
              <a:t>Health</a:t>
            </a:r>
          </a:p>
          <a:p>
            <a:pPr marL="222250" indent="-222250" defTabSz="887413" fontAlgn="base">
              <a:spcBef>
                <a:spcPts val="600"/>
              </a:spcBef>
              <a:spcAft>
                <a:spcPct val="0"/>
              </a:spcAft>
              <a:buSzPct val="100000"/>
              <a:buChar char="•"/>
            </a:pPr>
            <a:r>
              <a:rPr lang="en-US" sz="2400" b="1" dirty="0">
                <a:latin typeface="Arial"/>
                <a:ea typeface="ＭＳ Ｐゴシック" pitchFamily="-112" charset="-128"/>
                <a:cs typeface="Arial"/>
              </a:rPr>
              <a:t>Civil protection and emergency response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Infrastructure	</a:t>
            </a:r>
            <a:r>
              <a:rPr lang="en-US" sz="1500" dirty="0"/>
              <a:t>	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2792" y="2671021"/>
            <a:ext cx="3898232" cy="3839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Government</a:t>
            </a:r>
          </a:p>
          <a:p>
            <a:r>
              <a:rPr lang="en-US" dirty="0"/>
              <a:t>Communications (Fiber and Radio Frequency and Laser)</a:t>
            </a:r>
          </a:p>
          <a:p>
            <a:r>
              <a:rPr lang="en-US" dirty="0"/>
              <a:t>Water (and Wastewater) and Food Supply</a:t>
            </a:r>
          </a:p>
          <a:p>
            <a:r>
              <a:rPr lang="en-US" dirty="0"/>
              <a:t>Information Technology (including Industrial Control Systems)</a:t>
            </a:r>
          </a:p>
          <a:p>
            <a:r>
              <a:rPr lang="en-US" dirty="0"/>
              <a:t>Financial System</a:t>
            </a:r>
          </a:p>
          <a:p>
            <a:r>
              <a:rPr lang="en-US" dirty="0"/>
              <a:t>Critical Manufacturing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9305" y="6642556"/>
            <a:ext cx="2024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Lockheed Martin Proprietary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98" y="1900373"/>
            <a:ext cx="2404177" cy="1540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82" y="914400"/>
            <a:ext cx="2717233" cy="1528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41" y="5322727"/>
            <a:ext cx="1743450" cy="1110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28" y="4322132"/>
            <a:ext cx="1234941" cy="1263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307304"/>
            <a:ext cx="1651003" cy="12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98" y="191294"/>
            <a:ext cx="7312025" cy="531812"/>
          </a:xfrm>
        </p:spPr>
        <p:txBody>
          <a:bodyPr/>
          <a:lstStyle/>
          <a:p>
            <a:r>
              <a:rPr lang="en-US" dirty="0"/>
              <a:t>How? Threat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24" y="1317286"/>
            <a:ext cx="5417464" cy="4447371"/>
          </a:xfrm>
        </p:spPr>
        <p:txBody>
          <a:bodyPr/>
          <a:lstStyle/>
          <a:p>
            <a:r>
              <a:rPr lang="en-US" dirty="0"/>
              <a:t>Real life attack vectors</a:t>
            </a:r>
          </a:p>
          <a:p>
            <a:pPr lvl="1"/>
            <a:r>
              <a:rPr lang="en-US" dirty="0"/>
              <a:t>2014 Target Store attack through HVAC system to Payment systems credit/debit cards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2017 Austrian Hotel ransom </a:t>
            </a:r>
            <a:br>
              <a:rPr lang="en-US" dirty="0"/>
            </a:br>
            <a:r>
              <a:rPr lang="en-US" dirty="0"/>
              <a:t>through Door Lock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71" y="373108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10" y="1706867"/>
            <a:ext cx="1915004" cy="125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67" y="4801371"/>
            <a:ext cx="1557466" cy="1557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10" y="2999329"/>
            <a:ext cx="1777666" cy="995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9" y="3613500"/>
            <a:ext cx="1902818" cy="1266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63" y="5162228"/>
            <a:ext cx="2342340" cy="156961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569237" y="3031317"/>
            <a:ext cx="554655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400" b="1" baseline="0">
                <a:solidFill>
                  <a:schemeClr val="tx1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  <a:lvl2pPr marL="511175" indent="-279400" algn="l" defTabSz="887413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 baseline="0">
                <a:solidFill>
                  <a:schemeClr val="tx1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2pPr>
            <a:lvl3pPr marL="744538" indent="-233363" algn="l" defTabSz="887413" rtl="0" eaLnBrk="1" fontAlgn="base" hangingPunct="1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 b="1" baseline="0">
                <a:solidFill>
                  <a:schemeClr val="tx1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3pPr>
            <a:lvl4pPr marL="914400" indent="-169863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–"/>
              <a:defRPr sz="2000" b="1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</a:defRPr>
            </a:lvl4pPr>
            <a:lvl5pPr marL="968375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defRPr b="1">
                <a:solidFill>
                  <a:schemeClr val="bg2"/>
                </a:solidFill>
                <a:effectLst/>
                <a:latin typeface="+mn-lt"/>
                <a:ea typeface="ＭＳ Ｐゴシック" pitchFamily="-112" charset="-128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lvl="1"/>
            <a:r>
              <a:rPr lang="en-US" kern="0" dirty="0"/>
              <a:t>2015 Ukraine electric grid (PCC) leaving 230,000 without power thru industrial control systems</a:t>
            </a:r>
          </a:p>
          <a:p>
            <a:pPr lvl="1"/>
            <a:r>
              <a:rPr lang="en-US" kern="0" dirty="0"/>
              <a:t>2016 Ukraine Artillery Units through Android</a:t>
            </a:r>
          </a:p>
        </p:txBody>
      </p:sp>
    </p:spTree>
    <p:extLst>
      <p:ext uri="{BB962C8B-B14F-4D97-AF65-F5344CB8AC3E}">
        <p14:creationId xmlns:p14="http://schemas.microsoft.com/office/powerpoint/2010/main" val="401150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	</a:t>
            </a:r>
            <a:r>
              <a:rPr lang="en-US" sz="1500" dirty="0"/>
              <a:t>	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581" y="914400"/>
            <a:ext cx="8224837" cy="44276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Insider Threat more prevalent</a:t>
            </a:r>
          </a:p>
          <a:p>
            <a:r>
              <a:rPr lang="en-US" dirty="0"/>
              <a:t>Older industrial control systems with no design reqts for cyber</a:t>
            </a:r>
          </a:p>
          <a:p>
            <a:pPr lvl="1"/>
            <a:r>
              <a:rPr lang="en-US" dirty="0"/>
              <a:t>end up added to and contribute to vulnerable networks</a:t>
            </a:r>
          </a:p>
          <a:p>
            <a:pPr lvl="1"/>
            <a:r>
              <a:rPr lang="en-US" dirty="0"/>
              <a:t>No anti-virus, no security, no protection S/W</a:t>
            </a:r>
          </a:p>
          <a:p>
            <a:r>
              <a:rPr lang="en-US" dirty="0"/>
              <a:t>Component controls are targets as well as back up control systems</a:t>
            </a:r>
          </a:p>
          <a:p>
            <a:r>
              <a:rPr lang="en-US" dirty="0"/>
              <a:t>Protection is needed at multiple entry points</a:t>
            </a:r>
          </a:p>
          <a:p>
            <a:r>
              <a:rPr lang="en-US" dirty="0"/>
              <a:t>Air gapping system still not sufficient (High latency network)</a:t>
            </a:r>
          </a:p>
          <a:p>
            <a:pPr lvl="1"/>
            <a:r>
              <a:rPr lang="en-US" dirty="0"/>
              <a:t>Remote admins, vendor supply chain, 3</a:t>
            </a:r>
            <a:r>
              <a:rPr lang="en-US" baseline="30000" dirty="0"/>
              <a:t>rd</a:t>
            </a:r>
            <a:r>
              <a:rPr lang="en-US" dirty="0"/>
              <a:t> party maintainers</a:t>
            </a:r>
          </a:p>
          <a:p>
            <a:endParaRPr lang="en-US" dirty="0"/>
          </a:p>
          <a:p>
            <a:r>
              <a:rPr lang="en-US" dirty="0"/>
              <a:t>Protection and Risk Postures</a:t>
            </a:r>
          </a:p>
          <a:p>
            <a:pPr lvl="1"/>
            <a:r>
              <a:rPr lang="en-US" dirty="0"/>
              <a:t>Can’t assume device is secure</a:t>
            </a:r>
          </a:p>
          <a:p>
            <a:pPr lvl="1"/>
            <a:r>
              <a:rPr lang="en-US" dirty="0"/>
              <a:t>Can’t assume network is secure</a:t>
            </a:r>
          </a:p>
          <a:p>
            <a:pPr lvl="1"/>
            <a:r>
              <a:rPr lang="en-US" dirty="0"/>
              <a:t>Cost is major driver to securing or not securing</a:t>
            </a:r>
          </a:p>
          <a:p>
            <a:pPr lvl="2"/>
            <a:r>
              <a:rPr lang="en-US" dirty="0"/>
              <a:t>Not just at customer side but at manufacturing side</a:t>
            </a:r>
          </a:p>
          <a:p>
            <a:pPr lvl="1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79305" y="6642556"/>
            <a:ext cx="2024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Lockheed Martin Proprietary Information</a:t>
            </a:r>
          </a:p>
        </p:txBody>
      </p:sp>
      <p:pic>
        <p:nvPicPr>
          <p:cNvPr id="6" name="Picture 5" descr="C:\~Projects\2012\07.26.2012 - C2BMC PPT\assets\photos\c2bmc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5396" y="5634119"/>
            <a:ext cx="7873205" cy="856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82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ob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281" y="870530"/>
            <a:ext cx="2661077" cy="1916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5891650" cy="5419187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Estimates are 20-30 billion </a:t>
            </a:r>
            <a:r>
              <a:rPr lang="en-US" dirty="0" err="1"/>
              <a:t>IoT</a:t>
            </a:r>
            <a:r>
              <a:rPr lang="en-US" dirty="0"/>
              <a:t> in next </a:t>
            </a:r>
            <a:br>
              <a:rPr lang="en-US" dirty="0"/>
            </a:br>
            <a:r>
              <a:rPr lang="en-US" dirty="0"/>
              <a:t>few years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Cars / Trucks</a:t>
            </a:r>
          </a:p>
          <a:p>
            <a:r>
              <a:rPr lang="en-US" dirty="0"/>
              <a:t>Door locks and facility related </a:t>
            </a:r>
            <a:br>
              <a:rPr lang="en-US" dirty="0"/>
            </a:br>
            <a:r>
              <a:rPr lang="en-US" dirty="0"/>
              <a:t>management equipment</a:t>
            </a:r>
          </a:p>
          <a:p>
            <a:r>
              <a:rPr lang="en-US" dirty="0"/>
              <a:t>100+ billion microcontrollers</a:t>
            </a:r>
          </a:p>
          <a:p>
            <a:r>
              <a:rPr lang="en-US" dirty="0"/>
              <a:t>100+ billion RFID devices</a:t>
            </a:r>
          </a:p>
          <a:p>
            <a:endParaRPr lang="en-US" dirty="0"/>
          </a:p>
          <a:p>
            <a:r>
              <a:rPr lang="en-US" dirty="0"/>
              <a:t>Threat:</a:t>
            </a:r>
          </a:p>
          <a:p>
            <a:pPr lvl="1"/>
            <a:r>
              <a:rPr lang="en-US" dirty="0"/>
              <a:t>New entry points</a:t>
            </a:r>
          </a:p>
          <a:p>
            <a:pPr lvl="1"/>
            <a:r>
              <a:rPr lang="en-US" dirty="0"/>
              <a:t>Easy DDOS source</a:t>
            </a:r>
          </a:p>
          <a:p>
            <a:pPr lvl="1"/>
            <a:endParaRPr lang="en-US" dirty="0"/>
          </a:p>
          <a:p>
            <a:r>
              <a:rPr lang="en-US" dirty="0"/>
              <a:t>Trend:</a:t>
            </a:r>
          </a:p>
          <a:p>
            <a:pPr lvl="1"/>
            <a:r>
              <a:rPr lang="en-US" dirty="0"/>
              <a:t>Some attention to strengthen security at “the thing”</a:t>
            </a:r>
          </a:p>
          <a:p>
            <a:pPr lvl="1"/>
            <a:r>
              <a:rPr lang="en-US" dirty="0"/>
              <a:t>Secure </a:t>
            </a:r>
            <a:r>
              <a:rPr lang="en-US" dirty="0" err="1"/>
              <a:t>comm</a:t>
            </a:r>
            <a:r>
              <a:rPr lang="en-US" dirty="0"/>
              <a:t>, encryption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05" y="1681147"/>
            <a:ext cx="2580188" cy="68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73" y="2991386"/>
            <a:ext cx="2578129" cy="1663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5" y="2760952"/>
            <a:ext cx="1635361" cy="1224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02" y="3700474"/>
            <a:ext cx="1605419" cy="160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43" y="1928362"/>
            <a:ext cx="1998728" cy="11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98" y="191294"/>
            <a:ext cx="7312025" cy="531812"/>
          </a:xfrm>
        </p:spPr>
        <p:txBody>
          <a:bodyPr/>
          <a:lstStyle/>
          <a:p>
            <a:r>
              <a:rPr lang="en-US" dirty="0"/>
              <a:t>Key is Response ahead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98" y="2201778"/>
            <a:ext cx="8815202" cy="3708708"/>
          </a:xfrm>
        </p:spPr>
        <p:txBody>
          <a:bodyPr/>
          <a:lstStyle/>
          <a:p>
            <a:r>
              <a:rPr lang="en-US" sz="2000" dirty="0"/>
              <a:t>NIST Criticality Analysis </a:t>
            </a:r>
          </a:p>
          <a:p>
            <a:pPr lvl="1"/>
            <a:r>
              <a:rPr lang="en-US" sz="1600" dirty="0"/>
              <a:t>Prioritize Protection</a:t>
            </a:r>
          </a:p>
          <a:p>
            <a:pPr lvl="2"/>
            <a:r>
              <a:rPr lang="en-US" sz="18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https://csrc.nist.gov/csrc/media/publications/nistir/8179/draft/documents/nistir8179-draft.pdf</a:t>
            </a:r>
          </a:p>
          <a:p>
            <a:r>
              <a:rPr lang="en-US" sz="2000" dirty="0"/>
              <a:t>Move to Cyber resilient architecture </a:t>
            </a:r>
          </a:p>
          <a:p>
            <a:pPr lvl="1"/>
            <a:r>
              <a:rPr lang="en-US" sz="1600" dirty="0"/>
              <a:t>survivability under attack – continuous feedback</a:t>
            </a:r>
          </a:p>
          <a:p>
            <a:pPr lvl="1"/>
            <a:r>
              <a:rPr lang="en-US" sz="1600" dirty="0"/>
              <a:t>Radical shift in how control systems are designed</a:t>
            </a:r>
          </a:p>
          <a:p>
            <a:pPr lvl="2"/>
            <a:r>
              <a:rPr lang="en-US" altLang="en-US" sz="18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https://www.mitre.org/capabilities/cybersecurity/resiliency </a:t>
            </a:r>
          </a:p>
          <a:p>
            <a:r>
              <a:rPr lang="en-US" sz="2000" dirty="0"/>
              <a:t>Reduce attack vectors, entry points</a:t>
            </a:r>
          </a:p>
          <a:p>
            <a:r>
              <a:rPr lang="en-US" sz="2000" dirty="0"/>
              <a:t>Understanding Normal – behavior based protection</a:t>
            </a:r>
          </a:p>
          <a:p>
            <a:pPr lvl="1"/>
            <a:r>
              <a:rPr lang="en-US" sz="1600" dirty="0"/>
              <a:t>Increased monitoring and comparison to normal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211" t="32692" r="5000" b="6530"/>
          <a:stretch/>
        </p:blipFill>
        <p:spPr>
          <a:xfrm>
            <a:off x="4343400" y="722880"/>
            <a:ext cx="3838073" cy="21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5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68" y="590848"/>
            <a:ext cx="7602589" cy="398963"/>
          </a:xfrm>
        </p:spPr>
        <p:txBody>
          <a:bodyPr anchor="b"/>
          <a:lstStyle/>
          <a:p>
            <a:r>
              <a:rPr lang="en-US" dirty="0"/>
              <a:t>Cyber Security: Lockheed Martin </a:t>
            </a:r>
            <a:br>
              <a:rPr lang="en-US" dirty="0"/>
            </a:br>
            <a:r>
              <a:rPr lang="en-US" dirty="0"/>
              <a:t>Cyber Kill Chain</a:t>
            </a:r>
            <a:r>
              <a:rPr lang="en-US" baseline="30000" dirty="0"/>
              <a:t>®</a:t>
            </a:r>
          </a:p>
        </p:txBody>
      </p:sp>
      <p:sp>
        <p:nvSpPr>
          <p:cNvPr id="108" name="Left Arrow 107"/>
          <p:cNvSpPr/>
          <p:nvPr/>
        </p:nvSpPr>
        <p:spPr>
          <a:xfrm rot="16200000">
            <a:off x="-135164" y="3330687"/>
            <a:ext cx="3594709" cy="959857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42560" y="1838651"/>
            <a:ext cx="2102186" cy="415627"/>
            <a:chOff x="114436" y="1187167"/>
            <a:chExt cx="2802185" cy="554025"/>
          </a:xfrm>
        </p:grpSpPr>
        <p:sp>
          <p:nvSpPr>
            <p:cNvPr id="110" name="Rounded Rectangle 109"/>
            <p:cNvSpPr/>
            <p:nvPr/>
          </p:nvSpPr>
          <p:spPr bwMode="auto">
            <a:xfrm>
              <a:off x="563755" y="1189846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Reconnaissance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4436" y="1187167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2560" y="2321209"/>
            <a:ext cx="2102186" cy="415627"/>
            <a:chOff x="114436" y="1825924"/>
            <a:chExt cx="2802185" cy="554025"/>
          </a:xfrm>
        </p:grpSpPr>
        <p:sp>
          <p:nvSpPr>
            <p:cNvPr id="113" name="Rounded Rectangle 112"/>
            <p:cNvSpPr/>
            <p:nvPr/>
          </p:nvSpPr>
          <p:spPr bwMode="auto">
            <a:xfrm>
              <a:off x="563755" y="1828603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Weaponization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4436" y="1825924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2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42560" y="2799042"/>
            <a:ext cx="2102186" cy="415627"/>
            <a:chOff x="114436" y="2472701"/>
            <a:chExt cx="2802185" cy="554025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563755" y="2475380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Delivery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4436" y="2472701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42560" y="3279237"/>
            <a:ext cx="2102186" cy="415627"/>
            <a:chOff x="114436" y="3111458"/>
            <a:chExt cx="2802185" cy="554025"/>
          </a:xfrm>
        </p:grpSpPr>
        <p:sp>
          <p:nvSpPr>
            <p:cNvPr id="119" name="Rounded Rectangle 118"/>
            <p:cNvSpPr/>
            <p:nvPr/>
          </p:nvSpPr>
          <p:spPr bwMode="auto">
            <a:xfrm>
              <a:off x="563755" y="3114137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Exploitation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4436" y="3111458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4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2560" y="3759431"/>
            <a:ext cx="2102186" cy="415627"/>
            <a:chOff x="114436" y="3750215"/>
            <a:chExt cx="2802185" cy="554025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563755" y="3752894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Installation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14436" y="3750215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5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42560" y="4239626"/>
            <a:ext cx="2102186" cy="415627"/>
            <a:chOff x="114436" y="4388972"/>
            <a:chExt cx="2802185" cy="554025"/>
          </a:xfrm>
        </p:grpSpPr>
        <p:sp>
          <p:nvSpPr>
            <p:cNvPr id="125" name="Rounded Rectangle 124"/>
            <p:cNvSpPr/>
            <p:nvPr/>
          </p:nvSpPr>
          <p:spPr bwMode="auto">
            <a:xfrm>
              <a:off x="563755" y="4391651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Command &amp; Control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4436" y="4388972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6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2560" y="4719823"/>
            <a:ext cx="2102186" cy="415627"/>
            <a:chOff x="114436" y="5027728"/>
            <a:chExt cx="2802185" cy="554025"/>
          </a:xfrm>
        </p:grpSpPr>
        <p:sp>
          <p:nvSpPr>
            <p:cNvPr id="128" name="Rounded Rectangle 127"/>
            <p:cNvSpPr/>
            <p:nvPr/>
          </p:nvSpPr>
          <p:spPr bwMode="auto">
            <a:xfrm>
              <a:off x="563755" y="5030407"/>
              <a:ext cx="2352866" cy="54864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68598" tIns="34299" rIns="68598" bIns="34299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i="1" kern="0" dirty="0"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alibri"/>
                  <a:ea typeface="ＭＳ Ｐゴシック"/>
                </a:rPr>
                <a:t>Actions on Objectives</a:t>
              </a:r>
              <a:endParaRPr lang="en-US" sz="675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14436" y="5027728"/>
              <a:ext cx="402021" cy="554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701" kern="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7</a:t>
              </a:r>
            </a:p>
          </p:txBody>
        </p:sp>
      </p:grpSp>
      <p:sp>
        <p:nvSpPr>
          <p:cNvPr id="130" name="Multiply 129"/>
          <p:cNvSpPr/>
          <p:nvPr/>
        </p:nvSpPr>
        <p:spPr>
          <a:xfrm>
            <a:off x="2712506" y="4670384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1" name="Multiply 130"/>
          <p:cNvSpPr/>
          <p:nvPr/>
        </p:nvSpPr>
        <p:spPr>
          <a:xfrm>
            <a:off x="3213150" y="4190661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2" name="Multiply 131"/>
          <p:cNvSpPr/>
          <p:nvPr/>
        </p:nvSpPr>
        <p:spPr>
          <a:xfrm>
            <a:off x="3713794" y="3710938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3" name="Multiply 132"/>
          <p:cNvSpPr/>
          <p:nvPr/>
        </p:nvSpPr>
        <p:spPr>
          <a:xfrm>
            <a:off x="4214439" y="3231215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4" name="Multiply 133"/>
          <p:cNvSpPr/>
          <p:nvPr/>
        </p:nvSpPr>
        <p:spPr>
          <a:xfrm>
            <a:off x="4715083" y="2751493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5" name="Multiply 134"/>
          <p:cNvSpPr/>
          <p:nvPr/>
        </p:nvSpPr>
        <p:spPr>
          <a:xfrm>
            <a:off x="5233780" y="2271770"/>
            <a:ext cx="514484" cy="514484"/>
          </a:xfrm>
          <a:prstGeom prst="mathMultiply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6" name="Left Arrow 135"/>
          <p:cNvSpPr/>
          <p:nvPr/>
        </p:nvSpPr>
        <p:spPr>
          <a:xfrm rot="16200000">
            <a:off x="1624042" y="3197716"/>
            <a:ext cx="2691411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7" name="Left Arrow 136"/>
          <p:cNvSpPr/>
          <p:nvPr/>
        </p:nvSpPr>
        <p:spPr>
          <a:xfrm rot="16200000">
            <a:off x="2369298" y="2953105"/>
            <a:ext cx="2202191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8" name="Left Arrow 137"/>
          <p:cNvSpPr/>
          <p:nvPr/>
        </p:nvSpPr>
        <p:spPr>
          <a:xfrm rot="16200000">
            <a:off x="3105972" y="2717073"/>
            <a:ext cx="1730130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9" name="Left Arrow 138"/>
          <p:cNvSpPr/>
          <p:nvPr/>
        </p:nvSpPr>
        <p:spPr>
          <a:xfrm rot="16200000">
            <a:off x="3845325" y="2478367"/>
            <a:ext cx="1252718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0" name="Left Arrow 139"/>
          <p:cNvSpPr/>
          <p:nvPr/>
        </p:nvSpPr>
        <p:spPr>
          <a:xfrm rot="16200000">
            <a:off x="4579435" y="2244898"/>
            <a:ext cx="785783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1" name="Left Arrow 140"/>
          <p:cNvSpPr/>
          <p:nvPr/>
        </p:nvSpPr>
        <p:spPr>
          <a:xfrm rot="16200000">
            <a:off x="5361767" y="1981261"/>
            <a:ext cx="258513" cy="322501"/>
          </a:xfrm>
          <a:prstGeom prst="leftArrow">
            <a:avLst>
              <a:gd name="adj1" fmla="val 50000"/>
              <a:gd name="adj2" fmla="val 37665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5407712" y="3006845"/>
            <a:ext cx="3363217" cy="1659072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5938" indent="-285750" algn="l" defTabSz="914400" rtl="0" eaLnBrk="1" latinLnBrk="0" hangingPunct="1">
              <a:lnSpc>
                <a:spcPts val="21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47713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976313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204913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Arial"/>
              </a:rPr>
              <a:t>Aggressor has to successfully pass through every step</a:t>
            </a:r>
            <a:br>
              <a:rPr lang="en-US" sz="1800" dirty="0">
                <a:solidFill>
                  <a:sysClr val="windowText" lastClr="000000"/>
                </a:solidFill>
                <a:latin typeface="Arial"/>
              </a:rPr>
            </a:br>
            <a:endParaRPr lang="en-US" sz="1800" dirty="0">
              <a:solidFill>
                <a:sysClr val="windowText" lastClr="000000"/>
              </a:solidFill>
              <a:latin typeface="Arial"/>
            </a:endParaRPr>
          </a:p>
          <a:p>
            <a:pPr marL="0" indent="0" defTabSz="685983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Arial"/>
              </a:rPr>
              <a:t>Defenders can block just one step in the chain</a:t>
            </a:r>
          </a:p>
        </p:txBody>
      </p:sp>
    </p:spTree>
    <p:extLst>
      <p:ext uri="{BB962C8B-B14F-4D97-AF65-F5344CB8AC3E}">
        <p14:creationId xmlns:p14="http://schemas.microsoft.com/office/powerpoint/2010/main" val="95861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076" y="178581"/>
            <a:ext cx="6637088" cy="640952"/>
          </a:xfrm>
        </p:spPr>
        <p:txBody>
          <a:bodyPr/>
          <a:lstStyle/>
          <a:p>
            <a:r>
              <a:rPr lang="en-US" dirty="0"/>
              <a:t>Solutions From Headlines to Best Practices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16285" y="1287284"/>
            <a:ext cx="7898103" cy="3609544"/>
            <a:chOff x="2101577" y="1949339"/>
            <a:chExt cx="7421835" cy="3522967"/>
          </a:xfrm>
        </p:grpSpPr>
        <p:sp>
          <p:nvSpPr>
            <p:cNvPr id="6" name="Right Arrow 5"/>
            <p:cNvSpPr/>
            <p:nvPr/>
          </p:nvSpPr>
          <p:spPr>
            <a:xfrm>
              <a:off x="2221992" y="4358667"/>
              <a:ext cx="7301420" cy="1113639"/>
            </a:xfrm>
            <a:prstGeom prst="rightArrow">
              <a:avLst>
                <a:gd name="adj1" fmla="val 64925"/>
                <a:gd name="adj2" fmla="val 50000"/>
              </a:avLst>
            </a:prstGeom>
            <a:solidFill>
              <a:srgbClr val="254061"/>
            </a:solidFill>
            <a:ln>
              <a:noFill/>
            </a:ln>
            <a:effectLst>
              <a:outerShdw blurRad="228600" dist="800100" dir="6900000" sx="98000" sy="98000" rotWithShape="0">
                <a:prstClr val="black">
                  <a:alpha val="15000"/>
                </a:prstClr>
              </a:outerShdw>
            </a:effectLst>
            <a:scene3d>
              <a:camera prst="isometricOffAxis1Top">
                <a:rot lat="18000000" lon="18600000" rev="3000000"/>
              </a:camera>
              <a:lightRig rig="threePt" dir="t"/>
            </a:scene3d>
            <a:sp3d>
              <a:bevelT w="6350" h="1270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1577" y="1949339"/>
              <a:ext cx="1640078" cy="6578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200">
                  <a:solidFill>
                    <a:schemeClr val="tx1"/>
                  </a:solidFill>
                  <a:latin typeface="Arial"/>
                  <a:cs typeface="Arial"/>
                </a:defRPr>
              </a:lvl1pPr>
            </a:lstStyle>
            <a:p>
              <a:r>
                <a:rPr lang="en-US" sz="1050" dirty="0"/>
                <a:t>“This is a must-read for anyone tracking APT.”      – Trend Micro</a:t>
              </a:r>
            </a:p>
          </p:txBody>
        </p:sp>
        <p:pic>
          <p:nvPicPr>
            <p:cNvPr id="8" name="Picture 2" descr="http://stix.mitre.org/images/stix-logo.g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198" y="2921043"/>
              <a:ext cx="636006" cy="21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images.forbes.com/media/2010/12/14/1214_best-work-mitre-logo_485x34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0415" y="2610320"/>
              <a:ext cx="491908" cy="152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779125" y="3657601"/>
              <a:ext cx="7865" cy="129481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3" idx="0"/>
            </p:cNvCxnSpPr>
            <p:nvPr/>
          </p:nvCxnSpPr>
          <p:spPr>
            <a:xfrm flipH="1" flipV="1">
              <a:off x="4100771" y="3688877"/>
              <a:ext cx="38251" cy="116503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201684" y="3201916"/>
              <a:ext cx="12942" cy="16791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34" idx="0"/>
            </p:cNvCxnSpPr>
            <p:nvPr/>
          </p:nvCxnSpPr>
          <p:spPr>
            <a:xfrm flipH="1" flipV="1">
              <a:off x="6241070" y="3306262"/>
              <a:ext cx="10054" cy="14669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214626" y="3331452"/>
              <a:ext cx="873424" cy="1225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Arial"/>
                  <a:cs typeface="Arial"/>
                </a:rPr>
                <a:t>Kill Chain part of Structured Threat Information Exchange format since Version 0.3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08156" y="3210362"/>
              <a:ext cx="999999" cy="1712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latin typeface="Arial"/>
                  <a:cs typeface="Arial"/>
                </a:rPr>
                <a:t>DoD</a:t>
              </a:r>
              <a:r>
                <a:rPr lang="en-US" sz="900" dirty="0">
                  <a:latin typeface="Arial"/>
                  <a:cs typeface="Arial"/>
                </a:rPr>
                <a:t> AT&amp;L DT&amp;E incorporates Cyber Kill Chain into cyber security testing supporting weapons systems acquisition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4775" y="3698104"/>
              <a:ext cx="1073380" cy="1063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Arial"/>
                  <a:cs typeface="Arial"/>
                </a:rPr>
                <a:t>LM’s Cyber Kill Chain garners attention from  cyber security and technology industry experts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20028" y="3648578"/>
              <a:ext cx="1221995" cy="1036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latin typeface="Arial"/>
                  <a:cs typeface="Arial"/>
                </a:rPr>
                <a:t>“LM’s seminal paper on Intelligence-Driven Computer Network Defense published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130846" y="4784062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9" name="Oval 18"/>
            <p:cNvSpPr/>
            <p:nvPr/>
          </p:nvSpPr>
          <p:spPr>
            <a:xfrm>
              <a:off x="6151563" y="4708615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pic>
          <p:nvPicPr>
            <p:cNvPr id="20" name="Picture 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01515">
              <a:off x="2455190" y="2711633"/>
              <a:ext cx="643566" cy="919142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3665680" y="2114556"/>
              <a:ext cx="1032980" cy="1547825"/>
              <a:chOff x="2579782" y="1050114"/>
              <a:chExt cx="2285121" cy="342404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863310">
                <a:off x="2579782" y="1050114"/>
                <a:ext cx="1063844" cy="14440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614497" y="1132903"/>
                <a:ext cx="2250406" cy="3341255"/>
                <a:chOff x="2350965" y="1066271"/>
                <a:chExt cx="3040681" cy="4514606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947700">
                  <a:off x="3351565" y="1066271"/>
                  <a:ext cx="1754248" cy="246169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135709">
                  <a:off x="2421909" y="2096828"/>
                  <a:ext cx="1484315" cy="211913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742568">
                  <a:off x="3742546" y="1973662"/>
                  <a:ext cx="1649100" cy="22503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165465">
                  <a:off x="2350965" y="3173958"/>
                  <a:ext cx="1777602" cy="2406919"/>
                </a:xfrm>
                <a:prstGeom prst="rect">
                  <a:avLst/>
                </a:prstGeom>
                <a:ln w="95250" cap="rnd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</p:grpSp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0496">
              <a:off x="5117035" y="2296501"/>
              <a:ext cx="691327" cy="896932"/>
            </a:xfrm>
            <a:prstGeom prst="rect">
              <a:avLst/>
            </a:prstGeom>
            <a:noFill/>
            <a:ln w="3175">
              <a:solidFill>
                <a:schemeClr val="bg2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H="1" flipV="1">
              <a:off x="7879999" y="3030234"/>
              <a:ext cx="8491" cy="164715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</p:cxnSp>
        <p:sp>
          <p:nvSpPr>
            <p:cNvPr id="30" name="Oval 29"/>
            <p:cNvSpPr/>
            <p:nvPr/>
          </p:nvSpPr>
          <p:spPr>
            <a:xfrm>
              <a:off x="7792744" y="4584292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pic>
          <p:nvPicPr>
            <p:cNvPr id="31" name="Picture 10" descr="http://www.dc3.mil/images/logos/DC3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007" y="2359499"/>
              <a:ext cx="612302" cy="6123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115656" y="3028951"/>
              <a:ext cx="694914" cy="1550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Arial"/>
                  <a:cs typeface="Arial"/>
                </a:rPr>
                <a:t>Indicator Sharing with Defense Industrial Base done using Kill Chain phases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042024" y="4853909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41070" y="2541893"/>
              <a:ext cx="619248" cy="764369"/>
            </a:xfrm>
            <a:custGeom>
              <a:avLst/>
              <a:gdLst>
                <a:gd name="connsiteX0" fmla="*/ 0 w 1098958"/>
                <a:gd name="connsiteY0" fmla="*/ 1350628 h 1350628"/>
                <a:gd name="connsiteX1" fmla="*/ 0 w 1098958"/>
                <a:gd name="connsiteY1" fmla="*/ 0 h 1350628"/>
                <a:gd name="connsiteX2" fmla="*/ 1098958 w 1098958"/>
                <a:gd name="connsiteY2" fmla="*/ 0 h 1350628"/>
                <a:gd name="connsiteX3" fmla="*/ 1098958 w 1098958"/>
                <a:gd name="connsiteY3" fmla="*/ 151002 h 1350628"/>
                <a:gd name="connsiteX0" fmla="*/ 0 w 1098958"/>
                <a:gd name="connsiteY0" fmla="*/ 1291905 h 1291905"/>
                <a:gd name="connsiteX1" fmla="*/ 0 w 1098958"/>
                <a:gd name="connsiteY1" fmla="*/ 0 h 1291905"/>
                <a:gd name="connsiteX2" fmla="*/ 1098958 w 1098958"/>
                <a:gd name="connsiteY2" fmla="*/ 0 h 1291905"/>
                <a:gd name="connsiteX3" fmla="*/ 1098958 w 1098958"/>
                <a:gd name="connsiteY3" fmla="*/ 151002 h 1291905"/>
                <a:gd name="connsiteX0" fmla="*/ 0 w 1098958"/>
                <a:gd name="connsiteY0" fmla="*/ 1291905 h 1291905"/>
                <a:gd name="connsiteX1" fmla="*/ 0 w 1098958"/>
                <a:gd name="connsiteY1" fmla="*/ 0 h 1291905"/>
                <a:gd name="connsiteX2" fmla="*/ 1098958 w 1098958"/>
                <a:gd name="connsiteY2" fmla="*/ 58723 h 1291905"/>
                <a:gd name="connsiteX3" fmla="*/ 1098958 w 1098958"/>
                <a:gd name="connsiteY3" fmla="*/ 151002 h 1291905"/>
                <a:gd name="connsiteX0" fmla="*/ 0 w 1098958"/>
                <a:gd name="connsiteY0" fmla="*/ 1241571 h 1241571"/>
                <a:gd name="connsiteX1" fmla="*/ 0 w 1098958"/>
                <a:gd name="connsiteY1" fmla="*/ 0 h 1241571"/>
                <a:gd name="connsiteX2" fmla="*/ 1098958 w 1098958"/>
                <a:gd name="connsiteY2" fmla="*/ 8389 h 1241571"/>
                <a:gd name="connsiteX3" fmla="*/ 1098958 w 1098958"/>
                <a:gd name="connsiteY3" fmla="*/ 100668 h 1241571"/>
                <a:gd name="connsiteX0" fmla="*/ 0 w 1098958"/>
                <a:gd name="connsiteY0" fmla="*/ 1233182 h 1233182"/>
                <a:gd name="connsiteX1" fmla="*/ 8389 w 1098958"/>
                <a:gd name="connsiteY1" fmla="*/ 0 h 1233182"/>
                <a:gd name="connsiteX2" fmla="*/ 1098958 w 1098958"/>
                <a:gd name="connsiteY2" fmla="*/ 0 h 1233182"/>
                <a:gd name="connsiteX3" fmla="*/ 1098958 w 1098958"/>
                <a:gd name="connsiteY3" fmla="*/ 92279 h 1233182"/>
                <a:gd name="connsiteX0" fmla="*/ 0 w 1098958"/>
                <a:gd name="connsiteY0" fmla="*/ 1233182 h 1233182"/>
                <a:gd name="connsiteX1" fmla="*/ 8389 w 1098958"/>
                <a:gd name="connsiteY1" fmla="*/ 0 h 1233182"/>
                <a:gd name="connsiteX2" fmla="*/ 1098958 w 1098958"/>
                <a:gd name="connsiteY2" fmla="*/ 0 h 1233182"/>
                <a:gd name="connsiteX3" fmla="*/ 1098958 w 1098958"/>
                <a:gd name="connsiteY3" fmla="*/ 92279 h 123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958" h="1233182">
                  <a:moveTo>
                    <a:pt x="0" y="1233182"/>
                  </a:moveTo>
                  <a:cubicBezTo>
                    <a:pt x="2796" y="822121"/>
                    <a:pt x="5593" y="411061"/>
                    <a:pt x="8389" y="0"/>
                  </a:cubicBezTo>
                  <a:lnTo>
                    <a:pt x="1098958" y="0"/>
                  </a:lnTo>
                  <a:lnTo>
                    <a:pt x="1098958" y="92279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59212" y="2073052"/>
              <a:ext cx="1345201" cy="247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i="1" dirty="0">
                  <a:latin typeface="Arial"/>
                  <a:cs typeface="Arial"/>
                </a:rPr>
                <a:t>Information Sharing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695026" y="4950906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7117071" y="3028952"/>
              <a:ext cx="8491" cy="164715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029816" y="4644150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78583" y="3093089"/>
              <a:ext cx="694914" cy="1225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Arial"/>
                  <a:cs typeface="Arial"/>
                </a:rPr>
                <a:t>DHS To Apply CKC method for internal network Security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23164" y="2292990"/>
              <a:ext cx="734461" cy="683049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flipH="1" flipV="1">
              <a:off x="8667578" y="2966095"/>
              <a:ext cx="8491" cy="164715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574177" y="4520997"/>
              <a:ext cx="193995" cy="193995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59000">
                  <a:srgbClr val="FFC000"/>
                </a:gs>
                <a:gs pos="100000">
                  <a:srgbClr val="4D0808"/>
                </a:gs>
              </a:gsLst>
              <a:lin ang="3600000" scaled="0"/>
            </a:gradFill>
            <a:ln>
              <a:noFill/>
            </a:ln>
            <a:effectLst>
              <a:outerShdw blurRad="76200" dist="50800" dir="10200000" sy="-23000" kx="-800400" algn="bl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 extrusionH="469900" prstMaterial="matte">
              <a:bevelT w="146050" h="171450"/>
              <a:bevelB w="285750" h="0"/>
              <a:extrusionClr>
                <a:srgbClr val="FFC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666163" y="3028950"/>
              <a:ext cx="857249" cy="1225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Senate Commerce Committee analyzes Target breach using LM methodology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" b="-1247"/>
            <a:stretch/>
          </p:blipFill>
          <p:spPr>
            <a:xfrm>
              <a:off x="8437563" y="2343150"/>
              <a:ext cx="446295" cy="592772"/>
            </a:xfrm>
            <a:prstGeom prst="round2SameRect">
              <a:avLst>
                <a:gd name="adj1" fmla="val 47990"/>
                <a:gd name="adj2" fmla="val 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4180477069"/>
      </p:ext>
    </p:extLst>
  </p:cSld>
  <p:clrMapOvr>
    <a:masterClrMapping/>
  </p:clrMapOvr>
</p:sld>
</file>

<file path=ppt/theme/theme1.xml><?xml version="1.0" encoding="utf-8"?>
<a:theme xmlns:a="http://schemas.openxmlformats.org/drawingml/2006/main" name="10_NextGenLM Presentation">
  <a:themeElements>
    <a:clrScheme name="Custom 106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1DE"/>
      </a:accent1>
      <a:accent2>
        <a:srgbClr val="FECB00"/>
      </a:accent2>
      <a:accent3>
        <a:srgbClr val="DE3831"/>
      </a:accent3>
      <a:accent4>
        <a:srgbClr val="34B233"/>
      </a:accent4>
      <a:accent5>
        <a:srgbClr val="77216F"/>
      </a:accent5>
      <a:accent6>
        <a:srgbClr val="00686B"/>
      </a:accent6>
      <a:hlink>
        <a:srgbClr val="007EA3"/>
      </a:hlink>
      <a:folHlink>
        <a:srgbClr val="61636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nal Presentation.potx" id="{8D2D6008-A151-48B2-91B8-D048F38C3847}" vid="{66C11763-F4EF-4004-A64D-F5B0FF1D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08cba89-558f-48cc-8e68-ba07b5f2e774">
      <Terms xmlns="http://schemas.microsoft.com/office/infopath/2007/PartnerControls"/>
    </TaxKeywordTaxHTField>
    <SIP_Label_Document xmlns="408cba89-558f-48cc-8e68-ba07b5f2e774">;#0;#Unrestricted;#True;#;#</SIP_Label_Document>
    <TaxCatchAll xmlns="408cba89-558f-48cc-8e68-ba07b5f2e774">
      <Value>72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1AEE1653FD7429ABF23BC972CAF3D" ma:contentTypeVersion="6" ma:contentTypeDescription="Create a new document." ma:contentTypeScope="" ma:versionID="03da971f2a77d8d4c0948e859e21bb5c">
  <xsd:schema xmlns:xsd="http://www.w3.org/2001/XMLSchema" xmlns:xs="http://www.w3.org/2001/XMLSchema" xmlns:p="http://schemas.microsoft.com/office/2006/metadata/properties" xmlns:ns1="http://schemas.microsoft.com/sharepoint/v3" xmlns:ns2="408cba89-558f-48cc-8e68-ba07b5f2e774" targetNamespace="http://schemas.microsoft.com/office/2006/metadata/properties" ma:root="true" ma:fieldsID="574df737e5d252c2bdc7ea63c270fec6" ns1:_="" ns2:_="">
    <xsd:import namespace="http://schemas.microsoft.com/sharepoint/v3"/>
    <xsd:import namespace="408cba89-558f-48cc-8e68-ba07b5f2e774"/>
    <xsd:element name="properties">
      <xsd:complexType>
        <xsd:sequence>
          <xsd:element name="documentManagement">
            <xsd:complexType>
              <xsd:all>
                <xsd:element ref="ns2:SIP_Label_Document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0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cba89-558f-48cc-8e68-ba07b5f2e774" elementFormDefault="qualified">
    <xsd:import namespace="http://schemas.microsoft.com/office/2006/documentManagement/types"/>
    <xsd:import namespace="http://schemas.microsoft.com/office/infopath/2007/PartnerControls"/>
    <xsd:element name="SIP_Label_Document" ma:index="8" ma:displayName="Sensitive Information Protection (SIP) Label" ma:internalName="Sensitive_x0020_Information_x0020_Protection_x0020__x0028_SIP_x0029__x0020_Label" ma:readOnly="false">
      <xsd:simpleType>
        <xsd:restriction base="dms:Unknown"/>
      </xsd:simpleType>
    </xsd:element>
    <xsd:element name="TaxKeywordTaxHTField" ma:index="12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0445ae9d-af42-4a35-a28f-a7072bb5dee3}" ma:internalName="TaxCatchAll" ma:showField="CatchAllData" ma:web="408cba89-558f-48cc-8e68-ba07b5f2e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C789B1-DB6E-4DF1-B76E-E3A725AD043B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08cba89-558f-48cc-8e68-ba07b5f2e774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613506-557F-4C46-8DAB-25AA6B7A7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8cba89-558f-48cc-8e68-ba07b5f2e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EAD557-CEA6-4BBA-92CB-5D6177DD7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8908</TotalTime>
  <Words>643</Words>
  <Application>Microsoft Office PowerPoint</Application>
  <PresentationFormat>On-screen Show (4:3)</PresentationFormat>
  <Paragraphs>133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Cambria</vt:lpstr>
      <vt:lpstr>Segoe UI</vt:lpstr>
      <vt:lpstr>10_NextGenLM Presentation</vt:lpstr>
      <vt:lpstr>PowerPoint Presentation</vt:lpstr>
      <vt:lpstr>What Systems?    </vt:lpstr>
      <vt:lpstr>Critical Infrastructure    </vt:lpstr>
      <vt:lpstr>How? Threat Examples</vt:lpstr>
      <vt:lpstr>Why?    </vt:lpstr>
      <vt:lpstr>Internet of Things</vt:lpstr>
      <vt:lpstr>Key is Response ahead of attack</vt:lpstr>
      <vt:lpstr>Cyber Security: Lockheed Martin  Cyber Kill Chain®</vt:lpstr>
      <vt:lpstr>Solutions From Headlines to Best Practices</vt:lpstr>
      <vt:lpstr>PowerPoint Presentation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2017 – 2025 Summary</dc:title>
  <dc:creator>Leone, Michael J (US)</dc:creator>
  <cp:keywords/>
  <cp:lastModifiedBy>Blake Davis</cp:lastModifiedBy>
  <cp:revision>379</cp:revision>
  <cp:lastPrinted>2017-05-16T12:55:13Z</cp:lastPrinted>
  <dcterms:created xsi:type="dcterms:W3CDTF">2017-05-04T15:22:20Z</dcterms:created>
  <dcterms:modified xsi:type="dcterms:W3CDTF">2017-10-11T15:49:17Z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0x01010091F1AEE1653FD7429ABF23BC972CAF3D</vt:lpwstr>
  </property>
  <property fmtid="{D5CDD505-2E9C-101B-9397-08002B2CF9AE}" pid="3" name="Enterprise Keywords">
    <vt:lpwstr>72;#Lockheed Martin Proprietary Information|37702ce6-5c1b-4c92-8d3d-4d48e26be9d5</vt:lpwstr>
  </property>
  <property fmtid="{D5CDD505-2E9C-101B-9397-08002B2CF9AE}" pid="4" name="SIP_Label_Display">
    <vt:lpwstr>Unrestricted; </vt:lpwstr>
  </property>
  <property fmtid="{D5CDD505-2E9C-101B-9397-08002B2CF9AE}" pid="5" name="SIP_Label_Data">
    <vt:lpwstr>;#0;#Unrestricted;#True;#;#</vt:lpwstr>
  </property>
  <property fmtid="{D5CDD505-2E9C-101B-9397-08002B2CF9AE}" pid="6" name="LM SIP Document Sensitivity">
    <vt:lpwstr/>
  </property>
  <property fmtid="{D5CDD505-2E9C-101B-9397-08002B2CF9AE}" pid="7" name="Document Author">
    <vt:lpwstr>ACCT04\brdavis</vt:lpwstr>
  </property>
  <property fmtid="{D5CDD505-2E9C-101B-9397-08002B2CF9AE}" pid="8" name="Document Sensitivity">
    <vt:lpwstr>1</vt:lpwstr>
  </property>
  <property fmtid="{D5CDD505-2E9C-101B-9397-08002B2CF9AE}" pid="9" name="ThirdParty">
    <vt:lpwstr/>
  </property>
  <property fmtid="{D5CDD505-2E9C-101B-9397-08002B2CF9AE}" pid="10" name="OCI Restriction">
    <vt:bool>false</vt:bool>
  </property>
  <property fmtid="{D5CDD505-2E9C-101B-9397-08002B2CF9AE}" pid="11" name="OCI Additional Info">
    <vt:lpwstr/>
  </property>
  <property fmtid="{D5CDD505-2E9C-101B-9397-08002B2CF9AE}" pid="12" name="Allow Header Overwrite">
    <vt:bool>false</vt:bool>
  </property>
  <property fmtid="{D5CDD505-2E9C-101B-9397-08002B2CF9AE}" pid="13" name="Allow Footer Overwrite">
    <vt:bool>false</vt:bool>
  </property>
  <property fmtid="{D5CDD505-2E9C-101B-9397-08002B2CF9AE}" pid="14" name="Multiple Selected">
    <vt:lpwstr>-1</vt:lpwstr>
  </property>
  <property fmtid="{D5CDD505-2E9C-101B-9397-08002B2CF9AE}" pid="15" name="SIPLongWording">
    <vt:lpwstr/>
  </property>
  <property fmtid="{D5CDD505-2E9C-101B-9397-08002B2CF9AE}" pid="16" name="checkedProgramsCount">
    <vt:i4>0</vt:i4>
  </property>
  <property fmtid="{D5CDD505-2E9C-101B-9397-08002B2CF9AE}" pid="17" name="ExpCountry">
    <vt:lpwstr/>
  </property>
</Properties>
</file>