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73" r:id="rId3"/>
    <p:sldId id="274" r:id="rId4"/>
    <p:sldId id="275" r:id="rId5"/>
    <p:sldId id="276" r:id="rId6"/>
    <p:sldId id="278" r:id="rId7"/>
    <p:sldId id="280" r:id="rId8"/>
    <p:sldId id="262" r:id="rId9"/>
    <p:sldId id="272" r:id="rId10"/>
    <p:sldId id="270" r:id="rId11"/>
    <p:sldId id="281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27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EB89-B48A-2B41-A60C-EFAE0B4F363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8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EB89-B48A-2B41-A60C-EFAE0B4F363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1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EB89-B48A-2B41-A60C-EFAE0B4F363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3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EB89-B48A-2B41-A60C-EFAE0B4F363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EB89-B48A-2B41-A60C-EFAE0B4F363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3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EB89-B48A-2B41-A60C-EFAE0B4F363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0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EB89-B48A-2B41-A60C-EFAE0B4F363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EB89-B48A-2B41-A60C-EFAE0B4F363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6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EB89-B48A-2B41-A60C-EFAE0B4F363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2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EB89-B48A-2B41-A60C-EFAE0B4F363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EB89-B48A-2B41-A60C-EFAE0B4F363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5EB89-B48A-2B41-A60C-EFAE0B4F363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084D-F5B2-414A-BAA3-53BA74FF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5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051560"/>
            <a:chOff x="0" y="0"/>
            <a:chExt cx="9144000" cy="1051560"/>
          </a:xfrm>
        </p:grpSpPr>
        <p:pic>
          <p:nvPicPr>
            <p:cNvPr id="6" name="Picture 5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84667"/>
            <a:stretch/>
          </p:blipFill>
          <p:spPr>
            <a:xfrm>
              <a:off x="5334000" y="0"/>
              <a:ext cx="3810000" cy="1051560"/>
            </a:xfrm>
            <a:prstGeom prst="rect">
              <a:avLst/>
            </a:prstGeom>
          </p:spPr>
        </p:pic>
        <p:pic>
          <p:nvPicPr>
            <p:cNvPr id="7" name="Picture 6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3" r="55000" b="84667"/>
            <a:stretch/>
          </p:blipFill>
          <p:spPr>
            <a:xfrm>
              <a:off x="0" y="0"/>
              <a:ext cx="3078480" cy="10515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74320" y="1620520"/>
            <a:ext cx="85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&amp; Prospects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C4I Presentation Temp 1-02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 b="3778"/>
          <a:stretch/>
        </p:blipFill>
        <p:spPr>
          <a:xfrm>
            <a:off x="0" y="5623560"/>
            <a:ext cx="9144000" cy="1112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320" y="3063786"/>
            <a:ext cx="8580120" cy="2968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by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Dr. Zaidan Alenezi, D.E.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36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051560"/>
            <a:chOff x="0" y="0"/>
            <a:chExt cx="9144000" cy="1051560"/>
          </a:xfrm>
        </p:grpSpPr>
        <p:pic>
          <p:nvPicPr>
            <p:cNvPr id="6" name="Picture 5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84667"/>
            <a:stretch/>
          </p:blipFill>
          <p:spPr>
            <a:xfrm>
              <a:off x="5334000" y="0"/>
              <a:ext cx="3810000" cy="1051560"/>
            </a:xfrm>
            <a:prstGeom prst="rect">
              <a:avLst/>
            </a:prstGeom>
          </p:spPr>
        </p:pic>
        <p:pic>
          <p:nvPicPr>
            <p:cNvPr id="7" name="Picture 6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3" r="55000" b="84667"/>
            <a:stretch/>
          </p:blipFill>
          <p:spPr>
            <a:xfrm>
              <a:off x="0" y="0"/>
              <a:ext cx="3078480" cy="1051560"/>
            </a:xfrm>
            <a:prstGeom prst="rect">
              <a:avLst/>
            </a:prstGeom>
          </p:spPr>
        </p:pic>
      </p:grpSp>
      <p:pic>
        <p:nvPicPr>
          <p:cNvPr id="9" name="Picture 8" descr="C4I Presentation Temp 1-02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 b="17333"/>
          <a:stretch/>
        </p:blipFill>
        <p:spPr>
          <a:xfrm>
            <a:off x="0" y="1691640"/>
            <a:ext cx="9144000" cy="182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027390"/>
            <a:ext cx="847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chemeClr val="accent5"/>
                </a:solidFill>
              </a:rPr>
              <a:t>Information Growth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1060" y="6309360"/>
            <a:ext cx="54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55AAE-458F-4CEE-A7BB-F5EA505D0DAF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" y="2172593"/>
            <a:ext cx="4312920" cy="38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3627" r="4047"/>
          <a:stretch/>
        </p:blipFill>
        <p:spPr>
          <a:xfrm>
            <a:off x="4428490" y="1874520"/>
            <a:ext cx="4475480" cy="44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051560"/>
            <a:chOff x="0" y="0"/>
            <a:chExt cx="9144000" cy="1051560"/>
          </a:xfrm>
        </p:grpSpPr>
        <p:pic>
          <p:nvPicPr>
            <p:cNvPr id="6" name="Picture 5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84667"/>
            <a:stretch/>
          </p:blipFill>
          <p:spPr>
            <a:xfrm>
              <a:off x="5334000" y="0"/>
              <a:ext cx="3810000" cy="1051560"/>
            </a:xfrm>
            <a:prstGeom prst="rect">
              <a:avLst/>
            </a:prstGeom>
          </p:spPr>
        </p:pic>
        <p:pic>
          <p:nvPicPr>
            <p:cNvPr id="7" name="Picture 6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3" r="55000" b="84667"/>
            <a:stretch/>
          </p:blipFill>
          <p:spPr>
            <a:xfrm>
              <a:off x="0" y="0"/>
              <a:ext cx="3078480" cy="10515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74320" y="1935480"/>
            <a:ext cx="8580120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human capital effectiveness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Training:  Knowledge + Skills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Data, Large Scale Database Management Systems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Openness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Interopreability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9" name="Picture 8" descr="C4I Presentation Temp 1-02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 b="17333"/>
          <a:stretch/>
        </p:blipFill>
        <p:spPr>
          <a:xfrm>
            <a:off x="0" y="1691640"/>
            <a:ext cx="9144000" cy="182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824190"/>
            <a:ext cx="847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chemeClr val="accent5"/>
                </a:solidFill>
              </a:rPr>
              <a:t>Concluding Highlights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1060" y="6309360"/>
            <a:ext cx="54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55AAE-458F-4CEE-A7BB-F5EA505D0D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4I Presentation Temp 1-02 cop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19111" r="19333" b="34000"/>
          <a:stretch/>
        </p:blipFill>
        <p:spPr>
          <a:xfrm>
            <a:off x="3017520" y="3489281"/>
            <a:ext cx="3108960" cy="184785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9144000" cy="1051560"/>
            <a:chOff x="0" y="0"/>
            <a:chExt cx="9144000" cy="1051560"/>
          </a:xfrm>
        </p:grpSpPr>
        <p:pic>
          <p:nvPicPr>
            <p:cNvPr id="11" name="Picture 10" descr="C4I Presentation Temp 1-01 copy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84667"/>
            <a:stretch/>
          </p:blipFill>
          <p:spPr>
            <a:xfrm>
              <a:off x="5334000" y="0"/>
              <a:ext cx="3810000" cy="1051560"/>
            </a:xfrm>
            <a:prstGeom prst="rect">
              <a:avLst/>
            </a:prstGeom>
          </p:spPr>
        </p:pic>
        <p:pic>
          <p:nvPicPr>
            <p:cNvPr id="12" name="Picture 11" descr="C4I Presentation Temp 1-01 copy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3" r="55000" b="84667"/>
            <a:stretch/>
          </p:blipFill>
          <p:spPr>
            <a:xfrm>
              <a:off x="0" y="0"/>
              <a:ext cx="3078480" cy="105156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453640" y="1920240"/>
            <a:ext cx="4236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Thank You</a:t>
            </a:r>
            <a:endParaRPr lang="en-US" sz="6600" dirty="0"/>
          </a:p>
        </p:txBody>
      </p:sp>
      <p:pic>
        <p:nvPicPr>
          <p:cNvPr id="15" name="Picture 14" descr="C4I Presentation Temp 1-02 cop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 b="3778"/>
          <a:stretch/>
        </p:blipFill>
        <p:spPr>
          <a:xfrm>
            <a:off x="0" y="5623560"/>
            <a:ext cx="9144000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051560"/>
            <a:chOff x="0" y="0"/>
            <a:chExt cx="9144000" cy="1051560"/>
          </a:xfrm>
        </p:grpSpPr>
        <p:pic>
          <p:nvPicPr>
            <p:cNvPr id="6" name="Picture 5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84667"/>
            <a:stretch/>
          </p:blipFill>
          <p:spPr>
            <a:xfrm>
              <a:off x="5334000" y="0"/>
              <a:ext cx="3810000" cy="1051560"/>
            </a:xfrm>
            <a:prstGeom prst="rect">
              <a:avLst/>
            </a:prstGeom>
          </p:spPr>
        </p:pic>
        <p:pic>
          <p:nvPicPr>
            <p:cNvPr id="7" name="Picture 6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3" r="55000" b="84667"/>
            <a:stretch/>
          </p:blipFill>
          <p:spPr>
            <a:xfrm>
              <a:off x="0" y="0"/>
              <a:ext cx="3078480" cy="10515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74320" y="1935480"/>
            <a:ext cx="858012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human, physical and information resources to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Emergency Response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Disaster Management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any form to make decisions about a specific goal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versus Efficient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9" name="Picture 8" descr="C4I Presentation Temp 1-02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 b="17333"/>
          <a:stretch/>
        </p:blipFill>
        <p:spPr>
          <a:xfrm>
            <a:off x="0" y="1691640"/>
            <a:ext cx="9144000" cy="182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824190"/>
            <a:ext cx="847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chemeClr val="accent5"/>
                </a:solidFill>
              </a:rPr>
              <a:t>Background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1060" y="6309360"/>
            <a:ext cx="54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55AAE-458F-4CEE-A7BB-F5EA505D0D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051560"/>
            <a:chOff x="0" y="0"/>
            <a:chExt cx="9144000" cy="1051560"/>
          </a:xfrm>
        </p:grpSpPr>
        <p:pic>
          <p:nvPicPr>
            <p:cNvPr id="6" name="Picture 5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84667"/>
            <a:stretch/>
          </p:blipFill>
          <p:spPr>
            <a:xfrm>
              <a:off x="5334000" y="0"/>
              <a:ext cx="3810000" cy="1051560"/>
            </a:xfrm>
            <a:prstGeom prst="rect">
              <a:avLst/>
            </a:prstGeom>
          </p:spPr>
        </p:pic>
        <p:pic>
          <p:nvPicPr>
            <p:cNvPr id="7" name="Picture 6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3" r="55000" b="84667"/>
            <a:stretch/>
          </p:blipFill>
          <p:spPr>
            <a:xfrm>
              <a:off x="0" y="0"/>
              <a:ext cx="3078480" cy="10515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74320" y="1935480"/>
            <a:ext cx="85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represent all activities of operations, planning, coordination, execution,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policies &amp;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procedures, quality, etc.</a:t>
            </a:r>
            <a:endParaRPr lang="en-US" dirty="0"/>
          </a:p>
        </p:txBody>
      </p:sp>
      <p:pic>
        <p:nvPicPr>
          <p:cNvPr id="9" name="Picture 8" descr="C4I Presentation Temp 1-02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 b="17333"/>
          <a:stretch/>
        </p:blipFill>
        <p:spPr>
          <a:xfrm>
            <a:off x="0" y="1691640"/>
            <a:ext cx="9144000" cy="182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824190"/>
            <a:ext cx="847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chemeClr val="accent5"/>
                </a:solidFill>
              </a:rPr>
              <a:t>Background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1060" y="6309360"/>
            <a:ext cx="54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55AAE-458F-4CEE-A7BB-F5EA505D0D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051560"/>
            <a:chOff x="0" y="0"/>
            <a:chExt cx="9144000" cy="1051560"/>
          </a:xfrm>
        </p:grpSpPr>
        <p:pic>
          <p:nvPicPr>
            <p:cNvPr id="6" name="Picture 5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84667"/>
            <a:stretch/>
          </p:blipFill>
          <p:spPr>
            <a:xfrm>
              <a:off x="5334000" y="0"/>
              <a:ext cx="3810000" cy="1051560"/>
            </a:xfrm>
            <a:prstGeom prst="rect">
              <a:avLst/>
            </a:prstGeom>
          </p:spPr>
        </p:pic>
        <p:pic>
          <p:nvPicPr>
            <p:cNvPr id="7" name="Picture 6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3" r="55000" b="84667"/>
            <a:stretch/>
          </p:blipFill>
          <p:spPr>
            <a:xfrm>
              <a:off x="0" y="0"/>
              <a:ext cx="3078480" cy="10515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74320" y="1935480"/>
            <a:ext cx="85801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represent the fixed assets such as facilities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equipment,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9" name="Picture 8" descr="C4I Presentation Temp 1-02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 b="17333"/>
          <a:stretch/>
        </p:blipFill>
        <p:spPr>
          <a:xfrm>
            <a:off x="0" y="1691640"/>
            <a:ext cx="9144000" cy="182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824190"/>
            <a:ext cx="847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chemeClr val="accent5"/>
                </a:solidFill>
              </a:rPr>
              <a:t>Background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1060" y="6309360"/>
            <a:ext cx="54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55AAE-458F-4CEE-A7BB-F5EA505D0D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051560"/>
            <a:chOff x="0" y="0"/>
            <a:chExt cx="9144000" cy="1051560"/>
          </a:xfrm>
        </p:grpSpPr>
        <p:pic>
          <p:nvPicPr>
            <p:cNvPr id="6" name="Picture 5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84667"/>
            <a:stretch/>
          </p:blipFill>
          <p:spPr>
            <a:xfrm>
              <a:off x="5334000" y="0"/>
              <a:ext cx="3810000" cy="1051560"/>
            </a:xfrm>
            <a:prstGeom prst="rect">
              <a:avLst/>
            </a:prstGeom>
          </p:spPr>
        </p:pic>
        <p:pic>
          <p:nvPicPr>
            <p:cNvPr id="7" name="Picture 6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3" r="55000" b="84667"/>
            <a:stretch/>
          </p:blipFill>
          <p:spPr>
            <a:xfrm>
              <a:off x="0" y="0"/>
              <a:ext cx="3078480" cy="10515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74320" y="1935480"/>
            <a:ext cx="858012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represent data, information, intelligence and insights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system to generate, store, process, communicate, etc. flow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fluid of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C4I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AWARENESS</a:t>
            </a: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9" name="Picture 8" descr="C4I Presentation Temp 1-02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 b="17333"/>
          <a:stretch/>
        </p:blipFill>
        <p:spPr>
          <a:xfrm>
            <a:off x="0" y="1691640"/>
            <a:ext cx="9144000" cy="182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824190"/>
            <a:ext cx="847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chemeClr val="accent5"/>
                </a:solidFill>
              </a:rPr>
              <a:t>Background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1060" y="6309360"/>
            <a:ext cx="54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55AAE-458F-4CEE-A7BB-F5EA505D0D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051560"/>
            <a:chOff x="0" y="0"/>
            <a:chExt cx="9144000" cy="1051560"/>
          </a:xfrm>
        </p:grpSpPr>
        <p:pic>
          <p:nvPicPr>
            <p:cNvPr id="6" name="Picture 5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84667"/>
            <a:stretch/>
          </p:blipFill>
          <p:spPr>
            <a:xfrm>
              <a:off x="5334000" y="0"/>
              <a:ext cx="3810000" cy="1051560"/>
            </a:xfrm>
            <a:prstGeom prst="rect">
              <a:avLst/>
            </a:prstGeom>
          </p:spPr>
        </p:pic>
        <p:pic>
          <p:nvPicPr>
            <p:cNvPr id="7" name="Picture 6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3" r="55000" b="84667"/>
            <a:stretch/>
          </p:blipFill>
          <p:spPr>
            <a:xfrm>
              <a:off x="0" y="0"/>
              <a:ext cx="3078480" cy="10515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74320" y="1935480"/>
            <a:ext cx="858012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Resources.  The human capital supply in data science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Resources.  Information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 to be: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Actionable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Timely versus Real Time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Measureable</a:t>
            </a:r>
          </a:p>
          <a:p>
            <a:pPr lvl="1" algn="just"/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9" name="Picture 8" descr="C4I Presentation Temp 1-02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 b="17333"/>
          <a:stretch/>
        </p:blipFill>
        <p:spPr>
          <a:xfrm>
            <a:off x="0" y="1691640"/>
            <a:ext cx="9144000" cy="182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824190"/>
            <a:ext cx="847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chemeClr val="accent5"/>
                </a:solidFill>
              </a:rPr>
              <a:t>Challenges 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1060" y="6309360"/>
            <a:ext cx="54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55AAE-458F-4CEE-A7BB-F5EA505D0D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3103880"/>
            <a:ext cx="5699760" cy="28498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4000" cy="1051560"/>
            <a:chOff x="0" y="0"/>
            <a:chExt cx="9144000" cy="1051560"/>
          </a:xfrm>
        </p:grpSpPr>
        <p:pic>
          <p:nvPicPr>
            <p:cNvPr id="6" name="Picture 5" descr="C4I Presentation Temp 1-01 copy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84667"/>
            <a:stretch/>
          </p:blipFill>
          <p:spPr>
            <a:xfrm>
              <a:off x="5334000" y="0"/>
              <a:ext cx="3810000" cy="1051560"/>
            </a:xfrm>
            <a:prstGeom prst="rect">
              <a:avLst/>
            </a:prstGeom>
          </p:spPr>
        </p:pic>
        <p:pic>
          <p:nvPicPr>
            <p:cNvPr id="7" name="Picture 6" descr="C4I Presentation Temp 1-01 copy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3" r="55000" b="84667"/>
            <a:stretch/>
          </p:blipFill>
          <p:spPr>
            <a:xfrm>
              <a:off x="0" y="0"/>
              <a:ext cx="3078480" cy="10515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74320" y="1935480"/>
            <a:ext cx="85801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supply of information is rising unprecedentedly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9" name="Picture 8" descr="C4I Presentation Temp 1-02 cop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 b="17333"/>
          <a:stretch/>
        </p:blipFill>
        <p:spPr>
          <a:xfrm>
            <a:off x="0" y="1691640"/>
            <a:ext cx="9144000" cy="182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824190"/>
            <a:ext cx="847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chemeClr val="accent5"/>
                </a:solidFill>
              </a:rPr>
              <a:t>Information Growth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1060" y="6309360"/>
            <a:ext cx="54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55AAE-458F-4CEE-A7BB-F5EA505D0D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051560"/>
            <a:chOff x="0" y="0"/>
            <a:chExt cx="9144000" cy="1051560"/>
          </a:xfrm>
        </p:grpSpPr>
        <p:pic>
          <p:nvPicPr>
            <p:cNvPr id="6" name="Picture 5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84667"/>
            <a:stretch/>
          </p:blipFill>
          <p:spPr>
            <a:xfrm>
              <a:off x="5334000" y="0"/>
              <a:ext cx="3810000" cy="1051560"/>
            </a:xfrm>
            <a:prstGeom prst="rect">
              <a:avLst/>
            </a:prstGeom>
          </p:spPr>
        </p:pic>
        <p:pic>
          <p:nvPicPr>
            <p:cNvPr id="7" name="Picture 6" descr="C4I Presentation Temp 1-01 copy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3" r="55000" b="84667"/>
            <a:stretch/>
          </p:blipFill>
          <p:spPr>
            <a:xfrm>
              <a:off x="0" y="0"/>
              <a:ext cx="3078480" cy="1051560"/>
            </a:xfrm>
            <a:prstGeom prst="rect">
              <a:avLst/>
            </a:prstGeom>
          </p:spPr>
        </p:pic>
      </p:grpSp>
      <p:pic>
        <p:nvPicPr>
          <p:cNvPr id="9" name="Picture 8" descr="C4I Presentation Temp 1-02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 b="17333"/>
          <a:stretch/>
        </p:blipFill>
        <p:spPr>
          <a:xfrm>
            <a:off x="0" y="1691640"/>
            <a:ext cx="9144000" cy="182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027390"/>
            <a:ext cx="847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chemeClr val="accent5"/>
                </a:solidFill>
              </a:rPr>
              <a:t>Information Growth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1060" y="6309360"/>
            <a:ext cx="54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55AAE-458F-4CEE-A7BB-F5EA505D0DAF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1"/>
          <a:stretch/>
        </p:blipFill>
        <p:spPr>
          <a:xfrm>
            <a:off x="381000" y="2120148"/>
            <a:ext cx="3657600" cy="4373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028950"/>
            <a:ext cx="4533900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6831"/>
            <a:ext cx="9144000" cy="488186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4000" cy="1051560"/>
            <a:chOff x="0" y="0"/>
            <a:chExt cx="9144000" cy="1051560"/>
          </a:xfrm>
        </p:grpSpPr>
        <p:pic>
          <p:nvPicPr>
            <p:cNvPr id="6" name="Picture 5" descr="C4I Presentation Temp 1-01 copy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84667"/>
            <a:stretch/>
          </p:blipFill>
          <p:spPr>
            <a:xfrm>
              <a:off x="5334000" y="0"/>
              <a:ext cx="3810000" cy="1051560"/>
            </a:xfrm>
            <a:prstGeom prst="rect">
              <a:avLst/>
            </a:prstGeom>
          </p:spPr>
        </p:pic>
        <p:pic>
          <p:nvPicPr>
            <p:cNvPr id="7" name="Picture 6" descr="C4I Presentation Temp 1-01 copy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3" r="55000" b="84667"/>
            <a:stretch/>
          </p:blipFill>
          <p:spPr>
            <a:xfrm>
              <a:off x="0" y="0"/>
              <a:ext cx="3078480" cy="10515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74320" y="1935480"/>
            <a:ext cx="8580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IP traffic will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zettabytes per year by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Mega, Tera, Peta,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Zetta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Yotta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we create and copy annually – will reach 44 zettabytes, or 44 trillion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gigabytes”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4I Presentation Temp 1-02 cop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 b="17333"/>
          <a:stretch/>
        </p:blipFill>
        <p:spPr>
          <a:xfrm>
            <a:off x="0" y="1691640"/>
            <a:ext cx="9144000" cy="182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027390"/>
            <a:ext cx="847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chemeClr val="accent5"/>
                </a:solidFill>
              </a:rPr>
              <a:t>Information Growth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1060" y="6309360"/>
            <a:ext cx="54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55AAE-458F-4CEE-A7BB-F5EA505D0D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227</Words>
  <Application>Microsoft Office PowerPoint</Application>
  <PresentationFormat>On-screen Show (4:3)</PresentationFormat>
  <Paragraphs>123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Department</dc:creator>
  <cp:lastModifiedBy>Dr.  Zaidan Alenezi</cp:lastModifiedBy>
  <cp:revision>43</cp:revision>
  <dcterms:created xsi:type="dcterms:W3CDTF">2016-03-08T08:45:51Z</dcterms:created>
  <dcterms:modified xsi:type="dcterms:W3CDTF">2016-04-27T05:16:00Z</dcterms:modified>
</cp:coreProperties>
</file>