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58" r:id="rId3"/>
    <p:sldId id="259" r:id="rId4"/>
    <p:sldId id="263" r:id="rId5"/>
    <p:sldId id="260" r:id="rId6"/>
    <p:sldId id="261" r:id="rId7"/>
    <p:sldId id="262" r:id="rId8"/>
    <p:sldId id="264" r:id="rId9"/>
    <p:sldId id="265" r:id="rId10"/>
    <p:sldId id="270" r:id="rId11"/>
    <p:sldId id="271" r:id="rId12"/>
    <p:sldId id="266" r:id="rId13"/>
    <p:sldId id="267" r:id="rId14"/>
    <p:sldId id="272" r:id="rId15"/>
    <p:sldId id="268" r:id="rId16"/>
    <p:sldId id="269" r:id="rId17"/>
    <p:sldId id="273" r:id="rId18"/>
    <p:sldId id="25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79D"/>
    <a:srgbClr val="242F35"/>
    <a:srgbClr val="3942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2ED15-CCE7-4014-8102-24A86942EDED}" type="doc">
      <dgm:prSet loTypeId="urn:microsoft.com/office/officeart/2005/8/layout/cycle6" loCatId="relationship" qsTypeId="urn:microsoft.com/office/officeart/2005/8/quickstyle/simple2" qsCatId="simple" csTypeId="urn:microsoft.com/office/officeart/2005/8/colors/colorful4" csCatId="colorful" phldr="1"/>
      <dgm:spPr/>
      <dgm:t>
        <a:bodyPr/>
        <a:lstStyle/>
        <a:p>
          <a:endParaRPr lang="en-US"/>
        </a:p>
      </dgm:t>
    </dgm:pt>
    <dgm:pt modelId="{66DA2484-19BD-4E58-A58F-1E85B8D7A997}">
      <dgm:prSet phldrT="[Text]" custT="1"/>
      <dgm:spPr/>
      <dgm:t>
        <a:bodyPr/>
        <a:lstStyle/>
        <a:p>
          <a:r>
            <a:rPr lang="en-GB" sz="1400" b="1" smtClean="0">
              <a:latin typeface="Arial" panose="020B0604020202020204" pitchFamily="34" charset="0"/>
              <a:cs typeface="Arial" panose="020B0604020202020204" pitchFamily="34" charset="0"/>
            </a:rPr>
            <a:t>Monitoring </a:t>
          </a:r>
          <a:endParaRPr lang="en-US" sz="1400" dirty="0"/>
        </a:p>
      </dgm:t>
    </dgm:pt>
    <dgm:pt modelId="{A63D9408-DFC9-4584-8B18-B8F8240FF6BD}" type="parTrans" cxnId="{583AE37D-68C4-4941-B572-A9E663841E59}">
      <dgm:prSet/>
      <dgm:spPr/>
      <dgm:t>
        <a:bodyPr/>
        <a:lstStyle/>
        <a:p>
          <a:endParaRPr lang="en-US" sz="2000"/>
        </a:p>
      </dgm:t>
    </dgm:pt>
    <dgm:pt modelId="{79A2FD8D-F29F-41BB-BA61-5BD24F2D179D}" type="sibTrans" cxnId="{583AE37D-68C4-4941-B572-A9E663841E59}">
      <dgm:prSet/>
      <dgm:spPr/>
      <dgm:t>
        <a:bodyPr/>
        <a:lstStyle/>
        <a:p>
          <a:endParaRPr lang="en-US" sz="2000"/>
        </a:p>
      </dgm:t>
    </dgm:pt>
    <dgm:pt modelId="{AE58A36C-2172-454C-94D8-CE050F773AD4}">
      <dgm:prSet phldrT="[Text]" custT="1"/>
      <dgm:spPr/>
      <dgm:t>
        <a:bodyPr/>
        <a:lstStyle/>
        <a:p>
          <a:r>
            <a:rPr lang="en-GB" sz="1400" b="1" smtClean="0">
              <a:latin typeface="Arial" panose="020B0604020202020204" pitchFamily="34" charset="0"/>
              <a:cs typeface="Arial" panose="020B0604020202020204" pitchFamily="34" charset="0"/>
            </a:rPr>
            <a:t>Cyber Assessment </a:t>
          </a:r>
          <a:endParaRPr lang="en-US" sz="1400" dirty="0"/>
        </a:p>
      </dgm:t>
    </dgm:pt>
    <dgm:pt modelId="{EE3517AD-A290-47DF-888A-879DF97FD0E2}" type="parTrans" cxnId="{F926EFDF-C2EA-4765-9A66-B803841F33EB}">
      <dgm:prSet/>
      <dgm:spPr/>
      <dgm:t>
        <a:bodyPr/>
        <a:lstStyle/>
        <a:p>
          <a:endParaRPr lang="en-US" sz="2000"/>
        </a:p>
      </dgm:t>
    </dgm:pt>
    <dgm:pt modelId="{1ED001F4-6EFF-4BFC-913F-3A31B255DCD1}" type="sibTrans" cxnId="{F926EFDF-C2EA-4765-9A66-B803841F33EB}">
      <dgm:prSet/>
      <dgm:spPr/>
      <dgm:t>
        <a:bodyPr/>
        <a:lstStyle/>
        <a:p>
          <a:endParaRPr lang="en-US" sz="2000"/>
        </a:p>
      </dgm:t>
    </dgm:pt>
    <dgm:pt modelId="{3DCEA3BC-60D4-45BE-89C6-A72C261FFABA}">
      <dgm:prSet phldrT="[Text]" custT="1"/>
      <dgm:spPr/>
      <dgm:t>
        <a:bodyPr/>
        <a:lstStyle/>
        <a:p>
          <a:r>
            <a:rPr lang="en-GB" sz="1400" b="1" smtClean="0">
              <a:latin typeface="Arial" panose="020B0604020202020204" pitchFamily="34" charset="0"/>
              <a:cs typeface="Arial" panose="020B0604020202020204" pitchFamily="34" charset="0"/>
            </a:rPr>
            <a:t>Managing User Privilege</a:t>
          </a:r>
          <a:endParaRPr lang="en-US" sz="1400" dirty="0"/>
        </a:p>
      </dgm:t>
    </dgm:pt>
    <dgm:pt modelId="{E5D91DDD-39F8-462E-B2DE-6F27CFED38F4}" type="parTrans" cxnId="{4BDC3BA1-9F10-4F72-BEC4-34D5E7A18625}">
      <dgm:prSet/>
      <dgm:spPr/>
      <dgm:t>
        <a:bodyPr/>
        <a:lstStyle/>
        <a:p>
          <a:endParaRPr lang="en-US" sz="2000"/>
        </a:p>
      </dgm:t>
    </dgm:pt>
    <dgm:pt modelId="{5A4589E6-4193-4D40-BD40-C3AE6F7C0360}" type="sibTrans" cxnId="{4BDC3BA1-9F10-4F72-BEC4-34D5E7A18625}">
      <dgm:prSet/>
      <dgm:spPr/>
      <dgm:t>
        <a:bodyPr/>
        <a:lstStyle/>
        <a:p>
          <a:endParaRPr lang="en-US" sz="2000"/>
        </a:p>
      </dgm:t>
    </dgm:pt>
    <dgm:pt modelId="{A873A109-4DF0-4A3E-875B-DCCC2C4A4C6D}">
      <dgm:prSet phldrT="[Text]" custT="1"/>
      <dgm:spPr/>
      <dgm:t>
        <a:bodyPr/>
        <a:lstStyle/>
        <a:p>
          <a:r>
            <a:rPr lang="en-GB" sz="1400" b="1" smtClean="0">
              <a:latin typeface="Arial" panose="020B0604020202020204" pitchFamily="34" charset="0"/>
              <a:cs typeface="Arial" panose="020B0604020202020204" pitchFamily="34" charset="0"/>
            </a:rPr>
            <a:t>Information Leakage Prevention </a:t>
          </a:r>
          <a:endParaRPr lang="en-US" sz="1400" dirty="0"/>
        </a:p>
      </dgm:t>
    </dgm:pt>
    <dgm:pt modelId="{4114238C-5CAD-480D-AC3E-41FEA5200371}" type="parTrans" cxnId="{77DAA85A-0A09-4E48-8CBE-B3CA7FEA7D73}">
      <dgm:prSet/>
      <dgm:spPr/>
      <dgm:t>
        <a:bodyPr/>
        <a:lstStyle/>
        <a:p>
          <a:endParaRPr lang="en-US" sz="2000"/>
        </a:p>
      </dgm:t>
    </dgm:pt>
    <dgm:pt modelId="{4B3A3866-A2A3-4AD2-9FEB-9882A4936C73}" type="sibTrans" cxnId="{77DAA85A-0A09-4E48-8CBE-B3CA7FEA7D73}">
      <dgm:prSet/>
      <dgm:spPr/>
      <dgm:t>
        <a:bodyPr/>
        <a:lstStyle/>
        <a:p>
          <a:endParaRPr lang="en-US" sz="2000"/>
        </a:p>
      </dgm:t>
    </dgm:pt>
    <dgm:pt modelId="{3044B734-7DDC-4902-BFC8-5B14E0A2AC41}">
      <dgm:prSet phldrT="[Text]" custT="1"/>
      <dgm:spPr/>
      <dgm:t>
        <a:bodyPr/>
        <a:lstStyle/>
        <a:p>
          <a:r>
            <a:rPr lang="en-GB" sz="1400" b="1" dirty="0" smtClean="0">
              <a:latin typeface="Arial" panose="020B0604020202020204" pitchFamily="34" charset="0"/>
              <a:cs typeface="Arial" panose="020B0604020202020204" pitchFamily="34" charset="0"/>
            </a:rPr>
            <a:t>Application Whitelisting </a:t>
          </a:r>
          <a:endParaRPr lang="en-US" sz="1400" dirty="0"/>
        </a:p>
      </dgm:t>
    </dgm:pt>
    <dgm:pt modelId="{7E51DD05-173F-4040-B5A3-4E2A939130B9}" type="parTrans" cxnId="{D9F00E09-047A-4BB8-8550-5623F1042D06}">
      <dgm:prSet/>
      <dgm:spPr/>
      <dgm:t>
        <a:bodyPr/>
        <a:lstStyle/>
        <a:p>
          <a:endParaRPr lang="en-US" sz="2000"/>
        </a:p>
      </dgm:t>
    </dgm:pt>
    <dgm:pt modelId="{29D35FA2-6499-4F9B-92D0-A03A59DE306C}" type="sibTrans" cxnId="{D9F00E09-047A-4BB8-8550-5623F1042D06}">
      <dgm:prSet/>
      <dgm:spPr/>
      <dgm:t>
        <a:bodyPr/>
        <a:lstStyle/>
        <a:p>
          <a:endParaRPr lang="en-US" sz="2000"/>
        </a:p>
      </dgm:t>
    </dgm:pt>
    <dgm:pt modelId="{7218504B-C887-4084-A3C5-8B31CB970193}">
      <dgm:prSet phldrT="[Text]" custT="1"/>
      <dgm:spPr/>
      <dgm:t>
        <a:bodyPr/>
        <a:lstStyle/>
        <a:p>
          <a:r>
            <a:rPr lang="en-GB" sz="1400" b="1" smtClean="0">
              <a:latin typeface="Arial" panose="020B0604020202020204" pitchFamily="34" charset="0"/>
              <a:cs typeface="Arial" panose="020B0604020202020204" pitchFamily="34" charset="0"/>
            </a:rPr>
            <a:t>Awareness &amp; Training   </a:t>
          </a:r>
          <a:endParaRPr lang="en-US" sz="1400" dirty="0"/>
        </a:p>
      </dgm:t>
    </dgm:pt>
    <dgm:pt modelId="{49D4074C-CF66-4F7B-9154-95EB23A2B23E}" type="parTrans" cxnId="{24C46404-1D79-4BFD-B646-7BAE1F11F76B}">
      <dgm:prSet/>
      <dgm:spPr/>
      <dgm:t>
        <a:bodyPr/>
        <a:lstStyle/>
        <a:p>
          <a:endParaRPr lang="en-US" sz="2000"/>
        </a:p>
      </dgm:t>
    </dgm:pt>
    <dgm:pt modelId="{114A5586-9BDB-41AD-B1CB-E19AECD86E85}" type="sibTrans" cxnId="{24C46404-1D79-4BFD-B646-7BAE1F11F76B}">
      <dgm:prSet/>
      <dgm:spPr/>
      <dgm:t>
        <a:bodyPr/>
        <a:lstStyle/>
        <a:p>
          <a:endParaRPr lang="en-US" sz="2000"/>
        </a:p>
      </dgm:t>
    </dgm:pt>
    <dgm:pt modelId="{845B934A-9090-491B-84E6-1E8F956E7BA7}" type="pres">
      <dgm:prSet presAssocID="{4502ED15-CCE7-4014-8102-24A86942EDED}" presName="cycle" presStyleCnt="0">
        <dgm:presLayoutVars>
          <dgm:dir/>
          <dgm:resizeHandles val="exact"/>
        </dgm:presLayoutVars>
      </dgm:prSet>
      <dgm:spPr/>
      <dgm:t>
        <a:bodyPr/>
        <a:lstStyle/>
        <a:p>
          <a:endParaRPr lang="en-US"/>
        </a:p>
      </dgm:t>
    </dgm:pt>
    <dgm:pt modelId="{6CA65F00-7087-4028-A738-24599424E78F}" type="pres">
      <dgm:prSet presAssocID="{66DA2484-19BD-4E58-A58F-1E85B8D7A997}" presName="node" presStyleLbl="node1" presStyleIdx="0" presStyleCnt="6">
        <dgm:presLayoutVars>
          <dgm:bulletEnabled val="1"/>
        </dgm:presLayoutVars>
      </dgm:prSet>
      <dgm:spPr/>
      <dgm:t>
        <a:bodyPr/>
        <a:lstStyle/>
        <a:p>
          <a:endParaRPr lang="en-US"/>
        </a:p>
      </dgm:t>
    </dgm:pt>
    <dgm:pt modelId="{8325EE4D-EA1B-41CB-BCF2-734CD7405A92}" type="pres">
      <dgm:prSet presAssocID="{66DA2484-19BD-4E58-A58F-1E85B8D7A997}" presName="spNode" presStyleCnt="0"/>
      <dgm:spPr/>
    </dgm:pt>
    <dgm:pt modelId="{7D2EEBBD-BEA8-48E3-AEAF-B6C7EEAF90B4}" type="pres">
      <dgm:prSet presAssocID="{79A2FD8D-F29F-41BB-BA61-5BD24F2D179D}" presName="sibTrans" presStyleLbl="sibTrans1D1" presStyleIdx="0" presStyleCnt="6"/>
      <dgm:spPr/>
      <dgm:t>
        <a:bodyPr/>
        <a:lstStyle/>
        <a:p>
          <a:endParaRPr lang="en-US"/>
        </a:p>
      </dgm:t>
    </dgm:pt>
    <dgm:pt modelId="{73322919-358A-4B8E-92C5-7DA8E7DE71FF}" type="pres">
      <dgm:prSet presAssocID="{AE58A36C-2172-454C-94D8-CE050F773AD4}" presName="node" presStyleLbl="node1" presStyleIdx="1" presStyleCnt="6">
        <dgm:presLayoutVars>
          <dgm:bulletEnabled val="1"/>
        </dgm:presLayoutVars>
      </dgm:prSet>
      <dgm:spPr/>
      <dgm:t>
        <a:bodyPr/>
        <a:lstStyle/>
        <a:p>
          <a:endParaRPr lang="en-US"/>
        </a:p>
      </dgm:t>
    </dgm:pt>
    <dgm:pt modelId="{9CE8D091-E6D0-4123-A633-60C79E22A2F3}" type="pres">
      <dgm:prSet presAssocID="{AE58A36C-2172-454C-94D8-CE050F773AD4}" presName="spNode" presStyleCnt="0"/>
      <dgm:spPr/>
    </dgm:pt>
    <dgm:pt modelId="{EDCF7AA2-B3AD-43FF-989C-52B70ADFFCAF}" type="pres">
      <dgm:prSet presAssocID="{1ED001F4-6EFF-4BFC-913F-3A31B255DCD1}" presName="sibTrans" presStyleLbl="sibTrans1D1" presStyleIdx="1" presStyleCnt="6"/>
      <dgm:spPr/>
      <dgm:t>
        <a:bodyPr/>
        <a:lstStyle/>
        <a:p>
          <a:endParaRPr lang="en-US"/>
        </a:p>
      </dgm:t>
    </dgm:pt>
    <dgm:pt modelId="{9D6333D1-9DD0-4F30-8316-7E5265C22D05}" type="pres">
      <dgm:prSet presAssocID="{3DCEA3BC-60D4-45BE-89C6-A72C261FFABA}" presName="node" presStyleLbl="node1" presStyleIdx="2" presStyleCnt="6">
        <dgm:presLayoutVars>
          <dgm:bulletEnabled val="1"/>
        </dgm:presLayoutVars>
      </dgm:prSet>
      <dgm:spPr/>
      <dgm:t>
        <a:bodyPr/>
        <a:lstStyle/>
        <a:p>
          <a:endParaRPr lang="en-US"/>
        </a:p>
      </dgm:t>
    </dgm:pt>
    <dgm:pt modelId="{EB78173B-148C-4C31-8FFC-88CFE5D682E9}" type="pres">
      <dgm:prSet presAssocID="{3DCEA3BC-60D4-45BE-89C6-A72C261FFABA}" presName="spNode" presStyleCnt="0"/>
      <dgm:spPr/>
    </dgm:pt>
    <dgm:pt modelId="{686B8DD6-1AA0-4874-BE3E-A4ECB0B05B62}" type="pres">
      <dgm:prSet presAssocID="{5A4589E6-4193-4D40-BD40-C3AE6F7C0360}" presName="sibTrans" presStyleLbl="sibTrans1D1" presStyleIdx="2" presStyleCnt="6"/>
      <dgm:spPr/>
      <dgm:t>
        <a:bodyPr/>
        <a:lstStyle/>
        <a:p>
          <a:endParaRPr lang="en-US"/>
        </a:p>
      </dgm:t>
    </dgm:pt>
    <dgm:pt modelId="{CE8D0147-0120-4E9B-8BDF-359A0ABE3C14}" type="pres">
      <dgm:prSet presAssocID="{A873A109-4DF0-4A3E-875B-DCCC2C4A4C6D}" presName="node" presStyleLbl="node1" presStyleIdx="3" presStyleCnt="6">
        <dgm:presLayoutVars>
          <dgm:bulletEnabled val="1"/>
        </dgm:presLayoutVars>
      </dgm:prSet>
      <dgm:spPr/>
      <dgm:t>
        <a:bodyPr/>
        <a:lstStyle/>
        <a:p>
          <a:endParaRPr lang="en-US"/>
        </a:p>
      </dgm:t>
    </dgm:pt>
    <dgm:pt modelId="{AFD6AA9C-783A-422C-8C94-4CE7C9ACFE86}" type="pres">
      <dgm:prSet presAssocID="{A873A109-4DF0-4A3E-875B-DCCC2C4A4C6D}" presName="spNode" presStyleCnt="0"/>
      <dgm:spPr/>
    </dgm:pt>
    <dgm:pt modelId="{DD94A342-FD77-4029-BE82-1092395E9509}" type="pres">
      <dgm:prSet presAssocID="{4B3A3866-A2A3-4AD2-9FEB-9882A4936C73}" presName="sibTrans" presStyleLbl="sibTrans1D1" presStyleIdx="3" presStyleCnt="6"/>
      <dgm:spPr/>
      <dgm:t>
        <a:bodyPr/>
        <a:lstStyle/>
        <a:p>
          <a:endParaRPr lang="en-US"/>
        </a:p>
      </dgm:t>
    </dgm:pt>
    <dgm:pt modelId="{12076BEB-AEF6-4112-9C61-C7C4DDB6CDD1}" type="pres">
      <dgm:prSet presAssocID="{3044B734-7DDC-4902-BFC8-5B14E0A2AC41}" presName="node" presStyleLbl="node1" presStyleIdx="4" presStyleCnt="6">
        <dgm:presLayoutVars>
          <dgm:bulletEnabled val="1"/>
        </dgm:presLayoutVars>
      </dgm:prSet>
      <dgm:spPr/>
      <dgm:t>
        <a:bodyPr/>
        <a:lstStyle/>
        <a:p>
          <a:endParaRPr lang="en-US"/>
        </a:p>
      </dgm:t>
    </dgm:pt>
    <dgm:pt modelId="{1A8BF6FA-7E67-479E-A9F0-53A4C29D8988}" type="pres">
      <dgm:prSet presAssocID="{3044B734-7DDC-4902-BFC8-5B14E0A2AC41}" presName="spNode" presStyleCnt="0"/>
      <dgm:spPr/>
    </dgm:pt>
    <dgm:pt modelId="{BC03155A-7B28-4E3C-9252-2E0FE4CC0F5E}" type="pres">
      <dgm:prSet presAssocID="{29D35FA2-6499-4F9B-92D0-A03A59DE306C}" presName="sibTrans" presStyleLbl="sibTrans1D1" presStyleIdx="4" presStyleCnt="6"/>
      <dgm:spPr/>
      <dgm:t>
        <a:bodyPr/>
        <a:lstStyle/>
        <a:p>
          <a:endParaRPr lang="en-US"/>
        </a:p>
      </dgm:t>
    </dgm:pt>
    <dgm:pt modelId="{35D46708-76FE-450B-BB31-2B84F1A75B3B}" type="pres">
      <dgm:prSet presAssocID="{7218504B-C887-4084-A3C5-8B31CB970193}" presName="node" presStyleLbl="node1" presStyleIdx="5" presStyleCnt="6">
        <dgm:presLayoutVars>
          <dgm:bulletEnabled val="1"/>
        </dgm:presLayoutVars>
      </dgm:prSet>
      <dgm:spPr/>
      <dgm:t>
        <a:bodyPr/>
        <a:lstStyle/>
        <a:p>
          <a:endParaRPr lang="en-US"/>
        </a:p>
      </dgm:t>
    </dgm:pt>
    <dgm:pt modelId="{269602D7-16E4-42E9-86A4-2873ECCB6E76}" type="pres">
      <dgm:prSet presAssocID="{7218504B-C887-4084-A3C5-8B31CB970193}" presName="spNode" presStyleCnt="0"/>
      <dgm:spPr/>
    </dgm:pt>
    <dgm:pt modelId="{0D008832-DBA0-4139-90B1-E90F3D521810}" type="pres">
      <dgm:prSet presAssocID="{114A5586-9BDB-41AD-B1CB-E19AECD86E85}" presName="sibTrans" presStyleLbl="sibTrans1D1" presStyleIdx="5" presStyleCnt="6"/>
      <dgm:spPr/>
      <dgm:t>
        <a:bodyPr/>
        <a:lstStyle/>
        <a:p>
          <a:endParaRPr lang="en-US"/>
        </a:p>
      </dgm:t>
    </dgm:pt>
  </dgm:ptLst>
  <dgm:cxnLst>
    <dgm:cxn modelId="{EA083F4B-71CF-4034-9196-E1DCCFF1428A}" type="presOf" srcId="{A873A109-4DF0-4A3E-875B-DCCC2C4A4C6D}" destId="{CE8D0147-0120-4E9B-8BDF-359A0ABE3C14}" srcOrd="0" destOrd="0" presId="urn:microsoft.com/office/officeart/2005/8/layout/cycle6"/>
    <dgm:cxn modelId="{A57AC36C-F444-4BAC-AC3E-F35E191FC2E1}" type="presOf" srcId="{4502ED15-CCE7-4014-8102-24A86942EDED}" destId="{845B934A-9090-491B-84E6-1E8F956E7BA7}" srcOrd="0" destOrd="0" presId="urn:microsoft.com/office/officeart/2005/8/layout/cycle6"/>
    <dgm:cxn modelId="{7A6ADA30-3DFD-4CA3-B7EF-AE591910E1EB}" type="presOf" srcId="{29D35FA2-6499-4F9B-92D0-A03A59DE306C}" destId="{BC03155A-7B28-4E3C-9252-2E0FE4CC0F5E}" srcOrd="0" destOrd="0" presId="urn:microsoft.com/office/officeart/2005/8/layout/cycle6"/>
    <dgm:cxn modelId="{13698ABE-9BE2-4DFC-8D71-1498A8E2A853}" type="presOf" srcId="{4B3A3866-A2A3-4AD2-9FEB-9882A4936C73}" destId="{DD94A342-FD77-4029-BE82-1092395E9509}" srcOrd="0" destOrd="0" presId="urn:microsoft.com/office/officeart/2005/8/layout/cycle6"/>
    <dgm:cxn modelId="{A903B650-E186-4464-A3C4-A984A1B07A94}" type="presOf" srcId="{3DCEA3BC-60D4-45BE-89C6-A72C261FFABA}" destId="{9D6333D1-9DD0-4F30-8316-7E5265C22D05}" srcOrd="0" destOrd="0" presId="urn:microsoft.com/office/officeart/2005/8/layout/cycle6"/>
    <dgm:cxn modelId="{F926EFDF-C2EA-4765-9A66-B803841F33EB}" srcId="{4502ED15-CCE7-4014-8102-24A86942EDED}" destId="{AE58A36C-2172-454C-94D8-CE050F773AD4}" srcOrd="1" destOrd="0" parTransId="{EE3517AD-A290-47DF-888A-879DF97FD0E2}" sibTransId="{1ED001F4-6EFF-4BFC-913F-3A31B255DCD1}"/>
    <dgm:cxn modelId="{FC0C667A-F2C0-41F7-A16E-0FC6D6088CF4}" type="presOf" srcId="{AE58A36C-2172-454C-94D8-CE050F773AD4}" destId="{73322919-358A-4B8E-92C5-7DA8E7DE71FF}" srcOrd="0" destOrd="0" presId="urn:microsoft.com/office/officeart/2005/8/layout/cycle6"/>
    <dgm:cxn modelId="{583AE37D-68C4-4941-B572-A9E663841E59}" srcId="{4502ED15-CCE7-4014-8102-24A86942EDED}" destId="{66DA2484-19BD-4E58-A58F-1E85B8D7A997}" srcOrd="0" destOrd="0" parTransId="{A63D9408-DFC9-4584-8B18-B8F8240FF6BD}" sibTransId="{79A2FD8D-F29F-41BB-BA61-5BD24F2D179D}"/>
    <dgm:cxn modelId="{77DAA85A-0A09-4E48-8CBE-B3CA7FEA7D73}" srcId="{4502ED15-CCE7-4014-8102-24A86942EDED}" destId="{A873A109-4DF0-4A3E-875B-DCCC2C4A4C6D}" srcOrd="3" destOrd="0" parTransId="{4114238C-5CAD-480D-AC3E-41FEA5200371}" sibTransId="{4B3A3866-A2A3-4AD2-9FEB-9882A4936C73}"/>
    <dgm:cxn modelId="{77047F04-92EF-4CAF-92F5-C0388E78D8EF}" type="presOf" srcId="{3044B734-7DDC-4902-BFC8-5B14E0A2AC41}" destId="{12076BEB-AEF6-4112-9C61-C7C4DDB6CDD1}" srcOrd="0" destOrd="0" presId="urn:microsoft.com/office/officeart/2005/8/layout/cycle6"/>
    <dgm:cxn modelId="{8B665BDB-321D-45B3-A731-FD4262551372}" type="presOf" srcId="{1ED001F4-6EFF-4BFC-913F-3A31B255DCD1}" destId="{EDCF7AA2-B3AD-43FF-989C-52B70ADFFCAF}" srcOrd="0" destOrd="0" presId="urn:microsoft.com/office/officeart/2005/8/layout/cycle6"/>
    <dgm:cxn modelId="{D9F00E09-047A-4BB8-8550-5623F1042D06}" srcId="{4502ED15-CCE7-4014-8102-24A86942EDED}" destId="{3044B734-7DDC-4902-BFC8-5B14E0A2AC41}" srcOrd="4" destOrd="0" parTransId="{7E51DD05-173F-4040-B5A3-4E2A939130B9}" sibTransId="{29D35FA2-6499-4F9B-92D0-A03A59DE306C}"/>
    <dgm:cxn modelId="{4BDC3BA1-9F10-4F72-BEC4-34D5E7A18625}" srcId="{4502ED15-CCE7-4014-8102-24A86942EDED}" destId="{3DCEA3BC-60D4-45BE-89C6-A72C261FFABA}" srcOrd="2" destOrd="0" parTransId="{E5D91DDD-39F8-462E-B2DE-6F27CFED38F4}" sibTransId="{5A4589E6-4193-4D40-BD40-C3AE6F7C0360}"/>
    <dgm:cxn modelId="{7B525A82-09B6-427D-A929-56FA14902735}" type="presOf" srcId="{7218504B-C887-4084-A3C5-8B31CB970193}" destId="{35D46708-76FE-450B-BB31-2B84F1A75B3B}" srcOrd="0" destOrd="0" presId="urn:microsoft.com/office/officeart/2005/8/layout/cycle6"/>
    <dgm:cxn modelId="{8ACF127B-885A-4C72-88B3-26FE57AA2832}" type="presOf" srcId="{66DA2484-19BD-4E58-A58F-1E85B8D7A997}" destId="{6CA65F00-7087-4028-A738-24599424E78F}" srcOrd="0" destOrd="0" presId="urn:microsoft.com/office/officeart/2005/8/layout/cycle6"/>
    <dgm:cxn modelId="{E31FC892-0DF5-47E6-B2FF-FBC96460E2D0}" type="presOf" srcId="{114A5586-9BDB-41AD-B1CB-E19AECD86E85}" destId="{0D008832-DBA0-4139-90B1-E90F3D521810}" srcOrd="0" destOrd="0" presId="urn:microsoft.com/office/officeart/2005/8/layout/cycle6"/>
    <dgm:cxn modelId="{189B8E42-1581-4312-B93F-7747471D326D}" type="presOf" srcId="{79A2FD8D-F29F-41BB-BA61-5BD24F2D179D}" destId="{7D2EEBBD-BEA8-48E3-AEAF-B6C7EEAF90B4}" srcOrd="0" destOrd="0" presId="urn:microsoft.com/office/officeart/2005/8/layout/cycle6"/>
    <dgm:cxn modelId="{F5E0409E-796E-4C5E-88FA-23DC1C46DEAD}" type="presOf" srcId="{5A4589E6-4193-4D40-BD40-C3AE6F7C0360}" destId="{686B8DD6-1AA0-4874-BE3E-A4ECB0B05B62}" srcOrd="0" destOrd="0" presId="urn:microsoft.com/office/officeart/2005/8/layout/cycle6"/>
    <dgm:cxn modelId="{24C46404-1D79-4BFD-B646-7BAE1F11F76B}" srcId="{4502ED15-CCE7-4014-8102-24A86942EDED}" destId="{7218504B-C887-4084-A3C5-8B31CB970193}" srcOrd="5" destOrd="0" parTransId="{49D4074C-CF66-4F7B-9154-95EB23A2B23E}" sibTransId="{114A5586-9BDB-41AD-B1CB-E19AECD86E85}"/>
    <dgm:cxn modelId="{BFCED502-C7C1-4A7E-964B-4B56101E17E2}" type="presParOf" srcId="{845B934A-9090-491B-84E6-1E8F956E7BA7}" destId="{6CA65F00-7087-4028-A738-24599424E78F}" srcOrd="0" destOrd="0" presId="urn:microsoft.com/office/officeart/2005/8/layout/cycle6"/>
    <dgm:cxn modelId="{54E68971-0D4C-4A40-A616-03BA82A43544}" type="presParOf" srcId="{845B934A-9090-491B-84E6-1E8F956E7BA7}" destId="{8325EE4D-EA1B-41CB-BCF2-734CD7405A92}" srcOrd="1" destOrd="0" presId="urn:microsoft.com/office/officeart/2005/8/layout/cycle6"/>
    <dgm:cxn modelId="{7978DEAC-5F6F-4987-B50D-FE533C70640B}" type="presParOf" srcId="{845B934A-9090-491B-84E6-1E8F956E7BA7}" destId="{7D2EEBBD-BEA8-48E3-AEAF-B6C7EEAF90B4}" srcOrd="2" destOrd="0" presId="urn:microsoft.com/office/officeart/2005/8/layout/cycle6"/>
    <dgm:cxn modelId="{10CC306E-934E-4504-ABC1-D523F90C4EC0}" type="presParOf" srcId="{845B934A-9090-491B-84E6-1E8F956E7BA7}" destId="{73322919-358A-4B8E-92C5-7DA8E7DE71FF}" srcOrd="3" destOrd="0" presId="urn:microsoft.com/office/officeart/2005/8/layout/cycle6"/>
    <dgm:cxn modelId="{E50FD569-1FD3-4639-9E1B-3E68F345F42D}" type="presParOf" srcId="{845B934A-9090-491B-84E6-1E8F956E7BA7}" destId="{9CE8D091-E6D0-4123-A633-60C79E22A2F3}" srcOrd="4" destOrd="0" presId="urn:microsoft.com/office/officeart/2005/8/layout/cycle6"/>
    <dgm:cxn modelId="{6153C4B4-A4FD-4257-8CA0-C1C97AC6A707}" type="presParOf" srcId="{845B934A-9090-491B-84E6-1E8F956E7BA7}" destId="{EDCF7AA2-B3AD-43FF-989C-52B70ADFFCAF}" srcOrd="5" destOrd="0" presId="urn:microsoft.com/office/officeart/2005/8/layout/cycle6"/>
    <dgm:cxn modelId="{4D67B06E-C9FD-4688-8507-22AAECEDBC99}" type="presParOf" srcId="{845B934A-9090-491B-84E6-1E8F956E7BA7}" destId="{9D6333D1-9DD0-4F30-8316-7E5265C22D05}" srcOrd="6" destOrd="0" presId="urn:microsoft.com/office/officeart/2005/8/layout/cycle6"/>
    <dgm:cxn modelId="{73098F96-2B61-47EC-8980-76231F64A00D}" type="presParOf" srcId="{845B934A-9090-491B-84E6-1E8F956E7BA7}" destId="{EB78173B-148C-4C31-8FFC-88CFE5D682E9}" srcOrd="7" destOrd="0" presId="urn:microsoft.com/office/officeart/2005/8/layout/cycle6"/>
    <dgm:cxn modelId="{D3A6B5D7-51FB-4624-A4DE-54496461397B}" type="presParOf" srcId="{845B934A-9090-491B-84E6-1E8F956E7BA7}" destId="{686B8DD6-1AA0-4874-BE3E-A4ECB0B05B62}" srcOrd="8" destOrd="0" presId="urn:microsoft.com/office/officeart/2005/8/layout/cycle6"/>
    <dgm:cxn modelId="{A9641DAB-CAA8-4B85-84F0-7FC8CF10FFF6}" type="presParOf" srcId="{845B934A-9090-491B-84E6-1E8F956E7BA7}" destId="{CE8D0147-0120-4E9B-8BDF-359A0ABE3C14}" srcOrd="9" destOrd="0" presId="urn:microsoft.com/office/officeart/2005/8/layout/cycle6"/>
    <dgm:cxn modelId="{52A2C341-4860-485A-951E-C7F2F1783EF8}" type="presParOf" srcId="{845B934A-9090-491B-84E6-1E8F956E7BA7}" destId="{AFD6AA9C-783A-422C-8C94-4CE7C9ACFE86}" srcOrd="10" destOrd="0" presId="urn:microsoft.com/office/officeart/2005/8/layout/cycle6"/>
    <dgm:cxn modelId="{A85AEF8A-C1AB-4869-AD1A-6F00CD310BB4}" type="presParOf" srcId="{845B934A-9090-491B-84E6-1E8F956E7BA7}" destId="{DD94A342-FD77-4029-BE82-1092395E9509}" srcOrd="11" destOrd="0" presId="urn:microsoft.com/office/officeart/2005/8/layout/cycle6"/>
    <dgm:cxn modelId="{3F31EDE7-CB58-4769-98AD-DCEB90C7D66C}" type="presParOf" srcId="{845B934A-9090-491B-84E6-1E8F956E7BA7}" destId="{12076BEB-AEF6-4112-9C61-C7C4DDB6CDD1}" srcOrd="12" destOrd="0" presId="urn:microsoft.com/office/officeart/2005/8/layout/cycle6"/>
    <dgm:cxn modelId="{EEFA6B52-B739-4F89-AF12-5245B168B4D6}" type="presParOf" srcId="{845B934A-9090-491B-84E6-1E8F956E7BA7}" destId="{1A8BF6FA-7E67-479E-A9F0-53A4C29D8988}" srcOrd="13" destOrd="0" presId="urn:microsoft.com/office/officeart/2005/8/layout/cycle6"/>
    <dgm:cxn modelId="{7BC436B2-96DD-4E9E-93A7-02FFF0AE6683}" type="presParOf" srcId="{845B934A-9090-491B-84E6-1E8F956E7BA7}" destId="{BC03155A-7B28-4E3C-9252-2E0FE4CC0F5E}" srcOrd="14" destOrd="0" presId="urn:microsoft.com/office/officeart/2005/8/layout/cycle6"/>
    <dgm:cxn modelId="{C13F9E27-D88B-4742-886C-03F30E2830AE}" type="presParOf" srcId="{845B934A-9090-491B-84E6-1E8F956E7BA7}" destId="{35D46708-76FE-450B-BB31-2B84F1A75B3B}" srcOrd="15" destOrd="0" presId="urn:microsoft.com/office/officeart/2005/8/layout/cycle6"/>
    <dgm:cxn modelId="{5956EE7A-3191-4329-B1FF-85534D832BED}" type="presParOf" srcId="{845B934A-9090-491B-84E6-1E8F956E7BA7}" destId="{269602D7-16E4-42E9-86A4-2873ECCB6E76}" srcOrd="16" destOrd="0" presId="urn:microsoft.com/office/officeart/2005/8/layout/cycle6"/>
    <dgm:cxn modelId="{779C1023-DC58-408E-BCB1-CB57EA5937C6}" type="presParOf" srcId="{845B934A-9090-491B-84E6-1E8F956E7BA7}" destId="{0D008832-DBA0-4139-90B1-E90F3D52181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65F00-7087-4028-A738-24599424E78F}">
      <dsp:nvSpPr>
        <dsp:cNvPr id="0" name=""/>
        <dsp:cNvSpPr/>
      </dsp:nvSpPr>
      <dsp:spPr>
        <a:xfrm>
          <a:off x="3059426" y="1150"/>
          <a:ext cx="1287418" cy="83682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Monitoring </a:t>
          </a:r>
          <a:endParaRPr lang="en-US" sz="1400" kern="1200" dirty="0"/>
        </a:p>
      </dsp:txBody>
      <dsp:txXfrm>
        <a:off x="3100276" y="42000"/>
        <a:ext cx="1205718" cy="755121"/>
      </dsp:txXfrm>
    </dsp:sp>
    <dsp:sp modelId="{7D2EEBBD-BEA8-48E3-AEAF-B6C7EEAF90B4}">
      <dsp:nvSpPr>
        <dsp:cNvPr id="0" name=""/>
        <dsp:cNvSpPr/>
      </dsp:nvSpPr>
      <dsp:spPr>
        <a:xfrm>
          <a:off x="1733544" y="419561"/>
          <a:ext cx="3939183" cy="3939183"/>
        </a:xfrm>
        <a:custGeom>
          <a:avLst/>
          <a:gdLst/>
          <a:ahLst/>
          <a:cxnLst/>
          <a:rect l="0" t="0" r="0" b="0"/>
          <a:pathLst>
            <a:path>
              <a:moveTo>
                <a:pt x="2621507" y="111017"/>
              </a:moveTo>
              <a:arcTo wR="1969591" hR="1969591" stAng="17359734" swAng="149909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322919-358A-4B8E-92C5-7DA8E7DE71FF}">
      <dsp:nvSpPr>
        <dsp:cNvPr id="0" name=""/>
        <dsp:cNvSpPr/>
      </dsp:nvSpPr>
      <dsp:spPr>
        <a:xfrm>
          <a:off x="4765143" y="985946"/>
          <a:ext cx="1287418" cy="836821"/>
        </a:xfrm>
        <a:prstGeom prst="roundRect">
          <a:avLst/>
        </a:prstGeom>
        <a:solidFill>
          <a:schemeClr val="accent4">
            <a:hueOff val="-892954"/>
            <a:satOff val="5380"/>
            <a:lumOff val="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Cyber Assessment </a:t>
          </a:r>
          <a:endParaRPr lang="en-US" sz="1400" kern="1200" dirty="0"/>
        </a:p>
      </dsp:txBody>
      <dsp:txXfrm>
        <a:off x="4805993" y="1026796"/>
        <a:ext cx="1205718" cy="755121"/>
      </dsp:txXfrm>
    </dsp:sp>
    <dsp:sp modelId="{EDCF7AA2-B3AD-43FF-989C-52B70ADFFCAF}">
      <dsp:nvSpPr>
        <dsp:cNvPr id="0" name=""/>
        <dsp:cNvSpPr/>
      </dsp:nvSpPr>
      <dsp:spPr>
        <a:xfrm>
          <a:off x="1733544" y="419561"/>
          <a:ext cx="3939183" cy="3939183"/>
        </a:xfrm>
        <a:custGeom>
          <a:avLst/>
          <a:gdLst/>
          <a:ahLst/>
          <a:cxnLst/>
          <a:rect l="0" t="0" r="0" b="0"/>
          <a:pathLst>
            <a:path>
              <a:moveTo>
                <a:pt x="3859216" y="1414065"/>
              </a:moveTo>
              <a:arcTo wR="1969591" hR="1969591" stAng="20617039" swAng="1965922"/>
            </a:path>
          </a:pathLst>
        </a:custGeom>
        <a:noFill/>
        <a:ln w="9525" cap="flat" cmpd="sng" algn="ctr">
          <a:solidFill>
            <a:schemeClr val="accent4">
              <a:hueOff val="-892954"/>
              <a:satOff val="5380"/>
              <a:lumOff val="431"/>
              <a:alphaOff val="0"/>
            </a:schemeClr>
          </a:solidFill>
          <a:prstDash val="solid"/>
        </a:ln>
        <a:effectLst/>
      </dsp:spPr>
      <dsp:style>
        <a:lnRef idx="1">
          <a:scrgbClr r="0" g="0" b="0"/>
        </a:lnRef>
        <a:fillRef idx="0">
          <a:scrgbClr r="0" g="0" b="0"/>
        </a:fillRef>
        <a:effectRef idx="0">
          <a:scrgbClr r="0" g="0" b="0"/>
        </a:effectRef>
        <a:fontRef idx="minor"/>
      </dsp:style>
    </dsp:sp>
    <dsp:sp modelId="{9D6333D1-9DD0-4F30-8316-7E5265C22D05}">
      <dsp:nvSpPr>
        <dsp:cNvPr id="0" name=""/>
        <dsp:cNvSpPr/>
      </dsp:nvSpPr>
      <dsp:spPr>
        <a:xfrm>
          <a:off x="4765143" y="2955538"/>
          <a:ext cx="1287418" cy="836821"/>
        </a:xfrm>
        <a:prstGeom prst="roundRect">
          <a:avLst/>
        </a:prstGeom>
        <a:solidFill>
          <a:schemeClr val="accent4">
            <a:hueOff val="-1785908"/>
            <a:satOff val="10760"/>
            <a:lumOff val="8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Managing User Privilege</a:t>
          </a:r>
          <a:endParaRPr lang="en-US" sz="1400" kern="1200" dirty="0"/>
        </a:p>
      </dsp:txBody>
      <dsp:txXfrm>
        <a:off x="4805993" y="2996388"/>
        <a:ext cx="1205718" cy="755121"/>
      </dsp:txXfrm>
    </dsp:sp>
    <dsp:sp modelId="{686B8DD6-1AA0-4874-BE3E-A4ECB0B05B62}">
      <dsp:nvSpPr>
        <dsp:cNvPr id="0" name=""/>
        <dsp:cNvSpPr/>
      </dsp:nvSpPr>
      <dsp:spPr>
        <a:xfrm>
          <a:off x="1733544" y="419561"/>
          <a:ext cx="3939183" cy="3939183"/>
        </a:xfrm>
        <a:custGeom>
          <a:avLst/>
          <a:gdLst/>
          <a:ahLst/>
          <a:cxnLst/>
          <a:rect l="0" t="0" r="0" b="0"/>
          <a:pathLst>
            <a:path>
              <a:moveTo>
                <a:pt x="3345523" y="3378883"/>
              </a:moveTo>
              <a:arcTo wR="1969591" hR="1969591" stAng="2741173" swAng="1499093"/>
            </a:path>
          </a:pathLst>
        </a:custGeom>
        <a:noFill/>
        <a:ln w="9525" cap="flat" cmpd="sng" algn="ctr">
          <a:solidFill>
            <a:schemeClr val="accent4">
              <a:hueOff val="-1785908"/>
              <a:satOff val="10760"/>
              <a:lumOff val="862"/>
              <a:alphaOff val="0"/>
            </a:schemeClr>
          </a:solidFill>
          <a:prstDash val="solid"/>
        </a:ln>
        <a:effectLst/>
      </dsp:spPr>
      <dsp:style>
        <a:lnRef idx="1">
          <a:scrgbClr r="0" g="0" b="0"/>
        </a:lnRef>
        <a:fillRef idx="0">
          <a:scrgbClr r="0" g="0" b="0"/>
        </a:fillRef>
        <a:effectRef idx="0">
          <a:scrgbClr r="0" g="0" b="0"/>
        </a:effectRef>
        <a:fontRef idx="minor"/>
      </dsp:style>
    </dsp:sp>
    <dsp:sp modelId="{CE8D0147-0120-4E9B-8BDF-359A0ABE3C14}">
      <dsp:nvSpPr>
        <dsp:cNvPr id="0" name=""/>
        <dsp:cNvSpPr/>
      </dsp:nvSpPr>
      <dsp:spPr>
        <a:xfrm>
          <a:off x="3059426" y="3940334"/>
          <a:ext cx="1287418" cy="836821"/>
        </a:xfrm>
        <a:prstGeom prst="roundRect">
          <a:avLst/>
        </a:prstGeom>
        <a:solidFill>
          <a:schemeClr val="accent4">
            <a:hueOff val="-2678862"/>
            <a:satOff val="16139"/>
            <a:lumOff val="1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Information Leakage Prevention </a:t>
          </a:r>
          <a:endParaRPr lang="en-US" sz="1400" kern="1200" dirty="0"/>
        </a:p>
      </dsp:txBody>
      <dsp:txXfrm>
        <a:off x="3100276" y="3981184"/>
        <a:ext cx="1205718" cy="755121"/>
      </dsp:txXfrm>
    </dsp:sp>
    <dsp:sp modelId="{DD94A342-FD77-4029-BE82-1092395E9509}">
      <dsp:nvSpPr>
        <dsp:cNvPr id="0" name=""/>
        <dsp:cNvSpPr/>
      </dsp:nvSpPr>
      <dsp:spPr>
        <a:xfrm>
          <a:off x="1733544" y="419561"/>
          <a:ext cx="3939183" cy="3939183"/>
        </a:xfrm>
        <a:custGeom>
          <a:avLst/>
          <a:gdLst/>
          <a:ahLst/>
          <a:cxnLst/>
          <a:rect l="0" t="0" r="0" b="0"/>
          <a:pathLst>
            <a:path>
              <a:moveTo>
                <a:pt x="1317675" y="3828165"/>
              </a:moveTo>
              <a:arcTo wR="1969591" hR="1969591" stAng="6559734" swAng="1499093"/>
            </a:path>
          </a:pathLst>
        </a:custGeom>
        <a:noFill/>
        <a:ln w="9525" cap="flat" cmpd="sng" algn="ctr">
          <a:solidFill>
            <a:schemeClr val="accent4">
              <a:hueOff val="-2678862"/>
              <a:satOff val="16139"/>
              <a:lumOff val="1294"/>
              <a:alphaOff val="0"/>
            </a:schemeClr>
          </a:solidFill>
          <a:prstDash val="solid"/>
        </a:ln>
        <a:effectLst/>
      </dsp:spPr>
      <dsp:style>
        <a:lnRef idx="1">
          <a:scrgbClr r="0" g="0" b="0"/>
        </a:lnRef>
        <a:fillRef idx="0">
          <a:scrgbClr r="0" g="0" b="0"/>
        </a:fillRef>
        <a:effectRef idx="0">
          <a:scrgbClr r="0" g="0" b="0"/>
        </a:effectRef>
        <a:fontRef idx="minor"/>
      </dsp:style>
    </dsp:sp>
    <dsp:sp modelId="{12076BEB-AEF6-4112-9C61-C7C4DDB6CDD1}">
      <dsp:nvSpPr>
        <dsp:cNvPr id="0" name=""/>
        <dsp:cNvSpPr/>
      </dsp:nvSpPr>
      <dsp:spPr>
        <a:xfrm>
          <a:off x="1353710" y="2955538"/>
          <a:ext cx="1287418" cy="836821"/>
        </a:xfrm>
        <a:prstGeom prst="roundRect">
          <a:avLst/>
        </a:prstGeom>
        <a:solidFill>
          <a:schemeClr val="accent4">
            <a:hueOff val="-3571816"/>
            <a:satOff val="21519"/>
            <a:lumOff val="1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Application Whitelisting </a:t>
          </a:r>
          <a:endParaRPr lang="en-US" sz="1400" kern="1200" dirty="0"/>
        </a:p>
      </dsp:txBody>
      <dsp:txXfrm>
        <a:off x="1394560" y="2996388"/>
        <a:ext cx="1205718" cy="755121"/>
      </dsp:txXfrm>
    </dsp:sp>
    <dsp:sp modelId="{BC03155A-7B28-4E3C-9252-2E0FE4CC0F5E}">
      <dsp:nvSpPr>
        <dsp:cNvPr id="0" name=""/>
        <dsp:cNvSpPr/>
      </dsp:nvSpPr>
      <dsp:spPr>
        <a:xfrm>
          <a:off x="1733544" y="419561"/>
          <a:ext cx="3939183" cy="3939183"/>
        </a:xfrm>
        <a:custGeom>
          <a:avLst/>
          <a:gdLst/>
          <a:ahLst/>
          <a:cxnLst/>
          <a:rect l="0" t="0" r="0" b="0"/>
          <a:pathLst>
            <a:path>
              <a:moveTo>
                <a:pt x="79966" y="2525118"/>
              </a:moveTo>
              <a:arcTo wR="1969591" hR="1969591" stAng="9817039" swAng="1965922"/>
            </a:path>
          </a:pathLst>
        </a:custGeom>
        <a:noFill/>
        <a:ln w="9525" cap="flat" cmpd="sng" algn="ctr">
          <a:solidFill>
            <a:schemeClr val="accent4">
              <a:hueOff val="-3571816"/>
              <a:satOff val="21519"/>
              <a:lumOff val="1725"/>
              <a:alphaOff val="0"/>
            </a:schemeClr>
          </a:solidFill>
          <a:prstDash val="solid"/>
        </a:ln>
        <a:effectLst/>
      </dsp:spPr>
      <dsp:style>
        <a:lnRef idx="1">
          <a:scrgbClr r="0" g="0" b="0"/>
        </a:lnRef>
        <a:fillRef idx="0">
          <a:scrgbClr r="0" g="0" b="0"/>
        </a:fillRef>
        <a:effectRef idx="0">
          <a:scrgbClr r="0" g="0" b="0"/>
        </a:effectRef>
        <a:fontRef idx="minor"/>
      </dsp:style>
    </dsp:sp>
    <dsp:sp modelId="{35D46708-76FE-450B-BB31-2B84F1A75B3B}">
      <dsp:nvSpPr>
        <dsp:cNvPr id="0" name=""/>
        <dsp:cNvSpPr/>
      </dsp:nvSpPr>
      <dsp:spPr>
        <a:xfrm>
          <a:off x="1353710" y="985946"/>
          <a:ext cx="1287418" cy="836821"/>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Awareness &amp; Training   </a:t>
          </a:r>
          <a:endParaRPr lang="en-US" sz="1400" kern="1200" dirty="0"/>
        </a:p>
      </dsp:txBody>
      <dsp:txXfrm>
        <a:off x="1394560" y="1026796"/>
        <a:ext cx="1205718" cy="755121"/>
      </dsp:txXfrm>
    </dsp:sp>
    <dsp:sp modelId="{0D008832-DBA0-4139-90B1-E90F3D521810}">
      <dsp:nvSpPr>
        <dsp:cNvPr id="0" name=""/>
        <dsp:cNvSpPr/>
      </dsp:nvSpPr>
      <dsp:spPr>
        <a:xfrm>
          <a:off x="1733544" y="419561"/>
          <a:ext cx="3939183" cy="3939183"/>
        </a:xfrm>
        <a:custGeom>
          <a:avLst/>
          <a:gdLst/>
          <a:ahLst/>
          <a:cxnLst/>
          <a:rect l="0" t="0" r="0" b="0"/>
          <a:pathLst>
            <a:path>
              <a:moveTo>
                <a:pt x="593659" y="560300"/>
              </a:moveTo>
              <a:arcTo wR="1969591" hR="1969591" stAng="13541173" swAng="1499093"/>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78438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160971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66283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5EB89-B48A-2B41-A60C-EFAE0B4F3637}"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265113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5EB89-B48A-2B41-A60C-EFAE0B4F3637}"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376843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5EB89-B48A-2B41-A60C-EFAE0B4F3637}"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397760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5EB89-B48A-2B41-A60C-EFAE0B4F3637}"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11551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5EB89-B48A-2B41-A60C-EFAE0B4F3637}"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27814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5EB89-B48A-2B41-A60C-EFAE0B4F3637}"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135152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5EB89-B48A-2B41-A60C-EFAE0B4F3637}"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3030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5EB89-B48A-2B41-A60C-EFAE0B4F3637}"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84D-F5B2-414A-BAA3-53BA74FF69CD}" type="slidenum">
              <a:rPr lang="en-US" smtClean="0"/>
              <a:t>‹#›</a:t>
            </a:fld>
            <a:endParaRPr lang="en-US"/>
          </a:p>
        </p:txBody>
      </p:sp>
    </p:spTree>
    <p:extLst>
      <p:ext uri="{BB962C8B-B14F-4D97-AF65-F5344CB8AC3E}">
        <p14:creationId xmlns:p14="http://schemas.microsoft.com/office/powerpoint/2010/main" val="13632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5EB89-B48A-2B41-A60C-EFAE0B4F3637}" type="datetimeFigureOut">
              <a:rPr lang="en-US" smtClean="0"/>
              <a:t>4/28/2016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084D-F5B2-414A-BAA3-53BA74FF69CD}" type="slidenum">
              <a:rPr lang="en-US" smtClean="0"/>
              <a:t>‹#›</a:t>
            </a:fld>
            <a:endParaRPr lang="en-US"/>
          </a:p>
        </p:txBody>
      </p:sp>
    </p:spTree>
    <p:extLst>
      <p:ext uri="{BB962C8B-B14F-4D97-AF65-F5344CB8AC3E}">
        <p14:creationId xmlns:p14="http://schemas.microsoft.com/office/powerpoint/2010/main" val="277675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604614" y="2667000"/>
            <a:ext cx="3934772" cy="861774"/>
          </a:xfrm>
          <a:prstGeom prst="rect">
            <a:avLst/>
          </a:prstGeom>
          <a:noFill/>
        </p:spPr>
        <p:txBody>
          <a:bodyPr wrap="square" rtlCol="0">
            <a:spAutoFit/>
          </a:bodyPr>
          <a:lstStyle/>
          <a:p>
            <a:pPr algn="r"/>
            <a:r>
              <a:rPr lang="ar-SA" sz="3200" b="1" dirty="0" err="1" smtClean="0"/>
              <a:t>د.صالح</a:t>
            </a:r>
            <a:r>
              <a:rPr lang="ar-SA" sz="3200" b="1" dirty="0" smtClean="0"/>
              <a:t> </a:t>
            </a:r>
            <a:r>
              <a:rPr lang="ar-SA" sz="3200" b="1" dirty="0" smtClean="0"/>
              <a:t>بن ابراهيم المطيري</a:t>
            </a:r>
          </a:p>
          <a:p>
            <a:pPr algn="r"/>
            <a:r>
              <a:rPr lang="ar-SA" dirty="0" smtClean="0">
                <a:solidFill>
                  <a:srgbClr val="39424B"/>
                </a:solidFill>
              </a:rPr>
              <a:t>المدير العام - المركز الوطني للأمن الإلكتروني</a:t>
            </a:r>
            <a:endParaRPr lang="en-US" dirty="0">
              <a:solidFill>
                <a:srgbClr val="39424B"/>
              </a:solidFill>
            </a:endParaRPr>
          </a:p>
        </p:txBody>
      </p:sp>
    </p:spTree>
    <p:extLst>
      <p:ext uri="{BB962C8B-B14F-4D97-AF65-F5344CB8AC3E}">
        <p14:creationId xmlns:p14="http://schemas.microsoft.com/office/powerpoint/2010/main" val="365293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023" y="1128933"/>
            <a:ext cx="9140443" cy="7059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1700" b="1" dirty="0" smtClean="0">
                <a:solidFill>
                  <a:srgbClr val="13A79D"/>
                </a:solidFill>
                <a:cs typeface="+mn-cs"/>
              </a:rPr>
              <a:t>نموذج </a:t>
            </a:r>
            <a:r>
              <a:rPr lang="ar-SA" sz="1700" b="1" dirty="0">
                <a:solidFill>
                  <a:srgbClr val="13A79D"/>
                </a:solidFill>
                <a:cs typeface="+mn-cs"/>
              </a:rPr>
              <a:t>المركز الوطني للأمن الإلكتروني</a:t>
            </a:r>
            <a:endParaRPr lang="en-US" sz="1700" b="1" dirty="0">
              <a:solidFill>
                <a:srgbClr val="13A79D"/>
              </a:solidFill>
              <a:cs typeface="+mn-cs"/>
            </a:endParaRPr>
          </a:p>
        </p:txBody>
      </p:sp>
      <p:pic>
        <p:nvPicPr>
          <p:cNvPr id="50" name="Picture 2" descr="http://upload.wikimedia.org/wikipedia/commons/c/ce/Office_building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61" y="2794848"/>
            <a:ext cx="1118441" cy="111844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78216" y="2171600"/>
            <a:ext cx="1523662" cy="623248"/>
          </a:xfrm>
          <a:prstGeom prst="rect">
            <a:avLst/>
          </a:prstGeom>
          <a:noFill/>
        </p:spPr>
        <p:txBody>
          <a:bodyPr wrap="square" lIns="68580" tIns="34290" rIns="68580" bIns="34290" rtlCol="0">
            <a:spAutoFit/>
          </a:bodyPr>
          <a:lstStyle/>
          <a:p>
            <a:r>
              <a:rPr lang="ar-SA" b="1" dirty="0" smtClean="0"/>
              <a:t>المنشآت الحيوية ومزودي الخدمة</a:t>
            </a:r>
            <a:endParaRPr lang="en-US" b="1" dirty="0"/>
          </a:p>
        </p:txBody>
      </p:sp>
      <p:sp>
        <p:nvSpPr>
          <p:cNvPr id="52" name="Striped Right Arrow 51"/>
          <p:cNvSpPr/>
          <p:nvPr/>
        </p:nvSpPr>
        <p:spPr>
          <a:xfrm>
            <a:off x="2226815" y="2753322"/>
            <a:ext cx="2135250" cy="514350"/>
          </a:xfrm>
          <a:prstGeom prst="stripedRightArrow">
            <a:avLst/>
          </a:prstGeom>
          <a:solidFill>
            <a:schemeClr val="accent1">
              <a:lumMod val="40000"/>
              <a:lumOff val="6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en-US"/>
          </a:p>
        </p:txBody>
      </p:sp>
      <p:cxnSp>
        <p:nvCxnSpPr>
          <p:cNvPr id="53" name="Straight Arrow Connector 52"/>
          <p:cNvCxnSpPr/>
          <p:nvPr/>
        </p:nvCxnSpPr>
        <p:spPr>
          <a:xfrm>
            <a:off x="2010463" y="3785105"/>
            <a:ext cx="1" cy="402005"/>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V="1">
            <a:off x="1877793" y="3747004"/>
            <a:ext cx="0" cy="794259"/>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flipV="1">
            <a:off x="2596247" y="4519010"/>
            <a:ext cx="1837926" cy="4635"/>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70" idx="2"/>
          </p:cNvCxnSpPr>
          <p:nvPr/>
        </p:nvCxnSpPr>
        <p:spPr>
          <a:xfrm flipH="1">
            <a:off x="2610539" y="4649455"/>
            <a:ext cx="1846091" cy="7125"/>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sp>
        <p:nvSpPr>
          <p:cNvPr id="57" name="Oval 56"/>
          <p:cNvSpPr/>
          <p:nvPr/>
        </p:nvSpPr>
        <p:spPr>
          <a:xfrm>
            <a:off x="1410388" y="4149010"/>
            <a:ext cx="1200151" cy="902154"/>
          </a:xfrm>
          <a:prstGeom prst="ellipse">
            <a:avLst/>
          </a:prstGeom>
          <a:solidFill>
            <a:schemeClr val="tx2">
              <a:lumMod val="7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r>
              <a:rPr lang="ar-SA" sz="1100" b="1" dirty="0" smtClean="0"/>
              <a:t>منصة تبادل المعلومات</a:t>
            </a:r>
            <a:endParaRPr lang="en-US" sz="1100" b="1" dirty="0"/>
          </a:p>
        </p:txBody>
      </p:sp>
      <p:sp>
        <p:nvSpPr>
          <p:cNvPr id="58" name="Oval 57"/>
          <p:cNvSpPr/>
          <p:nvPr/>
        </p:nvSpPr>
        <p:spPr>
          <a:xfrm>
            <a:off x="7475432" y="3102131"/>
            <a:ext cx="1042988" cy="804767"/>
          </a:xfrm>
          <a:prstGeom prst="ellipse">
            <a:avLst/>
          </a:prstGeom>
          <a:solidFill>
            <a:schemeClr val="accent6"/>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ar-SA" sz="1100" b="1" dirty="0" smtClean="0"/>
              <a:t>معالجة الحوادث الإلكترونية</a:t>
            </a:r>
            <a:endParaRPr lang="en-US" sz="1100" b="1" dirty="0"/>
          </a:p>
        </p:txBody>
      </p:sp>
      <p:cxnSp>
        <p:nvCxnSpPr>
          <p:cNvPr id="59" name="Straight Arrow Connector 58"/>
          <p:cNvCxnSpPr>
            <a:endCxn id="58" idx="2"/>
          </p:cNvCxnSpPr>
          <p:nvPr/>
        </p:nvCxnSpPr>
        <p:spPr>
          <a:xfrm flipV="1">
            <a:off x="6077292" y="3504515"/>
            <a:ext cx="1398140" cy="5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60" name="Elbow Connector 59"/>
          <p:cNvCxnSpPr>
            <a:stCxn id="58" idx="4"/>
            <a:endCxn id="85" idx="2"/>
          </p:cNvCxnSpPr>
          <p:nvPr/>
        </p:nvCxnSpPr>
        <p:spPr>
          <a:xfrm rot="5400000">
            <a:off x="7183408" y="3694719"/>
            <a:ext cx="601340" cy="1025697"/>
          </a:xfrm>
          <a:prstGeom prst="bentConnector2">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952048" y="4140662"/>
            <a:ext cx="849740" cy="253916"/>
          </a:xfrm>
          <a:prstGeom prst="rect">
            <a:avLst/>
          </a:prstGeom>
          <a:noFill/>
        </p:spPr>
        <p:txBody>
          <a:bodyPr wrap="square" lIns="68580" tIns="34290" rIns="68580" bIns="34290" rtlCol="0">
            <a:spAutoFit/>
          </a:bodyPr>
          <a:lstStyle/>
          <a:p>
            <a:pPr algn="ctr"/>
            <a:r>
              <a:rPr lang="ar-SA" sz="1200" i="1" dirty="0" smtClean="0"/>
              <a:t>التحقيقات</a:t>
            </a:r>
            <a:endParaRPr lang="en-US" sz="1200" i="1" dirty="0"/>
          </a:p>
        </p:txBody>
      </p:sp>
      <p:sp>
        <p:nvSpPr>
          <p:cNvPr id="62" name="TextBox 61"/>
          <p:cNvSpPr txBox="1"/>
          <p:nvPr/>
        </p:nvSpPr>
        <p:spPr>
          <a:xfrm>
            <a:off x="3109428" y="3212498"/>
            <a:ext cx="635791" cy="253916"/>
          </a:xfrm>
          <a:prstGeom prst="rect">
            <a:avLst/>
          </a:prstGeom>
          <a:noFill/>
        </p:spPr>
        <p:txBody>
          <a:bodyPr wrap="square" lIns="68580" tIns="34290" rIns="68580" bIns="34290" rtlCol="0">
            <a:spAutoFit/>
          </a:bodyPr>
          <a:lstStyle/>
          <a:p>
            <a:pPr algn="ctr"/>
            <a:r>
              <a:rPr lang="ar-SA" sz="1200" i="1" dirty="0" smtClean="0"/>
              <a:t>تنبيهات</a:t>
            </a:r>
            <a:endParaRPr lang="en-US" sz="1200" i="1" dirty="0"/>
          </a:p>
        </p:txBody>
      </p:sp>
      <p:sp>
        <p:nvSpPr>
          <p:cNvPr id="63" name="TextBox 62"/>
          <p:cNvSpPr txBox="1"/>
          <p:nvPr/>
        </p:nvSpPr>
        <p:spPr>
          <a:xfrm>
            <a:off x="3005861" y="4260013"/>
            <a:ext cx="732231" cy="253916"/>
          </a:xfrm>
          <a:prstGeom prst="rect">
            <a:avLst/>
          </a:prstGeom>
          <a:noFill/>
        </p:spPr>
        <p:txBody>
          <a:bodyPr wrap="square" lIns="68580" tIns="34290" rIns="68580" bIns="34290" rtlCol="0">
            <a:spAutoFit/>
          </a:bodyPr>
          <a:lstStyle/>
          <a:p>
            <a:pPr algn="ctr"/>
            <a:r>
              <a:rPr lang="ar-SA" sz="1200" i="1" dirty="0" smtClean="0"/>
              <a:t>معلومات</a:t>
            </a:r>
            <a:endParaRPr lang="en-US" sz="1200" i="1" dirty="0"/>
          </a:p>
        </p:txBody>
      </p:sp>
      <p:cxnSp>
        <p:nvCxnSpPr>
          <p:cNvPr id="64" name="Elbow Connector 63"/>
          <p:cNvCxnSpPr/>
          <p:nvPr/>
        </p:nvCxnSpPr>
        <p:spPr>
          <a:xfrm rot="10800000" flipV="1">
            <a:off x="2073330" y="4181666"/>
            <a:ext cx="3732607" cy="869497"/>
          </a:xfrm>
          <a:prstGeom prst="bentConnector4">
            <a:avLst>
              <a:gd name="adj1" fmla="val -5961"/>
              <a:gd name="adj2" fmla="val 126948"/>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901394" y="5048687"/>
            <a:ext cx="635791" cy="253916"/>
          </a:xfrm>
          <a:prstGeom prst="rect">
            <a:avLst/>
          </a:prstGeom>
          <a:noFill/>
        </p:spPr>
        <p:txBody>
          <a:bodyPr wrap="square" lIns="68580" tIns="34290" rIns="68580" bIns="34290" rtlCol="0">
            <a:spAutoFit/>
          </a:bodyPr>
          <a:lstStyle/>
          <a:p>
            <a:pPr algn="ctr"/>
            <a:r>
              <a:rPr lang="ar-SA" sz="1200" i="1" dirty="0" smtClean="0"/>
              <a:t>تحذيرات</a:t>
            </a:r>
            <a:endParaRPr lang="en-US" sz="1200" i="1" dirty="0"/>
          </a:p>
        </p:txBody>
      </p:sp>
      <p:cxnSp>
        <p:nvCxnSpPr>
          <p:cNvPr id="66" name="Elbow Connector 65"/>
          <p:cNvCxnSpPr/>
          <p:nvPr/>
        </p:nvCxnSpPr>
        <p:spPr>
          <a:xfrm rot="16200000" flipH="1" flipV="1">
            <a:off x="3504119" y="2368787"/>
            <a:ext cx="1085851" cy="4290331"/>
          </a:xfrm>
          <a:prstGeom prst="bentConnector5">
            <a:avLst>
              <a:gd name="adj1" fmla="val 11053"/>
              <a:gd name="adj2" fmla="val -4829"/>
              <a:gd name="adj3" fmla="val 127237"/>
            </a:avLst>
          </a:prstGeom>
          <a:ln>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4073370" y="2467166"/>
            <a:ext cx="3410706" cy="3778182"/>
            <a:chOff x="4670587" y="1752600"/>
            <a:chExt cx="4547607" cy="5037571"/>
          </a:xfrm>
          <a:effectLst/>
        </p:grpSpPr>
        <p:sp>
          <p:nvSpPr>
            <p:cNvPr id="68" name="Rounded Rectangle 67"/>
            <p:cNvSpPr/>
            <p:nvPr/>
          </p:nvSpPr>
          <p:spPr>
            <a:xfrm>
              <a:off x="5055514" y="2310526"/>
              <a:ext cx="3707486" cy="3379950"/>
            </a:xfrm>
            <a:prstGeom prst="roundRect">
              <a:avLst>
                <a:gd name="adj" fmla="val 5532"/>
              </a:avLst>
            </a:prstGeom>
            <a:solidFill>
              <a:schemeClr val="accent6">
                <a:lumMod val="40000"/>
                <a:lumOff val="60000"/>
                <a:alpha val="30000"/>
              </a:schemeClr>
            </a:solidFill>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9" name="Snip Same Side Corner Rectangle 68"/>
            <p:cNvSpPr/>
            <p:nvPr/>
          </p:nvSpPr>
          <p:spPr>
            <a:xfrm rot="16200000">
              <a:off x="6374725" y="2607131"/>
              <a:ext cx="1457545" cy="1431470"/>
            </a:xfrm>
            <a:prstGeom prst="snip2SameRect">
              <a:avLst/>
            </a:prstGeom>
            <a:solidFill>
              <a:srgbClr val="C0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vert" rtlCol="0" anchor="ctr"/>
            <a:lstStyle/>
            <a:p>
              <a:pPr algn="ctr" rtl="1"/>
              <a:r>
                <a:rPr lang="ar-SA" dirty="0" smtClean="0"/>
                <a:t>محرك التحليل</a:t>
              </a:r>
              <a:endParaRPr lang="en-US" dirty="0"/>
            </a:p>
          </p:txBody>
        </p:sp>
        <p:sp>
          <p:nvSpPr>
            <p:cNvPr id="70" name="Snip Diagonal Corner Rectangle 69"/>
            <p:cNvSpPr/>
            <p:nvPr/>
          </p:nvSpPr>
          <p:spPr>
            <a:xfrm>
              <a:off x="5181601" y="3978729"/>
              <a:ext cx="1025975" cy="1367180"/>
            </a:xfrm>
            <a:prstGeom prst="snip2DiagRect">
              <a:avLst/>
            </a:prstGeom>
            <a:solidFill>
              <a:schemeClr val="accent4"/>
            </a:solid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vert270" rtlCol="0" anchor="t" anchorCtr="0"/>
            <a:lstStyle/>
            <a:p>
              <a:r>
                <a:rPr lang="ar-SA" sz="1200" dirty="0" smtClean="0"/>
                <a:t>نظام المعلومات الإستخباراتية</a:t>
              </a:r>
              <a:endParaRPr lang="en-US" sz="1200" dirty="0"/>
            </a:p>
          </p:txBody>
        </p:sp>
        <p:sp>
          <p:nvSpPr>
            <p:cNvPr id="71" name="Oval 70"/>
            <p:cNvSpPr/>
            <p:nvPr/>
          </p:nvSpPr>
          <p:spPr>
            <a:xfrm>
              <a:off x="5195211" y="6082602"/>
              <a:ext cx="1024158" cy="707569"/>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900" dirty="0" smtClean="0"/>
                <a:t>مصادر مفتوحة</a:t>
              </a:r>
              <a:endParaRPr lang="en-US" sz="900" dirty="0"/>
            </a:p>
          </p:txBody>
        </p:sp>
        <p:sp>
          <p:nvSpPr>
            <p:cNvPr id="72" name="Oval 71"/>
            <p:cNvSpPr/>
            <p:nvPr/>
          </p:nvSpPr>
          <p:spPr>
            <a:xfrm>
              <a:off x="7746537" y="6111263"/>
              <a:ext cx="1471657" cy="598714"/>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900" dirty="0" smtClean="0"/>
                <a:t>معلومات إستخباراتية حكومية</a:t>
              </a:r>
              <a:endParaRPr lang="en-US" sz="900" dirty="0"/>
            </a:p>
          </p:txBody>
        </p:sp>
        <p:cxnSp>
          <p:nvCxnSpPr>
            <p:cNvPr id="73" name="Straight Arrow Connector 72"/>
            <p:cNvCxnSpPr/>
            <p:nvPr/>
          </p:nvCxnSpPr>
          <p:spPr>
            <a:xfrm>
              <a:off x="6207575" y="4581440"/>
              <a:ext cx="1347110"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74" name="Straight Arrow Connector 73"/>
            <p:cNvCxnSpPr/>
            <p:nvPr/>
          </p:nvCxnSpPr>
          <p:spPr>
            <a:xfrm flipH="1">
              <a:off x="6207576" y="4925786"/>
              <a:ext cx="1347109"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sp>
          <p:nvSpPr>
            <p:cNvPr id="75" name="Oval 74"/>
            <p:cNvSpPr/>
            <p:nvPr/>
          </p:nvSpPr>
          <p:spPr>
            <a:xfrm>
              <a:off x="6348720" y="6133035"/>
              <a:ext cx="1294410" cy="598714"/>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900" dirty="0"/>
                <a:t>معلومات إستخباراتية </a:t>
              </a:r>
              <a:r>
                <a:rPr lang="ar-SA" sz="900" dirty="0" smtClean="0"/>
                <a:t>تجارية</a:t>
              </a:r>
              <a:endParaRPr lang="en-US" sz="900" dirty="0"/>
            </a:p>
          </p:txBody>
        </p:sp>
        <p:cxnSp>
          <p:nvCxnSpPr>
            <p:cNvPr id="76" name="Straight Arrow Connector 75"/>
            <p:cNvCxnSpPr>
              <a:stCxn id="71" idx="0"/>
              <a:endCxn id="70" idx="1"/>
            </p:cNvCxnSpPr>
            <p:nvPr/>
          </p:nvCxnSpPr>
          <p:spPr>
            <a:xfrm flipH="1" flipV="1">
              <a:off x="5694589" y="5345908"/>
              <a:ext cx="12701" cy="736694"/>
            </a:xfrm>
            <a:prstGeom prst="straightConnector1">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044541" y="5197927"/>
              <a:ext cx="0" cy="598998"/>
            </a:xfrm>
            <a:prstGeom prst="straightConnector1">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10800000">
              <a:off x="6207577" y="5345910"/>
              <a:ext cx="947400" cy="451016"/>
            </a:xfrm>
            <a:prstGeom prst="bentConnector3">
              <a:avLst>
                <a:gd name="adj1" fmla="val 2169"/>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6200000" flipH="1" flipV="1">
              <a:off x="7728260" y="5371963"/>
              <a:ext cx="21772" cy="1486441"/>
            </a:xfrm>
            <a:prstGeom prst="bentConnector3">
              <a:avLst>
                <a:gd name="adj1" fmla="val -1399963"/>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430919" y="4639452"/>
              <a:ext cx="913146" cy="328294"/>
            </a:xfrm>
            <a:prstGeom prst="rect">
              <a:avLst/>
            </a:prstGeom>
            <a:noFill/>
            <a:effectLst/>
          </p:spPr>
          <p:txBody>
            <a:bodyPr wrap="square" rtlCol="0">
              <a:spAutoFit/>
            </a:bodyPr>
            <a:lstStyle/>
            <a:p>
              <a:pPr algn="ctr"/>
              <a:r>
                <a:rPr lang="en-US" sz="1000" i="1" dirty="0"/>
                <a:t>Feedback</a:t>
              </a:r>
            </a:p>
          </p:txBody>
        </p:sp>
        <p:sp>
          <p:nvSpPr>
            <p:cNvPr id="81" name="TextBox 80"/>
            <p:cNvSpPr txBox="1"/>
            <p:nvPr/>
          </p:nvSpPr>
          <p:spPr>
            <a:xfrm>
              <a:off x="6155420" y="4048304"/>
              <a:ext cx="1219460" cy="574515"/>
            </a:xfrm>
            <a:prstGeom prst="rect">
              <a:avLst/>
            </a:prstGeom>
            <a:noFill/>
          </p:spPr>
          <p:txBody>
            <a:bodyPr wrap="square" rtlCol="0">
              <a:spAutoFit/>
            </a:bodyPr>
            <a:lstStyle/>
            <a:p>
              <a:pPr algn="ctr"/>
              <a:r>
                <a:rPr lang="en-US" sz="1100" i="1" dirty="0"/>
                <a:t>Actionable Intelligence</a:t>
              </a:r>
            </a:p>
          </p:txBody>
        </p:sp>
        <p:sp>
          <p:nvSpPr>
            <p:cNvPr id="82" name="TextBox 81"/>
            <p:cNvSpPr txBox="1"/>
            <p:nvPr/>
          </p:nvSpPr>
          <p:spPr>
            <a:xfrm>
              <a:off x="7902349" y="2858799"/>
              <a:ext cx="847721" cy="369332"/>
            </a:xfrm>
            <a:prstGeom prst="rect">
              <a:avLst/>
            </a:prstGeom>
            <a:noFill/>
          </p:spPr>
          <p:txBody>
            <a:bodyPr wrap="square" rtlCol="0">
              <a:spAutoFit/>
            </a:bodyPr>
            <a:lstStyle/>
            <a:p>
              <a:pPr algn="ctr"/>
              <a:r>
                <a:rPr lang="ar-SA" sz="1200" i="1" dirty="0" smtClean="0"/>
                <a:t>الحوادث</a:t>
              </a:r>
              <a:endParaRPr lang="en-US" sz="1200" i="1" dirty="0"/>
            </a:p>
          </p:txBody>
        </p:sp>
        <p:sp>
          <p:nvSpPr>
            <p:cNvPr id="83" name="TextBox 82"/>
            <p:cNvSpPr txBox="1"/>
            <p:nvPr/>
          </p:nvSpPr>
          <p:spPr>
            <a:xfrm>
              <a:off x="4670587" y="1752600"/>
              <a:ext cx="4457538" cy="451405"/>
            </a:xfrm>
            <a:prstGeom prst="rect">
              <a:avLst/>
            </a:prstGeom>
            <a:noFill/>
          </p:spPr>
          <p:txBody>
            <a:bodyPr wrap="square" rtlCol="0">
              <a:spAutoFit/>
            </a:bodyPr>
            <a:lstStyle/>
            <a:p>
              <a:pPr algn="ctr"/>
              <a:r>
                <a:rPr lang="ar-SA" sz="1600" b="1" dirty="0" smtClean="0"/>
                <a:t>المنصة الوطنية الموحدة  للأمن الإلكتروني</a:t>
              </a:r>
              <a:endParaRPr lang="en-US" sz="1600" b="1" dirty="0"/>
            </a:p>
          </p:txBody>
        </p:sp>
        <p:grpSp>
          <p:nvGrpSpPr>
            <p:cNvPr id="84" name="Group 83"/>
            <p:cNvGrpSpPr/>
            <p:nvPr/>
          </p:nvGrpSpPr>
          <p:grpSpPr>
            <a:xfrm>
              <a:off x="4813642" y="3078583"/>
              <a:ext cx="2161746" cy="1315999"/>
              <a:chOff x="4813642" y="3078583"/>
              <a:chExt cx="2161746" cy="1315999"/>
            </a:xfrm>
          </p:grpSpPr>
          <p:sp>
            <p:nvSpPr>
              <p:cNvPr id="86" name="Snip Diagonal Corner Rectangle 85"/>
              <p:cNvSpPr/>
              <p:nvPr/>
            </p:nvSpPr>
            <p:spPr>
              <a:xfrm>
                <a:off x="6348720" y="3443683"/>
                <a:ext cx="526417" cy="610690"/>
              </a:xfrm>
              <a:prstGeom prst="snip2DiagRect">
                <a:avLst>
                  <a:gd name="adj1" fmla="val 2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nip Diagonal Corner Rectangle 86"/>
              <p:cNvSpPr/>
              <p:nvPr/>
            </p:nvSpPr>
            <p:spPr>
              <a:xfrm>
                <a:off x="5615664" y="3910086"/>
                <a:ext cx="591911" cy="484496"/>
              </a:xfrm>
              <a:prstGeom prst="snip2DiagRect">
                <a:avLst>
                  <a:gd name="adj1" fmla="val 13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293453">
                <a:off x="4813642" y="3078583"/>
                <a:ext cx="2161746" cy="844712"/>
              </a:xfrm>
              <a:prstGeom prst="ellipse">
                <a:avLst/>
              </a:prstGeom>
              <a:solidFill>
                <a:schemeClr val="tx2"/>
              </a:solidFill>
              <a:effectLst/>
              <a:scene3d>
                <a:camera prst="isometricOffAxis1Right"/>
                <a:lightRig rig="threePt" dir="tl">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400" b="1" dirty="0" smtClean="0"/>
                  <a:t>العرض المرئي</a:t>
                </a:r>
                <a:endParaRPr lang="en-US" sz="1400" b="1" dirty="0"/>
              </a:p>
            </p:txBody>
          </p:sp>
        </p:grpSp>
        <p:sp>
          <p:nvSpPr>
            <p:cNvPr id="85" name="Snip and Round Single Corner Rectangle 84"/>
            <p:cNvSpPr/>
            <p:nvPr/>
          </p:nvSpPr>
          <p:spPr>
            <a:xfrm flipH="1">
              <a:off x="7554684" y="3750129"/>
              <a:ext cx="979716" cy="1447800"/>
            </a:xfrm>
            <a:prstGeom prst="snipRoundRect">
              <a:avLst/>
            </a:prstGeom>
            <a:solidFill>
              <a:schemeClr val="accent5"/>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ar-SA" dirty="0" smtClean="0"/>
                <a:t>منصة الأدلة الجنائية</a:t>
              </a:r>
              <a:endParaRPr lang="en-US" dirty="0"/>
            </a:p>
          </p:txBody>
        </p:sp>
      </p:grpSp>
      <p:sp>
        <p:nvSpPr>
          <p:cNvPr id="89" name="TextBox 88"/>
          <p:cNvSpPr txBox="1"/>
          <p:nvPr/>
        </p:nvSpPr>
        <p:spPr>
          <a:xfrm>
            <a:off x="2166605" y="5381675"/>
            <a:ext cx="779191" cy="253916"/>
          </a:xfrm>
          <a:prstGeom prst="rect">
            <a:avLst/>
          </a:prstGeom>
          <a:noFill/>
        </p:spPr>
        <p:txBody>
          <a:bodyPr wrap="square" lIns="68580" tIns="34290" rIns="68580" bIns="34290" rtlCol="0">
            <a:spAutoFit/>
          </a:bodyPr>
          <a:lstStyle/>
          <a:p>
            <a:pPr algn="ctr"/>
            <a:r>
              <a:rPr lang="ar-SA" sz="1200" i="1" dirty="0" smtClean="0"/>
              <a:t>معلومات</a:t>
            </a:r>
            <a:endParaRPr lang="en-US" sz="1200" i="1" dirty="0"/>
          </a:p>
        </p:txBody>
      </p:sp>
      <p:sp>
        <p:nvSpPr>
          <p:cNvPr id="90" name="Striped Right Arrow 89"/>
          <p:cNvSpPr/>
          <p:nvPr/>
        </p:nvSpPr>
        <p:spPr>
          <a:xfrm>
            <a:off x="2219615" y="3377337"/>
            <a:ext cx="2142449" cy="514350"/>
          </a:xfrm>
          <a:prstGeom prst="stripedRightArrow">
            <a:avLst/>
          </a:prstGeom>
          <a:solidFill>
            <a:schemeClr val="accent1">
              <a:lumMod val="40000"/>
              <a:lumOff val="6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en-US"/>
          </a:p>
        </p:txBody>
      </p:sp>
      <p:cxnSp>
        <p:nvCxnSpPr>
          <p:cNvPr id="91" name="Straight Arrow Connector 90"/>
          <p:cNvCxnSpPr/>
          <p:nvPr/>
        </p:nvCxnSpPr>
        <p:spPr>
          <a:xfrm flipV="1">
            <a:off x="6092823" y="4181667"/>
            <a:ext cx="0" cy="1318746"/>
          </a:xfrm>
          <a:prstGeom prst="straightConnector1">
            <a:avLst/>
          </a:prstGeom>
          <a:ln>
            <a:solidFill>
              <a:srgbClr val="00B050"/>
            </a:solidFill>
            <a:tailEnd type="arrow"/>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3902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70955" y="1452613"/>
            <a:ext cx="9140443" cy="7059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1700" b="1" dirty="0" smtClean="0">
                <a:solidFill>
                  <a:srgbClr val="13A79D"/>
                </a:solidFill>
                <a:cs typeface="+mn-cs"/>
              </a:rPr>
              <a:t>التقرير الأول للأمن الإلكتروني</a:t>
            </a: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274" t="13225" r="14070" b="7037"/>
          <a:stretch/>
        </p:blipFill>
        <p:spPr>
          <a:xfrm>
            <a:off x="1213804" y="1537487"/>
            <a:ext cx="6643561" cy="41013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876204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70955" y="1452613"/>
            <a:ext cx="9140443" cy="70596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1700" b="1" dirty="0">
                <a:solidFill>
                  <a:srgbClr val="13A79D"/>
                </a:solidFill>
                <a:cs typeface="+mn-cs"/>
              </a:rPr>
              <a:t>أكثر 10 فيروسات انتشارا في المملكة للفتره </a:t>
            </a:r>
            <a:r>
              <a:rPr lang="en-GB" sz="1700" b="1" dirty="0">
                <a:solidFill>
                  <a:srgbClr val="13A79D"/>
                </a:solidFill>
                <a:cs typeface="+mn-cs"/>
              </a:rPr>
              <a:t>24 March 2016 - 24 April 2016</a:t>
            </a:r>
            <a:r>
              <a:rPr lang="en-US" sz="2400" dirty="0" smtClean="0"/>
              <a:t/>
            </a:r>
            <a:br>
              <a:rPr lang="en-US" sz="2400" dirty="0" smtClean="0"/>
            </a:br>
            <a:endParaRPr lang="en-US" sz="2400" dirty="0"/>
          </a:p>
        </p:txBody>
      </p:sp>
      <p:pic>
        <p:nvPicPr>
          <p:cNvPr id="9" name="Picture 8"/>
          <p:cNvPicPr>
            <a:picLocks noChangeAspect="1"/>
          </p:cNvPicPr>
          <p:nvPr/>
        </p:nvPicPr>
        <p:blipFill>
          <a:blip r:embed="rId3"/>
          <a:stretch>
            <a:fillRect/>
          </a:stretch>
        </p:blipFill>
        <p:spPr>
          <a:xfrm>
            <a:off x="908202" y="1936742"/>
            <a:ext cx="7090613" cy="4786376"/>
          </a:xfrm>
          <a:prstGeom prst="rect">
            <a:avLst/>
          </a:prstGeom>
        </p:spPr>
      </p:pic>
    </p:spTree>
    <p:extLst>
      <p:ext uri="{BB962C8B-B14F-4D97-AF65-F5344CB8AC3E}">
        <p14:creationId xmlns:p14="http://schemas.microsoft.com/office/powerpoint/2010/main" val="426565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ontent Placeholder 2"/>
          <p:cNvSpPr txBox="1">
            <a:spLocks/>
          </p:cNvSpPr>
          <p:nvPr/>
        </p:nvSpPr>
        <p:spPr>
          <a:xfrm>
            <a:off x="203110" y="2669645"/>
            <a:ext cx="8641725" cy="171349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r" rtl="1">
              <a:buFont typeface="Arial" panose="020B0604020202020204" pitchFamily="34" charset="0"/>
              <a:buChar char="•"/>
            </a:pPr>
            <a:r>
              <a:rPr lang="ar-SA" sz="1600" dirty="0" smtClean="0">
                <a:solidFill>
                  <a:schemeClr val="tx1"/>
                </a:solidFill>
              </a:rPr>
              <a:t> صعوبة الوثوق بأنظمة المعلومات وأجهزة الاتصالات.</a:t>
            </a:r>
          </a:p>
          <a:p>
            <a:pPr marL="285750" indent="-285750" algn="r" rtl="1">
              <a:buFont typeface="Arial" panose="020B0604020202020204" pitchFamily="34" charset="0"/>
              <a:buChar char="•"/>
            </a:pPr>
            <a:r>
              <a:rPr lang="ar-SA" sz="1600" dirty="0" smtClean="0">
                <a:solidFill>
                  <a:schemeClr val="tx1"/>
                </a:solidFill>
              </a:rPr>
              <a:t>الحماية ليست أنظمة تقنية فقط وإنما هي منظومة متكاملة (</a:t>
            </a:r>
            <a:r>
              <a:rPr lang="ar-SA" sz="1600" dirty="0" err="1" smtClean="0">
                <a:solidFill>
                  <a:schemeClr val="tx1"/>
                </a:solidFill>
              </a:rPr>
              <a:t>الحوكمة</a:t>
            </a:r>
            <a:r>
              <a:rPr lang="ar-SA" sz="1600" dirty="0" smtClean="0">
                <a:solidFill>
                  <a:schemeClr val="tx1"/>
                </a:solidFill>
              </a:rPr>
              <a:t> ،الاستراتيجيات والسياسات، والعنصر البشري) . </a:t>
            </a:r>
          </a:p>
          <a:p>
            <a:pPr marL="285750" indent="-285750" algn="r" rtl="1">
              <a:buFont typeface="Arial" panose="020B0604020202020204" pitchFamily="34" charset="0"/>
              <a:buChar char="•"/>
            </a:pPr>
            <a:r>
              <a:rPr lang="ar-SA" sz="1600" dirty="0" smtClean="0">
                <a:solidFill>
                  <a:schemeClr val="tx1"/>
                </a:solidFill>
              </a:rPr>
              <a:t>صعوبة تحقيق الحماية مما يتطلب إدارة للمخاطر تراعي توازن بين الحماية والمراقبة والاستجابة للحوادث </a:t>
            </a:r>
            <a:endParaRPr lang="ar-SA" sz="1600" dirty="0">
              <a:solidFill>
                <a:schemeClr val="tx1"/>
              </a:solidFill>
            </a:endParaRPr>
          </a:p>
        </p:txBody>
      </p:sp>
      <p:sp>
        <p:nvSpPr>
          <p:cNvPr id="12" name="Text Placeholder 4"/>
          <p:cNvSpPr txBox="1">
            <a:spLocks/>
          </p:cNvSpPr>
          <p:nvPr/>
        </p:nvSpPr>
        <p:spPr>
          <a:xfrm>
            <a:off x="-81714" y="1640941"/>
            <a:ext cx="9307427"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ar-SA" sz="1700" b="1" dirty="0" smtClean="0">
                <a:solidFill>
                  <a:srgbClr val="13A79D"/>
                </a:solidFill>
                <a:latin typeface="+mj-lt"/>
                <a:ea typeface="+mj-ea"/>
              </a:rPr>
              <a:t>تحديات الحماية من الهجمات الإلكترونية </a:t>
            </a:r>
            <a:endParaRPr lang="ar-SA" sz="1700" b="1" dirty="0">
              <a:solidFill>
                <a:srgbClr val="13A79D"/>
              </a:solidFill>
              <a:latin typeface="+mj-lt"/>
              <a:ea typeface="+mj-ea"/>
            </a:endParaRPr>
          </a:p>
        </p:txBody>
      </p:sp>
    </p:spTree>
    <p:extLst>
      <p:ext uri="{BB962C8B-B14F-4D97-AF65-F5344CB8AC3E}">
        <p14:creationId xmlns:p14="http://schemas.microsoft.com/office/powerpoint/2010/main" val="1991294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Content Placeholder 2"/>
          <p:cNvSpPr txBox="1">
            <a:spLocks/>
          </p:cNvSpPr>
          <p:nvPr/>
        </p:nvSpPr>
        <p:spPr>
          <a:xfrm>
            <a:off x="203110" y="2669645"/>
            <a:ext cx="8641725" cy="342699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r" rtl="1">
              <a:buFont typeface="Arial" panose="020B0604020202020204" pitchFamily="34" charset="0"/>
              <a:buChar char="•"/>
            </a:pPr>
            <a:r>
              <a:rPr lang="ar-SA" sz="1400" dirty="0" smtClean="0">
                <a:solidFill>
                  <a:schemeClr val="tx1"/>
                </a:solidFill>
              </a:rPr>
              <a:t> هناك عدة أطر عامة وخاصة تحتوي على ضوابط لحماية شبكات الاتصالات وأنظمة المعلومات من الهجمات الإلكترونية .</a:t>
            </a:r>
          </a:p>
          <a:p>
            <a:pPr marL="285750" indent="-285750" algn="r" rtl="1">
              <a:buFont typeface="Arial" panose="020B0604020202020204" pitchFamily="34" charset="0"/>
              <a:buChar char="•"/>
            </a:pPr>
            <a:r>
              <a:rPr lang="ar-SA" sz="1400" dirty="0" smtClean="0">
                <a:solidFill>
                  <a:schemeClr val="tx1"/>
                </a:solidFill>
              </a:rPr>
              <a:t>تلك الأطر تحتوي على قوائم طويلة من الضوابط الأمنية والتي يستلزم تطبيقها وقت وجهد كبير . </a:t>
            </a:r>
          </a:p>
          <a:p>
            <a:pPr marL="285750" indent="-285750" algn="r" rtl="1">
              <a:buFont typeface="Arial" panose="020B0604020202020204" pitchFamily="34" charset="0"/>
              <a:buChar char="•"/>
            </a:pPr>
            <a:r>
              <a:rPr lang="ar-SA" sz="1400" dirty="0" smtClean="0">
                <a:solidFill>
                  <a:schemeClr val="tx1"/>
                </a:solidFill>
              </a:rPr>
              <a:t>استعانت بعض الدول بقائمة مختصرة بأهم الضوابط الأمنية والتي تم وضعها بقائمة </a:t>
            </a:r>
            <a:r>
              <a:rPr lang="en-US" sz="1400" dirty="0" smtClean="0">
                <a:solidFill>
                  <a:schemeClr val="tx1"/>
                </a:solidFill>
              </a:rPr>
              <a:t> Critical Controls </a:t>
            </a:r>
            <a:r>
              <a:rPr lang="ar-SA" sz="1400" dirty="0" smtClean="0">
                <a:solidFill>
                  <a:schemeClr val="tx1"/>
                </a:solidFill>
              </a:rPr>
              <a:t>بحيث:</a:t>
            </a:r>
          </a:p>
          <a:p>
            <a:pPr marL="742950" lvl="1" indent="-285750" algn="r" rtl="1">
              <a:buFont typeface="Arial" panose="020B0604020202020204" pitchFamily="34" charset="0"/>
              <a:buChar char="•"/>
            </a:pPr>
            <a:r>
              <a:rPr lang="ar-SA" sz="1400" dirty="0" smtClean="0">
                <a:solidFill>
                  <a:schemeClr val="tx1"/>
                </a:solidFill>
              </a:rPr>
              <a:t>تمنع 80% أو أكثر من الاختراقات </a:t>
            </a:r>
          </a:p>
          <a:p>
            <a:pPr marL="742950" lvl="1" indent="-285750" algn="r" rtl="1">
              <a:buFont typeface="Arial" panose="020B0604020202020204" pitchFamily="34" charset="0"/>
              <a:buChar char="•"/>
            </a:pPr>
            <a:r>
              <a:rPr lang="ar-SA" sz="1400" dirty="0" smtClean="0">
                <a:solidFill>
                  <a:schemeClr val="tx1"/>
                </a:solidFill>
              </a:rPr>
              <a:t>لا تحتاج إلى وقت أو جهد كبير للتطبيق</a:t>
            </a:r>
          </a:p>
          <a:p>
            <a:pPr marL="285750" indent="-285750" algn="r" rtl="1">
              <a:buFont typeface="Arial" panose="020B0604020202020204" pitchFamily="34" charset="0"/>
              <a:buChar char="•"/>
            </a:pPr>
            <a:endParaRPr lang="ar-SA" sz="1400" dirty="0">
              <a:solidFill>
                <a:schemeClr val="tx1"/>
              </a:solidFill>
            </a:endParaRPr>
          </a:p>
        </p:txBody>
      </p:sp>
      <p:sp>
        <p:nvSpPr>
          <p:cNvPr id="12" name="Text Placeholder 4"/>
          <p:cNvSpPr txBox="1">
            <a:spLocks/>
          </p:cNvSpPr>
          <p:nvPr/>
        </p:nvSpPr>
        <p:spPr>
          <a:xfrm>
            <a:off x="72339" y="1640941"/>
            <a:ext cx="9307427"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en-US" sz="1700" b="1" dirty="0" smtClean="0">
                <a:solidFill>
                  <a:srgbClr val="13A79D"/>
                </a:solidFill>
                <a:latin typeface="+mj-lt"/>
                <a:ea typeface="+mj-ea"/>
              </a:rPr>
              <a:t> </a:t>
            </a:r>
            <a:r>
              <a:rPr lang="ar-SA" sz="1700" b="1" dirty="0" smtClean="0">
                <a:solidFill>
                  <a:srgbClr val="13A79D"/>
                </a:solidFill>
                <a:latin typeface="+mj-lt"/>
                <a:ea typeface="+mj-ea"/>
              </a:rPr>
              <a:t>ضوابط</a:t>
            </a:r>
            <a:r>
              <a:rPr lang="ar-SA" sz="1600" b="1" dirty="0" smtClean="0"/>
              <a:t> </a:t>
            </a:r>
            <a:r>
              <a:rPr lang="ar-SA" sz="1700" b="1" dirty="0">
                <a:solidFill>
                  <a:srgbClr val="13A79D"/>
                </a:solidFill>
                <a:latin typeface="+mj-lt"/>
                <a:ea typeface="+mj-ea"/>
              </a:rPr>
              <a:t>الأمن</a:t>
            </a:r>
            <a:r>
              <a:rPr lang="ar-SA" sz="1600" b="1" dirty="0" smtClean="0"/>
              <a:t> </a:t>
            </a:r>
            <a:r>
              <a:rPr lang="en-US" sz="1700" b="1" dirty="0">
                <a:solidFill>
                  <a:srgbClr val="13A79D"/>
                </a:solidFill>
                <a:latin typeface="+mj-lt"/>
                <a:ea typeface="+mj-ea"/>
              </a:rPr>
              <a:t>Security</a:t>
            </a:r>
            <a:r>
              <a:rPr lang="en-US" sz="1600" b="1" dirty="0" smtClean="0"/>
              <a:t> </a:t>
            </a:r>
            <a:r>
              <a:rPr lang="en-US" sz="1700" b="1" dirty="0">
                <a:solidFill>
                  <a:srgbClr val="13A79D"/>
                </a:solidFill>
                <a:latin typeface="+mj-lt"/>
                <a:ea typeface="+mj-ea"/>
              </a:rPr>
              <a:t>Controls</a:t>
            </a:r>
            <a:r>
              <a:rPr lang="ar-SA" sz="1700" b="1" dirty="0">
                <a:solidFill>
                  <a:srgbClr val="13A79D"/>
                </a:solidFill>
                <a:latin typeface="+mj-lt"/>
                <a:ea typeface="+mj-ea"/>
              </a:rPr>
              <a:t> ومنع الاختراقات </a:t>
            </a:r>
          </a:p>
        </p:txBody>
      </p:sp>
      <p:graphicFrame>
        <p:nvGraphicFramePr>
          <p:cNvPr id="13" name="Table 12"/>
          <p:cNvGraphicFramePr>
            <a:graphicFrameLocks noGrp="1"/>
          </p:cNvGraphicFramePr>
          <p:nvPr>
            <p:extLst>
              <p:ext uri="{D42A27DB-BD31-4B8C-83A1-F6EECF244321}">
                <p14:modId xmlns:p14="http://schemas.microsoft.com/office/powerpoint/2010/main" val="509610139"/>
              </p:ext>
            </p:extLst>
          </p:nvPr>
        </p:nvGraphicFramePr>
        <p:xfrm>
          <a:off x="203110" y="4741675"/>
          <a:ext cx="8641725" cy="1508721"/>
        </p:xfrm>
        <a:graphic>
          <a:graphicData uri="http://schemas.openxmlformats.org/drawingml/2006/table">
            <a:tbl>
              <a:tblPr firstRow="1" bandRow="1">
                <a:tableStyleId>{5C22544A-7EE6-4342-B048-85BDC9FD1C3A}</a:tableStyleId>
              </a:tblPr>
              <a:tblGrid>
                <a:gridCol w="1571223"/>
                <a:gridCol w="1003849"/>
                <a:gridCol w="1129133"/>
                <a:gridCol w="1358406"/>
                <a:gridCol w="1193038"/>
                <a:gridCol w="1193038"/>
                <a:gridCol w="1193038"/>
              </a:tblGrid>
              <a:tr h="502907">
                <a:tc>
                  <a:txBody>
                    <a:bodyPr/>
                    <a:lstStyle/>
                    <a:p>
                      <a:r>
                        <a:rPr lang="en-US" sz="1500" dirty="0" smtClean="0">
                          <a:latin typeface="+mn-lt"/>
                        </a:rPr>
                        <a:t>Countries </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Australia</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U.K </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U.S.A</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KSA</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NIST 800-53</a:t>
                      </a:r>
                      <a:endParaRPr lang="en-US" sz="1500" dirty="0">
                        <a:latin typeface="+mn-lt"/>
                      </a:endParaRPr>
                    </a:p>
                  </a:txBody>
                  <a:tcPr marL="74295" marR="74295" marT="37148" marB="37148">
                    <a:solidFill>
                      <a:srgbClr val="13A79D"/>
                    </a:solidFill>
                  </a:tcPr>
                </a:tc>
                <a:tc>
                  <a:txBody>
                    <a:bodyPr/>
                    <a:lstStyle/>
                    <a:p>
                      <a:r>
                        <a:rPr lang="en-US" sz="1500" dirty="0" smtClean="0">
                          <a:latin typeface="+mn-lt"/>
                        </a:rPr>
                        <a:t>SANS</a:t>
                      </a:r>
                      <a:endParaRPr lang="en-US" sz="1500" dirty="0">
                        <a:latin typeface="+mn-lt"/>
                      </a:endParaRPr>
                    </a:p>
                  </a:txBody>
                  <a:tcPr marL="74295" marR="74295" marT="37148" marB="37148">
                    <a:solidFill>
                      <a:srgbClr val="13A79D"/>
                    </a:solidFill>
                  </a:tcPr>
                </a:tc>
              </a:tr>
              <a:tr h="502907">
                <a:tc>
                  <a:txBody>
                    <a:bodyPr/>
                    <a:lstStyle/>
                    <a:p>
                      <a:pPr algn="ctr"/>
                      <a:r>
                        <a:rPr lang="en-US" sz="1500" dirty="0" smtClean="0">
                          <a:latin typeface="+mn-lt"/>
                        </a:rPr>
                        <a:t>Security  Controls </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    35</a:t>
                      </a:r>
                      <a:endParaRPr lang="en-US" sz="1500" dirty="0">
                        <a:latin typeface="+mn-lt"/>
                      </a:endParaRPr>
                    </a:p>
                  </a:txBody>
                  <a:tcPr marL="74295" marR="74295" marT="37148" marB="37148">
                    <a:solidFill>
                      <a:srgbClr val="F2F2F2"/>
                    </a:solidFill>
                  </a:tcPr>
                </a:tc>
                <a:tc>
                  <a:txBody>
                    <a:bodyPr/>
                    <a:lstStyle/>
                    <a:p>
                      <a:pPr algn="ctr"/>
                      <a:r>
                        <a:rPr lang="ar-SA" sz="1500" dirty="0" smtClean="0">
                          <a:latin typeface="+mn-lt"/>
                        </a:rPr>
                        <a:t>20</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120</a:t>
                      </a:r>
                      <a:endParaRPr lang="en-US" sz="1500" dirty="0">
                        <a:latin typeface="+mn-lt"/>
                      </a:endParaRPr>
                    </a:p>
                  </a:txBody>
                  <a:tcPr marL="74295" marR="74295" marT="37148" marB="37148">
                    <a:solidFill>
                      <a:srgbClr val="F2F2F2"/>
                    </a:solidFill>
                  </a:tcPr>
                </a:tc>
                <a:tc>
                  <a:txBody>
                    <a:bodyPr/>
                    <a:lstStyle/>
                    <a:p>
                      <a:pPr algn="ctr"/>
                      <a:r>
                        <a:rPr lang="ar-SA" sz="1500" dirty="0" smtClean="0">
                          <a:latin typeface="+mn-lt"/>
                        </a:rPr>
                        <a:t>24</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17</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20</a:t>
                      </a:r>
                      <a:endParaRPr lang="en-US" sz="1500" dirty="0">
                        <a:latin typeface="+mn-lt"/>
                      </a:endParaRPr>
                    </a:p>
                  </a:txBody>
                  <a:tcPr marL="74295" marR="74295" marT="37148" marB="37148">
                    <a:solidFill>
                      <a:srgbClr val="F2F2F2"/>
                    </a:solidFill>
                  </a:tcPr>
                </a:tc>
              </a:tr>
              <a:tr h="502907">
                <a:tc>
                  <a:txBody>
                    <a:bodyPr/>
                    <a:lstStyle/>
                    <a:p>
                      <a:pPr algn="ctr"/>
                      <a:r>
                        <a:rPr lang="en-US" sz="1500" dirty="0" smtClean="0">
                          <a:latin typeface="+mn-lt"/>
                        </a:rPr>
                        <a:t>Critical Controls</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4</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cs typeface="+mn-cs"/>
                        </a:rPr>
                        <a:t>10</a:t>
                      </a:r>
                      <a:endParaRPr lang="en-US" sz="1500" dirty="0">
                        <a:latin typeface="+mn-lt"/>
                        <a:cs typeface="+mn-cs"/>
                      </a:endParaRPr>
                    </a:p>
                  </a:txBody>
                  <a:tcPr marL="74295" marR="74295" marT="37148" marB="37148">
                    <a:solidFill>
                      <a:srgbClr val="F2F2F2"/>
                    </a:solidFill>
                  </a:tcPr>
                </a:tc>
                <a:tc>
                  <a:txBody>
                    <a:bodyPr/>
                    <a:lstStyle/>
                    <a:p>
                      <a:pPr algn="ctr"/>
                      <a:r>
                        <a:rPr lang="en-US" sz="1500" dirty="0" smtClean="0">
                          <a:latin typeface="+mn-lt"/>
                        </a:rPr>
                        <a:t>20 </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6</a:t>
                      </a:r>
                      <a:endParaRPr lang="en-US" sz="1500" dirty="0">
                        <a:latin typeface="+mn-lt"/>
                      </a:endParaRPr>
                    </a:p>
                  </a:txBody>
                  <a:tcPr marL="74295" marR="74295" marT="37148" marB="37148">
                    <a:solidFill>
                      <a:srgbClr val="F2F2F2"/>
                    </a:solidFill>
                  </a:tcPr>
                </a:tc>
                <a:tc>
                  <a:txBody>
                    <a:bodyPr/>
                    <a:lstStyle/>
                    <a:p>
                      <a:pPr algn="ctr" rtl="0"/>
                      <a:r>
                        <a:rPr lang="en-US" sz="1500" dirty="0" smtClean="0">
                          <a:latin typeface="+mn-lt"/>
                        </a:rPr>
                        <a:t>8</a:t>
                      </a:r>
                      <a:endParaRPr lang="en-US" sz="1500" dirty="0">
                        <a:latin typeface="+mn-lt"/>
                      </a:endParaRPr>
                    </a:p>
                  </a:txBody>
                  <a:tcPr marL="74295" marR="74295" marT="37148" marB="37148">
                    <a:solidFill>
                      <a:srgbClr val="F2F2F2"/>
                    </a:solidFill>
                  </a:tcPr>
                </a:tc>
                <a:tc>
                  <a:txBody>
                    <a:bodyPr/>
                    <a:lstStyle/>
                    <a:p>
                      <a:pPr algn="ctr"/>
                      <a:r>
                        <a:rPr lang="en-US" sz="1500" dirty="0" smtClean="0">
                          <a:latin typeface="+mn-lt"/>
                        </a:rPr>
                        <a:t>20</a:t>
                      </a:r>
                      <a:endParaRPr lang="en-US" sz="1500" dirty="0">
                        <a:latin typeface="+mn-lt"/>
                      </a:endParaRPr>
                    </a:p>
                  </a:txBody>
                  <a:tcPr marL="74295" marR="74295" marT="37148" marB="37148">
                    <a:solidFill>
                      <a:srgbClr val="F2F2F2"/>
                    </a:solidFill>
                  </a:tcPr>
                </a:tc>
              </a:tr>
            </a:tbl>
          </a:graphicData>
        </a:graphic>
      </p:graphicFrame>
    </p:spTree>
    <p:extLst>
      <p:ext uri="{BB962C8B-B14F-4D97-AF65-F5344CB8AC3E}">
        <p14:creationId xmlns:p14="http://schemas.microsoft.com/office/powerpoint/2010/main" val="2603823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txBox="1">
            <a:spLocks/>
          </p:cNvSpPr>
          <p:nvPr/>
        </p:nvSpPr>
        <p:spPr>
          <a:xfrm>
            <a:off x="-81714" y="1296630"/>
            <a:ext cx="9307427" cy="5468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700" b="1" dirty="0">
                <a:solidFill>
                  <a:srgbClr val="13A79D"/>
                </a:solidFill>
                <a:latin typeface="Arial" panose="020B0604020202020204" pitchFamily="34" charset="0"/>
                <a:ea typeface="+mj-ea"/>
                <a:cs typeface="Arial" panose="020B0604020202020204" pitchFamily="34" charset="0"/>
              </a:rPr>
              <a:t>Top Six Cyber Security Controls Initiatives </a:t>
            </a:r>
          </a:p>
        </p:txBody>
      </p:sp>
      <p:graphicFrame>
        <p:nvGraphicFramePr>
          <p:cNvPr id="4" name="Diagram 3"/>
          <p:cNvGraphicFramePr/>
          <p:nvPr>
            <p:extLst>
              <p:ext uri="{D42A27DB-BD31-4B8C-83A1-F6EECF244321}">
                <p14:modId xmlns:p14="http://schemas.microsoft.com/office/powerpoint/2010/main" val="613373701"/>
              </p:ext>
            </p:extLst>
          </p:nvPr>
        </p:nvGraphicFramePr>
        <p:xfrm>
          <a:off x="887983" y="1843453"/>
          <a:ext cx="7406272" cy="477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30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7467871"/>
              </p:ext>
            </p:extLst>
          </p:nvPr>
        </p:nvGraphicFramePr>
        <p:xfrm>
          <a:off x="4507044" y="2349898"/>
          <a:ext cx="3866887" cy="3412815"/>
        </p:xfrm>
        <a:graphic>
          <a:graphicData uri="http://schemas.openxmlformats.org/drawingml/2006/table">
            <a:tbl>
              <a:tblPr firstRow="1" firstCol="1" bandRow="1">
                <a:tableStyleId>{5C22544A-7EE6-4342-B048-85BDC9FD1C3A}</a:tableStyleId>
              </a:tblPr>
              <a:tblGrid>
                <a:gridCol w="969921"/>
                <a:gridCol w="1697582"/>
                <a:gridCol w="453189"/>
                <a:gridCol w="746195"/>
              </a:tblGrid>
              <a:tr h="767817">
                <a:tc gridSpan="3">
                  <a:txBody>
                    <a:bodyPr/>
                    <a:lstStyle/>
                    <a:p>
                      <a:pPr marL="0" marR="0" algn="ctr">
                        <a:lnSpc>
                          <a:spcPct val="107000"/>
                        </a:lnSpc>
                        <a:spcBef>
                          <a:spcPts val="0"/>
                        </a:spcBef>
                        <a:spcAft>
                          <a:spcPts val="0"/>
                        </a:spcAft>
                      </a:pPr>
                      <a:r>
                        <a:rPr lang="en-US" sz="1100" dirty="0" err="1">
                          <a:effectLst/>
                        </a:rPr>
                        <a:t>Cybersecurity</a:t>
                      </a:r>
                      <a:r>
                        <a:rPr lang="en-US" sz="1100" dirty="0">
                          <a:effectLst/>
                        </a:rPr>
                        <a:t> Controls Assessment Survey</a:t>
                      </a:r>
                      <a:endParaRPr lang="en-US" sz="800" dirty="0">
                        <a:effectLst/>
                        <a:latin typeface="Calibri"/>
                        <a:ea typeface="Calibri"/>
                        <a:cs typeface="Arial"/>
                      </a:endParaRPr>
                    </a:p>
                  </a:txBody>
                  <a:tcPr marL="47658" marR="47658" marT="0" marB="0"/>
                </a:tc>
                <a:tc hMerge="1">
                  <a:txBody>
                    <a:bodyPr/>
                    <a:lstStyle/>
                    <a:p>
                      <a:endParaRPr lang="en-US"/>
                    </a:p>
                  </a:txBody>
                  <a:tcPr/>
                </a:tc>
                <a:tc hMerge="1">
                  <a:txBody>
                    <a:bodyPr/>
                    <a:lstStyle/>
                    <a:p>
                      <a:endParaRPr lang="en-US"/>
                    </a:p>
                  </a:txBody>
                  <a:tcPr/>
                </a:tc>
                <a:tc>
                  <a:txBody>
                    <a:bodyPr/>
                    <a:lstStyle/>
                    <a:p>
                      <a:endParaRPr lang="en-US" sz="800">
                        <a:effectLst/>
                        <a:latin typeface="Calibri"/>
                        <a:ea typeface="Times New Roman"/>
                      </a:endParaRPr>
                    </a:p>
                  </a:txBody>
                  <a:tcPr marL="47658" marR="47658" marT="0" marB="0"/>
                </a:tc>
              </a:tr>
              <a:tr h="881666">
                <a:tc>
                  <a:txBody>
                    <a:bodyPr/>
                    <a:lstStyle/>
                    <a:p>
                      <a:pPr marL="0" marR="0">
                        <a:lnSpc>
                          <a:spcPct val="107000"/>
                        </a:lnSpc>
                        <a:spcBef>
                          <a:spcPts val="0"/>
                        </a:spcBef>
                        <a:spcAft>
                          <a:spcPts val="0"/>
                        </a:spcAft>
                      </a:pPr>
                      <a:r>
                        <a:rPr lang="en-US" sz="800">
                          <a:effectLst/>
                        </a:rPr>
                        <a:t>Control</a:t>
                      </a:r>
                      <a:endParaRPr lang="en-US" sz="80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dirty="0">
                          <a:effectLst/>
                        </a:rPr>
                        <a:t>Question</a:t>
                      </a:r>
                      <a:endParaRPr lang="en-US" sz="800" dirty="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a:effectLst/>
                        </a:rPr>
                        <a:t>Answer  Yes/No</a:t>
                      </a:r>
                      <a:endParaRPr lang="en-US" sz="80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a:effectLst/>
                        </a:rPr>
                        <a:t>Remark</a:t>
                      </a:r>
                      <a:endParaRPr lang="en-US" sz="800">
                        <a:effectLst/>
                        <a:latin typeface="Calibri"/>
                        <a:ea typeface="Calibri"/>
                        <a:cs typeface="Arial"/>
                      </a:endParaRPr>
                    </a:p>
                  </a:txBody>
                  <a:tcPr marL="47658" marR="47658" marT="0" marB="0"/>
                </a:tc>
              </a:tr>
              <a:tr h="881666">
                <a:tc gridSpan="2">
                  <a:txBody>
                    <a:bodyPr/>
                    <a:lstStyle/>
                    <a:p>
                      <a:pPr marL="0" marR="0">
                        <a:lnSpc>
                          <a:spcPct val="107000"/>
                        </a:lnSpc>
                        <a:spcBef>
                          <a:spcPts val="0"/>
                        </a:spcBef>
                        <a:spcAft>
                          <a:spcPts val="0"/>
                        </a:spcAft>
                      </a:pPr>
                      <a:r>
                        <a:rPr lang="en-US" sz="800">
                          <a:effectLst/>
                        </a:rPr>
                        <a:t>1- Governance Program</a:t>
                      </a:r>
                      <a:endParaRPr lang="en-US" sz="800">
                        <a:effectLst/>
                        <a:latin typeface="Calibri"/>
                        <a:ea typeface="Calibri"/>
                        <a:cs typeface="Arial"/>
                      </a:endParaRPr>
                    </a:p>
                  </a:txBody>
                  <a:tcPr marL="47658" marR="47658" marT="0" marB="0"/>
                </a:tc>
                <a:tc hMerge="1">
                  <a:txBody>
                    <a:bodyPr/>
                    <a:lstStyle/>
                    <a:p>
                      <a:endParaRPr lang="en-US"/>
                    </a:p>
                  </a:txBody>
                  <a:tcPr/>
                </a:tc>
                <a:tc>
                  <a:txBody>
                    <a:bodyPr/>
                    <a:lstStyle/>
                    <a:p>
                      <a:pPr marL="0" marR="0">
                        <a:lnSpc>
                          <a:spcPct val="107000"/>
                        </a:lnSpc>
                        <a:spcBef>
                          <a:spcPts val="0"/>
                        </a:spcBef>
                        <a:spcAft>
                          <a:spcPts val="0"/>
                        </a:spcAft>
                      </a:pPr>
                      <a:r>
                        <a:rPr lang="en-US" sz="800">
                          <a:effectLst/>
                        </a:rPr>
                        <a:t> </a:t>
                      </a:r>
                      <a:endParaRPr lang="en-US" sz="80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a:effectLst/>
                        </a:rPr>
                        <a:t> </a:t>
                      </a:r>
                      <a:endParaRPr lang="en-US" sz="800">
                        <a:effectLst/>
                        <a:latin typeface="Calibri"/>
                        <a:ea typeface="Calibri"/>
                        <a:cs typeface="Arial"/>
                      </a:endParaRPr>
                    </a:p>
                  </a:txBody>
                  <a:tcPr marL="47658" marR="47658" marT="0" marB="0"/>
                </a:tc>
              </a:tr>
              <a:tr h="881666">
                <a:tc>
                  <a:txBody>
                    <a:bodyPr/>
                    <a:lstStyle/>
                    <a:p>
                      <a:pPr marL="0" marR="0">
                        <a:lnSpc>
                          <a:spcPct val="107000"/>
                        </a:lnSpc>
                        <a:spcBef>
                          <a:spcPts val="0"/>
                        </a:spcBef>
                        <a:spcAft>
                          <a:spcPts val="0"/>
                        </a:spcAft>
                      </a:pPr>
                      <a:r>
                        <a:rPr lang="en-US" sz="800">
                          <a:effectLst/>
                        </a:rPr>
                        <a:t> </a:t>
                      </a:r>
                      <a:endParaRPr lang="en-US" sz="80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dirty="0">
                          <a:effectLst/>
                        </a:rPr>
                        <a:t>Is organizational information security management policy (ISMP) established?</a:t>
                      </a:r>
                      <a:endParaRPr lang="en-US" sz="800" dirty="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a:effectLst/>
                        </a:rPr>
                        <a:t> </a:t>
                      </a:r>
                      <a:endParaRPr lang="en-US" sz="800">
                        <a:effectLst/>
                        <a:latin typeface="Calibri"/>
                        <a:ea typeface="Calibri"/>
                        <a:cs typeface="Arial"/>
                      </a:endParaRPr>
                    </a:p>
                  </a:txBody>
                  <a:tcPr marL="47658" marR="47658"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Arial"/>
                      </a:endParaRPr>
                    </a:p>
                  </a:txBody>
                  <a:tcPr marL="47658" marR="47658"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46230342"/>
              </p:ext>
            </p:extLst>
          </p:nvPr>
        </p:nvGraphicFramePr>
        <p:xfrm>
          <a:off x="426856" y="2244027"/>
          <a:ext cx="3764819" cy="3753807"/>
        </p:xfrm>
        <a:graphic>
          <a:graphicData uri="http://schemas.openxmlformats.org/drawingml/2006/table">
            <a:tbl>
              <a:tblPr firstRow="1" firstCol="1" bandRow="1">
                <a:tableStyleId>{5C22544A-7EE6-4342-B048-85BDC9FD1C3A}</a:tableStyleId>
              </a:tblPr>
              <a:tblGrid>
                <a:gridCol w="703311"/>
                <a:gridCol w="525558"/>
                <a:gridCol w="1120143"/>
                <a:gridCol w="1120143"/>
                <a:gridCol w="295664"/>
              </a:tblGrid>
              <a:tr h="231079">
                <a:tc gridSpan="4">
                  <a:txBody>
                    <a:bodyPr/>
                    <a:lstStyle/>
                    <a:p>
                      <a:pPr marL="0" marR="0">
                        <a:lnSpc>
                          <a:spcPct val="107000"/>
                        </a:lnSpc>
                        <a:spcBef>
                          <a:spcPts val="0"/>
                        </a:spcBef>
                        <a:spcAft>
                          <a:spcPts val="0"/>
                        </a:spcAft>
                      </a:pPr>
                      <a:r>
                        <a:rPr lang="en-US" sz="600" dirty="0">
                          <a:effectLst/>
                        </a:rPr>
                        <a:t>KPI (measuring the success of control implementation)</a:t>
                      </a:r>
                      <a:endParaRPr lang="en-US" sz="600" dirty="0">
                        <a:effectLst/>
                        <a:latin typeface="Calibri"/>
                        <a:ea typeface="Calibri"/>
                        <a:cs typeface="Arial"/>
                      </a:endParaRPr>
                    </a:p>
                  </a:txBody>
                  <a:tcPr marL="31996" marR="31996"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600">
                          <a:effectLst/>
                        </a:rPr>
                        <a:t>weight</a:t>
                      </a:r>
                      <a:endParaRPr lang="en-US" sz="600">
                        <a:effectLst/>
                        <a:latin typeface="Calibri"/>
                        <a:ea typeface="Calibri"/>
                        <a:cs typeface="Arial"/>
                      </a:endParaRPr>
                    </a:p>
                  </a:txBody>
                  <a:tcPr marL="31996" marR="31996" marT="0" marB="0"/>
                </a:tc>
              </a:tr>
              <a:tr h="544601">
                <a:tc rowSpan="3">
                  <a:txBody>
                    <a:bodyPr/>
                    <a:lstStyle/>
                    <a:p>
                      <a:pPr marL="0" marR="0">
                        <a:lnSpc>
                          <a:spcPct val="107000"/>
                        </a:lnSpc>
                        <a:spcBef>
                          <a:spcPts val="0"/>
                        </a:spcBef>
                        <a:spcAft>
                          <a:spcPts val="0"/>
                        </a:spcAft>
                      </a:pPr>
                      <a:r>
                        <a:rPr lang="en-US" sz="600">
                          <a:effectLst/>
                        </a:rPr>
                        <a:t>1</a:t>
                      </a:r>
                      <a:endParaRPr lang="en-US" sz="600">
                        <a:effectLst/>
                        <a:latin typeface="Calibri"/>
                        <a:ea typeface="Calibri"/>
                        <a:cs typeface="Arial"/>
                      </a:endParaRPr>
                    </a:p>
                  </a:txBody>
                  <a:tcPr marL="31996" marR="31996" marT="0" marB="0"/>
                </a:tc>
                <a:tc rowSpan="3">
                  <a:txBody>
                    <a:bodyPr/>
                    <a:lstStyle/>
                    <a:p>
                      <a:pPr marL="0" marR="0">
                        <a:lnSpc>
                          <a:spcPct val="107000"/>
                        </a:lnSpc>
                        <a:spcBef>
                          <a:spcPts val="0"/>
                        </a:spcBef>
                        <a:spcAft>
                          <a:spcPts val="0"/>
                        </a:spcAft>
                      </a:pPr>
                      <a:r>
                        <a:rPr lang="en-US" sz="600">
                          <a:effectLst/>
                        </a:rPr>
                        <a:t>Monitoring</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SIEM</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How many threat can the SIEM defect delay –monthly?</a:t>
                      </a:r>
                    </a:p>
                    <a:p>
                      <a:pPr marL="0" marR="0">
                        <a:lnSpc>
                          <a:spcPct val="107000"/>
                        </a:lnSpc>
                        <a:spcBef>
                          <a:spcPts val="0"/>
                        </a:spcBef>
                        <a:spcAft>
                          <a:spcPts val="0"/>
                        </a:spcAft>
                      </a:pPr>
                      <a:r>
                        <a:rPr lang="en-US" sz="600">
                          <a:effectLst/>
                        </a:rPr>
                        <a:t>Are all the logs connecting with SIEM?</a:t>
                      </a:r>
                    </a:p>
                    <a:p>
                      <a:pPr marL="0" marR="0">
                        <a:lnSpc>
                          <a:spcPct val="107000"/>
                        </a:lnSpc>
                        <a:spcBef>
                          <a:spcPts val="0"/>
                        </a:spcBef>
                        <a:spcAft>
                          <a:spcPts val="0"/>
                        </a:spcAft>
                      </a:pPr>
                      <a:r>
                        <a:rPr lang="en-US" sz="600">
                          <a:effectLst/>
                        </a:rPr>
                        <a:t>Do you have the expert people to deal with SIEM?</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 </a:t>
                      </a:r>
                    </a:p>
                    <a:p>
                      <a:pPr marL="0" marR="0">
                        <a:lnSpc>
                          <a:spcPct val="107000"/>
                        </a:lnSpc>
                        <a:spcBef>
                          <a:spcPts val="0"/>
                        </a:spcBef>
                        <a:spcAft>
                          <a:spcPts val="0"/>
                        </a:spcAft>
                      </a:pPr>
                      <a:r>
                        <a:rPr lang="en-US" sz="600">
                          <a:effectLst/>
                        </a:rPr>
                        <a:t> </a:t>
                      </a:r>
                    </a:p>
                    <a:p>
                      <a:pPr marL="0" marR="0">
                        <a:lnSpc>
                          <a:spcPct val="107000"/>
                        </a:lnSpc>
                        <a:spcBef>
                          <a:spcPts val="0"/>
                        </a:spcBef>
                        <a:spcAft>
                          <a:spcPts val="0"/>
                        </a:spcAft>
                      </a:pPr>
                      <a:r>
                        <a:rPr lang="en-US" sz="600">
                          <a:effectLst/>
                        </a:rPr>
                        <a:t>5</a:t>
                      </a:r>
                      <a:endParaRPr lang="en-US" sz="600">
                        <a:effectLst/>
                        <a:latin typeface="Calibri"/>
                        <a:ea typeface="Calibri"/>
                        <a:cs typeface="Arial"/>
                      </a:endParaRPr>
                    </a:p>
                  </a:txBody>
                  <a:tcPr marL="31996" marR="31996" marT="0" marB="0"/>
                </a:tc>
              </a:tr>
              <a:tr h="154303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600">
                          <a:effectLst/>
                        </a:rPr>
                        <a:t>NGFW</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dirty="0">
                          <a:effectLst/>
                        </a:rPr>
                        <a:t>The NGFW must accurately identify applications on any port</a:t>
                      </a:r>
                    </a:p>
                    <a:p>
                      <a:pPr marL="0" marR="0">
                        <a:lnSpc>
                          <a:spcPct val="107000"/>
                        </a:lnSpc>
                        <a:spcBef>
                          <a:spcPts val="0"/>
                        </a:spcBef>
                        <a:spcAft>
                          <a:spcPts val="0"/>
                        </a:spcAft>
                      </a:pPr>
                      <a:r>
                        <a:rPr lang="en-US" sz="600" dirty="0">
                          <a:effectLst/>
                        </a:rPr>
                        <a:t>control application functions</a:t>
                      </a:r>
                    </a:p>
                    <a:p>
                      <a:pPr marL="0" marR="0">
                        <a:lnSpc>
                          <a:spcPct val="107000"/>
                        </a:lnSpc>
                        <a:spcBef>
                          <a:spcPts val="0"/>
                        </a:spcBef>
                        <a:spcAft>
                          <a:spcPts val="0"/>
                        </a:spcAft>
                      </a:pPr>
                      <a:r>
                        <a:rPr lang="en-US" sz="600" dirty="0">
                          <a:effectLst/>
                        </a:rPr>
                        <a:t>prevent information leaks</a:t>
                      </a:r>
                    </a:p>
                    <a:p>
                      <a:pPr marL="0" marR="0">
                        <a:lnSpc>
                          <a:spcPct val="107000"/>
                        </a:lnSpc>
                        <a:spcBef>
                          <a:spcPts val="0"/>
                        </a:spcBef>
                        <a:spcAft>
                          <a:spcPts val="0"/>
                        </a:spcAft>
                      </a:pPr>
                      <a:r>
                        <a:rPr lang="en-US" sz="600" dirty="0">
                          <a:effectLst/>
                        </a:rPr>
                        <a:t>The NGFW must protect networks based on applications and implement minimum authorization using whitelist</a:t>
                      </a:r>
                    </a:p>
                    <a:p>
                      <a:pPr marL="0" marR="0">
                        <a:lnSpc>
                          <a:spcPct val="107000"/>
                        </a:lnSpc>
                        <a:spcBef>
                          <a:spcPts val="0"/>
                        </a:spcBef>
                        <a:spcAft>
                          <a:spcPts val="0"/>
                        </a:spcAft>
                      </a:pPr>
                      <a:r>
                        <a:rPr lang="en-US" sz="600" dirty="0">
                          <a:effectLst/>
                        </a:rPr>
                        <a:t>Do you have the expert people to deal with NGFW?</a:t>
                      </a:r>
                    </a:p>
                    <a:p>
                      <a:pPr marL="0" marR="0">
                        <a:lnSpc>
                          <a:spcPct val="107000"/>
                        </a:lnSpc>
                        <a:spcBef>
                          <a:spcPts val="0"/>
                        </a:spcBef>
                        <a:spcAft>
                          <a:spcPts val="0"/>
                        </a:spcAft>
                      </a:pPr>
                      <a:r>
                        <a:rPr lang="en-US" sz="600" dirty="0">
                          <a:effectLst/>
                        </a:rPr>
                        <a:t> </a:t>
                      </a:r>
                    </a:p>
                    <a:p>
                      <a:pPr marL="0" marR="0">
                        <a:lnSpc>
                          <a:spcPct val="107000"/>
                        </a:lnSpc>
                        <a:spcBef>
                          <a:spcPts val="0"/>
                        </a:spcBef>
                        <a:spcAft>
                          <a:spcPts val="0"/>
                        </a:spcAft>
                      </a:pPr>
                      <a:r>
                        <a:rPr lang="en-US" sz="600" dirty="0">
                          <a:effectLst/>
                        </a:rPr>
                        <a:t>Make sure you have all the NGFW services:</a:t>
                      </a:r>
                    </a:p>
                    <a:p>
                      <a:pPr marL="0" marR="0">
                        <a:lnSpc>
                          <a:spcPct val="107000"/>
                        </a:lnSpc>
                        <a:spcBef>
                          <a:spcPts val="0"/>
                        </a:spcBef>
                        <a:spcAft>
                          <a:spcPts val="0"/>
                        </a:spcAft>
                      </a:pPr>
                      <a:r>
                        <a:rPr lang="en-US" sz="600" dirty="0">
                          <a:effectLst/>
                        </a:rPr>
                        <a:t>Firewall-IPS &amp; IDS - Anti-Malware-Web Filtering-Anti-Spam-Traffic Shaping-VPN</a:t>
                      </a:r>
                    </a:p>
                    <a:p>
                      <a:pPr marL="0" marR="0">
                        <a:lnSpc>
                          <a:spcPct val="107000"/>
                        </a:lnSpc>
                        <a:spcBef>
                          <a:spcPts val="0"/>
                        </a:spcBef>
                        <a:spcAft>
                          <a:spcPts val="0"/>
                        </a:spcAft>
                      </a:pPr>
                      <a:r>
                        <a:rPr lang="en-US" sz="600" dirty="0">
                          <a:effectLst/>
                        </a:rPr>
                        <a:t> </a:t>
                      </a:r>
                      <a:endParaRPr lang="en-US" sz="600" dirty="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 </a:t>
                      </a:r>
                      <a:endParaRPr lang="en-US" sz="600">
                        <a:effectLst/>
                        <a:latin typeface="Calibri"/>
                        <a:ea typeface="Calibri"/>
                        <a:cs typeface="Arial"/>
                      </a:endParaRPr>
                    </a:p>
                  </a:txBody>
                  <a:tcPr marL="31996" marR="31996" marT="0" marB="0"/>
                </a:tc>
              </a:tr>
              <a:tr h="18153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600">
                          <a:effectLst/>
                        </a:rPr>
                        <a:t>ENP</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AV work in all PC and servers and updated</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 </a:t>
                      </a:r>
                      <a:endParaRPr lang="en-US" sz="600">
                        <a:effectLst/>
                        <a:latin typeface="Calibri"/>
                        <a:ea typeface="Calibri"/>
                        <a:cs typeface="Arial"/>
                      </a:endParaRPr>
                    </a:p>
                  </a:txBody>
                  <a:tcPr marL="31996" marR="31996" marT="0" marB="0"/>
                </a:tc>
              </a:tr>
              <a:tr h="90767">
                <a:tc rowSpan="3">
                  <a:txBody>
                    <a:bodyPr/>
                    <a:lstStyle/>
                    <a:p>
                      <a:pPr marL="0" marR="0">
                        <a:lnSpc>
                          <a:spcPct val="107000"/>
                        </a:lnSpc>
                        <a:spcBef>
                          <a:spcPts val="0"/>
                        </a:spcBef>
                        <a:spcAft>
                          <a:spcPts val="0"/>
                        </a:spcAft>
                      </a:pPr>
                      <a:r>
                        <a:rPr lang="en-US" sz="600">
                          <a:effectLst/>
                        </a:rPr>
                        <a:t>2</a:t>
                      </a:r>
                      <a:endParaRPr lang="en-US" sz="600">
                        <a:effectLst/>
                        <a:latin typeface="Calibri"/>
                        <a:ea typeface="Calibri"/>
                        <a:cs typeface="Arial"/>
                      </a:endParaRPr>
                    </a:p>
                  </a:txBody>
                  <a:tcPr marL="31996" marR="31996" marT="0" marB="0"/>
                </a:tc>
                <a:tc rowSpan="3">
                  <a:txBody>
                    <a:bodyPr/>
                    <a:lstStyle/>
                    <a:p>
                      <a:pPr marL="0" marR="0">
                        <a:lnSpc>
                          <a:spcPct val="107000"/>
                        </a:lnSpc>
                        <a:spcBef>
                          <a:spcPts val="0"/>
                        </a:spcBef>
                        <a:spcAft>
                          <a:spcPts val="0"/>
                        </a:spcAft>
                      </a:pPr>
                      <a:r>
                        <a:rPr lang="en-US" sz="600">
                          <a:effectLst/>
                        </a:rPr>
                        <a:t>Security Assessment</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NCSC's security survey</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Complete the survey.</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 </a:t>
                      </a:r>
                      <a:endParaRPr lang="en-US" sz="600">
                        <a:effectLst/>
                        <a:latin typeface="Calibri"/>
                        <a:ea typeface="Calibri"/>
                        <a:cs typeface="Arial"/>
                      </a:endParaRPr>
                    </a:p>
                  </a:txBody>
                  <a:tcPr marL="31996" marR="31996" marT="0" marB="0"/>
                </a:tc>
              </a:tr>
              <a:tr h="9076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600">
                          <a:effectLst/>
                        </a:rPr>
                        <a:t>NCSC Security Audit</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NCSC audit team report.</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 </a:t>
                      </a:r>
                      <a:endParaRPr lang="en-US" sz="600">
                        <a:effectLst/>
                        <a:latin typeface="Calibri"/>
                        <a:ea typeface="Calibri"/>
                        <a:cs typeface="Arial"/>
                      </a:endParaRPr>
                    </a:p>
                  </a:txBody>
                  <a:tcPr marL="31996" marR="31996" marT="0" marB="0"/>
                </a:tc>
              </a:tr>
              <a:tr h="81690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600">
                          <a:effectLst/>
                        </a:rPr>
                        <a:t>VA</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a:effectLst/>
                        </a:rPr>
                        <a:t>Network Mapping</a:t>
                      </a:r>
                    </a:p>
                    <a:p>
                      <a:pPr marL="0" marR="0">
                        <a:lnSpc>
                          <a:spcPct val="107000"/>
                        </a:lnSpc>
                        <a:spcBef>
                          <a:spcPts val="0"/>
                        </a:spcBef>
                        <a:spcAft>
                          <a:spcPts val="0"/>
                        </a:spcAft>
                      </a:pPr>
                      <a:r>
                        <a:rPr lang="en-US" sz="600">
                          <a:effectLst/>
                        </a:rPr>
                        <a:t>Vulnerability Scan </a:t>
                      </a:r>
                    </a:p>
                    <a:p>
                      <a:pPr marL="0" marR="0">
                        <a:lnSpc>
                          <a:spcPct val="107000"/>
                        </a:lnSpc>
                        <a:spcBef>
                          <a:spcPts val="0"/>
                        </a:spcBef>
                        <a:spcAft>
                          <a:spcPts val="0"/>
                        </a:spcAft>
                      </a:pPr>
                      <a:r>
                        <a:rPr lang="en-US" sz="600">
                          <a:effectLst/>
                        </a:rPr>
                        <a:t>Penetration testing </a:t>
                      </a:r>
                    </a:p>
                    <a:p>
                      <a:pPr marL="0" marR="0">
                        <a:lnSpc>
                          <a:spcPct val="107000"/>
                        </a:lnSpc>
                        <a:spcBef>
                          <a:spcPts val="0"/>
                        </a:spcBef>
                        <a:spcAft>
                          <a:spcPts val="0"/>
                        </a:spcAft>
                      </a:pPr>
                      <a:r>
                        <a:rPr lang="en-US" sz="600">
                          <a:effectLst/>
                        </a:rPr>
                        <a:t>File Integrity checks</a:t>
                      </a:r>
                    </a:p>
                    <a:p>
                      <a:pPr marL="0" marR="0">
                        <a:lnSpc>
                          <a:spcPct val="107000"/>
                        </a:lnSpc>
                        <a:spcBef>
                          <a:spcPts val="0"/>
                        </a:spcBef>
                        <a:spcAft>
                          <a:spcPts val="0"/>
                        </a:spcAft>
                      </a:pPr>
                      <a:r>
                        <a:rPr lang="en-US" sz="600">
                          <a:effectLst/>
                        </a:rPr>
                        <a:t>Password cracking </a:t>
                      </a:r>
                    </a:p>
                    <a:p>
                      <a:pPr marL="0" marR="0">
                        <a:lnSpc>
                          <a:spcPct val="107000"/>
                        </a:lnSpc>
                        <a:spcBef>
                          <a:spcPts val="0"/>
                        </a:spcBef>
                        <a:spcAft>
                          <a:spcPts val="0"/>
                        </a:spcAft>
                      </a:pPr>
                      <a:r>
                        <a:rPr lang="en-US" sz="600">
                          <a:effectLst/>
                        </a:rPr>
                        <a:t>Virus detection</a:t>
                      </a:r>
                    </a:p>
                    <a:p>
                      <a:pPr marL="0" marR="0">
                        <a:lnSpc>
                          <a:spcPct val="107000"/>
                        </a:lnSpc>
                        <a:spcBef>
                          <a:spcPts val="0"/>
                        </a:spcBef>
                        <a:spcAft>
                          <a:spcPts val="0"/>
                        </a:spcAft>
                      </a:pPr>
                      <a:r>
                        <a:rPr lang="en-US" sz="600">
                          <a:effectLst/>
                        </a:rPr>
                        <a:t>IDS/Firewall/Log review War dialing Wireless/802.11 Leak checks Analysis and Report.</a:t>
                      </a:r>
                      <a:endParaRPr lang="en-US" sz="600">
                        <a:effectLst/>
                        <a:latin typeface="Calibri"/>
                        <a:ea typeface="Calibri"/>
                        <a:cs typeface="Arial"/>
                      </a:endParaRPr>
                    </a:p>
                  </a:txBody>
                  <a:tcPr marL="31996" marR="31996" marT="0" marB="0"/>
                </a:tc>
                <a:tc>
                  <a:txBody>
                    <a:bodyPr/>
                    <a:lstStyle/>
                    <a:p>
                      <a:pPr marL="0" marR="0">
                        <a:lnSpc>
                          <a:spcPct val="107000"/>
                        </a:lnSpc>
                        <a:spcBef>
                          <a:spcPts val="0"/>
                        </a:spcBef>
                        <a:spcAft>
                          <a:spcPts val="0"/>
                        </a:spcAft>
                      </a:pPr>
                      <a:r>
                        <a:rPr lang="en-US" sz="600" dirty="0">
                          <a:effectLst/>
                        </a:rPr>
                        <a:t> </a:t>
                      </a:r>
                    </a:p>
                    <a:p>
                      <a:pPr marL="0" marR="0">
                        <a:lnSpc>
                          <a:spcPct val="107000"/>
                        </a:lnSpc>
                        <a:spcBef>
                          <a:spcPts val="0"/>
                        </a:spcBef>
                        <a:spcAft>
                          <a:spcPts val="0"/>
                        </a:spcAft>
                      </a:pPr>
                      <a:r>
                        <a:rPr lang="en-US" sz="600" dirty="0">
                          <a:effectLst/>
                        </a:rPr>
                        <a:t> </a:t>
                      </a:r>
                      <a:endParaRPr lang="en-US" sz="600" dirty="0">
                        <a:effectLst/>
                        <a:latin typeface="Calibri"/>
                        <a:ea typeface="Calibri"/>
                        <a:cs typeface="Arial"/>
                      </a:endParaRPr>
                    </a:p>
                  </a:txBody>
                  <a:tcPr marL="31996" marR="31996" marT="0" marB="0"/>
                </a:tc>
              </a:tr>
            </a:tbl>
          </a:graphicData>
        </a:graphic>
      </p:graphicFrame>
      <p:sp>
        <p:nvSpPr>
          <p:cNvPr id="16" name="Text Placeholder 4"/>
          <p:cNvSpPr txBox="1">
            <a:spLocks/>
          </p:cNvSpPr>
          <p:nvPr/>
        </p:nvSpPr>
        <p:spPr>
          <a:xfrm>
            <a:off x="-81714" y="1296630"/>
            <a:ext cx="9307427" cy="5468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700" b="1" dirty="0" smtClean="0">
                <a:solidFill>
                  <a:srgbClr val="13A79D"/>
                </a:solidFill>
                <a:latin typeface="Arial" panose="020B0604020202020204" pitchFamily="34" charset="0"/>
                <a:ea typeface="+mj-ea"/>
                <a:cs typeface="Arial" panose="020B0604020202020204" pitchFamily="34" charset="0"/>
              </a:rPr>
              <a:t>Implantation Roadmap</a:t>
            </a:r>
            <a:endParaRPr lang="en-US" sz="1700" b="1" dirty="0">
              <a:solidFill>
                <a:srgbClr val="13A79D"/>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47316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txBox="1">
            <a:spLocks/>
          </p:cNvSpPr>
          <p:nvPr/>
        </p:nvSpPr>
        <p:spPr>
          <a:xfrm>
            <a:off x="23282" y="2067454"/>
            <a:ext cx="9120718" cy="987425"/>
          </a:xfrm>
          <a:prstGeom prst="rect">
            <a:avLst/>
          </a:prstGeom>
        </p:spPr>
        <p:txBody>
          <a:bodyPr/>
          <a:lstStyle>
            <a:lvl1pPr algn="ctr" defTabSz="495285" rtl="0" eaLnBrk="1" latinLnBrk="0" hangingPunct="1">
              <a:spcBef>
                <a:spcPct val="0"/>
              </a:spcBef>
              <a:buNone/>
              <a:defRPr sz="4767" kern="1200">
                <a:solidFill>
                  <a:schemeClr val="tx1"/>
                </a:solidFill>
                <a:latin typeface="Arial"/>
                <a:ea typeface="+mj-ea"/>
                <a:cs typeface="+mj-cs"/>
              </a:defRPr>
            </a:lvl1pPr>
          </a:lstStyle>
          <a:p>
            <a:r>
              <a:rPr lang="ar-SA" sz="4000" b="1" dirty="0" smtClean="0">
                <a:solidFill>
                  <a:srgbClr val="180D3F"/>
                </a:solidFill>
                <a:cs typeface="+mn-cs"/>
              </a:rPr>
              <a:t>شكراً لكم ...</a:t>
            </a:r>
            <a:endParaRPr lang="en-US" sz="4000" b="1" dirty="0">
              <a:solidFill>
                <a:srgbClr val="180D3F"/>
              </a:solidFill>
              <a:cs typeface="+mn-cs"/>
            </a:endParaRPr>
          </a:p>
        </p:txBody>
      </p:sp>
      <p:pic>
        <p:nvPicPr>
          <p:cNvPr id="7" name="Picture Placeholder 2"/>
          <p:cNvPicPr>
            <a:picLocks noChangeAspect="1"/>
          </p:cNvPicPr>
          <p:nvPr/>
        </p:nvPicPr>
        <p:blipFill>
          <a:blip r:embed="rId3">
            <a:extLst>
              <a:ext uri="{28A0092B-C50C-407E-A947-70E740481C1C}">
                <a14:useLocalDpi xmlns:a14="http://schemas.microsoft.com/office/drawing/2010/main" val="0"/>
              </a:ext>
            </a:extLst>
          </a:blip>
          <a:srcRect l="10597" r="10597"/>
          <a:stretch>
            <a:fillRect/>
          </a:stretch>
        </p:blipFill>
        <p:spPr>
          <a:xfrm>
            <a:off x="2907634" y="2716809"/>
            <a:ext cx="3328732" cy="2733377"/>
          </a:xfrm>
          <a:prstGeom prst="rect">
            <a:avLst/>
          </a:prstGeom>
        </p:spPr>
      </p:pic>
    </p:spTree>
    <p:extLst>
      <p:ext uri="{BB962C8B-B14F-4D97-AF65-F5344CB8AC3E}">
        <p14:creationId xmlns:p14="http://schemas.microsoft.com/office/powerpoint/2010/main" val="398045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2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977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txBox="1">
            <a:spLocks/>
          </p:cNvSpPr>
          <p:nvPr/>
        </p:nvSpPr>
        <p:spPr>
          <a:xfrm>
            <a:off x="-199141" y="924946"/>
            <a:ext cx="9120718" cy="9874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2400" b="1" dirty="0" smtClean="0">
                <a:solidFill>
                  <a:srgbClr val="13A79D"/>
                </a:solidFill>
                <a:cs typeface="+mn-cs"/>
              </a:rPr>
              <a:t>عن المركز الوطني للأمن الالكتروني</a:t>
            </a:r>
            <a:endParaRPr lang="en-US" sz="2400" b="1" dirty="0">
              <a:solidFill>
                <a:srgbClr val="13A79D"/>
              </a:solidFill>
              <a:cs typeface="+mn-cs"/>
            </a:endParaRPr>
          </a:p>
        </p:txBody>
      </p:sp>
      <p:sp>
        <p:nvSpPr>
          <p:cNvPr id="9" name="Content Placeholder 15"/>
          <p:cNvSpPr txBox="1">
            <a:spLocks/>
          </p:cNvSpPr>
          <p:nvPr/>
        </p:nvSpPr>
        <p:spPr>
          <a:xfrm>
            <a:off x="4237440" y="2072177"/>
            <a:ext cx="4665475" cy="4206704"/>
          </a:xfrm>
          <a:prstGeom prst="rect">
            <a:avLst/>
          </a:prstGeom>
        </p:spPr>
        <p:txBody>
          <a:bodyPr/>
          <a:lstStyle>
            <a:lvl1pPr marL="371464" indent="-371464" algn="l" defTabSz="495285" rtl="0" eaLnBrk="1" latinLnBrk="0" hangingPunct="1">
              <a:spcBef>
                <a:spcPct val="20000"/>
              </a:spcBef>
              <a:buFont typeface="Arial"/>
              <a:buChar char="•"/>
              <a:defRPr sz="3467" kern="1200">
                <a:solidFill>
                  <a:schemeClr val="tx1"/>
                </a:solidFill>
                <a:latin typeface="Arial"/>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Arial"/>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Arial"/>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Arial"/>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Arial"/>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marL="285750" indent="-285750" algn="r" rtl="1">
              <a:buFont typeface="Arial" panose="020B0604020202020204" pitchFamily="34" charset="0"/>
              <a:buChar char="•"/>
            </a:pPr>
            <a:r>
              <a:rPr lang="ar-SA" sz="1400" dirty="0">
                <a:solidFill>
                  <a:srgbClr val="242F35"/>
                </a:solidFill>
              </a:rPr>
              <a:t>تم إنشاء المركز بناء على الأمر السامي الكريم رقم 53235 بتاريخ 12/12/1433 هـ وذلك لتأمين الفضاء الإلكتروني للمملكة. </a:t>
            </a:r>
            <a:r>
              <a:rPr lang="ar-SA" sz="1400" dirty="0" smtClean="0">
                <a:solidFill>
                  <a:srgbClr val="242F35"/>
                </a:solidFill>
              </a:rPr>
              <a:t>حيث تم </a:t>
            </a:r>
            <a:r>
              <a:rPr lang="ar-SA" sz="1400" dirty="0">
                <a:solidFill>
                  <a:srgbClr val="242F35"/>
                </a:solidFill>
              </a:rPr>
              <a:t>تشكيل فريق من وزارة الداخلية وشركة أرامكو لتحقيق مضمون الأمر السامي الكريم</a:t>
            </a:r>
            <a:r>
              <a:rPr lang="ar-SA" sz="1400" dirty="0" smtClean="0">
                <a:solidFill>
                  <a:srgbClr val="242F35"/>
                </a:solidFill>
              </a:rPr>
              <a:t>.</a:t>
            </a:r>
            <a:br>
              <a:rPr lang="ar-SA" sz="1400" dirty="0" smtClean="0">
                <a:solidFill>
                  <a:srgbClr val="242F35"/>
                </a:solidFill>
              </a:rPr>
            </a:br>
            <a:endParaRPr lang="ar-SA" sz="1400" dirty="0" smtClean="0">
              <a:solidFill>
                <a:srgbClr val="242F35"/>
              </a:solidFill>
            </a:endParaRPr>
          </a:p>
          <a:p>
            <a:pPr marL="285750" indent="-285750" algn="r" rtl="1">
              <a:buFont typeface="Arial" panose="020B0604020202020204" pitchFamily="34" charset="0"/>
              <a:buChar char="•"/>
            </a:pPr>
            <a:r>
              <a:rPr lang="ar-SA" sz="1400" dirty="0" smtClean="0">
                <a:solidFill>
                  <a:srgbClr val="242F35"/>
                </a:solidFill>
              </a:rPr>
              <a:t>لدى المركز </a:t>
            </a:r>
            <a:r>
              <a:rPr lang="ar-SA" sz="1400" dirty="0" smtClean="0">
                <a:solidFill>
                  <a:srgbClr val="242F35"/>
                </a:solidFill>
              </a:rPr>
              <a:t>كادر </a:t>
            </a:r>
            <a:r>
              <a:rPr lang="ar-SA" sz="1400" dirty="0" smtClean="0">
                <a:solidFill>
                  <a:srgbClr val="242F35"/>
                </a:solidFill>
              </a:rPr>
              <a:t>سعودي </a:t>
            </a:r>
            <a:r>
              <a:rPr lang="ar-SA" sz="1400" dirty="0">
                <a:solidFill>
                  <a:srgbClr val="242F35"/>
                </a:solidFill>
              </a:rPr>
              <a:t>يعملون </a:t>
            </a:r>
            <a:r>
              <a:rPr lang="ar-SA" sz="1400" dirty="0" smtClean="0">
                <a:solidFill>
                  <a:srgbClr val="242F35"/>
                </a:solidFill>
              </a:rPr>
              <a:t>لتحقيق أهداف المركز في حماية </a:t>
            </a:r>
            <a:r>
              <a:rPr lang="ar-SA" sz="1400" dirty="0">
                <a:solidFill>
                  <a:srgbClr val="242F35"/>
                </a:solidFill>
              </a:rPr>
              <a:t>الفضاء الالكتروني </a:t>
            </a:r>
            <a:r>
              <a:rPr lang="ar-SA" sz="1400" dirty="0" smtClean="0">
                <a:solidFill>
                  <a:srgbClr val="242F35"/>
                </a:solidFill>
              </a:rPr>
              <a:t>للمملكة.</a:t>
            </a:r>
            <a:br>
              <a:rPr lang="ar-SA" sz="1400" dirty="0" smtClean="0">
                <a:solidFill>
                  <a:srgbClr val="242F35"/>
                </a:solidFill>
              </a:rPr>
            </a:br>
            <a:endParaRPr lang="ar-SA" sz="1400" dirty="0">
              <a:solidFill>
                <a:srgbClr val="242F35"/>
              </a:solidFill>
            </a:endParaRPr>
          </a:p>
          <a:p>
            <a:pPr marL="285750" indent="-285750" algn="r" rtl="1">
              <a:buFont typeface="Arial" panose="020B0604020202020204" pitchFamily="34" charset="0"/>
              <a:buChar char="•"/>
            </a:pPr>
            <a:r>
              <a:rPr lang="ar-SA" sz="1400" dirty="0" smtClean="0">
                <a:solidFill>
                  <a:srgbClr val="242F35"/>
                </a:solidFill>
              </a:rPr>
              <a:t>تم إنشاء المنصة الأمنية الموحدة ومنصة مشاركة المعلومات.</a:t>
            </a:r>
            <a:br>
              <a:rPr lang="ar-SA" sz="1400" dirty="0" smtClean="0">
                <a:solidFill>
                  <a:srgbClr val="242F35"/>
                </a:solidFill>
              </a:rPr>
            </a:br>
            <a:endParaRPr lang="ar-SA" sz="1400" dirty="0" smtClean="0">
              <a:solidFill>
                <a:srgbClr val="242F35"/>
              </a:solidFill>
            </a:endParaRPr>
          </a:p>
          <a:p>
            <a:pPr marL="285750" lvl="0" indent="-285750" algn="r" rtl="1">
              <a:buFont typeface="Arial" panose="020B0604020202020204" pitchFamily="34" charset="0"/>
              <a:buChar char="•"/>
            </a:pPr>
            <a:r>
              <a:rPr lang="ar-SA" sz="1400" dirty="0">
                <a:solidFill>
                  <a:srgbClr val="242F35"/>
                </a:solidFill>
              </a:rPr>
              <a:t>تم القيام بأعمال الاستجابة للحوادث الالكترونية على المستوى </a:t>
            </a:r>
            <a:r>
              <a:rPr lang="ar-SA" sz="1400" dirty="0" smtClean="0">
                <a:solidFill>
                  <a:srgbClr val="242F35"/>
                </a:solidFill>
              </a:rPr>
              <a:t>الوطني.</a:t>
            </a:r>
            <a:br>
              <a:rPr lang="ar-SA" sz="1400" dirty="0" smtClean="0">
                <a:solidFill>
                  <a:srgbClr val="242F35"/>
                </a:solidFill>
              </a:rPr>
            </a:br>
            <a:endParaRPr lang="ar-SA" sz="1400" dirty="0" smtClean="0">
              <a:solidFill>
                <a:srgbClr val="242F35"/>
              </a:solidFill>
            </a:endParaRPr>
          </a:p>
          <a:p>
            <a:pPr marL="285750" lvl="0" indent="-285750" algn="r" rtl="1">
              <a:buFont typeface="Arial" panose="020B0604020202020204" pitchFamily="34" charset="0"/>
              <a:buChar char="•"/>
            </a:pPr>
            <a:r>
              <a:rPr lang="ar-SA" sz="1400" dirty="0">
                <a:solidFill>
                  <a:srgbClr val="242F35"/>
                </a:solidFill>
              </a:rPr>
              <a:t>تقديم خدمة توكيد </a:t>
            </a:r>
            <a:r>
              <a:rPr lang="ar-SA" sz="1400" dirty="0" smtClean="0">
                <a:solidFill>
                  <a:srgbClr val="242F35"/>
                </a:solidFill>
              </a:rPr>
              <a:t>المعلومات، حيث تمت مراجعة شبكات الاتصالات وأنظمة المعلومات الوطنية لعدة جهات حكومية.</a:t>
            </a:r>
            <a:br>
              <a:rPr lang="ar-SA" sz="1400" dirty="0" smtClean="0">
                <a:solidFill>
                  <a:srgbClr val="242F35"/>
                </a:solidFill>
              </a:rPr>
            </a:br>
            <a:endParaRPr lang="ar-SA" sz="1400" dirty="0">
              <a:solidFill>
                <a:srgbClr val="242F35"/>
              </a:solidFill>
            </a:endParaRPr>
          </a:p>
          <a:p>
            <a:pPr marL="285750" lvl="0" indent="-285750" algn="r" rtl="1">
              <a:buFont typeface="Arial" panose="020B0604020202020204" pitchFamily="34" charset="0"/>
              <a:buChar char="•"/>
            </a:pPr>
            <a:r>
              <a:rPr lang="ar-SA" sz="1400" dirty="0" smtClean="0">
                <a:solidFill>
                  <a:srgbClr val="242F35"/>
                </a:solidFill>
              </a:rPr>
              <a:t>إقامة المؤتمر الدولي للأمن الالكتروني في الرياض 16/1/2016</a:t>
            </a:r>
            <a:endParaRPr lang="en-US" sz="1400" dirty="0">
              <a:solidFill>
                <a:srgbClr val="242F35"/>
              </a:solidFill>
            </a:endParaRPr>
          </a:p>
          <a:p>
            <a:pPr marL="285750" indent="-285750" algn="r" rtl="1">
              <a:buFont typeface="Arial" panose="020B0604020202020204" pitchFamily="34" charset="0"/>
              <a:buChar char="•"/>
            </a:pPr>
            <a:endParaRPr lang="en-US" sz="1400" dirty="0">
              <a:solidFill>
                <a:srgbClr val="242F35"/>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329" t="8961" r="3644" b="6158"/>
          <a:stretch/>
        </p:blipFill>
        <p:spPr>
          <a:xfrm>
            <a:off x="295670" y="2348067"/>
            <a:ext cx="3497055" cy="3353408"/>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384828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92" y="0"/>
            <a:ext cx="9144000" cy="6858000"/>
          </a:xfrm>
          <a:prstGeom prst="rect">
            <a:avLst/>
          </a:prstGeom>
        </p:spPr>
      </p:pic>
      <p:sp>
        <p:nvSpPr>
          <p:cNvPr id="8" name="Title 5"/>
          <p:cNvSpPr txBox="1">
            <a:spLocks/>
          </p:cNvSpPr>
          <p:nvPr/>
        </p:nvSpPr>
        <p:spPr>
          <a:xfrm>
            <a:off x="-57699" y="973949"/>
            <a:ext cx="9120718" cy="9874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2400" b="1" dirty="0">
                <a:solidFill>
                  <a:srgbClr val="13A79D"/>
                </a:solidFill>
                <a:cs typeface="+mn-cs"/>
              </a:rPr>
              <a:t>البرنامج الوطني لحماية الفضاء الالكتروني</a:t>
            </a:r>
            <a:endParaRPr lang="en-US" sz="2400" b="1" dirty="0">
              <a:solidFill>
                <a:srgbClr val="13A79D"/>
              </a:solidFill>
              <a:cs typeface="+mn-cs"/>
            </a:endParaRPr>
          </a:p>
        </p:txBody>
      </p:sp>
      <p:sp>
        <p:nvSpPr>
          <p:cNvPr id="11" name="Freeform 161"/>
          <p:cNvSpPr>
            <a:spLocks/>
          </p:cNvSpPr>
          <p:nvPr/>
        </p:nvSpPr>
        <p:spPr bwMode="gray">
          <a:xfrm flipH="1">
            <a:off x="7549419" y="4079874"/>
            <a:ext cx="1172565" cy="804584"/>
          </a:xfrm>
          <a:custGeom>
            <a:avLst/>
            <a:gdLst/>
            <a:ahLst/>
            <a:cxnLst>
              <a:cxn ang="0">
                <a:pos x="404" y="0"/>
              </a:cxn>
              <a:cxn ang="0">
                <a:pos x="0" y="108"/>
              </a:cxn>
              <a:cxn ang="0">
                <a:pos x="7" y="162"/>
              </a:cxn>
              <a:cxn ang="0">
                <a:pos x="0" y="217"/>
              </a:cxn>
              <a:cxn ang="0">
                <a:pos x="404" y="325"/>
              </a:cxn>
              <a:cxn ang="0">
                <a:pos x="426" y="162"/>
              </a:cxn>
              <a:cxn ang="0">
                <a:pos x="404" y="0"/>
              </a:cxn>
            </a:cxnLst>
            <a:rect l="0" t="0" r="r" b="b"/>
            <a:pathLst>
              <a:path w="426" h="325">
                <a:moveTo>
                  <a:pt x="404" y="0"/>
                </a:moveTo>
                <a:cubicBezTo>
                  <a:pt x="0" y="108"/>
                  <a:pt x="0" y="108"/>
                  <a:pt x="0" y="108"/>
                </a:cubicBezTo>
                <a:cubicBezTo>
                  <a:pt x="4" y="126"/>
                  <a:pt x="7" y="143"/>
                  <a:pt x="7" y="162"/>
                </a:cubicBezTo>
                <a:cubicBezTo>
                  <a:pt x="7" y="181"/>
                  <a:pt x="4" y="199"/>
                  <a:pt x="0" y="217"/>
                </a:cubicBezTo>
                <a:cubicBezTo>
                  <a:pt x="404" y="325"/>
                  <a:pt x="404" y="325"/>
                  <a:pt x="404" y="325"/>
                </a:cubicBezTo>
                <a:cubicBezTo>
                  <a:pt x="419" y="273"/>
                  <a:pt x="426" y="219"/>
                  <a:pt x="426" y="162"/>
                </a:cubicBezTo>
                <a:cubicBezTo>
                  <a:pt x="426" y="106"/>
                  <a:pt x="419" y="51"/>
                  <a:pt x="404" y="0"/>
                </a:cubicBezTo>
              </a:path>
            </a:pathLst>
          </a:custGeom>
          <a:solidFill>
            <a:schemeClr val="tx2">
              <a:lumMod val="50000"/>
            </a:schemeClr>
          </a:solidFill>
          <a:ln w="9525" cap="flat" cmpd="sng">
            <a:solidFill>
              <a:schemeClr val="tx1">
                <a:lumMod val="95000"/>
                <a:lumOff val="5000"/>
              </a:schemeClr>
            </a:solidFill>
            <a:prstDash val="solid"/>
            <a:round/>
            <a:headEnd/>
            <a:tailEnd/>
          </a:ln>
          <a:effectLst/>
        </p:spPr>
        <p:txBody>
          <a:bodyPr wrap="none" anchor="ctr"/>
          <a:lstStyle/>
          <a:p>
            <a:pPr algn="ctr">
              <a:defRPr/>
            </a:pPr>
            <a:r>
              <a:rPr lang="ar-SA" sz="1200" b="1" kern="0" dirty="0">
                <a:solidFill>
                  <a:schemeClr val="bg1"/>
                </a:solidFill>
              </a:rPr>
              <a:t>الرؤية الوطنية</a:t>
            </a:r>
            <a:endParaRPr lang="en-US" sz="1200" b="1" kern="0" dirty="0">
              <a:solidFill>
                <a:schemeClr val="bg1"/>
              </a:solidFill>
            </a:endParaRPr>
          </a:p>
        </p:txBody>
      </p:sp>
      <p:sp>
        <p:nvSpPr>
          <p:cNvPr id="12" name="Freeform 162"/>
          <p:cNvSpPr>
            <a:spLocks/>
          </p:cNvSpPr>
          <p:nvPr/>
        </p:nvSpPr>
        <p:spPr bwMode="gray">
          <a:xfrm flipH="1">
            <a:off x="6183134" y="3783985"/>
            <a:ext cx="1329743" cy="1396361"/>
          </a:xfrm>
          <a:custGeom>
            <a:avLst/>
            <a:gdLst/>
            <a:ahLst/>
            <a:cxnLst>
              <a:cxn ang="0">
                <a:pos x="407" y="0"/>
              </a:cxn>
              <a:cxn ang="0">
                <a:pos x="0" y="109"/>
              </a:cxn>
              <a:cxn ang="0">
                <a:pos x="24" y="282"/>
              </a:cxn>
              <a:cxn ang="0">
                <a:pos x="0" y="456"/>
              </a:cxn>
              <a:cxn ang="0">
                <a:pos x="407" y="564"/>
              </a:cxn>
              <a:cxn ang="0">
                <a:pos x="443" y="282"/>
              </a:cxn>
              <a:cxn ang="0">
                <a:pos x="407" y="0"/>
              </a:cxn>
            </a:cxnLst>
            <a:rect l="0" t="0" r="r" b="b"/>
            <a:pathLst>
              <a:path w="443" h="564">
                <a:moveTo>
                  <a:pt x="407" y="0"/>
                </a:moveTo>
                <a:cubicBezTo>
                  <a:pt x="0" y="109"/>
                  <a:pt x="0" y="109"/>
                  <a:pt x="0" y="109"/>
                </a:cubicBezTo>
                <a:cubicBezTo>
                  <a:pt x="15" y="164"/>
                  <a:pt x="24" y="223"/>
                  <a:pt x="24" y="282"/>
                </a:cubicBezTo>
                <a:cubicBezTo>
                  <a:pt x="24" y="343"/>
                  <a:pt x="15" y="401"/>
                  <a:pt x="0" y="456"/>
                </a:cubicBezTo>
                <a:cubicBezTo>
                  <a:pt x="407" y="564"/>
                  <a:pt x="407" y="564"/>
                  <a:pt x="407" y="564"/>
                </a:cubicBezTo>
                <a:cubicBezTo>
                  <a:pt x="431" y="475"/>
                  <a:pt x="443" y="380"/>
                  <a:pt x="443" y="282"/>
                </a:cubicBezTo>
                <a:cubicBezTo>
                  <a:pt x="443" y="185"/>
                  <a:pt x="431" y="90"/>
                  <a:pt x="407" y="0"/>
                </a:cubicBezTo>
              </a:path>
            </a:pathLst>
          </a:custGeom>
          <a:solidFill>
            <a:schemeClr val="tx2">
              <a:lumMod val="75000"/>
            </a:schemeClr>
          </a:solidFill>
          <a:ln w="9525" cap="flat" cmpd="sng">
            <a:solidFill>
              <a:schemeClr val="tx1">
                <a:lumMod val="95000"/>
                <a:lumOff val="5000"/>
              </a:schemeClr>
            </a:solidFill>
            <a:prstDash val="solid"/>
            <a:round/>
            <a:headEnd/>
            <a:tailEnd/>
          </a:ln>
          <a:effectLst/>
        </p:spPr>
        <p:txBody>
          <a:bodyPr wrap="none" anchor="ctr"/>
          <a:lstStyle/>
          <a:p>
            <a:pPr>
              <a:defRPr/>
            </a:pPr>
            <a:endParaRPr lang="en-US" sz="1350" kern="0" dirty="0">
              <a:solidFill>
                <a:schemeClr val="bg1"/>
              </a:solidFill>
            </a:endParaRPr>
          </a:p>
        </p:txBody>
      </p:sp>
      <p:sp>
        <p:nvSpPr>
          <p:cNvPr id="13" name="Freeform 171"/>
          <p:cNvSpPr>
            <a:spLocks/>
          </p:cNvSpPr>
          <p:nvPr/>
        </p:nvSpPr>
        <p:spPr bwMode="gray">
          <a:xfrm flipH="1">
            <a:off x="4805777" y="3555277"/>
            <a:ext cx="1423364" cy="1893410"/>
          </a:xfrm>
          <a:custGeom>
            <a:avLst/>
            <a:gdLst/>
            <a:ahLst/>
            <a:cxnLst>
              <a:cxn ang="0">
                <a:pos x="406" y="0"/>
              </a:cxn>
              <a:cxn ang="0">
                <a:pos x="0" y="109"/>
              </a:cxn>
              <a:cxn ang="0">
                <a:pos x="54" y="521"/>
              </a:cxn>
              <a:cxn ang="0">
                <a:pos x="0" y="935"/>
              </a:cxn>
              <a:cxn ang="0">
                <a:pos x="406" y="1043"/>
              </a:cxn>
              <a:cxn ang="0">
                <a:pos x="474" y="521"/>
              </a:cxn>
              <a:cxn ang="0">
                <a:pos x="406" y="0"/>
              </a:cxn>
            </a:cxnLst>
            <a:rect l="0" t="0" r="r" b="b"/>
            <a:pathLst>
              <a:path w="474" h="1043">
                <a:moveTo>
                  <a:pt x="406" y="0"/>
                </a:moveTo>
                <a:cubicBezTo>
                  <a:pt x="0" y="109"/>
                  <a:pt x="0" y="109"/>
                  <a:pt x="0" y="109"/>
                </a:cubicBezTo>
                <a:cubicBezTo>
                  <a:pt x="35" y="240"/>
                  <a:pt x="54" y="379"/>
                  <a:pt x="54" y="521"/>
                </a:cubicBezTo>
                <a:cubicBezTo>
                  <a:pt x="54" y="664"/>
                  <a:pt x="35" y="803"/>
                  <a:pt x="0" y="935"/>
                </a:cubicBezTo>
                <a:cubicBezTo>
                  <a:pt x="406" y="1043"/>
                  <a:pt x="406" y="1043"/>
                  <a:pt x="406" y="1043"/>
                </a:cubicBezTo>
                <a:cubicBezTo>
                  <a:pt x="450" y="877"/>
                  <a:pt x="474" y="702"/>
                  <a:pt x="474" y="521"/>
                </a:cubicBezTo>
                <a:cubicBezTo>
                  <a:pt x="474" y="341"/>
                  <a:pt x="450" y="167"/>
                  <a:pt x="406" y="0"/>
                </a:cubicBezTo>
              </a:path>
            </a:pathLst>
          </a:custGeom>
          <a:solidFill>
            <a:schemeClr val="tx2">
              <a:lumMod val="40000"/>
              <a:lumOff val="60000"/>
            </a:schemeClr>
          </a:solidFill>
          <a:ln w="9525" cap="flat" cmpd="sng">
            <a:solidFill>
              <a:schemeClr val="tx1">
                <a:lumMod val="95000"/>
                <a:lumOff val="5000"/>
              </a:schemeClr>
            </a:solidFill>
            <a:prstDash val="solid"/>
            <a:round/>
            <a:headEnd/>
            <a:tailEnd/>
          </a:ln>
          <a:effectLst/>
        </p:spPr>
        <p:txBody>
          <a:bodyPr wrap="none" anchor="ctr"/>
          <a:lstStyle/>
          <a:p>
            <a:pPr>
              <a:defRPr/>
            </a:pPr>
            <a:endParaRPr lang="en-US" sz="1350" kern="0" dirty="0">
              <a:solidFill>
                <a:sysClr val="windowText" lastClr="000000"/>
              </a:solidFill>
            </a:endParaRPr>
          </a:p>
        </p:txBody>
      </p:sp>
      <p:sp>
        <p:nvSpPr>
          <p:cNvPr id="14" name="Freeform 171"/>
          <p:cNvSpPr>
            <a:spLocks/>
          </p:cNvSpPr>
          <p:nvPr/>
        </p:nvSpPr>
        <p:spPr bwMode="gray">
          <a:xfrm flipH="1">
            <a:off x="3395682" y="3253220"/>
            <a:ext cx="1447376" cy="2487334"/>
          </a:xfrm>
          <a:custGeom>
            <a:avLst/>
            <a:gdLst/>
            <a:ahLst/>
            <a:cxnLst>
              <a:cxn ang="0">
                <a:pos x="406" y="0"/>
              </a:cxn>
              <a:cxn ang="0">
                <a:pos x="0" y="109"/>
              </a:cxn>
              <a:cxn ang="0">
                <a:pos x="54" y="521"/>
              </a:cxn>
              <a:cxn ang="0">
                <a:pos x="0" y="935"/>
              </a:cxn>
              <a:cxn ang="0">
                <a:pos x="406" y="1043"/>
              </a:cxn>
              <a:cxn ang="0">
                <a:pos x="474" y="521"/>
              </a:cxn>
              <a:cxn ang="0">
                <a:pos x="406" y="0"/>
              </a:cxn>
            </a:cxnLst>
            <a:rect l="0" t="0" r="r" b="b"/>
            <a:pathLst>
              <a:path w="474" h="1043">
                <a:moveTo>
                  <a:pt x="406" y="0"/>
                </a:moveTo>
                <a:cubicBezTo>
                  <a:pt x="0" y="109"/>
                  <a:pt x="0" y="109"/>
                  <a:pt x="0" y="109"/>
                </a:cubicBezTo>
                <a:cubicBezTo>
                  <a:pt x="35" y="240"/>
                  <a:pt x="54" y="379"/>
                  <a:pt x="54" y="521"/>
                </a:cubicBezTo>
                <a:cubicBezTo>
                  <a:pt x="54" y="664"/>
                  <a:pt x="35" y="803"/>
                  <a:pt x="0" y="935"/>
                </a:cubicBezTo>
                <a:cubicBezTo>
                  <a:pt x="406" y="1043"/>
                  <a:pt x="406" y="1043"/>
                  <a:pt x="406" y="1043"/>
                </a:cubicBezTo>
                <a:cubicBezTo>
                  <a:pt x="450" y="877"/>
                  <a:pt x="474" y="702"/>
                  <a:pt x="474" y="521"/>
                </a:cubicBezTo>
                <a:cubicBezTo>
                  <a:pt x="474" y="341"/>
                  <a:pt x="450" y="167"/>
                  <a:pt x="406" y="0"/>
                </a:cubicBezTo>
              </a:path>
            </a:pathLst>
          </a:custGeom>
          <a:solidFill>
            <a:schemeClr val="accent5">
              <a:lumMod val="60000"/>
              <a:lumOff val="40000"/>
            </a:schemeClr>
          </a:solidFill>
          <a:ln w="9525" cap="flat" cmpd="sng">
            <a:solidFill>
              <a:schemeClr val="tx1">
                <a:lumMod val="95000"/>
                <a:lumOff val="5000"/>
              </a:schemeClr>
            </a:solidFill>
            <a:prstDash val="solid"/>
            <a:round/>
            <a:headEnd/>
            <a:tailEnd/>
          </a:ln>
          <a:effectLst/>
        </p:spPr>
        <p:txBody>
          <a:bodyPr wrap="none" anchor="ctr"/>
          <a:lstStyle/>
          <a:p>
            <a:pPr>
              <a:defRPr/>
            </a:pPr>
            <a:endParaRPr lang="en-US" sz="1350" kern="0" dirty="0">
              <a:solidFill>
                <a:sysClr val="windowText" lastClr="000000"/>
              </a:solidFill>
            </a:endParaRPr>
          </a:p>
        </p:txBody>
      </p:sp>
      <p:sp>
        <p:nvSpPr>
          <p:cNvPr id="15" name="Freeform 172"/>
          <p:cNvSpPr>
            <a:spLocks/>
          </p:cNvSpPr>
          <p:nvPr/>
        </p:nvSpPr>
        <p:spPr bwMode="gray">
          <a:xfrm flipH="1">
            <a:off x="583587" y="2707037"/>
            <a:ext cx="2896905" cy="3543762"/>
          </a:xfrm>
          <a:custGeom>
            <a:avLst/>
            <a:gdLst/>
            <a:ahLst/>
            <a:cxnLst>
              <a:cxn ang="0">
                <a:pos x="811" y="0"/>
              </a:cxn>
              <a:cxn ang="0">
                <a:pos x="0" y="217"/>
              </a:cxn>
              <a:cxn ang="0">
                <a:pos x="70" y="749"/>
              </a:cxn>
              <a:cxn ang="0">
                <a:pos x="0" y="1282"/>
              </a:cxn>
              <a:cxn ang="0">
                <a:pos x="811" y="1499"/>
              </a:cxn>
              <a:cxn ang="0">
                <a:pos x="910" y="749"/>
              </a:cxn>
              <a:cxn ang="0">
                <a:pos x="811" y="0"/>
              </a:cxn>
            </a:cxnLst>
            <a:rect l="0" t="0" r="r" b="b"/>
            <a:pathLst>
              <a:path w="910" h="1499">
                <a:moveTo>
                  <a:pt x="811" y="0"/>
                </a:moveTo>
                <a:cubicBezTo>
                  <a:pt x="0" y="217"/>
                  <a:pt x="0" y="217"/>
                  <a:pt x="0" y="217"/>
                </a:cubicBezTo>
                <a:cubicBezTo>
                  <a:pt x="46" y="387"/>
                  <a:pt x="70" y="566"/>
                  <a:pt x="70" y="749"/>
                </a:cubicBezTo>
                <a:cubicBezTo>
                  <a:pt x="70" y="934"/>
                  <a:pt x="46" y="1112"/>
                  <a:pt x="0" y="1282"/>
                </a:cubicBezTo>
                <a:cubicBezTo>
                  <a:pt x="811" y="1499"/>
                  <a:pt x="811" y="1499"/>
                  <a:pt x="811" y="1499"/>
                </a:cubicBezTo>
                <a:cubicBezTo>
                  <a:pt x="875" y="1260"/>
                  <a:pt x="910" y="1008"/>
                  <a:pt x="910" y="749"/>
                </a:cubicBezTo>
                <a:cubicBezTo>
                  <a:pt x="910" y="490"/>
                  <a:pt x="875" y="239"/>
                  <a:pt x="811" y="0"/>
                </a:cubicBezTo>
              </a:path>
            </a:pathLst>
          </a:custGeom>
          <a:solidFill>
            <a:schemeClr val="accent5">
              <a:lumMod val="40000"/>
              <a:lumOff val="60000"/>
            </a:schemeClr>
          </a:solidFill>
          <a:ln w="9525" cap="flat" cmpd="sng">
            <a:solidFill>
              <a:schemeClr val="tx1">
                <a:lumMod val="95000"/>
                <a:lumOff val="5000"/>
              </a:schemeClr>
            </a:solidFill>
            <a:prstDash val="solid"/>
            <a:round/>
            <a:headEnd/>
            <a:tailEnd/>
          </a:ln>
          <a:effectLst/>
        </p:spPr>
        <p:txBody>
          <a:bodyPr wrap="none" anchor="ctr"/>
          <a:lstStyle/>
          <a:p>
            <a:pPr>
              <a:defRPr/>
            </a:pPr>
            <a:endParaRPr lang="en-US" sz="1350" kern="0" dirty="0">
              <a:solidFill>
                <a:sysClr val="windowText" lastClr="000000"/>
              </a:solidFill>
            </a:endParaRPr>
          </a:p>
        </p:txBody>
      </p:sp>
      <p:sp>
        <p:nvSpPr>
          <p:cNvPr id="16" name="Text Box 144"/>
          <p:cNvSpPr txBox="1">
            <a:spLocks noChangeAspect="1" noChangeArrowheads="1"/>
          </p:cNvSpPr>
          <p:nvPr/>
        </p:nvSpPr>
        <p:spPr bwMode="auto">
          <a:xfrm flipH="1">
            <a:off x="7707432" y="3595126"/>
            <a:ext cx="10399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050" b="1" dirty="0">
                <a:solidFill>
                  <a:prstClr val="black"/>
                </a:solidFill>
                <a:ea typeface="Arial Unicode MS" pitchFamily="34" charset="-128"/>
              </a:rPr>
              <a:t>الرؤية الوطنية للأمن الالكتروني في الممكلة</a:t>
            </a:r>
            <a:endParaRPr lang="en-US" sz="1050" b="1" dirty="0">
              <a:solidFill>
                <a:prstClr val="black"/>
              </a:solidFill>
              <a:ea typeface="Arial Unicode MS" pitchFamily="34" charset="-128"/>
            </a:endParaRPr>
          </a:p>
        </p:txBody>
      </p:sp>
      <p:sp>
        <p:nvSpPr>
          <p:cNvPr id="17" name="Text Box 145"/>
          <p:cNvSpPr txBox="1">
            <a:spLocks noChangeAspect="1" noChangeArrowheads="1"/>
          </p:cNvSpPr>
          <p:nvPr/>
        </p:nvSpPr>
        <p:spPr bwMode="auto">
          <a:xfrm flipH="1">
            <a:off x="6195655" y="3368486"/>
            <a:ext cx="149269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050" b="1" dirty="0">
                <a:solidFill>
                  <a:prstClr val="black"/>
                </a:solidFill>
                <a:ea typeface="Arial Unicode MS" pitchFamily="34" charset="-128"/>
              </a:rPr>
              <a:t>الأهداف الوطنية للأمن الالكتروني في المملكة</a:t>
            </a:r>
            <a:endParaRPr lang="en-US" sz="1050" b="1" dirty="0">
              <a:solidFill>
                <a:prstClr val="black"/>
              </a:solidFill>
              <a:ea typeface="Arial Unicode MS" pitchFamily="34" charset="-128"/>
            </a:endParaRPr>
          </a:p>
        </p:txBody>
      </p:sp>
      <p:sp>
        <p:nvSpPr>
          <p:cNvPr id="18" name="Text Box 145"/>
          <p:cNvSpPr txBox="1">
            <a:spLocks noChangeAspect="1" noChangeArrowheads="1"/>
          </p:cNvSpPr>
          <p:nvPr/>
        </p:nvSpPr>
        <p:spPr bwMode="auto">
          <a:xfrm flipH="1">
            <a:off x="5122937" y="3126112"/>
            <a:ext cx="1106204"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050" b="1" dirty="0">
                <a:solidFill>
                  <a:prstClr val="black"/>
                </a:solidFill>
                <a:ea typeface="Arial Unicode MS" pitchFamily="34" charset="-128"/>
              </a:rPr>
              <a:t>المبادرات الوطنية للأمن الالكتروني في المملكة</a:t>
            </a:r>
            <a:endParaRPr lang="en-US" sz="1050" i="1" dirty="0">
              <a:solidFill>
                <a:prstClr val="black"/>
              </a:solidFill>
              <a:ea typeface="Arial Unicode MS" pitchFamily="34" charset="-128"/>
            </a:endParaRPr>
          </a:p>
        </p:txBody>
      </p:sp>
      <p:sp>
        <p:nvSpPr>
          <p:cNvPr id="19" name="Text Box 187"/>
          <p:cNvSpPr txBox="1">
            <a:spLocks noChangeArrowheads="1"/>
          </p:cNvSpPr>
          <p:nvPr/>
        </p:nvSpPr>
        <p:spPr bwMode="gray">
          <a:xfrm rot="213725" flipH="1">
            <a:off x="6164781" y="4106199"/>
            <a:ext cx="1259349" cy="161583"/>
          </a:xfrm>
          <a:prstGeom prst="rect">
            <a:avLst/>
          </a:prstGeom>
          <a:noFill/>
          <a:ln w="9525" algn="ctr">
            <a:noFill/>
            <a:miter lim="800000"/>
            <a:headEnd/>
            <a:tailEnd/>
          </a:ln>
          <a:effectLst/>
        </p:spPr>
        <p:txBody>
          <a:bodyPr wrap="square" lIns="0" tIns="0" rIns="0" bIns="0">
            <a:spAutoFit/>
          </a:bodyPr>
          <a:lstStyle/>
          <a:p>
            <a:pPr marL="214313" indent="-214313" algn="r" rtl="1">
              <a:buClr>
                <a:srgbClr val="FFFFFF"/>
              </a:buClr>
              <a:buFont typeface="Arial" panose="020B0604020202020204" pitchFamily="34" charset="0"/>
              <a:buChar char="•"/>
              <a:defRPr/>
            </a:pPr>
            <a:r>
              <a:rPr lang="ar-SA" sz="1050" b="1" kern="0" dirty="0">
                <a:solidFill>
                  <a:schemeClr val="bg1"/>
                </a:solidFill>
                <a:ea typeface="Arial Unicode MS" pitchFamily="34" charset="-128"/>
              </a:rPr>
              <a:t>الهدف الأول</a:t>
            </a:r>
            <a:endParaRPr lang="en-US" sz="1050" b="1" kern="0" dirty="0">
              <a:solidFill>
                <a:schemeClr val="bg1"/>
              </a:solidFill>
              <a:ea typeface="Arial Unicode MS" pitchFamily="34" charset="-128"/>
            </a:endParaRPr>
          </a:p>
        </p:txBody>
      </p:sp>
      <p:sp>
        <p:nvSpPr>
          <p:cNvPr id="20" name="Text Box 187"/>
          <p:cNvSpPr txBox="1">
            <a:spLocks noChangeArrowheads="1"/>
          </p:cNvSpPr>
          <p:nvPr/>
        </p:nvSpPr>
        <p:spPr bwMode="gray">
          <a:xfrm flipH="1">
            <a:off x="6137573" y="4414990"/>
            <a:ext cx="1259349" cy="161583"/>
          </a:xfrm>
          <a:prstGeom prst="rect">
            <a:avLst/>
          </a:prstGeom>
          <a:noFill/>
          <a:ln w="9525" algn="ctr">
            <a:noFill/>
            <a:miter lim="800000"/>
            <a:headEnd/>
            <a:tailEnd/>
          </a:ln>
          <a:effectLst/>
        </p:spPr>
        <p:txBody>
          <a:bodyPr wrap="square" lIns="0" tIns="0" rIns="0" bIns="0">
            <a:spAutoFit/>
          </a:bodyPr>
          <a:lstStyle/>
          <a:p>
            <a:pPr marL="214313" indent="-214313" algn="r" rtl="1">
              <a:buClr>
                <a:srgbClr val="FFFFFF"/>
              </a:buClr>
              <a:buFont typeface="Arial" panose="020B0604020202020204" pitchFamily="34" charset="0"/>
              <a:buChar char="•"/>
              <a:defRPr/>
            </a:pPr>
            <a:r>
              <a:rPr lang="ar-SA" sz="1050" b="1" kern="0" dirty="0">
                <a:solidFill>
                  <a:schemeClr val="bg1"/>
                </a:solidFill>
                <a:ea typeface="Arial Unicode MS" pitchFamily="34" charset="-128"/>
              </a:rPr>
              <a:t>الهدف الثاني</a:t>
            </a:r>
            <a:endParaRPr lang="en-US" sz="1050" b="1" kern="0" dirty="0">
              <a:solidFill>
                <a:schemeClr val="bg1"/>
              </a:solidFill>
              <a:ea typeface="Arial Unicode MS" pitchFamily="34" charset="-128"/>
            </a:endParaRPr>
          </a:p>
        </p:txBody>
      </p:sp>
      <p:sp>
        <p:nvSpPr>
          <p:cNvPr id="21" name="Text Box 187"/>
          <p:cNvSpPr txBox="1">
            <a:spLocks noChangeArrowheads="1"/>
          </p:cNvSpPr>
          <p:nvPr/>
        </p:nvSpPr>
        <p:spPr bwMode="gray">
          <a:xfrm rot="21243492" flipH="1">
            <a:off x="6168834" y="4725148"/>
            <a:ext cx="1259349" cy="161583"/>
          </a:xfrm>
          <a:prstGeom prst="rect">
            <a:avLst/>
          </a:prstGeom>
          <a:noFill/>
          <a:ln w="9525" algn="ctr">
            <a:noFill/>
            <a:miter lim="800000"/>
            <a:headEnd/>
            <a:tailEnd/>
          </a:ln>
          <a:effectLst/>
        </p:spPr>
        <p:txBody>
          <a:bodyPr wrap="square" lIns="0" tIns="0" rIns="0" bIns="0">
            <a:spAutoFit/>
          </a:bodyPr>
          <a:lstStyle/>
          <a:p>
            <a:pPr marL="257175" indent="-257175" algn="r" rtl="1">
              <a:buClr>
                <a:srgbClr val="FFFFFF"/>
              </a:buClr>
              <a:buFont typeface="Arial" panose="020B0604020202020204" pitchFamily="34" charset="0"/>
              <a:buChar char="•"/>
              <a:defRPr/>
            </a:pPr>
            <a:r>
              <a:rPr lang="ar-SA" sz="1050" b="1" kern="0" dirty="0">
                <a:solidFill>
                  <a:schemeClr val="bg1"/>
                </a:solidFill>
                <a:ea typeface="Arial Unicode MS" pitchFamily="34" charset="-128"/>
              </a:rPr>
              <a:t>الهدف الثالث</a:t>
            </a:r>
            <a:endParaRPr lang="en-US" sz="1050" b="1" kern="0" dirty="0">
              <a:solidFill>
                <a:schemeClr val="bg1"/>
              </a:solidFill>
              <a:ea typeface="Arial Unicode MS" pitchFamily="34" charset="-128"/>
            </a:endParaRPr>
          </a:p>
        </p:txBody>
      </p:sp>
      <p:sp>
        <p:nvSpPr>
          <p:cNvPr id="22" name="TextBox 21"/>
          <p:cNvSpPr txBox="1"/>
          <p:nvPr/>
        </p:nvSpPr>
        <p:spPr>
          <a:xfrm>
            <a:off x="4925198" y="4409275"/>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الخامسة</a:t>
            </a:r>
            <a:endParaRPr lang="en-US" sz="1050" b="1" dirty="0"/>
          </a:p>
        </p:txBody>
      </p:sp>
      <p:sp>
        <p:nvSpPr>
          <p:cNvPr id="23" name="TextBox 22"/>
          <p:cNvSpPr txBox="1"/>
          <p:nvPr/>
        </p:nvSpPr>
        <p:spPr>
          <a:xfrm rot="178507">
            <a:off x="4930913" y="4214852"/>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a:t>
            </a:r>
            <a:r>
              <a:rPr lang="ar-SA" sz="1050" b="1" dirty="0" smtClean="0"/>
              <a:t>الرابعة</a:t>
            </a:r>
            <a:endParaRPr lang="en-US" sz="1050" b="1" dirty="0"/>
          </a:p>
        </p:txBody>
      </p:sp>
      <p:sp>
        <p:nvSpPr>
          <p:cNvPr id="24" name="TextBox 23"/>
          <p:cNvSpPr txBox="1"/>
          <p:nvPr/>
        </p:nvSpPr>
        <p:spPr>
          <a:xfrm rot="378197">
            <a:off x="4948058" y="4039936"/>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a:t>
            </a:r>
            <a:r>
              <a:rPr lang="ar-SA" sz="1050" b="1" dirty="0" smtClean="0"/>
              <a:t>الثالثة</a:t>
            </a:r>
            <a:endParaRPr lang="en-US" sz="1050" b="1" dirty="0"/>
          </a:p>
        </p:txBody>
      </p:sp>
      <p:sp>
        <p:nvSpPr>
          <p:cNvPr id="25" name="TextBox 24"/>
          <p:cNvSpPr txBox="1"/>
          <p:nvPr/>
        </p:nvSpPr>
        <p:spPr>
          <a:xfrm rot="622128">
            <a:off x="4988063" y="3861456"/>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a:t>
            </a:r>
            <a:r>
              <a:rPr lang="ar-SA" sz="1050" b="1" dirty="0" smtClean="0"/>
              <a:t>الثانية</a:t>
            </a:r>
            <a:endParaRPr lang="en-US" sz="1050" b="1" dirty="0"/>
          </a:p>
        </p:txBody>
      </p:sp>
      <p:sp>
        <p:nvSpPr>
          <p:cNvPr id="26" name="TextBox 25"/>
          <p:cNvSpPr txBox="1"/>
          <p:nvPr/>
        </p:nvSpPr>
        <p:spPr>
          <a:xfrm rot="800533">
            <a:off x="5033782" y="3694451"/>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a:t>
            </a:r>
            <a:r>
              <a:rPr lang="ar-SA" sz="1050" b="1" dirty="0" smtClean="0"/>
              <a:t>الأولى</a:t>
            </a:r>
            <a:endParaRPr lang="en-US" sz="1050" b="1" dirty="0"/>
          </a:p>
        </p:txBody>
      </p:sp>
      <p:sp>
        <p:nvSpPr>
          <p:cNvPr id="27" name="TextBox 26"/>
          <p:cNvSpPr txBox="1"/>
          <p:nvPr/>
        </p:nvSpPr>
        <p:spPr>
          <a:xfrm rot="21432157">
            <a:off x="4936628" y="4579155"/>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السادسة</a:t>
            </a:r>
            <a:endParaRPr lang="en-US" sz="1050" b="1" dirty="0"/>
          </a:p>
        </p:txBody>
      </p:sp>
      <p:sp>
        <p:nvSpPr>
          <p:cNvPr id="28" name="TextBox 27"/>
          <p:cNvSpPr txBox="1"/>
          <p:nvPr/>
        </p:nvSpPr>
        <p:spPr>
          <a:xfrm rot="21163564">
            <a:off x="4953773" y="4756787"/>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السابعة</a:t>
            </a:r>
            <a:endParaRPr lang="en-US" sz="1050" b="1" dirty="0"/>
          </a:p>
        </p:txBody>
      </p:sp>
      <p:sp>
        <p:nvSpPr>
          <p:cNvPr id="29" name="TextBox 28"/>
          <p:cNvSpPr txBox="1"/>
          <p:nvPr/>
        </p:nvSpPr>
        <p:spPr>
          <a:xfrm rot="21072664">
            <a:off x="4988063" y="4913632"/>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الثامنة</a:t>
            </a:r>
            <a:endParaRPr lang="en-US" sz="1050" b="1" dirty="0"/>
          </a:p>
        </p:txBody>
      </p:sp>
      <p:sp>
        <p:nvSpPr>
          <p:cNvPr id="30" name="TextBox 29"/>
          <p:cNvSpPr txBox="1"/>
          <p:nvPr/>
        </p:nvSpPr>
        <p:spPr>
          <a:xfrm rot="21072664">
            <a:off x="5028068" y="5071305"/>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المبادرة التاسعة</a:t>
            </a:r>
            <a:endParaRPr lang="en-US" sz="1050" b="1" dirty="0"/>
          </a:p>
        </p:txBody>
      </p:sp>
      <p:sp>
        <p:nvSpPr>
          <p:cNvPr id="31" name="TextBox 30"/>
          <p:cNvSpPr txBox="1"/>
          <p:nvPr/>
        </p:nvSpPr>
        <p:spPr>
          <a:xfrm rot="157748">
            <a:off x="3497514" y="4177054"/>
            <a:ext cx="1138802" cy="276999"/>
          </a:xfrm>
          <a:prstGeom prst="rect">
            <a:avLst/>
          </a:prstGeom>
          <a:noFill/>
        </p:spPr>
        <p:txBody>
          <a:bodyPr wrap="square" rtlCol="0">
            <a:spAutoFit/>
          </a:bodyPr>
          <a:lstStyle/>
          <a:p>
            <a:pPr marL="130969" indent="-130969" algn="r" rtl="1">
              <a:buFont typeface="Arial" panose="020B0604020202020204" pitchFamily="34" charset="0"/>
              <a:buChar char="•"/>
            </a:pPr>
            <a:r>
              <a:rPr lang="ar-SA" sz="1200" b="1" dirty="0"/>
              <a:t>رسالة المركز</a:t>
            </a:r>
            <a:endParaRPr lang="en-US" sz="1200" b="1" dirty="0"/>
          </a:p>
        </p:txBody>
      </p:sp>
      <p:sp>
        <p:nvSpPr>
          <p:cNvPr id="32" name="TextBox 31"/>
          <p:cNvSpPr txBox="1"/>
          <p:nvPr/>
        </p:nvSpPr>
        <p:spPr>
          <a:xfrm rot="604575">
            <a:off x="3536761" y="3645486"/>
            <a:ext cx="1138802" cy="276999"/>
          </a:xfrm>
          <a:prstGeom prst="rect">
            <a:avLst/>
          </a:prstGeom>
          <a:noFill/>
        </p:spPr>
        <p:txBody>
          <a:bodyPr wrap="square" rtlCol="0">
            <a:spAutoFit/>
          </a:bodyPr>
          <a:lstStyle/>
          <a:p>
            <a:pPr marL="130969" indent="-130969" algn="r" rtl="1">
              <a:buFont typeface="Arial" panose="020B0604020202020204" pitchFamily="34" charset="0"/>
              <a:buChar char="•"/>
            </a:pPr>
            <a:r>
              <a:rPr lang="ar-SA" sz="1200" b="1" dirty="0"/>
              <a:t>رؤية المركز</a:t>
            </a:r>
            <a:endParaRPr lang="en-US" sz="1200" b="1" dirty="0"/>
          </a:p>
        </p:txBody>
      </p:sp>
      <p:sp>
        <p:nvSpPr>
          <p:cNvPr id="33" name="TextBox 32"/>
          <p:cNvSpPr txBox="1"/>
          <p:nvPr/>
        </p:nvSpPr>
        <p:spPr>
          <a:xfrm rot="21266319">
            <a:off x="3497514" y="4671719"/>
            <a:ext cx="1138802" cy="276999"/>
          </a:xfrm>
          <a:prstGeom prst="rect">
            <a:avLst/>
          </a:prstGeom>
          <a:noFill/>
        </p:spPr>
        <p:txBody>
          <a:bodyPr wrap="square" rtlCol="0">
            <a:spAutoFit/>
          </a:bodyPr>
          <a:lstStyle/>
          <a:p>
            <a:pPr marL="130969" indent="-130969" algn="r" rtl="1">
              <a:buFont typeface="Arial" panose="020B0604020202020204" pitchFamily="34" charset="0"/>
              <a:buChar char="•"/>
            </a:pPr>
            <a:r>
              <a:rPr lang="ar-SA" sz="1200" b="1" dirty="0"/>
              <a:t>قيم المركز</a:t>
            </a:r>
            <a:endParaRPr lang="en-US" sz="1200" b="1" dirty="0"/>
          </a:p>
        </p:txBody>
      </p:sp>
      <p:sp>
        <p:nvSpPr>
          <p:cNvPr id="34" name="TextBox 33"/>
          <p:cNvSpPr txBox="1"/>
          <p:nvPr/>
        </p:nvSpPr>
        <p:spPr>
          <a:xfrm rot="21072664">
            <a:off x="3572507" y="5088550"/>
            <a:ext cx="1138802" cy="461665"/>
          </a:xfrm>
          <a:prstGeom prst="rect">
            <a:avLst/>
          </a:prstGeom>
          <a:noFill/>
        </p:spPr>
        <p:txBody>
          <a:bodyPr wrap="square" rtlCol="0">
            <a:spAutoFit/>
          </a:bodyPr>
          <a:lstStyle/>
          <a:p>
            <a:pPr marL="130969" indent="-130969" algn="r" rtl="1">
              <a:buFont typeface="Arial" panose="020B0604020202020204" pitchFamily="34" charset="0"/>
              <a:buChar char="•"/>
            </a:pPr>
            <a:r>
              <a:rPr lang="ar-SA" sz="1200" b="1" dirty="0"/>
              <a:t>أهداف وأوليات المركز</a:t>
            </a:r>
            <a:endParaRPr lang="en-US" sz="1200" b="1" dirty="0"/>
          </a:p>
        </p:txBody>
      </p:sp>
      <p:pic>
        <p:nvPicPr>
          <p:cNvPr id="35" name="Picture 34"/>
          <p:cNvPicPr>
            <a:picLocks noChangeAspect="1"/>
          </p:cNvPicPr>
          <p:nvPr/>
        </p:nvPicPr>
        <p:blipFill>
          <a:blip r:embed="rId3"/>
          <a:stretch>
            <a:fillRect/>
          </a:stretch>
        </p:blipFill>
        <p:spPr>
          <a:xfrm flipH="1">
            <a:off x="950564" y="5119132"/>
            <a:ext cx="926341" cy="641314"/>
          </a:xfrm>
          <a:prstGeom prst="rect">
            <a:avLst/>
          </a:prstGeom>
          <a:ln>
            <a:solidFill>
              <a:schemeClr val="accent1"/>
            </a:solidFill>
          </a:ln>
        </p:spPr>
      </p:pic>
      <p:pic>
        <p:nvPicPr>
          <p:cNvPr id="36" name="Picture 35"/>
          <p:cNvPicPr>
            <a:picLocks noChangeAspect="1"/>
          </p:cNvPicPr>
          <p:nvPr/>
        </p:nvPicPr>
        <p:blipFill>
          <a:blip r:embed="rId4"/>
          <a:stretch>
            <a:fillRect/>
          </a:stretch>
        </p:blipFill>
        <p:spPr>
          <a:xfrm flipH="1">
            <a:off x="907086" y="4078176"/>
            <a:ext cx="1113673" cy="771005"/>
          </a:xfrm>
          <a:prstGeom prst="rect">
            <a:avLst/>
          </a:prstGeom>
          <a:ln>
            <a:solidFill>
              <a:schemeClr val="accent1"/>
            </a:solidFill>
          </a:ln>
        </p:spPr>
      </p:pic>
      <p:pic>
        <p:nvPicPr>
          <p:cNvPr id="37" name="Picture 36"/>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flipH="1">
            <a:off x="867541" y="3253219"/>
            <a:ext cx="1162888" cy="590097"/>
          </a:xfrm>
          <a:prstGeom prst="rect">
            <a:avLst/>
          </a:prstGeom>
          <a:ln>
            <a:solidFill>
              <a:schemeClr val="tx1">
                <a:lumMod val="50000"/>
                <a:lumOff val="50000"/>
              </a:schemeClr>
            </a:solidFill>
          </a:ln>
        </p:spPr>
      </p:pic>
      <p:sp>
        <p:nvSpPr>
          <p:cNvPr id="38" name="TextBox 37"/>
          <p:cNvSpPr txBox="1"/>
          <p:nvPr/>
        </p:nvSpPr>
        <p:spPr>
          <a:xfrm>
            <a:off x="2063694" y="4433436"/>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مواثيق المبادرات</a:t>
            </a:r>
            <a:endParaRPr lang="en-US" sz="1050" b="1" dirty="0"/>
          </a:p>
        </p:txBody>
      </p:sp>
      <p:sp>
        <p:nvSpPr>
          <p:cNvPr id="39" name="TextBox 38"/>
          <p:cNvSpPr txBox="1"/>
          <p:nvPr/>
        </p:nvSpPr>
        <p:spPr>
          <a:xfrm rot="340580">
            <a:off x="2074958" y="3677239"/>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المبادرات التنفيذية</a:t>
            </a:r>
            <a:endParaRPr lang="en-US" sz="1050" b="1" dirty="0"/>
          </a:p>
        </p:txBody>
      </p:sp>
      <p:sp>
        <p:nvSpPr>
          <p:cNvPr id="40" name="TextBox 39"/>
          <p:cNvSpPr txBox="1"/>
          <p:nvPr/>
        </p:nvSpPr>
        <p:spPr>
          <a:xfrm rot="21266319">
            <a:off x="2138669" y="5142777"/>
            <a:ext cx="1138802" cy="253916"/>
          </a:xfrm>
          <a:prstGeom prst="rect">
            <a:avLst/>
          </a:prstGeom>
          <a:noFill/>
        </p:spPr>
        <p:txBody>
          <a:bodyPr wrap="square" rtlCol="0">
            <a:spAutoFit/>
          </a:bodyPr>
          <a:lstStyle/>
          <a:p>
            <a:pPr marL="130969" indent="-130969" algn="r" rtl="1">
              <a:buFont typeface="Arial" panose="020B0604020202020204" pitchFamily="34" charset="0"/>
              <a:buChar char="•"/>
            </a:pPr>
            <a:r>
              <a:rPr lang="ar-SA" sz="1050" b="1" dirty="0"/>
              <a:t>خطة تنفيذ </a:t>
            </a:r>
            <a:endParaRPr lang="en-US" sz="1050" b="1" dirty="0"/>
          </a:p>
        </p:txBody>
      </p:sp>
      <p:sp>
        <p:nvSpPr>
          <p:cNvPr id="41" name="Text Box 145"/>
          <p:cNvSpPr txBox="1">
            <a:spLocks noChangeAspect="1" noChangeArrowheads="1"/>
          </p:cNvSpPr>
          <p:nvPr/>
        </p:nvSpPr>
        <p:spPr bwMode="auto">
          <a:xfrm flipH="1">
            <a:off x="3556692" y="2906971"/>
            <a:ext cx="134989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200" b="1" dirty="0" smtClean="0">
                <a:solidFill>
                  <a:prstClr val="black"/>
                </a:solidFill>
                <a:ea typeface="Arial Unicode MS" pitchFamily="34" charset="-128"/>
              </a:rPr>
              <a:t>المبادئ الاستراتيجية</a:t>
            </a:r>
            <a:endParaRPr lang="en-US" sz="1200" b="1" i="1" dirty="0">
              <a:solidFill>
                <a:prstClr val="black"/>
              </a:solidFill>
              <a:ea typeface="Arial Unicode MS" pitchFamily="34" charset="-128"/>
            </a:endParaRPr>
          </a:p>
        </p:txBody>
      </p:sp>
      <p:sp>
        <p:nvSpPr>
          <p:cNvPr id="42" name="Text Box 145"/>
          <p:cNvSpPr txBox="1">
            <a:spLocks noChangeAspect="1" noChangeArrowheads="1"/>
          </p:cNvSpPr>
          <p:nvPr/>
        </p:nvSpPr>
        <p:spPr bwMode="auto">
          <a:xfrm flipH="1">
            <a:off x="1444558" y="2595514"/>
            <a:ext cx="134989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200" b="1" dirty="0">
                <a:solidFill>
                  <a:prstClr val="black"/>
                </a:solidFill>
                <a:ea typeface="Arial Unicode MS" pitchFamily="34" charset="-128"/>
              </a:rPr>
              <a:t>الخطة الاستراتيجية</a:t>
            </a:r>
            <a:endParaRPr lang="en-US" sz="1200" b="1" i="1" dirty="0">
              <a:solidFill>
                <a:prstClr val="black"/>
              </a:solidFill>
              <a:ea typeface="Arial Unicode MS" pitchFamily="34" charset="-128"/>
            </a:endParaRPr>
          </a:p>
        </p:txBody>
      </p:sp>
      <p:sp>
        <p:nvSpPr>
          <p:cNvPr id="43" name="AutoShape 2"/>
          <p:cNvSpPr>
            <a:spLocks/>
          </p:cNvSpPr>
          <p:nvPr/>
        </p:nvSpPr>
        <p:spPr bwMode="gray">
          <a:xfrm rot="16200000" flipH="1">
            <a:off x="2749834" y="578259"/>
            <a:ext cx="282980" cy="3902878"/>
          </a:xfrm>
          <a:prstGeom prst="leftBrace">
            <a:avLst>
              <a:gd name="adj1" fmla="val 671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4290" rIns="34290" anchor="ctr"/>
          <a:lstStyle/>
          <a:p>
            <a:endParaRPr lang="en-US" sz="1350"/>
          </a:p>
        </p:txBody>
      </p:sp>
      <p:sp>
        <p:nvSpPr>
          <p:cNvPr id="44" name="Line 150"/>
          <p:cNvSpPr>
            <a:spLocks noChangeAspect="1" noChangeShapeType="1"/>
          </p:cNvSpPr>
          <p:nvPr/>
        </p:nvSpPr>
        <p:spPr bwMode="auto">
          <a:xfrm flipH="1">
            <a:off x="4842762" y="2740038"/>
            <a:ext cx="0" cy="772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4290" rIns="34290" anchor="ctr"/>
          <a:lstStyle/>
          <a:p>
            <a:endParaRPr lang="en-US" sz="1350" dirty="0">
              <a:solidFill>
                <a:prstClr val="black"/>
              </a:solidFill>
            </a:endParaRPr>
          </a:p>
        </p:txBody>
      </p:sp>
      <p:sp>
        <p:nvSpPr>
          <p:cNvPr id="45" name="Text Box 145"/>
          <p:cNvSpPr txBox="1">
            <a:spLocks noChangeAspect="1" noChangeArrowheads="1"/>
          </p:cNvSpPr>
          <p:nvPr/>
        </p:nvSpPr>
        <p:spPr bwMode="auto">
          <a:xfrm flipH="1">
            <a:off x="1118250" y="2074139"/>
            <a:ext cx="361099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400" b="1" dirty="0" smtClean="0">
                <a:solidFill>
                  <a:prstClr val="black"/>
                </a:solidFill>
                <a:ea typeface="Arial Unicode MS" pitchFamily="34" charset="-128"/>
              </a:rPr>
              <a:t>استراتيجية المركز الوطني للأمن الالكتروني</a:t>
            </a:r>
            <a:endParaRPr lang="en-US" sz="1400" b="1" i="1" dirty="0">
              <a:solidFill>
                <a:prstClr val="black"/>
              </a:solidFill>
              <a:ea typeface="Arial Unicode MS" pitchFamily="34" charset="-128"/>
            </a:endParaRPr>
          </a:p>
        </p:txBody>
      </p:sp>
      <p:sp>
        <p:nvSpPr>
          <p:cNvPr id="46" name="AutoShape 2"/>
          <p:cNvSpPr>
            <a:spLocks/>
          </p:cNvSpPr>
          <p:nvPr/>
        </p:nvSpPr>
        <p:spPr bwMode="gray">
          <a:xfrm rot="16200000" flipH="1">
            <a:off x="6739853" y="663709"/>
            <a:ext cx="282980" cy="3731977"/>
          </a:xfrm>
          <a:prstGeom prst="leftBrace">
            <a:avLst>
              <a:gd name="adj1" fmla="val 671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4290" rIns="34290" anchor="ctr"/>
          <a:lstStyle/>
          <a:p>
            <a:endParaRPr lang="en-US" sz="1350"/>
          </a:p>
        </p:txBody>
      </p:sp>
      <p:sp>
        <p:nvSpPr>
          <p:cNvPr id="47" name="Line 150"/>
          <p:cNvSpPr>
            <a:spLocks noChangeAspect="1" noChangeShapeType="1"/>
          </p:cNvSpPr>
          <p:nvPr/>
        </p:nvSpPr>
        <p:spPr bwMode="auto">
          <a:xfrm flipH="1">
            <a:off x="8747331" y="2740038"/>
            <a:ext cx="0" cy="156671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4290" rIns="34290" anchor="ctr"/>
          <a:lstStyle/>
          <a:p>
            <a:endParaRPr lang="en-US" sz="1350" dirty="0">
              <a:solidFill>
                <a:prstClr val="black"/>
              </a:solidFill>
            </a:endParaRPr>
          </a:p>
        </p:txBody>
      </p:sp>
      <p:sp>
        <p:nvSpPr>
          <p:cNvPr id="48" name="Text Box 145"/>
          <p:cNvSpPr txBox="1">
            <a:spLocks noChangeAspect="1" noChangeArrowheads="1"/>
          </p:cNvSpPr>
          <p:nvPr/>
        </p:nvSpPr>
        <p:spPr bwMode="auto">
          <a:xfrm flipH="1">
            <a:off x="5075848" y="2061636"/>
            <a:ext cx="361099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34290" rIns="34290">
            <a:spAutoFit/>
          </a:bodyPr>
          <a:lstStyle/>
          <a:p>
            <a:pPr algn="ctr"/>
            <a:r>
              <a:rPr lang="ar-SA" sz="1400" b="1" dirty="0" smtClean="0">
                <a:solidFill>
                  <a:prstClr val="black"/>
                </a:solidFill>
                <a:ea typeface="Arial Unicode MS" pitchFamily="34" charset="-128"/>
              </a:rPr>
              <a:t>الاستراتيجية الوطنية للأمن الالكتروني في المملكة</a:t>
            </a:r>
            <a:endParaRPr lang="en-US" sz="1400" b="1" i="1" dirty="0">
              <a:solidFill>
                <a:prstClr val="black"/>
              </a:solidFill>
              <a:ea typeface="Arial Unicode MS" pitchFamily="34" charset="-128"/>
            </a:endParaRPr>
          </a:p>
        </p:txBody>
      </p:sp>
      <p:sp>
        <p:nvSpPr>
          <p:cNvPr id="49" name="Line 150"/>
          <p:cNvSpPr>
            <a:spLocks noChangeAspect="1" noChangeShapeType="1"/>
          </p:cNvSpPr>
          <p:nvPr/>
        </p:nvSpPr>
        <p:spPr bwMode="auto">
          <a:xfrm flipH="1">
            <a:off x="5015354" y="2726088"/>
            <a:ext cx="0" cy="8050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4290" rIns="34290" anchor="ctr"/>
          <a:lstStyle/>
          <a:p>
            <a:endParaRPr lang="en-US" sz="1350" dirty="0">
              <a:solidFill>
                <a:prstClr val="black"/>
              </a:solidFill>
            </a:endParaRPr>
          </a:p>
        </p:txBody>
      </p:sp>
    </p:spTree>
    <p:extLst>
      <p:ext uri="{BB962C8B-B14F-4D97-AF65-F5344CB8AC3E}">
        <p14:creationId xmlns:p14="http://schemas.microsoft.com/office/powerpoint/2010/main" val="73501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6" name="Text Placeholder 4"/>
          <p:cNvSpPr txBox="1">
            <a:spLocks/>
          </p:cNvSpPr>
          <p:nvPr/>
        </p:nvSpPr>
        <p:spPr>
          <a:xfrm>
            <a:off x="0" y="891474"/>
            <a:ext cx="9307427" cy="6402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rtl="1">
              <a:spcBef>
                <a:spcPct val="0"/>
              </a:spcBef>
              <a:buNone/>
            </a:pPr>
            <a:r>
              <a:rPr lang="ar-SA" b="1" dirty="0" smtClean="0"/>
              <a:t> </a:t>
            </a:r>
            <a:r>
              <a:rPr lang="ar-SA" sz="2000" b="1" dirty="0">
                <a:solidFill>
                  <a:srgbClr val="13A79D"/>
                </a:solidFill>
                <a:latin typeface="+mj-lt"/>
                <a:ea typeface="+mj-ea"/>
              </a:rPr>
              <a:t>منهجية الدراسة في تطوير الخطة الوطنية للأمن الالكتروني</a:t>
            </a:r>
            <a:endParaRPr lang="en-US" sz="2000" b="1" dirty="0">
              <a:solidFill>
                <a:srgbClr val="13A79D"/>
              </a:solidFill>
              <a:latin typeface="+mj-lt"/>
              <a:ea typeface="+mj-ea"/>
            </a:endParaRPr>
          </a:p>
        </p:txBody>
      </p:sp>
      <p:sp>
        <p:nvSpPr>
          <p:cNvPr id="47" name="Rectangle 46"/>
          <p:cNvSpPr/>
          <p:nvPr/>
        </p:nvSpPr>
        <p:spPr>
          <a:xfrm>
            <a:off x="6926303" y="1794769"/>
            <a:ext cx="2182964" cy="33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ar-SA" sz="1600" b="1" kern="1200" dirty="0">
                <a:solidFill>
                  <a:srgbClr val="000000"/>
                </a:solidFill>
                <a:effectLst/>
                <a:latin typeface="DIN Next LT Arabic Medium" panose="020B0603020203050203" pitchFamily="34" charset="-78"/>
                <a:ea typeface="Times New Roman"/>
              </a:rPr>
              <a:t>المدخلات</a:t>
            </a:r>
            <a:endParaRPr lang="en-US" sz="1100" b="1" dirty="0">
              <a:effectLst/>
              <a:latin typeface="DIN Next LT Arabic Medium" panose="020B0603020203050203" pitchFamily="34" charset="-78"/>
              <a:ea typeface="Times New Roman"/>
            </a:endParaRPr>
          </a:p>
        </p:txBody>
      </p:sp>
      <p:sp>
        <p:nvSpPr>
          <p:cNvPr id="48" name="Rectangle 47"/>
          <p:cNvSpPr/>
          <p:nvPr/>
        </p:nvSpPr>
        <p:spPr>
          <a:xfrm>
            <a:off x="689062" y="1768473"/>
            <a:ext cx="1792674" cy="33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marR="0" rtl="0">
              <a:lnSpc>
                <a:spcPct val="115000"/>
              </a:lnSpc>
              <a:spcBef>
                <a:spcPts val="0"/>
              </a:spcBef>
              <a:spcAft>
                <a:spcPts val="0"/>
              </a:spcAft>
            </a:pPr>
            <a:r>
              <a:rPr lang="ar-SA" sz="1600" b="1" kern="1200" dirty="0">
                <a:solidFill>
                  <a:srgbClr val="000000"/>
                </a:solidFill>
                <a:effectLst/>
                <a:latin typeface="DIN Next LT Arabic Medium" panose="020B0603020203050203" pitchFamily="34" charset="-78"/>
                <a:ea typeface="Calibri"/>
              </a:rPr>
              <a:t>المخرجات</a:t>
            </a:r>
            <a:endParaRPr lang="en-US" sz="1400" b="1" dirty="0">
              <a:effectLst/>
              <a:latin typeface="DIN Next LT Arabic Medium" panose="020B0603020203050203" pitchFamily="34" charset="-78"/>
              <a:ea typeface="Calibri"/>
            </a:endParaRPr>
          </a:p>
        </p:txBody>
      </p:sp>
      <p:sp>
        <p:nvSpPr>
          <p:cNvPr id="49" name="Rectangle 48"/>
          <p:cNvSpPr/>
          <p:nvPr/>
        </p:nvSpPr>
        <p:spPr>
          <a:xfrm>
            <a:off x="3715686" y="1772301"/>
            <a:ext cx="1792929" cy="33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marR="0" rtl="0">
              <a:lnSpc>
                <a:spcPct val="115000"/>
              </a:lnSpc>
              <a:spcBef>
                <a:spcPts val="0"/>
              </a:spcBef>
              <a:spcAft>
                <a:spcPts val="0"/>
              </a:spcAft>
            </a:pPr>
            <a:r>
              <a:rPr lang="ar-SA" sz="1600" b="1" dirty="0" smtClean="0">
                <a:solidFill>
                  <a:srgbClr val="000000"/>
                </a:solidFill>
                <a:latin typeface="DIN Next LT Arabic Medium" panose="020B0603020203050203" pitchFamily="34" charset="-78"/>
                <a:ea typeface="Calibri"/>
              </a:rPr>
              <a:t>أنشطة التطوير</a:t>
            </a:r>
            <a:endParaRPr lang="en-US" sz="1200" b="1" dirty="0">
              <a:effectLst/>
              <a:latin typeface="DIN Next LT Arabic Medium" panose="020B0603020203050203" pitchFamily="34" charset="-78"/>
              <a:ea typeface="Calibri"/>
            </a:endParaRPr>
          </a:p>
        </p:txBody>
      </p:sp>
      <p:grpSp>
        <p:nvGrpSpPr>
          <p:cNvPr id="50" name="Group 49"/>
          <p:cNvGrpSpPr/>
          <p:nvPr/>
        </p:nvGrpSpPr>
        <p:grpSpPr>
          <a:xfrm>
            <a:off x="176205" y="2103683"/>
            <a:ext cx="8859013" cy="4540861"/>
            <a:chOff x="62346" y="0"/>
            <a:chExt cx="6586760" cy="4128135"/>
          </a:xfrm>
        </p:grpSpPr>
        <p:grpSp>
          <p:nvGrpSpPr>
            <p:cNvPr id="51" name="Group 50"/>
            <p:cNvGrpSpPr/>
            <p:nvPr/>
          </p:nvGrpSpPr>
          <p:grpSpPr>
            <a:xfrm>
              <a:off x="62346" y="0"/>
              <a:ext cx="6586760" cy="4128135"/>
              <a:chOff x="62346" y="0"/>
              <a:chExt cx="6586760" cy="4128135"/>
            </a:xfrm>
          </p:grpSpPr>
          <p:grpSp>
            <p:nvGrpSpPr>
              <p:cNvPr id="57" name="Group 56"/>
              <p:cNvGrpSpPr/>
              <p:nvPr/>
            </p:nvGrpSpPr>
            <p:grpSpPr>
              <a:xfrm>
                <a:off x="62346" y="0"/>
                <a:ext cx="6586760" cy="4128135"/>
                <a:chOff x="62346" y="0"/>
                <a:chExt cx="6586760" cy="4128135"/>
              </a:xfrm>
            </p:grpSpPr>
            <p:grpSp>
              <p:nvGrpSpPr>
                <p:cNvPr id="59" name="Group 58"/>
                <p:cNvGrpSpPr/>
                <p:nvPr/>
              </p:nvGrpSpPr>
              <p:grpSpPr>
                <a:xfrm>
                  <a:off x="62346" y="0"/>
                  <a:ext cx="6586760" cy="4128135"/>
                  <a:chOff x="62346" y="0"/>
                  <a:chExt cx="6586760" cy="4128135"/>
                </a:xfrm>
              </p:grpSpPr>
              <p:grpSp>
                <p:nvGrpSpPr>
                  <p:cNvPr id="61" name="Group 60"/>
                  <p:cNvGrpSpPr/>
                  <p:nvPr/>
                </p:nvGrpSpPr>
                <p:grpSpPr>
                  <a:xfrm>
                    <a:off x="62346" y="0"/>
                    <a:ext cx="6586760" cy="4128135"/>
                    <a:chOff x="62346" y="0"/>
                    <a:chExt cx="6586760" cy="4128135"/>
                  </a:xfrm>
                </p:grpSpPr>
                <p:grpSp>
                  <p:nvGrpSpPr>
                    <p:cNvPr id="63" name="Group 62"/>
                    <p:cNvGrpSpPr/>
                    <p:nvPr/>
                  </p:nvGrpSpPr>
                  <p:grpSpPr>
                    <a:xfrm>
                      <a:off x="62346" y="0"/>
                      <a:ext cx="6586760" cy="4128135"/>
                      <a:chOff x="62346" y="0"/>
                      <a:chExt cx="6586760" cy="4128135"/>
                    </a:xfrm>
                  </p:grpSpPr>
                  <p:sp>
                    <p:nvSpPr>
                      <p:cNvPr id="65" name="Isosceles Triangle 64"/>
                      <p:cNvSpPr/>
                      <p:nvPr/>
                    </p:nvSpPr>
                    <p:spPr>
                      <a:xfrm rot="16200000" flipH="1">
                        <a:off x="2926121" y="1970809"/>
                        <a:ext cx="2967990" cy="160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Rectangle 65"/>
                      <p:cNvSpPr/>
                      <p:nvPr/>
                    </p:nvSpPr>
                    <p:spPr>
                      <a:xfrm>
                        <a:off x="4543446" y="0"/>
                        <a:ext cx="2105660" cy="4128135"/>
                      </a:xfrm>
                      <a:prstGeom prst="rect">
                        <a:avLst/>
                      </a:prstGeom>
                      <a:solidFill>
                        <a:srgbClr val="E6EAE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Isosceles Triangle 66"/>
                      <p:cNvSpPr/>
                      <p:nvPr/>
                    </p:nvSpPr>
                    <p:spPr>
                      <a:xfrm rot="16200000" flipH="1">
                        <a:off x="765463" y="1970809"/>
                        <a:ext cx="2967990" cy="160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Rectangle 67"/>
                      <p:cNvSpPr/>
                      <p:nvPr/>
                    </p:nvSpPr>
                    <p:spPr>
                      <a:xfrm>
                        <a:off x="2389910" y="0"/>
                        <a:ext cx="1871133" cy="4128135"/>
                      </a:xfrm>
                      <a:prstGeom prst="rect">
                        <a:avLst/>
                      </a:prstGeom>
                      <a:solidFill>
                        <a:srgbClr val="E6EAE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Rectangle 68"/>
                      <p:cNvSpPr/>
                      <p:nvPr/>
                    </p:nvSpPr>
                    <p:spPr>
                      <a:xfrm>
                        <a:off x="62346" y="0"/>
                        <a:ext cx="2043313" cy="4128135"/>
                      </a:xfrm>
                      <a:prstGeom prst="rect">
                        <a:avLst/>
                      </a:prstGeom>
                      <a:solidFill>
                        <a:srgbClr val="E6EAE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0" name="Picture 69"/>
                      <p:cNvPicPr>
                        <a:picLocks noChangeAspect="1"/>
                      </p:cNvPicPr>
                      <p:nvPr/>
                    </p:nvPicPr>
                    <p:blipFill>
                      <a:blip r:embed="rId3" cstate="print"/>
                      <a:stretch>
                        <a:fillRect/>
                      </a:stretch>
                    </p:blipFill>
                    <p:spPr>
                      <a:xfrm>
                        <a:off x="5817474" y="91627"/>
                        <a:ext cx="678872" cy="436418"/>
                      </a:xfrm>
                      <a:prstGeom prst="rect">
                        <a:avLst/>
                      </a:prstGeom>
                      <a:ln>
                        <a:solidFill>
                          <a:schemeClr val="tx1"/>
                        </a:solidFill>
                      </a:ln>
                    </p:spPr>
                  </p:pic>
                  <p:sp>
                    <p:nvSpPr>
                      <p:cNvPr id="71" name="Rectangle 70"/>
                      <p:cNvSpPr>
                        <a:spLocks noChangeArrowheads="1"/>
                      </p:cNvSpPr>
                      <p:nvPr/>
                    </p:nvSpPr>
                    <p:spPr bwMode="auto">
                      <a:xfrm rot="5400000">
                        <a:off x="5791200" y="2186262"/>
                        <a:ext cx="45085" cy="972185"/>
                      </a:xfrm>
                      <a:prstGeom prst="rect">
                        <a:avLst/>
                      </a:prstGeom>
                      <a:solidFill>
                        <a:srgbClr val="4E6094"/>
                      </a:solidFill>
                      <a:ln w="9525">
                        <a:noFill/>
                        <a:miter lim="800000"/>
                        <a:headEnd/>
                        <a:tailEnd/>
                      </a:ln>
                    </p:spPr>
                    <p:txBody>
                      <a:bodyPr wrap="none" lIns="0" tIns="0" rIns="0" bIns="0" anchor="ctr"/>
                      <a:lstStyle/>
                      <a:p>
                        <a:endParaRPr lang="en-US"/>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079" y="1564247"/>
                        <a:ext cx="678872" cy="429491"/>
                      </a:xfrm>
                      <a:prstGeom prst="rect">
                        <a:avLst/>
                      </a:prstGeom>
                      <a:ln>
                        <a:solidFill>
                          <a:schemeClr val="tx1"/>
                        </a:solidFill>
                      </a:ln>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11" y="152400"/>
                        <a:ext cx="519546" cy="637309"/>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522" y="1025236"/>
                        <a:ext cx="727363" cy="554182"/>
                      </a:xfrm>
                      <a:prstGeom prst="rect">
                        <a:avLst/>
                      </a:prstGeom>
                      <a:ln>
                        <a:solidFill>
                          <a:schemeClr val="tx1"/>
                        </a:solidFill>
                      </a:ln>
                    </p:spPr>
                  </p:pic>
                  <p:grpSp>
                    <p:nvGrpSpPr>
                      <p:cNvPr id="75" name="Group 74"/>
                      <p:cNvGrpSpPr/>
                      <p:nvPr/>
                    </p:nvGrpSpPr>
                    <p:grpSpPr>
                      <a:xfrm>
                        <a:off x="142307" y="1745672"/>
                        <a:ext cx="847090" cy="647700"/>
                        <a:chOff x="63721" y="0"/>
                        <a:chExt cx="1190853" cy="817824"/>
                      </a:xfrm>
                    </p:grpSpPr>
                    <p:pic>
                      <p:nvPicPr>
                        <p:cNvPr id="78" name="Picture 77"/>
                        <p:cNvPicPr>
                          <a:picLocks noChangeAspect="1"/>
                        </p:cNvPicPr>
                        <p:nvPr/>
                      </p:nvPicPr>
                      <p:blipFill>
                        <a:blip r:embed="rId7" cstate="print"/>
                        <a:stretch>
                          <a:fillRect/>
                        </a:stretch>
                      </p:blipFill>
                      <p:spPr>
                        <a:xfrm>
                          <a:off x="63721" y="0"/>
                          <a:ext cx="968922" cy="670793"/>
                        </a:xfrm>
                        <a:prstGeom prst="rect">
                          <a:avLst/>
                        </a:prstGeom>
                        <a:ln>
                          <a:solidFill>
                            <a:schemeClr val="tx1"/>
                          </a:solidFill>
                        </a:ln>
                      </p:spPr>
                    </p:pic>
                    <p:pic>
                      <p:nvPicPr>
                        <p:cNvPr id="79" name="Picture 78"/>
                        <p:cNvPicPr>
                          <a:picLocks noChangeAspect="1"/>
                        </p:cNvPicPr>
                        <p:nvPr/>
                      </p:nvPicPr>
                      <p:blipFill>
                        <a:blip r:embed="rId8" cstate="print"/>
                        <a:stretch>
                          <a:fillRect/>
                        </a:stretch>
                      </p:blipFill>
                      <p:spPr>
                        <a:xfrm>
                          <a:off x="285652" y="147031"/>
                          <a:ext cx="968922" cy="670793"/>
                        </a:xfrm>
                        <a:prstGeom prst="rect">
                          <a:avLst/>
                        </a:prstGeom>
                        <a:ln>
                          <a:solidFill>
                            <a:schemeClr val="tx1"/>
                          </a:solidFill>
                        </a:ln>
                      </p:spPr>
                    </p:pic>
                  </p:grpSp>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907" y="2611581"/>
                        <a:ext cx="796636" cy="505691"/>
                      </a:xfrm>
                      <a:prstGeom prst="rect">
                        <a:avLst/>
                      </a:prstGeom>
                      <a:ln>
                        <a:solidFill>
                          <a:schemeClr val="tx1"/>
                        </a:solidFill>
                      </a:ln>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258" y="3338945"/>
                        <a:ext cx="796636" cy="505691"/>
                      </a:xfrm>
                      <a:prstGeom prst="rect">
                        <a:avLst/>
                      </a:prstGeom>
                      <a:ln>
                        <a:solidFill>
                          <a:schemeClr val="tx1"/>
                        </a:solidFill>
                      </a:ln>
                    </p:spPr>
                  </p:pic>
                </p:grpSp>
                <p:sp>
                  <p:nvSpPr>
                    <p:cNvPr id="64" name="TextBox 17"/>
                    <p:cNvSpPr txBox="1"/>
                    <p:nvPr/>
                  </p:nvSpPr>
                  <p:spPr>
                    <a:xfrm>
                      <a:off x="651168" y="120477"/>
                      <a:ext cx="1395730" cy="768350"/>
                    </a:xfrm>
                    <a:prstGeom prst="rect">
                      <a:avLst/>
                    </a:prstGeom>
                    <a:noFill/>
                  </p:spPr>
                  <p:txBody>
                    <a:bodyPr wrap="square" rtlCol="0">
                      <a:noAutofit/>
                    </a:bodyPr>
                    <a:lstStyle/>
                    <a:p>
                      <a:pPr marL="0" marR="0" algn="r">
                        <a:lnSpc>
                          <a:spcPct val="115000"/>
                        </a:lnSpc>
                        <a:spcBef>
                          <a:spcPts val="0"/>
                        </a:spcBef>
                        <a:spcAft>
                          <a:spcPts val="0"/>
                        </a:spcAft>
                      </a:pPr>
                      <a:r>
                        <a:rPr lang="ar-SA" sz="1400" kern="1200" dirty="0" smtClean="0">
                          <a:solidFill>
                            <a:srgbClr val="000000"/>
                          </a:solidFill>
                          <a:effectLst/>
                          <a:latin typeface="DIN Next LT Arabic Medium" panose="020B0603020203050203" pitchFamily="34" charset="-78"/>
                          <a:ea typeface="Times New Roman"/>
                        </a:rPr>
                        <a:t>الاستراتيجية </a:t>
                      </a:r>
                      <a:r>
                        <a:rPr lang="ar-SA" sz="1400" kern="1200" dirty="0">
                          <a:solidFill>
                            <a:srgbClr val="000000"/>
                          </a:solidFill>
                          <a:effectLst/>
                          <a:latin typeface="DIN Next LT Arabic Medium" panose="020B0603020203050203" pitchFamily="34" charset="-78"/>
                          <a:ea typeface="Times New Roman"/>
                        </a:rPr>
                        <a:t>الوطنية للأمن الالكتروني</a:t>
                      </a:r>
                      <a:endParaRPr lang="en-US" sz="1050" dirty="0">
                        <a:effectLst/>
                        <a:latin typeface="DIN Next LT Arabic Medium" panose="020B0603020203050203" pitchFamily="34" charset="-78"/>
                        <a:ea typeface="Times New Roman"/>
                      </a:endParaRPr>
                    </a:p>
                  </p:txBody>
                </p:sp>
              </p:grpSp>
              <p:sp>
                <p:nvSpPr>
                  <p:cNvPr id="62" name="TextBox 17"/>
                  <p:cNvSpPr txBox="1"/>
                  <p:nvPr/>
                </p:nvSpPr>
                <p:spPr>
                  <a:xfrm>
                    <a:off x="853543" y="1821112"/>
                    <a:ext cx="1269134" cy="768350"/>
                  </a:xfrm>
                  <a:prstGeom prst="rect">
                    <a:avLst/>
                  </a:prstGeom>
                  <a:noFill/>
                </p:spPr>
                <p:txBody>
                  <a:bodyPr wrap="square" rtlCol="0">
                    <a:noAutofit/>
                  </a:bodyPr>
                  <a:lstStyle/>
                  <a:p>
                    <a:pPr marL="114300" marR="0" indent="-57150" algn="r" rtl="0">
                      <a:lnSpc>
                        <a:spcPct val="115000"/>
                      </a:lnSpc>
                      <a:spcBef>
                        <a:spcPts val="0"/>
                      </a:spcBef>
                      <a:spcAft>
                        <a:spcPts val="0"/>
                      </a:spcAft>
                    </a:pPr>
                    <a:r>
                      <a:rPr lang="ar-SA" sz="1400" dirty="0">
                        <a:effectLst/>
                        <a:latin typeface="DIN Next LT Arabic Medium" panose="020B0603020203050203" pitchFamily="34" charset="-78"/>
                        <a:ea typeface="Calibri"/>
                      </a:rPr>
                      <a:t>وثيقة المبادرات التنفيذية </a:t>
                    </a:r>
                    <a:endParaRPr lang="en-US" sz="1400" dirty="0">
                      <a:effectLst/>
                      <a:latin typeface="DIN Next LT Arabic Medium" panose="020B0603020203050203" pitchFamily="34" charset="-78"/>
                      <a:ea typeface="Calibri"/>
                    </a:endParaRPr>
                  </a:p>
                </p:txBody>
              </p:sp>
            </p:grpSp>
            <p:sp>
              <p:nvSpPr>
                <p:cNvPr id="60" name="Text Box 137"/>
                <p:cNvSpPr txBox="1"/>
                <p:nvPr/>
              </p:nvSpPr>
              <p:spPr>
                <a:xfrm>
                  <a:off x="2396837" y="214745"/>
                  <a:ext cx="1765627" cy="3913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تحديد الرؤية الوطنية ووضع الأهداف والأولويات الاستراتيجية.</a:t>
                  </a:r>
                  <a:endParaRPr lang="en-US" sz="1400" dirty="0">
                    <a:effectLst/>
                    <a:latin typeface="DIN Next LT Arabic" panose="020B0503020203050203" pitchFamily="34" charset="-78"/>
                    <a:ea typeface="Calibri"/>
                  </a:endParaRPr>
                </a:p>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تحديد الوضع المستقبلي لبرنامج الأمن الإلكتروني الوطني والفجوات الحالية.</a:t>
                  </a:r>
                  <a:endParaRPr lang="en-US" sz="1400" dirty="0">
                    <a:effectLst/>
                    <a:latin typeface="DIN Next LT Arabic" panose="020B0503020203050203" pitchFamily="34" charset="-78"/>
                    <a:ea typeface="Calibri"/>
                  </a:endParaRPr>
                </a:p>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تحديد وترتيب الأولويات للمبادرات الإستراتيجية المتعلقة بالأمن الإلكتروني.</a:t>
                  </a:r>
                  <a:endParaRPr lang="en-US" sz="1400" dirty="0">
                    <a:effectLst/>
                    <a:latin typeface="DIN Next LT Arabic" panose="020B0503020203050203" pitchFamily="34" charset="-78"/>
                    <a:ea typeface="Calibri"/>
                  </a:endParaRPr>
                </a:p>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وضع خارطة الطريق للمبادرات التنفيذية.</a:t>
                  </a:r>
                  <a:endParaRPr lang="en-US" sz="1400" dirty="0">
                    <a:effectLst/>
                    <a:latin typeface="DIN Next LT Arabic" panose="020B0503020203050203" pitchFamily="34" charset="-78"/>
                    <a:ea typeface="Calibri"/>
                  </a:endParaRPr>
                </a:p>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تحديد الإجراءات اللازمة لتنفيذ وثيقة </a:t>
                  </a:r>
                  <a:r>
                    <a:rPr lang="ar-SA" sz="1400" dirty="0" smtClean="0">
                      <a:effectLst/>
                      <a:latin typeface="DIN Next LT Arabic" panose="020B0503020203050203" pitchFamily="34" charset="-78"/>
                      <a:ea typeface="Calibri"/>
                    </a:rPr>
                    <a:t>الإستراتيجية.</a:t>
                  </a:r>
                  <a:endParaRPr lang="en-US" sz="1400" dirty="0">
                    <a:effectLst/>
                    <a:latin typeface="DIN Next LT Arabic" panose="020B0503020203050203" pitchFamily="34" charset="-78"/>
                    <a:ea typeface="Calibri"/>
                  </a:endParaRPr>
                </a:p>
                <a:p>
                  <a:pPr marL="227013" indent="-227013" algn="r" rtl="1">
                    <a:lnSpc>
                      <a:spcPct val="115000"/>
                    </a:lnSpc>
                    <a:spcAft>
                      <a:spcPts val="800"/>
                    </a:spcAft>
                    <a:buFont typeface="Symbol"/>
                    <a:buChar char=""/>
                  </a:pPr>
                  <a:r>
                    <a:rPr lang="ar-SA" sz="1400" dirty="0">
                      <a:effectLst/>
                      <a:latin typeface="DIN Next LT Arabic" panose="020B0503020203050203" pitchFamily="34" charset="-78"/>
                      <a:ea typeface="Calibri"/>
                    </a:rPr>
                    <a:t>تحديد منهجية التواصل مع الجهات ذات العلاقة.</a:t>
                  </a:r>
                  <a:endParaRPr lang="en-US" sz="1400" dirty="0">
                    <a:effectLst/>
                    <a:latin typeface="DIN Next LT Arabic" panose="020B0503020203050203" pitchFamily="34" charset="-78"/>
                    <a:ea typeface="Calibri"/>
                  </a:endParaRPr>
                </a:p>
              </p:txBody>
            </p:sp>
          </p:grpSp>
          <p:sp>
            <p:nvSpPr>
              <p:cNvPr id="58" name="TextBox 17"/>
              <p:cNvSpPr txBox="1"/>
              <p:nvPr/>
            </p:nvSpPr>
            <p:spPr>
              <a:xfrm>
                <a:off x="748782" y="1110221"/>
                <a:ext cx="1318260" cy="768350"/>
              </a:xfrm>
              <a:prstGeom prst="rect">
                <a:avLst/>
              </a:prstGeom>
              <a:noFill/>
            </p:spPr>
            <p:txBody>
              <a:bodyPr wrap="square" rtlCol="0">
                <a:noAutofit/>
              </a:bodyPr>
              <a:lstStyle/>
              <a:p>
                <a:pPr marL="457200" marR="0" indent="-342900" algn="r" rtl="0">
                  <a:lnSpc>
                    <a:spcPct val="115000"/>
                  </a:lnSpc>
                  <a:spcBef>
                    <a:spcPts val="0"/>
                  </a:spcBef>
                  <a:spcAft>
                    <a:spcPts val="0"/>
                  </a:spcAft>
                </a:pPr>
                <a:r>
                  <a:rPr lang="ar-SA" sz="1400" dirty="0">
                    <a:effectLst/>
                    <a:latin typeface="DIN Next LT Arabic Medium" panose="020B0603020203050203" pitchFamily="34" charset="-78"/>
                    <a:ea typeface="Calibri"/>
                  </a:rPr>
                  <a:t>وثيقة </a:t>
                </a:r>
                <a:r>
                  <a:rPr lang="ar-SA" sz="1400" kern="1200" dirty="0">
                    <a:solidFill>
                      <a:srgbClr val="000000"/>
                    </a:solidFill>
                    <a:effectLst/>
                    <a:latin typeface="DIN Next LT Arabic Medium" panose="020B0603020203050203" pitchFamily="34" charset="-78"/>
                    <a:ea typeface="Calibri"/>
                  </a:rPr>
                  <a:t>خارطة الطريق </a:t>
                </a:r>
                <a:endParaRPr lang="en-US" sz="1400" dirty="0">
                  <a:effectLst/>
                  <a:latin typeface="DIN Next LT Arabic Medium" panose="020B0603020203050203" pitchFamily="34" charset="-78"/>
                  <a:ea typeface="Calibri"/>
                </a:endParaRPr>
              </a:p>
            </p:txBody>
          </p:sp>
        </p:grpSp>
        <p:grpSp>
          <p:nvGrpSpPr>
            <p:cNvPr id="52" name="Group 51"/>
            <p:cNvGrpSpPr/>
            <p:nvPr/>
          </p:nvGrpSpPr>
          <p:grpSpPr>
            <a:xfrm>
              <a:off x="4482062" y="49076"/>
              <a:ext cx="2167042" cy="2632357"/>
              <a:chOff x="-639990" y="-34828"/>
              <a:chExt cx="3059661" cy="2635197"/>
            </a:xfrm>
          </p:grpSpPr>
          <p:sp>
            <p:nvSpPr>
              <p:cNvPr id="53" name="TextBox 16"/>
              <p:cNvSpPr txBox="1"/>
              <p:nvPr/>
            </p:nvSpPr>
            <p:spPr>
              <a:xfrm>
                <a:off x="-619102" y="-34828"/>
                <a:ext cx="1824296" cy="554145"/>
              </a:xfrm>
              <a:prstGeom prst="rect">
                <a:avLst/>
              </a:prstGeom>
              <a:noFill/>
            </p:spPr>
            <p:txBody>
              <a:bodyPr wrap="square" rtlCol="0" anchor="ctr">
                <a:noAutofit/>
              </a:bodyPr>
              <a:lstStyle/>
              <a:p>
                <a:pPr marL="0" marR="0" algn="r" rtl="1">
                  <a:lnSpc>
                    <a:spcPct val="115000"/>
                  </a:lnSpc>
                  <a:spcBef>
                    <a:spcPts val="0"/>
                  </a:spcBef>
                  <a:spcAft>
                    <a:spcPts val="0"/>
                  </a:spcAft>
                </a:pPr>
                <a:r>
                  <a:rPr lang="ar-SA" sz="1200" b="1" dirty="0">
                    <a:effectLst/>
                    <a:latin typeface="DIN Next LT Arabic Medium" panose="020B0603020203050203" pitchFamily="34" charset="-78"/>
                    <a:ea typeface="Times New Roman"/>
                  </a:rPr>
                  <a:t>وثيقة تقييم </a:t>
                </a:r>
                <a:r>
                  <a:rPr lang="ar-SA" sz="1200" b="1" dirty="0" smtClean="0">
                    <a:effectLst/>
                    <a:latin typeface="DIN Next LT Arabic Medium" panose="020B0603020203050203" pitchFamily="34" charset="-78"/>
                    <a:ea typeface="Times New Roman"/>
                  </a:rPr>
                  <a:t>الوضع الراهن</a:t>
                </a:r>
                <a:endParaRPr lang="en-US" sz="1200" b="1" dirty="0">
                  <a:effectLst/>
                  <a:latin typeface="DIN Next LT Arabic Medium" panose="020B0603020203050203" pitchFamily="34" charset="-78"/>
                  <a:ea typeface="Times New Roman"/>
                </a:endParaRPr>
              </a:p>
            </p:txBody>
          </p:sp>
          <p:sp>
            <p:nvSpPr>
              <p:cNvPr id="54" name="TextBox 17"/>
              <p:cNvSpPr txBox="1"/>
              <p:nvPr/>
            </p:nvSpPr>
            <p:spPr>
              <a:xfrm>
                <a:off x="-274036" y="436157"/>
                <a:ext cx="2607311" cy="875664"/>
              </a:xfrm>
              <a:prstGeom prst="rect">
                <a:avLst/>
              </a:prstGeom>
              <a:noFill/>
            </p:spPr>
            <p:txBody>
              <a:bodyPr wrap="square" rtlCol="0">
                <a:noAutofit/>
              </a:bodyPr>
              <a:lstStyle/>
              <a:p>
                <a:pPr marL="0" marR="0" algn="r">
                  <a:lnSpc>
                    <a:spcPct val="115000"/>
                  </a:lnSpc>
                  <a:spcBef>
                    <a:spcPts val="0"/>
                  </a:spcBef>
                  <a:spcAft>
                    <a:spcPts val="0"/>
                  </a:spcAft>
                </a:pPr>
                <a:r>
                  <a:rPr lang="ar-SA" sz="1400" kern="1200" dirty="0">
                    <a:solidFill>
                      <a:srgbClr val="000000"/>
                    </a:solidFill>
                    <a:effectLst/>
                    <a:latin typeface="DIN Next LT Arabic" panose="020B0503020203050203" pitchFamily="34" charset="-78"/>
                    <a:ea typeface="Times New Roman"/>
                  </a:rPr>
                  <a:t>تم جمع معلومات من مصادر متعددة لتقيم الوضع الراهن و</a:t>
                </a:r>
                <a:r>
                  <a:rPr lang="ar-SA" sz="1400" dirty="0">
                    <a:effectLst/>
                    <a:latin typeface="DIN Next LT Arabic" panose="020B0503020203050203" pitchFamily="34" charset="-78"/>
                    <a:ea typeface="Times New Roman"/>
                  </a:rPr>
                  <a:t> تحديد مستوى القوة والضعف في مجالات الأمن الإلكتروني</a:t>
                </a:r>
                <a:endParaRPr lang="en-US" sz="1400" dirty="0">
                  <a:effectLst/>
                  <a:latin typeface="DIN Next LT Arabic" panose="020B0503020203050203" pitchFamily="34" charset="-78"/>
                  <a:ea typeface="Times New Roman"/>
                </a:endParaRPr>
              </a:p>
            </p:txBody>
          </p:sp>
          <p:sp>
            <p:nvSpPr>
              <p:cNvPr id="55" name="TextBox 16"/>
              <p:cNvSpPr txBox="1"/>
              <p:nvPr/>
            </p:nvSpPr>
            <p:spPr>
              <a:xfrm>
                <a:off x="-639990" y="1440686"/>
                <a:ext cx="1824296" cy="554145"/>
              </a:xfrm>
              <a:prstGeom prst="rect">
                <a:avLst/>
              </a:prstGeom>
              <a:noFill/>
            </p:spPr>
            <p:txBody>
              <a:bodyPr wrap="square" rtlCol="0" anchor="ctr">
                <a:noAutofit/>
              </a:bodyPr>
              <a:lstStyle/>
              <a:p>
                <a:pPr marL="0" marR="0" algn="r">
                  <a:lnSpc>
                    <a:spcPct val="115000"/>
                  </a:lnSpc>
                  <a:spcBef>
                    <a:spcPts val="0"/>
                  </a:spcBef>
                  <a:spcAft>
                    <a:spcPts val="0"/>
                  </a:spcAft>
                </a:pPr>
                <a:r>
                  <a:rPr lang="ar-SA" sz="1200" b="1" dirty="0">
                    <a:effectLst/>
                    <a:latin typeface="DIN Next LT Arabic Medium" panose="020B0603020203050203" pitchFamily="34" charset="-78"/>
                    <a:ea typeface="Times New Roman"/>
                  </a:rPr>
                  <a:t>وثيقة </a:t>
                </a:r>
                <a:r>
                  <a:rPr lang="ar-SA" sz="1200" b="1" dirty="0" smtClean="0">
                    <a:effectLst/>
                    <a:latin typeface="DIN Next LT Arabic Medium" panose="020B0603020203050203" pitchFamily="34" charset="-78"/>
                    <a:ea typeface="Times New Roman"/>
                  </a:rPr>
                  <a:t>تحليل </a:t>
                </a:r>
                <a:r>
                  <a:rPr lang="ar-SA" sz="1200" b="1" dirty="0">
                    <a:effectLst/>
                    <a:latin typeface="DIN Next LT Arabic Medium" panose="020B0603020203050203" pitchFamily="34" charset="-78"/>
                    <a:ea typeface="Times New Roman"/>
                  </a:rPr>
                  <a:t>المخاطر </a:t>
                </a:r>
                <a:r>
                  <a:rPr lang="ar-SA" sz="1200" b="1" dirty="0" smtClean="0">
                    <a:effectLst/>
                    <a:latin typeface="DIN Next LT Arabic Medium" panose="020B0603020203050203" pitchFamily="34" charset="-78"/>
                    <a:ea typeface="Times New Roman"/>
                  </a:rPr>
                  <a:t>و التهديدات</a:t>
                </a:r>
                <a:endParaRPr lang="en-US" sz="1200" b="1" dirty="0">
                  <a:effectLst/>
                  <a:latin typeface="DIN Next LT Arabic Medium" panose="020B0603020203050203" pitchFamily="34" charset="-78"/>
                  <a:ea typeface="Times New Roman"/>
                </a:endParaRPr>
              </a:p>
            </p:txBody>
          </p:sp>
          <p:sp>
            <p:nvSpPr>
              <p:cNvPr id="56" name="TextBox 17"/>
              <p:cNvSpPr txBox="1"/>
              <p:nvPr/>
            </p:nvSpPr>
            <p:spPr>
              <a:xfrm>
                <a:off x="-187640" y="1946345"/>
                <a:ext cx="2607311" cy="654024"/>
              </a:xfrm>
              <a:prstGeom prst="rect">
                <a:avLst/>
              </a:prstGeom>
              <a:noFill/>
            </p:spPr>
            <p:txBody>
              <a:bodyPr wrap="square" rtlCol="0">
                <a:noAutofit/>
              </a:bodyPr>
              <a:lstStyle/>
              <a:p>
                <a:pPr marL="0" marR="0" algn="r">
                  <a:lnSpc>
                    <a:spcPct val="115000"/>
                  </a:lnSpc>
                  <a:spcBef>
                    <a:spcPts val="0"/>
                  </a:spcBef>
                  <a:spcAft>
                    <a:spcPts val="0"/>
                  </a:spcAft>
                </a:pPr>
                <a:r>
                  <a:rPr lang="ar-SA" sz="1400" dirty="0">
                    <a:effectLst/>
                    <a:latin typeface="DIN Next LT Arabic" panose="020B0503020203050203" pitchFamily="34" charset="-78"/>
                    <a:ea typeface="Times New Roman"/>
                  </a:rPr>
                  <a:t>تحديد التهديدات وتقييم المخاطر المتعلقة بالأمن الالكتروني للمملكة</a:t>
                </a:r>
                <a:endParaRPr lang="en-US" sz="1400" dirty="0">
                  <a:effectLst/>
                  <a:latin typeface="DIN Next LT Arabic" panose="020B0503020203050203" pitchFamily="34" charset="-78"/>
                  <a:ea typeface="Times New Roman"/>
                </a:endParaRPr>
              </a:p>
            </p:txBody>
          </p:sp>
        </p:grpSp>
      </p:grpSp>
      <p:sp>
        <p:nvSpPr>
          <p:cNvPr id="80" name="Rectangle 79"/>
          <p:cNvSpPr>
            <a:spLocks noChangeArrowheads="1"/>
          </p:cNvSpPr>
          <p:nvPr/>
        </p:nvSpPr>
        <p:spPr bwMode="auto">
          <a:xfrm rot="5400000" flipH="1">
            <a:off x="7903074" y="2998658"/>
            <a:ext cx="45719" cy="1307562"/>
          </a:xfrm>
          <a:prstGeom prst="rect">
            <a:avLst/>
          </a:prstGeom>
          <a:solidFill>
            <a:srgbClr val="4E6094"/>
          </a:solidFill>
          <a:ln w="9525">
            <a:noFill/>
            <a:miter lim="800000"/>
            <a:headEnd/>
            <a:tailEnd/>
          </a:ln>
        </p:spPr>
        <p:txBody>
          <a:bodyPr wrap="none" lIns="0" tIns="0" rIns="0" bIns="0" anchor="ctr"/>
          <a:lstStyle/>
          <a:p>
            <a:endParaRPr lang="en-US"/>
          </a:p>
        </p:txBody>
      </p:sp>
      <p:sp>
        <p:nvSpPr>
          <p:cNvPr id="81" name="TextBox 17"/>
          <p:cNvSpPr txBox="1"/>
          <p:nvPr/>
        </p:nvSpPr>
        <p:spPr>
          <a:xfrm>
            <a:off x="1383302" y="5015102"/>
            <a:ext cx="1496772" cy="845169"/>
          </a:xfrm>
          <a:prstGeom prst="rect">
            <a:avLst/>
          </a:prstGeom>
          <a:noFill/>
        </p:spPr>
        <p:txBody>
          <a:bodyPr wrap="square" rtlCol="0">
            <a:noAutofit/>
          </a:bodyPr>
          <a:lstStyle/>
          <a:p>
            <a:pPr marL="457200" marR="0" indent="-342900" algn="r" rtl="0">
              <a:lnSpc>
                <a:spcPct val="115000"/>
              </a:lnSpc>
              <a:spcBef>
                <a:spcPts val="0"/>
              </a:spcBef>
              <a:spcAft>
                <a:spcPts val="0"/>
              </a:spcAft>
            </a:pPr>
            <a:r>
              <a:rPr lang="ar-SA" sz="1400" dirty="0">
                <a:effectLst/>
                <a:latin typeface="DIN Next LT Arabic Medium" panose="020B0603020203050203" pitchFamily="34" charset="-78"/>
                <a:ea typeface="Calibri"/>
              </a:rPr>
              <a:t>وثيقة خطة التنفيذ</a:t>
            </a:r>
            <a:endParaRPr lang="en-US" sz="1400" dirty="0">
              <a:effectLst/>
              <a:latin typeface="DIN Next LT Arabic Medium" panose="020B0603020203050203" pitchFamily="34" charset="-78"/>
              <a:ea typeface="Calibri"/>
            </a:endParaRPr>
          </a:p>
        </p:txBody>
      </p:sp>
      <p:sp>
        <p:nvSpPr>
          <p:cNvPr id="82" name="TextBox 17"/>
          <p:cNvSpPr txBox="1"/>
          <p:nvPr/>
        </p:nvSpPr>
        <p:spPr>
          <a:xfrm>
            <a:off x="1383302" y="5800716"/>
            <a:ext cx="1452045" cy="845169"/>
          </a:xfrm>
          <a:prstGeom prst="rect">
            <a:avLst/>
          </a:prstGeom>
          <a:noFill/>
        </p:spPr>
        <p:txBody>
          <a:bodyPr wrap="square" rtlCol="0">
            <a:noAutofit/>
          </a:bodyPr>
          <a:lstStyle/>
          <a:p>
            <a:pPr marL="457200" marR="0" indent="-342900" algn="r" rtl="0">
              <a:lnSpc>
                <a:spcPct val="115000"/>
              </a:lnSpc>
              <a:spcBef>
                <a:spcPts val="0"/>
              </a:spcBef>
              <a:spcAft>
                <a:spcPts val="0"/>
              </a:spcAft>
            </a:pPr>
            <a:r>
              <a:rPr lang="ar-SA" sz="1400" dirty="0">
                <a:effectLst/>
                <a:latin typeface="DIN Next LT Arabic Medium" panose="020B0603020203050203" pitchFamily="34" charset="-78"/>
                <a:ea typeface="Calibri"/>
              </a:rPr>
              <a:t>وثيقة خطة التواصل</a:t>
            </a:r>
            <a:endParaRPr lang="en-US" sz="1400" dirty="0">
              <a:effectLst/>
              <a:latin typeface="DIN Next LT Arabic Medium" panose="020B0603020203050203" pitchFamily="34" charset="-78"/>
              <a:ea typeface="Calibri"/>
            </a:endParaRPr>
          </a:p>
        </p:txBody>
      </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338" y="5213589"/>
            <a:ext cx="913064" cy="472431"/>
          </a:xfrm>
          <a:prstGeom prst="rect">
            <a:avLst/>
          </a:prstGeom>
          <a:ln>
            <a:solidFill>
              <a:schemeClr val="tx1"/>
            </a:solidFill>
          </a:ln>
        </p:spPr>
      </p:pic>
      <p:sp>
        <p:nvSpPr>
          <p:cNvPr id="84" name="TextBox 16"/>
          <p:cNvSpPr txBox="1"/>
          <p:nvPr/>
        </p:nvSpPr>
        <p:spPr>
          <a:xfrm>
            <a:off x="6275234" y="5177810"/>
            <a:ext cx="1737810" cy="608890"/>
          </a:xfrm>
          <a:prstGeom prst="rect">
            <a:avLst/>
          </a:prstGeom>
          <a:noFill/>
        </p:spPr>
        <p:txBody>
          <a:bodyPr wrap="square" rtlCol="0">
            <a:noAutofit/>
          </a:bodyPr>
          <a:lstStyle/>
          <a:p>
            <a:pPr marL="0" marR="0" algn="r">
              <a:lnSpc>
                <a:spcPct val="115000"/>
              </a:lnSpc>
              <a:spcBef>
                <a:spcPts val="0"/>
              </a:spcBef>
              <a:spcAft>
                <a:spcPts val="0"/>
              </a:spcAft>
            </a:pPr>
            <a:r>
              <a:rPr lang="ar-SA" sz="1200" b="1" dirty="0">
                <a:effectLst/>
                <a:latin typeface="DIN Next LT Arabic Medium" panose="020B0603020203050203" pitchFamily="34" charset="-78"/>
                <a:ea typeface="Times New Roman"/>
              </a:rPr>
              <a:t>وثيقة تحليل أفضل الممارسات العالمية</a:t>
            </a:r>
            <a:endParaRPr lang="en-US" sz="1200" b="1" dirty="0">
              <a:effectLst/>
              <a:latin typeface="DIN Next LT Arabic Medium" panose="020B0603020203050203" pitchFamily="34" charset="-78"/>
              <a:ea typeface="Times New Roman"/>
            </a:endParaRPr>
          </a:p>
        </p:txBody>
      </p:sp>
      <p:sp>
        <p:nvSpPr>
          <p:cNvPr id="85" name="TextBox 17"/>
          <p:cNvSpPr txBox="1"/>
          <p:nvPr/>
        </p:nvSpPr>
        <p:spPr>
          <a:xfrm>
            <a:off x="6449341" y="5784667"/>
            <a:ext cx="2483703" cy="962174"/>
          </a:xfrm>
          <a:prstGeom prst="rect">
            <a:avLst/>
          </a:prstGeom>
          <a:noFill/>
        </p:spPr>
        <p:txBody>
          <a:bodyPr wrap="square" rtlCol="0">
            <a:noAutofit/>
          </a:bodyPr>
          <a:lstStyle/>
          <a:p>
            <a:pPr marL="0" marR="0" algn="r">
              <a:lnSpc>
                <a:spcPct val="115000"/>
              </a:lnSpc>
              <a:spcBef>
                <a:spcPts val="0"/>
              </a:spcBef>
              <a:spcAft>
                <a:spcPts val="0"/>
              </a:spcAft>
            </a:pPr>
            <a:r>
              <a:rPr lang="ar-SA" sz="1200" b="1" dirty="0">
                <a:effectLst/>
                <a:latin typeface="DIN Next LT Arabic" panose="020B0503020203050203" pitchFamily="34" charset="-78"/>
                <a:ea typeface="Times New Roman"/>
              </a:rPr>
              <a:t>دراسة ومقارنة أبرز الجهود التي تمت في مجال الأمن الإلكتروني على المستوى العالمي وتحديد أفضل الممارسات المتبعة</a:t>
            </a:r>
            <a:endParaRPr lang="en-US" sz="1200" b="1" dirty="0">
              <a:effectLst/>
              <a:latin typeface="DIN Next LT Arabic" panose="020B0503020203050203" pitchFamily="34" charset="-78"/>
              <a:ea typeface="Times New Roman"/>
            </a:endParaRPr>
          </a:p>
        </p:txBody>
      </p:sp>
    </p:spTree>
    <p:extLst>
      <p:ext uri="{BB962C8B-B14F-4D97-AF65-F5344CB8AC3E}">
        <p14:creationId xmlns:p14="http://schemas.microsoft.com/office/powerpoint/2010/main" val="2253336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txBox="1">
            <a:spLocks/>
          </p:cNvSpPr>
          <p:nvPr/>
        </p:nvSpPr>
        <p:spPr>
          <a:xfrm>
            <a:off x="1" y="867258"/>
            <a:ext cx="9120718" cy="9874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SA" sz="2400" b="1" dirty="0">
                <a:solidFill>
                  <a:srgbClr val="13A79D"/>
                </a:solidFill>
                <a:cs typeface="+mn-cs"/>
              </a:rPr>
              <a:t>رؤية و رسالة المركز الوطني للأمن الالكتروني</a:t>
            </a:r>
            <a:endParaRPr lang="en-US" sz="2400" b="1" dirty="0">
              <a:solidFill>
                <a:srgbClr val="13A79D"/>
              </a:solidFill>
              <a:cs typeface="+mn-cs"/>
            </a:endParaRPr>
          </a:p>
        </p:txBody>
      </p:sp>
      <p:sp>
        <p:nvSpPr>
          <p:cNvPr id="7" name="AutoShape 2"/>
          <p:cNvSpPr>
            <a:spLocks noChangeArrowheads="1"/>
          </p:cNvSpPr>
          <p:nvPr/>
        </p:nvSpPr>
        <p:spPr bwMode="gray">
          <a:xfrm rot="5400000">
            <a:off x="4106157" y="-1362390"/>
            <a:ext cx="1127016" cy="7968529"/>
          </a:xfrm>
          <a:prstGeom prst="chevron">
            <a:avLst>
              <a:gd name="adj" fmla="val 14100"/>
            </a:avLst>
          </a:prstGeom>
          <a:solidFill>
            <a:schemeClr val="bg1">
              <a:lumMod val="95000"/>
            </a:schemeClr>
          </a:solidFill>
          <a:ln w="28575" algn="ctr">
            <a:noFill/>
            <a:miter lim="800000"/>
            <a:headEnd/>
            <a:tailEnd/>
          </a:ln>
          <a:effectLst/>
        </p:spPr>
        <p:txBody>
          <a:bodyPr vert="vert270" lIns="102870" tIns="0" rIns="0" bIns="0" anchor="ctr"/>
          <a:lstStyle/>
          <a:p>
            <a:pPr algn="ctr">
              <a:defRPr/>
            </a:pPr>
            <a:endParaRPr lang="en-US" sz="1050" b="1" kern="0" dirty="0">
              <a:solidFill>
                <a:srgbClr val="FFFFFF"/>
              </a:solidFill>
              <a:latin typeface="Arial" panose="020B0604020202020204" pitchFamily="34" charset="0"/>
            </a:endParaRPr>
          </a:p>
        </p:txBody>
      </p:sp>
      <p:sp>
        <p:nvSpPr>
          <p:cNvPr id="8" name="AutoShape 2"/>
          <p:cNvSpPr>
            <a:spLocks noChangeArrowheads="1"/>
          </p:cNvSpPr>
          <p:nvPr/>
        </p:nvSpPr>
        <p:spPr bwMode="gray">
          <a:xfrm rot="5400000">
            <a:off x="3240008" y="1050861"/>
            <a:ext cx="2859316" cy="7968529"/>
          </a:xfrm>
          <a:prstGeom prst="chevron">
            <a:avLst>
              <a:gd name="adj" fmla="val 1091"/>
            </a:avLst>
          </a:prstGeom>
          <a:solidFill>
            <a:srgbClr val="F2F2F2"/>
          </a:solidFill>
          <a:ln w="28575" algn="ctr">
            <a:noFill/>
            <a:miter lim="800000"/>
            <a:headEnd/>
            <a:tailEnd/>
          </a:ln>
          <a:effectLst/>
        </p:spPr>
        <p:txBody>
          <a:bodyPr vert="vert270" lIns="102870" tIns="0" rIns="0" bIns="0" anchor="ctr"/>
          <a:lstStyle/>
          <a:p>
            <a:pPr algn="ctr">
              <a:defRPr/>
            </a:pPr>
            <a:endParaRPr lang="en-US" sz="1050" b="1" kern="0" dirty="0">
              <a:solidFill>
                <a:srgbClr val="FFFFFF"/>
              </a:solidFill>
              <a:latin typeface="Arial" panose="020B0604020202020204" pitchFamily="34" charset="0"/>
            </a:endParaRPr>
          </a:p>
        </p:txBody>
      </p:sp>
      <p:sp>
        <p:nvSpPr>
          <p:cNvPr id="9" name="Pentagon 8"/>
          <p:cNvSpPr/>
          <p:nvPr/>
        </p:nvSpPr>
        <p:spPr bwMode="gray">
          <a:xfrm rot="5400000">
            <a:off x="4359103" y="-2034919"/>
            <a:ext cx="621123" cy="7968528"/>
          </a:xfrm>
          <a:prstGeom prst="homePlate">
            <a:avLst>
              <a:gd name="adj" fmla="val 33737"/>
            </a:avLst>
          </a:prstGeom>
          <a:solidFill>
            <a:schemeClr val="accent5">
              <a:lumMod val="50000"/>
            </a:schemeClr>
          </a:solidFill>
          <a:ln/>
          <a:extLst/>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ar-SA" sz="2000" b="1" dirty="0" smtClean="0">
                <a:solidFill>
                  <a:srgbClr val="FFFFFF"/>
                </a:solidFill>
                <a:latin typeface="Arial" panose="020B0604020202020204" pitchFamily="34" charset="0"/>
              </a:rPr>
              <a:t>الرؤية</a:t>
            </a:r>
            <a:endParaRPr lang="en-US" sz="1050" b="1" dirty="0">
              <a:solidFill>
                <a:srgbClr val="FFFFFF"/>
              </a:solidFill>
              <a:latin typeface="Arial" panose="020B0604020202020204" pitchFamily="34" charset="0"/>
            </a:endParaRPr>
          </a:p>
        </p:txBody>
      </p:sp>
      <p:sp>
        <p:nvSpPr>
          <p:cNvPr id="10" name="TextBox 9"/>
          <p:cNvSpPr txBox="1"/>
          <p:nvPr/>
        </p:nvSpPr>
        <p:spPr>
          <a:xfrm>
            <a:off x="1047608" y="2435390"/>
            <a:ext cx="7244117" cy="584775"/>
          </a:xfrm>
          <a:prstGeom prst="rect">
            <a:avLst/>
          </a:prstGeom>
          <a:noFill/>
        </p:spPr>
        <p:txBody>
          <a:bodyPr wrap="square" rtlCol="0">
            <a:spAutoFit/>
          </a:bodyPr>
          <a:lstStyle/>
          <a:p>
            <a:pPr algn="ctr" rtl="1"/>
            <a:r>
              <a:rPr lang="ar-SA" sz="1600" b="1" dirty="0">
                <a:solidFill>
                  <a:srgbClr val="180D3F"/>
                </a:solidFill>
              </a:rPr>
              <a:t>لنكون القائد في حماية الفضاء الالكتروني للمملكة العربية السعودية و لنبني الثقة محلياً و دولياً كجهة فعّالة و متقدمة في الأمن الالكتروني</a:t>
            </a:r>
            <a:endParaRPr lang="en-US" sz="1600" b="1" dirty="0">
              <a:solidFill>
                <a:srgbClr val="180D3F"/>
              </a:solidFill>
            </a:endParaRPr>
          </a:p>
        </p:txBody>
      </p:sp>
      <p:sp>
        <p:nvSpPr>
          <p:cNvPr id="11" name="Rectangle 10"/>
          <p:cNvSpPr/>
          <p:nvPr/>
        </p:nvSpPr>
        <p:spPr>
          <a:xfrm>
            <a:off x="1047608" y="4219696"/>
            <a:ext cx="7244117" cy="2031325"/>
          </a:xfrm>
          <a:prstGeom prst="rect">
            <a:avLst/>
          </a:prstGeom>
          <a:solidFill>
            <a:schemeClr val="bg1">
              <a:lumMod val="95000"/>
            </a:schemeClr>
          </a:solidFill>
        </p:spPr>
        <p:txBody>
          <a:bodyPr wrap="square" rtlCol="0">
            <a:spAutoFit/>
          </a:bodyPr>
          <a:lstStyle/>
          <a:p>
            <a:pPr algn="justLow" rtl="1">
              <a:lnSpc>
                <a:spcPct val="150000"/>
              </a:lnSpc>
            </a:pPr>
            <a:r>
              <a:rPr lang="ar-SA" sz="1400" b="1" dirty="0">
                <a:solidFill>
                  <a:srgbClr val="180D3F"/>
                </a:solidFill>
                <a:latin typeface="TheSansArabic Light" panose="020B0302050302020203" pitchFamily="34" charset="-78"/>
              </a:rPr>
              <a:t>يعمل المركز الوطني للأمن الإلكتروني </a:t>
            </a:r>
            <a:r>
              <a:rPr lang="ar-SA" sz="1400" b="1" dirty="0" smtClean="0">
                <a:solidFill>
                  <a:srgbClr val="180D3F"/>
                </a:solidFill>
                <a:latin typeface="TheSansArabic Light" panose="020B0302050302020203" pitchFamily="34" charset="-78"/>
              </a:rPr>
              <a:t>ضمن استراتيجية قائمة </a:t>
            </a:r>
            <a:r>
              <a:rPr lang="ar-SA" sz="1400" b="1" dirty="0">
                <a:solidFill>
                  <a:srgbClr val="180D3F"/>
                </a:solidFill>
                <a:latin typeface="TheSansArabic Light" panose="020B0302050302020203" pitchFamily="34" charset="-78"/>
              </a:rPr>
              <a:t>على التعاون والتنسيق مع القطاعات الحكومية والمنشآت الحيوية بالمملكة كشركاء مهمين في تحقيق أهداف الأمن الإلكتروني بالمملكة.</a:t>
            </a:r>
            <a:br>
              <a:rPr lang="ar-SA" sz="1400" b="1" dirty="0">
                <a:solidFill>
                  <a:srgbClr val="180D3F"/>
                </a:solidFill>
                <a:latin typeface="TheSansArabic Light" panose="020B0302050302020203" pitchFamily="34" charset="-78"/>
              </a:rPr>
            </a:br>
            <a:endParaRPr lang="ar-SA" sz="1400" b="1" dirty="0">
              <a:solidFill>
                <a:srgbClr val="180D3F"/>
              </a:solidFill>
              <a:latin typeface="TheSansArabic Light" panose="020B0302050302020203" pitchFamily="34" charset="-78"/>
            </a:endParaRPr>
          </a:p>
          <a:p>
            <a:pPr algn="justLow" rtl="1">
              <a:lnSpc>
                <a:spcPct val="150000"/>
              </a:lnSpc>
            </a:pPr>
            <a:r>
              <a:rPr lang="ar-SA" sz="1400" b="1" dirty="0">
                <a:solidFill>
                  <a:srgbClr val="180D3F"/>
                </a:solidFill>
                <a:latin typeface="TheSansArabic Light" panose="020B0302050302020203" pitchFamily="34" charset="-78"/>
              </a:rPr>
              <a:t>سيشكل المركز النقطة المحورية لتنسيق الجهود الوطنية في تحديد ومراقبة المخاطر الإلكترونية، وتقديم الارشادات والتوصيات اللازمة لحماية شبكات الاتصالات وأنظمة المعلومات الوطنية، ومشاركة البيانات المتعلقة بالتهديدات، وتنسيق عمليات الاستجابة والمعالجة للحوادث الإلكترونية.</a:t>
            </a:r>
            <a:endParaRPr lang="en-US" sz="1200" b="1" dirty="0">
              <a:solidFill>
                <a:srgbClr val="180D3F"/>
              </a:solidFill>
              <a:latin typeface="TheSansArabic Plain" panose="020B0502050302020203" pitchFamily="34" charset="-78"/>
            </a:endParaRPr>
          </a:p>
        </p:txBody>
      </p:sp>
      <p:sp>
        <p:nvSpPr>
          <p:cNvPr id="12" name="Pentagon 11"/>
          <p:cNvSpPr/>
          <p:nvPr/>
        </p:nvSpPr>
        <p:spPr bwMode="gray">
          <a:xfrm rot="5400000">
            <a:off x="4379807" y="-312836"/>
            <a:ext cx="621123" cy="7968528"/>
          </a:xfrm>
          <a:prstGeom prst="homePlate">
            <a:avLst>
              <a:gd name="adj" fmla="val 33737"/>
            </a:avLst>
          </a:prstGeom>
          <a:solidFill>
            <a:schemeClr val="accent5">
              <a:lumMod val="50000"/>
            </a:schemeClr>
          </a:solidFill>
          <a:ln/>
          <a:extLst/>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ar-SA" sz="2000" b="1" dirty="0" smtClean="0">
                <a:solidFill>
                  <a:srgbClr val="FFFFFF"/>
                </a:solidFill>
                <a:latin typeface="Arial" panose="020B0604020202020204" pitchFamily="34" charset="0"/>
              </a:rPr>
              <a:t>الرسالة</a:t>
            </a:r>
            <a:endParaRPr lang="en-US" sz="105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92648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txBox="1">
            <a:spLocks/>
          </p:cNvSpPr>
          <p:nvPr/>
        </p:nvSpPr>
        <p:spPr>
          <a:xfrm>
            <a:off x="-73806" y="936624"/>
            <a:ext cx="9120718" cy="9874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SA" sz="2000" b="1" dirty="0">
                <a:solidFill>
                  <a:srgbClr val="13A79D"/>
                </a:solidFill>
                <a:cs typeface="+mn-cs"/>
              </a:rPr>
              <a:t>تعد الأهداف الاستراتيجية بمثابة الأداة لتنفيذ رؤية و رسالة المركز الوطني للأمن الالكتروني</a:t>
            </a:r>
            <a:endParaRPr lang="en-US" sz="2000" b="1" dirty="0">
              <a:solidFill>
                <a:srgbClr val="13A79D"/>
              </a:solidFill>
              <a:cs typeface="+mn-cs"/>
            </a:endParaRPr>
          </a:p>
        </p:txBody>
      </p:sp>
      <p:sp>
        <p:nvSpPr>
          <p:cNvPr id="7" name="Rectangle 6"/>
          <p:cNvSpPr/>
          <p:nvPr/>
        </p:nvSpPr>
        <p:spPr>
          <a:xfrm>
            <a:off x="3393505" y="4396296"/>
            <a:ext cx="2408625" cy="225215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05740" rIns="68580" bIns="34290" numCol="1" spcCol="0" rtlCol="0" fromWordArt="0" anchor="t" anchorCtr="0" forceAA="0" compatLnSpc="1">
            <a:prstTxWarp prst="textNoShape">
              <a:avLst/>
            </a:prstTxWarp>
            <a:noAutofit/>
          </a:bodyPr>
          <a:lstStyle/>
          <a:p>
            <a:pPr marL="171450" indent="-171450" algn="r" rtl="1">
              <a:lnSpc>
                <a:spcPct val="200000"/>
              </a:lnSpc>
              <a:spcAft>
                <a:spcPts val="450"/>
              </a:spcAft>
              <a:buFont typeface="+mj-lt"/>
              <a:buAutoNum type="arabicPeriod"/>
            </a:pPr>
            <a:r>
              <a:rPr lang="ar-SA" sz="1000" b="1" dirty="0">
                <a:solidFill>
                  <a:schemeClr val="tx1"/>
                </a:solidFill>
                <a:cs typeface="+mj-cs"/>
              </a:rPr>
              <a:t>تفعيل أفضل الممارسات العالمية في الفضاء الالكتروني في المملكة العربية السعودية.</a:t>
            </a:r>
          </a:p>
          <a:p>
            <a:pPr marL="171450" indent="-171450" algn="r" rtl="1">
              <a:lnSpc>
                <a:spcPct val="200000"/>
              </a:lnSpc>
              <a:spcAft>
                <a:spcPts val="450"/>
              </a:spcAft>
              <a:buFont typeface="+mj-lt"/>
              <a:buAutoNum type="arabicPeriod"/>
            </a:pPr>
            <a:r>
              <a:rPr lang="ar-SA" sz="1000" b="1" dirty="0">
                <a:solidFill>
                  <a:schemeClr val="tx1"/>
                </a:solidFill>
                <a:cs typeface="+mj-cs"/>
              </a:rPr>
              <a:t>زيادة الوعي العام حول مخاطر الفضاء الالكتروني.</a:t>
            </a:r>
            <a:endParaRPr lang="en-US" sz="1000" b="1" dirty="0">
              <a:solidFill>
                <a:schemeClr val="tx1"/>
              </a:solidFill>
              <a:cs typeface="+mj-cs"/>
            </a:endParaRPr>
          </a:p>
        </p:txBody>
      </p:sp>
      <p:sp>
        <p:nvSpPr>
          <p:cNvPr id="8" name="Rectangle 7"/>
          <p:cNvSpPr/>
          <p:nvPr/>
        </p:nvSpPr>
        <p:spPr>
          <a:xfrm>
            <a:off x="6361158" y="4396296"/>
            <a:ext cx="2531802" cy="225215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05740" rIns="68580" bIns="34290" numCol="1" spcCol="0" rtlCol="0" fromWordArt="0" anchor="t" anchorCtr="0" forceAA="0" compatLnSpc="1">
            <a:prstTxWarp prst="textNoShape">
              <a:avLst/>
            </a:prstTxWarp>
            <a:noAutofit/>
          </a:bodyPr>
          <a:lstStyle/>
          <a:p>
            <a:pPr marL="171450" indent="-171450" algn="r" rtl="1">
              <a:lnSpc>
                <a:spcPct val="200000"/>
              </a:lnSpc>
              <a:spcAft>
                <a:spcPts val="450"/>
              </a:spcAft>
              <a:buFont typeface="+mj-lt"/>
              <a:buAutoNum type="arabicPeriod"/>
            </a:pPr>
            <a:r>
              <a:rPr lang="ar-SA" sz="1000" b="1" dirty="0">
                <a:solidFill>
                  <a:schemeClr val="tx1"/>
                </a:solidFill>
                <a:cs typeface="+mj-cs"/>
              </a:rPr>
              <a:t>تمكين الجهات الحكومية و </a:t>
            </a:r>
            <a:r>
              <a:rPr lang="ar-SA" sz="1000" b="1" dirty="0">
                <a:solidFill>
                  <a:schemeClr val="tx1"/>
                </a:solidFill>
              </a:rPr>
              <a:t>المنشآت الحيوية </a:t>
            </a:r>
            <a:r>
              <a:rPr lang="ar-SA" sz="1000" b="1" dirty="0">
                <a:solidFill>
                  <a:schemeClr val="tx1"/>
                </a:solidFill>
                <a:cs typeface="+mj-cs"/>
              </a:rPr>
              <a:t>على الحصول على معلومات استباقية للتصدي للهجمات.</a:t>
            </a:r>
          </a:p>
          <a:p>
            <a:pPr marL="171450" indent="-171450" algn="r" rtl="1">
              <a:lnSpc>
                <a:spcPct val="200000"/>
              </a:lnSpc>
              <a:spcAft>
                <a:spcPts val="450"/>
              </a:spcAft>
              <a:buFont typeface="+mj-lt"/>
              <a:buAutoNum type="arabicPeriod"/>
            </a:pPr>
            <a:r>
              <a:rPr lang="ar-SA" sz="1000" b="1" dirty="0">
                <a:solidFill>
                  <a:schemeClr val="tx1"/>
                </a:solidFill>
                <a:cs typeface="+mj-cs"/>
              </a:rPr>
              <a:t>تزويد الجهات الحكومية و </a:t>
            </a:r>
            <a:r>
              <a:rPr lang="ar-SA" sz="1000" b="1" dirty="0">
                <a:solidFill>
                  <a:schemeClr val="tx1"/>
                </a:solidFill>
              </a:rPr>
              <a:t>المنشآت الحيوية </a:t>
            </a:r>
            <a:r>
              <a:rPr lang="ar-SA" sz="1000" b="1" dirty="0">
                <a:solidFill>
                  <a:schemeClr val="tx1"/>
                </a:solidFill>
                <a:cs typeface="+mj-cs"/>
              </a:rPr>
              <a:t>بقدرات عملية و فعالة للمراقبة الالكترونية. </a:t>
            </a:r>
          </a:p>
          <a:p>
            <a:pPr marL="171450" indent="-171450" algn="r" rtl="1">
              <a:lnSpc>
                <a:spcPct val="200000"/>
              </a:lnSpc>
              <a:spcAft>
                <a:spcPts val="450"/>
              </a:spcAft>
              <a:buFont typeface="+mj-lt"/>
              <a:buAutoNum type="arabicPeriod"/>
            </a:pPr>
            <a:r>
              <a:rPr lang="ar-SA" sz="1000" b="1" dirty="0">
                <a:solidFill>
                  <a:schemeClr val="tx1"/>
                </a:solidFill>
                <a:cs typeface="+mj-cs"/>
              </a:rPr>
              <a:t>تعزيز التواصل و التعاون في حماية الفضاء الالكتروني بين الجهات الحكومية و </a:t>
            </a:r>
            <a:r>
              <a:rPr lang="ar-SA" sz="1000" b="1" dirty="0">
                <a:solidFill>
                  <a:schemeClr val="tx1"/>
                </a:solidFill>
              </a:rPr>
              <a:t>المنشآت الحيوية.</a:t>
            </a:r>
            <a:endParaRPr lang="en-US" sz="1000" b="1" dirty="0">
              <a:solidFill>
                <a:schemeClr val="tx1"/>
              </a:solidFill>
              <a:cs typeface="+mj-cs"/>
            </a:endParaRPr>
          </a:p>
        </p:txBody>
      </p:sp>
      <p:sp>
        <p:nvSpPr>
          <p:cNvPr id="9" name="Rectangle 8"/>
          <p:cNvSpPr/>
          <p:nvPr/>
        </p:nvSpPr>
        <p:spPr>
          <a:xfrm>
            <a:off x="3382939" y="1822452"/>
            <a:ext cx="2419191" cy="1663696"/>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a:endParaRPr lang="en-US" sz="1050" b="1" dirty="0">
              <a:solidFill>
                <a:schemeClr val="tx1"/>
              </a:solidFill>
            </a:endParaRPr>
          </a:p>
        </p:txBody>
      </p:sp>
      <p:sp>
        <p:nvSpPr>
          <p:cNvPr id="10" name="Rectangle 9"/>
          <p:cNvSpPr/>
          <p:nvPr/>
        </p:nvSpPr>
        <p:spPr>
          <a:xfrm>
            <a:off x="3574501" y="2924206"/>
            <a:ext cx="2068983" cy="1577943"/>
          </a:xfrm>
          <a:prstGeom prst="rect">
            <a:avLst/>
          </a:prstGeom>
          <a:solidFill>
            <a:srgbClr val="E1EF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34290" numCol="1" spcCol="0" rtlCol="0" fromWordArt="0" anchor="ctr" anchorCtr="0" forceAA="0" compatLnSpc="1">
            <a:prstTxWarp prst="textNoShape">
              <a:avLst/>
            </a:prstTxWarp>
            <a:noAutofit/>
          </a:bodyPr>
          <a:lstStyle/>
          <a:p>
            <a:pPr algn="ctr"/>
            <a:r>
              <a:rPr lang="ar-SA" sz="1200" b="1" dirty="0">
                <a:solidFill>
                  <a:schemeClr val="tx1"/>
                </a:solidFill>
              </a:rPr>
              <a:t/>
            </a:r>
            <a:br>
              <a:rPr lang="ar-SA" sz="1200" b="1" dirty="0">
                <a:solidFill>
                  <a:schemeClr val="tx1"/>
                </a:solidFill>
              </a:rPr>
            </a:br>
            <a:r>
              <a:rPr lang="ar-SA" sz="1200" b="1" dirty="0">
                <a:solidFill>
                  <a:schemeClr val="tx1"/>
                </a:solidFill>
              </a:rPr>
              <a:t>العمل على تعزيز فهم مخاطر الأمن الالكتروني وإيضاح آلية التعامل مع الحوادث الالكترونية</a:t>
            </a:r>
            <a:endParaRPr lang="en-US" sz="1200" b="1" dirty="0">
              <a:solidFill>
                <a:schemeClr val="tx1"/>
              </a:solidFill>
            </a:endParaRPr>
          </a:p>
        </p:txBody>
      </p:sp>
      <p:sp>
        <p:nvSpPr>
          <p:cNvPr id="11" name="Pentagon 10"/>
          <p:cNvSpPr/>
          <p:nvPr/>
        </p:nvSpPr>
        <p:spPr>
          <a:xfrm rot="5400000">
            <a:off x="3961289" y="1733334"/>
            <a:ext cx="1295399" cy="2210229"/>
          </a:xfrm>
          <a:prstGeom prst="homePlate">
            <a:avLst>
              <a:gd name="adj" fmla="val 1735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ar-SA" sz="1400" b="1" dirty="0">
                <a:solidFill>
                  <a:schemeClr val="bg1"/>
                </a:solidFill>
                <a:cs typeface="+mj-cs"/>
              </a:rPr>
              <a:t>تعزيز الوضع العام للفضاء الالكتروني</a:t>
            </a:r>
            <a:endParaRPr lang="en-US" sz="1100" b="1" dirty="0">
              <a:solidFill>
                <a:schemeClr val="bg1"/>
              </a:solidFill>
              <a:cs typeface="+mj-cs"/>
            </a:endParaRPr>
          </a:p>
        </p:txBody>
      </p:sp>
      <p:sp>
        <p:nvSpPr>
          <p:cNvPr id="12" name="Rectangle 11"/>
          <p:cNvSpPr/>
          <p:nvPr/>
        </p:nvSpPr>
        <p:spPr>
          <a:xfrm>
            <a:off x="6361158" y="1822450"/>
            <a:ext cx="2519006" cy="165147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a:endParaRPr lang="en-US" sz="1050" b="1" dirty="0">
              <a:solidFill>
                <a:schemeClr val="tx1"/>
              </a:solidFill>
            </a:endParaRPr>
          </a:p>
        </p:txBody>
      </p:sp>
      <p:sp>
        <p:nvSpPr>
          <p:cNvPr id="13" name="Rectangle 12"/>
          <p:cNvSpPr/>
          <p:nvPr/>
        </p:nvSpPr>
        <p:spPr>
          <a:xfrm>
            <a:off x="6576432" y="3143249"/>
            <a:ext cx="2068983" cy="1358900"/>
          </a:xfrm>
          <a:prstGeom prst="rect">
            <a:avLst/>
          </a:prstGeom>
          <a:solidFill>
            <a:srgbClr val="E1EF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34290" numCol="1" spcCol="0" rtlCol="0" fromWordArt="0" anchor="ctr" anchorCtr="0" forceAA="0" compatLnSpc="1">
            <a:prstTxWarp prst="textNoShape">
              <a:avLst/>
            </a:prstTxWarp>
            <a:noAutofit/>
          </a:bodyPr>
          <a:lstStyle/>
          <a:p>
            <a:pPr algn="ctr"/>
            <a:r>
              <a:rPr lang="ar-SA" sz="1200" b="1" dirty="0">
                <a:solidFill>
                  <a:schemeClr val="tx1"/>
                </a:solidFill>
              </a:rPr>
              <a:t/>
            </a:r>
            <a:br>
              <a:rPr lang="ar-SA" sz="1200" b="1" dirty="0">
                <a:solidFill>
                  <a:schemeClr val="tx1"/>
                </a:solidFill>
              </a:rPr>
            </a:br>
            <a:r>
              <a:rPr lang="ar-SA" sz="1200" b="1" dirty="0">
                <a:solidFill>
                  <a:schemeClr val="tx1"/>
                </a:solidFill>
              </a:rPr>
              <a:t>مساعدة الجهات الحكومية و المنشآت الحيوية للاستعداد بشكل أفضل للحماية من الهجمات الالكترونية و التصدي </a:t>
            </a:r>
            <a:r>
              <a:rPr lang="ar-SA" sz="1200" b="1" dirty="0" smtClean="0">
                <a:solidFill>
                  <a:schemeClr val="tx1"/>
                </a:solidFill>
              </a:rPr>
              <a:t>لها </a:t>
            </a:r>
            <a:r>
              <a:rPr lang="ar-SA" sz="1200" b="1" dirty="0">
                <a:solidFill>
                  <a:schemeClr val="tx1"/>
                </a:solidFill>
              </a:rPr>
              <a:t>على المستوى الوطني</a:t>
            </a:r>
            <a:endParaRPr lang="en-US" sz="1200" b="1" dirty="0">
              <a:solidFill>
                <a:schemeClr val="tx1"/>
              </a:solidFill>
            </a:endParaRPr>
          </a:p>
        </p:txBody>
      </p:sp>
      <p:sp>
        <p:nvSpPr>
          <p:cNvPr id="14" name="Pentagon 13"/>
          <p:cNvSpPr/>
          <p:nvPr/>
        </p:nvSpPr>
        <p:spPr>
          <a:xfrm rot="5400000">
            <a:off x="6953953" y="1733335"/>
            <a:ext cx="1295398" cy="2210229"/>
          </a:xfrm>
          <a:prstGeom prst="homePlate">
            <a:avLst>
              <a:gd name="adj" fmla="val 1735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lnSpc>
                <a:spcPct val="150000"/>
              </a:lnSpc>
              <a:spcBef>
                <a:spcPts val="450"/>
              </a:spcBef>
              <a:spcAft>
                <a:spcPts val="450"/>
              </a:spcAft>
              <a:defRPr/>
            </a:pPr>
            <a:r>
              <a:rPr lang="ar-SA" sz="1400" b="1" dirty="0">
                <a:solidFill>
                  <a:schemeClr val="bg1"/>
                </a:solidFill>
                <a:cs typeface="+mj-cs"/>
              </a:rPr>
              <a:t>تمكين الجهات الحكومية و المنشآت الحيوية من الاستعداد بشكل أفضل للحماية من الهجمات الالكترونية </a:t>
            </a:r>
            <a:endParaRPr lang="en-US" sz="1400" b="1" dirty="0">
              <a:solidFill>
                <a:schemeClr val="bg1"/>
              </a:solidFill>
              <a:cs typeface="+mj-cs"/>
            </a:endParaRPr>
          </a:p>
        </p:txBody>
      </p:sp>
      <p:sp>
        <p:nvSpPr>
          <p:cNvPr id="15" name="Rectangle 14"/>
          <p:cNvSpPr/>
          <p:nvPr/>
        </p:nvSpPr>
        <p:spPr>
          <a:xfrm>
            <a:off x="277858" y="4396296"/>
            <a:ext cx="2423373" cy="2252151"/>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205740" rIns="68580" bIns="34290" numCol="1" spcCol="0" rtlCol="0" fromWordArt="0" anchor="t" anchorCtr="0" forceAA="0" compatLnSpc="1">
            <a:prstTxWarp prst="textNoShape">
              <a:avLst/>
            </a:prstTxWarp>
            <a:noAutofit/>
          </a:bodyPr>
          <a:lstStyle/>
          <a:p>
            <a:pPr marL="171450" indent="-171450" algn="r" rtl="1">
              <a:lnSpc>
                <a:spcPct val="200000"/>
              </a:lnSpc>
              <a:spcAft>
                <a:spcPts val="450"/>
              </a:spcAft>
              <a:buFont typeface="+mj-lt"/>
              <a:buAutoNum type="arabicPeriod"/>
            </a:pPr>
            <a:r>
              <a:rPr lang="ar-SA" sz="1000" b="1" dirty="0">
                <a:solidFill>
                  <a:schemeClr val="tx1"/>
                </a:solidFill>
                <a:cs typeface="+mj-cs"/>
              </a:rPr>
              <a:t>تطوير و إدارة  المركز وفقا </a:t>
            </a:r>
            <a:r>
              <a:rPr lang="ar-SA" sz="1000" b="1" dirty="0">
                <a:solidFill>
                  <a:schemeClr val="tx1"/>
                </a:solidFill>
              </a:rPr>
              <a:t>للمبادرات التنفيذية والتوجه </a:t>
            </a:r>
            <a:r>
              <a:rPr lang="ar-SA" sz="1000" b="1" dirty="0">
                <a:solidFill>
                  <a:schemeClr val="tx1"/>
                </a:solidFill>
                <a:cs typeface="+mj-cs"/>
              </a:rPr>
              <a:t>الاستراتيجي للمركز.</a:t>
            </a:r>
          </a:p>
          <a:p>
            <a:pPr marL="171450" indent="-171450" algn="r" rtl="1">
              <a:lnSpc>
                <a:spcPct val="200000"/>
              </a:lnSpc>
              <a:spcAft>
                <a:spcPts val="450"/>
              </a:spcAft>
              <a:buFont typeface="+mj-lt"/>
              <a:buAutoNum type="arabicPeriod"/>
            </a:pPr>
            <a:r>
              <a:rPr lang="ar-SA" sz="1000" b="1" dirty="0">
                <a:solidFill>
                  <a:schemeClr val="tx1"/>
                </a:solidFill>
                <a:cs typeface="+mj-cs"/>
              </a:rPr>
              <a:t>تحديد و إدارة المتطلبات التشغيلية للمركز.</a:t>
            </a:r>
          </a:p>
          <a:p>
            <a:pPr marL="171450" indent="-171450" algn="r" rtl="1">
              <a:lnSpc>
                <a:spcPct val="200000"/>
              </a:lnSpc>
              <a:spcAft>
                <a:spcPts val="450"/>
              </a:spcAft>
              <a:buFont typeface="+mj-lt"/>
              <a:buAutoNum type="arabicPeriod"/>
            </a:pPr>
            <a:r>
              <a:rPr lang="ar-SA" sz="1000" b="1" dirty="0">
                <a:solidFill>
                  <a:schemeClr val="tx1"/>
                </a:solidFill>
                <a:cs typeface="+mj-cs"/>
              </a:rPr>
              <a:t>تسخير موارد المركز لتطوير و تحسين أداء العمل.</a:t>
            </a:r>
            <a:endParaRPr lang="en-US" sz="1000" b="1" dirty="0">
              <a:solidFill>
                <a:schemeClr val="tx1"/>
              </a:solidFill>
              <a:cs typeface="+mj-cs"/>
            </a:endParaRPr>
          </a:p>
        </p:txBody>
      </p:sp>
      <p:sp>
        <p:nvSpPr>
          <p:cNvPr id="16" name="Rectangle 15"/>
          <p:cNvSpPr/>
          <p:nvPr/>
        </p:nvSpPr>
        <p:spPr>
          <a:xfrm>
            <a:off x="265160" y="1822451"/>
            <a:ext cx="2423372" cy="165147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a:endParaRPr lang="en-US" sz="1050" b="1" dirty="0">
              <a:solidFill>
                <a:schemeClr val="tx1"/>
              </a:solidFill>
            </a:endParaRPr>
          </a:p>
        </p:txBody>
      </p:sp>
      <p:sp>
        <p:nvSpPr>
          <p:cNvPr id="17" name="Rectangle 16"/>
          <p:cNvSpPr/>
          <p:nvPr/>
        </p:nvSpPr>
        <p:spPr>
          <a:xfrm>
            <a:off x="473603" y="2924206"/>
            <a:ext cx="2068983" cy="1577944"/>
          </a:xfrm>
          <a:prstGeom prst="rect">
            <a:avLst/>
          </a:prstGeom>
          <a:solidFill>
            <a:srgbClr val="E1EF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34290" numCol="1" spcCol="0" rtlCol="0" fromWordArt="0" anchor="ctr" anchorCtr="0" forceAA="0" compatLnSpc="1">
            <a:prstTxWarp prst="textNoShape">
              <a:avLst/>
            </a:prstTxWarp>
            <a:noAutofit/>
          </a:bodyPr>
          <a:lstStyle/>
          <a:p>
            <a:pPr algn="ctr"/>
            <a:r>
              <a:rPr lang="ar-SA" sz="1200" b="1" dirty="0">
                <a:solidFill>
                  <a:schemeClr val="tx1"/>
                </a:solidFill>
              </a:rPr>
              <a:t/>
            </a:r>
            <a:br>
              <a:rPr lang="ar-SA" sz="1200" b="1" dirty="0">
                <a:solidFill>
                  <a:schemeClr val="tx1"/>
                </a:solidFill>
              </a:rPr>
            </a:br>
            <a:r>
              <a:rPr lang="ar-SA" sz="1200" b="1" dirty="0">
                <a:solidFill>
                  <a:schemeClr val="tx1"/>
                </a:solidFill>
              </a:rPr>
              <a:t>بناء القدرات الداخلية لتعزيز دور المركز للقيام بالمسؤوليات المناطة به بشكل عملي و فعّال</a:t>
            </a:r>
            <a:endParaRPr lang="en-US" sz="1200" b="1" dirty="0">
              <a:solidFill>
                <a:schemeClr val="tx1"/>
              </a:solidFill>
            </a:endParaRPr>
          </a:p>
        </p:txBody>
      </p:sp>
      <p:sp>
        <p:nvSpPr>
          <p:cNvPr id="18" name="Pentagon 17"/>
          <p:cNvSpPr/>
          <p:nvPr/>
        </p:nvSpPr>
        <p:spPr>
          <a:xfrm rot="5400000">
            <a:off x="860391" y="1733335"/>
            <a:ext cx="1295402" cy="2210230"/>
          </a:xfrm>
          <a:prstGeom prst="homePlate">
            <a:avLst>
              <a:gd name="adj" fmla="val 1573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ar-SA" sz="1400" b="1" dirty="0">
                <a:solidFill>
                  <a:schemeClr val="bg1"/>
                </a:solidFill>
                <a:cs typeface="+mj-cs"/>
              </a:rPr>
              <a:t>بناء و تعزيز قدرات المركز الداخلية</a:t>
            </a:r>
            <a:endParaRPr lang="en-US" sz="1400" b="1" dirty="0">
              <a:solidFill>
                <a:schemeClr val="bg1"/>
              </a:solidFill>
              <a:cs typeface="+mj-cs"/>
            </a:endParaRPr>
          </a:p>
        </p:txBody>
      </p:sp>
      <p:sp>
        <p:nvSpPr>
          <p:cNvPr id="19" name="Text Placeholder 4"/>
          <p:cNvSpPr txBox="1">
            <a:spLocks/>
          </p:cNvSpPr>
          <p:nvPr/>
        </p:nvSpPr>
        <p:spPr>
          <a:xfrm>
            <a:off x="6989336" y="1863929"/>
            <a:ext cx="1243168" cy="224589"/>
          </a:xfrm>
          <a:prstGeom prst="rect">
            <a:avLst/>
          </a:prstGeom>
        </p:spPr>
        <p:txBody>
          <a:bodyPr/>
          <a:lstStyle>
            <a:lvl1pPr marL="371464" indent="-371464" algn="l" defTabSz="495285" rtl="0" eaLnBrk="1" latinLnBrk="0" hangingPunct="1">
              <a:spcBef>
                <a:spcPct val="20000"/>
              </a:spcBef>
              <a:buFont typeface="Arial"/>
              <a:buChar char="•"/>
              <a:defRPr sz="3467" kern="1200">
                <a:solidFill>
                  <a:schemeClr val="tx1"/>
                </a:solidFill>
                <a:latin typeface="Arial"/>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Arial"/>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Arial"/>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Arial"/>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Arial"/>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marL="0" indent="0" algn="ctr">
              <a:buNone/>
            </a:pPr>
            <a:r>
              <a:rPr lang="ar-SA" sz="1400" dirty="0" smtClean="0"/>
              <a:t>الهدف الأول</a:t>
            </a:r>
            <a:endParaRPr lang="en-US" sz="1400" dirty="0"/>
          </a:p>
        </p:txBody>
      </p:sp>
      <p:sp>
        <p:nvSpPr>
          <p:cNvPr id="20" name="Text Placeholder 4"/>
          <p:cNvSpPr txBox="1">
            <a:spLocks/>
          </p:cNvSpPr>
          <p:nvPr/>
        </p:nvSpPr>
        <p:spPr>
          <a:xfrm>
            <a:off x="4000104" y="1863929"/>
            <a:ext cx="1243168" cy="224589"/>
          </a:xfrm>
          <a:prstGeom prst="rect">
            <a:avLst/>
          </a:prstGeom>
        </p:spPr>
        <p:txBody>
          <a:bodyPr/>
          <a:lstStyle>
            <a:lvl1pPr marL="371464" indent="-371464" algn="l" defTabSz="495285" rtl="0" eaLnBrk="1" latinLnBrk="0" hangingPunct="1">
              <a:spcBef>
                <a:spcPct val="20000"/>
              </a:spcBef>
              <a:buFont typeface="Arial"/>
              <a:buChar char="•"/>
              <a:defRPr sz="3467" kern="1200">
                <a:solidFill>
                  <a:schemeClr val="tx1"/>
                </a:solidFill>
                <a:latin typeface="Arial"/>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Arial"/>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Arial"/>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Arial"/>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Arial"/>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marL="0" indent="0" algn="ctr">
              <a:buNone/>
            </a:pPr>
            <a:r>
              <a:rPr lang="ar-SA" sz="1400" dirty="0" smtClean="0"/>
              <a:t>الهدف الثاني</a:t>
            </a:r>
            <a:endParaRPr lang="en-US" sz="1400" dirty="0"/>
          </a:p>
        </p:txBody>
      </p:sp>
      <p:sp>
        <p:nvSpPr>
          <p:cNvPr id="21" name="Text Placeholder 4"/>
          <p:cNvSpPr txBox="1">
            <a:spLocks/>
          </p:cNvSpPr>
          <p:nvPr/>
        </p:nvSpPr>
        <p:spPr>
          <a:xfrm>
            <a:off x="886506" y="1863929"/>
            <a:ext cx="1243168" cy="224589"/>
          </a:xfrm>
          <a:prstGeom prst="rect">
            <a:avLst/>
          </a:prstGeom>
        </p:spPr>
        <p:txBody>
          <a:bodyPr/>
          <a:lstStyle>
            <a:lvl1pPr marL="371464" indent="-371464" algn="l" defTabSz="495285" rtl="0" eaLnBrk="1" latinLnBrk="0" hangingPunct="1">
              <a:spcBef>
                <a:spcPct val="20000"/>
              </a:spcBef>
              <a:buFont typeface="Arial"/>
              <a:buChar char="•"/>
              <a:defRPr sz="3467" kern="1200">
                <a:solidFill>
                  <a:schemeClr val="tx1"/>
                </a:solidFill>
                <a:latin typeface="Arial"/>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Arial"/>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Arial"/>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Arial"/>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Arial"/>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a:lstStyle>
          <a:p>
            <a:pPr marL="0" indent="0" algn="ctr">
              <a:buNone/>
            </a:pPr>
            <a:r>
              <a:rPr lang="ar-SA" sz="1400" dirty="0" smtClean="0"/>
              <a:t>الهدف الثالث</a:t>
            </a:r>
            <a:endParaRPr lang="en-US" sz="1400" dirty="0"/>
          </a:p>
        </p:txBody>
      </p:sp>
    </p:spTree>
    <p:extLst>
      <p:ext uri="{BB962C8B-B14F-4D97-AF65-F5344CB8AC3E}">
        <p14:creationId xmlns:p14="http://schemas.microsoft.com/office/powerpoint/2010/main" val="1812907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txBox="1">
            <a:spLocks/>
          </p:cNvSpPr>
          <p:nvPr/>
        </p:nvSpPr>
        <p:spPr>
          <a:xfrm>
            <a:off x="0" y="1541964"/>
            <a:ext cx="9120718" cy="816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1"/>
            <a:r>
              <a:rPr lang="ar-SA" sz="2000" b="1" dirty="0">
                <a:solidFill>
                  <a:srgbClr val="13A79D"/>
                </a:solidFill>
                <a:cs typeface="+mn-cs"/>
              </a:rPr>
              <a:t>الخدمات الرئيسية للمركز الوطني للأمن الالكتروني</a:t>
            </a:r>
            <a:endParaRPr lang="en-US" sz="2000" b="1" dirty="0">
              <a:solidFill>
                <a:srgbClr val="13A79D"/>
              </a:solidFill>
              <a:cs typeface="+mn-cs"/>
            </a:endParaRPr>
          </a:p>
        </p:txBody>
      </p:sp>
      <p:sp>
        <p:nvSpPr>
          <p:cNvPr id="8" name="Rectangle 7"/>
          <p:cNvSpPr/>
          <p:nvPr/>
        </p:nvSpPr>
        <p:spPr>
          <a:xfrm>
            <a:off x="237879" y="2912374"/>
            <a:ext cx="2046147" cy="739465"/>
          </a:xfrm>
          <a:prstGeom prst="rect">
            <a:avLst/>
          </a:prstGeom>
          <a:solidFill>
            <a:srgbClr val="180D3F"/>
          </a:solidFill>
          <a:ln w="12700" cap="flat" cmpd="sng">
            <a:solidFill>
              <a:schemeClr val="bg1"/>
            </a:solidFill>
            <a:prstDash val="solid"/>
            <a:round/>
            <a:headEnd/>
            <a:tailEnd/>
          </a:ln>
          <a:effectLst>
            <a:outerShdw blurRad="50800" dist="38100" dir="2700000" algn="tl" rotWithShape="0">
              <a:prstClr val="black">
                <a:alpha val="40000"/>
              </a:prstClr>
            </a:outerShdw>
          </a:effectLst>
        </p:spPr>
        <p:txBody>
          <a:bodyPr vert="horz" lIns="91440" tIns="91440" rIns="91440" bIns="91440" anchor="ctr"/>
          <a:lstStyle/>
          <a:p>
            <a:pPr algn="ctr" rtl="1">
              <a:defRPr/>
            </a:pPr>
            <a:r>
              <a:rPr lang="ar-SA" sz="1600" b="1" kern="0" dirty="0" smtClean="0">
                <a:solidFill>
                  <a:prstClr val="white"/>
                </a:solidFill>
                <a:latin typeface="DIN Next LT Arabic Medium" panose="020B0603020203050203" pitchFamily="34" charset="-78"/>
                <a:ea typeface="ＭＳ Ｐゴシック" charset="-128"/>
                <a:cs typeface="Times New Roman"/>
              </a:rPr>
              <a:t>الاستجابة للحوادث والاستشارات التقنية</a:t>
            </a:r>
            <a:endParaRPr lang="en-US" sz="1600" b="1" kern="0" dirty="0" smtClean="0">
              <a:solidFill>
                <a:prstClr val="white"/>
              </a:solidFill>
              <a:latin typeface="DIN Next LT Arabic Medium" panose="020B0603020203050203" pitchFamily="34" charset="-78"/>
              <a:ea typeface="ＭＳ Ｐゴシック" charset="-128"/>
            </a:endParaRPr>
          </a:p>
        </p:txBody>
      </p:sp>
      <p:sp>
        <p:nvSpPr>
          <p:cNvPr id="9" name="Rectangle 8"/>
          <p:cNvSpPr/>
          <p:nvPr/>
        </p:nvSpPr>
        <p:spPr>
          <a:xfrm>
            <a:off x="237879" y="3651838"/>
            <a:ext cx="2046147" cy="2177522"/>
          </a:xfrm>
          <a:prstGeom prst="rect">
            <a:avLst/>
          </a:prstGeom>
          <a:solidFill>
            <a:schemeClr val="accent1">
              <a:lumMod val="10000"/>
              <a:lumOff val="90000"/>
            </a:schemeClr>
          </a:solidFill>
          <a:ln w="19050" cap="flat" cmpd="sng">
            <a:solidFill>
              <a:schemeClr val="bg1"/>
            </a:solidFill>
            <a:prstDash val="solid"/>
            <a:round/>
            <a:headEnd/>
            <a:tailEnd/>
          </a:ln>
          <a:effectLst>
            <a:outerShdw blurRad="50800" dist="38100" dir="2700000" algn="tl" rotWithShape="0">
              <a:prstClr val="black">
                <a:alpha val="40000"/>
              </a:prstClr>
            </a:outerShdw>
          </a:effectLst>
        </p:spPr>
        <p:txBody>
          <a:bodyPr vert="horz" lIns="91440" tIns="91440" rIns="91440" bIns="91440" anchor="t">
            <a:noAutofit/>
          </a:bodyPr>
          <a:lstStyle/>
          <a:p>
            <a:pPr marL="171450" indent="-171450" algn="r" rtl="1">
              <a:lnSpc>
                <a:spcPct val="150000"/>
              </a:lnSpc>
              <a:buFont typeface="Arial" panose="020B0604020202020204" pitchFamily="34" charset="0"/>
              <a:buChar char="•"/>
            </a:pPr>
            <a:r>
              <a:rPr lang="ar-SA" sz="1400" b="1" dirty="0">
                <a:solidFill>
                  <a:prstClr val="black"/>
                </a:solidFill>
              </a:rPr>
              <a:t>التحقيق الرقمي للحوادث الالكترونية </a:t>
            </a:r>
            <a:r>
              <a:rPr lang="ar-SA" sz="1400" b="1" dirty="0" smtClean="0">
                <a:solidFill>
                  <a:prstClr val="black"/>
                </a:solidFill>
              </a:rPr>
              <a:t>ومعالجتها.</a:t>
            </a:r>
          </a:p>
          <a:p>
            <a:pPr marL="171450" indent="-171450" algn="r" rtl="1">
              <a:lnSpc>
                <a:spcPct val="150000"/>
              </a:lnSpc>
              <a:buFont typeface="Arial" panose="020B0604020202020204" pitchFamily="34" charset="0"/>
              <a:buChar char="•"/>
            </a:pPr>
            <a:r>
              <a:rPr lang="ar-SA" sz="1400" b="1" dirty="0" smtClean="0">
                <a:solidFill>
                  <a:prstClr val="black"/>
                </a:solidFill>
              </a:rPr>
              <a:t>تحليل </a:t>
            </a:r>
            <a:r>
              <a:rPr lang="ar-SA" sz="1400" b="1" dirty="0">
                <a:solidFill>
                  <a:prstClr val="black"/>
                </a:solidFill>
              </a:rPr>
              <a:t>الأدلة الجنائية الرقمية.</a:t>
            </a:r>
            <a:endParaRPr lang="en-US" sz="1400" b="1" dirty="0">
              <a:solidFill>
                <a:prstClr val="black"/>
              </a:solidFill>
            </a:endParaRPr>
          </a:p>
          <a:p>
            <a:pPr algn="r" rtl="1">
              <a:lnSpc>
                <a:spcPct val="150000"/>
              </a:lnSpc>
            </a:pPr>
            <a:endParaRPr lang="en-US" sz="1400" b="1" dirty="0" smtClean="0">
              <a:solidFill>
                <a:srgbClr val="000000"/>
              </a:solidFill>
              <a:latin typeface="DIN Next LT Arabic Medium" panose="020B0603020203050203" pitchFamily="34" charset="-78"/>
            </a:endParaRPr>
          </a:p>
        </p:txBody>
      </p:sp>
      <p:sp>
        <p:nvSpPr>
          <p:cNvPr id="10" name="Rectangle 9"/>
          <p:cNvSpPr/>
          <p:nvPr/>
        </p:nvSpPr>
        <p:spPr>
          <a:xfrm>
            <a:off x="2465254" y="2912374"/>
            <a:ext cx="2046147" cy="739465"/>
          </a:xfrm>
          <a:prstGeom prst="rect">
            <a:avLst/>
          </a:prstGeom>
          <a:solidFill>
            <a:srgbClr val="180D3F"/>
          </a:solidFill>
          <a:ln w="12700" cap="flat" cmpd="sng">
            <a:solidFill>
              <a:sysClr val="window" lastClr="FFFFFF"/>
            </a:solidFill>
            <a:prstDash val="solid"/>
            <a:round/>
            <a:headEnd/>
            <a:tailEnd/>
          </a:ln>
          <a:effectLst>
            <a:outerShdw blurRad="50800" dist="38100" dir="2700000" algn="tl" rotWithShape="0">
              <a:prstClr val="black">
                <a:alpha val="40000"/>
              </a:prstClr>
            </a:outerShdw>
          </a:effectLst>
        </p:spPr>
        <p:txBody>
          <a:bodyPr vert="horz" lIns="91440" tIns="91440" rIns="91440" bIns="91440" anchor="ctr"/>
          <a:lstStyle/>
          <a:p>
            <a:pPr algn="ctr" rtl="1">
              <a:defRPr/>
            </a:pPr>
            <a:r>
              <a:rPr lang="ar-SA" sz="1600" b="1" kern="0" dirty="0" smtClean="0">
                <a:solidFill>
                  <a:prstClr val="white"/>
                </a:solidFill>
                <a:latin typeface="DIN Next LT Arabic Medium" panose="020B0603020203050203" pitchFamily="34" charset="-78"/>
                <a:ea typeface="ＭＳ Ｐゴシック" charset="-128"/>
                <a:cs typeface="Times New Roman"/>
              </a:rPr>
              <a:t>عمليات الدراية الأمنية</a:t>
            </a:r>
            <a:endParaRPr lang="en-US" sz="1600" b="1" kern="0" dirty="0" smtClean="0">
              <a:solidFill>
                <a:prstClr val="white"/>
              </a:solidFill>
              <a:latin typeface="DIN Next LT Arabic Medium" panose="020B0603020203050203" pitchFamily="34" charset="-78"/>
              <a:ea typeface="ＭＳ Ｐゴシック" charset="-128"/>
            </a:endParaRPr>
          </a:p>
        </p:txBody>
      </p:sp>
      <p:sp>
        <p:nvSpPr>
          <p:cNvPr id="11" name="Rectangle 10"/>
          <p:cNvSpPr/>
          <p:nvPr/>
        </p:nvSpPr>
        <p:spPr>
          <a:xfrm>
            <a:off x="2465254" y="3651838"/>
            <a:ext cx="2046147" cy="2177522"/>
          </a:xfrm>
          <a:prstGeom prst="rect">
            <a:avLst/>
          </a:prstGeom>
          <a:solidFill>
            <a:schemeClr val="accent1">
              <a:lumMod val="10000"/>
              <a:lumOff val="90000"/>
            </a:schemeClr>
          </a:solidFill>
          <a:ln w="19050" cap="flat" cmpd="sng">
            <a:solidFill>
              <a:schemeClr val="bg1"/>
            </a:solidFill>
            <a:prstDash val="solid"/>
            <a:round/>
            <a:headEnd/>
            <a:tailEnd/>
          </a:ln>
          <a:effectLst>
            <a:outerShdw blurRad="50800" dist="38100" dir="2700000" algn="tl" rotWithShape="0">
              <a:prstClr val="black">
                <a:alpha val="40000"/>
              </a:prstClr>
            </a:outerShdw>
          </a:effectLst>
        </p:spPr>
        <p:txBody>
          <a:bodyPr vert="horz" lIns="91440" tIns="91440" rIns="91440" bIns="91440" anchor="t">
            <a:noAutofit/>
          </a:bodyPr>
          <a:lstStyle/>
          <a:p>
            <a:pPr marL="171450" indent="-17145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المراقبة و </a:t>
            </a:r>
            <a:r>
              <a:rPr lang="ar-SA" sz="1400" b="1" dirty="0" smtClean="0">
                <a:solidFill>
                  <a:srgbClr val="000000"/>
                </a:solidFill>
                <a:latin typeface="DIN Next LT Arabic" panose="020B0503020203050203" pitchFamily="34" charset="-78"/>
              </a:rPr>
              <a:t>الاستنتاج.</a:t>
            </a:r>
            <a:endParaRPr lang="ar-SA" sz="1400" b="1" dirty="0">
              <a:solidFill>
                <a:srgbClr val="000000"/>
              </a:solidFill>
              <a:latin typeface="DIN Next LT Arabic" panose="020B0503020203050203" pitchFamily="34" charset="-78"/>
            </a:endParaRPr>
          </a:p>
          <a:p>
            <a:pPr marL="171450" indent="-171450" algn="r" rtl="1">
              <a:lnSpc>
                <a:spcPct val="150000"/>
              </a:lnSpc>
              <a:buFont typeface="Arial" panose="020B0604020202020204" pitchFamily="34" charset="0"/>
              <a:buChar char="•"/>
            </a:pPr>
            <a:r>
              <a:rPr lang="ar-SA" sz="1400" b="1" dirty="0" smtClean="0">
                <a:solidFill>
                  <a:prstClr val="black"/>
                </a:solidFill>
              </a:rPr>
              <a:t>رصد </a:t>
            </a:r>
            <a:r>
              <a:rPr lang="ar-SA" sz="1400" b="1" dirty="0" smtClean="0">
                <a:solidFill>
                  <a:srgbClr val="000000"/>
                </a:solidFill>
              </a:rPr>
              <a:t>وتقييم الهجمات الالكترونية.</a:t>
            </a:r>
          </a:p>
          <a:p>
            <a:pPr marL="171450" indent="-171450" algn="r" rtl="1">
              <a:lnSpc>
                <a:spcPct val="150000"/>
              </a:lnSpc>
              <a:buFont typeface="Arial" panose="020B0604020202020204" pitchFamily="34" charset="0"/>
              <a:buChar char="•"/>
            </a:pPr>
            <a:endParaRPr lang="ar-SA" sz="1400" b="1" dirty="0" smtClean="0">
              <a:solidFill>
                <a:srgbClr val="000000"/>
              </a:solidFill>
            </a:endParaRPr>
          </a:p>
          <a:p>
            <a:pPr marL="171450" indent="-171450" algn="r" rtl="1">
              <a:lnSpc>
                <a:spcPct val="150000"/>
              </a:lnSpc>
              <a:buFont typeface="Arial" panose="020B0604020202020204" pitchFamily="34" charset="0"/>
              <a:buChar char="•"/>
            </a:pPr>
            <a:endParaRPr lang="ar-SA" sz="1400" b="1" dirty="0" smtClean="0">
              <a:solidFill>
                <a:prstClr val="black"/>
              </a:solidFill>
            </a:endParaRPr>
          </a:p>
        </p:txBody>
      </p:sp>
      <p:sp>
        <p:nvSpPr>
          <p:cNvPr id="12" name="Rectangle 11"/>
          <p:cNvSpPr/>
          <p:nvPr/>
        </p:nvSpPr>
        <p:spPr>
          <a:xfrm>
            <a:off x="4692630" y="2912374"/>
            <a:ext cx="2046147" cy="739465"/>
          </a:xfrm>
          <a:prstGeom prst="rect">
            <a:avLst/>
          </a:prstGeom>
          <a:solidFill>
            <a:srgbClr val="180D3F"/>
          </a:solidFill>
          <a:ln w="12700" cap="flat" cmpd="sng">
            <a:solidFill>
              <a:sysClr val="window" lastClr="FFFFFF"/>
            </a:solidFill>
            <a:prstDash val="solid"/>
            <a:round/>
            <a:headEnd/>
            <a:tailEnd/>
          </a:ln>
          <a:effectLst>
            <a:outerShdw blurRad="50800" dist="38100" dir="2700000" algn="tl" rotWithShape="0">
              <a:prstClr val="black">
                <a:alpha val="40000"/>
              </a:prstClr>
            </a:outerShdw>
          </a:effectLst>
        </p:spPr>
        <p:txBody>
          <a:bodyPr vert="horz" lIns="91440" tIns="91440" rIns="91440" bIns="91440" anchor="ctr"/>
          <a:lstStyle/>
          <a:p>
            <a:pPr algn="ctr" rtl="1">
              <a:defRPr/>
            </a:pPr>
            <a:r>
              <a:rPr lang="ar-SA" sz="1600" b="1" kern="0" dirty="0" smtClean="0">
                <a:solidFill>
                  <a:prstClr val="white"/>
                </a:solidFill>
                <a:latin typeface="DIN Next LT Arabic Medium" panose="020B0603020203050203" pitchFamily="34" charset="-78"/>
                <a:ea typeface="ＭＳ Ｐゴシック" charset="-128"/>
                <a:cs typeface="Times New Roman"/>
              </a:rPr>
              <a:t>مشاركة المعلومات الأمنية الاستباقية</a:t>
            </a:r>
            <a:endParaRPr lang="ar-SA" sz="1600" b="1" kern="0" dirty="0">
              <a:solidFill>
                <a:prstClr val="white"/>
              </a:solidFill>
              <a:latin typeface="DIN Next LT Arabic Medium" panose="020B0603020203050203" pitchFamily="34" charset="-78"/>
              <a:ea typeface="ＭＳ Ｐゴシック" charset="-128"/>
              <a:cs typeface="Times New Roman"/>
            </a:endParaRPr>
          </a:p>
        </p:txBody>
      </p:sp>
      <p:sp>
        <p:nvSpPr>
          <p:cNvPr id="13" name="Rectangle 12"/>
          <p:cNvSpPr/>
          <p:nvPr/>
        </p:nvSpPr>
        <p:spPr>
          <a:xfrm>
            <a:off x="4692630" y="3651838"/>
            <a:ext cx="2046147" cy="2177522"/>
          </a:xfrm>
          <a:prstGeom prst="rect">
            <a:avLst/>
          </a:prstGeom>
          <a:solidFill>
            <a:schemeClr val="accent1">
              <a:lumMod val="10000"/>
              <a:lumOff val="90000"/>
            </a:schemeClr>
          </a:solidFill>
          <a:ln w="19050" cap="flat" cmpd="sng">
            <a:solidFill>
              <a:schemeClr val="bg1"/>
            </a:solidFill>
            <a:prstDash val="solid"/>
            <a:round/>
            <a:headEnd/>
            <a:tailEnd/>
          </a:ln>
          <a:effectLst>
            <a:outerShdw blurRad="50800" dist="38100" dir="2700000" algn="tl" rotWithShape="0">
              <a:prstClr val="black">
                <a:alpha val="40000"/>
              </a:prstClr>
            </a:outerShdw>
          </a:effectLst>
        </p:spPr>
        <p:txBody>
          <a:bodyPr vert="horz" lIns="91440" tIns="91440" rIns="91440" bIns="91440" anchor="t">
            <a:noAutofit/>
          </a:bodyPr>
          <a:lstStyle/>
          <a:p>
            <a:pPr marL="171450" indent="-171450" algn="r" rtl="1">
              <a:lnSpc>
                <a:spcPct val="150000"/>
              </a:lnSpc>
              <a:buFont typeface="Arial" panose="020B0604020202020204" pitchFamily="34" charset="0"/>
              <a:buChar char="•"/>
            </a:pPr>
            <a:r>
              <a:rPr lang="ar-SA" sz="1400" b="1" dirty="0" smtClean="0">
                <a:solidFill>
                  <a:srgbClr val="000000"/>
                </a:solidFill>
                <a:latin typeface="DIN Next LT Arabic Medium" panose="020B0603020203050203" pitchFamily="34" charset="-78"/>
              </a:rPr>
              <a:t>جمع المعلومات الأمنية وتحليلها (</a:t>
            </a:r>
            <a:r>
              <a:rPr lang="en-US" sz="1400" b="1" dirty="0" smtClean="0">
                <a:solidFill>
                  <a:srgbClr val="000000"/>
                </a:solidFill>
                <a:latin typeface="DIN Next LT Arabic Medium" panose="020B0603020203050203" pitchFamily="34" charset="-78"/>
              </a:rPr>
              <a:t>Threat Intelligence</a:t>
            </a:r>
            <a:r>
              <a:rPr lang="ar-SA" sz="1400" b="1" dirty="0" smtClean="0">
                <a:solidFill>
                  <a:srgbClr val="000000"/>
                </a:solidFill>
                <a:latin typeface="DIN Next LT Arabic Medium" panose="020B0603020203050203" pitchFamily="34" charset="-78"/>
              </a:rPr>
              <a:t>).</a:t>
            </a:r>
            <a:endParaRPr lang="ar-SA" sz="1400" b="1" dirty="0">
              <a:solidFill>
                <a:srgbClr val="000000"/>
              </a:solidFill>
              <a:latin typeface="DIN Next LT Arabic Medium" panose="020B0603020203050203" pitchFamily="34" charset="-78"/>
            </a:endParaRPr>
          </a:p>
          <a:p>
            <a:pPr marL="171450" indent="-17145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نشر </a:t>
            </a:r>
            <a:r>
              <a:rPr lang="ar-SA" sz="1400" b="1" dirty="0" smtClean="0">
                <a:solidFill>
                  <a:srgbClr val="000000"/>
                </a:solidFill>
                <a:latin typeface="DIN Next LT Arabic" panose="020B0503020203050203" pitchFamily="34" charset="-78"/>
              </a:rPr>
              <a:t>النتائج (التحذيرات)</a:t>
            </a:r>
            <a:r>
              <a:rPr lang="ar-SA" sz="1400" b="1" dirty="0">
                <a:solidFill>
                  <a:srgbClr val="000000"/>
                </a:solidFill>
                <a:latin typeface="DIN Next LT Arabic Medium" panose="020B0603020203050203" pitchFamily="34" charset="-78"/>
              </a:rPr>
              <a:t> للقطاعات </a:t>
            </a:r>
            <a:r>
              <a:rPr lang="ar-SA" sz="1400" b="1" dirty="0" smtClean="0">
                <a:solidFill>
                  <a:srgbClr val="000000"/>
                </a:solidFill>
                <a:latin typeface="DIN Next LT Arabic Medium" panose="020B0603020203050203" pitchFamily="34" charset="-78"/>
              </a:rPr>
              <a:t>الحكومية والمنشآت الحيوية.</a:t>
            </a:r>
            <a:endParaRPr lang="en-US" sz="1400" b="1" dirty="0">
              <a:solidFill>
                <a:srgbClr val="000000"/>
              </a:solidFill>
              <a:latin typeface="DIN Next LT Arabic Medium" panose="020B0603020203050203" pitchFamily="34" charset="-78"/>
            </a:endParaRPr>
          </a:p>
        </p:txBody>
      </p:sp>
      <p:sp>
        <p:nvSpPr>
          <p:cNvPr id="14" name="Rectangle 42"/>
          <p:cNvSpPr/>
          <p:nvPr/>
        </p:nvSpPr>
        <p:spPr>
          <a:xfrm>
            <a:off x="6907823" y="2912374"/>
            <a:ext cx="2046147" cy="739465"/>
          </a:xfrm>
          <a:prstGeom prst="rect">
            <a:avLst/>
          </a:prstGeom>
          <a:solidFill>
            <a:srgbClr val="180D3F"/>
          </a:solidFill>
          <a:ln w="12700" cap="flat" cmpd="sng">
            <a:solidFill>
              <a:sysClr val="window" lastClr="FFFFFF"/>
            </a:solidFill>
            <a:prstDash val="solid"/>
            <a:round/>
            <a:headEnd/>
            <a:tailEnd/>
          </a:ln>
          <a:effectLst>
            <a:outerShdw blurRad="50800" dist="38100" dir="2700000" algn="tl" rotWithShape="0">
              <a:prstClr val="black">
                <a:alpha val="40000"/>
              </a:prstClr>
            </a:outerShdw>
          </a:effectLst>
        </p:spPr>
        <p:txBody>
          <a:bodyPr vert="horz" lIns="91440" tIns="91440" rIns="91440" bIns="91440" anchor="ctr"/>
          <a:lstStyle/>
          <a:p>
            <a:pPr algn="ctr" rtl="1"/>
            <a:r>
              <a:rPr lang="ar-SA" sz="1600" b="1" kern="0" dirty="0">
                <a:solidFill>
                  <a:prstClr val="white"/>
                </a:solidFill>
                <a:latin typeface="DIN Next LT Arabic Medium" panose="020B0603020203050203" pitchFamily="34" charset="-78"/>
                <a:ea typeface="ＭＳ Ｐゴシック" charset="-128"/>
                <a:cs typeface="Times New Roman"/>
              </a:rPr>
              <a:t>توكيد </a:t>
            </a:r>
            <a:r>
              <a:rPr lang="ar-SA" sz="1600" b="1" kern="0" dirty="0" smtClean="0">
                <a:solidFill>
                  <a:prstClr val="white"/>
                </a:solidFill>
                <a:latin typeface="DIN Next LT Arabic Medium" panose="020B0603020203050203" pitchFamily="34" charset="-78"/>
                <a:ea typeface="ＭＳ Ｐゴシック" charset="-128"/>
                <a:cs typeface="Times New Roman"/>
              </a:rPr>
              <a:t>المعلومات والجاهزية</a:t>
            </a:r>
            <a:endParaRPr lang="en-US" sz="1600" b="1" kern="0" dirty="0">
              <a:solidFill>
                <a:prstClr val="white"/>
              </a:solidFill>
              <a:latin typeface="DIN Next LT Arabic Medium" panose="020B0603020203050203" pitchFamily="34" charset="-78"/>
              <a:ea typeface="ＭＳ Ｐゴシック" charset="-128"/>
            </a:endParaRPr>
          </a:p>
        </p:txBody>
      </p:sp>
      <p:sp>
        <p:nvSpPr>
          <p:cNvPr id="15" name="Rectangle 14"/>
          <p:cNvSpPr/>
          <p:nvPr/>
        </p:nvSpPr>
        <p:spPr>
          <a:xfrm>
            <a:off x="6907823" y="3651838"/>
            <a:ext cx="2046147" cy="2177522"/>
          </a:xfrm>
          <a:prstGeom prst="rect">
            <a:avLst/>
          </a:prstGeom>
          <a:solidFill>
            <a:schemeClr val="accent1">
              <a:lumMod val="10000"/>
              <a:lumOff val="90000"/>
            </a:schemeClr>
          </a:solidFill>
          <a:ln w="19050" cap="flat" cmpd="sng">
            <a:solidFill>
              <a:schemeClr val="bg1"/>
            </a:solidFill>
            <a:prstDash val="solid"/>
            <a:round/>
            <a:headEnd/>
            <a:tailEnd/>
          </a:ln>
          <a:effectLst>
            <a:outerShdw blurRad="50800" dist="38100" dir="2700000" algn="tl" rotWithShape="0">
              <a:prstClr val="black">
                <a:alpha val="40000"/>
              </a:prstClr>
            </a:outerShdw>
          </a:effectLst>
        </p:spPr>
        <p:txBody>
          <a:bodyPr vert="horz" lIns="91440" tIns="91440" rIns="91440" bIns="91440" anchor="t">
            <a:noAutofit/>
          </a:bodyPr>
          <a:lstStyle/>
          <a:p>
            <a:pPr marL="114300" indent="-11430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مراجعة البنية المعمارية لأمن </a:t>
            </a:r>
            <a:r>
              <a:rPr lang="ar-SA" sz="1400" b="1" dirty="0" smtClean="0">
                <a:solidFill>
                  <a:srgbClr val="000000"/>
                </a:solidFill>
                <a:latin typeface="DIN Next LT Arabic" panose="020B0503020203050203" pitchFamily="34" charset="-78"/>
              </a:rPr>
              <a:t>المعلومات.</a:t>
            </a:r>
            <a:endParaRPr lang="ar-SA" sz="1400" b="1" dirty="0">
              <a:solidFill>
                <a:srgbClr val="000000"/>
              </a:solidFill>
              <a:latin typeface="DIN Next LT Arabic" panose="020B0503020203050203" pitchFamily="34" charset="-78"/>
            </a:endParaRPr>
          </a:p>
          <a:p>
            <a:pPr marL="114300" indent="-11430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قياس مستوى النضوج </a:t>
            </a:r>
            <a:r>
              <a:rPr lang="ar-SA" sz="1400" b="1" dirty="0" smtClean="0">
                <a:solidFill>
                  <a:srgbClr val="000000"/>
                </a:solidFill>
                <a:latin typeface="DIN Next LT Arabic" panose="020B0503020203050203" pitchFamily="34" charset="-78"/>
              </a:rPr>
              <a:t>الأمني.</a:t>
            </a:r>
            <a:endParaRPr lang="ar-SA" sz="1400" b="1" dirty="0">
              <a:solidFill>
                <a:srgbClr val="000000"/>
              </a:solidFill>
              <a:latin typeface="DIN Next LT Arabic" panose="020B0503020203050203" pitchFamily="34" charset="-78"/>
            </a:endParaRPr>
          </a:p>
          <a:p>
            <a:pPr marL="114300" indent="-11430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تطوير وإدارة المعايير </a:t>
            </a:r>
            <a:r>
              <a:rPr lang="ar-SA" sz="1400" b="1" dirty="0" smtClean="0">
                <a:solidFill>
                  <a:srgbClr val="000000"/>
                </a:solidFill>
                <a:latin typeface="DIN Next LT Arabic" panose="020B0503020203050203" pitchFamily="34" charset="-78"/>
              </a:rPr>
              <a:t>الأمنية. </a:t>
            </a:r>
            <a:endParaRPr lang="ar-SA" sz="1400" b="1" dirty="0">
              <a:solidFill>
                <a:srgbClr val="000000"/>
              </a:solidFill>
              <a:latin typeface="DIN Next LT Arabic" panose="020B0503020203050203" pitchFamily="34" charset="-78"/>
            </a:endParaRPr>
          </a:p>
          <a:p>
            <a:pPr marL="114300" indent="-114300" algn="r" rtl="1">
              <a:lnSpc>
                <a:spcPct val="150000"/>
              </a:lnSpc>
              <a:buFont typeface="Arial" panose="020B0604020202020204" pitchFamily="34" charset="0"/>
              <a:buChar char="•"/>
            </a:pPr>
            <a:r>
              <a:rPr lang="ar-SA" sz="1400" b="1" dirty="0">
                <a:solidFill>
                  <a:srgbClr val="000000"/>
                </a:solidFill>
                <a:latin typeface="DIN Next LT Arabic" panose="020B0503020203050203" pitchFamily="34" charset="-78"/>
              </a:rPr>
              <a:t>إدارة </a:t>
            </a:r>
            <a:r>
              <a:rPr lang="ar-SA" sz="1400" b="1" dirty="0" smtClean="0">
                <a:solidFill>
                  <a:srgbClr val="000000"/>
                </a:solidFill>
                <a:latin typeface="DIN Next LT Arabic" panose="020B0503020203050203" pitchFamily="34" charset="-78"/>
              </a:rPr>
              <a:t>المخاطر.</a:t>
            </a:r>
            <a:endParaRPr lang="ar-SA" sz="1400" b="1" kern="0" dirty="0" smtClean="0">
              <a:solidFill>
                <a:srgbClr val="000000"/>
              </a:solidFill>
              <a:latin typeface="DIN Next LT Arabic" panose="020B0503020203050203" pitchFamily="34" charset="-78"/>
              <a:ea typeface="ＭＳ Ｐゴシック" charset="-128"/>
            </a:endParaRPr>
          </a:p>
          <a:p>
            <a:pPr marL="114300" indent="-114300" algn="r" rtl="1">
              <a:lnSpc>
                <a:spcPct val="150000"/>
              </a:lnSpc>
              <a:buFont typeface="Arial" panose="020B0604020202020204" pitchFamily="34" charset="0"/>
              <a:buChar char="•"/>
            </a:pPr>
            <a:endParaRPr lang="ar-SA" sz="1400" b="1" dirty="0">
              <a:solidFill>
                <a:srgbClr val="000000"/>
              </a:solidFill>
              <a:latin typeface="DIN Next LT Arabic" panose="020B0503020203050203" pitchFamily="34" charset="-78"/>
            </a:endParaRPr>
          </a:p>
        </p:txBody>
      </p:sp>
    </p:spTree>
    <p:extLst>
      <p:ext uri="{BB962C8B-B14F-4D97-AF65-F5344CB8AC3E}">
        <p14:creationId xmlns:p14="http://schemas.microsoft.com/office/powerpoint/2010/main" val="314903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txBox="1">
            <a:spLocks/>
          </p:cNvSpPr>
          <p:nvPr/>
        </p:nvSpPr>
        <p:spPr>
          <a:xfrm>
            <a:off x="66141" y="961922"/>
            <a:ext cx="8994914" cy="5500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ar-SA" sz="1400" b="1" dirty="0">
                <a:solidFill>
                  <a:srgbClr val="13A79D"/>
                </a:solidFill>
                <a:latin typeface="+mj-lt"/>
                <a:ea typeface="+mj-ea"/>
              </a:rPr>
              <a:t>تقييم شامل للوضع الراهن للأمن الالكتروني في المملكة: تحليل التهديدات الإلكترونية وتحديد أوليات المخاطر </a:t>
            </a:r>
            <a:r>
              <a:rPr lang="en-US" sz="1400" b="1" dirty="0" smtClean="0">
                <a:solidFill>
                  <a:srgbClr val="13A79D"/>
                </a:solidFill>
                <a:latin typeface="+mj-lt"/>
                <a:ea typeface="+mj-ea"/>
              </a:rPr>
              <a:t/>
            </a:r>
            <a:br>
              <a:rPr lang="en-US" sz="1400" b="1" dirty="0" smtClean="0">
                <a:solidFill>
                  <a:srgbClr val="13A79D"/>
                </a:solidFill>
                <a:latin typeface="+mj-lt"/>
                <a:ea typeface="+mj-ea"/>
              </a:rPr>
            </a:br>
            <a:r>
              <a:rPr lang="ar-SA" sz="1400" b="1" dirty="0" smtClean="0">
                <a:solidFill>
                  <a:srgbClr val="13A79D"/>
                </a:solidFill>
                <a:latin typeface="+mj-lt"/>
                <a:ea typeface="+mj-ea"/>
              </a:rPr>
              <a:t>(</a:t>
            </a:r>
            <a:r>
              <a:rPr lang="ar-SA" sz="1400" b="1" dirty="0">
                <a:solidFill>
                  <a:srgbClr val="13A79D"/>
                </a:solidFill>
                <a:latin typeface="+mj-lt"/>
                <a:ea typeface="+mj-ea"/>
              </a:rPr>
              <a:t>مفصلة في "وثيقة تحديد المخاطر والتهديدات")</a:t>
            </a:r>
            <a:endParaRPr lang="en-US" sz="1400" b="1" dirty="0">
              <a:solidFill>
                <a:srgbClr val="13A79D"/>
              </a:solidFill>
              <a:latin typeface="+mj-lt"/>
              <a:ea typeface="+mj-ea"/>
            </a:endParaRPr>
          </a:p>
        </p:txBody>
      </p:sp>
      <p:graphicFrame>
        <p:nvGraphicFramePr>
          <p:cNvPr id="7" name="Table 6"/>
          <p:cNvGraphicFramePr>
            <a:graphicFrameLocks noGrp="1"/>
          </p:cNvGraphicFramePr>
          <p:nvPr>
            <p:extLst>
              <p:ext uri="{D42A27DB-BD31-4B8C-83A1-F6EECF244321}">
                <p14:modId xmlns:p14="http://schemas.microsoft.com/office/powerpoint/2010/main" val="2765205167"/>
              </p:ext>
            </p:extLst>
          </p:nvPr>
        </p:nvGraphicFramePr>
        <p:xfrm>
          <a:off x="66141" y="1521853"/>
          <a:ext cx="8994913" cy="5270880"/>
        </p:xfrm>
        <a:graphic>
          <a:graphicData uri="http://schemas.openxmlformats.org/drawingml/2006/table">
            <a:tbl>
              <a:tblPr rtl="1" firstRow="1" firstCol="1" bandRow="1">
                <a:tableStyleId>{5C22544A-7EE6-4342-B048-85BDC9FD1C3A}</a:tableStyleId>
              </a:tblPr>
              <a:tblGrid>
                <a:gridCol w="371430"/>
                <a:gridCol w="8623483"/>
              </a:tblGrid>
              <a:tr h="219620">
                <a:tc>
                  <a:txBody>
                    <a:bodyPr/>
                    <a:lstStyle/>
                    <a:p>
                      <a:pPr marL="0" marR="0" algn="ctr" rtl="1">
                        <a:spcBef>
                          <a:spcPts val="0"/>
                        </a:spcBef>
                        <a:spcAft>
                          <a:spcPts val="0"/>
                        </a:spcAft>
                      </a:pPr>
                      <a:r>
                        <a:rPr lang="ar-SA" sz="1200" b="0" dirty="0">
                          <a:effectLst/>
                          <a:latin typeface="TheSansArabic Plain" panose="020B0502050302020203" pitchFamily="34" charset="-78"/>
                          <a:cs typeface="+mn-cs"/>
                        </a:rPr>
                        <a:t>#</a:t>
                      </a:r>
                      <a:endParaRPr lang="en-US" sz="1200" b="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ctr" rtl="1">
                        <a:spcBef>
                          <a:spcPts val="0"/>
                        </a:spcBef>
                        <a:spcAft>
                          <a:spcPts val="0"/>
                        </a:spcAft>
                      </a:pPr>
                      <a:r>
                        <a:rPr lang="ar-SA" sz="1200" b="0" dirty="0">
                          <a:effectLst/>
                          <a:latin typeface="TheSansArabic Plain" panose="020B0502050302020203" pitchFamily="34" charset="-78"/>
                          <a:cs typeface="+mn-cs"/>
                        </a:rPr>
                        <a:t>التعريف</a:t>
                      </a:r>
                      <a:endParaRPr lang="en-US" sz="1200" b="0" dirty="0">
                        <a:effectLst/>
                        <a:latin typeface="TheSansArabic Plain" panose="020B0502050302020203" pitchFamily="34" charset="-78"/>
                        <a:ea typeface="Calibri"/>
                        <a:cs typeface="+mn-cs"/>
                      </a:endParaRPr>
                    </a:p>
                  </a:txBody>
                  <a:tcPr marL="68580" marR="68580" marT="0" marB="0" anchor="ctr">
                    <a:solidFill>
                      <a:srgbClr val="13A79D"/>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smtClean="0">
                          <a:effectLst/>
                          <a:latin typeface="TheSansArabic Plain" panose="020B0502050302020203" pitchFamily="34" charset="-78"/>
                          <a:cs typeface="+mn-cs"/>
                        </a:rPr>
                        <a:t>تسريب البيانات: </a:t>
                      </a:r>
                      <a:r>
                        <a:rPr lang="ar-SA" sz="1200" b="0" dirty="0">
                          <a:effectLst/>
                          <a:latin typeface="TheSansArabic Plain" panose="020B0502050302020203" pitchFamily="34" charset="-78"/>
                          <a:cs typeface="+mn-cs"/>
                        </a:rPr>
                        <a:t>الحصول على بيانات بطريقة غير شرعية أو تسريب المعلومات على شبكات الانترنت من خلال عملية التصيد الالكتروني </a:t>
                      </a:r>
                      <a:r>
                        <a:rPr lang="en-US" sz="1200" b="0" dirty="0">
                          <a:effectLst/>
                          <a:latin typeface="TheSansArabic Plain" panose="020B0502050302020203" pitchFamily="34" charset="-78"/>
                          <a:cs typeface="+mn-cs"/>
                        </a:rPr>
                        <a:t>Spear-Phishing</a:t>
                      </a:r>
                      <a:r>
                        <a:rPr lang="ar-SA" sz="1200" b="0" dirty="0">
                          <a:effectLst/>
                          <a:latin typeface="TheSansArabic Plain" panose="020B0502050302020203" pitchFamily="34" charset="-78"/>
                          <a:cs typeface="+mn-cs"/>
                        </a:rPr>
                        <a:t> بروابط تعمل على تثبيت برامج ضارة لهدف سرقة المعلومات.</a:t>
                      </a:r>
                      <a:endParaRPr lang="en-US" sz="1200" b="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21962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2</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التزوير: </a:t>
                      </a:r>
                      <a:r>
                        <a:rPr lang="ar-SA" sz="1200" dirty="0">
                          <a:effectLst/>
                          <a:latin typeface="TheSansArabic Plain" panose="020B0502050302020203" pitchFamily="34" charset="-78"/>
                          <a:cs typeface="+mn-cs"/>
                        </a:rPr>
                        <a:t>احتيال محاسبي داخلي او معاملات مالية غير مشروعة،.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3</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الاخلال بالبنية التحتية لشبكات الاتصال: </a:t>
                      </a:r>
                      <a:r>
                        <a:rPr lang="ar-SA" sz="1200" dirty="0">
                          <a:effectLst/>
                          <a:latin typeface="TheSansArabic Plain" panose="020B0502050302020203" pitchFamily="34" charset="-78"/>
                          <a:cs typeface="+mn-cs"/>
                        </a:rPr>
                        <a:t>رصد الاتصالات الحكومية الرسمية من خلال اختراق لشبكات مزودي الخدمة بطريقة مباشرة أو غير مباشرة كاستخدام صلاحيات غير مفوضة للاطلاع على الاتصالات الحكومية.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4</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انقطاع الخدمة: </a:t>
                      </a:r>
                      <a:r>
                        <a:rPr lang="ar-SA" sz="1200" dirty="0">
                          <a:effectLst/>
                          <a:latin typeface="TheSansArabic Plain" panose="020B0502050302020203" pitchFamily="34" charset="-78"/>
                          <a:cs typeface="+mn-cs"/>
                        </a:rPr>
                        <a:t>استخدام هجمات حجب الخدمة الموزعة </a:t>
                      </a:r>
                      <a:r>
                        <a:rPr lang="en-US" sz="1200" dirty="0" err="1">
                          <a:effectLst/>
                          <a:latin typeface="TheSansArabic Plain" panose="020B0502050302020203" pitchFamily="34" charset="-78"/>
                          <a:cs typeface="+mn-cs"/>
                        </a:rPr>
                        <a:t>DDoS</a:t>
                      </a:r>
                      <a:r>
                        <a:rPr lang="ar-SA" sz="1200" dirty="0">
                          <a:effectLst/>
                          <a:latin typeface="TheSansArabic Plain" panose="020B0502050302020203" pitchFamily="34" charset="-78"/>
                          <a:cs typeface="+mn-cs"/>
                        </a:rPr>
                        <a:t> أو ما يماثله (تشويه صفحة المواقع الإلكترونية، سرقة الحسابات) ضد أنظمة أو مواقع حكومية أو قطاعات البنى التحتية الحيوية.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21962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5</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زرع برمجيات خبيثة: </a:t>
                      </a:r>
                      <a:r>
                        <a:rPr lang="ar-SA" sz="1200" dirty="0">
                          <a:effectLst/>
                          <a:latin typeface="TheSansArabic Plain" panose="020B0502050302020203" pitchFamily="34" charset="-78"/>
                          <a:cs typeface="+mn-cs"/>
                        </a:rPr>
                        <a:t>نشر البرمجيات الخبيثة في المنتديات العامة التي يتردد عليها موظفي الحكومة أو موظفي قطاعات البنى التحتية </a:t>
                      </a:r>
                      <a:r>
                        <a:rPr lang="ar-SA" sz="1200" dirty="0" smtClean="0">
                          <a:effectLst/>
                          <a:latin typeface="TheSansArabic Plain" panose="020B0502050302020203" pitchFamily="34" charset="-78"/>
                          <a:cs typeface="+mn-cs"/>
                        </a:rPr>
                        <a:t>الحيوية.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6</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نشر المعلومات السرية الخاصة: </a:t>
                      </a:r>
                      <a:r>
                        <a:rPr lang="ar-SA" sz="1200" dirty="0">
                          <a:effectLst/>
                          <a:latin typeface="TheSansArabic Plain" panose="020B0502050302020203" pitchFamily="34" charset="-78"/>
                          <a:cs typeface="+mn-cs"/>
                        </a:rPr>
                        <a:t>نشر المعلومات الخاصة بالمسؤولين السعوديين والتي تعتبر سرية على شبكات الانترنت لهدف الدعوة على العنف والعمل الارهابي</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21962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7</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اختراق أنظمة الكترونية حديثة: </a:t>
                      </a:r>
                      <a:r>
                        <a:rPr lang="ar-SA" sz="1200" dirty="0">
                          <a:effectLst/>
                          <a:latin typeface="TheSansArabic Plain" panose="020B0502050302020203" pitchFamily="34" charset="-78"/>
                          <a:cs typeface="+mn-cs"/>
                        </a:rPr>
                        <a:t>سرقة البيانات الموجودة في قواعد البيانات السحابية سوآءا الحكومية أو الخاصة.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21962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8</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ابتزاز: </a:t>
                      </a:r>
                      <a:r>
                        <a:rPr lang="ar-SA" sz="1200" dirty="0">
                          <a:effectLst/>
                          <a:latin typeface="TheSansArabic Plain" panose="020B0502050302020203" pitchFamily="34" charset="-78"/>
                          <a:cs typeface="+mn-cs"/>
                        </a:rPr>
                        <a:t>سرقة بيانات أو ملفات خاصة لأحد قطاعات البنى التحتية فائقة الأهمية وطلب مبلغ مالي مقابل عدم نشر البيانات.</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21962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9</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حادثة فقدان أجهزة حاسوبية: </a:t>
                      </a:r>
                      <a:r>
                        <a:rPr lang="ar-SA" sz="1200" dirty="0">
                          <a:effectLst/>
                          <a:latin typeface="TheSansArabic Plain" panose="020B0502050302020203" pitchFamily="34" charset="-78"/>
                          <a:cs typeface="+mn-cs"/>
                        </a:rPr>
                        <a:t>يقوم موظف بفقدان جهازه الحاسوبي الخاص ويتم نشر معلومات حساسة موجودة في الجهاز من طرف مجهول.</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10</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التهديد المستمر المتقدم (</a:t>
                      </a:r>
                      <a:r>
                        <a:rPr lang="en-US" sz="1200" b="1" dirty="0">
                          <a:effectLst/>
                          <a:latin typeface="TheSansArabic Plain" panose="020B0502050302020203" pitchFamily="34" charset="-78"/>
                          <a:cs typeface="+mn-cs"/>
                        </a:rPr>
                        <a:t>APT</a:t>
                      </a:r>
                      <a:r>
                        <a:rPr lang="ar-SA" sz="1200" b="1" dirty="0">
                          <a:effectLst/>
                          <a:latin typeface="TheSansArabic Plain" panose="020B0502050302020203" pitchFamily="34" charset="-78"/>
                          <a:cs typeface="+mn-cs"/>
                        </a:rPr>
                        <a:t>): </a:t>
                      </a:r>
                      <a:r>
                        <a:rPr lang="ar-SA" sz="1200" dirty="0">
                          <a:effectLst/>
                          <a:latin typeface="TheSansArabic Plain" panose="020B0502050302020203" pitchFamily="34" charset="-78"/>
                          <a:cs typeface="+mn-cs"/>
                        </a:rPr>
                        <a:t>تقنيات وتكتيكات متطورة تفوق قدرات ومعرفة فريق الحماية و الاستجابة للحوادث في قطاعات البنى التحتية فائقة الأهمية.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11</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سرقة الحسابات: </a:t>
                      </a:r>
                      <a:r>
                        <a:rPr lang="ar-SA" sz="1200" dirty="0">
                          <a:effectLst/>
                          <a:latin typeface="TheSansArabic Plain" panose="020B0502050302020203" pitchFamily="34" charset="-78"/>
                          <a:cs typeface="+mn-cs"/>
                        </a:rPr>
                        <a:t>سرقة حسابات مواقع التواصل الاجتماعية للجهات الحكومية ونشر رسائل كاذبة.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12</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ضعف كلمات الحماية: </a:t>
                      </a:r>
                      <a:r>
                        <a:rPr lang="ar-SA" sz="1200" dirty="0">
                          <a:effectLst/>
                          <a:latin typeface="TheSansArabic Plain" panose="020B0502050302020203" pitchFamily="34" charset="-78"/>
                          <a:cs typeface="+mn-cs"/>
                        </a:rPr>
                        <a:t>ضعف وسهولة كلمات المرور بسبب ضعف الضوابط الأمنية للحماية والتي قد تستغل في التوصل إلى وسائل التحكم بالأنظمة. </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13</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زرع برمجيات خبيثة:</a:t>
                      </a:r>
                      <a:r>
                        <a:rPr lang="ar-SA" sz="1200" dirty="0">
                          <a:effectLst/>
                          <a:latin typeface="TheSansArabic Plain" panose="020B0502050302020203" pitchFamily="34" charset="-78"/>
                          <a:cs typeface="+mn-cs"/>
                        </a:rPr>
                        <a:t> عن طريق تحميل ملفات من الانترنت على أجهزة الحاسب والتي قد تحتوي على برمجيات خبيثة وقد يتم انتشار العدوى إلى أجهزة اخرى على شبكة الأجهزة الحكومية.</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95000"/>
                      </a:schemeClr>
                    </a:solidFill>
                  </a:tcPr>
                </a:tc>
              </a:tr>
              <a:tr h="439240">
                <a:tc>
                  <a:txBody>
                    <a:bodyPr/>
                    <a:lstStyle/>
                    <a:p>
                      <a:pPr marL="0" marR="0" algn="ctr" rtl="1">
                        <a:spcBef>
                          <a:spcPts val="1000"/>
                        </a:spcBef>
                        <a:spcAft>
                          <a:spcPts val="0"/>
                        </a:spcAft>
                      </a:pPr>
                      <a:r>
                        <a:rPr lang="ar-SA" sz="1200" dirty="0">
                          <a:effectLst/>
                          <a:latin typeface="TheSansArabic Plain" panose="020B0502050302020203" pitchFamily="34" charset="-78"/>
                          <a:cs typeface="+mn-cs"/>
                        </a:rPr>
                        <a:t>14</a:t>
                      </a:r>
                      <a:endParaRPr lang="en-US" sz="1200" dirty="0">
                        <a:effectLst/>
                        <a:latin typeface="TheSansArabic Plain" panose="020B0502050302020203" pitchFamily="34" charset="-78"/>
                        <a:ea typeface="Calibri"/>
                        <a:cs typeface="+mn-cs"/>
                      </a:endParaRPr>
                    </a:p>
                  </a:txBody>
                  <a:tcPr marL="68580" marR="68580" marT="0" marB="0" anchor="ctr">
                    <a:solidFill>
                      <a:srgbClr val="13A79D"/>
                    </a:solidFill>
                  </a:tcPr>
                </a:tc>
                <a:tc>
                  <a:txBody>
                    <a:bodyPr/>
                    <a:lstStyle/>
                    <a:p>
                      <a:pPr marL="0" marR="0" algn="r" rtl="1">
                        <a:spcBef>
                          <a:spcPts val="1000"/>
                        </a:spcBef>
                        <a:spcAft>
                          <a:spcPts val="0"/>
                        </a:spcAft>
                      </a:pPr>
                      <a:r>
                        <a:rPr lang="ar-SA" sz="1200" b="1" dirty="0">
                          <a:effectLst/>
                          <a:latin typeface="TheSansArabic Plain" panose="020B0502050302020203" pitchFamily="34" charset="-78"/>
                          <a:cs typeface="+mn-cs"/>
                        </a:rPr>
                        <a:t>ابتزاز: </a:t>
                      </a:r>
                      <a:r>
                        <a:rPr lang="ar-SA" sz="1200" dirty="0">
                          <a:effectLst/>
                          <a:latin typeface="TheSansArabic Plain" panose="020B0502050302020203" pitchFamily="34" charset="-78"/>
                          <a:cs typeface="+mn-cs"/>
                        </a:rPr>
                        <a:t>رسالة بريد الكتروني تحتوي على ملفات فديو أو صور تستخدم لزرع برمجيات خبيثة أو تهديد المستهدف بنشرها في حال عدم دفع مبلغ مالي.</a:t>
                      </a:r>
                      <a:endParaRPr lang="en-US" sz="1200" dirty="0">
                        <a:effectLst/>
                        <a:latin typeface="TheSansArabic Plain" panose="020B0502050302020203" pitchFamily="34" charset="-78"/>
                        <a:ea typeface="Calibri"/>
                        <a:cs typeface="+mn-cs"/>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412302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C4I Presentation Temp 1-0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6" name="Group 75"/>
          <p:cNvGrpSpPr/>
          <p:nvPr/>
        </p:nvGrpSpPr>
        <p:grpSpPr>
          <a:xfrm>
            <a:off x="211352" y="1380031"/>
            <a:ext cx="7891975" cy="5266085"/>
            <a:chOff x="-13053" y="58550"/>
            <a:chExt cx="6079843" cy="4127695"/>
          </a:xfrm>
        </p:grpSpPr>
        <p:grpSp>
          <p:nvGrpSpPr>
            <p:cNvPr id="77" name="Group 76"/>
            <p:cNvGrpSpPr/>
            <p:nvPr/>
          </p:nvGrpSpPr>
          <p:grpSpPr>
            <a:xfrm flipH="1">
              <a:off x="-13053" y="58550"/>
              <a:ext cx="6079843" cy="4127695"/>
              <a:chOff x="0" y="241"/>
              <a:chExt cx="6957548" cy="4314519"/>
            </a:xfrm>
          </p:grpSpPr>
          <p:grpSp>
            <p:nvGrpSpPr>
              <p:cNvPr id="79" name="Group 78"/>
              <p:cNvGrpSpPr/>
              <p:nvPr/>
            </p:nvGrpSpPr>
            <p:grpSpPr>
              <a:xfrm>
                <a:off x="0" y="411480"/>
                <a:ext cx="6957548" cy="3903280"/>
                <a:chOff x="0" y="0"/>
                <a:chExt cx="6957548" cy="3903280"/>
              </a:xfrm>
            </p:grpSpPr>
            <p:grpSp>
              <p:nvGrpSpPr>
                <p:cNvPr id="81" name="Group 80"/>
                <p:cNvGrpSpPr/>
                <p:nvPr/>
              </p:nvGrpSpPr>
              <p:grpSpPr>
                <a:xfrm>
                  <a:off x="0" y="0"/>
                  <a:ext cx="6957548" cy="3903280"/>
                  <a:chOff x="0" y="0"/>
                  <a:chExt cx="6957548" cy="3903280"/>
                </a:xfrm>
              </p:grpSpPr>
              <p:grpSp>
                <p:nvGrpSpPr>
                  <p:cNvPr id="83" name="Group 82"/>
                  <p:cNvGrpSpPr/>
                  <p:nvPr/>
                </p:nvGrpSpPr>
                <p:grpSpPr>
                  <a:xfrm>
                    <a:off x="0" y="0"/>
                    <a:ext cx="6957548" cy="3903280"/>
                    <a:chOff x="0" y="0"/>
                    <a:chExt cx="6957548" cy="3903280"/>
                  </a:xfrm>
                </p:grpSpPr>
                <p:grpSp>
                  <p:nvGrpSpPr>
                    <p:cNvPr id="85" name="Group 84"/>
                    <p:cNvGrpSpPr/>
                    <p:nvPr/>
                  </p:nvGrpSpPr>
                  <p:grpSpPr>
                    <a:xfrm>
                      <a:off x="0" y="0"/>
                      <a:ext cx="6957548" cy="3903280"/>
                      <a:chOff x="0" y="0"/>
                      <a:chExt cx="6957548" cy="3903280"/>
                    </a:xfrm>
                  </p:grpSpPr>
                  <p:grpSp>
                    <p:nvGrpSpPr>
                      <p:cNvPr id="87" name="Group 86"/>
                      <p:cNvGrpSpPr/>
                      <p:nvPr/>
                    </p:nvGrpSpPr>
                    <p:grpSpPr>
                      <a:xfrm>
                        <a:off x="0" y="0"/>
                        <a:ext cx="6957548" cy="3903280"/>
                        <a:chOff x="0" y="0"/>
                        <a:chExt cx="6957548" cy="3903280"/>
                      </a:xfrm>
                    </p:grpSpPr>
                    <p:grpSp>
                      <p:nvGrpSpPr>
                        <p:cNvPr id="89" name="Group 88"/>
                        <p:cNvGrpSpPr/>
                        <p:nvPr/>
                      </p:nvGrpSpPr>
                      <p:grpSpPr>
                        <a:xfrm>
                          <a:off x="0" y="0"/>
                          <a:ext cx="6957548" cy="3903280"/>
                          <a:chOff x="0" y="0"/>
                          <a:chExt cx="6957548" cy="3903280"/>
                        </a:xfrm>
                      </p:grpSpPr>
                      <p:grpSp>
                        <p:nvGrpSpPr>
                          <p:cNvPr id="91" name="Group 90"/>
                          <p:cNvGrpSpPr/>
                          <p:nvPr/>
                        </p:nvGrpSpPr>
                        <p:grpSpPr>
                          <a:xfrm>
                            <a:off x="0" y="0"/>
                            <a:ext cx="6957548" cy="3903280"/>
                            <a:chOff x="0" y="0"/>
                            <a:chExt cx="6957548" cy="3903280"/>
                          </a:xfrm>
                        </p:grpSpPr>
                        <p:grpSp>
                          <p:nvGrpSpPr>
                            <p:cNvPr id="93" name="Group 92"/>
                            <p:cNvGrpSpPr/>
                            <p:nvPr/>
                          </p:nvGrpSpPr>
                          <p:grpSpPr>
                            <a:xfrm>
                              <a:off x="0" y="0"/>
                              <a:ext cx="6957548" cy="3903280"/>
                              <a:chOff x="0" y="0"/>
                              <a:chExt cx="6957548" cy="3903280"/>
                            </a:xfrm>
                          </p:grpSpPr>
                          <p:grpSp>
                            <p:nvGrpSpPr>
                              <p:cNvPr id="95" name="Group 94"/>
                              <p:cNvGrpSpPr/>
                              <p:nvPr/>
                            </p:nvGrpSpPr>
                            <p:grpSpPr>
                              <a:xfrm>
                                <a:off x="0" y="0"/>
                                <a:ext cx="6957548" cy="3903280"/>
                                <a:chOff x="0" y="0"/>
                                <a:chExt cx="6957548" cy="3903280"/>
                              </a:xfrm>
                            </p:grpSpPr>
                            <p:grpSp>
                              <p:nvGrpSpPr>
                                <p:cNvPr id="97" name="Group 96"/>
                                <p:cNvGrpSpPr/>
                                <p:nvPr/>
                              </p:nvGrpSpPr>
                              <p:grpSpPr>
                                <a:xfrm>
                                  <a:off x="0" y="0"/>
                                  <a:ext cx="6957548" cy="3903280"/>
                                  <a:chOff x="0" y="0"/>
                                  <a:chExt cx="6957548" cy="3903280"/>
                                </a:xfrm>
                              </p:grpSpPr>
                              <p:grpSp>
                                <p:nvGrpSpPr>
                                  <p:cNvPr id="99" name="Group 98"/>
                                  <p:cNvGrpSpPr/>
                                  <p:nvPr/>
                                </p:nvGrpSpPr>
                                <p:grpSpPr>
                                  <a:xfrm>
                                    <a:off x="0" y="0"/>
                                    <a:ext cx="6957548" cy="3903280"/>
                                    <a:chOff x="0" y="0"/>
                                    <a:chExt cx="6957548" cy="3903280"/>
                                  </a:xfrm>
                                </p:grpSpPr>
                                <p:grpSp>
                                  <p:nvGrpSpPr>
                                    <p:cNvPr id="101" name="Group 100"/>
                                    <p:cNvGrpSpPr/>
                                    <p:nvPr/>
                                  </p:nvGrpSpPr>
                                  <p:grpSpPr>
                                    <a:xfrm>
                                      <a:off x="0" y="0"/>
                                      <a:ext cx="6957548" cy="3903280"/>
                                      <a:chOff x="0" y="0"/>
                                      <a:chExt cx="6957548" cy="3903280"/>
                                    </a:xfrm>
                                  </p:grpSpPr>
                                  <p:grpSp>
                                    <p:nvGrpSpPr>
                                      <p:cNvPr id="103" name="Group 102"/>
                                      <p:cNvGrpSpPr/>
                                      <p:nvPr/>
                                    </p:nvGrpSpPr>
                                    <p:grpSpPr>
                                      <a:xfrm>
                                        <a:off x="0" y="0"/>
                                        <a:ext cx="6957548" cy="3903280"/>
                                        <a:chOff x="0" y="0"/>
                                        <a:chExt cx="6957548" cy="3903280"/>
                                      </a:xfrm>
                                    </p:grpSpPr>
                                    <p:grpSp>
                                      <p:nvGrpSpPr>
                                        <p:cNvPr id="105" name="Group 104"/>
                                        <p:cNvGrpSpPr/>
                                        <p:nvPr/>
                                      </p:nvGrpSpPr>
                                      <p:grpSpPr>
                                        <a:xfrm>
                                          <a:off x="0" y="0"/>
                                          <a:ext cx="6957548" cy="3903280"/>
                                          <a:chOff x="0" y="0"/>
                                          <a:chExt cx="6957548" cy="3903280"/>
                                        </a:xfrm>
                                      </p:grpSpPr>
                                      <p:grpSp>
                                        <p:nvGrpSpPr>
                                          <p:cNvPr id="107" name="Group 106"/>
                                          <p:cNvGrpSpPr/>
                                          <p:nvPr/>
                                        </p:nvGrpSpPr>
                                        <p:grpSpPr>
                                          <a:xfrm>
                                            <a:off x="0" y="0"/>
                                            <a:ext cx="6957548" cy="3903280"/>
                                            <a:chOff x="0" y="0"/>
                                            <a:chExt cx="6958061" cy="3903576"/>
                                          </a:xfrm>
                                        </p:grpSpPr>
                                        <p:grpSp>
                                          <p:nvGrpSpPr>
                                            <p:cNvPr id="110" name="Group 109"/>
                                            <p:cNvGrpSpPr/>
                                            <p:nvPr/>
                                          </p:nvGrpSpPr>
                                          <p:grpSpPr>
                                            <a:xfrm>
                                              <a:off x="0" y="0"/>
                                              <a:ext cx="6958061" cy="3903576"/>
                                              <a:chOff x="0" y="0"/>
                                              <a:chExt cx="6958061" cy="3903576"/>
                                            </a:xfrm>
                                          </p:grpSpPr>
                                          <p:grpSp>
                                            <p:nvGrpSpPr>
                                              <p:cNvPr id="122" name="Group 121"/>
                                              <p:cNvGrpSpPr/>
                                              <p:nvPr/>
                                            </p:nvGrpSpPr>
                                            <p:grpSpPr>
                                              <a:xfrm flipH="1">
                                                <a:off x="53163" y="63795"/>
                                                <a:ext cx="6904898" cy="3839781"/>
                                                <a:chOff x="52610" y="0"/>
                                                <a:chExt cx="6904898" cy="3839781"/>
                                              </a:xfrm>
                                            </p:grpSpPr>
                                            <p:sp>
                                              <p:nvSpPr>
                                                <p:cNvPr id="128" name="Rectangle 127"/>
                                                <p:cNvSpPr/>
                                                <p:nvPr/>
                                              </p:nvSpPr>
                                              <p:spPr>
                                                <a:xfrm rot="16200000">
                                                  <a:off x="-418515" y="1584296"/>
                                                  <a:ext cx="1240715" cy="298466"/>
                                                </a:xfrm>
                                                <a:prstGeom prst="rect">
                                                  <a:avLst/>
                                                </a:prstGeom>
                                              </p:spPr>
                                              <p:txBody>
                                                <a:bodyPr wrap="square">
                                                  <a:noAutofit/>
                                                </a:bodyPr>
                                                <a:lstStyle/>
                                                <a:p>
                                                  <a:pPr marL="0" marR="0" algn="ctr" rtl="1">
                                                    <a:lnSpc>
                                                      <a:spcPct val="115000"/>
                                                    </a:lnSpc>
                                                    <a:spcBef>
                                                      <a:spcPts val="0"/>
                                                    </a:spcBef>
                                                    <a:spcAft>
                                                      <a:spcPts val="0"/>
                                                    </a:spcAft>
                                                  </a:pPr>
                                                  <a:r>
                                                    <a:rPr lang="ar-SA" sz="1600" b="1" dirty="0" smtClean="0">
                                                      <a:solidFill>
                                                        <a:srgbClr val="000000"/>
                                                      </a:solidFill>
                                                      <a:effectLst/>
                                                      <a:latin typeface="Calibri"/>
                                                      <a:ea typeface="Times New Roman"/>
                                                      <a:cs typeface="Arial"/>
                                                    </a:rPr>
                                                    <a:t>احتمالية </a:t>
                                                  </a:r>
                                                  <a:r>
                                                    <a:rPr lang="ar-SA" sz="1600" b="1" dirty="0">
                                                      <a:solidFill>
                                                        <a:srgbClr val="000000"/>
                                                      </a:solidFill>
                                                      <a:effectLst/>
                                                      <a:latin typeface="Calibri"/>
                                                      <a:ea typeface="Times New Roman"/>
                                                      <a:cs typeface="Arial"/>
                                                    </a:rPr>
                                                    <a:t>الحدوث</a:t>
                                                  </a:r>
                                                  <a:endParaRPr lang="en-US" sz="1200" dirty="0">
                                                    <a:effectLst/>
                                                    <a:latin typeface="Calibri"/>
                                                    <a:ea typeface="Times New Roman"/>
                                                    <a:cs typeface="Arial"/>
                                                  </a:endParaRPr>
                                                </a:p>
                                              </p:txBody>
                                            </p:sp>
                                            <p:cxnSp>
                                              <p:nvCxnSpPr>
                                                <p:cNvPr id="129" name="Straight Arrow Connector 128"/>
                                                <p:cNvCxnSpPr>
                                                  <a:stCxn id="128" idx="3"/>
                                                </p:cNvCxnSpPr>
                                                <p:nvPr/>
                                              </p:nvCxnSpPr>
                                              <p:spPr>
                                                <a:xfrm flipV="1">
                                                  <a:off x="201843" y="0"/>
                                                  <a:ext cx="9036" cy="1113172"/>
                                                </a:xfrm>
                                                <a:prstGeom prst="straightConnector1">
                                                  <a:avLst/>
                                                </a:prstGeom>
                                                <a:noFill/>
                                                <a:ln w="31750" cap="flat" cmpd="sng" algn="ctr">
                                                  <a:solidFill>
                                                    <a:sysClr val="windowText" lastClr="000000"/>
                                                  </a:solidFill>
                                                  <a:prstDash val="solid"/>
                                                  <a:tailEnd type="arrow"/>
                                                </a:ln>
                                                <a:effectLst/>
                                              </p:spPr>
                                            </p:cxnSp>
                                            <p:cxnSp>
                                              <p:nvCxnSpPr>
                                                <p:cNvPr id="130" name="Straight Arrow Connector 129"/>
                                                <p:cNvCxnSpPr/>
                                                <p:nvPr/>
                                              </p:nvCxnSpPr>
                                              <p:spPr>
                                                <a:xfrm flipV="1">
                                                  <a:off x="210930" y="2286001"/>
                                                  <a:ext cx="104" cy="1025229"/>
                                                </a:xfrm>
                                                <a:prstGeom prst="straightConnector1">
                                                  <a:avLst/>
                                                </a:prstGeom>
                                                <a:noFill/>
                                                <a:ln w="31750" cap="flat" cmpd="sng" algn="ctr">
                                                  <a:solidFill>
                                                    <a:sysClr val="windowText" lastClr="000000"/>
                                                  </a:solidFill>
                                                  <a:prstDash val="solid"/>
                                                  <a:tailEnd type="none"/>
                                                </a:ln>
                                                <a:effectLst/>
                                              </p:spPr>
                                            </p:cxnSp>
                                            <p:sp>
                                              <p:nvSpPr>
                                                <p:cNvPr id="131" name="Rectangle 130"/>
                                                <p:cNvSpPr/>
                                                <p:nvPr/>
                                              </p:nvSpPr>
                                              <p:spPr>
                                                <a:xfrm>
                                                  <a:off x="3512616" y="3552886"/>
                                                  <a:ext cx="723214" cy="286895"/>
                                                </a:xfrm>
                                                <a:prstGeom prst="rect">
                                                  <a:avLst/>
                                                </a:prstGeom>
                                              </p:spPr>
                                              <p:txBody>
                                                <a:bodyPr wrap="square">
                                                  <a:noAutofit/>
                                                </a:bodyPr>
                                                <a:lstStyle/>
                                                <a:p>
                                                  <a:pPr marL="0" marR="0" algn="ctr">
                                                    <a:lnSpc>
                                                      <a:spcPct val="115000"/>
                                                    </a:lnSpc>
                                                    <a:spcBef>
                                                      <a:spcPts val="0"/>
                                                    </a:spcBef>
                                                    <a:spcAft>
                                                      <a:spcPts val="0"/>
                                                    </a:spcAft>
                                                  </a:pPr>
                                                  <a:r>
                                                    <a:rPr lang="ar-SA" b="1" dirty="0">
                                                      <a:solidFill>
                                                        <a:srgbClr val="000000"/>
                                                      </a:solidFill>
                                                      <a:effectLst/>
                                                      <a:latin typeface="Calibri"/>
                                                      <a:ea typeface="Times New Roman"/>
                                                      <a:cs typeface="Arial"/>
                                                    </a:rPr>
                                                    <a:t>الضرر</a:t>
                                                  </a:r>
                                                  <a:endParaRPr lang="en-US" sz="1100" b="1" dirty="0">
                                                    <a:effectLst/>
                                                    <a:latin typeface="Calibri"/>
                                                    <a:ea typeface="Times New Roman"/>
                                                    <a:cs typeface="Arial"/>
                                                  </a:endParaRPr>
                                                </a:p>
                                              </p:txBody>
                                            </p:sp>
                                            <p:cxnSp>
                                              <p:nvCxnSpPr>
                                                <p:cNvPr id="132" name="Straight Arrow Connector 131"/>
                                                <p:cNvCxnSpPr/>
                                                <p:nvPr/>
                                              </p:nvCxnSpPr>
                                              <p:spPr>
                                                <a:xfrm>
                                                  <a:off x="4155997" y="3695698"/>
                                                  <a:ext cx="2801511" cy="0"/>
                                                </a:xfrm>
                                                <a:prstGeom prst="straightConnector1">
                                                  <a:avLst/>
                                                </a:prstGeom>
                                                <a:noFill/>
                                                <a:ln w="31750" cap="flat" cmpd="sng" algn="ctr">
                                                  <a:solidFill>
                                                    <a:sysClr val="windowText" lastClr="000000"/>
                                                  </a:solidFill>
                                                  <a:prstDash val="solid"/>
                                                  <a:tailEnd type="arrow"/>
                                                </a:ln>
                                                <a:effectLst/>
                                              </p:spPr>
                                            </p:cxnSp>
                                            <p:cxnSp>
                                              <p:nvCxnSpPr>
                                                <p:cNvPr id="133" name="Straight Arrow Connector 132"/>
                                                <p:cNvCxnSpPr/>
                                                <p:nvPr/>
                                              </p:nvCxnSpPr>
                                              <p:spPr>
                                                <a:xfrm>
                                                  <a:off x="722266" y="3695700"/>
                                                  <a:ext cx="2847919" cy="0"/>
                                                </a:xfrm>
                                                <a:prstGeom prst="straightConnector1">
                                                  <a:avLst/>
                                                </a:prstGeom>
                                                <a:noFill/>
                                                <a:ln w="31750" cap="flat" cmpd="sng" algn="ctr">
                                                  <a:solidFill>
                                                    <a:sysClr val="windowText" lastClr="000000"/>
                                                  </a:solidFill>
                                                  <a:prstDash val="solid"/>
                                                  <a:tailEnd type="none"/>
                                                </a:ln>
                                                <a:effectLst/>
                                              </p:spPr>
                                            </p:cxnSp>
                                            <p:sp>
                                              <p:nvSpPr>
                                                <p:cNvPr id="134" name="Rectangle 133"/>
                                                <p:cNvSpPr/>
                                                <p:nvPr/>
                                              </p:nvSpPr>
                                              <p:spPr>
                                                <a:xfrm>
                                                  <a:off x="976877" y="3390543"/>
                                                  <a:ext cx="831457" cy="305154"/>
                                                </a:xfrm>
                                                <a:prstGeom prst="rect">
                                                  <a:avLst/>
                                                </a:prstGeom>
                                              </p:spPr>
                                              <p:txBody>
                                                <a:bodyPr wrap="square">
                                                  <a:noAutofit/>
                                                </a:bodyPr>
                                                <a:lstStyle/>
                                                <a:p>
                                                  <a:pPr marL="0" marR="0" algn="ctr">
                                                    <a:lnSpc>
                                                      <a:spcPct val="115000"/>
                                                    </a:lnSpc>
                                                    <a:spcBef>
                                                      <a:spcPts val="0"/>
                                                    </a:spcBef>
                                                    <a:spcAft>
                                                      <a:spcPts val="0"/>
                                                    </a:spcAft>
                                                  </a:pPr>
                                                  <a:r>
                                                    <a:rPr lang="ar-SA" sz="1400" b="1">
                                                      <a:solidFill>
                                                        <a:srgbClr val="000000"/>
                                                      </a:solidFill>
                                                      <a:effectLst/>
                                                      <a:latin typeface="Calibri"/>
                                                      <a:ea typeface="Times New Roman"/>
                                                      <a:cs typeface="Arial"/>
                                                    </a:rPr>
                                                    <a:t>منخفض</a:t>
                                                  </a:r>
                                                  <a:endParaRPr lang="en-US" sz="1100">
                                                    <a:effectLst/>
                                                    <a:latin typeface="Calibri"/>
                                                    <a:ea typeface="Times New Roman"/>
                                                    <a:cs typeface="Arial"/>
                                                  </a:endParaRPr>
                                                </a:p>
                                              </p:txBody>
                                            </p:sp>
                                            <p:sp>
                                              <p:nvSpPr>
                                                <p:cNvPr id="135" name="Rectangle 134"/>
                                                <p:cNvSpPr/>
                                                <p:nvPr/>
                                              </p:nvSpPr>
                                              <p:spPr>
                                                <a:xfrm>
                                                  <a:off x="2794105" y="3390544"/>
                                                  <a:ext cx="690075" cy="276246"/>
                                                </a:xfrm>
                                                <a:prstGeom prst="rect">
                                                  <a:avLst/>
                                                </a:prstGeom>
                                              </p:spPr>
                                              <p:txBody>
                                                <a:bodyPr wrap="square">
                                                  <a:noAutofit/>
                                                </a:bodyPr>
                                                <a:lstStyle/>
                                                <a:p>
                                                  <a:pPr marL="0" marR="0" algn="ctr">
                                                    <a:lnSpc>
                                                      <a:spcPct val="115000"/>
                                                    </a:lnSpc>
                                                    <a:spcBef>
                                                      <a:spcPts val="0"/>
                                                    </a:spcBef>
                                                    <a:spcAft>
                                                      <a:spcPts val="0"/>
                                                    </a:spcAft>
                                                  </a:pPr>
                                                  <a:r>
                                                    <a:rPr lang="ar-SA" sz="1400" b="1">
                                                      <a:solidFill>
                                                        <a:srgbClr val="000000"/>
                                                      </a:solidFill>
                                                      <a:effectLst/>
                                                      <a:latin typeface="Calibri"/>
                                                      <a:ea typeface="Times New Roman"/>
                                                      <a:cs typeface="Arial"/>
                                                    </a:rPr>
                                                    <a:t>متوسط</a:t>
                                                  </a:r>
                                                  <a:endParaRPr lang="en-US" sz="1100">
                                                    <a:effectLst/>
                                                    <a:latin typeface="Calibri"/>
                                                    <a:ea typeface="Times New Roman"/>
                                                    <a:cs typeface="Arial"/>
                                                  </a:endParaRPr>
                                                </a:p>
                                              </p:txBody>
                                            </p:sp>
                                            <p:sp>
                                              <p:nvSpPr>
                                                <p:cNvPr id="136" name="Rectangle 135"/>
                                                <p:cNvSpPr/>
                                                <p:nvPr/>
                                              </p:nvSpPr>
                                              <p:spPr>
                                                <a:xfrm>
                                                  <a:off x="4408812" y="3390544"/>
                                                  <a:ext cx="704654" cy="276246"/>
                                                </a:xfrm>
                                                <a:prstGeom prst="rect">
                                                  <a:avLst/>
                                                </a:prstGeom>
                                              </p:spPr>
                                              <p:txBody>
                                                <a:bodyPr wrap="square">
                                                  <a:noAutofit/>
                                                </a:bodyPr>
                                                <a:lstStyle/>
                                                <a:p>
                                                  <a:pPr marL="0" marR="0" algn="ctr">
                                                    <a:lnSpc>
                                                      <a:spcPct val="115000"/>
                                                    </a:lnSpc>
                                                    <a:spcBef>
                                                      <a:spcPts val="0"/>
                                                    </a:spcBef>
                                                    <a:spcAft>
                                                      <a:spcPts val="0"/>
                                                    </a:spcAft>
                                                  </a:pPr>
                                                  <a:r>
                                                    <a:rPr lang="ar-SA" sz="1400" b="1">
                                                      <a:solidFill>
                                                        <a:srgbClr val="000000"/>
                                                      </a:solidFill>
                                                      <a:effectLst/>
                                                      <a:latin typeface="Calibri"/>
                                                      <a:ea typeface="Times New Roman"/>
                                                      <a:cs typeface="Arial"/>
                                                    </a:rPr>
                                                    <a:t>مرتفع</a:t>
                                                  </a:r>
                                                  <a:endParaRPr lang="en-US" sz="1100">
                                                    <a:effectLst/>
                                                    <a:latin typeface="Calibri"/>
                                                    <a:ea typeface="Times New Roman"/>
                                                    <a:cs typeface="Arial"/>
                                                  </a:endParaRPr>
                                                </a:p>
                                              </p:txBody>
                                            </p:sp>
                                            <p:sp>
                                              <p:nvSpPr>
                                                <p:cNvPr id="137" name="Rectangle 136"/>
                                                <p:cNvSpPr/>
                                                <p:nvPr/>
                                              </p:nvSpPr>
                                              <p:spPr>
                                                <a:xfrm>
                                                  <a:off x="6065461" y="3390544"/>
                                                  <a:ext cx="626233" cy="276246"/>
                                                </a:xfrm>
                                                <a:prstGeom prst="rect">
                                                  <a:avLst/>
                                                </a:prstGeom>
                                              </p:spPr>
                                              <p:txBody>
                                                <a:bodyPr wrap="square">
                                                  <a:noAutofit/>
                                                </a:bodyPr>
                                                <a:lstStyle/>
                                                <a:p>
                                                  <a:pPr marL="0" marR="0" algn="ctr">
                                                    <a:lnSpc>
                                                      <a:spcPct val="115000"/>
                                                    </a:lnSpc>
                                                    <a:spcBef>
                                                      <a:spcPts val="0"/>
                                                    </a:spcBef>
                                                    <a:spcAft>
                                                      <a:spcPts val="0"/>
                                                    </a:spcAft>
                                                  </a:pPr>
                                                  <a:r>
                                                    <a:rPr lang="ar-SA" sz="1400" b="1" dirty="0">
                                                      <a:solidFill>
                                                        <a:srgbClr val="000000"/>
                                                      </a:solidFill>
                                                      <a:effectLst/>
                                                      <a:latin typeface="Calibri"/>
                                                      <a:ea typeface="Times New Roman"/>
                                                      <a:cs typeface="Arial"/>
                                                    </a:rPr>
                                                    <a:t>حرج</a:t>
                                                  </a:r>
                                                  <a:endParaRPr lang="en-US" sz="1100" dirty="0">
                                                    <a:effectLst/>
                                                    <a:latin typeface="Calibri"/>
                                                    <a:ea typeface="Times New Roman"/>
                                                    <a:cs typeface="Arial"/>
                                                  </a:endParaRPr>
                                                </a:p>
                                              </p:txBody>
                                            </p:sp>
                                            <p:sp>
                                              <p:nvSpPr>
                                                <p:cNvPr id="138" name="Rectangle 137"/>
                                                <p:cNvSpPr/>
                                                <p:nvPr/>
                                              </p:nvSpPr>
                                              <p:spPr>
                                                <a:xfrm rot="16200000">
                                                  <a:off x="149171" y="2677563"/>
                                                  <a:ext cx="730884" cy="276244"/>
                                                </a:xfrm>
                                                <a:prstGeom prst="rect">
                                                  <a:avLst/>
                                                </a:prstGeom>
                                              </p:spPr>
                                              <p:txBody>
                                                <a:bodyPr wrap="square">
                                                  <a:noAutofit/>
                                                </a:bodyPr>
                                                <a:lstStyle/>
                                                <a:p>
                                                  <a:pPr marL="0" marR="0" algn="ctr">
                                                    <a:lnSpc>
                                                      <a:spcPct val="115000"/>
                                                    </a:lnSpc>
                                                    <a:spcBef>
                                                      <a:spcPts val="0"/>
                                                    </a:spcBef>
                                                    <a:spcAft>
                                                      <a:spcPts val="0"/>
                                                    </a:spcAft>
                                                  </a:pPr>
                                                  <a:r>
                                                    <a:rPr lang="ar-SA" sz="1400" b="1" dirty="0" smtClean="0">
                                                      <a:solidFill>
                                                        <a:srgbClr val="000000"/>
                                                      </a:solidFill>
                                                      <a:effectLst/>
                                                      <a:latin typeface="Calibri"/>
                                                      <a:ea typeface="Times New Roman"/>
                                                      <a:cs typeface="Arial"/>
                                                    </a:rPr>
                                                    <a:t>منخفضة</a:t>
                                                  </a:r>
                                                  <a:endParaRPr lang="en-US" sz="1100" dirty="0">
                                                    <a:effectLst/>
                                                    <a:latin typeface="Calibri"/>
                                                    <a:ea typeface="Times New Roman"/>
                                                    <a:cs typeface="Arial"/>
                                                  </a:endParaRPr>
                                                </a:p>
                                              </p:txBody>
                                            </p:sp>
                                            <p:sp>
                                              <p:nvSpPr>
                                                <p:cNvPr id="139" name="Rectangle 138"/>
                                                <p:cNvSpPr/>
                                                <p:nvPr/>
                                              </p:nvSpPr>
                                              <p:spPr>
                                                <a:xfrm rot="16200000">
                                                  <a:off x="147984" y="1544571"/>
                                                  <a:ext cx="731443" cy="276244"/>
                                                </a:xfrm>
                                                <a:prstGeom prst="rect">
                                                  <a:avLst/>
                                                </a:prstGeom>
                                              </p:spPr>
                                              <p:txBody>
                                                <a:bodyPr wrap="square">
                                                  <a:noAutofit/>
                                                </a:bodyPr>
                                                <a:lstStyle/>
                                                <a:p>
                                                  <a:pPr marL="0" marR="0" algn="ctr">
                                                    <a:lnSpc>
                                                      <a:spcPct val="115000"/>
                                                    </a:lnSpc>
                                                    <a:spcBef>
                                                      <a:spcPts val="0"/>
                                                    </a:spcBef>
                                                    <a:spcAft>
                                                      <a:spcPts val="0"/>
                                                    </a:spcAft>
                                                  </a:pPr>
                                                  <a:r>
                                                    <a:rPr lang="ar-SA" sz="1400" b="1" dirty="0" smtClean="0">
                                                      <a:solidFill>
                                                        <a:srgbClr val="000000"/>
                                                      </a:solidFill>
                                                      <a:effectLst/>
                                                      <a:latin typeface="Calibri"/>
                                                      <a:ea typeface="Times New Roman"/>
                                                      <a:cs typeface="Arial"/>
                                                    </a:rPr>
                                                    <a:t>متوسطة</a:t>
                                                  </a:r>
                                                  <a:endParaRPr lang="en-US" sz="1100" dirty="0">
                                                    <a:effectLst/>
                                                    <a:latin typeface="Calibri"/>
                                                    <a:ea typeface="Times New Roman"/>
                                                    <a:cs typeface="Arial"/>
                                                  </a:endParaRPr>
                                                </a:p>
                                              </p:txBody>
                                            </p:sp>
                                            <p:sp>
                                              <p:nvSpPr>
                                                <p:cNvPr id="140" name="Rectangle 139"/>
                                                <p:cNvSpPr/>
                                                <p:nvPr/>
                                              </p:nvSpPr>
                                              <p:spPr>
                                                <a:xfrm rot="16200000">
                                                  <a:off x="241864" y="563342"/>
                                                  <a:ext cx="557734" cy="278801"/>
                                                </a:xfrm>
                                                <a:prstGeom prst="rect">
                                                  <a:avLst/>
                                                </a:prstGeom>
                                              </p:spPr>
                                              <p:txBody>
                                                <a:bodyPr wrap="square">
                                                  <a:noAutofit/>
                                                </a:bodyPr>
                                                <a:lstStyle/>
                                                <a:p>
                                                  <a:pPr marL="0" marR="0" algn="ctr">
                                                    <a:lnSpc>
                                                      <a:spcPct val="115000"/>
                                                    </a:lnSpc>
                                                    <a:spcBef>
                                                      <a:spcPts val="0"/>
                                                    </a:spcBef>
                                                    <a:spcAft>
                                                      <a:spcPts val="0"/>
                                                    </a:spcAft>
                                                  </a:pPr>
                                                  <a:r>
                                                    <a:rPr lang="ar-SA" sz="1400" b="1" dirty="0" smtClean="0">
                                                      <a:solidFill>
                                                        <a:srgbClr val="000000"/>
                                                      </a:solidFill>
                                                      <a:effectLst/>
                                                      <a:latin typeface="Calibri"/>
                                                      <a:ea typeface="Times New Roman"/>
                                                      <a:cs typeface="Arial"/>
                                                    </a:rPr>
                                                    <a:t>مرتفعة</a:t>
                                                  </a:r>
                                                  <a:endParaRPr lang="en-US" sz="1100" dirty="0">
                                                    <a:effectLst/>
                                                    <a:latin typeface="Calibri"/>
                                                    <a:ea typeface="Times New Roman"/>
                                                    <a:cs typeface="Arial"/>
                                                  </a:endParaRPr>
                                                </a:p>
                                              </p:txBody>
                                            </p:sp>
                                          </p:grpSp>
                                          <p:cxnSp>
                                            <p:nvCxnSpPr>
                                              <p:cNvPr id="123" name="Straight Connector 122"/>
                                              <p:cNvCxnSpPr/>
                                              <p:nvPr/>
                                            </p:nvCxnSpPr>
                                            <p:spPr>
                                              <a:xfrm flipH="1">
                                                <a:off x="0" y="1711842"/>
                                                <a:ext cx="62884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2551814"/>
                                                <a:ext cx="62884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795284" y="0"/>
                                                <a:ext cx="0" cy="3375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221665" y="0"/>
                                                <a:ext cx="0" cy="3375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1616149" y="0"/>
                                                <a:ext cx="0" cy="3375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Oval 110"/>
                                            <p:cNvSpPr/>
                                            <p:nvPr/>
                                          </p:nvSpPr>
                                          <p:spPr bwMode="auto">
                                            <a:xfrm>
                                              <a:off x="2243470" y="1765005"/>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2" name="Oval 111"/>
                                            <p:cNvSpPr/>
                                            <p:nvPr/>
                                          </p:nvSpPr>
                                          <p:spPr bwMode="auto">
                                            <a:xfrm>
                                              <a:off x="3285461" y="914400"/>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3" name="Oval 112"/>
                                            <p:cNvSpPr/>
                                            <p:nvPr/>
                                          </p:nvSpPr>
                                          <p:spPr bwMode="auto">
                                            <a:xfrm>
                                              <a:off x="5454503" y="414670"/>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4" name="Oval 113"/>
                                            <p:cNvSpPr/>
                                            <p:nvPr/>
                                          </p:nvSpPr>
                                          <p:spPr bwMode="auto">
                                            <a:xfrm>
                                              <a:off x="4412512" y="1796902"/>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5" name="Oval 114"/>
                                            <p:cNvSpPr/>
                                            <p:nvPr/>
                                          </p:nvSpPr>
                                          <p:spPr bwMode="auto">
                                            <a:xfrm>
                                              <a:off x="5454503" y="1924493"/>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6" name="Oval 115"/>
                                            <p:cNvSpPr/>
                                            <p:nvPr/>
                                          </p:nvSpPr>
                                          <p:spPr bwMode="auto">
                                            <a:xfrm>
                                              <a:off x="318977" y="2009554"/>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7" name="Oval 116"/>
                                            <p:cNvSpPr/>
                                            <p:nvPr/>
                                          </p:nvSpPr>
                                          <p:spPr bwMode="auto">
                                            <a:xfrm>
                                              <a:off x="2870791" y="1818168"/>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18" name="Oval 117"/>
                                            <p:cNvSpPr/>
                                            <p:nvPr/>
                                          </p:nvSpPr>
                                          <p:spPr bwMode="auto">
                                            <a:xfrm>
                                              <a:off x="5454503" y="935665"/>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nSpc>
                                                  <a:spcPct val="115000"/>
                                                </a:lnSpc>
                                                <a:spcBef>
                                                  <a:spcPts val="0"/>
                                                </a:spcBef>
                                                <a:spcAft>
                                                  <a:spcPts val="0"/>
                                                </a:spcAft>
                                              </a:pPr>
                                              <a:r>
                                                <a:rPr lang="en-US" sz="1000">
                                                  <a:effectLst/>
                                                  <a:latin typeface="Calibri"/>
                                                  <a:ea typeface="Times New Roman"/>
                                                  <a:cs typeface="Arial"/>
                                                </a:rPr>
                                                <a:t> </a:t>
                                              </a:r>
                                            </a:p>
                                          </p:txBody>
                                        </p:sp>
                                        <p:sp>
                                          <p:nvSpPr>
                                            <p:cNvPr id="119" name="Oval 118"/>
                                            <p:cNvSpPr/>
                                            <p:nvPr/>
                                          </p:nvSpPr>
                                          <p:spPr bwMode="auto">
                                            <a:xfrm>
                                              <a:off x="3848986" y="2137144"/>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20" name="Oval 119"/>
                                            <p:cNvSpPr/>
                                            <p:nvPr/>
                                          </p:nvSpPr>
                                          <p:spPr bwMode="auto">
                                            <a:xfrm>
                                              <a:off x="1233377" y="2679405"/>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21" name="Oval 120"/>
                                            <p:cNvSpPr/>
                                            <p:nvPr/>
                                          </p:nvSpPr>
                                          <p:spPr bwMode="auto">
                                            <a:xfrm>
                                              <a:off x="2264735" y="2105247"/>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grpSp>
                                      <p:sp>
                                        <p:nvSpPr>
                                          <p:cNvPr id="108" name="Oval 107"/>
                                          <p:cNvSpPr/>
                                          <p:nvPr/>
                                        </p:nvSpPr>
                                        <p:spPr bwMode="auto">
                                          <a:xfrm>
                                            <a:off x="1235033" y="344384"/>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a:lnSpc>
                                                <a:spcPct val="115000"/>
                                              </a:lnSpc>
                                              <a:spcBef>
                                                <a:spcPts val="0"/>
                                              </a:spcBef>
                                              <a:spcAft>
                                                <a:spcPts val="0"/>
                                              </a:spcAft>
                                            </a:pPr>
                                            <a:r>
                                              <a:rPr lang="en-US" sz="1000">
                                                <a:effectLst/>
                                                <a:latin typeface="Calibri"/>
                                                <a:ea typeface="Times New Roman"/>
                                                <a:cs typeface="Arial"/>
                                              </a:rPr>
                                              <a:t> </a:t>
                                            </a:r>
                                          </a:p>
                                        </p:txBody>
                                      </p:sp>
                                      <p:sp>
                                        <p:nvSpPr>
                                          <p:cNvPr id="109" name="Oval 108"/>
                                          <p:cNvSpPr/>
                                          <p:nvPr/>
                                        </p:nvSpPr>
                                        <p:spPr bwMode="auto">
                                          <a:xfrm>
                                            <a:off x="570015" y="1104405"/>
                                            <a:ext cx="246380" cy="241300"/>
                                          </a:xfrm>
                                          <a:prstGeom prst="ellipse">
                                            <a:avLst/>
                                          </a:prstGeom>
                                          <a:solidFill>
                                            <a:schemeClr val="accent1">
                                              <a:lumMod val="75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noAutofit/>
                                          </a:bodyPr>
                                          <a:lstStyle/>
                                          <a:p>
                                            <a:pPr marL="0" marR="0" algn="ctr" rtl="1">
                                              <a:lnSpc>
                                                <a:spcPct val="115000"/>
                                              </a:lnSpc>
                                              <a:spcBef>
                                                <a:spcPts val="0"/>
                                              </a:spcBef>
                                              <a:spcAft>
                                                <a:spcPts val="0"/>
                                              </a:spcAft>
                                            </a:pPr>
                                            <a:r>
                                              <a:rPr lang="en-US" sz="1200">
                                                <a:effectLst/>
                                                <a:latin typeface="Segoe UI Semilight"/>
                                                <a:ea typeface="Calibri"/>
                                                <a:cs typeface="Arial"/>
                                              </a:rPr>
                                              <a:t> </a:t>
                                            </a:r>
                                          </a:p>
                                        </p:txBody>
                                      </p:sp>
                                    </p:grpSp>
                                    <p:sp>
                                      <p:nvSpPr>
                                        <p:cNvPr id="106" name="Text Box 15"/>
                                        <p:cNvSpPr txBox="1"/>
                                        <p:nvPr/>
                                      </p:nvSpPr>
                                      <p:spPr>
                                        <a:xfrm>
                                          <a:off x="493198" y="1061140"/>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9</a:t>
                                          </a:r>
                                          <a:endParaRPr lang="en-US" sz="1200">
                                            <a:effectLst/>
                                            <a:latin typeface="Segoe UI Semilight"/>
                                            <a:ea typeface="Calibri"/>
                                            <a:cs typeface="Arial"/>
                                          </a:endParaRPr>
                                        </a:p>
                                      </p:txBody>
                                    </p:sp>
                                  </p:grpSp>
                                  <p:sp>
                                    <p:nvSpPr>
                                      <p:cNvPr id="104" name="Text Box 16"/>
                                      <p:cNvSpPr txBox="1"/>
                                      <p:nvPr/>
                                    </p:nvSpPr>
                                    <p:spPr>
                                      <a:xfrm>
                                        <a:off x="252179" y="1966399"/>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5</a:t>
                                        </a:r>
                                        <a:endParaRPr lang="en-US" sz="1200">
                                          <a:effectLst/>
                                          <a:latin typeface="Segoe UI Semilight"/>
                                          <a:ea typeface="Calibri"/>
                                          <a:cs typeface="Arial"/>
                                        </a:endParaRPr>
                                      </a:p>
                                    </p:txBody>
                                  </p:sp>
                                </p:grpSp>
                                <p:sp>
                                  <p:nvSpPr>
                                    <p:cNvPr id="102" name="Text Box 17"/>
                                    <p:cNvSpPr txBox="1"/>
                                    <p:nvPr/>
                                  </p:nvSpPr>
                                  <p:spPr>
                                    <a:xfrm>
                                      <a:off x="1169247" y="2053507"/>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14</a:t>
                                      </a:r>
                                      <a:endParaRPr lang="en-US" sz="1200">
                                        <a:effectLst/>
                                        <a:latin typeface="Segoe UI Semilight"/>
                                        <a:ea typeface="Calibri"/>
                                        <a:cs typeface="Arial"/>
                                      </a:endParaRPr>
                                    </a:p>
                                  </p:txBody>
                                </p:sp>
                              </p:grpSp>
                              <p:sp>
                                <p:nvSpPr>
                                  <p:cNvPr id="100" name="Text Box 18"/>
                                  <p:cNvSpPr txBox="1"/>
                                  <p:nvPr/>
                                </p:nvSpPr>
                                <p:spPr>
                                  <a:xfrm>
                                    <a:off x="1169248" y="2619571"/>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12</a:t>
                                    </a:r>
                                    <a:endParaRPr lang="en-US" sz="1200">
                                      <a:effectLst/>
                                      <a:latin typeface="Segoe UI Semilight"/>
                                      <a:ea typeface="Calibri"/>
                                      <a:cs typeface="Arial"/>
                                    </a:endParaRPr>
                                  </a:p>
                                </p:txBody>
                              </p:sp>
                            </p:grpSp>
                            <p:sp>
                              <p:nvSpPr>
                                <p:cNvPr id="98" name="Text Box 19"/>
                                <p:cNvSpPr txBox="1"/>
                                <p:nvPr/>
                              </p:nvSpPr>
                              <p:spPr>
                                <a:xfrm>
                                  <a:off x="2218798" y="1963440"/>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13</a:t>
                                  </a:r>
                                  <a:endParaRPr lang="en-US" sz="1200">
                                    <a:effectLst/>
                                    <a:latin typeface="Segoe UI Semilight"/>
                                    <a:ea typeface="Calibri"/>
                                    <a:cs typeface="Arial"/>
                                  </a:endParaRPr>
                                </a:p>
                              </p:txBody>
                            </p:sp>
                          </p:grpSp>
                          <p:sp>
                            <p:nvSpPr>
                              <p:cNvPr id="96" name="Text Box 20"/>
                              <p:cNvSpPr txBox="1"/>
                              <p:nvPr/>
                            </p:nvSpPr>
                            <p:spPr>
                              <a:xfrm>
                                <a:off x="2151454" y="1620918"/>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3</a:t>
                                </a:r>
                                <a:endParaRPr lang="en-US" sz="1200">
                                  <a:effectLst/>
                                  <a:latin typeface="Segoe UI Semilight"/>
                                  <a:ea typeface="Calibri"/>
                                  <a:cs typeface="Arial"/>
                                </a:endParaRPr>
                              </a:p>
                            </p:txBody>
                          </p:sp>
                        </p:grpSp>
                        <p:sp>
                          <p:nvSpPr>
                            <p:cNvPr id="94" name="Text Box 21"/>
                            <p:cNvSpPr txBox="1"/>
                            <p:nvPr/>
                          </p:nvSpPr>
                          <p:spPr>
                            <a:xfrm>
                              <a:off x="2768259" y="1687870"/>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8</a:t>
                              </a:r>
                              <a:endParaRPr lang="en-US" sz="1200">
                                <a:effectLst/>
                                <a:latin typeface="Segoe UI Semilight"/>
                                <a:ea typeface="Calibri"/>
                                <a:cs typeface="Arial"/>
                              </a:endParaRPr>
                            </a:p>
                          </p:txBody>
                        </p:sp>
                      </p:grpSp>
                      <p:sp>
                        <p:nvSpPr>
                          <p:cNvPr id="92" name="Text Box 22"/>
                          <p:cNvSpPr txBox="1"/>
                          <p:nvPr/>
                        </p:nvSpPr>
                        <p:spPr>
                          <a:xfrm>
                            <a:off x="3175711" y="790200"/>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4</a:t>
                            </a:r>
                            <a:endParaRPr lang="en-US" sz="1200">
                              <a:effectLst/>
                              <a:latin typeface="Segoe UI Semilight"/>
                              <a:ea typeface="Calibri"/>
                              <a:cs typeface="Arial"/>
                            </a:endParaRPr>
                          </a:p>
                        </p:txBody>
                      </p:sp>
                    </p:grpSp>
                    <p:sp>
                      <p:nvSpPr>
                        <p:cNvPr id="90" name="Text Box 23"/>
                        <p:cNvSpPr txBox="1"/>
                        <p:nvPr/>
                      </p:nvSpPr>
                      <p:spPr>
                        <a:xfrm>
                          <a:off x="3797225" y="2009402"/>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10</a:t>
                          </a:r>
                          <a:endParaRPr lang="en-US" sz="1200">
                            <a:effectLst/>
                            <a:latin typeface="Segoe UI Semilight"/>
                            <a:ea typeface="Calibri"/>
                            <a:cs typeface="Arial"/>
                          </a:endParaRPr>
                        </a:p>
                      </p:txBody>
                    </p:sp>
                  </p:grpSp>
                  <p:sp>
                    <p:nvSpPr>
                      <p:cNvPr id="88" name="Text Box 24"/>
                      <p:cNvSpPr txBox="1"/>
                      <p:nvPr/>
                    </p:nvSpPr>
                    <p:spPr>
                      <a:xfrm>
                        <a:off x="4320788" y="1666501"/>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2</a:t>
                        </a:r>
                        <a:endParaRPr lang="en-US" sz="1200">
                          <a:effectLst/>
                          <a:latin typeface="Segoe UI Semilight"/>
                          <a:ea typeface="Calibri"/>
                          <a:cs typeface="Arial"/>
                        </a:endParaRPr>
                      </a:p>
                    </p:txBody>
                  </p:sp>
                </p:grpSp>
                <p:sp>
                  <p:nvSpPr>
                    <p:cNvPr id="86" name="Text Box 25"/>
                    <p:cNvSpPr txBox="1"/>
                    <p:nvPr/>
                  </p:nvSpPr>
                  <p:spPr>
                    <a:xfrm>
                      <a:off x="5359594" y="1794082"/>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1</a:t>
                      </a:r>
                      <a:endParaRPr lang="en-US" sz="1200">
                        <a:effectLst/>
                        <a:latin typeface="Segoe UI Semilight"/>
                        <a:ea typeface="Calibri"/>
                        <a:cs typeface="Arial"/>
                      </a:endParaRPr>
                    </a:p>
                  </p:txBody>
                </p:sp>
              </p:grpSp>
              <p:sp>
                <p:nvSpPr>
                  <p:cNvPr id="84" name="Text Box 26"/>
                  <p:cNvSpPr txBox="1"/>
                  <p:nvPr/>
                </p:nvSpPr>
                <p:spPr>
                  <a:xfrm>
                    <a:off x="5431045" y="812713"/>
                    <a:ext cx="289686"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6</a:t>
                    </a:r>
                    <a:endParaRPr lang="en-US" sz="1200">
                      <a:effectLst/>
                      <a:latin typeface="Segoe UI Semilight"/>
                      <a:ea typeface="Calibri"/>
                      <a:cs typeface="Arial"/>
                    </a:endParaRPr>
                  </a:p>
                </p:txBody>
              </p:sp>
            </p:grpSp>
            <p:sp>
              <p:nvSpPr>
                <p:cNvPr id="82" name="Text Box 27"/>
                <p:cNvSpPr txBox="1"/>
                <p:nvPr/>
              </p:nvSpPr>
              <p:spPr>
                <a:xfrm>
                  <a:off x="5364973" y="277673"/>
                  <a:ext cx="350520"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lnSpc>
                      <a:spcPct val="115000"/>
                    </a:lnSpc>
                    <a:spcBef>
                      <a:spcPts val="0"/>
                    </a:spcBef>
                    <a:spcAft>
                      <a:spcPts val="0"/>
                    </a:spcAft>
                  </a:pPr>
                  <a:r>
                    <a:rPr lang="ar-SA" sz="1200" b="1">
                      <a:solidFill>
                        <a:srgbClr val="FFFFFF"/>
                      </a:solidFill>
                      <a:effectLst/>
                      <a:latin typeface="Segoe UI Semilight"/>
                      <a:ea typeface="Calibri"/>
                      <a:cs typeface="Arial"/>
                    </a:rPr>
                    <a:t>7</a:t>
                  </a:r>
                  <a:endParaRPr lang="en-US" sz="1200">
                    <a:effectLst/>
                    <a:latin typeface="Segoe UI Semilight"/>
                    <a:ea typeface="Calibri"/>
                    <a:cs typeface="Arial"/>
                  </a:endParaRPr>
                </a:p>
              </p:txBody>
            </p:sp>
          </p:grpSp>
          <p:sp>
            <p:nvSpPr>
              <p:cNvPr id="80" name="Text Box 9"/>
              <p:cNvSpPr txBox="1"/>
              <p:nvPr/>
            </p:nvSpPr>
            <p:spPr>
              <a:xfrm>
                <a:off x="908993" y="241"/>
                <a:ext cx="5152804" cy="4037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ar-SA" sz="1600" b="1" dirty="0">
                    <a:solidFill>
                      <a:srgbClr val="13A79D"/>
                    </a:solidFill>
                    <a:latin typeface="+mj-lt"/>
                    <a:ea typeface="+mj-ea"/>
                  </a:rPr>
                  <a:t>تحديد أوليات المخاطر بناءاً على احتمالية الحدوث وحجم الضرر</a:t>
                </a:r>
                <a:endParaRPr lang="en-US" sz="1600" b="1" dirty="0">
                  <a:solidFill>
                    <a:srgbClr val="13A79D"/>
                  </a:solidFill>
                  <a:latin typeface="+mj-lt"/>
                  <a:ea typeface="+mj-ea"/>
                </a:endParaRPr>
              </a:p>
            </p:txBody>
          </p:sp>
        </p:grpSp>
        <p:pic>
          <p:nvPicPr>
            <p:cNvPr id="78" name="Picture 77"/>
            <p:cNvPicPr>
              <a:picLocks noChangeAspect="1"/>
            </p:cNvPicPr>
            <p:nvPr/>
          </p:nvPicPr>
          <p:blipFill rotWithShape="1">
            <a:blip r:embed="rId3" cstate="print">
              <a:extLst>
                <a:ext uri="{28A0092B-C50C-407E-A947-70E740481C1C}">
                  <a14:useLocalDpi xmlns:a14="http://schemas.microsoft.com/office/drawing/2010/main" val="0"/>
                </a:ext>
              </a:extLst>
            </a:blip>
            <a:srcRect l="29462" t="24703" r="9850" b="13075"/>
            <a:stretch/>
          </p:blipFill>
          <p:spPr bwMode="auto">
            <a:xfrm>
              <a:off x="562707" y="509835"/>
              <a:ext cx="5424854" cy="3246213"/>
            </a:xfrm>
            <a:prstGeom prst="rect">
              <a:avLst/>
            </a:prstGeom>
            <a:ln>
              <a:noFill/>
            </a:ln>
            <a:extLst>
              <a:ext uri="{53640926-AAD7-44D8-BBD7-CCE9431645EC}">
                <a14:shadowObscured xmlns:a14="http://schemas.microsoft.com/office/drawing/2010/main"/>
              </a:ext>
            </a:extLst>
          </p:spPr>
        </p:pic>
      </p:grpSp>
      <p:sp>
        <p:nvSpPr>
          <p:cNvPr id="141" name="Left Arrow 140"/>
          <p:cNvSpPr/>
          <p:nvPr/>
        </p:nvSpPr>
        <p:spPr>
          <a:xfrm rot="262840">
            <a:off x="7386094" y="2683801"/>
            <a:ext cx="1827811" cy="1143487"/>
          </a:xfrm>
          <a:prstGeom prst="leftArrow">
            <a:avLst>
              <a:gd name="adj1" fmla="val 43088"/>
              <a:gd name="adj2" fmla="val 58947"/>
            </a:avLst>
          </a:prstGeom>
          <a:solidFill>
            <a:schemeClr val="bg1"/>
          </a:solidFill>
          <a:ln>
            <a:solidFill>
              <a:srgbClr val="13A7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1400" b="1" dirty="0">
                <a:solidFill>
                  <a:sysClr val="windowText" lastClr="000000"/>
                </a:solidFill>
                <a:latin typeface="DIN Next LT Arabic Medium" panose="020B0603020203050203" pitchFamily="34" charset="-78"/>
              </a:rPr>
              <a:t>نشر المعلومات السرية الخاصة لهدف العنف</a:t>
            </a:r>
            <a:endParaRPr lang="en-US" sz="1400" dirty="0">
              <a:solidFill>
                <a:sysClr val="windowText" lastClr="000000"/>
              </a:solidFill>
            </a:endParaRPr>
          </a:p>
        </p:txBody>
      </p:sp>
      <p:sp>
        <p:nvSpPr>
          <p:cNvPr id="142" name="Left Arrow 141"/>
          <p:cNvSpPr/>
          <p:nvPr/>
        </p:nvSpPr>
        <p:spPr>
          <a:xfrm>
            <a:off x="7419683" y="3872691"/>
            <a:ext cx="1314905" cy="967833"/>
          </a:xfrm>
          <a:prstGeom prst="leftArrow">
            <a:avLst>
              <a:gd name="adj1" fmla="val 43088"/>
              <a:gd name="adj2" fmla="val 58947"/>
            </a:avLst>
          </a:prstGeom>
          <a:solidFill>
            <a:schemeClr val="bg1"/>
          </a:solidFill>
          <a:ln>
            <a:solidFill>
              <a:srgbClr val="13A7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1400" b="1" dirty="0" smtClean="0">
                <a:solidFill>
                  <a:sysClr val="windowText" lastClr="000000"/>
                </a:solidFill>
                <a:latin typeface="DIN Next LT Arabic Medium" panose="020B0603020203050203" pitchFamily="34" charset="-78"/>
              </a:rPr>
              <a:t>تسريب البيانات</a:t>
            </a:r>
            <a:endParaRPr lang="en-US" sz="1400" dirty="0">
              <a:solidFill>
                <a:sysClr val="windowText" lastClr="000000"/>
              </a:solidFill>
            </a:endParaRPr>
          </a:p>
        </p:txBody>
      </p:sp>
      <p:sp>
        <p:nvSpPr>
          <p:cNvPr id="143" name="Left Arrow 142"/>
          <p:cNvSpPr/>
          <p:nvPr/>
        </p:nvSpPr>
        <p:spPr>
          <a:xfrm>
            <a:off x="2661337" y="2110688"/>
            <a:ext cx="2185879" cy="967833"/>
          </a:xfrm>
          <a:prstGeom prst="leftArrow">
            <a:avLst>
              <a:gd name="adj1" fmla="val 49918"/>
              <a:gd name="adj2" fmla="val 589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1400" b="1" dirty="0" smtClean="0">
                <a:solidFill>
                  <a:sysClr val="windowText" lastClr="000000"/>
                </a:solidFill>
                <a:latin typeface="Arr"/>
              </a:rPr>
              <a:t>سرقة حسابات الجهات الحكومية في </a:t>
            </a:r>
            <a:r>
              <a:rPr lang="ar-SA" sz="1400" b="1" dirty="0">
                <a:solidFill>
                  <a:sysClr val="windowText" lastClr="000000"/>
                </a:solidFill>
                <a:latin typeface="Arr"/>
              </a:rPr>
              <a:t>مواقع التواصل </a:t>
            </a:r>
            <a:endParaRPr lang="en-US" sz="1400" dirty="0">
              <a:solidFill>
                <a:sysClr val="windowText" lastClr="000000"/>
              </a:solidFill>
              <a:latin typeface="Arr"/>
            </a:endParaRPr>
          </a:p>
        </p:txBody>
      </p:sp>
      <p:sp>
        <p:nvSpPr>
          <p:cNvPr id="144" name="Left Arrow 143"/>
          <p:cNvSpPr/>
          <p:nvPr/>
        </p:nvSpPr>
        <p:spPr>
          <a:xfrm rot="20194261">
            <a:off x="7144794" y="1383750"/>
            <a:ext cx="1827811" cy="1143487"/>
          </a:xfrm>
          <a:prstGeom prst="leftArrow">
            <a:avLst>
              <a:gd name="adj1" fmla="val 43088"/>
              <a:gd name="adj2" fmla="val 58947"/>
            </a:avLst>
          </a:prstGeom>
          <a:solidFill>
            <a:schemeClr val="bg1"/>
          </a:solidFill>
          <a:ln>
            <a:solidFill>
              <a:srgbClr val="13A7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1400" b="1" dirty="0" smtClean="0">
                <a:solidFill>
                  <a:sysClr val="windowText" lastClr="000000"/>
                </a:solidFill>
              </a:rPr>
              <a:t>سرقة البيانات في القواعد السحابية</a:t>
            </a:r>
            <a:endParaRPr lang="en-US" sz="1400" dirty="0">
              <a:solidFill>
                <a:sysClr val="windowText" lastClr="000000"/>
              </a:solidFill>
            </a:endParaRPr>
          </a:p>
        </p:txBody>
      </p:sp>
    </p:spTree>
    <p:extLst>
      <p:ext uri="{BB962C8B-B14F-4D97-AF65-F5344CB8AC3E}">
        <p14:creationId xmlns:p14="http://schemas.microsoft.com/office/powerpoint/2010/main" val="10278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1332</Words>
  <Application>Microsoft Office PowerPoint</Application>
  <PresentationFormat>On-screen Show (4:3)</PresentationFormat>
  <Paragraphs>285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Department</dc:creator>
  <cp:lastModifiedBy>Saleh Almotairi</cp:lastModifiedBy>
  <cp:revision>18</cp:revision>
  <dcterms:created xsi:type="dcterms:W3CDTF">2016-03-08T08:45:51Z</dcterms:created>
  <dcterms:modified xsi:type="dcterms:W3CDTF">2016-04-28T07:20:07Z</dcterms:modified>
</cp:coreProperties>
</file>