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15" r:id="rId2"/>
    <p:sldId id="302" r:id="rId3"/>
    <p:sldId id="303" r:id="rId4"/>
    <p:sldId id="306" r:id="rId5"/>
    <p:sldId id="307" r:id="rId6"/>
    <p:sldId id="308" r:id="rId7"/>
    <p:sldId id="309" r:id="rId8"/>
    <p:sldId id="292" r:id="rId9"/>
    <p:sldId id="291" r:id="rId10"/>
    <p:sldId id="277" r:id="rId11"/>
    <p:sldId id="313" r:id="rId12"/>
    <p:sldId id="281" r:id="rId13"/>
    <p:sldId id="314" r:id="rId14"/>
    <p:sldId id="297" r:id="rId15"/>
    <p:sldId id="298" r:id="rId16"/>
    <p:sldId id="284" r:id="rId17"/>
    <p:sldId id="285" r:id="rId18"/>
    <p:sldId id="301" r:id="rId19"/>
    <p:sldId id="288" r:id="rId20"/>
    <p:sldId id="264" r:id="rId21"/>
    <p:sldId id="316" r:id="rId22"/>
    <p:sldId id="260" r:id="rId23"/>
    <p:sldId id="259" r:id="rId24"/>
    <p:sldId id="317" r:id="rId25"/>
    <p:sldId id="257" r:id="rId26"/>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414">
          <p15:clr>
            <a:srgbClr val="A4A3A4"/>
          </p15:clr>
        </p15:guide>
        <p15:guide id="4" pos="53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F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3060" autoAdjust="0"/>
  </p:normalViewPr>
  <p:slideViewPr>
    <p:cSldViewPr snapToGrid="0">
      <p:cViewPr varScale="1">
        <p:scale>
          <a:sx n="74" d="100"/>
          <a:sy n="74" d="100"/>
        </p:scale>
        <p:origin x="-372" y="-90"/>
      </p:cViewPr>
      <p:guideLst>
        <p:guide orient="horz" pos="2160"/>
        <p:guide orient="horz" pos="1415"/>
        <p:guide pos="2880"/>
        <p:guide pos="532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51275" y="0"/>
            <a:ext cx="2946400" cy="496888"/>
          </a:xfrm>
          <a:prstGeom prst="rect">
            <a:avLst/>
          </a:prstGeom>
        </p:spPr>
        <p:txBody>
          <a:bodyPr vert="horz" lIns="91432" tIns="45716" rIns="91432" bIns="45716" rtlCol="1"/>
          <a:lstStyle>
            <a:lvl1pPr algn="r">
              <a:defRPr sz="1200"/>
            </a:lvl1pPr>
          </a:lstStyle>
          <a:p>
            <a:endParaRPr lang="ar-SA"/>
          </a:p>
        </p:txBody>
      </p:sp>
      <p:sp>
        <p:nvSpPr>
          <p:cNvPr id="3" name="عنصر نائب للتاريخ 2"/>
          <p:cNvSpPr>
            <a:spLocks noGrp="1"/>
          </p:cNvSpPr>
          <p:nvPr>
            <p:ph type="dt" sz="quarter" idx="1"/>
          </p:nvPr>
        </p:nvSpPr>
        <p:spPr>
          <a:xfrm>
            <a:off x="1588" y="0"/>
            <a:ext cx="2946400" cy="496888"/>
          </a:xfrm>
          <a:prstGeom prst="rect">
            <a:avLst/>
          </a:prstGeom>
        </p:spPr>
        <p:txBody>
          <a:bodyPr vert="horz" lIns="91432" tIns="45716" rIns="91432" bIns="45716" rtlCol="1"/>
          <a:lstStyle>
            <a:lvl1pPr algn="l">
              <a:defRPr sz="1200"/>
            </a:lvl1pPr>
          </a:lstStyle>
          <a:p>
            <a:fld id="{0EC9A66A-8E72-4337-879B-B603503A140A}" type="datetimeFigureOut">
              <a:rPr lang="ar-SA" smtClean="0"/>
              <a:pPr/>
              <a:t>20/07/1437</a:t>
            </a:fld>
            <a:endParaRPr lang="ar-SA"/>
          </a:p>
        </p:txBody>
      </p:sp>
      <p:sp>
        <p:nvSpPr>
          <p:cNvPr id="4" name="عنصر نائب للتذييل 3"/>
          <p:cNvSpPr>
            <a:spLocks noGrp="1"/>
          </p:cNvSpPr>
          <p:nvPr>
            <p:ph type="ftr" sz="quarter" idx="2"/>
          </p:nvPr>
        </p:nvSpPr>
        <p:spPr>
          <a:xfrm>
            <a:off x="3851275" y="9429750"/>
            <a:ext cx="2946400" cy="496888"/>
          </a:xfrm>
          <a:prstGeom prst="rect">
            <a:avLst/>
          </a:prstGeom>
        </p:spPr>
        <p:txBody>
          <a:bodyPr vert="horz" lIns="91432" tIns="45716" rIns="91432" bIns="45716"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88" y="9429750"/>
            <a:ext cx="2946400" cy="496888"/>
          </a:xfrm>
          <a:prstGeom prst="rect">
            <a:avLst/>
          </a:prstGeom>
        </p:spPr>
        <p:txBody>
          <a:bodyPr vert="horz" lIns="91432" tIns="45716" rIns="91432" bIns="45716" rtlCol="1" anchor="b"/>
          <a:lstStyle>
            <a:lvl1pPr algn="l">
              <a:defRPr sz="1200"/>
            </a:lvl1pPr>
          </a:lstStyle>
          <a:p>
            <a:fld id="{872E8191-758D-4316-9B11-8991CCDBCCCF}" type="slidenum">
              <a:rPr lang="ar-SA" smtClean="0"/>
              <a:pPr/>
              <a:t>‹#›</a:t>
            </a:fld>
            <a:endParaRPr lang="ar-SA"/>
          </a:p>
        </p:txBody>
      </p:sp>
    </p:spTree>
    <p:extLst>
      <p:ext uri="{BB962C8B-B14F-4D97-AF65-F5344CB8AC3E}">
        <p14:creationId xmlns:p14="http://schemas.microsoft.com/office/powerpoint/2010/main" val="1153375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51275" y="0"/>
            <a:ext cx="2946400" cy="496888"/>
          </a:xfrm>
          <a:prstGeom prst="rect">
            <a:avLst/>
          </a:prstGeom>
        </p:spPr>
        <p:txBody>
          <a:bodyPr vert="horz" lIns="91432" tIns="45716" rIns="91432" bIns="45716" rtlCol="1"/>
          <a:lstStyle>
            <a:lvl1pPr algn="r">
              <a:defRPr sz="1200"/>
            </a:lvl1pPr>
          </a:lstStyle>
          <a:p>
            <a:endParaRPr lang="ar-SA"/>
          </a:p>
        </p:txBody>
      </p:sp>
      <p:sp>
        <p:nvSpPr>
          <p:cNvPr id="3" name="عنصر نائب للتاريخ 2"/>
          <p:cNvSpPr>
            <a:spLocks noGrp="1"/>
          </p:cNvSpPr>
          <p:nvPr>
            <p:ph type="dt" idx="1"/>
          </p:nvPr>
        </p:nvSpPr>
        <p:spPr>
          <a:xfrm>
            <a:off x="1588" y="0"/>
            <a:ext cx="2946400" cy="496888"/>
          </a:xfrm>
          <a:prstGeom prst="rect">
            <a:avLst/>
          </a:prstGeom>
        </p:spPr>
        <p:txBody>
          <a:bodyPr vert="horz" lIns="91432" tIns="45716" rIns="91432" bIns="45716" rtlCol="1"/>
          <a:lstStyle>
            <a:lvl1pPr algn="l">
              <a:defRPr sz="1200"/>
            </a:lvl1pPr>
          </a:lstStyle>
          <a:p>
            <a:fld id="{CFA8E470-DB81-435E-9218-CCA79237C6D9}" type="datetimeFigureOut">
              <a:rPr lang="ar-SA" smtClean="0"/>
              <a:pPr/>
              <a:t>20/07/1437</a:t>
            </a:fld>
            <a:endParaRPr lang="ar-SA"/>
          </a:p>
        </p:txBody>
      </p:sp>
      <p:sp>
        <p:nvSpPr>
          <p:cNvPr id="4" name="عنصر نائب لصورة الشريحة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1" anchor="ctr"/>
          <a:lstStyle/>
          <a:p>
            <a:endParaRPr lang="ar-SA"/>
          </a:p>
        </p:txBody>
      </p:sp>
      <p:sp>
        <p:nvSpPr>
          <p:cNvPr id="5" name="عنصر نائب للملاحظات 4"/>
          <p:cNvSpPr>
            <a:spLocks noGrp="1"/>
          </p:cNvSpPr>
          <p:nvPr>
            <p:ph type="body" sz="quarter" idx="3"/>
          </p:nvPr>
        </p:nvSpPr>
        <p:spPr>
          <a:xfrm>
            <a:off x="679450" y="4716463"/>
            <a:ext cx="5438775" cy="4467225"/>
          </a:xfrm>
          <a:prstGeom prst="rect">
            <a:avLst/>
          </a:prstGeom>
        </p:spPr>
        <p:txBody>
          <a:bodyPr vert="horz" lIns="91432" tIns="45716" rIns="91432" bIns="45716"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51275" y="9429750"/>
            <a:ext cx="2946400" cy="496888"/>
          </a:xfrm>
          <a:prstGeom prst="rect">
            <a:avLst/>
          </a:prstGeom>
        </p:spPr>
        <p:txBody>
          <a:bodyPr vert="horz" lIns="91432" tIns="45716" rIns="91432" bIns="45716"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9429750"/>
            <a:ext cx="2946400" cy="496888"/>
          </a:xfrm>
          <a:prstGeom prst="rect">
            <a:avLst/>
          </a:prstGeom>
        </p:spPr>
        <p:txBody>
          <a:bodyPr vert="horz" lIns="91432" tIns="45716" rIns="91432" bIns="45716" rtlCol="1" anchor="b"/>
          <a:lstStyle>
            <a:lvl1pPr algn="l">
              <a:defRPr sz="1200"/>
            </a:lvl1pPr>
          </a:lstStyle>
          <a:p>
            <a:fld id="{5C1BAF9C-CC7C-415F-B600-3FB2B846F8C4}" type="slidenum">
              <a:rPr lang="ar-SA" smtClean="0"/>
              <a:pPr/>
              <a:t>‹#›</a:t>
            </a:fld>
            <a:endParaRPr lang="ar-SA"/>
          </a:p>
        </p:txBody>
      </p:sp>
    </p:spTree>
    <p:extLst>
      <p:ext uri="{BB962C8B-B14F-4D97-AF65-F5344CB8AC3E}">
        <p14:creationId xmlns:p14="http://schemas.microsoft.com/office/powerpoint/2010/main" val="303774678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2525" cy="3722687"/>
          </a:xfrm>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C1BAF9C-CC7C-415F-B600-3FB2B846F8C4}" type="slidenum">
              <a:rPr lang="ar-SA" smtClean="0"/>
              <a:pPr/>
              <a:t>18</a:t>
            </a:fld>
            <a:endParaRPr lang="ar-SA"/>
          </a:p>
        </p:txBody>
      </p:sp>
    </p:spTree>
    <p:extLst>
      <p:ext uri="{BB962C8B-B14F-4D97-AF65-F5344CB8AC3E}">
        <p14:creationId xmlns:p14="http://schemas.microsoft.com/office/powerpoint/2010/main" val="325780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2525" cy="3722687"/>
          </a:xfrm>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C1BAF9C-CC7C-415F-B600-3FB2B846F8C4}" type="slidenum">
              <a:rPr lang="ar-SA" smtClean="0"/>
              <a:pPr/>
              <a:t>24</a:t>
            </a:fld>
            <a:endParaRPr lang="ar-SA"/>
          </a:p>
        </p:txBody>
      </p:sp>
    </p:spTree>
    <p:extLst>
      <p:ext uri="{BB962C8B-B14F-4D97-AF65-F5344CB8AC3E}">
        <p14:creationId xmlns:p14="http://schemas.microsoft.com/office/powerpoint/2010/main" val="31042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A5EB89-B48A-2B41-A60C-EFAE0B4F3637}"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84D-F5B2-414A-BAA3-53BA74FF69CD}" type="slidenum">
              <a:rPr lang="en-US" smtClean="0"/>
              <a:pPr/>
              <a:t>‹#›</a:t>
            </a:fld>
            <a:endParaRPr lang="en-US"/>
          </a:p>
        </p:txBody>
      </p:sp>
    </p:spTree>
    <p:extLst>
      <p:ext uri="{BB962C8B-B14F-4D97-AF65-F5344CB8AC3E}">
        <p14:creationId xmlns:p14="http://schemas.microsoft.com/office/powerpoint/2010/main" val="7843883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5EB89-B48A-2B41-A60C-EFAE0B4F3637}"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84D-F5B2-414A-BAA3-53BA74FF69CD}" type="slidenum">
              <a:rPr lang="en-US" smtClean="0"/>
              <a:pPr/>
              <a:t>‹#›</a:t>
            </a:fld>
            <a:endParaRPr lang="en-US"/>
          </a:p>
        </p:txBody>
      </p:sp>
    </p:spTree>
    <p:extLst>
      <p:ext uri="{BB962C8B-B14F-4D97-AF65-F5344CB8AC3E}">
        <p14:creationId xmlns:p14="http://schemas.microsoft.com/office/powerpoint/2010/main" val="1609717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5EB89-B48A-2B41-A60C-EFAE0B4F3637}"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84D-F5B2-414A-BAA3-53BA74FF69CD}" type="slidenum">
              <a:rPr lang="en-US" smtClean="0"/>
              <a:pPr/>
              <a:t>‹#›</a:t>
            </a:fld>
            <a:endParaRPr lang="en-US"/>
          </a:p>
        </p:txBody>
      </p:sp>
    </p:spTree>
    <p:extLst>
      <p:ext uri="{BB962C8B-B14F-4D97-AF65-F5344CB8AC3E}">
        <p14:creationId xmlns:p14="http://schemas.microsoft.com/office/powerpoint/2010/main" val="66283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5EB89-B48A-2B41-A60C-EFAE0B4F3637}"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84D-F5B2-414A-BAA3-53BA74FF69CD}" type="slidenum">
              <a:rPr lang="en-US" smtClean="0"/>
              <a:pPr/>
              <a:t>‹#›</a:t>
            </a:fld>
            <a:endParaRPr lang="en-US"/>
          </a:p>
        </p:txBody>
      </p:sp>
    </p:spTree>
    <p:extLst>
      <p:ext uri="{BB962C8B-B14F-4D97-AF65-F5344CB8AC3E}">
        <p14:creationId xmlns:p14="http://schemas.microsoft.com/office/powerpoint/2010/main" val="265113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5EB89-B48A-2B41-A60C-EFAE0B4F3637}"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84D-F5B2-414A-BAA3-53BA74FF69CD}" type="slidenum">
              <a:rPr lang="en-US" smtClean="0"/>
              <a:pPr/>
              <a:t>‹#›</a:t>
            </a:fld>
            <a:endParaRPr lang="en-US"/>
          </a:p>
        </p:txBody>
      </p:sp>
    </p:spTree>
    <p:extLst>
      <p:ext uri="{BB962C8B-B14F-4D97-AF65-F5344CB8AC3E}">
        <p14:creationId xmlns:p14="http://schemas.microsoft.com/office/powerpoint/2010/main" val="3768437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A5EB89-B48A-2B41-A60C-EFAE0B4F3637}" type="datetimeFigureOut">
              <a:rPr lang="en-US" smtClean="0"/>
              <a:pPr/>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6084D-F5B2-414A-BAA3-53BA74FF69CD}" type="slidenum">
              <a:rPr lang="en-US" smtClean="0"/>
              <a:pPr/>
              <a:t>‹#›</a:t>
            </a:fld>
            <a:endParaRPr lang="en-US"/>
          </a:p>
        </p:txBody>
      </p:sp>
    </p:spTree>
    <p:extLst>
      <p:ext uri="{BB962C8B-B14F-4D97-AF65-F5344CB8AC3E}">
        <p14:creationId xmlns:p14="http://schemas.microsoft.com/office/powerpoint/2010/main" val="397760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A5EB89-B48A-2B41-A60C-EFAE0B4F3637}" type="datetimeFigureOut">
              <a:rPr lang="en-US" smtClean="0"/>
              <a:pPr/>
              <a:t>4/27/2016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6084D-F5B2-414A-BAA3-53BA74FF69CD}" type="slidenum">
              <a:rPr lang="en-US" smtClean="0"/>
              <a:pPr/>
              <a:t>‹#›</a:t>
            </a:fld>
            <a:endParaRPr lang="en-US"/>
          </a:p>
        </p:txBody>
      </p:sp>
    </p:spTree>
    <p:extLst>
      <p:ext uri="{BB962C8B-B14F-4D97-AF65-F5344CB8AC3E}">
        <p14:creationId xmlns:p14="http://schemas.microsoft.com/office/powerpoint/2010/main" val="11551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A5EB89-B48A-2B41-A60C-EFAE0B4F3637}" type="datetimeFigureOut">
              <a:rPr lang="en-US" smtClean="0"/>
              <a:pPr/>
              <a:t>4/27/2016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6084D-F5B2-414A-BAA3-53BA74FF69CD}" type="slidenum">
              <a:rPr lang="en-US" smtClean="0"/>
              <a:pPr/>
              <a:t>‹#›</a:t>
            </a:fld>
            <a:endParaRPr lang="en-US"/>
          </a:p>
        </p:txBody>
      </p:sp>
    </p:spTree>
    <p:extLst>
      <p:ext uri="{BB962C8B-B14F-4D97-AF65-F5344CB8AC3E}">
        <p14:creationId xmlns:p14="http://schemas.microsoft.com/office/powerpoint/2010/main" val="278146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5EB89-B48A-2B41-A60C-EFAE0B4F3637}" type="datetimeFigureOut">
              <a:rPr lang="en-US" smtClean="0"/>
              <a:pPr/>
              <a:t>4/27/2016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6084D-F5B2-414A-BAA3-53BA74FF69CD}" type="slidenum">
              <a:rPr lang="en-US" smtClean="0"/>
              <a:pPr/>
              <a:t>‹#›</a:t>
            </a:fld>
            <a:endParaRPr lang="en-US"/>
          </a:p>
        </p:txBody>
      </p:sp>
    </p:spTree>
    <p:extLst>
      <p:ext uri="{BB962C8B-B14F-4D97-AF65-F5344CB8AC3E}">
        <p14:creationId xmlns:p14="http://schemas.microsoft.com/office/powerpoint/2010/main" val="135152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5EB89-B48A-2B41-A60C-EFAE0B4F3637}" type="datetimeFigureOut">
              <a:rPr lang="en-US" smtClean="0"/>
              <a:pPr/>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6084D-F5B2-414A-BAA3-53BA74FF69CD}" type="slidenum">
              <a:rPr lang="en-US" smtClean="0"/>
              <a:pPr/>
              <a:t>‹#›</a:t>
            </a:fld>
            <a:endParaRPr lang="en-US"/>
          </a:p>
        </p:txBody>
      </p:sp>
    </p:spTree>
    <p:extLst>
      <p:ext uri="{BB962C8B-B14F-4D97-AF65-F5344CB8AC3E}">
        <p14:creationId xmlns:p14="http://schemas.microsoft.com/office/powerpoint/2010/main" val="3030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5EB89-B48A-2B41-A60C-EFAE0B4F3637}" type="datetimeFigureOut">
              <a:rPr lang="en-US" smtClean="0"/>
              <a:pPr/>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6084D-F5B2-414A-BAA3-53BA74FF69CD}" type="slidenum">
              <a:rPr lang="en-US" smtClean="0"/>
              <a:pPr/>
              <a:t>‹#›</a:t>
            </a:fld>
            <a:endParaRPr lang="en-US"/>
          </a:p>
        </p:txBody>
      </p:sp>
    </p:spTree>
    <p:extLst>
      <p:ext uri="{BB962C8B-B14F-4D97-AF65-F5344CB8AC3E}">
        <p14:creationId xmlns:p14="http://schemas.microsoft.com/office/powerpoint/2010/main" val="136323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5EB89-B48A-2B41-A60C-EFAE0B4F3637}" type="datetimeFigureOut">
              <a:rPr lang="en-US" smtClean="0"/>
              <a:pPr/>
              <a:t>4/27/2016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6084D-F5B2-414A-BAA3-53BA74FF69CD}" type="slidenum">
              <a:rPr lang="en-US" smtClean="0"/>
              <a:pPr/>
              <a:t>‹#›</a:t>
            </a:fld>
            <a:endParaRPr lang="en-US"/>
          </a:p>
        </p:txBody>
      </p:sp>
    </p:spTree>
    <p:extLst>
      <p:ext uri="{BB962C8B-B14F-4D97-AF65-F5344CB8AC3E}">
        <p14:creationId xmlns:p14="http://schemas.microsoft.com/office/powerpoint/2010/main" val="2776754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sz="2600"/>
          </a:p>
        </p:txBody>
      </p:sp>
      <p:sp>
        <p:nvSpPr>
          <p:cNvPr id="3" name="Subtitle 2"/>
          <p:cNvSpPr>
            <a:spLocks noGrp="1"/>
          </p:cNvSpPr>
          <p:nvPr>
            <p:ph type="subTitle" idx="1"/>
          </p:nvPr>
        </p:nvSpPr>
        <p:spPr/>
        <p:txBody>
          <a:bodyPr/>
          <a:lstStyle/>
          <a:p>
            <a:endParaRPr lang="en-US" sz="2600">
              <a:cs typeface="+mj-cs"/>
            </a:endParaRPr>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مستطيل 20"/>
          <p:cNvSpPr/>
          <p:nvPr/>
        </p:nvSpPr>
        <p:spPr>
          <a:xfrm>
            <a:off x="914401" y="2899335"/>
            <a:ext cx="7306733" cy="2123658"/>
          </a:xfrm>
          <a:prstGeom prst="rect">
            <a:avLst/>
          </a:prstGeom>
        </p:spPr>
        <p:txBody>
          <a:bodyPr wrap="square">
            <a:spAutoFit/>
          </a:bodyPr>
          <a:lstStyle/>
          <a:p>
            <a:pPr marL="361950" indent="-244475" algn="ctr">
              <a:defRPr/>
            </a:pPr>
            <a:r>
              <a:rPr lang="ar-SA" sz="4400" b="1" dirty="0" smtClean="0">
                <a:solidFill>
                  <a:srgbClr val="003399"/>
                </a:solidFill>
                <a:latin typeface="Arial" pitchFamily="34" charset="0"/>
                <a:cs typeface="+mj-cs"/>
              </a:rPr>
              <a:t>التحديات</a:t>
            </a:r>
          </a:p>
          <a:p>
            <a:pPr marL="361950" indent="-244475" algn="ctr">
              <a:defRPr/>
            </a:pPr>
            <a:r>
              <a:rPr lang="ar-SA" sz="4400" b="1" dirty="0" smtClean="0">
                <a:solidFill>
                  <a:srgbClr val="003399"/>
                </a:solidFill>
                <a:latin typeface="Arial" pitchFamily="34" charset="0"/>
                <a:cs typeface="+mj-cs"/>
              </a:rPr>
              <a:t> التي تواجه التدريب والتطوير لتوطين أنظمة القيادة والسيطرة</a:t>
            </a:r>
            <a:endParaRPr lang="ar-SA" sz="4400" b="1" dirty="0">
              <a:solidFill>
                <a:srgbClr val="003399"/>
              </a:solidFill>
              <a:latin typeface="Arial" pitchFamily="34" charset="0"/>
              <a:cs typeface="+mj-cs"/>
            </a:endParaRPr>
          </a:p>
        </p:txBody>
      </p:sp>
    </p:spTree>
    <p:extLst>
      <p:ext uri="{BB962C8B-B14F-4D97-AF65-F5344CB8AC3E}">
        <p14:creationId xmlns:p14="http://schemas.microsoft.com/office/powerpoint/2010/main" val="288926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cs typeface="+mj-cs"/>
            </a:endParaRPr>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3"/>
            <a:ext cx="9144000" cy="6858000"/>
          </a:xfrm>
          <a:prstGeom prst="rect">
            <a:avLst/>
          </a:prstGeom>
        </p:spPr>
      </p:pic>
      <p:sp>
        <p:nvSpPr>
          <p:cNvPr id="8" name="عنصر نائب لرقم الشريحة 3"/>
          <p:cNvSpPr>
            <a:spLocks noGrp="1"/>
          </p:cNvSpPr>
          <p:nvPr>
            <p:ph type="sldNum" sz="quarter" idx="12"/>
          </p:nvPr>
        </p:nvSpPr>
        <p:spPr bwMode="auto">
          <a:xfrm>
            <a:off x="3700" y="6424457"/>
            <a:ext cx="838200" cy="403225"/>
          </a:xfrm>
          <a:noFill/>
          <a:ln>
            <a:miter lim="800000"/>
            <a:headEnd/>
            <a:tailEnd/>
          </a:ln>
        </p:spPr>
        <p:txBody>
          <a:bodyPr/>
          <a:lstStyle/>
          <a:p>
            <a:pPr algn="ctr"/>
            <a:r>
              <a:rPr lang="en-US" altLang="ar-SA" sz="1400" b="1" dirty="0" smtClean="0">
                <a:latin typeface="Arial" charset="0"/>
                <a:cs typeface="+mj-cs"/>
              </a:rPr>
              <a:t>-</a:t>
            </a:r>
            <a:fld id="{556CD623-0AB5-4F82-AC57-26861663FB45}" type="slidenum">
              <a:rPr lang="en-US" altLang="ar-SA" sz="1400" b="1" smtClean="0">
                <a:latin typeface="Arial" charset="0"/>
                <a:cs typeface="+mj-cs"/>
              </a:rPr>
              <a:pPr algn="ctr"/>
              <a:t>10</a:t>
            </a:fld>
            <a:r>
              <a:rPr lang="en-US" altLang="ar-SA" sz="1400" b="1" dirty="0" smtClean="0">
                <a:latin typeface="Arial" charset="0"/>
                <a:cs typeface="+mj-cs"/>
              </a:rPr>
              <a:t>-</a:t>
            </a:r>
          </a:p>
        </p:txBody>
      </p:sp>
      <p:sp>
        <p:nvSpPr>
          <p:cNvPr id="10" name="Rectangle 12"/>
          <p:cNvSpPr/>
          <p:nvPr/>
        </p:nvSpPr>
        <p:spPr>
          <a:xfrm>
            <a:off x="3235666" y="2243801"/>
            <a:ext cx="5210892" cy="4063131"/>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lnSpc>
                <a:spcPct val="150000"/>
              </a:lnSpc>
            </a:pPr>
            <a:r>
              <a:rPr lang="ar-SA" altLang="ar-SA" sz="2000" b="1" u="sng" dirty="0" smtClean="0">
                <a:solidFill>
                  <a:srgbClr val="FF0000"/>
                </a:solidFill>
                <a:latin typeface="Traditional Arabic" pitchFamily="18" charset="-78"/>
                <a:ea typeface="Dotum" pitchFamily="34" charset="-127"/>
                <a:cs typeface="+mj-cs"/>
              </a:rPr>
              <a:t>تعريف نظام القيادة والسيطرة والاتصالات والحاسب الالي والاستخبارات </a:t>
            </a:r>
            <a:r>
              <a:rPr lang="ar-SA" altLang="ar-SA" sz="2000" b="1" dirty="0" smtClean="0">
                <a:solidFill>
                  <a:srgbClr val="FF0000"/>
                </a:solidFill>
                <a:latin typeface="Traditional Arabic" pitchFamily="18" charset="-78"/>
                <a:ea typeface="Dotum" pitchFamily="34" charset="-127"/>
                <a:cs typeface="+mj-cs"/>
              </a:rPr>
              <a:t> </a:t>
            </a:r>
          </a:p>
          <a:p>
            <a:pPr algn="just" rtl="1"/>
            <a:r>
              <a:rPr lang="ar-SA" altLang="ar-SA" sz="2000" b="1" dirty="0" smtClean="0">
                <a:solidFill>
                  <a:srgbClr val="000000"/>
                </a:solidFill>
                <a:latin typeface="Traditional Arabic" pitchFamily="18" charset="-78"/>
                <a:ea typeface="Dotum" pitchFamily="34" charset="-127"/>
                <a:cs typeface="+mj-cs"/>
              </a:rPr>
              <a:t>هو عبارة عن مجموعة من الأنظمة الالية وتطبيقاتها المترابطة فيما بينها عن طريق العديد من الوسائل المختلفة لنقل وتبادل المعلومات والأوامر والتعليمات والإجراءات الضرورية بهدف التخطيط والإعداد والتنفيذ والتوجيه وتقويم العمليات العسكرية لتمكين القائد من ممارسة صلاحياته ومسؤولياته واتخاذ القرارات المناسبة في الوقت المناسب </a:t>
            </a:r>
            <a:r>
              <a:rPr lang="ar-SA" altLang="ar-SA" sz="2000" b="1" dirty="0">
                <a:solidFill>
                  <a:srgbClr val="000000"/>
                </a:solidFill>
                <a:latin typeface="Traditional Arabic" pitchFamily="18" charset="-78"/>
                <a:ea typeface="Dotum" pitchFamily="34" charset="-127"/>
                <a:cs typeface="+mj-cs"/>
              </a:rPr>
              <a:t>لتحقيق الهدف بطريقة </a:t>
            </a:r>
            <a:r>
              <a:rPr lang="ar-SA" altLang="ar-SA" sz="2000" b="1" dirty="0" smtClean="0">
                <a:solidFill>
                  <a:srgbClr val="000000"/>
                </a:solidFill>
                <a:latin typeface="Traditional Arabic" pitchFamily="18" charset="-78"/>
                <a:ea typeface="Dotum" pitchFamily="34" charset="-127"/>
                <a:cs typeface="+mj-cs"/>
              </a:rPr>
              <a:t>آمنة و فعالة .</a:t>
            </a:r>
            <a:endParaRPr lang="ar-SA" altLang="ar-SA" sz="2000" b="1" dirty="0">
              <a:solidFill>
                <a:srgbClr val="000000"/>
              </a:solidFill>
              <a:latin typeface="Traditional Arabic" pitchFamily="18" charset="-78"/>
              <a:ea typeface="Dotum" pitchFamily="34" charset="-127"/>
              <a:cs typeface="+mj-cs"/>
            </a:endParaRPr>
          </a:p>
        </p:txBody>
      </p:sp>
      <p:pic>
        <p:nvPicPr>
          <p:cNvPr id="13" name="Picture 4" descr="SAU_2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1" y="2278593"/>
            <a:ext cx="2945682" cy="4005000"/>
          </a:xfrm>
          <a:prstGeom prst="rect">
            <a:avLst/>
          </a:prstGeom>
          <a:noFill/>
          <a:ln w="38100" cmpd="dbl">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le 9"/>
          <p:cNvSpPr/>
          <p:nvPr/>
        </p:nvSpPr>
        <p:spPr>
          <a:xfrm>
            <a:off x="2048005" y="1096007"/>
            <a:ext cx="5047990" cy="744344"/>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SA" altLang="ar-SA" sz="3200" b="1" dirty="0" smtClean="0">
                <a:solidFill>
                  <a:schemeClr val="bg1"/>
                </a:solidFill>
                <a:latin typeface="Traditional Arabic" pitchFamily="18" charset="-78"/>
              </a:rPr>
              <a:t>4.تجربة وزارة الدفاع في نقل التقنية</a:t>
            </a:r>
            <a:endParaRPr lang="ar-SA" altLang="ar-SA" sz="3200" b="1" dirty="0">
              <a:solidFill>
                <a:schemeClr val="bg1"/>
              </a:solidFill>
              <a:latin typeface="Traditional Arabic" pitchFamily="18" charset="-78"/>
            </a:endParaRPr>
          </a:p>
        </p:txBody>
      </p:sp>
    </p:spTree>
    <p:extLst>
      <p:ext uri="{BB962C8B-B14F-4D97-AF65-F5344CB8AC3E}">
        <p14:creationId xmlns:p14="http://schemas.microsoft.com/office/powerpoint/2010/main" val="365293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p:nvSpPr>
        <p:spPr>
          <a:xfrm>
            <a:off x="875775" y="2496259"/>
            <a:ext cx="7574990" cy="1457675"/>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rtl="1">
              <a:defRPr/>
            </a:pPr>
            <a:r>
              <a:rPr lang="ar-SA" altLang="ar-SA" sz="2000" b="1" dirty="0" smtClean="0">
                <a:solidFill>
                  <a:srgbClr val="000000"/>
                </a:solidFill>
                <a:latin typeface="Traditional Arabic" pitchFamily="18" charset="-78"/>
                <a:ea typeface="Dotum" pitchFamily="34" charset="-127"/>
                <a:cs typeface="+mj-cs"/>
              </a:rPr>
              <a:t>الهدف من المشروع هو تمكين (قائد/مدير </a:t>
            </a:r>
            <a:r>
              <a:rPr lang="ar-SA" altLang="ar-SA" sz="2000" b="1" dirty="0">
                <a:solidFill>
                  <a:srgbClr val="000000"/>
                </a:solidFill>
                <a:latin typeface="Traditional Arabic" pitchFamily="18" charset="-78"/>
                <a:ea typeface="Dotum" pitchFamily="34" charset="-127"/>
                <a:cs typeface="+mj-cs"/>
              </a:rPr>
              <a:t>المنظومة أو من </a:t>
            </a:r>
            <a:r>
              <a:rPr lang="ar-SA" altLang="ar-SA" sz="2000" b="1" dirty="0" smtClean="0">
                <a:solidFill>
                  <a:srgbClr val="000000"/>
                </a:solidFill>
                <a:latin typeface="Traditional Arabic" pitchFamily="18" charset="-78"/>
                <a:ea typeface="Dotum" pitchFamily="34" charset="-127"/>
                <a:cs typeface="+mj-cs"/>
              </a:rPr>
              <a:t>يمثله) من </a:t>
            </a:r>
            <a:r>
              <a:rPr lang="ar-SA" altLang="ar-SA" sz="2000" b="1" dirty="0">
                <a:solidFill>
                  <a:srgbClr val="000000"/>
                </a:solidFill>
                <a:latin typeface="Traditional Arabic" pitchFamily="18" charset="-78"/>
                <a:ea typeface="Dotum" pitchFamily="34" charset="-127"/>
                <a:cs typeface="+mj-cs"/>
              </a:rPr>
              <a:t>التخطيط , </a:t>
            </a:r>
            <a:r>
              <a:rPr lang="ar-SA" altLang="ar-SA" sz="2000" b="1" dirty="0" smtClean="0">
                <a:solidFill>
                  <a:srgbClr val="000000"/>
                </a:solidFill>
                <a:latin typeface="Traditional Arabic" pitchFamily="18" charset="-78"/>
                <a:ea typeface="Dotum" pitchFamily="34" charset="-127"/>
                <a:cs typeface="+mj-cs"/>
              </a:rPr>
              <a:t>والاعداد والتنفيذ والتوجيه ، </a:t>
            </a:r>
            <a:r>
              <a:rPr lang="ar-SA" altLang="ar-SA" sz="2000" b="1" dirty="0">
                <a:solidFill>
                  <a:srgbClr val="000000"/>
                </a:solidFill>
                <a:latin typeface="Traditional Arabic" pitchFamily="18" charset="-78"/>
                <a:ea typeface="Dotum" pitchFamily="34" charset="-127"/>
                <a:cs typeface="+mj-cs"/>
              </a:rPr>
              <a:t>والمتابعة , </a:t>
            </a:r>
            <a:r>
              <a:rPr lang="ar-SA" altLang="ar-SA" sz="2000" b="1" dirty="0" smtClean="0">
                <a:solidFill>
                  <a:srgbClr val="000000"/>
                </a:solidFill>
                <a:latin typeface="Traditional Arabic" pitchFamily="18" charset="-78"/>
                <a:ea typeface="Dotum" pitchFamily="34" charset="-127"/>
                <a:cs typeface="+mj-cs"/>
              </a:rPr>
              <a:t>وممارسة </a:t>
            </a:r>
            <a:r>
              <a:rPr lang="ar-SA" altLang="ar-SA" sz="2000" b="1" dirty="0">
                <a:solidFill>
                  <a:srgbClr val="000000"/>
                </a:solidFill>
                <a:latin typeface="Traditional Arabic" pitchFamily="18" charset="-78"/>
                <a:ea typeface="Dotum" pitchFamily="34" charset="-127"/>
                <a:cs typeface="+mj-cs"/>
              </a:rPr>
              <a:t>القيادة والسيطرة , على القوات لتنفيذ العمليات المشتركة والتنسيق والمشاركة مع الجهات </a:t>
            </a:r>
            <a:r>
              <a:rPr lang="ar-SA" altLang="ar-SA" sz="2000" b="1" dirty="0" smtClean="0">
                <a:solidFill>
                  <a:srgbClr val="000000"/>
                </a:solidFill>
                <a:latin typeface="Traditional Arabic" pitchFamily="18" charset="-78"/>
                <a:ea typeface="Dotum" pitchFamily="34" charset="-127"/>
                <a:cs typeface="+mj-cs"/>
              </a:rPr>
              <a:t>داخل وخارج </a:t>
            </a:r>
            <a:r>
              <a:rPr lang="ar-SA" altLang="ar-SA" sz="2000" b="1" dirty="0">
                <a:solidFill>
                  <a:srgbClr val="000000"/>
                </a:solidFill>
                <a:latin typeface="Traditional Arabic" pitchFamily="18" charset="-78"/>
                <a:ea typeface="Dotum" pitchFamily="34" charset="-127"/>
                <a:cs typeface="+mj-cs"/>
              </a:rPr>
              <a:t>وزارة الدفاع لتحقيق الأمن والاستقرار الوطني</a:t>
            </a:r>
            <a:r>
              <a:rPr lang="ar-SA" altLang="ar-SA" sz="2000" b="1" dirty="0" smtClean="0">
                <a:solidFill>
                  <a:srgbClr val="000000"/>
                </a:solidFill>
                <a:latin typeface="Calibri" pitchFamily="34" charset="0"/>
                <a:ea typeface="Dotum" pitchFamily="34" charset="-127"/>
                <a:cs typeface="+mj-cs"/>
              </a:rPr>
              <a:t>.</a:t>
            </a:r>
            <a:endParaRPr lang="en-US" sz="2000" b="1" dirty="0">
              <a:cs typeface="+mj-cs"/>
            </a:endParaRPr>
          </a:p>
        </p:txBody>
      </p:sp>
      <p:sp>
        <p:nvSpPr>
          <p:cNvPr id="11" name="Rectangle 10"/>
          <p:cNvSpPr/>
          <p:nvPr/>
        </p:nvSpPr>
        <p:spPr>
          <a:xfrm>
            <a:off x="874951" y="2062998"/>
            <a:ext cx="7571303" cy="424732"/>
          </a:xfrm>
          <a:prstGeom prst="rect">
            <a:avLst/>
          </a:prstGeom>
        </p:spPr>
        <p:txBody>
          <a:bodyPr wrap="none">
            <a:spAutoFit/>
          </a:bodyPr>
          <a:lstStyle/>
          <a:p>
            <a:pPr algn="r" rtl="1">
              <a:lnSpc>
                <a:spcPct val="90000"/>
              </a:lnSpc>
              <a:spcBef>
                <a:spcPct val="20000"/>
              </a:spcBef>
            </a:pPr>
            <a:r>
              <a:rPr lang="ar-SA" sz="2400" b="1" dirty="0" smtClean="0">
                <a:solidFill>
                  <a:srgbClr val="FF0000"/>
                </a:solidFill>
                <a:cs typeface="+mj-cs"/>
              </a:rPr>
              <a:t>أ . مشروع </a:t>
            </a:r>
            <a:r>
              <a:rPr lang="ar-SA" sz="2400" b="1" dirty="0">
                <a:solidFill>
                  <a:srgbClr val="FF0000"/>
                </a:solidFill>
                <a:cs typeface="+mj-cs"/>
              </a:rPr>
              <a:t>نظام القيادة والسيطرة والاتصالات والحاسب الالي </a:t>
            </a:r>
            <a:r>
              <a:rPr lang="ar-SA" sz="2400" b="1" dirty="0" smtClean="0">
                <a:solidFill>
                  <a:srgbClr val="FF0000"/>
                </a:solidFill>
                <a:cs typeface="+mj-cs"/>
              </a:rPr>
              <a:t>والاستخبارات</a:t>
            </a:r>
            <a:endParaRPr lang="en-US" sz="2400" b="1" dirty="0">
              <a:solidFill>
                <a:srgbClr val="FF0000"/>
              </a:solidFill>
              <a:latin typeface="Times New Roman" pitchFamily="18" charset="0"/>
              <a:cs typeface="+mj-cs"/>
            </a:endParaRPr>
          </a:p>
        </p:txBody>
      </p:sp>
      <p:sp>
        <p:nvSpPr>
          <p:cNvPr id="13" name="عنصر نائب لرقم الشريحة 3"/>
          <p:cNvSpPr>
            <a:spLocks noGrp="1"/>
          </p:cNvSpPr>
          <p:nvPr>
            <p:ph type="sldNum" sz="quarter" idx="12"/>
          </p:nvPr>
        </p:nvSpPr>
        <p:spPr bwMode="auto">
          <a:xfrm>
            <a:off x="3700" y="6424457"/>
            <a:ext cx="838200" cy="403225"/>
          </a:xfrm>
          <a:noFill/>
          <a:ln>
            <a:miter lim="800000"/>
            <a:headEnd/>
            <a:tailEnd/>
          </a:ln>
        </p:spPr>
        <p:txBody>
          <a:bodyPr/>
          <a:lstStyle/>
          <a:p>
            <a:pPr algn="ctr"/>
            <a:r>
              <a:rPr lang="en-US" altLang="ar-SA" sz="1400" b="1" dirty="0" smtClean="0">
                <a:latin typeface="Arial" charset="0"/>
                <a:cs typeface="+mj-cs"/>
              </a:rPr>
              <a:t>-</a:t>
            </a:r>
            <a:fld id="{556CD623-0AB5-4F82-AC57-26861663FB45}" type="slidenum">
              <a:rPr lang="en-US" altLang="ar-SA" sz="1400" b="1" smtClean="0">
                <a:latin typeface="Arial" charset="0"/>
                <a:cs typeface="+mj-cs"/>
              </a:rPr>
              <a:pPr algn="ctr"/>
              <a:t>11</a:t>
            </a:fld>
            <a:r>
              <a:rPr lang="en-US" altLang="ar-SA" sz="1400" b="1" dirty="0" smtClean="0">
                <a:latin typeface="Arial" charset="0"/>
                <a:cs typeface="+mj-cs"/>
              </a:rPr>
              <a:t>-</a:t>
            </a:r>
          </a:p>
        </p:txBody>
      </p:sp>
      <p:sp>
        <p:nvSpPr>
          <p:cNvPr id="12" name="Rounded Rectangle 9"/>
          <p:cNvSpPr/>
          <p:nvPr/>
        </p:nvSpPr>
        <p:spPr>
          <a:xfrm>
            <a:off x="2054269"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altLang="ar-SA" sz="3200" b="1" dirty="0" smtClean="0">
                <a:solidFill>
                  <a:schemeClr val="bg1"/>
                </a:solidFill>
                <a:latin typeface="Traditional Arabic" pitchFamily="18" charset="-78"/>
              </a:rPr>
              <a:t>4.تجربة وزارة الدفاع في نقل التقنية</a:t>
            </a:r>
            <a:endParaRPr lang="ar-SA" altLang="ar-SA" sz="3200" b="1" dirty="0">
              <a:solidFill>
                <a:schemeClr val="bg1"/>
              </a:solidFill>
              <a:latin typeface="Traditional Arabic" pitchFamily="18"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308" y="3962395"/>
            <a:ext cx="7578725" cy="2513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8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cs typeface="+mj-cs"/>
            </a:endParaRPr>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عنصر نائب لرقم الشريحة 3"/>
          <p:cNvSpPr>
            <a:spLocks noGrp="1"/>
          </p:cNvSpPr>
          <p:nvPr>
            <p:ph type="sldNum" sz="quarter" idx="12"/>
          </p:nvPr>
        </p:nvSpPr>
        <p:spPr bwMode="auto">
          <a:xfrm>
            <a:off x="3700" y="6424457"/>
            <a:ext cx="838200" cy="403225"/>
          </a:xfrm>
          <a:noFill/>
          <a:ln>
            <a:miter lim="800000"/>
            <a:headEnd/>
            <a:tailEnd/>
          </a:ln>
        </p:spPr>
        <p:txBody>
          <a:bodyPr/>
          <a:lstStyle/>
          <a:p>
            <a:pPr algn="ctr"/>
            <a:r>
              <a:rPr lang="en-US" altLang="ar-SA" sz="1400" b="1" dirty="0" smtClean="0">
                <a:latin typeface="Arial" charset="0"/>
                <a:cs typeface="+mj-cs"/>
              </a:rPr>
              <a:t>-</a:t>
            </a:r>
            <a:fld id="{556CD623-0AB5-4F82-AC57-26861663FB45}" type="slidenum">
              <a:rPr lang="en-US" altLang="ar-SA" sz="1400" b="1" smtClean="0">
                <a:latin typeface="Arial" charset="0"/>
                <a:cs typeface="+mj-cs"/>
              </a:rPr>
              <a:pPr algn="ctr"/>
              <a:t>12</a:t>
            </a:fld>
            <a:r>
              <a:rPr lang="en-US" altLang="ar-SA" sz="1400" b="1" dirty="0" smtClean="0">
                <a:latin typeface="Arial" charset="0"/>
                <a:cs typeface="+mj-cs"/>
              </a:rPr>
              <a:t>-</a:t>
            </a:r>
          </a:p>
        </p:txBody>
      </p:sp>
      <p:sp>
        <p:nvSpPr>
          <p:cNvPr id="9" name="Rectangle 9"/>
          <p:cNvSpPr/>
          <p:nvPr/>
        </p:nvSpPr>
        <p:spPr>
          <a:xfrm>
            <a:off x="588397" y="2242352"/>
            <a:ext cx="7858002" cy="334959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r>
              <a:rPr lang="ar-SA" sz="2000" b="1" u="sng" dirty="0" smtClean="0">
                <a:solidFill>
                  <a:srgbClr val="002060"/>
                </a:solidFill>
                <a:cs typeface="+mj-cs"/>
              </a:rPr>
              <a:t>أهداف برامج تدريب مشروع نظام القيادة والسيطرة والاتصالات والحاسب الآلي والاستخبارات:</a:t>
            </a:r>
          </a:p>
          <a:p>
            <a:pPr algn="r" rtl="1"/>
            <a:endParaRPr lang="ar-SA" sz="2000" b="1" dirty="0" smtClean="0">
              <a:solidFill>
                <a:schemeClr val="bg1"/>
              </a:solidFill>
              <a:cs typeface="+mj-cs"/>
            </a:endParaRPr>
          </a:p>
          <a:p>
            <a:pPr algn="just" rtl="1"/>
            <a:r>
              <a:rPr lang="ar-SA" sz="2000" b="1" dirty="0" smtClean="0">
                <a:solidFill>
                  <a:srgbClr val="000000"/>
                </a:solidFill>
                <a:latin typeface="Traditional Arabic" pitchFamily="18" charset="-78"/>
                <a:ea typeface="Dotum" pitchFamily="34" charset="-127"/>
                <a:cs typeface="+mj-cs"/>
              </a:rPr>
              <a:t>أ. نقل المعرفة من خلال مشاركة الضباط وضباط الصف مع مصممي ومطوري النظام .</a:t>
            </a:r>
          </a:p>
          <a:p>
            <a:pPr algn="just" rtl="1"/>
            <a:r>
              <a:rPr lang="ar-SA" sz="2000" b="1" dirty="0" smtClean="0">
                <a:solidFill>
                  <a:srgbClr val="000000"/>
                </a:solidFill>
                <a:latin typeface="Traditional Arabic" pitchFamily="18" charset="-78"/>
                <a:ea typeface="Dotum" pitchFamily="34" charset="-127"/>
                <a:cs typeface="+mj-cs"/>
              </a:rPr>
              <a:t>ب. تأهيل الضباط المشاركين بالبرنامج على صيانة وتطوير النظام والانظمة الفرعية .</a:t>
            </a:r>
          </a:p>
          <a:p>
            <a:pPr algn="just" rtl="1"/>
            <a:r>
              <a:rPr lang="ar-SA" sz="2000" b="1" dirty="0" smtClean="0">
                <a:solidFill>
                  <a:srgbClr val="000000"/>
                </a:solidFill>
                <a:latin typeface="Traditional Arabic" pitchFamily="18" charset="-78"/>
                <a:ea typeface="Dotum" pitchFamily="34" charset="-127"/>
                <a:cs typeface="+mj-cs"/>
              </a:rPr>
              <a:t>جـ. تكوين النواة الاساسية من المدربين والمطورين .</a:t>
            </a:r>
          </a:p>
          <a:p>
            <a:pPr algn="just" rtl="1"/>
            <a:r>
              <a:rPr lang="ar-SA" sz="2000" b="1" dirty="0" smtClean="0">
                <a:solidFill>
                  <a:srgbClr val="000000"/>
                </a:solidFill>
                <a:latin typeface="Traditional Arabic" pitchFamily="18" charset="-78"/>
                <a:ea typeface="Dotum" pitchFamily="34" charset="-127"/>
                <a:cs typeface="+mj-cs"/>
              </a:rPr>
              <a:t>د. </a:t>
            </a:r>
            <a:r>
              <a:rPr lang="ar-SA" sz="2000" b="1" dirty="0">
                <a:solidFill>
                  <a:srgbClr val="000000"/>
                </a:solidFill>
                <a:latin typeface="Traditional Arabic" pitchFamily="18" charset="-78"/>
                <a:ea typeface="Dotum" pitchFamily="34" charset="-127"/>
                <a:cs typeface="+mj-cs"/>
              </a:rPr>
              <a:t>المشاركة مع مقاول المشروع في مراجعة المتطلبات العقدية </a:t>
            </a:r>
            <a:r>
              <a:rPr lang="ar-SA" sz="2000" b="1" dirty="0" smtClean="0">
                <a:solidFill>
                  <a:srgbClr val="000000"/>
                </a:solidFill>
                <a:latin typeface="Traditional Arabic" pitchFamily="18" charset="-78"/>
                <a:ea typeface="Dotum" pitchFamily="34" charset="-127"/>
                <a:cs typeface="+mj-cs"/>
              </a:rPr>
              <a:t>وتصميم وتركيب وأختبار </a:t>
            </a:r>
            <a:r>
              <a:rPr lang="ar-SA" sz="2000" b="1" dirty="0">
                <a:solidFill>
                  <a:srgbClr val="000000"/>
                </a:solidFill>
                <a:latin typeface="Traditional Arabic" pitchFamily="18" charset="-78"/>
                <a:ea typeface="Dotum" pitchFamily="34" charset="-127"/>
                <a:cs typeface="+mj-cs"/>
              </a:rPr>
              <a:t>النظام وربطه بالأنظمة الفرعية وتطويره عند الحاجة .</a:t>
            </a:r>
          </a:p>
          <a:p>
            <a:pPr algn="just" rtl="1"/>
            <a:r>
              <a:rPr lang="ar-SA" sz="2000" b="1" dirty="0" smtClean="0">
                <a:solidFill>
                  <a:srgbClr val="000000"/>
                </a:solidFill>
                <a:latin typeface="Traditional Arabic" pitchFamily="18" charset="-78"/>
                <a:ea typeface="Dotum" pitchFamily="34" charset="-127"/>
                <a:cs typeface="+mj-cs"/>
              </a:rPr>
              <a:t>هـ. </a:t>
            </a:r>
            <a:r>
              <a:rPr lang="ar-SA" sz="2000" b="1" dirty="0">
                <a:solidFill>
                  <a:srgbClr val="000000"/>
                </a:solidFill>
                <a:latin typeface="Traditional Arabic" pitchFamily="18" charset="-78"/>
                <a:ea typeface="Dotum" pitchFamily="34" charset="-127"/>
                <a:cs typeface="+mj-cs"/>
              </a:rPr>
              <a:t>المقدرة على إعداد الحقائب التدريبية للنظام في حالة تعديله .</a:t>
            </a:r>
          </a:p>
          <a:p>
            <a:pPr algn="just" rtl="1"/>
            <a:r>
              <a:rPr lang="ar-SA" sz="2000" b="1" dirty="0" smtClean="0">
                <a:solidFill>
                  <a:srgbClr val="000000"/>
                </a:solidFill>
                <a:latin typeface="Traditional Arabic" pitchFamily="18" charset="-78"/>
                <a:ea typeface="Dotum" pitchFamily="34" charset="-127"/>
                <a:cs typeface="+mj-cs"/>
              </a:rPr>
              <a:t>و. </a:t>
            </a:r>
            <a:r>
              <a:rPr lang="ar-SA" sz="2000" b="1" dirty="0">
                <a:solidFill>
                  <a:srgbClr val="000000"/>
                </a:solidFill>
                <a:latin typeface="Traditional Arabic" pitchFamily="18" charset="-78"/>
                <a:ea typeface="Dotum" pitchFamily="34" charset="-127"/>
                <a:cs typeface="+mj-cs"/>
              </a:rPr>
              <a:t>تأهيل مستخدمي النظام ليتمكنوا من إدارته وتشغيله وصيانته .</a:t>
            </a:r>
          </a:p>
          <a:p>
            <a:pPr algn="just" rtl="1"/>
            <a:r>
              <a:rPr lang="ar-SA" sz="2000" b="1" dirty="0" smtClean="0">
                <a:solidFill>
                  <a:srgbClr val="000000"/>
                </a:solidFill>
                <a:latin typeface="Traditional Arabic" pitchFamily="18" charset="-78"/>
                <a:ea typeface="Dotum" pitchFamily="34" charset="-127"/>
                <a:cs typeface="+mj-cs"/>
              </a:rPr>
              <a:t>ز. المساهمة في إنجاح وتحقيق السعودة لضمان إمكانية صيانة وتطوير النظام في المستقبل . </a:t>
            </a:r>
            <a:endParaRPr lang="ar-SA" sz="2000" b="1" dirty="0">
              <a:solidFill>
                <a:schemeClr val="bg1"/>
              </a:solidFill>
              <a:cs typeface="+mj-cs"/>
            </a:endParaRPr>
          </a:p>
        </p:txBody>
      </p:sp>
      <p:sp>
        <p:nvSpPr>
          <p:cNvPr id="12" name="Rounded Rectangle 9"/>
          <p:cNvSpPr/>
          <p:nvPr/>
        </p:nvSpPr>
        <p:spPr>
          <a:xfrm>
            <a:off x="2054269"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altLang="ar-SA" sz="3200" b="1" dirty="0" smtClean="0">
                <a:solidFill>
                  <a:schemeClr val="bg1"/>
                </a:solidFill>
                <a:latin typeface="Traditional Arabic" pitchFamily="18" charset="-78"/>
              </a:rPr>
              <a:t>4.تجربة وزارة الدفاع في نقل التقنية</a:t>
            </a:r>
            <a:endParaRPr lang="ar-SA" altLang="ar-SA" sz="3200" b="1" dirty="0">
              <a:solidFill>
                <a:schemeClr val="bg1"/>
              </a:solidFill>
              <a:latin typeface="Traditional Arabic" pitchFamily="18" charset="-78"/>
            </a:endParaRPr>
          </a:p>
        </p:txBody>
      </p:sp>
    </p:spTree>
    <p:extLst>
      <p:ext uri="{BB962C8B-B14F-4D97-AF65-F5344CB8AC3E}">
        <p14:creationId xmlns:p14="http://schemas.microsoft.com/office/powerpoint/2010/main" val="365293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95"/>
            <a:ext cx="9144000" cy="6858000"/>
          </a:xfrm>
          <a:prstGeom prst="rect">
            <a:avLst/>
          </a:prstGeom>
        </p:spPr>
      </p:pic>
      <p:sp>
        <p:nvSpPr>
          <p:cNvPr id="8" name="عنصر نائب لرقم الشريحة 3"/>
          <p:cNvSpPr>
            <a:spLocks noGrp="1"/>
          </p:cNvSpPr>
          <p:nvPr>
            <p:ph type="sldNum" sz="quarter" idx="12"/>
          </p:nvPr>
        </p:nvSpPr>
        <p:spPr bwMode="auto">
          <a:xfrm>
            <a:off x="3700" y="6424457"/>
            <a:ext cx="838200" cy="403225"/>
          </a:xfrm>
          <a:noFill/>
          <a:ln>
            <a:miter lim="800000"/>
            <a:headEnd/>
            <a:tailEnd/>
          </a:ln>
        </p:spPr>
        <p:txBody>
          <a:bodyPr/>
          <a:lstStyle/>
          <a:p>
            <a:pPr algn="ctr"/>
            <a:r>
              <a:rPr lang="en-US" altLang="ar-SA" sz="1400" b="1" dirty="0" smtClean="0">
                <a:latin typeface="Arial" charset="0"/>
                <a:cs typeface="+mj-cs"/>
              </a:rPr>
              <a:t>-</a:t>
            </a:r>
            <a:fld id="{556CD623-0AB5-4F82-AC57-26861663FB45}" type="slidenum">
              <a:rPr lang="en-US" altLang="ar-SA" sz="1400" b="1" smtClean="0">
                <a:latin typeface="Arial" charset="0"/>
                <a:cs typeface="+mj-cs"/>
              </a:rPr>
              <a:pPr algn="ctr"/>
              <a:t>13</a:t>
            </a:fld>
            <a:r>
              <a:rPr lang="en-US" altLang="ar-SA" sz="1400" b="1" dirty="0" smtClean="0">
                <a:latin typeface="Arial" charset="0"/>
                <a:cs typeface="+mj-cs"/>
              </a:rPr>
              <a:t>-</a:t>
            </a:r>
          </a:p>
        </p:txBody>
      </p:sp>
      <p:sp>
        <p:nvSpPr>
          <p:cNvPr id="11" name="TextBox 3"/>
          <p:cNvSpPr txBox="1"/>
          <p:nvPr/>
        </p:nvSpPr>
        <p:spPr>
          <a:xfrm>
            <a:off x="649818" y="1868948"/>
            <a:ext cx="6789207" cy="415465"/>
          </a:xfrm>
          <a:prstGeom prst="rect">
            <a:avLst/>
          </a:prstGeom>
        </p:spPr>
        <p:txBody>
          <a:bodyPr vert="horz" wrap="none" lIns="91440" tIns="45720" rIns="91440" bIns="45720" rtlCol="0">
            <a:normAutofit/>
          </a:bodyPr>
          <a:lstStyle/>
          <a:p>
            <a:pPr algn="ctr" rtl="1">
              <a:spcBef>
                <a:spcPct val="20000"/>
              </a:spcBef>
            </a:pPr>
            <a:r>
              <a:rPr lang="ar-SA" altLang="ar-SA" sz="2000" b="1" dirty="0" smtClean="0">
                <a:solidFill>
                  <a:srgbClr val="FF0000"/>
                </a:solidFill>
                <a:latin typeface="Traditional Arabic" pitchFamily="18" charset="-78"/>
                <a:cs typeface="+mj-cs"/>
              </a:rPr>
              <a:t>دورة نقل التقنية </a:t>
            </a:r>
            <a:r>
              <a:rPr lang="ar-SA" altLang="ar-SA" sz="2000" b="1" dirty="0">
                <a:solidFill>
                  <a:srgbClr val="FF0000"/>
                </a:solidFill>
                <a:latin typeface="Traditional Arabic" pitchFamily="18" charset="-78"/>
                <a:cs typeface="+mj-cs"/>
              </a:rPr>
              <a:t>ب</a:t>
            </a:r>
            <a:r>
              <a:rPr lang="ar-SA" altLang="ar-SA" sz="2000" b="1" dirty="0" smtClean="0">
                <a:solidFill>
                  <a:srgbClr val="FF0000"/>
                </a:solidFill>
                <a:latin typeface="Traditional Arabic" pitchFamily="18" charset="-78"/>
                <a:cs typeface="+mj-cs"/>
              </a:rPr>
              <a:t>البرامج </a:t>
            </a:r>
            <a:r>
              <a:rPr lang="ar-SA" altLang="ar-SA" sz="2000" b="1" dirty="0">
                <a:solidFill>
                  <a:srgbClr val="FF0000"/>
                </a:solidFill>
                <a:latin typeface="Traditional Arabic" pitchFamily="18" charset="-78"/>
                <a:cs typeface="+mj-cs"/>
              </a:rPr>
              <a:t>التدريبية ( </a:t>
            </a:r>
            <a:r>
              <a:rPr lang="ar-SA" altLang="ar-SA" sz="2000" b="1" dirty="0" smtClean="0">
                <a:solidFill>
                  <a:srgbClr val="FF0000"/>
                </a:solidFill>
                <a:latin typeface="Traditional Arabic" pitchFamily="18" charset="-78"/>
                <a:cs typeface="+mj-cs"/>
              </a:rPr>
              <a:t>تصميم </a:t>
            </a:r>
            <a:r>
              <a:rPr lang="ar-SA" altLang="ar-SA" sz="2000" b="1" dirty="0">
                <a:solidFill>
                  <a:srgbClr val="FF0000"/>
                </a:solidFill>
                <a:latin typeface="Traditional Arabic" pitchFamily="18" charset="-78"/>
                <a:cs typeface="+mj-cs"/>
              </a:rPr>
              <a:t>وبناء </a:t>
            </a:r>
            <a:r>
              <a:rPr lang="ar-SA" altLang="ar-SA" sz="2000" b="1" dirty="0" smtClean="0">
                <a:solidFill>
                  <a:srgbClr val="FF0000"/>
                </a:solidFill>
                <a:latin typeface="Traditional Arabic" pitchFamily="18" charset="-78"/>
                <a:cs typeface="+mj-cs"/>
              </a:rPr>
              <a:t>وتركيب واختبار النظام ) </a:t>
            </a:r>
            <a:endParaRPr lang="en-US" altLang="ar-SA" sz="2000" b="1" dirty="0">
              <a:solidFill>
                <a:srgbClr val="FF0000"/>
              </a:solidFill>
              <a:latin typeface="Traditional Arabic" pitchFamily="18" charset="-78"/>
              <a:cs typeface="+mj-cs"/>
            </a:endParaRPr>
          </a:p>
        </p:txBody>
      </p:sp>
      <p:sp>
        <p:nvSpPr>
          <p:cNvPr id="16" name="TextBox 15"/>
          <p:cNvSpPr txBox="1"/>
          <p:nvPr/>
        </p:nvSpPr>
        <p:spPr>
          <a:xfrm>
            <a:off x="3411054" y="3572359"/>
            <a:ext cx="2338385" cy="904875"/>
          </a:xfrm>
          <a:prstGeom prst="rect">
            <a:avLst/>
          </a:prstGeom>
        </p:spPr>
        <p:txBody>
          <a:bodyPr vert="horz" wrap="square" lIns="91440" tIns="45720" rIns="91440" bIns="45720" rtlCol="0">
            <a:normAutofit/>
          </a:bodyPr>
          <a:lstStyle/>
          <a:p>
            <a:pPr algn="ctr" rtl="1">
              <a:spcBef>
                <a:spcPct val="20000"/>
              </a:spcBef>
            </a:pPr>
            <a:endParaRPr lang="en-US" sz="2400" b="1" dirty="0" smtClean="0">
              <a:solidFill>
                <a:schemeClr val="tx2">
                  <a:lumMod val="75000"/>
                </a:schemeClr>
              </a:solidFill>
              <a:cs typeface="+mj-cs"/>
            </a:endParaRPr>
          </a:p>
        </p:txBody>
      </p:sp>
      <p:sp>
        <p:nvSpPr>
          <p:cNvPr id="22" name="Rounded Rectangle 18"/>
          <p:cNvSpPr/>
          <p:nvPr/>
        </p:nvSpPr>
        <p:spPr>
          <a:xfrm>
            <a:off x="6092069" y="2915635"/>
            <a:ext cx="2353766" cy="531571"/>
          </a:xfrm>
          <a:prstGeom prst="roundRect">
            <a:avLst>
              <a:gd name="adj" fmla="val 6873"/>
            </a:avLst>
          </a:prstGeom>
          <a:solidFill>
            <a:schemeClr val="bg2">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lvl="0" algn="ctr" rtl="1">
              <a:spcBef>
                <a:spcPct val="20000"/>
              </a:spcBef>
            </a:pPr>
            <a:r>
              <a:rPr lang="ar-SA" sz="1400" b="1" dirty="0">
                <a:solidFill>
                  <a:prstClr val="black"/>
                </a:solidFill>
                <a:latin typeface="Traditional Arabic" pitchFamily="2" charset="-78"/>
                <a:ea typeface="Dotum" pitchFamily="34" charset="-127"/>
                <a:cs typeface="+mj-cs"/>
              </a:rPr>
              <a:t>فريق التطبيقات</a:t>
            </a:r>
            <a:r>
              <a:rPr lang="ar-SA" sz="1400" dirty="0">
                <a:solidFill>
                  <a:prstClr val="black"/>
                </a:solidFill>
                <a:latin typeface="Traditional Arabic" pitchFamily="2" charset="-78"/>
                <a:ea typeface="Dotum" pitchFamily="34" charset="-127"/>
                <a:cs typeface="+mj-cs"/>
              </a:rPr>
              <a:t> </a:t>
            </a:r>
            <a:endParaRPr lang="en-US" sz="1400" dirty="0">
              <a:solidFill>
                <a:prstClr val="black"/>
              </a:solidFill>
              <a:latin typeface="Traditional Arabic" pitchFamily="2" charset="-78"/>
              <a:ea typeface="Dotum" pitchFamily="34" charset="-127"/>
              <a:cs typeface="+mj-cs"/>
            </a:endParaRPr>
          </a:p>
          <a:p>
            <a:pPr algn="ctr" rtl="1">
              <a:spcBef>
                <a:spcPct val="20000"/>
              </a:spcBef>
              <a:defRPr/>
            </a:pPr>
            <a:r>
              <a:rPr lang="en-US" sz="1400" b="1" dirty="0">
                <a:solidFill>
                  <a:schemeClr val="tx1"/>
                </a:solidFill>
                <a:latin typeface="Times New Roman" pitchFamily="18" charset="0"/>
                <a:cs typeface="+mj-cs"/>
              </a:rPr>
              <a:t>Software Team</a:t>
            </a:r>
          </a:p>
        </p:txBody>
      </p:sp>
      <p:sp>
        <p:nvSpPr>
          <p:cNvPr id="23" name="Rounded Rectangle 19"/>
          <p:cNvSpPr/>
          <p:nvPr/>
        </p:nvSpPr>
        <p:spPr>
          <a:xfrm>
            <a:off x="6092072" y="3520094"/>
            <a:ext cx="2353765" cy="544857"/>
          </a:xfrm>
          <a:prstGeom prst="roundRect">
            <a:avLst>
              <a:gd name="adj" fmla="val 6873"/>
            </a:avLst>
          </a:prstGeom>
          <a:solidFill>
            <a:schemeClr val="accent1">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lvl="0" algn="ctr" rtl="1">
              <a:spcBef>
                <a:spcPct val="20000"/>
              </a:spcBef>
              <a:defRPr/>
            </a:pPr>
            <a:r>
              <a:rPr lang="ar-SA" sz="1400" b="1" dirty="0">
                <a:solidFill>
                  <a:prstClr val="black"/>
                </a:solidFill>
                <a:latin typeface="Arial" pitchFamily="34" charset="0"/>
                <a:ea typeface="Dotum" pitchFamily="34" charset="-127"/>
                <a:cs typeface="+mj-cs"/>
              </a:rPr>
              <a:t>فريق الأجهزة</a:t>
            </a:r>
            <a:r>
              <a:rPr lang="ar-SA" sz="1400" dirty="0">
                <a:solidFill>
                  <a:prstClr val="black"/>
                </a:solidFill>
                <a:latin typeface="Traditional Arabic" pitchFamily="2" charset="-78"/>
                <a:ea typeface="Dotum" pitchFamily="34" charset="-127"/>
                <a:cs typeface="+mj-cs"/>
              </a:rPr>
              <a:t> </a:t>
            </a:r>
            <a:endParaRPr lang="en-US" sz="1400" dirty="0" smtClean="0">
              <a:solidFill>
                <a:prstClr val="black"/>
              </a:solidFill>
              <a:latin typeface="Traditional Arabic" pitchFamily="2" charset="-78"/>
              <a:ea typeface="Dotum" pitchFamily="34" charset="-127"/>
              <a:cs typeface="+mj-cs"/>
            </a:endParaRPr>
          </a:p>
          <a:p>
            <a:pPr lvl="0" algn="ctr" rtl="1">
              <a:spcBef>
                <a:spcPct val="20000"/>
              </a:spcBef>
              <a:defRPr/>
            </a:pPr>
            <a:r>
              <a:rPr lang="en-US" sz="1400" b="1" dirty="0">
                <a:solidFill>
                  <a:schemeClr val="tx1"/>
                </a:solidFill>
                <a:latin typeface="Times New Roman" pitchFamily="18" charset="0"/>
                <a:cs typeface="+mj-cs"/>
              </a:rPr>
              <a:t>Hardware Team</a:t>
            </a:r>
          </a:p>
        </p:txBody>
      </p:sp>
      <p:sp>
        <p:nvSpPr>
          <p:cNvPr id="24" name="Rounded Rectangle 21"/>
          <p:cNvSpPr/>
          <p:nvPr/>
        </p:nvSpPr>
        <p:spPr>
          <a:xfrm>
            <a:off x="6092073" y="5129511"/>
            <a:ext cx="2353763" cy="1422995"/>
          </a:xfrm>
          <a:prstGeom prst="roundRect">
            <a:avLst>
              <a:gd name="adj" fmla="val 6873"/>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lvl="0" algn="ctr" rtl="1">
              <a:spcBef>
                <a:spcPct val="20000"/>
              </a:spcBef>
              <a:defRPr/>
            </a:pPr>
            <a:r>
              <a:rPr lang="ar-SA" sz="1400" b="1" dirty="0">
                <a:solidFill>
                  <a:prstClr val="black"/>
                </a:solidFill>
                <a:latin typeface="Arial" pitchFamily="34" charset="0"/>
                <a:ea typeface="Dotum" pitchFamily="34" charset="-127"/>
                <a:cs typeface="+mj-cs"/>
              </a:rPr>
              <a:t>فريق مساندة النظام </a:t>
            </a:r>
            <a:endParaRPr lang="en-US" sz="1400" b="1" dirty="0" smtClean="0">
              <a:solidFill>
                <a:prstClr val="black"/>
              </a:solidFill>
              <a:latin typeface="Arial" pitchFamily="34" charset="0"/>
              <a:ea typeface="Dotum" pitchFamily="34" charset="-127"/>
              <a:cs typeface="+mj-cs"/>
            </a:endParaRPr>
          </a:p>
          <a:p>
            <a:pPr lvl="0" algn="ctr" rtl="1">
              <a:spcBef>
                <a:spcPct val="20000"/>
              </a:spcBef>
              <a:defRPr/>
            </a:pPr>
            <a:r>
              <a:rPr lang="en-US" sz="1200" b="1" dirty="0">
                <a:solidFill>
                  <a:schemeClr val="tx1"/>
                </a:solidFill>
                <a:latin typeface="Times New Roman" pitchFamily="18" charset="0"/>
                <a:cs typeface="+mj-cs"/>
              </a:rPr>
              <a:t>System Support Team including</a:t>
            </a:r>
          </a:p>
          <a:p>
            <a:pPr lvl="0" algn="ctr" rtl="1">
              <a:spcBef>
                <a:spcPct val="20000"/>
              </a:spcBef>
              <a:defRPr/>
            </a:pPr>
            <a:r>
              <a:rPr lang="en-US" sz="1200" b="1" dirty="0">
                <a:solidFill>
                  <a:schemeClr val="tx1"/>
                </a:solidFill>
                <a:latin typeface="Times New Roman" pitchFamily="18" charset="0"/>
                <a:cs typeface="+mj-cs"/>
              </a:rPr>
              <a:t>Documentation,</a:t>
            </a:r>
          </a:p>
          <a:p>
            <a:pPr lvl="0" algn="ctr" rtl="1">
              <a:spcBef>
                <a:spcPct val="20000"/>
              </a:spcBef>
              <a:defRPr/>
            </a:pPr>
            <a:r>
              <a:rPr lang="en-US" sz="1200" b="1" dirty="0">
                <a:solidFill>
                  <a:schemeClr val="tx1"/>
                </a:solidFill>
                <a:latin typeface="Times New Roman" pitchFamily="18" charset="0"/>
                <a:cs typeface="+mj-cs"/>
              </a:rPr>
              <a:t>Configuration Management &amp; Quality Assurance </a:t>
            </a:r>
          </a:p>
        </p:txBody>
      </p:sp>
      <p:sp>
        <p:nvSpPr>
          <p:cNvPr id="25" name="Rounded Rectangle 22"/>
          <p:cNvSpPr/>
          <p:nvPr/>
        </p:nvSpPr>
        <p:spPr>
          <a:xfrm>
            <a:off x="6092548" y="2244726"/>
            <a:ext cx="2353764" cy="596801"/>
          </a:xfrm>
          <a:prstGeom prst="roundRect">
            <a:avLst>
              <a:gd name="adj" fmla="val 6873"/>
            </a:avLst>
          </a:prstGeom>
          <a:solidFill>
            <a:schemeClr val="accent5">
              <a:lumMod val="60000"/>
              <a:lumOff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lvl="0" algn="ctr" rtl="1">
              <a:spcBef>
                <a:spcPct val="20000"/>
              </a:spcBef>
              <a:defRPr/>
            </a:pPr>
            <a:r>
              <a:rPr lang="ar-SA" sz="1400" b="1" dirty="0">
                <a:solidFill>
                  <a:prstClr val="black"/>
                </a:solidFill>
                <a:latin typeface="Arial" pitchFamily="34" charset="0"/>
                <a:ea typeface="Dotum" pitchFamily="34" charset="-127"/>
                <a:cs typeface="+mj-cs"/>
              </a:rPr>
              <a:t>فريق </a:t>
            </a:r>
            <a:r>
              <a:rPr lang="ar-SA" sz="1400" b="1" dirty="0" smtClean="0">
                <a:solidFill>
                  <a:prstClr val="black"/>
                </a:solidFill>
                <a:latin typeface="Arial" pitchFamily="34" charset="0"/>
                <a:ea typeface="Dotum" pitchFamily="34" charset="-127"/>
                <a:cs typeface="+mj-cs"/>
              </a:rPr>
              <a:t>المعلمين</a:t>
            </a:r>
            <a:endParaRPr lang="en-US" sz="1400" dirty="0" smtClean="0">
              <a:solidFill>
                <a:prstClr val="black"/>
              </a:solidFill>
              <a:latin typeface="Traditional Arabic" pitchFamily="2" charset="-78"/>
              <a:ea typeface="Dotum" pitchFamily="34" charset="-127"/>
              <a:cs typeface="+mj-cs"/>
            </a:endParaRPr>
          </a:p>
          <a:p>
            <a:pPr lvl="0" algn="ctr" rtl="1">
              <a:spcBef>
                <a:spcPct val="20000"/>
              </a:spcBef>
              <a:defRPr/>
            </a:pPr>
            <a:r>
              <a:rPr lang="en-US" sz="1400" b="1" dirty="0">
                <a:solidFill>
                  <a:schemeClr val="tx1"/>
                </a:solidFill>
                <a:latin typeface="Times New Roman" pitchFamily="18" charset="0"/>
                <a:cs typeface="+mj-cs"/>
              </a:rPr>
              <a:t>Train the trainer Team</a:t>
            </a:r>
          </a:p>
        </p:txBody>
      </p:sp>
      <p:sp>
        <p:nvSpPr>
          <p:cNvPr id="26" name="Rounded Rectangle 20"/>
          <p:cNvSpPr/>
          <p:nvPr/>
        </p:nvSpPr>
        <p:spPr>
          <a:xfrm>
            <a:off x="6100536" y="4120907"/>
            <a:ext cx="2344976" cy="938583"/>
          </a:xfrm>
          <a:prstGeom prst="roundRect">
            <a:avLst>
              <a:gd name="adj" fmla="val 6873"/>
            </a:avLst>
          </a:prstGeom>
          <a:solidFill>
            <a:schemeClr val="accent2">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lvl="0" algn="ctr" rtl="1">
              <a:spcBef>
                <a:spcPct val="20000"/>
              </a:spcBef>
              <a:defRPr/>
            </a:pPr>
            <a:r>
              <a:rPr lang="ar-SA" sz="1400" b="1" dirty="0">
                <a:solidFill>
                  <a:prstClr val="black"/>
                </a:solidFill>
                <a:latin typeface="Arial" pitchFamily="34" charset="0"/>
                <a:ea typeface="Dotum" pitchFamily="34" charset="-127"/>
                <a:cs typeface="+mj-cs"/>
              </a:rPr>
              <a:t>فريق هندسة </a:t>
            </a:r>
            <a:r>
              <a:rPr lang="ar-SA" sz="1400" b="1" dirty="0" err="1">
                <a:solidFill>
                  <a:prstClr val="black"/>
                </a:solidFill>
                <a:latin typeface="Arial" pitchFamily="34" charset="0"/>
                <a:ea typeface="Dotum" pitchFamily="34" charset="-127"/>
                <a:cs typeface="+mj-cs"/>
              </a:rPr>
              <a:t>وإختبار</a:t>
            </a:r>
            <a:r>
              <a:rPr lang="ar-SA" sz="1400" b="1" dirty="0">
                <a:solidFill>
                  <a:prstClr val="black"/>
                </a:solidFill>
                <a:latin typeface="Arial" pitchFamily="34" charset="0"/>
                <a:ea typeface="Dotum" pitchFamily="34" charset="-127"/>
                <a:cs typeface="+mj-cs"/>
              </a:rPr>
              <a:t> وتكامل </a:t>
            </a:r>
            <a:r>
              <a:rPr lang="ar-SA" sz="1400" b="1" dirty="0" smtClean="0">
                <a:solidFill>
                  <a:prstClr val="black"/>
                </a:solidFill>
                <a:latin typeface="Arial" pitchFamily="34" charset="0"/>
                <a:ea typeface="Dotum" pitchFamily="34" charset="-127"/>
                <a:cs typeface="+mj-cs"/>
              </a:rPr>
              <a:t>البرمجيات</a:t>
            </a:r>
            <a:endParaRPr lang="en-US" sz="1400" b="1" dirty="0" smtClean="0">
              <a:solidFill>
                <a:prstClr val="black"/>
              </a:solidFill>
              <a:latin typeface="Arial" pitchFamily="34" charset="0"/>
              <a:ea typeface="Dotum" pitchFamily="34" charset="-127"/>
              <a:cs typeface="+mj-cs"/>
            </a:endParaRPr>
          </a:p>
          <a:p>
            <a:pPr algn="ctr" rtl="1">
              <a:spcBef>
                <a:spcPct val="20000"/>
              </a:spcBef>
              <a:defRPr/>
            </a:pPr>
            <a:r>
              <a:rPr lang="en-US" sz="1400" b="1" dirty="0">
                <a:solidFill>
                  <a:schemeClr val="tx1"/>
                </a:solidFill>
                <a:latin typeface="Times New Roman" pitchFamily="18" charset="0"/>
                <a:cs typeface="+mj-cs"/>
              </a:rPr>
              <a:t>System Engineering Integration-Testing Team</a:t>
            </a:r>
          </a:p>
        </p:txBody>
      </p:sp>
      <p:sp>
        <p:nvSpPr>
          <p:cNvPr id="6" name="مثلث متساوي الساقين 5"/>
          <p:cNvSpPr/>
          <p:nvPr/>
        </p:nvSpPr>
        <p:spPr>
          <a:xfrm>
            <a:off x="2226367" y="2576853"/>
            <a:ext cx="3726059" cy="2967043"/>
          </a:xfrm>
          <a:prstGeom prst="triangle">
            <a:avLst>
              <a:gd name="adj" fmla="val 48079"/>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2800" b="1" dirty="0" smtClean="0">
                <a:solidFill>
                  <a:schemeClr val="bg1"/>
                </a:solidFill>
                <a:cs typeface="+mj-cs"/>
              </a:rPr>
              <a:t>نقل التقنية</a:t>
            </a:r>
            <a:endParaRPr lang="en-US" sz="2800" b="1" dirty="0" smtClean="0">
              <a:solidFill>
                <a:schemeClr val="bg1"/>
              </a:solidFill>
              <a:cs typeface="+mj-cs"/>
            </a:endParaRPr>
          </a:p>
          <a:p>
            <a:pPr algn="ctr"/>
            <a:r>
              <a:rPr lang="en-US" sz="2400" b="1" dirty="0">
                <a:solidFill>
                  <a:schemeClr val="bg1"/>
                </a:solidFill>
                <a:latin typeface="Times New Roman" pitchFamily="18" charset="0"/>
                <a:cs typeface="+mj-cs"/>
              </a:rPr>
              <a:t>Technology </a:t>
            </a:r>
            <a:r>
              <a:rPr lang="en-US" sz="2400" b="1" dirty="0" smtClean="0">
                <a:solidFill>
                  <a:schemeClr val="bg1"/>
                </a:solidFill>
                <a:latin typeface="Times New Roman" pitchFamily="18" charset="0"/>
                <a:cs typeface="+mj-cs"/>
              </a:rPr>
              <a:t>Transfer</a:t>
            </a:r>
            <a:endParaRPr lang="ar-SA" sz="2400" b="1" dirty="0">
              <a:solidFill>
                <a:schemeClr val="bg1"/>
              </a:solidFill>
              <a:latin typeface="Times New Roman" pitchFamily="18" charset="0"/>
              <a:cs typeface="+mj-cs"/>
            </a:endParaRPr>
          </a:p>
        </p:txBody>
      </p:sp>
      <p:sp>
        <p:nvSpPr>
          <p:cNvPr id="32" name="Up-Down Arrow 22"/>
          <p:cNvSpPr/>
          <p:nvPr/>
        </p:nvSpPr>
        <p:spPr>
          <a:xfrm rot="8801510">
            <a:off x="4895928" y="2424975"/>
            <a:ext cx="497881" cy="2821667"/>
          </a:xfrm>
          <a:prstGeom prst="upDownArrow">
            <a:avLst>
              <a:gd name="adj1" fmla="val 59999"/>
              <a:gd name="adj2" fmla="val 30000"/>
            </a:avLst>
          </a:prstGeom>
          <a:solidFill>
            <a:schemeClr val="accent4">
              <a:lumMod val="20000"/>
              <a:lumOff val="80000"/>
            </a:schemeClr>
          </a:solidFill>
          <a:ln w="12700">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j-cs"/>
            </a:endParaRPr>
          </a:p>
        </p:txBody>
      </p:sp>
      <p:sp>
        <p:nvSpPr>
          <p:cNvPr id="33" name="مربع نص 11"/>
          <p:cNvSpPr txBox="1">
            <a:spLocks noChangeArrowheads="1"/>
          </p:cNvSpPr>
          <p:nvPr/>
        </p:nvSpPr>
        <p:spPr bwMode="auto">
          <a:xfrm rot="3358853">
            <a:off x="3872433" y="3601309"/>
            <a:ext cx="2492351" cy="369332"/>
          </a:xfrm>
          <a:prstGeom prst="rect">
            <a:avLst/>
          </a:prstGeom>
          <a:noFill/>
          <a:ln w="9525">
            <a:noFill/>
            <a:miter lim="800000"/>
            <a:headEnd/>
            <a:tailEnd/>
          </a:ln>
        </p:spPr>
        <p:txBody>
          <a:bodyPr wrap="square">
            <a:spAutoFit/>
          </a:bodyPr>
          <a:lstStyle/>
          <a:p>
            <a:pPr algn="ctr" eaLnBrk="1" hangingPunct="1"/>
            <a:r>
              <a:rPr lang="en-US" altLang="ar-SA" b="1" dirty="0" smtClean="0">
                <a:solidFill>
                  <a:schemeClr val="tx2"/>
                </a:solidFill>
                <a:latin typeface="Times New Roman" pitchFamily="18" charset="0"/>
                <a:cs typeface="+mj-cs"/>
              </a:rPr>
              <a:t>Personals</a:t>
            </a:r>
            <a:endParaRPr lang="ar-SA" altLang="ar-SA" b="1" dirty="0">
              <a:solidFill>
                <a:schemeClr val="tx2"/>
              </a:solidFill>
              <a:latin typeface="Times New Roman" pitchFamily="18" charset="0"/>
              <a:cs typeface="+mj-cs"/>
            </a:endParaRPr>
          </a:p>
        </p:txBody>
      </p:sp>
      <p:sp>
        <p:nvSpPr>
          <p:cNvPr id="34" name="Up-Down Arrow 22"/>
          <p:cNvSpPr/>
          <p:nvPr/>
        </p:nvSpPr>
        <p:spPr>
          <a:xfrm rot="12714830">
            <a:off x="2679949" y="2490937"/>
            <a:ext cx="497881" cy="2845696"/>
          </a:xfrm>
          <a:prstGeom prst="upDownArrow">
            <a:avLst>
              <a:gd name="adj1" fmla="val 59999"/>
              <a:gd name="adj2" fmla="val 30000"/>
            </a:avLst>
          </a:prstGeom>
          <a:solidFill>
            <a:schemeClr val="accent3">
              <a:lumMod val="20000"/>
              <a:lumOff val="80000"/>
            </a:schemeClr>
          </a:solidFill>
          <a:ln w="12700">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j-cs"/>
            </a:endParaRPr>
          </a:p>
        </p:txBody>
      </p:sp>
      <p:sp>
        <p:nvSpPr>
          <p:cNvPr id="35" name="مربع نص 11"/>
          <p:cNvSpPr txBox="1">
            <a:spLocks noChangeArrowheads="1"/>
          </p:cNvSpPr>
          <p:nvPr/>
        </p:nvSpPr>
        <p:spPr bwMode="auto">
          <a:xfrm rot="18098630">
            <a:off x="1702216" y="3654974"/>
            <a:ext cx="2449517" cy="369332"/>
          </a:xfrm>
          <a:prstGeom prst="rect">
            <a:avLst/>
          </a:prstGeom>
          <a:noFill/>
          <a:ln w="9525">
            <a:noFill/>
            <a:miter lim="800000"/>
            <a:headEnd/>
            <a:tailEnd/>
          </a:ln>
        </p:spPr>
        <p:txBody>
          <a:bodyPr wrap="square">
            <a:spAutoFit/>
          </a:bodyPr>
          <a:lstStyle/>
          <a:p>
            <a:pPr algn="ctr" eaLnBrk="1" hangingPunct="1"/>
            <a:r>
              <a:rPr lang="en-US" altLang="ar-SA" b="1" dirty="0" smtClean="0">
                <a:solidFill>
                  <a:schemeClr val="tx2"/>
                </a:solidFill>
                <a:latin typeface="Times New Roman" pitchFamily="18" charset="0"/>
                <a:cs typeface="+mj-cs"/>
              </a:rPr>
              <a:t>Technology</a:t>
            </a:r>
            <a:endParaRPr lang="ar-SA" altLang="ar-SA" b="1" dirty="0">
              <a:solidFill>
                <a:schemeClr val="tx2"/>
              </a:solidFill>
              <a:latin typeface="Times New Roman" pitchFamily="18" charset="0"/>
              <a:cs typeface="+mj-cs"/>
            </a:endParaRPr>
          </a:p>
        </p:txBody>
      </p:sp>
      <p:sp>
        <p:nvSpPr>
          <p:cNvPr id="36" name="Up-Down Arrow 22"/>
          <p:cNvSpPr/>
          <p:nvPr/>
        </p:nvSpPr>
        <p:spPr>
          <a:xfrm rot="16200000">
            <a:off x="3842331" y="4156637"/>
            <a:ext cx="497881" cy="3316337"/>
          </a:xfrm>
          <a:prstGeom prst="upDownArrow">
            <a:avLst>
              <a:gd name="adj1" fmla="val 59999"/>
              <a:gd name="adj2" fmla="val 30000"/>
            </a:avLst>
          </a:prstGeom>
          <a:solidFill>
            <a:schemeClr val="accent5">
              <a:lumMod val="20000"/>
              <a:lumOff val="80000"/>
            </a:schemeClr>
          </a:solidFill>
          <a:ln w="12700">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j-cs"/>
            </a:endParaRPr>
          </a:p>
        </p:txBody>
      </p:sp>
      <p:sp>
        <p:nvSpPr>
          <p:cNvPr id="37" name="مربع نص 11"/>
          <p:cNvSpPr txBox="1">
            <a:spLocks noChangeArrowheads="1"/>
          </p:cNvSpPr>
          <p:nvPr/>
        </p:nvSpPr>
        <p:spPr bwMode="auto">
          <a:xfrm>
            <a:off x="2775005" y="5615255"/>
            <a:ext cx="2596103" cy="369332"/>
          </a:xfrm>
          <a:prstGeom prst="rect">
            <a:avLst/>
          </a:prstGeom>
          <a:noFill/>
          <a:ln w="9525">
            <a:noFill/>
            <a:miter lim="800000"/>
            <a:headEnd/>
            <a:tailEnd/>
          </a:ln>
        </p:spPr>
        <p:txBody>
          <a:bodyPr wrap="square">
            <a:spAutoFit/>
          </a:bodyPr>
          <a:lstStyle/>
          <a:p>
            <a:pPr algn="ctr"/>
            <a:r>
              <a:rPr lang="en-US" altLang="ar-SA" b="1" dirty="0">
                <a:solidFill>
                  <a:schemeClr val="tx2"/>
                </a:solidFill>
                <a:latin typeface="Times New Roman" pitchFamily="18" charset="0"/>
                <a:cs typeface="+mj-cs"/>
              </a:rPr>
              <a:t>Process &amp; Procedure </a:t>
            </a:r>
            <a:endParaRPr lang="ar-SA" altLang="ar-SA" b="1" dirty="0">
              <a:solidFill>
                <a:schemeClr val="tx2"/>
              </a:solidFill>
              <a:latin typeface="Times New Roman" pitchFamily="18" charset="0"/>
              <a:cs typeface="+mj-cs"/>
            </a:endParaRPr>
          </a:p>
        </p:txBody>
      </p:sp>
      <p:sp>
        <p:nvSpPr>
          <p:cNvPr id="39" name="Rounded Rectangle 18"/>
          <p:cNvSpPr/>
          <p:nvPr/>
        </p:nvSpPr>
        <p:spPr>
          <a:xfrm>
            <a:off x="1792605" y="6040765"/>
            <a:ext cx="4245544" cy="724651"/>
          </a:xfrm>
          <a:prstGeom prst="roundRect">
            <a:avLst>
              <a:gd name="adj" fmla="val 6873"/>
            </a:avLst>
          </a:prstGeom>
          <a:solidFill>
            <a:schemeClr val="bg1">
              <a:lumMod val="95000"/>
            </a:schemeClr>
          </a:solidFill>
        </p:spPr>
        <p:style>
          <a:lnRef idx="3">
            <a:schemeClr val="lt1"/>
          </a:lnRef>
          <a:fillRef idx="1">
            <a:schemeClr val="accent3"/>
          </a:fillRef>
          <a:effectRef idx="1">
            <a:schemeClr val="accent3"/>
          </a:effectRef>
          <a:fontRef idx="minor">
            <a:schemeClr val="lt1"/>
          </a:fontRef>
        </p:style>
        <p:txBody>
          <a:bodyPr rtlCol="0" anchor="ctr"/>
          <a:lstStyle/>
          <a:p>
            <a:pPr lvl="0" algn="ctr" rtl="1">
              <a:spcBef>
                <a:spcPct val="20000"/>
              </a:spcBef>
            </a:pPr>
            <a:r>
              <a:rPr lang="ar-SA" sz="1600" b="1" dirty="0" smtClean="0">
                <a:solidFill>
                  <a:prstClr val="black"/>
                </a:solidFill>
                <a:latin typeface="Traditional Arabic" pitchFamily="2" charset="-78"/>
                <a:ea typeface="Dotum" pitchFamily="34" charset="-127"/>
                <a:cs typeface="+mj-cs"/>
              </a:rPr>
              <a:t>يتم التدريب عليها وتسليمه ضمن العقد</a:t>
            </a:r>
          </a:p>
          <a:p>
            <a:pPr lvl="0" algn="ctr" rtl="1">
              <a:spcBef>
                <a:spcPct val="20000"/>
              </a:spcBef>
            </a:pPr>
            <a:r>
              <a:rPr lang="en-US" sz="1600" b="1" dirty="0">
                <a:solidFill>
                  <a:schemeClr val="tx1">
                    <a:lumMod val="75000"/>
                    <a:lumOff val="25000"/>
                  </a:schemeClr>
                </a:solidFill>
                <a:latin typeface="Times New Roman" pitchFamily="18" charset="0"/>
                <a:cs typeface="+mj-cs"/>
              </a:rPr>
              <a:t>The team will be trained on the tools and Its will be delivered with in the contract</a:t>
            </a:r>
            <a:r>
              <a:rPr lang="ar-SA" sz="1600" b="1" dirty="0" smtClean="0">
                <a:solidFill>
                  <a:prstClr val="black"/>
                </a:solidFill>
                <a:latin typeface="Traditional Arabic" pitchFamily="2" charset="-78"/>
                <a:ea typeface="Dotum" pitchFamily="34" charset="-127"/>
                <a:cs typeface="+mj-cs"/>
              </a:rPr>
              <a:t> </a:t>
            </a:r>
            <a:endParaRPr lang="en-US" sz="1600" dirty="0">
              <a:solidFill>
                <a:prstClr val="black"/>
              </a:solidFill>
              <a:latin typeface="Traditional Arabic" pitchFamily="2" charset="-78"/>
              <a:ea typeface="Dotum" pitchFamily="34" charset="-127"/>
              <a:cs typeface="+mj-cs"/>
            </a:endParaRPr>
          </a:p>
        </p:txBody>
      </p:sp>
      <p:sp>
        <p:nvSpPr>
          <p:cNvPr id="40" name="Rounded Rectangle 18"/>
          <p:cNvSpPr/>
          <p:nvPr/>
        </p:nvSpPr>
        <p:spPr>
          <a:xfrm>
            <a:off x="111607" y="3424495"/>
            <a:ext cx="2389230" cy="822627"/>
          </a:xfrm>
          <a:prstGeom prst="roundRect">
            <a:avLst>
              <a:gd name="adj" fmla="val 6873"/>
            </a:avLst>
          </a:prstGeom>
          <a:solidFill>
            <a:schemeClr val="accent6">
              <a:lumMod val="40000"/>
              <a:lumOff val="60000"/>
            </a:schemeClr>
          </a:solidFill>
          <a:ln>
            <a:solidFill>
              <a:schemeClr val="accent6">
                <a:lumMod val="20000"/>
                <a:lumOff val="80000"/>
              </a:schemeClr>
            </a:solidFill>
          </a:ln>
        </p:spPr>
        <p:style>
          <a:lnRef idx="3">
            <a:schemeClr val="lt1"/>
          </a:lnRef>
          <a:fillRef idx="1">
            <a:schemeClr val="accent3"/>
          </a:fillRef>
          <a:effectRef idx="1">
            <a:schemeClr val="accent3"/>
          </a:effectRef>
          <a:fontRef idx="minor">
            <a:schemeClr val="lt1"/>
          </a:fontRef>
        </p:style>
        <p:txBody>
          <a:bodyPr rtlCol="0" anchor="ctr"/>
          <a:lstStyle/>
          <a:p>
            <a:pPr lvl="0" algn="ctr" rtl="1">
              <a:spcBef>
                <a:spcPct val="20000"/>
              </a:spcBef>
            </a:pPr>
            <a:r>
              <a:rPr lang="ar-SA" sz="1600" b="1" dirty="0" smtClean="0">
                <a:solidFill>
                  <a:prstClr val="black"/>
                </a:solidFill>
                <a:latin typeface="Traditional Arabic" pitchFamily="2" charset="-78"/>
                <a:ea typeface="Dotum" pitchFamily="34" charset="-127"/>
                <a:cs typeface="+mj-cs"/>
              </a:rPr>
              <a:t>يتم تسليمه ضمن العقد</a:t>
            </a:r>
          </a:p>
          <a:p>
            <a:pPr lvl="0" algn="ctr" rtl="1">
              <a:spcBef>
                <a:spcPct val="20000"/>
              </a:spcBef>
            </a:pPr>
            <a:r>
              <a:rPr lang="en-US" b="1" dirty="0">
                <a:solidFill>
                  <a:schemeClr val="tx1">
                    <a:lumMod val="75000"/>
                    <a:lumOff val="25000"/>
                  </a:schemeClr>
                </a:solidFill>
                <a:latin typeface="Times New Roman" pitchFamily="18" charset="0"/>
                <a:cs typeface="+mj-cs"/>
              </a:rPr>
              <a:t>Its will be delivered with in the contract</a:t>
            </a:r>
            <a:r>
              <a:rPr lang="ar-SA" sz="1600" b="1" dirty="0">
                <a:solidFill>
                  <a:prstClr val="black"/>
                </a:solidFill>
                <a:latin typeface="Traditional Arabic" pitchFamily="2" charset="-78"/>
                <a:ea typeface="Dotum" pitchFamily="34" charset="-127"/>
                <a:cs typeface="+mj-cs"/>
              </a:rPr>
              <a:t> </a:t>
            </a:r>
            <a:endParaRPr lang="en-US" sz="1600" b="1" dirty="0">
              <a:solidFill>
                <a:prstClr val="black"/>
              </a:solidFill>
              <a:latin typeface="Traditional Arabic" pitchFamily="2" charset="-78"/>
              <a:ea typeface="Dotum" pitchFamily="34" charset="-127"/>
              <a:cs typeface="+mj-cs"/>
            </a:endParaRPr>
          </a:p>
        </p:txBody>
      </p:sp>
      <p:sp>
        <p:nvSpPr>
          <p:cNvPr id="28" name="Rounded Rectangle 9"/>
          <p:cNvSpPr/>
          <p:nvPr/>
        </p:nvSpPr>
        <p:spPr>
          <a:xfrm>
            <a:off x="2054269"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altLang="ar-SA" sz="3200" b="1" dirty="0" smtClean="0">
                <a:solidFill>
                  <a:schemeClr val="bg1"/>
                </a:solidFill>
                <a:latin typeface="Traditional Arabic" pitchFamily="18" charset="-78"/>
              </a:rPr>
              <a:t>4.تجربة وزارة الدفاع في نقل التقنية</a:t>
            </a:r>
            <a:endParaRPr lang="ar-SA" altLang="ar-SA" sz="3200" b="1" dirty="0">
              <a:solidFill>
                <a:schemeClr val="bg1"/>
              </a:solidFill>
              <a:latin typeface="Traditional Arabic" pitchFamily="18" charset="-78"/>
            </a:endParaRPr>
          </a:p>
        </p:txBody>
      </p:sp>
    </p:spTree>
    <p:extLst>
      <p:ext uri="{BB962C8B-B14F-4D97-AF65-F5344CB8AC3E}">
        <p14:creationId xmlns:p14="http://schemas.microsoft.com/office/powerpoint/2010/main" val="110460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1000"/>
                                        <p:tgtEl>
                                          <p:spTgt spid="33"/>
                                        </p:tgtEl>
                                      </p:cBhvr>
                                    </p:animEffect>
                                    <p:anim calcmode="lin" valueType="num">
                                      <p:cBhvr>
                                        <p:cTn id="64" dur="1000" fill="hold"/>
                                        <p:tgtEl>
                                          <p:spTgt spid="33"/>
                                        </p:tgtEl>
                                        <p:attrNameLst>
                                          <p:attrName>ppt_x</p:attrName>
                                        </p:attrNameLst>
                                      </p:cBhvr>
                                      <p:tavLst>
                                        <p:tav tm="0">
                                          <p:val>
                                            <p:strVal val="#ppt_x"/>
                                          </p:val>
                                        </p:tav>
                                        <p:tav tm="100000">
                                          <p:val>
                                            <p:strVal val="#ppt_x"/>
                                          </p:val>
                                        </p:tav>
                                      </p:tavLst>
                                    </p:anim>
                                    <p:anim calcmode="lin" valueType="num">
                                      <p:cBhvr>
                                        <p:cTn id="65" dur="1000" fill="hold"/>
                                        <p:tgtEl>
                                          <p:spTgt spid="3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ppt_x"/>
                                          </p:val>
                                        </p:tav>
                                        <p:tav tm="100000">
                                          <p:val>
                                            <p:strVal val="#ppt_x"/>
                                          </p:val>
                                        </p:tav>
                                      </p:tavLst>
                                    </p:anim>
                                    <p:anim calcmode="lin" valueType="num">
                                      <p:cBhvr additive="base">
                                        <p:cTn id="9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fill="hold"/>
                                        <p:tgtEl>
                                          <p:spTgt spid="24"/>
                                        </p:tgtEl>
                                        <p:attrNameLst>
                                          <p:attrName>ppt_x</p:attrName>
                                        </p:attrNameLst>
                                      </p:cBhvr>
                                      <p:tavLst>
                                        <p:tav tm="0">
                                          <p:val>
                                            <p:strVal val="#ppt_x"/>
                                          </p:val>
                                        </p:tav>
                                        <p:tav tm="100000">
                                          <p:val>
                                            <p:strVal val="#ppt_x"/>
                                          </p:val>
                                        </p:tav>
                                      </p:tavLst>
                                    </p:anim>
                                    <p:anim calcmode="lin" valueType="num">
                                      <p:cBhvr additive="base">
                                        <p:cTn id="10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animBg="1"/>
      <p:bldP spid="23" grpId="0" animBg="1"/>
      <p:bldP spid="24" grpId="0" animBg="1"/>
      <p:bldP spid="25" grpId="0" animBg="1"/>
      <p:bldP spid="26" grpId="0" animBg="1"/>
      <p:bldP spid="6" grpId="0" animBg="1"/>
      <p:bldP spid="32" grpId="0" animBg="1"/>
      <p:bldP spid="33" grpId="0"/>
      <p:bldP spid="34" grpId="0" animBg="1"/>
      <p:bldP spid="35" grpId="0"/>
      <p:bldP spid="36" grpId="0" animBg="1"/>
      <p:bldP spid="37" grpId="0"/>
      <p:bldP spid="39" grpId="0" animBg="1"/>
      <p:bldP spid="40"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عنصر نائب لرقم الشريحة 3"/>
          <p:cNvSpPr>
            <a:spLocks noGrp="1"/>
          </p:cNvSpPr>
          <p:nvPr>
            <p:ph type="sldNum" sz="quarter" idx="12"/>
          </p:nvPr>
        </p:nvSpPr>
        <p:spPr bwMode="auto">
          <a:xfrm>
            <a:off x="3700" y="6424457"/>
            <a:ext cx="838200" cy="403225"/>
          </a:xfrm>
          <a:noFill/>
          <a:ln>
            <a:miter lim="800000"/>
            <a:headEnd/>
            <a:tailEnd/>
          </a:ln>
        </p:spPr>
        <p:txBody>
          <a:bodyPr/>
          <a:lstStyle/>
          <a:p>
            <a:pPr algn="ctr"/>
            <a:r>
              <a:rPr lang="en-US" altLang="ar-SA" sz="1400" b="1" dirty="0" smtClean="0">
                <a:latin typeface="Arial" charset="0"/>
                <a:cs typeface="+mj-cs"/>
              </a:rPr>
              <a:t>-</a:t>
            </a:r>
            <a:fld id="{556CD623-0AB5-4F82-AC57-26861663FB45}" type="slidenum">
              <a:rPr lang="en-US" altLang="ar-SA" sz="1400" b="1" smtClean="0">
                <a:latin typeface="Arial" charset="0"/>
                <a:cs typeface="+mj-cs"/>
              </a:rPr>
              <a:pPr algn="ctr"/>
              <a:t>14</a:t>
            </a:fld>
            <a:r>
              <a:rPr lang="en-US" altLang="ar-SA" sz="1400" b="1" dirty="0" smtClean="0">
                <a:latin typeface="Arial" charset="0"/>
                <a:cs typeface="+mj-cs"/>
              </a:rPr>
              <a:t>-</a:t>
            </a:r>
          </a:p>
        </p:txBody>
      </p:sp>
      <p:sp>
        <p:nvSpPr>
          <p:cNvPr id="20" name="Up Arrow 19"/>
          <p:cNvSpPr/>
          <p:nvPr/>
        </p:nvSpPr>
        <p:spPr>
          <a:xfrm rot="10800000">
            <a:off x="6180667" y="1770416"/>
            <a:ext cx="1303866" cy="1365989"/>
          </a:xfrm>
          <a:prstGeom prst="upArrow">
            <a:avLst>
              <a:gd name="adj1" fmla="val 34842"/>
              <a:gd name="adj2" fmla="val 50000"/>
            </a:avLst>
          </a:prstGeom>
          <a:solidFill>
            <a:schemeClr val="accent3">
              <a:lumMod val="60000"/>
              <a:lumOff val="40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cs typeface="+mj-cs"/>
            </a:endParaRPr>
          </a:p>
        </p:txBody>
      </p:sp>
      <p:sp>
        <p:nvSpPr>
          <p:cNvPr id="14" name="Snip Single Corner Rectangle 13"/>
          <p:cNvSpPr/>
          <p:nvPr/>
        </p:nvSpPr>
        <p:spPr>
          <a:xfrm>
            <a:off x="5816075" y="3131254"/>
            <a:ext cx="2247900" cy="1323975"/>
          </a:xfrm>
          <a:prstGeom prst="snip1Rect">
            <a:avLst/>
          </a:prstGeom>
          <a:solidFill>
            <a:schemeClr val="accent5">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cs typeface="+mj-cs"/>
            </a:endParaRPr>
          </a:p>
        </p:txBody>
      </p:sp>
      <p:sp>
        <p:nvSpPr>
          <p:cNvPr id="13" name="Rectangle 12"/>
          <p:cNvSpPr/>
          <p:nvPr/>
        </p:nvSpPr>
        <p:spPr>
          <a:xfrm>
            <a:off x="3425300" y="3131254"/>
            <a:ext cx="2247900" cy="1323975"/>
          </a:xfrm>
          <a:prstGeom prst="rect">
            <a:avLst/>
          </a:prstGeom>
          <a:solidFill>
            <a:schemeClr val="accent3">
              <a:lumMod val="40000"/>
              <a:lumOff val="6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cs typeface="+mj-cs"/>
            </a:endParaRPr>
          </a:p>
        </p:txBody>
      </p:sp>
      <p:sp>
        <p:nvSpPr>
          <p:cNvPr id="12" name="Snip Single Corner Rectangle 11"/>
          <p:cNvSpPr/>
          <p:nvPr/>
        </p:nvSpPr>
        <p:spPr>
          <a:xfrm flipH="1">
            <a:off x="1063102" y="3131254"/>
            <a:ext cx="2181225" cy="1323975"/>
          </a:xfrm>
          <a:prstGeom prst="snip1Rect">
            <a:avLst/>
          </a:prstGeom>
          <a:solidFill>
            <a:schemeClr val="accent1">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cs typeface="+mj-cs"/>
            </a:endParaRPr>
          </a:p>
        </p:txBody>
      </p:sp>
      <p:sp>
        <p:nvSpPr>
          <p:cNvPr id="4" name="TextBox 3"/>
          <p:cNvSpPr txBox="1"/>
          <p:nvPr/>
        </p:nvSpPr>
        <p:spPr>
          <a:xfrm>
            <a:off x="5749402" y="3430763"/>
            <a:ext cx="2390775" cy="876300"/>
          </a:xfrm>
          <a:prstGeom prst="rect">
            <a:avLst/>
          </a:prstGeom>
        </p:spPr>
        <p:txBody>
          <a:bodyPr vert="horz" wrap="square" lIns="91440" tIns="45720" rIns="91440" bIns="45720" rtlCol="0">
            <a:normAutofit fontScale="70000" lnSpcReduction="20000"/>
          </a:bodyPr>
          <a:lstStyle/>
          <a:p>
            <a:pPr algn="ctr" rtl="1">
              <a:spcBef>
                <a:spcPct val="20000"/>
              </a:spcBef>
            </a:pPr>
            <a:r>
              <a:rPr lang="ar-SA" altLang="ar-SA" sz="2900" b="1" dirty="0">
                <a:solidFill>
                  <a:srgbClr val="FF0000"/>
                </a:solidFill>
                <a:latin typeface="Traditional Arabic" pitchFamily="18" charset="-78"/>
                <a:ea typeface="Dotum" pitchFamily="34" charset="-127"/>
                <a:cs typeface="+mj-cs"/>
              </a:rPr>
              <a:t>أ‌. برنامج المشاركة الصناعية</a:t>
            </a:r>
            <a:r>
              <a:rPr lang="en-US" altLang="ar-SA" sz="2900" dirty="0">
                <a:solidFill>
                  <a:srgbClr val="002060"/>
                </a:solidFill>
                <a:ea typeface="Dotum" pitchFamily="34" charset="-127"/>
                <a:cs typeface="+mj-cs"/>
              </a:rPr>
              <a:t> </a:t>
            </a:r>
            <a:r>
              <a:rPr lang="ar-SA" altLang="ar-SA" sz="2900" b="1" dirty="0" smtClean="0">
                <a:solidFill>
                  <a:srgbClr val="000000"/>
                </a:solidFill>
                <a:latin typeface="Traditional Arabic" pitchFamily="18" charset="-78"/>
                <a:ea typeface="Dotum" pitchFamily="34" charset="-127"/>
                <a:cs typeface="+mj-cs"/>
              </a:rPr>
              <a:t>المطورين</a:t>
            </a:r>
            <a:r>
              <a:rPr lang="ar-SA" altLang="ar-SA" sz="2900" dirty="0" smtClean="0">
                <a:solidFill>
                  <a:srgbClr val="000000"/>
                </a:solidFill>
                <a:latin typeface="Traditional Arabic" pitchFamily="18" charset="-78"/>
                <a:ea typeface="Dotum" pitchFamily="34" charset="-127"/>
                <a:cs typeface="+mj-cs"/>
              </a:rPr>
              <a:t> </a:t>
            </a:r>
          </a:p>
          <a:p>
            <a:pPr algn="ctr" rtl="1">
              <a:spcBef>
                <a:spcPct val="20000"/>
              </a:spcBef>
            </a:pPr>
            <a:r>
              <a:rPr lang="en-US" altLang="ar-SA" b="1" dirty="0" smtClean="0">
                <a:solidFill>
                  <a:srgbClr val="002060"/>
                </a:solidFill>
                <a:latin typeface="Times New Roman" pitchFamily="18" charset="0"/>
                <a:cs typeface="+mj-cs"/>
              </a:rPr>
              <a:t>(Participation </a:t>
            </a:r>
            <a:r>
              <a:rPr lang="en-US" altLang="ar-SA" b="1" dirty="0">
                <a:solidFill>
                  <a:srgbClr val="002060"/>
                </a:solidFill>
                <a:latin typeface="Times New Roman" pitchFamily="18" charset="0"/>
                <a:cs typeface="+mj-cs"/>
              </a:rPr>
              <a:t>With </a:t>
            </a:r>
            <a:r>
              <a:rPr lang="en-US" altLang="ar-SA" b="1" dirty="0" smtClean="0">
                <a:solidFill>
                  <a:srgbClr val="002060"/>
                </a:solidFill>
                <a:latin typeface="Times New Roman" pitchFamily="18" charset="0"/>
                <a:cs typeface="+mj-cs"/>
              </a:rPr>
              <a:t>Industry</a:t>
            </a:r>
            <a:r>
              <a:rPr lang="en-US" altLang="ar-SA" b="1" dirty="0">
                <a:solidFill>
                  <a:srgbClr val="002060"/>
                </a:solidFill>
                <a:latin typeface="Times New Roman" pitchFamily="18" charset="0"/>
                <a:cs typeface="+mj-cs"/>
              </a:rPr>
              <a:t>)</a:t>
            </a:r>
            <a:endParaRPr lang="ar-SA" altLang="ar-SA" b="1" dirty="0">
              <a:solidFill>
                <a:srgbClr val="002060"/>
              </a:solidFill>
              <a:latin typeface="Times New Roman" pitchFamily="18" charset="0"/>
              <a:cs typeface="+mj-cs"/>
            </a:endParaRPr>
          </a:p>
          <a:p>
            <a:pPr algn="ctr" rtl="1">
              <a:spcBef>
                <a:spcPct val="20000"/>
              </a:spcBef>
            </a:pPr>
            <a:endParaRPr lang="en-US" b="1" dirty="0" smtClean="0">
              <a:solidFill>
                <a:srgbClr val="FF0000"/>
              </a:solidFill>
              <a:latin typeface="Traditional Arabic" pitchFamily="18" charset="-78"/>
              <a:cs typeface="+mj-cs"/>
            </a:endParaRPr>
          </a:p>
        </p:txBody>
      </p:sp>
      <p:sp>
        <p:nvSpPr>
          <p:cNvPr id="9" name="TextBox 8"/>
          <p:cNvSpPr txBox="1"/>
          <p:nvPr/>
        </p:nvSpPr>
        <p:spPr>
          <a:xfrm>
            <a:off x="3533775" y="3431822"/>
            <a:ext cx="2053700" cy="876300"/>
          </a:xfrm>
          <a:prstGeom prst="rect">
            <a:avLst/>
          </a:prstGeom>
        </p:spPr>
        <p:txBody>
          <a:bodyPr vert="horz" wrap="square" lIns="91440" tIns="45720" rIns="91440" bIns="45720" rtlCol="0">
            <a:normAutofit lnSpcReduction="10000"/>
          </a:bodyPr>
          <a:lstStyle/>
          <a:p>
            <a:pPr algn="ctr" rtl="1"/>
            <a:r>
              <a:rPr lang="ar-SA" altLang="ar-SA" b="1" dirty="0">
                <a:solidFill>
                  <a:srgbClr val="FF0000"/>
                </a:solidFill>
                <a:latin typeface="Traditional Arabic" pitchFamily="18" charset="-78"/>
                <a:cs typeface="+mj-cs"/>
              </a:rPr>
              <a:t>ب‌. برنامج محللي النظم </a:t>
            </a:r>
            <a:r>
              <a:rPr lang="ar-SA" altLang="ar-SA" b="1" dirty="0" smtClean="0">
                <a:solidFill>
                  <a:srgbClr val="000000"/>
                </a:solidFill>
                <a:latin typeface="Traditional Arabic" pitchFamily="18" charset="-78"/>
                <a:cs typeface="+mj-cs"/>
              </a:rPr>
              <a:t>المصممون</a:t>
            </a:r>
          </a:p>
          <a:p>
            <a:pPr algn="ctr" rtl="1"/>
            <a:r>
              <a:rPr lang="ar-SA" altLang="ar-SA" dirty="0" smtClean="0">
                <a:solidFill>
                  <a:srgbClr val="000000"/>
                </a:solidFill>
                <a:latin typeface="Traditional Arabic" pitchFamily="18" charset="-78"/>
                <a:cs typeface="+mj-cs"/>
              </a:rPr>
              <a:t> </a:t>
            </a:r>
            <a:r>
              <a:rPr lang="en-US" altLang="ar-SA" sz="1600" b="1" dirty="0" smtClean="0">
                <a:solidFill>
                  <a:srgbClr val="002060"/>
                </a:solidFill>
                <a:latin typeface="Times New Roman" pitchFamily="18" charset="0"/>
                <a:cs typeface="+mj-cs"/>
              </a:rPr>
              <a:t>(</a:t>
            </a:r>
            <a:r>
              <a:rPr lang="en-US" altLang="ar-SA" sz="1600" b="1" dirty="0">
                <a:solidFill>
                  <a:srgbClr val="002060"/>
                </a:solidFill>
                <a:latin typeface="Times New Roman" pitchFamily="18" charset="0"/>
                <a:cs typeface="+mj-cs"/>
              </a:rPr>
              <a:t>System Analyst</a:t>
            </a:r>
            <a:r>
              <a:rPr lang="en-US" altLang="ar-SA" sz="1600" b="1" dirty="0" smtClean="0">
                <a:solidFill>
                  <a:srgbClr val="002060"/>
                </a:solidFill>
                <a:latin typeface="Times New Roman" pitchFamily="18" charset="0"/>
                <a:cs typeface="+mj-cs"/>
              </a:rPr>
              <a:t>)</a:t>
            </a:r>
            <a:endParaRPr lang="ar-SA" altLang="ar-SA" b="1" dirty="0">
              <a:solidFill>
                <a:srgbClr val="002060"/>
              </a:solidFill>
              <a:latin typeface="Times New Roman" pitchFamily="18" charset="0"/>
              <a:cs typeface="+mj-cs"/>
            </a:endParaRPr>
          </a:p>
          <a:p>
            <a:pPr algn="ctr" rtl="1">
              <a:spcBef>
                <a:spcPct val="20000"/>
              </a:spcBef>
            </a:pPr>
            <a:endParaRPr lang="en-US" b="1" dirty="0" smtClean="0">
              <a:solidFill>
                <a:srgbClr val="FF0000"/>
              </a:solidFill>
              <a:latin typeface="Traditional Arabic" pitchFamily="18" charset="-78"/>
              <a:cs typeface="+mj-cs"/>
            </a:endParaRPr>
          </a:p>
        </p:txBody>
      </p:sp>
      <p:sp>
        <p:nvSpPr>
          <p:cNvPr id="10" name="TextBox 9"/>
          <p:cNvSpPr txBox="1"/>
          <p:nvPr/>
        </p:nvSpPr>
        <p:spPr>
          <a:xfrm>
            <a:off x="1164700" y="3432879"/>
            <a:ext cx="2028825" cy="876300"/>
          </a:xfrm>
          <a:prstGeom prst="rect">
            <a:avLst/>
          </a:prstGeom>
        </p:spPr>
        <p:txBody>
          <a:bodyPr vert="horz" wrap="square" lIns="91440" tIns="45720" rIns="91440" bIns="45720" rtlCol="0">
            <a:normAutofit lnSpcReduction="10000"/>
          </a:bodyPr>
          <a:lstStyle/>
          <a:p>
            <a:pPr algn="ctr" rtl="1"/>
            <a:r>
              <a:rPr lang="ar-SA" altLang="ar-SA" b="1" dirty="0">
                <a:solidFill>
                  <a:srgbClr val="FF0000"/>
                </a:solidFill>
                <a:latin typeface="Traditional Arabic" pitchFamily="18" charset="-78"/>
                <a:cs typeface="+mj-cs"/>
              </a:rPr>
              <a:t>جـ. برنامج تدريب المدربين </a:t>
            </a:r>
            <a:r>
              <a:rPr lang="ar-SA" altLang="ar-SA" b="1" dirty="0" smtClean="0">
                <a:solidFill>
                  <a:srgbClr val="000000"/>
                </a:solidFill>
                <a:latin typeface="Traditional Arabic" pitchFamily="18" charset="-78"/>
                <a:cs typeface="+mj-cs"/>
              </a:rPr>
              <a:t>المعلمون</a:t>
            </a:r>
          </a:p>
          <a:p>
            <a:pPr algn="ctr" rtl="1"/>
            <a:r>
              <a:rPr lang="ar-SA" altLang="ar-SA" b="1" dirty="0" smtClean="0">
                <a:solidFill>
                  <a:srgbClr val="000000"/>
                </a:solidFill>
                <a:latin typeface="Traditional Arabic" pitchFamily="18" charset="-78"/>
                <a:cs typeface="+mj-cs"/>
              </a:rPr>
              <a:t> </a:t>
            </a:r>
            <a:r>
              <a:rPr lang="en-US" altLang="ar-SA" sz="1600" b="1" dirty="0">
                <a:solidFill>
                  <a:srgbClr val="002060"/>
                </a:solidFill>
                <a:latin typeface="Times New Roman" pitchFamily="18" charset="0"/>
                <a:cs typeface="+mj-cs"/>
              </a:rPr>
              <a:t>(Train the Trainer</a:t>
            </a:r>
            <a:r>
              <a:rPr lang="en-US" altLang="ar-SA" sz="1600" b="1" dirty="0" smtClean="0">
                <a:solidFill>
                  <a:srgbClr val="002060"/>
                </a:solidFill>
                <a:latin typeface="Times New Roman" pitchFamily="18" charset="0"/>
                <a:cs typeface="+mj-cs"/>
              </a:rPr>
              <a:t>)</a:t>
            </a:r>
            <a:endParaRPr lang="ar-SA" altLang="ar-SA" b="1" dirty="0">
              <a:solidFill>
                <a:srgbClr val="002060"/>
              </a:solidFill>
              <a:cs typeface="+mj-cs"/>
            </a:endParaRPr>
          </a:p>
          <a:p>
            <a:pPr algn="ctr" rtl="1">
              <a:spcBef>
                <a:spcPct val="20000"/>
              </a:spcBef>
            </a:pPr>
            <a:endParaRPr lang="en-US" b="1" dirty="0" smtClean="0">
              <a:solidFill>
                <a:srgbClr val="FF0000"/>
              </a:solidFill>
              <a:latin typeface="Traditional Arabic" pitchFamily="18" charset="-78"/>
              <a:cs typeface="+mj-cs"/>
            </a:endParaRPr>
          </a:p>
        </p:txBody>
      </p:sp>
      <p:sp>
        <p:nvSpPr>
          <p:cNvPr id="22" name="TextBox 21"/>
          <p:cNvSpPr txBox="1"/>
          <p:nvPr/>
        </p:nvSpPr>
        <p:spPr>
          <a:xfrm>
            <a:off x="5816075" y="4617154"/>
            <a:ext cx="2247900" cy="2257425"/>
          </a:xfrm>
          <a:prstGeom prst="rect">
            <a:avLst/>
          </a:prstGeom>
        </p:spPr>
        <p:txBody>
          <a:bodyPr vert="horz" wrap="square" lIns="91440" tIns="45720" rIns="91440" bIns="45720" rtlCol="0">
            <a:normAutofit/>
          </a:bodyPr>
          <a:lstStyle/>
          <a:p>
            <a:pPr algn="just" rtl="1">
              <a:spcBef>
                <a:spcPct val="20000"/>
              </a:spcBef>
            </a:pPr>
            <a:r>
              <a:rPr lang="ar-SY" altLang="ar-SA" sz="1200" b="1" dirty="0">
                <a:solidFill>
                  <a:srgbClr val="000000"/>
                </a:solidFill>
                <a:latin typeface="Traditional Arabic" pitchFamily="18" charset="-78"/>
                <a:cs typeface="+mj-cs"/>
              </a:rPr>
              <a:t>يعد هذا البرنامج من </a:t>
            </a:r>
            <a:r>
              <a:rPr lang="ar-SA" altLang="ar-SA" sz="1200" b="1" dirty="0">
                <a:solidFill>
                  <a:srgbClr val="000000"/>
                </a:solidFill>
                <a:latin typeface="Traditional Arabic" pitchFamily="18" charset="-78"/>
                <a:cs typeface="+mj-cs"/>
              </a:rPr>
              <a:t>أ</a:t>
            </a:r>
            <a:r>
              <a:rPr lang="ar-SY" altLang="ar-SA" sz="1200" b="1" dirty="0">
                <a:solidFill>
                  <a:srgbClr val="000000"/>
                </a:solidFill>
                <a:latin typeface="Traditional Arabic" pitchFamily="18" charset="-78"/>
                <a:cs typeface="+mj-cs"/>
              </a:rPr>
              <a:t>حد الركائز ال</a:t>
            </a:r>
            <a:r>
              <a:rPr lang="ar-SA" altLang="ar-SA" sz="1200" b="1" dirty="0">
                <a:solidFill>
                  <a:srgbClr val="000000"/>
                </a:solidFill>
                <a:latin typeface="Traditional Arabic" pitchFamily="18" charset="-78"/>
                <a:cs typeface="+mj-cs"/>
              </a:rPr>
              <a:t>أ</a:t>
            </a:r>
            <a:r>
              <a:rPr lang="ar-SY" altLang="ar-SA" sz="1200" b="1" dirty="0">
                <a:solidFill>
                  <a:srgbClr val="000000"/>
                </a:solidFill>
                <a:latin typeface="Traditional Arabic" pitchFamily="18" charset="-78"/>
                <a:cs typeface="+mj-cs"/>
              </a:rPr>
              <a:t>ساسية </a:t>
            </a:r>
            <a:r>
              <a:rPr lang="ar-SA" altLang="ar-SA" sz="1200" b="1" dirty="0">
                <a:solidFill>
                  <a:srgbClr val="000000"/>
                </a:solidFill>
                <a:latin typeface="Traditional Arabic" pitchFamily="18" charset="-78"/>
                <a:cs typeface="+mj-cs"/>
              </a:rPr>
              <a:t>لنقل وتوطين التقنية عن طريق إشراك عدد من الضباط والفنيين المتخصصين في مجال تقنية المعلومات والاتصالات مع فريق عمل المقاول في عملية تصميم وبناء وتركيب </a:t>
            </a:r>
            <a:r>
              <a:rPr lang="ar-SA" altLang="ar-SA" sz="1200" b="1" dirty="0" smtClean="0">
                <a:solidFill>
                  <a:srgbClr val="000000"/>
                </a:solidFill>
                <a:latin typeface="Traditional Arabic" pitchFamily="18" charset="-78"/>
                <a:cs typeface="+mj-cs"/>
              </a:rPr>
              <a:t>وأختبار </a:t>
            </a:r>
            <a:r>
              <a:rPr lang="ar-SA" altLang="ar-SA" sz="1200" b="1" dirty="0">
                <a:solidFill>
                  <a:srgbClr val="000000"/>
                </a:solidFill>
                <a:latin typeface="Traditional Arabic" pitchFamily="18" charset="-78"/>
                <a:cs typeface="+mj-cs"/>
              </a:rPr>
              <a:t>نظام القيادة والسيطرة والاتصالات والحاسب الآلي في جميع مراحل التنفيذ عن طريق تكليفهم بأحد الادوار المتخصصة ضمن مجموعات العمل </a:t>
            </a:r>
            <a:r>
              <a:rPr lang="ar-SA" altLang="ar-SA" sz="1200" b="1" dirty="0" smtClean="0">
                <a:solidFill>
                  <a:srgbClr val="000000"/>
                </a:solidFill>
                <a:latin typeface="Traditional Arabic" pitchFamily="18" charset="-78"/>
                <a:cs typeface="+mj-cs"/>
              </a:rPr>
              <a:t>لإكتساب </a:t>
            </a:r>
            <a:r>
              <a:rPr lang="ar-SA" altLang="ar-SA" sz="1200" b="1" dirty="0">
                <a:solidFill>
                  <a:srgbClr val="000000"/>
                </a:solidFill>
                <a:latin typeface="Traditional Arabic" pitchFamily="18" charset="-78"/>
                <a:cs typeface="+mj-cs"/>
              </a:rPr>
              <a:t>الخبرة بالممارسة والمشاركة تحت إشراف مدير البرنامج.</a:t>
            </a:r>
            <a:endParaRPr lang="en-US" altLang="ar-SA" sz="1200" b="1" dirty="0">
              <a:solidFill>
                <a:srgbClr val="000000"/>
              </a:solidFill>
              <a:latin typeface="Traditional Arabic" pitchFamily="18" charset="-78"/>
              <a:cs typeface="+mj-cs"/>
            </a:endParaRPr>
          </a:p>
          <a:p>
            <a:pPr algn="just" rtl="1">
              <a:spcBef>
                <a:spcPct val="20000"/>
              </a:spcBef>
            </a:pPr>
            <a:endParaRPr lang="en-US" sz="1200" b="1" dirty="0" smtClean="0">
              <a:solidFill>
                <a:srgbClr val="FF0000"/>
              </a:solidFill>
              <a:latin typeface="Traditional Arabic" pitchFamily="18" charset="-78"/>
              <a:cs typeface="+mj-cs"/>
            </a:endParaRPr>
          </a:p>
        </p:txBody>
      </p:sp>
      <p:sp>
        <p:nvSpPr>
          <p:cNvPr id="23" name="TextBox 22"/>
          <p:cNvSpPr txBox="1"/>
          <p:nvPr/>
        </p:nvSpPr>
        <p:spPr>
          <a:xfrm>
            <a:off x="3425300" y="4617154"/>
            <a:ext cx="2247900" cy="2257425"/>
          </a:xfrm>
          <a:prstGeom prst="rect">
            <a:avLst/>
          </a:prstGeom>
        </p:spPr>
        <p:txBody>
          <a:bodyPr vert="horz" wrap="square" lIns="91440" tIns="45720" rIns="91440" bIns="45720" rtlCol="0">
            <a:normAutofit/>
          </a:bodyPr>
          <a:lstStyle/>
          <a:p>
            <a:pPr algn="just" rtl="1"/>
            <a:r>
              <a:rPr lang="ar-SA" altLang="ar-SA" sz="1200" b="1" dirty="0">
                <a:solidFill>
                  <a:srgbClr val="000000"/>
                </a:solidFill>
                <a:latin typeface="Traditional Arabic" pitchFamily="18" charset="-78"/>
                <a:cs typeface="+mj-cs"/>
              </a:rPr>
              <a:t>يهدف </a:t>
            </a:r>
            <a:r>
              <a:rPr lang="ar-SA" altLang="ar-SA" sz="1200" b="1" dirty="0" smtClean="0">
                <a:solidFill>
                  <a:srgbClr val="000000"/>
                </a:solidFill>
                <a:latin typeface="Traditional Arabic" pitchFamily="18" charset="-78"/>
                <a:cs typeface="+mj-cs"/>
              </a:rPr>
              <a:t>آلى </a:t>
            </a:r>
            <a:r>
              <a:rPr lang="ar-SA" altLang="ar-SA" sz="1200" b="1" dirty="0">
                <a:solidFill>
                  <a:srgbClr val="000000"/>
                </a:solidFill>
                <a:latin typeface="Traditional Arabic" pitchFamily="18" charset="-78"/>
                <a:cs typeface="+mj-cs"/>
              </a:rPr>
              <a:t>مشاركة المقاول في تصميم النظام وتحويل المتطلبات العقدية إلى متطلبات فنية وتحويلها الى تطبيقات الية عن طريق فريق المطورين (</a:t>
            </a:r>
            <a:r>
              <a:rPr lang="en-US" altLang="ar-SA" sz="1200" b="1" dirty="0">
                <a:latin typeface="Times New Roman" pitchFamily="18" charset="0"/>
                <a:cs typeface="+mj-cs"/>
              </a:rPr>
              <a:t>PWI</a:t>
            </a:r>
            <a:r>
              <a:rPr lang="ar-SA" altLang="ar-SA" sz="1200" b="1" dirty="0">
                <a:latin typeface="Times New Roman" pitchFamily="18" charset="0"/>
                <a:cs typeface="+mj-cs"/>
              </a:rPr>
              <a:t>). </a:t>
            </a:r>
            <a:endParaRPr lang="en-US" altLang="ar-SA" sz="1100" b="1" dirty="0">
              <a:latin typeface="Times New Roman" pitchFamily="18" charset="0"/>
              <a:cs typeface="+mj-cs"/>
            </a:endParaRPr>
          </a:p>
          <a:p>
            <a:pPr algn="just" rtl="1">
              <a:spcBef>
                <a:spcPct val="20000"/>
              </a:spcBef>
            </a:pPr>
            <a:endParaRPr lang="en-US" sz="1200" b="1" dirty="0" smtClean="0">
              <a:solidFill>
                <a:srgbClr val="FF0000"/>
              </a:solidFill>
              <a:latin typeface="Traditional Arabic" pitchFamily="18" charset="-78"/>
              <a:cs typeface="+mj-cs"/>
            </a:endParaRPr>
          </a:p>
        </p:txBody>
      </p:sp>
      <p:sp>
        <p:nvSpPr>
          <p:cNvPr id="24" name="TextBox 23"/>
          <p:cNvSpPr txBox="1"/>
          <p:nvPr/>
        </p:nvSpPr>
        <p:spPr>
          <a:xfrm>
            <a:off x="1063100" y="4617154"/>
            <a:ext cx="2247900" cy="2257425"/>
          </a:xfrm>
          <a:prstGeom prst="rect">
            <a:avLst/>
          </a:prstGeom>
        </p:spPr>
        <p:txBody>
          <a:bodyPr vert="horz" wrap="square" lIns="91440" tIns="45720" rIns="91440" bIns="45720" rtlCol="0">
            <a:normAutofit/>
          </a:bodyPr>
          <a:lstStyle/>
          <a:p>
            <a:pPr algn="just" rtl="1"/>
            <a:r>
              <a:rPr lang="ar-SA" altLang="ar-SA" sz="1200" b="1" dirty="0">
                <a:solidFill>
                  <a:srgbClr val="000000"/>
                </a:solidFill>
                <a:latin typeface="Traditional Arabic" pitchFamily="18" charset="-78"/>
                <a:cs typeface="+mj-cs"/>
              </a:rPr>
              <a:t>هو أسلوب تعليمي يهدف الى تطبيق مفهوم (تدريب المدربين) من خلال تدريب مدربين متخصصين في مجال الاتصالات وتقنية المعلومات و العمليات ليكونوا نواة تدريبيه قادرة على إعداد و تصميم المناهج  وتنفيذ وتدريب مستخدمي النظام.</a:t>
            </a:r>
            <a:endParaRPr lang="en-US" altLang="ar-SA" sz="1200" b="1" dirty="0">
              <a:solidFill>
                <a:srgbClr val="000000"/>
              </a:solidFill>
              <a:latin typeface="Traditional Arabic" pitchFamily="18" charset="-78"/>
              <a:cs typeface="+mj-cs"/>
            </a:endParaRPr>
          </a:p>
          <a:p>
            <a:pPr algn="just" rtl="1">
              <a:spcBef>
                <a:spcPct val="20000"/>
              </a:spcBef>
            </a:pPr>
            <a:endParaRPr lang="en-US" sz="1200" b="1" dirty="0" smtClean="0">
              <a:solidFill>
                <a:srgbClr val="FF0000"/>
              </a:solidFill>
              <a:latin typeface="Traditional Arabic" pitchFamily="18" charset="-78"/>
              <a:cs typeface="+mj-cs"/>
            </a:endParaRPr>
          </a:p>
        </p:txBody>
      </p:sp>
      <p:sp>
        <p:nvSpPr>
          <p:cNvPr id="26" name="Up Arrow 19"/>
          <p:cNvSpPr/>
          <p:nvPr/>
        </p:nvSpPr>
        <p:spPr>
          <a:xfrm rot="10800000">
            <a:off x="3937001" y="1796373"/>
            <a:ext cx="1337733" cy="1348499"/>
          </a:xfrm>
          <a:prstGeom prst="upArrow">
            <a:avLst>
              <a:gd name="adj1" fmla="val 34842"/>
              <a:gd name="adj2" fmla="val 50000"/>
            </a:avLst>
          </a:prstGeom>
          <a:solidFill>
            <a:schemeClr val="accent3">
              <a:lumMod val="60000"/>
              <a:lumOff val="40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cs typeface="+mj-cs"/>
            </a:endParaRPr>
          </a:p>
        </p:txBody>
      </p:sp>
      <p:sp>
        <p:nvSpPr>
          <p:cNvPr id="27" name="Up Arrow 19"/>
          <p:cNvSpPr/>
          <p:nvPr/>
        </p:nvSpPr>
        <p:spPr>
          <a:xfrm rot="10800000">
            <a:off x="1600202" y="1834040"/>
            <a:ext cx="1439328" cy="1310833"/>
          </a:xfrm>
          <a:prstGeom prst="upArrow">
            <a:avLst>
              <a:gd name="adj1" fmla="val 34842"/>
              <a:gd name="adj2" fmla="val 50000"/>
            </a:avLst>
          </a:prstGeom>
          <a:solidFill>
            <a:schemeClr val="accent3">
              <a:lumMod val="60000"/>
              <a:lumOff val="40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cs typeface="+mj-cs"/>
            </a:endParaRPr>
          </a:p>
        </p:txBody>
      </p:sp>
      <p:sp>
        <p:nvSpPr>
          <p:cNvPr id="17" name="Rounded Rectangle 9"/>
          <p:cNvSpPr/>
          <p:nvPr/>
        </p:nvSpPr>
        <p:spPr>
          <a:xfrm>
            <a:off x="2054269"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altLang="ar-SA" sz="3200" b="1" dirty="0" smtClean="0">
                <a:solidFill>
                  <a:schemeClr val="bg1"/>
                </a:solidFill>
                <a:latin typeface="Traditional Arabic" pitchFamily="18" charset="-78"/>
              </a:rPr>
              <a:t>4.تجربة وزارة الدفاع في نقل التقنية</a:t>
            </a:r>
            <a:endParaRPr lang="ar-SA" altLang="ar-SA" sz="3200" b="1" dirty="0">
              <a:solidFill>
                <a:schemeClr val="bg1"/>
              </a:solidFill>
              <a:latin typeface="Traditional Arabic" pitchFamily="18" charset="-78"/>
            </a:endParaRPr>
          </a:p>
        </p:txBody>
      </p:sp>
      <p:sp>
        <p:nvSpPr>
          <p:cNvPr id="2" name="مربع نص 1"/>
          <p:cNvSpPr txBox="1"/>
          <p:nvPr/>
        </p:nvSpPr>
        <p:spPr>
          <a:xfrm>
            <a:off x="7102258" y="1921928"/>
            <a:ext cx="1931678" cy="550336"/>
          </a:xfrm>
          <a:prstGeom prst="rect">
            <a:avLst/>
          </a:prstGeom>
        </p:spPr>
        <p:txBody>
          <a:bodyPr vert="horz" wrap="square" lIns="91440" tIns="45720" rIns="91440" bIns="45720" rtlCol="1">
            <a:noAutofit/>
          </a:bodyPr>
          <a:lstStyle/>
          <a:p>
            <a:pPr algn="ctr" rtl="1">
              <a:spcBef>
                <a:spcPct val="20000"/>
              </a:spcBef>
            </a:pPr>
            <a:r>
              <a:rPr lang="ar-SA" sz="3200" b="1" dirty="0" smtClean="0">
                <a:solidFill>
                  <a:srgbClr val="FF0000"/>
                </a:solidFill>
                <a:latin typeface="Traditional Arabic" pitchFamily="18" charset="-78"/>
                <a:cs typeface="Traditional Arabic" pitchFamily="18" charset="-78"/>
              </a:rPr>
              <a:t>البرامج التدريبية</a:t>
            </a:r>
          </a:p>
        </p:txBody>
      </p:sp>
      <p:sp>
        <p:nvSpPr>
          <p:cNvPr id="18" name="TextBox 8"/>
          <p:cNvSpPr txBox="1"/>
          <p:nvPr/>
        </p:nvSpPr>
        <p:spPr>
          <a:xfrm rot="5400000">
            <a:off x="6175196" y="2170345"/>
            <a:ext cx="1308983" cy="459439"/>
          </a:xfrm>
          <a:prstGeom prst="rect">
            <a:avLst/>
          </a:prstGeom>
        </p:spPr>
        <p:txBody>
          <a:bodyPr vert="horz" wrap="square" lIns="91440" tIns="45720" rIns="91440" bIns="45720" rtlCol="0">
            <a:normAutofit fontScale="92500" lnSpcReduction="10000"/>
          </a:bodyPr>
          <a:lstStyle/>
          <a:p>
            <a:pPr algn="ctr" rtl="1"/>
            <a:r>
              <a:rPr lang="ar-SA" altLang="ar-SA" sz="1400" b="1" dirty="0" smtClean="0">
                <a:latin typeface="Traditional Arabic" pitchFamily="18" charset="-78"/>
                <a:cs typeface="+mj-cs"/>
              </a:rPr>
              <a:t>الملاحظة</a:t>
            </a:r>
          </a:p>
          <a:p>
            <a:pPr algn="ctr" rtl="1"/>
            <a:r>
              <a:rPr lang="en-US" altLang="ar-SA" sz="1400" b="1" dirty="0">
                <a:latin typeface="Times New Roman" pitchFamily="18" charset="0"/>
                <a:cs typeface="+mj-cs"/>
              </a:rPr>
              <a:t>Observation</a:t>
            </a:r>
            <a:endParaRPr lang="ar-SA" altLang="ar-SA" sz="1400" b="1" dirty="0">
              <a:latin typeface="Times New Roman" pitchFamily="18" charset="0"/>
              <a:cs typeface="+mj-cs"/>
            </a:endParaRPr>
          </a:p>
        </p:txBody>
      </p:sp>
      <p:sp>
        <p:nvSpPr>
          <p:cNvPr id="19" name="TextBox 8"/>
          <p:cNvSpPr txBox="1"/>
          <p:nvPr/>
        </p:nvSpPr>
        <p:spPr>
          <a:xfrm rot="5400000">
            <a:off x="4019849" y="2177002"/>
            <a:ext cx="1164759" cy="459439"/>
          </a:xfrm>
          <a:prstGeom prst="rect">
            <a:avLst/>
          </a:prstGeom>
        </p:spPr>
        <p:txBody>
          <a:bodyPr vert="horz" wrap="square" lIns="91440" tIns="45720" rIns="91440" bIns="45720" rtlCol="0">
            <a:normAutofit fontScale="92500" lnSpcReduction="10000"/>
          </a:bodyPr>
          <a:lstStyle/>
          <a:p>
            <a:pPr algn="ctr" rtl="1"/>
            <a:r>
              <a:rPr lang="ar-SA" altLang="ar-SA" sz="1400" b="1" dirty="0" smtClean="0">
                <a:latin typeface="Traditional Arabic" pitchFamily="18" charset="-78"/>
                <a:cs typeface="+mj-cs"/>
              </a:rPr>
              <a:t>الممارسة</a:t>
            </a:r>
          </a:p>
          <a:p>
            <a:pPr algn="ctr" rtl="1"/>
            <a:r>
              <a:rPr lang="en-US" altLang="ar-SA" sz="1400" b="1" dirty="0">
                <a:latin typeface="Times New Roman" pitchFamily="18" charset="0"/>
                <a:cs typeface="+mj-cs"/>
              </a:rPr>
              <a:t>Practice</a:t>
            </a:r>
            <a:endParaRPr lang="ar-SA" altLang="ar-SA" sz="1400" b="1" dirty="0">
              <a:latin typeface="Times New Roman" pitchFamily="18" charset="0"/>
              <a:cs typeface="+mj-cs"/>
            </a:endParaRPr>
          </a:p>
        </p:txBody>
      </p:sp>
      <p:sp>
        <p:nvSpPr>
          <p:cNvPr id="21" name="TextBox 8"/>
          <p:cNvSpPr txBox="1"/>
          <p:nvPr/>
        </p:nvSpPr>
        <p:spPr>
          <a:xfrm rot="5400000">
            <a:off x="1696967" y="2205587"/>
            <a:ext cx="1253332" cy="459439"/>
          </a:xfrm>
          <a:prstGeom prst="rect">
            <a:avLst/>
          </a:prstGeom>
        </p:spPr>
        <p:txBody>
          <a:bodyPr vert="horz" wrap="square" lIns="91440" tIns="45720" rIns="91440" bIns="45720" rtlCol="0">
            <a:normAutofit fontScale="92500" lnSpcReduction="10000"/>
          </a:bodyPr>
          <a:lstStyle/>
          <a:p>
            <a:pPr algn="ctr" rtl="1"/>
            <a:r>
              <a:rPr lang="ar-SA" altLang="ar-SA" sz="1400" b="1" dirty="0" smtClean="0">
                <a:latin typeface="Traditional Arabic" pitchFamily="18" charset="-78"/>
                <a:cs typeface="+mj-cs"/>
              </a:rPr>
              <a:t>الخبرة</a:t>
            </a:r>
          </a:p>
          <a:p>
            <a:pPr algn="ctr" rtl="1"/>
            <a:r>
              <a:rPr lang="en-US" altLang="ar-SA" sz="1400" b="1" dirty="0">
                <a:latin typeface="Times New Roman" pitchFamily="18" charset="0"/>
                <a:cs typeface="+mj-cs"/>
              </a:rPr>
              <a:t>Experience</a:t>
            </a:r>
            <a:endParaRPr lang="ar-SA" altLang="ar-SA" sz="1400" b="1" dirty="0">
              <a:latin typeface="Times New Roman" pitchFamily="18" charset="0"/>
              <a:cs typeface="+mj-cs"/>
            </a:endParaRPr>
          </a:p>
        </p:txBody>
      </p:sp>
    </p:spTree>
    <p:extLst>
      <p:ext uri="{BB962C8B-B14F-4D97-AF65-F5344CB8AC3E}">
        <p14:creationId xmlns:p14="http://schemas.microsoft.com/office/powerpoint/2010/main" val="428399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1000" fill="hold"/>
                                        <p:tgtEl>
                                          <p:spTgt spid="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1000"/>
                                        <p:tgtEl>
                                          <p:spTgt spid="23"/>
                                        </p:tgtEl>
                                      </p:cBhvr>
                                    </p:animEffect>
                                    <p:anim calcmode="lin" valueType="num">
                                      <p:cBhvr>
                                        <p:cTn id="79" dur="1000" fill="hold"/>
                                        <p:tgtEl>
                                          <p:spTgt spid="23"/>
                                        </p:tgtEl>
                                        <p:attrNameLst>
                                          <p:attrName>ppt_x</p:attrName>
                                        </p:attrNameLst>
                                      </p:cBhvr>
                                      <p:tavLst>
                                        <p:tav tm="0">
                                          <p:val>
                                            <p:strVal val="#ppt_x"/>
                                          </p:val>
                                        </p:tav>
                                        <p:tav tm="100000">
                                          <p:val>
                                            <p:strVal val="#ppt_x"/>
                                          </p:val>
                                        </p:tav>
                                      </p:tavLst>
                                    </p:anim>
                                    <p:anim calcmode="lin" valueType="num">
                                      <p:cBhvr>
                                        <p:cTn id="8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1000"/>
                                        <p:tgtEl>
                                          <p:spTgt spid="10"/>
                                        </p:tgtEl>
                                      </p:cBhvr>
                                    </p:animEffect>
                                    <p:anim calcmode="lin" valueType="num">
                                      <p:cBhvr>
                                        <p:cTn id="86" dur="1000" fill="hold"/>
                                        <p:tgtEl>
                                          <p:spTgt spid="10"/>
                                        </p:tgtEl>
                                        <p:attrNameLst>
                                          <p:attrName>ppt_x</p:attrName>
                                        </p:attrNameLst>
                                      </p:cBhvr>
                                      <p:tavLst>
                                        <p:tav tm="0">
                                          <p:val>
                                            <p:strVal val="#ppt_x"/>
                                          </p:val>
                                        </p:tav>
                                        <p:tav tm="100000">
                                          <p:val>
                                            <p:strVal val="#ppt_x"/>
                                          </p:val>
                                        </p:tav>
                                      </p:tavLst>
                                    </p:anim>
                                    <p:anim calcmode="lin" valueType="num">
                                      <p:cBhvr>
                                        <p:cTn id="87" dur="1000" fill="hold"/>
                                        <p:tgtEl>
                                          <p:spTgt spid="1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1000"/>
                                        <p:tgtEl>
                                          <p:spTgt spid="24"/>
                                        </p:tgtEl>
                                      </p:cBhvr>
                                    </p:animEffect>
                                    <p:anim calcmode="lin" valueType="num">
                                      <p:cBhvr>
                                        <p:cTn id="98" dur="1000" fill="hold"/>
                                        <p:tgtEl>
                                          <p:spTgt spid="24"/>
                                        </p:tgtEl>
                                        <p:attrNameLst>
                                          <p:attrName>ppt_x</p:attrName>
                                        </p:attrNameLst>
                                      </p:cBhvr>
                                      <p:tavLst>
                                        <p:tav tm="0">
                                          <p:val>
                                            <p:strVal val="#ppt_x"/>
                                          </p:val>
                                        </p:tav>
                                        <p:tav tm="100000">
                                          <p:val>
                                            <p:strVal val="#ppt_x"/>
                                          </p:val>
                                        </p:tav>
                                      </p:tavLst>
                                    </p:anim>
                                    <p:anim calcmode="lin" valueType="num">
                                      <p:cBhvr>
                                        <p:cTn id="9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p:cTn id="104" dur="500" fill="hold"/>
                                        <p:tgtEl>
                                          <p:spTgt spid="21"/>
                                        </p:tgtEl>
                                        <p:attrNameLst>
                                          <p:attrName>ppt_w</p:attrName>
                                        </p:attrNameLst>
                                      </p:cBhvr>
                                      <p:tavLst>
                                        <p:tav tm="0">
                                          <p:val>
                                            <p:fltVal val="0"/>
                                          </p:val>
                                        </p:tav>
                                        <p:tav tm="100000">
                                          <p:val>
                                            <p:strVal val="#ppt_w"/>
                                          </p:val>
                                        </p:tav>
                                      </p:tavLst>
                                    </p:anim>
                                    <p:anim calcmode="lin" valueType="num">
                                      <p:cBhvr>
                                        <p:cTn id="105" dur="500" fill="hold"/>
                                        <p:tgtEl>
                                          <p:spTgt spid="21"/>
                                        </p:tgtEl>
                                        <p:attrNameLst>
                                          <p:attrName>ppt_h</p:attrName>
                                        </p:attrNameLst>
                                      </p:cBhvr>
                                      <p:tavLst>
                                        <p:tav tm="0">
                                          <p:val>
                                            <p:fltVal val="0"/>
                                          </p:val>
                                        </p:tav>
                                        <p:tav tm="100000">
                                          <p:val>
                                            <p:strVal val="#ppt_h"/>
                                          </p:val>
                                        </p:tav>
                                      </p:tavLst>
                                    </p:anim>
                                    <p:animEffect transition="in" filter="fade">
                                      <p:cBhvr>
                                        <p:cTn id="106" dur="500"/>
                                        <p:tgtEl>
                                          <p:spTgt spid="21"/>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500" fill="hold"/>
                                        <p:tgtEl>
                                          <p:spTgt spid="19"/>
                                        </p:tgtEl>
                                        <p:attrNameLst>
                                          <p:attrName>ppt_w</p:attrName>
                                        </p:attrNameLst>
                                      </p:cBhvr>
                                      <p:tavLst>
                                        <p:tav tm="0">
                                          <p:val>
                                            <p:fltVal val="0"/>
                                          </p:val>
                                        </p:tav>
                                        <p:tav tm="100000">
                                          <p:val>
                                            <p:strVal val="#ppt_w"/>
                                          </p:val>
                                        </p:tav>
                                      </p:tavLst>
                                    </p:anim>
                                    <p:anim calcmode="lin" valueType="num">
                                      <p:cBhvr>
                                        <p:cTn id="110" dur="500" fill="hold"/>
                                        <p:tgtEl>
                                          <p:spTgt spid="19"/>
                                        </p:tgtEl>
                                        <p:attrNameLst>
                                          <p:attrName>ppt_h</p:attrName>
                                        </p:attrNameLst>
                                      </p:cBhvr>
                                      <p:tavLst>
                                        <p:tav tm="0">
                                          <p:val>
                                            <p:fltVal val="0"/>
                                          </p:val>
                                        </p:tav>
                                        <p:tav tm="100000">
                                          <p:val>
                                            <p:strVal val="#ppt_h"/>
                                          </p:val>
                                        </p:tav>
                                      </p:tavLst>
                                    </p:anim>
                                    <p:animEffect transition="in" filter="fade">
                                      <p:cBhvr>
                                        <p:cTn id="111" dur="500"/>
                                        <p:tgtEl>
                                          <p:spTgt spid="1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8"/>
                                        </p:tgtEl>
                                        <p:attrNameLst>
                                          <p:attrName>style.visibility</p:attrName>
                                        </p:attrNameLst>
                                      </p:cBhvr>
                                      <p:to>
                                        <p:strVal val="visible"/>
                                      </p:to>
                                    </p:set>
                                    <p:anim calcmode="lin" valueType="num">
                                      <p:cBhvr>
                                        <p:cTn id="114" dur="500" fill="hold"/>
                                        <p:tgtEl>
                                          <p:spTgt spid="18"/>
                                        </p:tgtEl>
                                        <p:attrNameLst>
                                          <p:attrName>ppt_w</p:attrName>
                                        </p:attrNameLst>
                                      </p:cBhvr>
                                      <p:tavLst>
                                        <p:tav tm="0">
                                          <p:val>
                                            <p:fltVal val="0"/>
                                          </p:val>
                                        </p:tav>
                                        <p:tav tm="100000">
                                          <p:val>
                                            <p:strVal val="#ppt_w"/>
                                          </p:val>
                                        </p:tav>
                                      </p:tavLst>
                                    </p:anim>
                                    <p:anim calcmode="lin" valueType="num">
                                      <p:cBhvr>
                                        <p:cTn id="115" dur="500" fill="hold"/>
                                        <p:tgtEl>
                                          <p:spTgt spid="18"/>
                                        </p:tgtEl>
                                        <p:attrNameLst>
                                          <p:attrName>ppt_h</p:attrName>
                                        </p:attrNameLst>
                                      </p:cBhvr>
                                      <p:tavLst>
                                        <p:tav tm="0">
                                          <p:val>
                                            <p:fltVal val="0"/>
                                          </p:val>
                                        </p:tav>
                                        <p:tav tm="100000">
                                          <p:val>
                                            <p:strVal val="#ppt_h"/>
                                          </p:val>
                                        </p:tav>
                                      </p:tavLst>
                                    </p:anim>
                                    <p:animEffect transition="in" filter="fade">
                                      <p:cBhvr>
                                        <p:cTn id="1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13" grpId="0" animBg="1"/>
      <p:bldP spid="12" grpId="0" animBg="1"/>
      <p:bldP spid="4" grpId="0"/>
      <p:bldP spid="9" grpId="0"/>
      <p:bldP spid="10" grpId="0"/>
      <p:bldP spid="22" grpId="0"/>
      <p:bldP spid="23" grpId="0"/>
      <p:bldP spid="24" grpId="0"/>
      <p:bldP spid="26" grpId="0" animBg="1"/>
      <p:bldP spid="27" grpId="0" animBg="1"/>
      <p:bldP spid="17" grpId="0" animBg="1"/>
      <p:bldP spid="2" grpId="0"/>
      <p:bldP spid="18" grpId="0"/>
      <p:bldP spid="19"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33" y="0"/>
            <a:ext cx="9144000" cy="6858000"/>
          </a:xfrm>
          <a:prstGeom prst="rect">
            <a:avLst/>
          </a:prstGeom>
        </p:spPr>
      </p:pic>
      <p:sp>
        <p:nvSpPr>
          <p:cNvPr id="17" name="Isosceles Triangle 16"/>
          <p:cNvSpPr/>
          <p:nvPr/>
        </p:nvSpPr>
        <p:spPr>
          <a:xfrm>
            <a:off x="3127008" y="2551705"/>
            <a:ext cx="2895600" cy="2496207"/>
          </a:xfrm>
          <a:prstGeom prst="triangl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mj-cs"/>
            </a:endParaRPr>
          </a:p>
        </p:txBody>
      </p:sp>
      <p:sp>
        <p:nvSpPr>
          <p:cNvPr id="18" name="Rounded Rectangle 17"/>
          <p:cNvSpPr/>
          <p:nvPr/>
        </p:nvSpPr>
        <p:spPr>
          <a:xfrm>
            <a:off x="3358839" y="1952009"/>
            <a:ext cx="2428875" cy="557115"/>
          </a:xfrm>
          <a:prstGeom prst="roundRect">
            <a:avLst/>
          </a:prstGeom>
          <a:solidFill>
            <a:schemeClr val="tx2"/>
          </a:solidFill>
        </p:spPr>
        <p:style>
          <a:lnRef idx="3">
            <a:schemeClr val="lt1"/>
          </a:lnRef>
          <a:fillRef idx="1">
            <a:schemeClr val="accent3"/>
          </a:fillRef>
          <a:effectRef idx="1">
            <a:schemeClr val="accent3"/>
          </a:effectRef>
          <a:fontRef idx="minor">
            <a:schemeClr val="lt1"/>
          </a:fontRef>
        </p:style>
        <p:txBody>
          <a:bodyPr rtlCol="0" anchor="ctr"/>
          <a:lstStyle/>
          <a:p>
            <a:pPr algn="ctr" rtl="1"/>
            <a:r>
              <a:rPr lang="ar-SA" altLang="ar-SA" b="1" dirty="0">
                <a:solidFill>
                  <a:schemeClr val="bg1"/>
                </a:solidFill>
                <a:cs typeface="+mj-cs"/>
              </a:rPr>
              <a:t>محللي النظم </a:t>
            </a:r>
            <a:r>
              <a:rPr lang="ar-SA" altLang="ar-SA" b="1" dirty="0">
                <a:solidFill>
                  <a:schemeClr val="bg1"/>
                </a:solidFill>
                <a:latin typeface="Times New Roman" pitchFamily="18" charset="0"/>
                <a:cs typeface="+mj-cs"/>
              </a:rPr>
              <a:t>(</a:t>
            </a:r>
            <a:r>
              <a:rPr lang="en-US" altLang="ar-SA" b="1" dirty="0">
                <a:solidFill>
                  <a:schemeClr val="bg1"/>
                </a:solidFill>
                <a:latin typeface="Times New Roman" pitchFamily="18" charset="0"/>
                <a:cs typeface="+mj-cs"/>
              </a:rPr>
              <a:t>SA</a:t>
            </a:r>
            <a:r>
              <a:rPr lang="ar-SA" altLang="ar-SA" b="1" dirty="0">
                <a:solidFill>
                  <a:schemeClr val="bg1"/>
                </a:solidFill>
                <a:latin typeface="Times New Roman" pitchFamily="18" charset="0"/>
                <a:cs typeface="+mj-cs"/>
              </a:rPr>
              <a:t>)</a:t>
            </a:r>
          </a:p>
        </p:txBody>
      </p:sp>
      <p:sp>
        <p:nvSpPr>
          <p:cNvPr id="19" name="Rounded Rectangle 18"/>
          <p:cNvSpPr/>
          <p:nvPr/>
        </p:nvSpPr>
        <p:spPr>
          <a:xfrm>
            <a:off x="817674" y="5125858"/>
            <a:ext cx="2428875" cy="659036"/>
          </a:xfrm>
          <a:prstGeom prst="roundRect">
            <a:avLst/>
          </a:prstGeom>
          <a:solidFill>
            <a:schemeClr val="accent5">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rtl="1"/>
            <a:r>
              <a:rPr lang="ar-SA" altLang="ar-SA" b="1" dirty="0">
                <a:solidFill>
                  <a:schemeClr val="bg1"/>
                </a:solidFill>
                <a:cs typeface="+mj-cs"/>
              </a:rPr>
              <a:t>المشاركة الصناعية </a:t>
            </a:r>
            <a:r>
              <a:rPr lang="ar-SA" altLang="ar-SA" b="1" dirty="0">
                <a:solidFill>
                  <a:schemeClr val="bg1"/>
                </a:solidFill>
                <a:latin typeface="Times New Roman" pitchFamily="18" charset="0"/>
                <a:cs typeface="+mj-cs"/>
              </a:rPr>
              <a:t>( </a:t>
            </a:r>
            <a:r>
              <a:rPr lang="en-US" altLang="ar-SA" b="1" dirty="0">
                <a:solidFill>
                  <a:schemeClr val="bg1"/>
                </a:solidFill>
                <a:latin typeface="Times New Roman" pitchFamily="18" charset="0"/>
                <a:cs typeface="+mj-cs"/>
              </a:rPr>
              <a:t>PWI</a:t>
            </a:r>
            <a:r>
              <a:rPr lang="ar-SA" altLang="ar-SA" b="1" dirty="0">
                <a:solidFill>
                  <a:schemeClr val="bg1"/>
                </a:solidFill>
                <a:latin typeface="Times New Roman" pitchFamily="18" charset="0"/>
                <a:cs typeface="+mj-cs"/>
              </a:rPr>
              <a:t>)</a:t>
            </a:r>
            <a:r>
              <a:rPr lang="ar-SA" altLang="ar-SA" dirty="0">
                <a:solidFill>
                  <a:schemeClr val="bg1"/>
                </a:solidFill>
                <a:latin typeface="Times New Roman" pitchFamily="18" charset="0"/>
                <a:cs typeface="+mj-cs"/>
              </a:rPr>
              <a:t> </a:t>
            </a:r>
          </a:p>
        </p:txBody>
      </p:sp>
      <p:sp>
        <p:nvSpPr>
          <p:cNvPr id="20" name="Rounded Rectangle 19"/>
          <p:cNvSpPr/>
          <p:nvPr/>
        </p:nvSpPr>
        <p:spPr>
          <a:xfrm>
            <a:off x="5971979" y="5125858"/>
            <a:ext cx="2428875" cy="667703"/>
          </a:xfrm>
          <a:prstGeom prst="roundRect">
            <a:avLst/>
          </a:prstGeom>
          <a:solidFill>
            <a:schemeClr val="accent3">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ar-SA" b="1" dirty="0" smtClean="0">
                <a:solidFill>
                  <a:schemeClr val="bg1"/>
                </a:solidFill>
                <a:latin typeface="Times New Roman" pitchFamily="18" charset="0"/>
                <a:cs typeface="+mj-cs"/>
              </a:rPr>
              <a:t>(</a:t>
            </a:r>
            <a:r>
              <a:rPr lang="en-US" altLang="ar-SA" b="1" dirty="0" err="1" smtClean="0">
                <a:solidFill>
                  <a:schemeClr val="bg1"/>
                </a:solidFill>
                <a:latin typeface="Times New Roman" pitchFamily="18" charset="0"/>
                <a:cs typeface="+mj-cs"/>
              </a:rPr>
              <a:t>TtT</a:t>
            </a:r>
            <a:r>
              <a:rPr lang="ar-SA" altLang="ar-SA" b="1" dirty="0" smtClean="0">
                <a:solidFill>
                  <a:schemeClr val="bg1"/>
                </a:solidFill>
                <a:latin typeface="Times New Roman" pitchFamily="18" charset="0"/>
                <a:cs typeface="+mj-cs"/>
              </a:rPr>
              <a:t> </a:t>
            </a:r>
            <a:r>
              <a:rPr lang="ar-SA" altLang="ar-SA" b="1" dirty="0" smtClean="0">
                <a:solidFill>
                  <a:schemeClr val="bg1"/>
                </a:solidFill>
                <a:cs typeface="+mj-cs"/>
              </a:rPr>
              <a:t>المدربين</a:t>
            </a:r>
            <a:r>
              <a:rPr lang="ar-SA" altLang="ar-SA" b="1" dirty="0">
                <a:solidFill>
                  <a:schemeClr val="bg1"/>
                </a:solidFill>
                <a:latin typeface="Times New Roman" pitchFamily="18" charset="0"/>
                <a:cs typeface="+mj-cs"/>
              </a:rPr>
              <a:t> </a:t>
            </a:r>
            <a:r>
              <a:rPr lang="ar-SA" altLang="ar-SA" b="1" dirty="0" smtClean="0">
                <a:solidFill>
                  <a:schemeClr val="bg1"/>
                </a:solidFill>
                <a:latin typeface="Times New Roman" pitchFamily="18" charset="0"/>
                <a:cs typeface="+mj-cs"/>
              </a:rPr>
              <a:t>(</a:t>
            </a:r>
            <a:endParaRPr lang="en-US" b="1" dirty="0">
              <a:solidFill>
                <a:schemeClr val="bg1"/>
              </a:solidFill>
              <a:cs typeface="+mj-cs"/>
            </a:endParaRPr>
          </a:p>
        </p:txBody>
      </p:sp>
      <p:sp>
        <p:nvSpPr>
          <p:cNvPr id="21" name="Up-Down Arrow 20"/>
          <p:cNvSpPr/>
          <p:nvPr/>
        </p:nvSpPr>
        <p:spPr>
          <a:xfrm rot="5400000">
            <a:off x="4169339" y="4090240"/>
            <a:ext cx="886152" cy="2706085"/>
          </a:xfrm>
          <a:prstGeom prst="upDownArrow">
            <a:avLst>
              <a:gd name="adj1" fmla="val 59999"/>
              <a:gd name="adj2" fmla="val 30000"/>
            </a:avLst>
          </a:prstGeom>
          <a:solidFill>
            <a:schemeClr val="accent5">
              <a:lumMod val="20000"/>
              <a:lumOff val="80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j-cs"/>
            </a:endParaRPr>
          </a:p>
        </p:txBody>
      </p:sp>
      <p:sp>
        <p:nvSpPr>
          <p:cNvPr id="22" name="Up-Down Arrow 21"/>
          <p:cNvSpPr/>
          <p:nvPr/>
        </p:nvSpPr>
        <p:spPr>
          <a:xfrm rot="1779910">
            <a:off x="3072820" y="2478934"/>
            <a:ext cx="1005168" cy="2670071"/>
          </a:xfrm>
          <a:prstGeom prst="upDownArrow">
            <a:avLst>
              <a:gd name="adj1" fmla="val 59999"/>
              <a:gd name="adj2" fmla="val 30000"/>
            </a:avLst>
          </a:prstGeom>
          <a:solidFill>
            <a:schemeClr val="accent3">
              <a:lumMod val="40000"/>
              <a:lumOff val="60000"/>
            </a:schemeClr>
          </a:solidFill>
          <a:ln w="12700">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mj-cs"/>
            </a:endParaRPr>
          </a:p>
        </p:txBody>
      </p:sp>
      <p:sp>
        <p:nvSpPr>
          <p:cNvPr id="23" name="Up-Down Arrow 22"/>
          <p:cNvSpPr/>
          <p:nvPr/>
        </p:nvSpPr>
        <p:spPr>
          <a:xfrm rot="8985390">
            <a:off x="5130644" y="2448917"/>
            <a:ext cx="984306" cy="2737700"/>
          </a:xfrm>
          <a:prstGeom prst="upDownArrow">
            <a:avLst>
              <a:gd name="adj1" fmla="val 59999"/>
              <a:gd name="adj2" fmla="val 30000"/>
            </a:avLst>
          </a:prstGeom>
          <a:solidFill>
            <a:schemeClr val="accent4">
              <a:lumMod val="20000"/>
              <a:lumOff val="80000"/>
            </a:schemeClr>
          </a:solidFill>
          <a:ln w="12700">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j-cs"/>
            </a:endParaRPr>
          </a:p>
        </p:txBody>
      </p:sp>
      <p:sp>
        <p:nvSpPr>
          <p:cNvPr id="24" name="مربع نص 9"/>
          <p:cNvSpPr txBox="1">
            <a:spLocks noChangeArrowheads="1"/>
          </p:cNvSpPr>
          <p:nvPr/>
        </p:nvSpPr>
        <p:spPr bwMode="auto">
          <a:xfrm rot="17993998">
            <a:off x="2654985" y="3513930"/>
            <a:ext cx="1930504" cy="461665"/>
          </a:xfrm>
          <a:prstGeom prst="rect">
            <a:avLst/>
          </a:prstGeom>
          <a:noFill/>
          <a:ln w="9525">
            <a:noFill/>
            <a:miter lim="800000"/>
            <a:headEnd/>
            <a:tailEnd/>
          </a:ln>
        </p:spPr>
        <p:txBody>
          <a:bodyPr>
            <a:spAutoFit/>
          </a:bodyPr>
          <a:lstStyle/>
          <a:p>
            <a:pPr algn="ctr" eaLnBrk="1" hangingPunct="1"/>
            <a:r>
              <a:rPr lang="ar-SA" altLang="ar-SA" sz="2400" dirty="0">
                <a:solidFill>
                  <a:schemeClr val="tx2"/>
                </a:solidFill>
                <a:cs typeface="+mj-cs"/>
              </a:rPr>
              <a:t>تحليل و تصميم</a:t>
            </a:r>
          </a:p>
        </p:txBody>
      </p:sp>
      <p:sp>
        <p:nvSpPr>
          <p:cNvPr id="25" name="مربع نص 11"/>
          <p:cNvSpPr txBox="1">
            <a:spLocks noChangeArrowheads="1"/>
          </p:cNvSpPr>
          <p:nvPr/>
        </p:nvSpPr>
        <p:spPr bwMode="auto">
          <a:xfrm rot="3571710">
            <a:off x="4846030" y="3581973"/>
            <a:ext cx="1549283" cy="461665"/>
          </a:xfrm>
          <a:prstGeom prst="rect">
            <a:avLst/>
          </a:prstGeom>
          <a:noFill/>
          <a:ln w="9525">
            <a:noFill/>
            <a:miter lim="800000"/>
            <a:headEnd/>
            <a:tailEnd/>
          </a:ln>
        </p:spPr>
        <p:txBody>
          <a:bodyPr>
            <a:spAutoFit/>
          </a:bodyPr>
          <a:lstStyle/>
          <a:p>
            <a:pPr algn="ctr" eaLnBrk="1" hangingPunct="1"/>
            <a:r>
              <a:rPr lang="ar-SA" altLang="ar-SA" sz="2400" dirty="0">
                <a:solidFill>
                  <a:schemeClr val="tx2"/>
                </a:solidFill>
                <a:cs typeface="+mj-cs"/>
              </a:rPr>
              <a:t>تعليم وتقييم</a:t>
            </a:r>
          </a:p>
        </p:txBody>
      </p:sp>
      <p:sp>
        <p:nvSpPr>
          <p:cNvPr id="27" name="مربع نص 10"/>
          <p:cNvSpPr txBox="1">
            <a:spLocks noChangeArrowheads="1"/>
          </p:cNvSpPr>
          <p:nvPr/>
        </p:nvSpPr>
        <p:spPr bwMode="auto">
          <a:xfrm>
            <a:off x="3416637" y="5189468"/>
            <a:ext cx="2347222" cy="461665"/>
          </a:xfrm>
          <a:prstGeom prst="rect">
            <a:avLst/>
          </a:prstGeom>
          <a:noFill/>
          <a:ln w="9525">
            <a:noFill/>
            <a:miter lim="800000"/>
            <a:headEnd/>
            <a:tailEnd/>
          </a:ln>
        </p:spPr>
        <p:txBody>
          <a:bodyPr>
            <a:spAutoFit/>
          </a:bodyPr>
          <a:lstStyle/>
          <a:p>
            <a:pPr algn="ctr" eaLnBrk="1" hangingPunct="1"/>
            <a:r>
              <a:rPr lang="ar-SA" altLang="ar-SA" sz="2400" dirty="0">
                <a:solidFill>
                  <a:schemeClr val="tx2"/>
                </a:solidFill>
                <a:cs typeface="+mj-cs"/>
              </a:rPr>
              <a:t>تطوير وصيانة </a:t>
            </a:r>
          </a:p>
        </p:txBody>
      </p:sp>
      <p:sp>
        <p:nvSpPr>
          <p:cNvPr id="28" name="TextBox 27"/>
          <p:cNvSpPr txBox="1"/>
          <p:nvPr/>
        </p:nvSpPr>
        <p:spPr>
          <a:xfrm>
            <a:off x="488584" y="2966317"/>
            <a:ext cx="2638424" cy="1020160"/>
          </a:xfrm>
          <a:prstGeom prst="rect">
            <a:avLst/>
          </a:prstGeom>
        </p:spPr>
        <p:txBody>
          <a:bodyPr vert="horz" wrap="square" lIns="91440" tIns="45720" rIns="91440" bIns="45720" rtlCol="0">
            <a:normAutofit/>
          </a:bodyPr>
          <a:lstStyle/>
          <a:p>
            <a:pPr algn="just" rtl="1">
              <a:spcBef>
                <a:spcPct val="20000"/>
              </a:spcBef>
            </a:pPr>
            <a:r>
              <a:rPr lang="ar-SA" altLang="ar-SA" sz="1400" b="1" dirty="0">
                <a:solidFill>
                  <a:srgbClr val="FF0000"/>
                </a:solidFill>
                <a:latin typeface="Traditional Arabic" pitchFamily="18" charset="-78"/>
                <a:ea typeface="Dotum" pitchFamily="34" charset="-127"/>
                <a:cs typeface="+mj-cs"/>
              </a:rPr>
              <a:t>تحليل وتصميم </a:t>
            </a:r>
            <a:r>
              <a:rPr lang="ar-SA" altLang="ar-SA" sz="1400" dirty="0">
                <a:solidFill>
                  <a:srgbClr val="000000"/>
                </a:solidFill>
                <a:latin typeface="Traditional Arabic" pitchFamily="18" charset="-78"/>
                <a:ea typeface="Dotum" pitchFamily="34" charset="-127"/>
                <a:cs typeface="+mj-cs"/>
              </a:rPr>
              <a:t>: </a:t>
            </a:r>
            <a:r>
              <a:rPr lang="ar-SA" altLang="ar-SA" sz="1400" dirty="0" smtClean="0">
                <a:solidFill>
                  <a:srgbClr val="000000"/>
                </a:solidFill>
                <a:latin typeface="Traditional Arabic" pitchFamily="18" charset="-78"/>
                <a:ea typeface="Dotum" pitchFamily="34" charset="-127"/>
                <a:cs typeface="+mj-cs"/>
              </a:rPr>
              <a:t>المصممون مسئولون </a:t>
            </a:r>
            <a:r>
              <a:rPr lang="ar-SA" altLang="ar-SA" sz="1400" dirty="0">
                <a:solidFill>
                  <a:srgbClr val="000000"/>
                </a:solidFill>
                <a:latin typeface="Traditional Arabic" pitchFamily="18" charset="-78"/>
                <a:ea typeface="Dotum" pitchFamily="34" charset="-127"/>
                <a:cs typeface="+mj-cs"/>
              </a:rPr>
              <a:t>عن تحليل وتصميم النظام لتحديد المتطلبات الفنية لتطوير النظام عند الحاجة لذلك وتحويلها الى المطورين (</a:t>
            </a:r>
            <a:r>
              <a:rPr lang="en-US" altLang="ar-SA" sz="1400" dirty="0">
                <a:solidFill>
                  <a:srgbClr val="000000"/>
                </a:solidFill>
                <a:latin typeface="Times New Roman" pitchFamily="18" charset="0"/>
                <a:ea typeface="Dotum" pitchFamily="34" charset="-127"/>
                <a:cs typeface="+mj-cs"/>
              </a:rPr>
              <a:t>PWI</a:t>
            </a:r>
            <a:r>
              <a:rPr lang="ar-SA" altLang="ar-SA" sz="1400" dirty="0">
                <a:solidFill>
                  <a:srgbClr val="000000"/>
                </a:solidFill>
                <a:latin typeface="Traditional Arabic" pitchFamily="18" charset="-78"/>
                <a:ea typeface="Dotum" pitchFamily="34" charset="-127"/>
                <a:cs typeface="+mj-cs"/>
              </a:rPr>
              <a:t>) . </a:t>
            </a:r>
          </a:p>
          <a:p>
            <a:pPr algn="just" rtl="1">
              <a:spcBef>
                <a:spcPct val="20000"/>
              </a:spcBef>
            </a:pPr>
            <a:endParaRPr lang="en-US" sz="1400" b="1" dirty="0" smtClean="0">
              <a:solidFill>
                <a:srgbClr val="FF0000"/>
              </a:solidFill>
              <a:latin typeface="Traditional Arabic" pitchFamily="18" charset="-78"/>
              <a:cs typeface="+mj-cs"/>
            </a:endParaRPr>
          </a:p>
        </p:txBody>
      </p:sp>
      <p:sp>
        <p:nvSpPr>
          <p:cNvPr id="29" name="TextBox 28"/>
          <p:cNvSpPr txBox="1"/>
          <p:nvPr/>
        </p:nvSpPr>
        <p:spPr>
          <a:xfrm>
            <a:off x="3327035" y="5930801"/>
            <a:ext cx="2638425" cy="1020160"/>
          </a:xfrm>
          <a:prstGeom prst="rect">
            <a:avLst/>
          </a:prstGeom>
        </p:spPr>
        <p:txBody>
          <a:bodyPr vert="horz" wrap="square" lIns="91440" tIns="45720" rIns="91440" bIns="45720" rtlCol="0">
            <a:normAutofit/>
          </a:bodyPr>
          <a:lstStyle/>
          <a:p>
            <a:pPr algn="just" rtl="1"/>
            <a:r>
              <a:rPr lang="ar-SA" altLang="ar-SA" sz="1400" b="1" dirty="0">
                <a:solidFill>
                  <a:srgbClr val="FF0000"/>
                </a:solidFill>
                <a:latin typeface="Traditional Arabic" pitchFamily="18" charset="-78"/>
                <a:ea typeface="Dotum" pitchFamily="34" charset="-127"/>
                <a:cs typeface="+mj-cs"/>
              </a:rPr>
              <a:t>تطوير وصيانة </a:t>
            </a:r>
            <a:r>
              <a:rPr lang="ar-SA" altLang="ar-SA" sz="1400" dirty="0">
                <a:solidFill>
                  <a:srgbClr val="000000"/>
                </a:solidFill>
                <a:latin typeface="Traditional Arabic" pitchFamily="18" charset="-78"/>
                <a:ea typeface="Dotum" pitchFamily="34" charset="-127"/>
                <a:cs typeface="+mj-cs"/>
              </a:rPr>
              <a:t>: </a:t>
            </a:r>
            <a:r>
              <a:rPr lang="ar-SA" altLang="ar-SA" sz="1400" dirty="0" smtClean="0">
                <a:solidFill>
                  <a:srgbClr val="000000"/>
                </a:solidFill>
                <a:latin typeface="Traditional Arabic" pitchFamily="18" charset="-78"/>
                <a:ea typeface="Dotum" pitchFamily="34" charset="-127"/>
                <a:cs typeface="+mj-cs"/>
              </a:rPr>
              <a:t>المطورون مسئولون </a:t>
            </a:r>
            <a:r>
              <a:rPr lang="ar-SA" altLang="ar-SA" sz="1400" dirty="0">
                <a:solidFill>
                  <a:srgbClr val="000000"/>
                </a:solidFill>
                <a:latin typeface="Traditional Arabic" pitchFamily="18" charset="-78"/>
                <a:ea typeface="Dotum" pitchFamily="34" charset="-127"/>
                <a:cs typeface="+mj-cs"/>
              </a:rPr>
              <a:t>عن تطوير النظام عند الحاجة وصيانة البرمجيات والعتاد والمشاركة في اعداد المناهج التدريبية.</a:t>
            </a:r>
          </a:p>
          <a:p>
            <a:pPr algn="just" rtl="1">
              <a:spcBef>
                <a:spcPct val="20000"/>
              </a:spcBef>
            </a:pPr>
            <a:endParaRPr lang="en-US" sz="1400" b="1" dirty="0" smtClean="0">
              <a:solidFill>
                <a:srgbClr val="FF0000"/>
              </a:solidFill>
              <a:latin typeface="Traditional Arabic" pitchFamily="18" charset="-78"/>
              <a:cs typeface="+mj-cs"/>
            </a:endParaRPr>
          </a:p>
        </p:txBody>
      </p:sp>
      <p:sp>
        <p:nvSpPr>
          <p:cNvPr id="30" name="TextBox 29"/>
          <p:cNvSpPr txBox="1"/>
          <p:nvPr/>
        </p:nvSpPr>
        <p:spPr>
          <a:xfrm>
            <a:off x="6086056" y="2973195"/>
            <a:ext cx="2409825" cy="1020160"/>
          </a:xfrm>
          <a:prstGeom prst="rect">
            <a:avLst/>
          </a:prstGeom>
        </p:spPr>
        <p:txBody>
          <a:bodyPr vert="horz" wrap="square" lIns="91440" tIns="45720" rIns="91440" bIns="45720" rtlCol="0">
            <a:normAutofit/>
          </a:bodyPr>
          <a:lstStyle/>
          <a:p>
            <a:pPr algn="just" rtl="1"/>
            <a:r>
              <a:rPr lang="ar-SA" altLang="ar-SA" sz="1400" b="1" dirty="0">
                <a:solidFill>
                  <a:srgbClr val="FF0000"/>
                </a:solidFill>
                <a:latin typeface="Traditional Arabic" pitchFamily="18" charset="-78"/>
                <a:ea typeface="Dotum" pitchFamily="34" charset="-127"/>
                <a:cs typeface="+mj-cs"/>
              </a:rPr>
              <a:t>تعليم وتقييم </a:t>
            </a:r>
            <a:r>
              <a:rPr lang="ar-SA" altLang="ar-SA" sz="1400" dirty="0">
                <a:solidFill>
                  <a:srgbClr val="000000"/>
                </a:solidFill>
                <a:latin typeface="Traditional Arabic" pitchFamily="18" charset="-78"/>
                <a:ea typeface="Dotum" pitchFamily="34" charset="-127"/>
                <a:cs typeface="+mj-cs"/>
              </a:rPr>
              <a:t>: </a:t>
            </a:r>
            <a:r>
              <a:rPr lang="ar-SA" altLang="ar-SA" sz="1400" dirty="0" smtClean="0">
                <a:solidFill>
                  <a:srgbClr val="000000"/>
                </a:solidFill>
                <a:latin typeface="Traditional Arabic" pitchFamily="18" charset="-78"/>
                <a:ea typeface="Dotum" pitchFamily="34" charset="-127"/>
                <a:cs typeface="+mj-cs"/>
              </a:rPr>
              <a:t>المعلمون </a:t>
            </a:r>
            <a:r>
              <a:rPr lang="ar-SA" altLang="ar-SA" sz="1400" dirty="0">
                <a:solidFill>
                  <a:srgbClr val="000000"/>
                </a:solidFill>
                <a:latin typeface="Traditional Arabic" pitchFamily="18" charset="-78"/>
                <a:ea typeface="Dotum" pitchFamily="34" charset="-127"/>
                <a:cs typeface="+mj-cs"/>
              </a:rPr>
              <a:t>مسئولون عن تدريب مستخدمي النظام واعداد المناهج التدريبية بمساعدة المطورين والرفع بالملاحظات الى محللي النظم .</a:t>
            </a:r>
          </a:p>
          <a:p>
            <a:pPr algn="just" rtl="1">
              <a:spcBef>
                <a:spcPct val="20000"/>
              </a:spcBef>
            </a:pPr>
            <a:endParaRPr lang="en-US" sz="1400" b="1" dirty="0" smtClean="0">
              <a:solidFill>
                <a:srgbClr val="FF0000"/>
              </a:solidFill>
              <a:latin typeface="Traditional Arabic" pitchFamily="18" charset="-78"/>
              <a:cs typeface="+mj-cs"/>
            </a:endParaRPr>
          </a:p>
        </p:txBody>
      </p:sp>
      <p:sp>
        <p:nvSpPr>
          <p:cNvPr id="31" name="Oval 30"/>
          <p:cNvSpPr/>
          <p:nvPr/>
        </p:nvSpPr>
        <p:spPr>
          <a:xfrm>
            <a:off x="3379149" y="2791962"/>
            <a:ext cx="372053" cy="372053"/>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SA" dirty="0" smtClean="0">
                <a:solidFill>
                  <a:schemeClr val="tx2"/>
                </a:solidFill>
                <a:cs typeface="+mj-cs"/>
              </a:rPr>
              <a:t>1</a:t>
            </a:r>
            <a:endParaRPr lang="en-US" dirty="0">
              <a:solidFill>
                <a:schemeClr val="tx2"/>
              </a:solidFill>
              <a:cs typeface="+mj-cs"/>
            </a:endParaRPr>
          </a:p>
        </p:txBody>
      </p:sp>
      <p:sp>
        <p:nvSpPr>
          <p:cNvPr id="32" name="Oval 31"/>
          <p:cNvSpPr/>
          <p:nvPr/>
        </p:nvSpPr>
        <p:spPr>
          <a:xfrm>
            <a:off x="5168205" y="5587524"/>
            <a:ext cx="372053" cy="372053"/>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SA" dirty="0" smtClean="0">
                <a:solidFill>
                  <a:schemeClr val="tx2"/>
                </a:solidFill>
                <a:cs typeface="+mj-cs"/>
              </a:rPr>
              <a:t>2</a:t>
            </a:r>
            <a:endParaRPr lang="en-US" dirty="0">
              <a:solidFill>
                <a:schemeClr val="tx2"/>
              </a:solidFill>
              <a:cs typeface="+mj-cs"/>
            </a:endParaRPr>
          </a:p>
        </p:txBody>
      </p:sp>
      <p:sp>
        <p:nvSpPr>
          <p:cNvPr id="33" name="Oval 32"/>
          <p:cNvSpPr/>
          <p:nvPr/>
        </p:nvSpPr>
        <p:spPr>
          <a:xfrm>
            <a:off x="5378363" y="2746691"/>
            <a:ext cx="372053" cy="372053"/>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SA" dirty="0">
                <a:solidFill>
                  <a:schemeClr val="tx2"/>
                </a:solidFill>
                <a:cs typeface="+mj-cs"/>
              </a:rPr>
              <a:t>3</a:t>
            </a:r>
            <a:endParaRPr lang="en-US" dirty="0">
              <a:solidFill>
                <a:schemeClr val="tx2"/>
              </a:solidFill>
              <a:cs typeface="+mj-cs"/>
            </a:endParaRPr>
          </a:p>
        </p:txBody>
      </p:sp>
      <p:sp>
        <p:nvSpPr>
          <p:cNvPr id="26" name="عنصر نائب لرقم الشريحة 3"/>
          <p:cNvSpPr>
            <a:spLocks noGrp="1"/>
          </p:cNvSpPr>
          <p:nvPr>
            <p:ph type="sldNum" sz="quarter" idx="12"/>
          </p:nvPr>
        </p:nvSpPr>
        <p:spPr bwMode="auto">
          <a:xfrm>
            <a:off x="54133" y="6424457"/>
            <a:ext cx="838200" cy="403225"/>
          </a:xfrm>
          <a:noFill/>
          <a:ln>
            <a:miter lim="800000"/>
            <a:headEnd/>
            <a:tailEnd/>
          </a:ln>
        </p:spPr>
        <p:txBody>
          <a:bodyPr/>
          <a:lstStyle/>
          <a:p>
            <a:pPr algn="ctr"/>
            <a:r>
              <a:rPr lang="en-US" altLang="ar-SA" sz="1400" b="1" dirty="0" smtClean="0">
                <a:latin typeface="Arial" charset="0"/>
                <a:cs typeface="+mj-cs"/>
              </a:rPr>
              <a:t>-</a:t>
            </a:r>
            <a:fld id="{556CD623-0AB5-4F82-AC57-26861663FB45}" type="slidenum">
              <a:rPr lang="en-US" altLang="ar-SA" sz="1400" b="1" smtClean="0">
                <a:latin typeface="Arial" charset="0"/>
                <a:cs typeface="+mj-cs"/>
              </a:rPr>
              <a:pPr algn="ctr"/>
              <a:t>15</a:t>
            </a:fld>
            <a:r>
              <a:rPr lang="en-US" altLang="ar-SA" sz="1400" b="1" dirty="0" smtClean="0">
                <a:latin typeface="Arial" charset="0"/>
                <a:cs typeface="+mj-cs"/>
              </a:rPr>
              <a:t>-</a:t>
            </a:r>
          </a:p>
        </p:txBody>
      </p:sp>
      <p:sp>
        <p:nvSpPr>
          <p:cNvPr id="2" name="مربع نص 1"/>
          <p:cNvSpPr txBox="1"/>
          <p:nvPr/>
        </p:nvSpPr>
        <p:spPr>
          <a:xfrm>
            <a:off x="6086055" y="2075855"/>
            <a:ext cx="2409824" cy="432692"/>
          </a:xfrm>
          <a:prstGeom prst="rect">
            <a:avLst/>
          </a:prstGeom>
        </p:spPr>
        <p:txBody>
          <a:bodyPr vert="horz" wrap="square" lIns="91440" tIns="45720" rIns="91440" bIns="45720" rtlCol="1">
            <a:normAutofit fontScale="62500" lnSpcReduction="20000"/>
          </a:bodyPr>
          <a:lstStyle/>
          <a:p>
            <a:pPr algn="just" rtl="1">
              <a:spcBef>
                <a:spcPct val="20000"/>
              </a:spcBef>
            </a:pPr>
            <a:r>
              <a:rPr lang="ar-SA" sz="3000" b="1" dirty="0" smtClean="0">
                <a:solidFill>
                  <a:srgbClr val="FF0000"/>
                </a:solidFill>
                <a:latin typeface="Traditional Arabic" pitchFamily="18" charset="-78"/>
                <a:cs typeface="+mj-cs"/>
              </a:rPr>
              <a:t>العلاقة بين البرامج التدريبية</a:t>
            </a:r>
          </a:p>
        </p:txBody>
      </p:sp>
      <p:sp>
        <p:nvSpPr>
          <p:cNvPr id="35" name="Rounded Rectangle 9"/>
          <p:cNvSpPr/>
          <p:nvPr/>
        </p:nvSpPr>
        <p:spPr>
          <a:xfrm>
            <a:off x="2104703"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altLang="ar-SA" sz="3200" b="1" dirty="0" smtClean="0">
                <a:solidFill>
                  <a:schemeClr val="bg1"/>
                </a:solidFill>
                <a:latin typeface="Traditional Arabic" pitchFamily="18" charset="-78"/>
              </a:rPr>
              <a:t>4.تجربة وزارة الدفاع في نقل التقنية</a:t>
            </a:r>
            <a:endParaRPr lang="ar-SA" altLang="ar-SA" sz="3200" b="1" dirty="0">
              <a:solidFill>
                <a:schemeClr val="bg1"/>
              </a:solidFill>
              <a:latin typeface="Traditional Arabic" pitchFamily="18" charset="-78"/>
            </a:endParaRPr>
          </a:p>
        </p:txBody>
      </p:sp>
    </p:spTree>
    <p:extLst>
      <p:ext uri="{BB962C8B-B14F-4D97-AF65-F5344CB8AC3E}">
        <p14:creationId xmlns:p14="http://schemas.microsoft.com/office/powerpoint/2010/main" val="47206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 calcmode="lin" valueType="num">
                                      <p:cBhvr>
                                        <p:cTn id="14" dur="1000" fill="hold"/>
                                        <p:tgtEl>
                                          <p:spTgt spid="17"/>
                                        </p:tgtEl>
                                        <p:attrNameLst>
                                          <p:attrName>style.rotation</p:attrName>
                                        </p:attrNameLst>
                                      </p:cBhvr>
                                      <p:tavLst>
                                        <p:tav tm="0">
                                          <p:val>
                                            <p:fltVal val="90"/>
                                          </p:val>
                                        </p:tav>
                                        <p:tav tm="100000">
                                          <p:val>
                                            <p:fltVal val="0"/>
                                          </p:val>
                                        </p:tav>
                                      </p:tavLst>
                                    </p:anim>
                                    <p:animEffect transition="in" filter="fade">
                                      <p:cBhvr>
                                        <p:cTn id="15" dur="1000"/>
                                        <p:tgtEl>
                                          <p:spTgt spid="17"/>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fltVal val="0"/>
                                          </p:val>
                                        </p:tav>
                                        <p:tav tm="100000">
                                          <p:val>
                                            <p:strVal val="#ppt_w"/>
                                          </p:val>
                                        </p:tav>
                                      </p:tavLst>
                                    </p:anim>
                                    <p:anim calcmode="lin" valueType="num">
                                      <p:cBhvr>
                                        <p:cTn id="19" dur="1000" fill="hold"/>
                                        <p:tgtEl>
                                          <p:spTgt spid="18"/>
                                        </p:tgtEl>
                                        <p:attrNameLst>
                                          <p:attrName>ppt_h</p:attrName>
                                        </p:attrNameLst>
                                      </p:cBhvr>
                                      <p:tavLst>
                                        <p:tav tm="0">
                                          <p:val>
                                            <p:fltVal val="0"/>
                                          </p:val>
                                        </p:tav>
                                        <p:tav tm="100000">
                                          <p:val>
                                            <p:strVal val="#ppt_h"/>
                                          </p:val>
                                        </p:tav>
                                      </p:tavLst>
                                    </p:anim>
                                    <p:anim calcmode="lin" valueType="num">
                                      <p:cBhvr>
                                        <p:cTn id="20" dur="1000" fill="hold"/>
                                        <p:tgtEl>
                                          <p:spTgt spid="18"/>
                                        </p:tgtEl>
                                        <p:attrNameLst>
                                          <p:attrName>style.rotation</p:attrName>
                                        </p:attrNameLst>
                                      </p:cBhvr>
                                      <p:tavLst>
                                        <p:tav tm="0">
                                          <p:val>
                                            <p:fltVal val="90"/>
                                          </p:val>
                                        </p:tav>
                                        <p:tav tm="100000">
                                          <p:val>
                                            <p:fltVal val="0"/>
                                          </p:val>
                                        </p:tav>
                                      </p:tavLst>
                                    </p:anim>
                                    <p:animEffect transition="in" filter="fade">
                                      <p:cBhvr>
                                        <p:cTn id="21" dur="1000"/>
                                        <p:tgtEl>
                                          <p:spTgt spid="18"/>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ppt_w</p:attrName>
                                        </p:attrNameLst>
                                      </p:cBhvr>
                                      <p:tavLst>
                                        <p:tav tm="0">
                                          <p:val>
                                            <p:fltVal val="0"/>
                                          </p:val>
                                        </p:tav>
                                        <p:tav tm="100000">
                                          <p:val>
                                            <p:strVal val="#ppt_w"/>
                                          </p:val>
                                        </p:tav>
                                      </p:tavLst>
                                    </p:anim>
                                    <p:anim calcmode="lin" valueType="num">
                                      <p:cBhvr>
                                        <p:cTn id="25" dur="1000" fill="hold"/>
                                        <p:tgtEl>
                                          <p:spTgt spid="19"/>
                                        </p:tgtEl>
                                        <p:attrNameLst>
                                          <p:attrName>ppt_h</p:attrName>
                                        </p:attrNameLst>
                                      </p:cBhvr>
                                      <p:tavLst>
                                        <p:tav tm="0">
                                          <p:val>
                                            <p:fltVal val="0"/>
                                          </p:val>
                                        </p:tav>
                                        <p:tav tm="100000">
                                          <p:val>
                                            <p:strVal val="#ppt_h"/>
                                          </p:val>
                                        </p:tav>
                                      </p:tavLst>
                                    </p:anim>
                                    <p:anim calcmode="lin" valueType="num">
                                      <p:cBhvr>
                                        <p:cTn id="26" dur="1000" fill="hold"/>
                                        <p:tgtEl>
                                          <p:spTgt spid="19"/>
                                        </p:tgtEl>
                                        <p:attrNameLst>
                                          <p:attrName>style.rotation</p:attrName>
                                        </p:attrNameLst>
                                      </p:cBhvr>
                                      <p:tavLst>
                                        <p:tav tm="0">
                                          <p:val>
                                            <p:fltVal val="90"/>
                                          </p:val>
                                        </p:tav>
                                        <p:tav tm="100000">
                                          <p:val>
                                            <p:fltVal val="0"/>
                                          </p:val>
                                        </p:tav>
                                      </p:tavLst>
                                    </p:anim>
                                    <p:animEffect transition="in" filter="fade">
                                      <p:cBhvr>
                                        <p:cTn id="27" dur="1000"/>
                                        <p:tgtEl>
                                          <p:spTgt spid="19"/>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1000" fill="hold"/>
                                        <p:tgtEl>
                                          <p:spTgt spid="21"/>
                                        </p:tgtEl>
                                        <p:attrNameLst>
                                          <p:attrName>ppt_w</p:attrName>
                                        </p:attrNameLst>
                                      </p:cBhvr>
                                      <p:tavLst>
                                        <p:tav tm="0">
                                          <p:val>
                                            <p:fltVal val="0"/>
                                          </p:val>
                                        </p:tav>
                                        <p:tav tm="100000">
                                          <p:val>
                                            <p:strVal val="#ppt_w"/>
                                          </p:val>
                                        </p:tav>
                                      </p:tavLst>
                                    </p:anim>
                                    <p:anim calcmode="lin" valueType="num">
                                      <p:cBhvr>
                                        <p:cTn id="37" dur="1000" fill="hold"/>
                                        <p:tgtEl>
                                          <p:spTgt spid="21"/>
                                        </p:tgtEl>
                                        <p:attrNameLst>
                                          <p:attrName>ppt_h</p:attrName>
                                        </p:attrNameLst>
                                      </p:cBhvr>
                                      <p:tavLst>
                                        <p:tav tm="0">
                                          <p:val>
                                            <p:fltVal val="0"/>
                                          </p:val>
                                        </p:tav>
                                        <p:tav tm="100000">
                                          <p:val>
                                            <p:strVal val="#ppt_h"/>
                                          </p:val>
                                        </p:tav>
                                      </p:tavLst>
                                    </p:anim>
                                    <p:anim calcmode="lin" valueType="num">
                                      <p:cBhvr>
                                        <p:cTn id="38" dur="1000" fill="hold"/>
                                        <p:tgtEl>
                                          <p:spTgt spid="21"/>
                                        </p:tgtEl>
                                        <p:attrNameLst>
                                          <p:attrName>style.rotation</p:attrName>
                                        </p:attrNameLst>
                                      </p:cBhvr>
                                      <p:tavLst>
                                        <p:tav tm="0">
                                          <p:val>
                                            <p:fltVal val="90"/>
                                          </p:val>
                                        </p:tav>
                                        <p:tav tm="100000">
                                          <p:val>
                                            <p:fltVal val="0"/>
                                          </p:val>
                                        </p:tav>
                                      </p:tavLst>
                                    </p:anim>
                                    <p:animEffect transition="in" filter="fade">
                                      <p:cBhvr>
                                        <p:cTn id="39" dur="1000"/>
                                        <p:tgtEl>
                                          <p:spTgt spid="21"/>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 calcmode="lin" valueType="num">
                                      <p:cBhvr>
                                        <p:cTn id="44" dur="1000" fill="hold"/>
                                        <p:tgtEl>
                                          <p:spTgt spid="22"/>
                                        </p:tgtEl>
                                        <p:attrNameLst>
                                          <p:attrName>style.rotation</p:attrName>
                                        </p:attrNameLst>
                                      </p:cBhvr>
                                      <p:tavLst>
                                        <p:tav tm="0">
                                          <p:val>
                                            <p:fltVal val="90"/>
                                          </p:val>
                                        </p:tav>
                                        <p:tav tm="100000">
                                          <p:val>
                                            <p:fltVal val="0"/>
                                          </p:val>
                                        </p:tav>
                                      </p:tavLst>
                                    </p:anim>
                                    <p:animEffect transition="in" filter="fade">
                                      <p:cBhvr>
                                        <p:cTn id="45" dur="1000"/>
                                        <p:tgtEl>
                                          <p:spTgt spid="22"/>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1000" fill="hold"/>
                                        <p:tgtEl>
                                          <p:spTgt spid="23"/>
                                        </p:tgtEl>
                                        <p:attrNameLst>
                                          <p:attrName>ppt_w</p:attrName>
                                        </p:attrNameLst>
                                      </p:cBhvr>
                                      <p:tavLst>
                                        <p:tav tm="0">
                                          <p:val>
                                            <p:fltVal val="0"/>
                                          </p:val>
                                        </p:tav>
                                        <p:tav tm="100000">
                                          <p:val>
                                            <p:strVal val="#ppt_w"/>
                                          </p:val>
                                        </p:tav>
                                      </p:tavLst>
                                    </p:anim>
                                    <p:anim calcmode="lin" valueType="num">
                                      <p:cBhvr>
                                        <p:cTn id="49" dur="1000" fill="hold"/>
                                        <p:tgtEl>
                                          <p:spTgt spid="23"/>
                                        </p:tgtEl>
                                        <p:attrNameLst>
                                          <p:attrName>ppt_h</p:attrName>
                                        </p:attrNameLst>
                                      </p:cBhvr>
                                      <p:tavLst>
                                        <p:tav tm="0">
                                          <p:val>
                                            <p:fltVal val="0"/>
                                          </p:val>
                                        </p:tav>
                                        <p:tav tm="100000">
                                          <p:val>
                                            <p:strVal val="#ppt_h"/>
                                          </p:val>
                                        </p:tav>
                                      </p:tavLst>
                                    </p:anim>
                                    <p:anim calcmode="lin" valueType="num">
                                      <p:cBhvr>
                                        <p:cTn id="50" dur="1000" fill="hold"/>
                                        <p:tgtEl>
                                          <p:spTgt spid="23"/>
                                        </p:tgtEl>
                                        <p:attrNameLst>
                                          <p:attrName>style.rotation</p:attrName>
                                        </p:attrNameLst>
                                      </p:cBhvr>
                                      <p:tavLst>
                                        <p:tav tm="0">
                                          <p:val>
                                            <p:fltVal val="90"/>
                                          </p:val>
                                        </p:tav>
                                        <p:tav tm="100000">
                                          <p:val>
                                            <p:fltVal val="0"/>
                                          </p:val>
                                        </p:tav>
                                      </p:tavLst>
                                    </p:anim>
                                    <p:animEffect transition="in" filter="fade">
                                      <p:cBhvr>
                                        <p:cTn id="51" dur="1000"/>
                                        <p:tgtEl>
                                          <p:spTgt spid="23"/>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1000" fill="hold"/>
                                        <p:tgtEl>
                                          <p:spTgt spid="24"/>
                                        </p:tgtEl>
                                        <p:attrNameLst>
                                          <p:attrName>ppt_w</p:attrName>
                                        </p:attrNameLst>
                                      </p:cBhvr>
                                      <p:tavLst>
                                        <p:tav tm="0">
                                          <p:val>
                                            <p:fltVal val="0"/>
                                          </p:val>
                                        </p:tav>
                                        <p:tav tm="100000">
                                          <p:val>
                                            <p:strVal val="#ppt_w"/>
                                          </p:val>
                                        </p:tav>
                                      </p:tavLst>
                                    </p:anim>
                                    <p:anim calcmode="lin" valueType="num">
                                      <p:cBhvr>
                                        <p:cTn id="55" dur="1000" fill="hold"/>
                                        <p:tgtEl>
                                          <p:spTgt spid="24"/>
                                        </p:tgtEl>
                                        <p:attrNameLst>
                                          <p:attrName>ppt_h</p:attrName>
                                        </p:attrNameLst>
                                      </p:cBhvr>
                                      <p:tavLst>
                                        <p:tav tm="0">
                                          <p:val>
                                            <p:fltVal val="0"/>
                                          </p:val>
                                        </p:tav>
                                        <p:tav tm="100000">
                                          <p:val>
                                            <p:strVal val="#ppt_h"/>
                                          </p:val>
                                        </p:tav>
                                      </p:tavLst>
                                    </p:anim>
                                    <p:anim calcmode="lin" valueType="num">
                                      <p:cBhvr>
                                        <p:cTn id="56" dur="1000" fill="hold"/>
                                        <p:tgtEl>
                                          <p:spTgt spid="24"/>
                                        </p:tgtEl>
                                        <p:attrNameLst>
                                          <p:attrName>style.rotation</p:attrName>
                                        </p:attrNameLst>
                                      </p:cBhvr>
                                      <p:tavLst>
                                        <p:tav tm="0">
                                          <p:val>
                                            <p:fltVal val="90"/>
                                          </p:val>
                                        </p:tav>
                                        <p:tav tm="100000">
                                          <p:val>
                                            <p:fltVal val="0"/>
                                          </p:val>
                                        </p:tav>
                                      </p:tavLst>
                                    </p:anim>
                                    <p:animEffect transition="in" filter="fade">
                                      <p:cBhvr>
                                        <p:cTn id="57" dur="1000"/>
                                        <p:tgtEl>
                                          <p:spTgt spid="24"/>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1000" fill="hold"/>
                                        <p:tgtEl>
                                          <p:spTgt spid="25"/>
                                        </p:tgtEl>
                                        <p:attrNameLst>
                                          <p:attrName>ppt_w</p:attrName>
                                        </p:attrNameLst>
                                      </p:cBhvr>
                                      <p:tavLst>
                                        <p:tav tm="0">
                                          <p:val>
                                            <p:fltVal val="0"/>
                                          </p:val>
                                        </p:tav>
                                        <p:tav tm="100000">
                                          <p:val>
                                            <p:strVal val="#ppt_w"/>
                                          </p:val>
                                        </p:tav>
                                      </p:tavLst>
                                    </p:anim>
                                    <p:anim calcmode="lin" valueType="num">
                                      <p:cBhvr>
                                        <p:cTn id="61" dur="1000" fill="hold"/>
                                        <p:tgtEl>
                                          <p:spTgt spid="25"/>
                                        </p:tgtEl>
                                        <p:attrNameLst>
                                          <p:attrName>ppt_h</p:attrName>
                                        </p:attrNameLst>
                                      </p:cBhvr>
                                      <p:tavLst>
                                        <p:tav tm="0">
                                          <p:val>
                                            <p:fltVal val="0"/>
                                          </p:val>
                                        </p:tav>
                                        <p:tav tm="100000">
                                          <p:val>
                                            <p:strVal val="#ppt_h"/>
                                          </p:val>
                                        </p:tav>
                                      </p:tavLst>
                                    </p:anim>
                                    <p:anim calcmode="lin" valueType="num">
                                      <p:cBhvr>
                                        <p:cTn id="62" dur="1000" fill="hold"/>
                                        <p:tgtEl>
                                          <p:spTgt spid="25"/>
                                        </p:tgtEl>
                                        <p:attrNameLst>
                                          <p:attrName>style.rotation</p:attrName>
                                        </p:attrNameLst>
                                      </p:cBhvr>
                                      <p:tavLst>
                                        <p:tav tm="0">
                                          <p:val>
                                            <p:fltVal val="90"/>
                                          </p:val>
                                        </p:tav>
                                        <p:tav tm="100000">
                                          <p:val>
                                            <p:fltVal val="0"/>
                                          </p:val>
                                        </p:tav>
                                      </p:tavLst>
                                    </p:anim>
                                    <p:animEffect transition="in" filter="fade">
                                      <p:cBhvr>
                                        <p:cTn id="63" dur="1000"/>
                                        <p:tgtEl>
                                          <p:spTgt spid="25"/>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1000" fill="hold"/>
                                        <p:tgtEl>
                                          <p:spTgt spid="27"/>
                                        </p:tgtEl>
                                        <p:attrNameLst>
                                          <p:attrName>ppt_w</p:attrName>
                                        </p:attrNameLst>
                                      </p:cBhvr>
                                      <p:tavLst>
                                        <p:tav tm="0">
                                          <p:val>
                                            <p:fltVal val="0"/>
                                          </p:val>
                                        </p:tav>
                                        <p:tav tm="100000">
                                          <p:val>
                                            <p:strVal val="#ppt_w"/>
                                          </p:val>
                                        </p:tav>
                                      </p:tavLst>
                                    </p:anim>
                                    <p:anim calcmode="lin" valueType="num">
                                      <p:cBhvr>
                                        <p:cTn id="67" dur="1000" fill="hold"/>
                                        <p:tgtEl>
                                          <p:spTgt spid="27"/>
                                        </p:tgtEl>
                                        <p:attrNameLst>
                                          <p:attrName>ppt_h</p:attrName>
                                        </p:attrNameLst>
                                      </p:cBhvr>
                                      <p:tavLst>
                                        <p:tav tm="0">
                                          <p:val>
                                            <p:fltVal val="0"/>
                                          </p:val>
                                        </p:tav>
                                        <p:tav tm="100000">
                                          <p:val>
                                            <p:strVal val="#ppt_h"/>
                                          </p:val>
                                        </p:tav>
                                      </p:tavLst>
                                    </p:anim>
                                    <p:anim calcmode="lin" valueType="num">
                                      <p:cBhvr>
                                        <p:cTn id="68" dur="1000" fill="hold"/>
                                        <p:tgtEl>
                                          <p:spTgt spid="27"/>
                                        </p:tgtEl>
                                        <p:attrNameLst>
                                          <p:attrName>style.rotation</p:attrName>
                                        </p:attrNameLst>
                                      </p:cBhvr>
                                      <p:tavLst>
                                        <p:tav tm="0">
                                          <p:val>
                                            <p:fltVal val="90"/>
                                          </p:val>
                                        </p:tav>
                                        <p:tav tm="100000">
                                          <p:val>
                                            <p:fltVal val="0"/>
                                          </p:val>
                                        </p:tav>
                                      </p:tavLst>
                                    </p:anim>
                                    <p:animEffect transition="in" filter="fade">
                                      <p:cBhvr>
                                        <p:cTn id="69" dur="1000"/>
                                        <p:tgtEl>
                                          <p:spTgt spid="27"/>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1000" fill="hold"/>
                                        <p:tgtEl>
                                          <p:spTgt spid="28"/>
                                        </p:tgtEl>
                                        <p:attrNameLst>
                                          <p:attrName>ppt_w</p:attrName>
                                        </p:attrNameLst>
                                      </p:cBhvr>
                                      <p:tavLst>
                                        <p:tav tm="0">
                                          <p:val>
                                            <p:fltVal val="0"/>
                                          </p:val>
                                        </p:tav>
                                        <p:tav tm="100000">
                                          <p:val>
                                            <p:strVal val="#ppt_w"/>
                                          </p:val>
                                        </p:tav>
                                      </p:tavLst>
                                    </p:anim>
                                    <p:anim calcmode="lin" valueType="num">
                                      <p:cBhvr>
                                        <p:cTn id="73" dur="1000" fill="hold"/>
                                        <p:tgtEl>
                                          <p:spTgt spid="28"/>
                                        </p:tgtEl>
                                        <p:attrNameLst>
                                          <p:attrName>ppt_h</p:attrName>
                                        </p:attrNameLst>
                                      </p:cBhvr>
                                      <p:tavLst>
                                        <p:tav tm="0">
                                          <p:val>
                                            <p:fltVal val="0"/>
                                          </p:val>
                                        </p:tav>
                                        <p:tav tm="100000">
                                          <p:val>
                                            <p:strVal val="#ppt_h"/>
                                          </p:val>
                                        </p:tav>
                                      </p:tavLst>
                                    </p:anim>
                                    <p:anim calcmode="lin" valueType="num">
                                      <p:cBhvr>
                                        <p:cTn id="74" dur="1000" fill="hold"/>
                                        <p:tgtEl>
                                          <p:spTgt spid="28"/>
                                        </p:tgtEl>
                                        <p:attrNameLst>
                                          <p:attrName>style.rotation</p:attrName>
                                        </p:attrNameLst>
                                      </p:cBhvr>
                                      <p:tavLst>
                                        <p:tav tm="0">
                                          <p:val>
                                            <p:fltVal val="90"/>
                                          </p:val>
                                        </p:tav>
                                        <p:tav tm="100000">
                                          <p:val>
                                            <p:fltVal val="0"/>
                                          </p:val>
                                        </p:tav>
                                      </p:tavLst>
                                    </p:anim>
                                    <p:animEffect transition="in" filter="fade">
                                      <p:cBhvr>
                                        <p:cTn id="75" dur="1000"/>
                                        <p:tgtEl>
                                          <p:spTgt spid="28"/>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p:cTn id="78" dur="1000" fill="hold"/>
                                        <p:tgtEl>
                                          <p:spTgt spid="29"/>
                                        </p:tgtEl>
                                        <p:attrNameLst>
                                          <p:attrName>ppt_w</p:attrName>
                                        </p:attrNameLst>
                                      </p:cBhvr>
                                      <p:tavLst>
                                        <p:tav tm="0">
                                          <p:val>
                                            <p:fltVal val="0"/>
                                          </p:val>
                                        </p:tav>
                                        <p:tav tm="100000">
                                          <p:val>
                                            <p:strVal val="#ppt_w"/>
                                          </p:val>
                                        </p:tav>
                                      </p:tavLst>
                                    </p:anim>
                                    <p:anim calcmode="lin" valueType="num">
                                      <p:cBhvr>
                                        <p:cTn id="79" dur="1000" fill="hold"/>
                                        <p:tgtEl>
                                          <p:spTgt spid="29"/>
                                        </p:tgtEl>
                                        <p:attrNameLst>
                                          <p:attrName>ppt_h</p:attrName>
                                        </p:attrNameLst>
                                      </p:cBhvr>
                                      <p:tavLst>
                                        <p:tav tm="0">
                                          <p:val>
                                            <p:fltVal val="0"/>
                                          </p:val>
                                        </p:tav>
                                        <p:tav tm="100000">
                                          <p:val>
                                            <p:strVal val="#ppt_h"/>
                                          </p:val>
                                        </p:tav>
                                      </p:tavLst>
                                    </p:anim>
                                    <p:anim calcmode="lin" valueType="num">
                                      <p:cBhvr>
                                        <p:cTn id="80" dur="1000" fill="hold"/>
                                        <p:tgtEl>
                                          <p:spTgt spid="29"/>
                                        </p:tgtEl>
                                        <p:attrNameLst>
                                          <p:attrName>style.rotation</p:attrName>
                                        </p:attrNameLst>
                                      </p:cBhvr>
                                      <p:tavLst>
                                        <p:tav tm="0">
                                          <p:val>
                                            <p:fltVal val="90"/>
                                          </p:val>
                                        </p:tav>
                                        <p:tav tm="100000">
                                          <p:val>
                                            <p:fltVal val="0"/>
                                          </p:val>
                                        </p:tav>
                                      </p:tavLst>
                                    </p:anim>
                                    <p:animEffect transition="in" filter="fade">
                                      <p:cBhvr>
                                        <p:cTn id="81" dur="1000"/>
                                        <p:tgtEl>
                                          <p:spTgt spid="29"/>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1000" fill="hold"/>
                                        <p:tgtEl>
                                          <p:spTgt spid="30"/>
                                        </p:tgtEl>
                                        <p:attrNameLst>
                                          <p:attrName>ppt_w</p:attrName>
                                        </p:attrNameLst>
                                      </p:cBhvr>
                                      <p:tavLst>
                                        <p:tav tm="0">
                                          <p:val>
                                            <p:fltVal val="0"/>
                                          </p:val>
                                        </p:tav>
                                        <p:tav tm="100000">
                                          <p:val>
                                            <p:strVal val="#ppt_w"/>
                                          </p:val>
                                        </p:tav>
                                      </p:tavLst>
                                    </p:anim>
                                    <p:anim calcmode="lin" valueType="num">
                                      <p:cBhvr>
                                        <p:cTn id="85" dur="1000" fill="hold"/>
                                        <p:tgtEl>
                                          <p:spTgt spid="30"/>
                                        </p:tgtEl>
                                        <p:attrNameLst>
                                          <p:attrName>ppt_h</p:attrName>
                                        </p:attrNameLst>
                                      </p:cBhvr>
                                      <p:tavLst>
                                        <p:tav tm="0">
                                          <p:val>
                                            <p:fltVal val="0"/>
                                          </p:val>
                                        </p:tav>
                                        <p:tav tm="100000">
                                          <p:val>
                                            <p:strVal val="#ppt_h"/>
                                          </p:val>
                                        </p:tav>
                                      </p:tavLst>
                                    </p:anim>
                                    <p:anim calcmode="lin" valueType="num">
                                      <p:cBhvr>
                                        <p:cTn id="86" dur="1000" fill="hold"/>
                                        <p:tgtEl>
                                          <p:spTgt spid="30"/>
                                        </p:tgtEl>
                                        <p:attrNameLst>
                                          <p:attrName>style.rotation</p:attrName>
                                        </p:attrNameLst>
                                      </p:cBhvr>
                                      <p:tavLst>
                                        <p:tav tm="0">
                                          <p:val>
                                            <p:fltVal val="90"/>
                                          </p:val>
                                        </p:tav>
                                        <p:tav tm="100000">
                                          <p:val>
                                            <p:fltVal val="0"/>
                                          </p:val>
                                        </p:tav>
                                      </p:tavLst>
                                    </p:anim>
                                    <p:animEffect transition="in" filter="fade">
                                      <p:cBhvr>
                                        <p:cTn id="87" dur="1000"/>
                                        <p:tgtEl>
                                          <p:spTgt spid="30"/>
                                        </p:tgtEl>
                                      </p:cBhvr>
                                    </p:animEffect>
                                  </p:childTnLst>
                                </p:cTn>
                              </p:par>
                              <p:par>
                                <p:cTn id="88" presetID="31"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p:cTn id="90" dur="1000" fill="hold"/>
                                        <p:tgtEl>
                                          <p:spTgt spid="31"/>
                                        </p:tgtEl>
                                        <p:attrNameLst>
                                          <p:attrName>ppt_w</p:attrName>
                                        </p:attrNameLst>
                                      </p:cBhvr>
                                      <p:tavLst>
                                        <p:tav tm="0">
                                          <p:val>
                                            <p:fltVal val="0"/>
                                          </p:val>
                                        </p:tav>
                                        <p:tav tm="100000">
                                          <p:val>
                                            <p:strVal val="#ppt_w"/>
                                          </p:val>
                                        </p:tav>
                                      </p:tavLst>
                                    </p:anim>
                                    <p:anim calcmode="lin" valueType="num">
                                      <p:cBhvr>
                                        <p:cTn id="91" dur="1000" fill="hold"/>
                                        <p:tgtEl>
                                          <p:spTgt spid="31"/>
                                        </p:tgtEl>
                                        <p:attrNameLst>
                                          <p:attrName>ppt_h</p:attrName>
                                        </p:attrNameLst>
                                      </p:cBhvr>
                                      <p:tavLst>
                                        <p:tav tm="0">
                                          <p:val>
                                            <p:fltVal val="0"/>
                                          </p:val>
                                        </p:tav>
                                        <p:tav tm="100000">
                                          <p:val>
                                            <p:strVal val="#ppt_h"/>
                                          </p:val>
                                        </p:tav>
                                      </p:tavLst>
                                    </p:anim>
                                    <p:anim calcmode="lin" valueType="num">
                                      <p:cBhvr>
                                        <p:cTn id="92" dur="1000" fill="hold"/>
                                        <p:tgtEl>
                                          <p:spTgt spid="31"/>
                                        </p:tgtEl>
                                        <p:attrNameLst>
                                          <p:attrName>style.rotation</p:attrName>
                                        </p:attrNameLst>
                                      </p:cBhvr>
                                      <p:tavLst>
                                        <p:tav tm="0">
                                          <p:val>
                                            <p:fltVal val="90"/>
                                          </p:val>
                                        </p:tav>
                                        <p:tav tm="100000">
                                          <p:val>
                                            <p:fltVal val="0"/>
                                          </p:val>
                                        </p:tav>
                                      </p:tavLst>
                                    </p:anim>
                                    <p:animEffect transition="in" filter="fade">
                                      <p:cBhvr>
                                        <p:cTn id="93" dur="1000"/>
                                        <p:tgtEl>
                                          <p:spTgt spid="31"/>
                                        </p:tgtEl>
                                      </p:cBhvr>
                                    </p:animEffect>
                                  </p:childTnLst>
                                </p:cTn>
                              </p:par>
                              <p:par>
                                <p:cTn id="94" presetID="31" presetClass="entr" presetSubtype="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 calcmode="lin" valueType="num">
                                      <p:cBhvr>
                                        <p:cTn id="96" dur="1000" fill="hold"/>
                                        <p:tgtEl>
                                          <p:spTgt spid="32"/>
                                        </p:tgtEl>
                                        <p:attrNameLst>
                                          <p:attrName>ppt_w</p:attrName>
                                        </p:attrNameLst>
                                      </p:cBhvr>
                                      <p:tavLst>
                                        <p:tav tm="0">
                                          <p:val>
                                            <p:fltVal val="0"/>
                                          </p:val>
                                        </p:tav>
                                        <p:tav tm="100000">
                                          <p:val>
                                            <p:strVal val="#ppt_w"/>
                                          </p:val>
                                        </p:tav>
                                      </p:tavLst>
                                    </p:anim>
                                    <p:anim calcmode="lin" valueType="num">
                                      <p:cBhvr>
                                        <p:cTn id="97" dur="1000" fill="hold"/>
                                        <p:tgtEl>
                                          <p:spTgt spid="32"/>
                                        </p:tgtEl>
                                        <p:attrNameLst>
                                          <p:attrName>ppt_h</p:attrName>
                                        </p:attrNameLst>
                                      </p:cBhvr>
                                      <p:tavLst>
                                        <p:tav tm="0">
                                          <p:val>
                                            <p:fltVal val="0"/>
                                          </p:val>
                                        </p:tav>
                                        <p:tav tm="100000">
                                          <p:val>
                                            <p:strVal val="#ppt_h"/>
                                          </p:val>
                                        </p:tav>
                                      </p:tavLst>
                                    </p:anim>
                                    <p:anim calcmode="lin" valueType="num">
                                      <p:cBhvr>
                                        <p:cTn id="98" dur="1000" fill="hold"/>
                                        <p:tgtEl>
                                          <p:spTgt spid="32"/>
                                        </p:tgtEl>
                                        <p:attrNameLst>
                                          <p:attrName>style.rotation</p:attrName>
                                        </p:attrNameLst>
                                      </p:cBhvr>
                                      <p:tavLst>
                                        <p:tav tm="0">
                                          <p:val>
                                            <p:fltVal val="90"/>
                                          </p:val>
                                        </p:tav>
                                        <p:tav tm="100000">
                                          <p:val>
                                            <p:fltVal val="0"/>
                                          </p:val>
                                        </p:tav>
                                      </p:tavLst>
                                    </p:anim>
                                    <p:animEffect transition="in" filter="fade">
                                      <p:cBhvr>
                                        <p:cTn id="99" dur="1000"/>
                                        <p:tgtEl>
                                          <p:spTgt spid="32"/>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 calcmode="lin" valueType="num">
                                      <p:cBhvr>
                                        <p:cTn id="102" dur="1000" fill="hold"/>
                                        <p:tgtEl>
                                          <p:spTgt spid="33"/>
                                        </p:tgtEl>
                                        <p:attrNameLst>
                                          <p:attrName>ppt_w</p:attrName>
                                        </p:attrNameLst>
                                      </p:cBhvr>
                                      <p:tavLst>
                                        <p:tav tm="0">
                                          <p:val>
                                            <p:fltVal val="0"/>
                                          </p:val>
                                        </p:tav>
                                        <p:tav tm="100000">
                                          <p:val>
                                            <p:strVal val="#ppt_w"/>
                                          </p:val>
                                        </p:tav>
                                      </p:tavLst>
                                    </p:anim>
                                    <p:anim calcmode="lin" valueType="num">
                                      <p:cBhvr>
                                        <p:cTn id="103" dur="1000" fill="hold"/>
                                        <p:tgtEl>
                                          <p:spTgt spid="33"/>
                                        </p:tgtEl>
                                        <p:attrNameLst>
                                          <p:attrName>ppt_h</p:attrName>
                                        </p:attrNameLst>
                                      </p:cBhvr>
                                      <p:tavLst>
                                        <p:tav tm="0">
                                          <p:val>
                                            <p:fltVal val="0"/>
                                          </p:val>
                                        </p:tav>
                                        <p:tav tm="100000">
                                          <p:val>
                                            <p:strVal val="#ppt_h"/>
                                          </p:val>
                                        </p:tav>
                                      </p:tavLst>
                                    </p:anim>
                                    <p:anim calcmode="lin" valueType="num">
                                      <p:cBhvr>
                                        <p:cTn id="104" dur="1000" fill="hold"/>
                                        <p:tgtEl>
                                          <p:spTgt spid="33"/>
                                        </p:tgtEl>
                                        <p:attrNameLst>
                                          <p:attrName>style.rotation</p:attrName>
                                        </p:attrNameLst>
                                      </p:cBhvr>
                                      <p:tavLst>
                                        <p:tav tm="0">
                                          <p:val>
                                            <p:fltVal val="90"/>
                                          </p:val>
                                        </p:tav>
                                        <p:tav tm="100000">
                                          <p:val>
                                            <p:fltVal val="0"/>
                                          </p:val>
                                        </p:tav>
                                      </p:tavLst>
                                    </p:anim>
                                    <p:animEffect transition="in" filter="fade">
                                      <p:cBhvr>
                                        <p:cTn id="105" dur="1000"/>
                                        <p:tgtEl>
                                          <p:spTgt spid="33"/>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2"/>
                                        </p:tgtEl>
                                        <p:attrNameLst>
                                          <p:attrName>style.visibility</p:attrName>
                                        </p:attrNameLst>
                                      </p:cBhvr>
                                      <p:to>
                                        <p:strVal val="visible"/>
                                      </p:to>
                                    </p:set>
                                    <p:anim calcmode="lin" valueType="num">
                                      <p:cBhvr>
                                        <p:cTn id="108" dur="1000" fill="hold"/>
                                        <p:tgtEl>
                                          <p:spTgt spid="2"/>
                                        </p:tgtEl>
                                        <p:attrNameLst>
                                          <p:attrName>ppt_w</p:attrName>
                                        </p:attrNameLst>
                                      </p:cBhvr>
                                      <p:tavLst>
                                        <p:tav tm="0">
                                          <p:val>
                                            <p:fltVal val="0"/>
                                          </p:val>
                                        </p:tav>
                                        <p:tav tm="100000">
                                          <p:val>
                                            <p:strVal val="#ppt_w"/>
                                          </p:val>
                                        </p:tav>
                                      </p:tavLst>
                                    </p:anim>
                                    <p:anim calcmode="lin" valueType="num">
                                      <p:cBhvr>
                                        <p:cTn id="109" dur="1000" fill="hold"/>
                                        <p:tgtEl>
                                          <p:spTgt spid="2"/>
                                        </p:tgtEl>
                                        <p:attrNameLst>
                                          <p:attrName>ppt_h</p:attrName>
                                        </p:attrNameLst>
                                      </p:cBhvr>
                                      <p:tavLst>
                                        <p:tav tm="0">
                                          <p:val>
                                            <p:fltVal val="0"/>
                                          </p:val>
                                        </p:tav>
                                        <p:tav tm="100000">
                                          <p:val>
                                            <p:strVal val="#ppt_h"/>
                                          </p:val>
                                        </p:tav>
                                      </p:tavLst>
                                    </p:anim>
                                    <p:anim calcmode="lin" valueType="num">
                                      <p:cBhvr>
                                        <p:cTn id="110" dur="1000" fill="hold"/>
                                        <p:tgtEl>
                                          <p:spTgt spid="2"/>
                                        </p:tgtEl>
                                        <p:attrNameLst>
                                          <p:attrName>style.rotation</p:attrName>
                                        </p:attrNameLst>
                                      </p:cBhvr>
                                      <p:tavLst>
                                        <p:tav tm="0">
                                          <p:val>
                                            <p:fltVal val="90"/>
                                          </p:val>
                                        </p:tav>
                                        <p:tav tm="100000">
                                          <p:val>
                                            <p:fltVal val="0"/>
                                          </p:val>
                                        </p:tav>
                                      </p:tavLst>
                                    </p:anim>
                                    <p:animEffect transition="in" filter="fade">
                                      <p:cBhvr>
                                        <p:cTn id="1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p:bldP spid="25" grpId="0"/>
      <p:bldP spid="27" grpId="0"/>
      <p:bldP spid="28" grpId="0"/>
      <p:bldP spid="29" grpId="0"/>
      <p:bldP spid="30" grpId="0"/>
      <p:bldP spid="31" grpId="0" animBg="1"/>
      <p:bldP spid="32" grpId="0" animBg="1"/>
      <p:bldP spid="33" grpId="0" animBg="1"/>
      <p:bldP spid="2" grpId="0"/>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cs typeface="+mj-cs"/>
            </a:endParaRPr>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47"/>
            <a:ext cx="9144000" cy="6858000"/>
          </a:xfrm>
          <a:prstGeom prst="rect">
            <a:avLst/>
          </a:prstGeom>
        </p:spPr>
      </p:pic>
      <p:sp>
        <p:nvSpPr>
          <p:cNvPr id="8" name="عنصر نائب لرقم الشريحة 3"/>
          <p:cNvSpPr>
            <a:spLocks noGrp="1"/>
          </p:cNvSpPr>
          <p:nvPr>
            <p:ph type="sldNum" sz="quarter" idx="12"/>
          </p:nvPr>
        </p:nvSpPr>
        <p:spPr bwMode="auto">
          <a:xfrm>
            <a:off x="3700" y="6424457"/>
            <a:ext cx="838200" cy="403225"/>
          </a:xfrm>
          <a:noFill/>
          <a:ln>
            <a:miter lim="800000"/>
            <a:headEnd/>
            <a:tailEnd/>
          </a:ln>
        </p:spPr>
        <p:txBody>
          <a:bodyPr/>
          <a:lstStyle/>
          <a:p>
            <a:pPr algn="ctr"/>
            <a:r>
              <a:rPr lang="en-US" altLang="ar-SA" sz="1400" b="1" dirty="0" smtClean="0">
                <a:latin typeface="Arial" charset="0"/>
                <a:cs typeface="+mj-cs"/>
              </a:rPr>
              <a:t>-</a:t>
            </a:r>
            <a:fld id="{556CD623-0AB5-4F82-AC57-26861663FB45}" type="slidenum">
              <a:rPr lang="en-US" altLang="ar-SA" sz="1400" b="1" smtClean="0">
                <a:latin typeface="Arial" charset="0"/>
                <a:cs typeface="+mj-cs"/>
              </a:rPr>
              <a:pPr algn="ctr"/>
              <a:t>16</a:t>
            </a:fld>
            <a:r>
              <a:rPr lang="en-US" altLang="ar-SA" sz="1400" b="1" dirty="0" smtClean="0">
                <a:latin typeface="Arial" charset="0"/>
                <a:cs typeface="+mj-cs"/>
              </a:rPr>
              <a:t>-</a:t>
            </a:r>
          </a:p>
        </p:txBody>
      </p:sp>
      <p:sp>
        <p:nvSpPr>
          <p:cNvPr id="9" name="Rectangle 9"/>
          <p:cNvSpPr/>
          <p:nvPr/>
        </p:nvSpPr>
        <p:spPr>
          <a:xfrm>
            <a:off x="674655" y="2057401"/>
            <a:ext cx="7776000" cy="433266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rtl="1"/>
            <a:r>
              <a:rPr lang="ar-SA" sz="2000" b="1" dirty="0" smtClean="0">
                <a:solidFill>
                  <a:srgbClr val="FF0000"/>
                </a:solidFill>
                <a:latin typeface="Times New Roman" pitchFamily="18" charset="0"/>
                <a:cs typeface="+mj-cs"/>
              </a:rPr>
              <a:t>ب </a:t>
            </a:r>
            <a:r>
              <a:rPr lang="ar-SA" sz="2000" b="1" dirty="0" smtClean="0">
                <a:solidFill>
                  <a:srgbClr val="FF0000"/>
                </a:solidFill>
                <a:cs typeface="+mj-cs"/>
              </a:rPr>
              <a:t>. مشروع </a:t>
            </a:r>
            <a:r>
              <a:rPr lang="ar-SA" sz="2000" b="1" dirty="0">
                <a:solidFill>
                  <a:srgbClr val="FF0000"/>
                </a:solidFill>
                <a:cs typeface="+mj-cs"/>
              </a:rPr>
              <a:t>بناء وتطوير بيئة تعليمية وتدريبية لنظام القيادة والسيطرة والاتصالات والحاسب الألى </a:t>
            </a:r>
            <a:r>
              <a:rPr lang="ar-SA" sz="2000" b="1" dirty="0" smtClean="0">
                <a:solidFill>
                  <a:srgbClr val="FF0000"/>
                </a:solidFill>
                <a:cs typeface="+mj-cs"/>
              </a:rPr>
              <a:t>والاستخبارات (  </a:t>
            </a:r>
            <a:r>
              <a:rPr lang="ar-SA" sz="2000" b="1" dirty="0" smtClean="0">
                <a:solidFill>
                  <a:srgbClr val="FFFF00"/>
                </a:solidFill>
                <a:cs typeface="+mj-cs"/>
              </a:rPr>
              <a:t>نقل و توطين التقنية في مجال التدريب  </a:t>
            </a:r>
            <a:r>
              <a:rPr lang="en-US" sz="2000" b="1" dirty="0" smtClean="0">
                <a:solidFill>
                  <a:srgbClr val="FFFF00"/>
                </a:solidFill>
              </a:rPr>
              <a:t>“</a:t>
            </a:r>
            <a:r>
              <a:rPr lang="ar-SA" sz="2000" b="1" dirty="0" smtClean="0">
                <a:solidFill>
                  <a:srgbClr val="FFFF00"/>
                </a:solidFill>
              </a:rPr>
              <a:t> </a:t>
            </a:r>
            <a:r>
              <a:rPr lang="ar-SA" sz="2000" b="1" dirty="0" smtClean="0">
                <a:solidFill>
                  <a:srgbClr val="0070C0"/>
                </a:solidFill>
              </a:rPr>
              <a:t>تحت التنفيذ </a:t>
            </a:r>
            <a:r>
              <a:rPr lang="en-US" sz="2000" b="1" dirty="0" smtClean="0">
                <a:solidFill>
                  <a:srgbClr val="FFFF00"/>
                </a:solidFill>
                <a:cs typeface="+mj-cs"/>
              </a:rPr>
              <a:t>“</a:t>
            </a:r>
            <a:r>
              <a:rPr lang="ar-SA" sz="2000" b="1" dirty="0" smtClean="0">
                <a:solidFill>
                  <a:srgbClr val="FF0000"/>
                </a:solidFill>
                <a:cs typeface="+mj-cs"/>
              </a:rPr>
              <a:t>) </a:t>
            </a:r>
            <a:endParaRPr lang="ar-SA" sz="2000" b="1" dirty="0">
              <a:solidFill>
                <a:srgbClr val="FF0000"/>
              </a:solidFill>
              <a:cs typeface="+mj-cs"/>
            </a:endParaRPr>
          </a:p>
          <a:p>
            <a:pPr algn="just" rtl="1"/>
            <a:endParaRPr lang="ar-SA" sz="2000" dirty="0">
              <a:latin typeface="Times New Roman" pitchFamily="18" charset="0"/>
              <a:cs typeface="+mj-cs"/>
            </a:endParaRPr>
          </a:p>
          <a:p>
            <a:pPr marL="342900" indent="-342900" algn="just" rtl="1">
              <a:buFont typeface="Arial" panose="020B0604020202020204" pitchFamily="34" charset="0"/>
              <a:buChar char="•"/>
            </a:pPr>
            <a:r>
              <a:rPr lang="ar-SA" sz="2000" b="1" dirty="0">
                <a:solidFill>
                  <a:schemeClr val="tx1"/>
                </a:solidFill>
                <a:cs typeface="+mj-cs"/>
              </a:rPr>
              <a:t>مشروع " بناء وتطوير بيئة تعليمية وتدريبية لنظام القيادة والسيطرة والاتصالات والحاسب </a:t>
            </a:r>
            <a:r>
              <a:rPr lang="ar-SA" sz="2000" b="1" dirty="0" smtClean="0">
                <a:solidFill>
                  <a:schemeClr val="tx1"/>
                </a:solidFill>
                <a:cs typeface="+mj-cs"/>
              </a:rPr>
              <a:t>الآلي </a:t>
            </a:r>
            <a:r>
              <a:rPr lang="ar-SA" sz="2000" b="1" dirty="0">
                <a:solidFill>
                  <a:schemeClr val="tx1"/>
                </a:solidFill>
                <a:cs typeface="+mj-cs"/>
              </a:rPr>
              <a:t>والاستخبارات " هو أحد مشاريع الخطة الخمسية الأولى للعلوم والتقنية لوزارة الدفاع ويهدف لتكوين مركز متخصص في مجال تدريب أنظمة القيادة والسيطرة والاتصالات والحاسب الآلي والاستخبارات (</a:t>
            </a:r>
            <a:r>
              <a:rPr lang="en-US" sz="2000" b="1" dirty="0">
                <a:solidFill>
                  <a:schemeClr val="tx1"/>
                </a:solidFill>
                <a:latin typeface="Times New Roman" pitchFamily="18" charset="0"/>
                <a:cs typeface="+mj-cs"/>
              </a:rPr>
              <a:t>C4I</a:t>
            </a:r>
            <a:r>
              <a:rPr lang="ar-SA" sz="2000" b="1" dirty="0" smtClean="0">
                <a:solidFill>
                  <a:schemeClr val="tx1"/>
                </a:solidFill>
                <a:cs typeface="+mj-cs"/>
              </a:rPr>
              <a:t>) .</a:t>
            </a:r>
            <a:endParaRPr lang="ar-SA" sz="2000" b="1" dirty="0" smtClean="0">
              <a:solidFill>
                <a:schemeClr val="tx1"/>
              </a:solidFill>
              <a:latin typeface="Times New Roman" pitchFamily="18" charset="0"/>
              <a:cs typeface="+mj-cs"/>
            </a:endParaRPr>
          </a:p>
          <a:p>
            <a:pPr marL="342900" indent="-342900" algn="just" rtl="1">
              <a:buFont typeface="Arial" panose="020B0604020202020204" pitchFamily="34" charset="0"/>
              <a:buChar char="•"/>
            </a:pPr>
            <a:r>
              <a:rPr lang="ar-SA" sz="2000" b="1" dirty="0" smtClean="0">
                <a:solidFill>
                  <a:schemeClr val="tx1"/>
                </a:solidFill>
                <a:latin typeface="Times New Roman" pitchFamily="18" charset="0"/>
                <a:cs typeface="+mj-cs"/>
              </a:rPr>
              <a:t>يهدف المشروع لتوفير </a:t>
            </a:r>
            <a:r>
              <a:rPr lang="ar-SA" sz="2000" b="1" dirty="0">
                <a:solidFill>
                  <a:schemeClr val="tx1"/>
                </a:solidFill>
                <a:latin typeface="Times New Roman" pitchFamily="18" charset="0"/>
                <a:cs typeface="+mj-cs"/>
              </a:rPr>
              <a:t>آلية مستدامة </a:t>
            </a:r>
            <a:r>
              <a:rPr lang="ar-SA" sz="2000" b="1" u="sng" dirty="0" smtClean="0">
                <a:solidFill>
                  <a:schemeClr val="tx1"/>
                </a:solidFill>
                <a:latin typeface="Times New Roman" pitchFamily="18" charset="0"/>
                <a:cs typeface="+mj-cs"/>
              </a:rPr>
              <a:t>لتلبية احتياجات التدريب </a:t>
            </a:r>
            <a:r>
              <a:rPr lang="ar-SA" sz="2000" b="1" u="sng" dirty="0">
                <a:solidFill>
                  <a:schemeClr val="tx1"/>
                </a:solidFill>
                <a:latin typeface="Times New Roman" pitchFamily="18" charset="0"/>
                <a:cs typeface="+mj-cs"/>
              </a:rPr>
              <a:t>ولتأسيس القدرات الذاتية</a:t>
            </a:r>
            <a:r>
              <a:rPr lang="ar-SA" sz="2000" b="1" dirty="0">
                <a:solidFill>
                  <a:schemeClr val="tx1"/>
                </a:solidFill>
                <a:latin typeface="Times New Roman" pitchFamily="18" charset="0"/>
                <a:cs typeface="+mj-cs"/>
              </a:rPr>
              <a:t> </a:t>
            </a:r>
            <a:r>
              <a:rPr lang="ar-SA" sz="2000" b="1" dirty="0" smtClean="0">
                <a:solidFill>
                  <a:schemeClr val="tx1"/>
                </a:solidFill>
                <a:latin typeface="Times New Roman" pitchFamily="18" charset="0"/>
                <a:cs typeface="+mj-cs"/>
              </a:rPr>
              <a:t>وإدارة </a:t>
            </a:r>
            <a:r>
              <a:rPr lang="ar-SA" sz="2000" b="1" dirty="0">
                <a:solidFill>
                  <a:schemeClr val="tx1"/>
                </a:solidFill>
                <a:latin typeface="Times New Roman" pitchFamily="18" charset="0"/>
                <a:cs typeface="+mj-cs"/>
              </a:rPr>
              <a:t>وتطوير الجوانب المعرفية الخاصة بأدوات </a:t>
            </a:r>
            <a:r>
              <a:rPr lang="ar-SA" sz="2000" b="1" dirty="0" smtClean="0">
                <a:solidFill>
                  <a:schemeClr val="tx1"/>
                </a:solidFill>
                <a:latin typeface="Times New Roman" pitchFamily="18" charset="0"/>
                <a:cs typeface="+mj-cs"/>
              </a:rPr>
              <a:t>وبرمجيات ومفهوم </a:t>
            </a:r>
            <a:r>
              <a:rPr lang="ar-SA" sz="2000" b="1" dirty="0">
                <a:solidFill>
                  <a:schemeClr val="tx1"/>
                </a:solidFill>
                <a:latin typeface="Times New Roman" pitchFamily="18" charset="0"/>
                <a:cs typeface="+mj-cs"/>
              </a:rPr>
              <a:t>وأنظمة القيادة والسيطرة والاتصالات والحاسب </a:t>
            </a:r>
            <a:r>
              <a:rPr lang="ar-SA" sz="2000" b="1" dirty="0" smtClean="0">
                <a:solidFill>
                  <a:schemeClr val="tx1"/>
                </a:solidFill>
                <a:latin typeface="Times New Roman" pitchFamily="18" charset="0"/>
                <a:cs typeface="+mj-cs"/>
              </a:rPr>
              <a:t>والاستخبارات, ولدعم </a:t>
            </a:r>
            <a:r>
              <a:rPr lang="ar-SA" sz="2000" b="1" dirty="0">
                <a:solidFill>
                  <a:schemeClr val="tx1"/>
                </a:solidFill>
                <a:latin typeface="Times New Roman" pitchFamily="18" charset="0"/>
                <a:cs typeface="+mj-cs"/>
              </a:rPr>
              <a:t>القوات المسلحة بالكوادر الفنية المتخصصة عن طريق تخريج عدد من الضباط وضباط الصف والمدنيين </a:t>
            </a:r>
            <a:r>
              <a:rPr lang="ar-SA" sz="2000" b="1" dirty="0" smtClean="0">
                <a:solidFill>
                  <a:schemeClr val="tx1"/>
                </a:solidFill>
                <a:latin typeface="Times New Roman" pitchFamily="18" charset="0"/>
                <a:cs typeface="+mj-cs"/>
              </a:rPr>
              <a:t>في هذا المجال </a:t>
            </a:r>
            <a:r>
              <a:rPr lang="ar-SA" sz="2000" b="1" u="sng" dirty="0" smtClean="0">
                <a:solidFill>
                  <a:schemeClr val="tx1"/>
                </a:solidFill>
                <a:latin typeface="Times New Roman" pitchFamily="18" charset="0"/>
                <a:cs typeface="+mj-cs"/>
              </a:rPr>
              <a:t>لضمان </a:t>
            </a:r>
            <a:r>
              <a:rPr lang="ar-SA" sz="2000" b="1" u="sng" dirty="0">
                <a:solidFill>
                  <a:schemeClr val="tx1"/>
                </a:solidFill>
                <a:latin typeface="Times New Roman" pitchFamily="18" charset="0"/>
                <a:cs typeface="+mj-cs"/>
              </a:rPr>
              <a:t>الاستمرارية بنفس الجودة</a:t>
            </a:r>
            <a:r>
              <a:rPr lang="ar-SA" sz="2000" b="1" dirty="0">
                <a:solidFill>
                  <a:schemeClr val="tx1"/>
                </a:solidFill>
                <a:latin typeface="Times New Roman" pitchFamily="18" charset="0"/>
                <a:cs typeface="+mj-cs"/>
              </a:rPr>
              <a:t>. </a:t>
            </a:r>
            <a:endParaRPr lang="ar-SA" sz="2000" b="1" dirty="0" smtClean="0">
              <a:solidFill>
                <a:schemeClr val="tx1"/>
              </a:solidFill>
              <a:latin typeface="Times New Roman" pitchFamily="18" charset="0"/>
              <a:cs typeface="+mj-cs"/>
            </a:endParaRPr>
          </a:p>
          <a:p>
            <a:pPr marL="342900" indent="-342900" algn="just" rtl="1">
              <a:buFont typeface="Arial" panose="020B0604020202020204" pitchFamily="34" charset="0"/>
              <a:buChar char="•"/>
            </a:pPr>
            <a:endParaRPr lang="ar-SA" sz="2000" b="1" dirty="0" smtClean="0">
              <a:solidFill>
                <a:schemeClr val="tx1"/>
              </a:solidFill>
              <a:latin typeface="Times New Roman" pitchFamily="18" charset="0"/>
              <a:cs typeface="+mj-cs"/>
            </a:endParaRPr>
          </a:p>
          <a:p>
            <a:pPr marL="342900" indent="-342900" algn="just" rtl="1">
              <a:buFont typeface="Arial" panose="020B0604020202020204" pitchFamily="34" charset="0"/>
              <a:buChar char="•"/>
            </a:pPr>
            <a:endParaRPr lang="ar-SA" sz="2000" b="1" dirty="0">
              <a:solidFill>
                <a:schemeClr val="tx1"/>
              </a:solidFill>
              <a:latin typeface="Times New Roman" pitchFamily="18" charset="0"/>
              <a:cs typeface="+mj-cs"/>
            </a:endParaRPr>
          </a:p>
        </p:txBody>
      </p:sp>
      <p:sp>
        <p:nvSpPr>
          <p:cNvPr id="10" name="Rounded Rectangle 9"/>
          <p:cNvSpPr/>
          <p:nvPr/>
        </p:nvSpPr>
        <p:spPr>
          <a:xfrm>
            <a:off x="2054269"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altLang="ar-SA" sz="3200" b="1" dirty="0" smtClean="0">
                <a:solidFill>
                  <a:schemeClr val="bg1"/>
                </a:solidFill>
                <a:latin typeface="Traditional Arabic" pitchFamily="18" charset="-78"/>
              </a:rPr>
              <a:t>4.تجربة وزارة الدفاع في نقل التقنية</a:t>
            </a:r>
            <a:endParaRPr lang="ar-SA" altLang="ar-SA" sz="3200" b="1" dirty="0">
              <a:solidFill>
                <a:schemeClr val="bg1"/>
              </a:solidFill>
              <a:latin typeface="Traditional Arabic" pitchFamily="18" charset="-78"/>
            </a:endParaRPr>
          </a:p>
        </p:txBody>
      </p:sp>
    </p:spTree>
    <p:extLst>
      <p:ext uri="{BB962C8B-B14F-4D97-AF65-F5344CB8AC3E}">
        <p14:creationId xmlns:p14="http://schemas.microsoft.com/office/powerpoint/2010/main" val="365293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cs typeface="+mj-cs"/>
            </a:endParaRPr>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عنوان فرعي 2"/>
          <p:cNvSpPr txBox="1">
            <a:spLocks/>
          </p:cNvSpPr>
          <p:nvPr/>
        </p:nvSpPr>
        <p:spPr>
          <a:xfrm>
            <a:off x="665737" y="2050779"/>
            <a:ext cx="7774541" cy="3911872"/>
          </a:xfrm>
          <a:prstGeom prst="rect">
            <a:avLst/>
          </a:prstGeom>
          <a:solidFill>
            <a:schemeClr val="accent5">
              <a:lumMod val="40000"/>
              <a:lumOff val="60000"/>
            </a:schemeClr>
          </a:solidFill>
        </p:spPr>
        <p:txBody>
          <a:bodyPr vert="horz" lIns="91440" tIns="45720" rIns="91440" bIns="45720" rtlCol="0">
            <a:noAutofit/>
          </a:bodyPr>
          <a:lstStyle/>
          <a:p>
            <a:pPr lvl="0" algn="just" rtl="1">
              <a:lnSpc>
                <a:spcPct val="90000"/>
              </a:lnSpc>
              <a:spcBef>
                <a:spcPct val="20000"/>
              </a:spcBef>
              <a:defRPr/>
            </a:pPr>
            <a:r>
              <a:rPr lang="ar-SA" sz="2000" b="1" dirty="0" smtClean="0">
                <a:solidFill>
                  <a:srgbClr val="FF0000"/>
                </a:solidFill>
                <a:cs typeface="+mj-cs"/>
              </a:rPr>
              <a:t>من أ</a:t>
            </a:r>
            <a:r>
              <a:rPr kumimoji="0" lang="ar-SA" sz="2000" b="1" i="0" strike="noStrike" kern="1200" cap="none" spc="0" normalizeH="0" baseline="0" noProof="0" dirty="0" smtClean="0">
                <a:ln>
                  <a:noFill/>
                </a:ln>
                <a:solidFill>
                  <a:srgbClr val="FF0000"/>
                </a:solidFill>
                <a:effectLst/>
                <a:uLnTx/>
                <a:uFillTx/>
                <a:cs typeface="+mj-cs"/>
              </a:rPr>
              <a:t>هداف </a:t>
            </a:r>
            <a:r>
              <a:rPr lang="ar-SA" sz="2000" b="1" dirty="0" smtClean="0">
                <a:solidFill>
                  <a:srgbClr val="FF0000"/>
                </a:solidFill>
                <a:cs typeface="+mj-cs"/>
              </a:rPr>
              <a:t>م</a:t>
            </a:r>
            <a:r>
              <a:rPr kumimoji="0" lang="ar-SA" sz="2000" b="1" i="0" strike="noStrike" kern="1200" cap="none" spc="0" normalizeH="0" baseline="0" noProof="0" dirty="0" smtClean="0">
                <a:ln>
                  <a:noFill/>
                </a:ln>
                <a:solidFill>
                  <a:srgbClr val="FF0000"/>
                </a:solidFill>
                <a:effectLst/>
                <a:uLnTx/>
                <a:uFillTx/>
                <a:cs typeface="+mj-cs"/>
              </a:rPr>
              <a:t>شروع </a:t>
            </a:r>
            <a:r>
              <a:rPr lang="ar-SA" sz="2000" b="1" dirty="0" smtClean="0">
                <a:solidFill>
                  <a:srgbClr val="FF0000"/>
                </a:solidFill>
                <a:cs typeface="+mj-cs"/>
              </a:rPr>
              <a:t>بناء وتطوير بيئة تعليمية وتدريبية لنظام القيادة والسيطرة والاتصالات والحاسب الألى والاستخبارات ( أكاديمية </a:t>
            </a:r>
            <a:r>
              <a:rPr lang="en-US" sz="2000" b="1" dirty="0" smtClean="0">
                <a:latin typeface="Times New Roman" pitchFamily="18" charset="0"/>
              </a:rPr>
              <a:t>C4I</a:t>
            </a:r>
            <a:r>
              <a:rPr lang="ar-SA" sz="2000" b="1" dirty="0" smtClean="0">
                <a:latin typeface="Times New Roman" pitchFamily="18" charset="0"/>
              </a:rPr>
              <a:t> </a:t>
            </a:r>
            <a:r>
              <a:rPr lang="ar-SA" sz="2000" b="1" dirty="0" smtClean="0">
                <a:solidFill>
                  <a:srgbClr val="FF0000"/>
                </a:solidFill>
                <a:latin typeface="Times New Roman" pitchFamily="18" charset="0"/>
                <a:cs typeface="+mj-cs"/>
              </a:rPr>
              <a:t>)</a:t>
            </a:r>
            <a:r>
              <a:rPr lang="ar-SA" sz="2000" b="1" dirty="0" smtClean="0">
                <a:latin typeface="Times New Roman" pitchFamily="18" charset="0"/>
              </a:rPr>
              <a:t> </a:t>
            </a:r>
            <a:r>
              <a:rPr kumimoji="0" lang="ar-SA" sz="2000" b="1" i="0" strike="noStrike" kern="1200" cap="none" spc="0" normalizeH="0" baseline="0" noProof="0" dirty="0" smtClean="0">
                <a:ln>
                  <a:noFill/>
                </a:ln>
                <a:solidFill>
                  <a:srgbClr val="FF0000"/>
                </a:solidFill>
                <a:effectLst/>
                <a:uLnTx/>
                <a:uFillTx/>
                <a:cs typeface="+mj-cs"/>
              </a:rPr>
              <a:t>:</a:t>
            </a:r>
          </a:p>
          <a:p>
            <a:pPr marL="342900" marR="0" lvl="0" indent="-342900" algn="just" defTabSz="4572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ar-SA" sz="2000" b="1" i="0" u="none" strike="noStrike" kern="1200" cap="none" spc="0" normalizeH="0" baseline="0" noProof="0" dirty="0" smtClean="0">
                <a:ln>
                  <a:noFill/>
                </a:ln>
                <a:effectLst/>
                <a:uLnTx/>
                <a:uFillTx/>
                <a:cs typeface="+mj-cs"/>
              </a:rPr>
              <a:t>نقل وتوطين المعرفة والتقنية الخاصة بمجالات </a:t>
            </a:r>
            <a:r>
              <a:rPr lang="ar-SA" sz="2000" b="1" dirty="0" smtClean="0">
                <a:latin typeface="Times New Roman" pitchFamily="18" charset="0"/>
                <a:cs typeface="+mj-cs"/>
              </a:rPr>
              <a:t>(</a:t>
            </a:r>
            <a:r>
              <a:rPr lang="en-US" sz="2000" b="1" dirty="0">
                <a:latin typeface="Times New Roman" pitchFamily="18" charset="0"/>
                <a:cs typeface="+mj-cs"/>
              </a:rPr>
              <a:t>C4I</a:t>
            </a:r>
            <a:r>
              <a:rPr lang="ar-SA" sz="2000" b="1" dirty="0">
                <a:latin typeface="Times New Roman" pitchFamily="18" charset="0"/>
                <a:cs typeface="+mj-cs"/>
              </a:rPr>
              <a:t>).</a:t>
            </a:r>
            <a:endParaRPr lang="en-US" sz="2000" b="1" dirty="0">
              <a:latin typeface="Times New Roman" pitchFamily="18" charset="0"/>
              <a:cs typeface="+mj-cs"/>
            </a:endParaRPr>
          </a:p>
          <a:p>
            <a:pPr marL="342900" marR="0" lvl="0" indent="-342900" algn="just" defTabSz="4572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SA" sz="2000" b="1" dirty="0">
                <a:cs typeface="+mj-cs"/>
              </a:rPr>
              <a:t>بناء وتجهيز قدرات وطنية قادرة على توفير دعم دائم ( معرفي و تقني) لأنظمة </a:t>
            </a:r>
            <a:r>
              <a:rPr lang="ar-SA" sz="2000" b="1" dirty="0" smtClean="0">
                <a:latin typeface="Times New Roman" pitchFamily="18" charset="0"/>
                <a:cs typeface="+mj-cs"/>
              </a:rPr>
              <a:t>(</a:t>
            </a:r>
            <a:r>
              <a:rPr lang="en-US" sz="2000" b="1" dirty="0">
                <a:latin typeface="Times New Roman" pitchFamily="18" charset="0"/>
                <a:cs typeface="+mj-cs"/>
              </a:rPr>
              <a:t>C4I</a:t>
            </a:r>
            <a:r>
              <a:rPr lang="ar-SA" sz="2000" b="1" dirty="0">
                <a:latin typeface="Times New Roman" pitchFamily="18" charset="0"/>
                <a:cs typeface="+mj-cs"/>
              </a:rPr>
              <a:t>).</a:t>
            </a:r>
            <a:endParaRPr lang="en-US" sz="2000" b="1" dirty="0">
              <a:latin typeface="Times New Roman" pitchFamily="18" charset="0"/>
              <a:cs typeface="+mj-cs"/>
            </a:endParaRPr>
          </a:p>
          <a:p>
            <a:pPr marL="347663" indent="-347663" algn="just" rtl="1">
              <a:spcBef>
                <a:spcPct val="0"/>
              </a:spcBef>
              <a:buFont typeface="Arial" panose="020B0604020202020204" pitchFamily="34" charset="0"/>
              <a:buChar char="•"/>
              <a:defRPr/>
            </a:pPr>
            <a:r>
              <a:rPr lang="ar-SA" sz="2000" b="1" dirty="0">
                <a:cs typeface="+mj-cs"/>
              </a:rPr>
              <a:t>التعاون مع الجهات التعليمية والاكاديمية والتدريبية ومراكز الأبحاث ومراكز التميز في مجال </a:t>
            </a:r>
            <a:r>
              <a:rPr lang="ar-SA" sz="2000" b="1" dirty="0">
                <a:latin typeface="Times New Roman" pitchFamily="18" charset="0"/>
                <a:cs typeface="+mj-cs"/>
              </a:rPr>
              <a:t>(</a:t>
            </a:r>
            <a:r>
              <a:rPr lang="en-US" sz="2000" b="1" dirty="0">
                <a:latin typeface="Times New Roman" pitchFamily="18" charset="0"/>
                <a:cs typeface="+mj-cs"/>
              </a:rPr>
              <a:t>C4I</a:t>
            </a:r>
            <a:r>
              <a:rPr lang="ar-SA" sz="2000" b="1" dirty="0">
                <a:latin typeface="Times New Roman" pitchFamily="18" charset="0"/>
                <a:cs typeface="+mj-cs"/>
              </a:rPr>
              <a:t>) </a:t>
            </a:r>
            <a:r>
              <a:rPr lang="ar-SA" sz="2000" b="1" dirty="0">
                <a:cs typeface="+mj-cs"/>
              </a:rPr>
              <a:t>داخل وخارج المملكة .</a:t>
            </a:r>
          </a:p>
          <a:p>
            <a:pPr marL="287338" lvl="0" indent="-287338" algn="just" rtl="1">
              <a:spcBef>
                <a:spcPct val="0"/>
              </a:spcBef>
              <a:buFont typeface="Arial" panose="020B0604020202020204" pitchFamily="34" charset="0"/>
              <a:buChar char="•"/>
              <a:defRPr/>
            </a:pPr>
            <a:r>
              <a:rPr lang="ar-SA" sz="2000" b="1" dirty="0" smtClean="0">
                <a:cs typeface="+mj-cs"/>
              </a:rPr>
              <a:t>استقطاب </a:t>
            </a:r>
            <a:r>
              <a:rPr lang="ar-SA" sz="2000" b="1" dirty="0">
                <a:cs typeface="+mj-cs"/>
              </a:rPr>
              <a:t>واستثمار وتوظيف الطاقات المتوفرة المتخصصة في مجال </a:t>
            </a:r>
            <a:r>
              <a:rPr lang="ar-SA" sz="2000" b="1" dirty="0">
                <a:latin typeface="Times New Roman" pitchFamily="18" charset="0"/>
                <a:cs typeface="+mj-cs"/>
              </a:rPr>
              <a:t>(</a:t>
            </a:r>
            <a:r>
              <a:rPr lang="en-US" sz="2000" b="1" dirty="0">
                <a:latin typeface="Times New Roman" pitchFamily="18" charset="0"/>
                <a:cs typeface="+mj-cs"/>
              </a:rPr>
              <a:t>C4I</a:t>
            </a:r>
            <a:r>
              <a:rPr lang="ar-SA" sz="2000" b="1" dirty="0">
                <a:latin typeface="Times New Roman" pitchFamily="18" charset="0"/>
                <a:cs typeface="+mj-cs"/>
              </a:rPr>
              <a:t>) </a:t>
            </a:r>
            <a:r>
              <a:rPr lang="ar-SA" sz="2000" b="1" dirty="0">
                <a:cs typeface="+mj-cs"/>
              </a:rPr>
              <a:t>بما يتناسب مع درجتها العلمية ورتبها العسكرية في دعم الطاقة البشرية بمركز التدريب . </a:t>
            </a:r>
          </a:p>
          <a:p>
            <a:pPr marL="347663" indent="-347663" algn="just" rtl="1">
              <a:spcBef>
                <a:spcPct val="0"/>
              </a:spcBef>
              <a:buFont typeface="Arial" panose="020B0604020202020204" pitchFamily="34" charset="0"/>
              <a:buChar char="•"/>
              <a:defRPr/>
            </a:pPr>
            <a:r>
              <a:rPr lang="ar-SA" sz="2000" b="1" dirty="0">
                <a:cs typeface="+mj-cs"/>
              </a:rPr>
              <a:t>تنفيذ الدورات (تأسيسية ومتقدمة وتخصصية).</a:t>
            </a:r>
          </a:p>
          <a:p>
            <a:pPr marL="347663" lvl="0" indent="-347663" algn="just" rtl="1">
              <a:spcBef>
                <a:spcPct val="0"/>
              </a:spcBef>
              <a:buFont typeface="Arial" panose="020B0604020202020204" pitchFamily="34" charset="0"/>
              <a:buChar char="•"/>
              <a:defRPr/>
            </a:pPr>
            <a:r>
              <a:rPr lang="ar-SA" sz="2000" b="1" dirty="0">
                <a:cs typeface="+mj-cs"/>
              </a:rPr>
              <a:t>إنشاء معمل محاكاة </a:t>
            </a:r>
            <a:r>
              <a:rPr lang="ar-SA" sz="2000" b="1" dirty="0" smtClean="0">
                <a:cs typeface="+mj-cs"/>
              </a:rPr>
              <a:t>ومشبهات في مجال القيادة والسيطرة ومعمل </a:t>
            </a:r>
            <a:r>
              <a:rPr lang="ar-SA" sz="2000" b="1" dirty="0">
                <a:cs typeface="+mj-cs"/>
              </a:rPr>
              <a:t>الاتصالات </a:t>
            </a:r>
            <a:r>
              <a:rPr lang="ar-SA" sz="2000" b="1" dirty="0" smtClean="0">
                <a:cs typeface="+mj-cs"/>
              </a:rPr>
              <a:t>ومعمل </a:t>
            </a:r>
            <a:r>
              <a:rPr lang="ar-SA" sz="2000" b="1" dirty="0">
                <a:cs typeface="+mj-cs"/>
              </a:rPr>
              <a:t>للأدوات وانظمة الأمن والحماية السيبراني.</a:t>
            </a:r>
          </a:p>
          <a:p>
            <a:pPr marL="347663" indent="-347663" algn="just" rtl="1">
              <a:spcBef>
                <a:spcPct val="0"/>
              </a:spcBef>
              <a:buFont typeface="Arial" panose="020B0604020202020204" pitchFamily="34" charset="0"/>
              <a:buChar char="•"/>
              <a:defRPr/>
            </a:pPr>
            <a:r>
              <a:rPr lang="ar-SA" sz="2000" b="1" dirty="0">
                <a:cs typeface="+mj-cs"/>
              </a:rPr>
              <a:t>إنشاء مكتبة متخصصة في مجال </a:t>
            </a:r>
            <a:r>
              <a:rPr lang="ar-SA" sz="2000" b="1" dirty="0">
                <a:latin typeface="Times New Roman" pitchFamily="18" charset="0"/>
                <a:cs typeface="+mj-cs"/>
              </a:rPr>
              <a:t>( </a:t>
            </a:r>
            <a:r>
              <a:rPr lang="en-US" sz="2000" b="1" dirty="0" smtClean="0">
                <a:latin typeface="Times New Roman" pitchFamily="18" charset="0"/>
                <a:cs typeface="+mj-cs"/>
              </a:rPr>
              <a:t>C4I</a:t>
            </a:r>
            <a:r>
              <a:rPr lang="ar-SA" sz="2000" b="1" dirty="0" smtClean="0">
                <a:latin typeface="Times New Roman" pitchFamily="18" charset="0"/>
                <a:cs typeface="+mj-cs"/>
              </a:rPr>
              <a:t>).</a:t>
            </a:r>
            <a:endParaRPr lang="en-US" sz="2000" b="1" dirty="0">
              <a:latin typeface="Times New Roman" pitchFamily="18" charset="0"/>
              <a:cs typeface="+mj-cs"/>
            </a:endParaRPr>
          </a:p>
          <a:p>
            <a:pPr marL="228600" lvl="0" indent="-109538" algn="just" rtl="1">
              <a:spcBef>
                <a:spcPct val="0"/>
              </a:spcBef>
              <a:buFont typeface="Arial" panose="020B0604020202020204" pitchFamily="34" charset="0"/>
              <a:buChar char="•"/>
              <a:defRPr/>
            </a:pPr>
            <a:endParaRPr lang="ar-SA" sz="2000" b="1" dirty="0"/>
          </a:p>
          <a:p>
            <a:pPr marL="228600" indent="-109538" algn="just" rtl="1">
              <a:spcBef>
                <a:spcPct val="0"/>
              </a:spcBef>
              <a:buFont typeface="Arial" panose="020B0604020202020204" pitchFamily="34" charset="0"/>
              <a:buChar char="•"/>
              <a:defRPr/>
            </a:pPr>
            <a:endParaRPr lang="ar-SA" sz="2000" b="1" dirty="0"/>
          </a:p>
          <a:p>
            <a:pPr marL="228600" lvl="0" indent="-109538" algn="just" rtl="1">
              <a:spcBef>
                <a:spcPct val="0"/>
              </a:spcBef>
              <a:buFont typeface="Arial" panose="020B0604020202020204" pitchFamily="34" charset="0"/>
              <a:buChar char="•"/>
              <a:defRPr/>
            </a:pPr>
            <a:endParaRPr lang="en-US" sz="2000" b="1" dirty="0" smtClean="0">
              <a:cs typeface="+mj-cs"/>
            </a:endParaRPr>
          </a:p>
          <a:p>
            <a:pPr marL="342900" marR="0" lvl="0" indent="-342900" algn="just" defTabSz="457200" rtl="1"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smtClean="0">
              <a:ln>
                <a:noFill/>
              </a:ln>
              <a:effectLst/>
              <a:uLnTx/>
              <a:uFillTx/>
              <a:cs typeface="+mj-cs"/>
            </a:endParaRPr>
          </a:p>
        </p:txBody>
      </p:sp>
      <p:sp>
        <p:nvSpPr>
          <p:cNvPr id="8" name="عنصر نائب لرقم الشريحة 3"/>
          <p:cNvSpPr>
            <a:spLocks noGrp="1"/>
          </p:cNvSpPr>
          <p:nvPr>
            <p:ph type="sldNum" sz="quarter" idx="12"/>
          </p:nvPr>
        </p:nvSpPr>
        <p:spPr bwMode="auto">
          <a:xfrm>
            <a:off x="3700" y="6424457"/>
            <a:ext cx="838200" cy="403225"/>
          </a:xfrm>
          <a:noFill/>
          <a:ln>
            <a:miter lim="800000"/>
            <a:headEnd/>
            <a:tailEnd/>
          </a:ln>
        </p:spPr>
        <p:txBody>
          <a:bodyPr/>
          <a:lstStyle/>
          <a:p>
            <a:pPr algn="ctr"/>
            <a:r>
              <a:rPr lang="en-US" altLang="ar-SA" sz="1400" b="1" dirty="0" smtClean="0">
                <a:latin typeface="Arial" charset="0"/>
                <a:cs typeface="+mj-cs"/>
              </a:rPr>
              <a:t>-</a:t>
            </a:r>
            <a:fld id="{556CD623-0AB5-4F82-AC57-26861663FB45}" type="slidenum">
              <a:rPr lang="en-US" altLang="ar-SA" sz="1400" b="1" smtClean="0">
                <a:latin typeface="Arial" charset="0"/>
                <a:cs typeface="+mj-cs"/>
              </a:rPr>
              <a:pPr algn="ctr"/>
              <a:t>17</a:t>
            </a:fld>
            <a:r>
              <a:rPr lang="en-US" altLang="ar-SA" sz="1400" b="1" dirty="0" smtClean="0">
                <a:latin typeface="Arial" charset="0"/>
                <a:cs typeface="+mj-cs"/>
              </a:rPr>
              <a:t>-</a:t>
            </a:r>
          </a:p>
        </p:txBody>
      </p:sp>
      <p:sp>
        <p:nvSpPr>
          <p:cNvPr id="10" name="Rounded Rectangle 9"/>
          <p:cNvSpPr/>
          <p:nvPr/>
        </p:nvSpPr>
        <p:spPr>
          <a:xfrm>
            <a:off x="2054269"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altLang="ar-SA" sz="3200" b="1" dirty="0" smtClean="0">
                <a:solidFill>
                  <a:schemeClr val="bg1"/>
                </a:solidFill>
                <a:latin typeface="Traditional Arabic" pitchFamily="18" charset="-78"/>
              </a:rPr>
              <a:t>4.تجربة وزارة الدفاع في نقل التقنية</a:t>
            </a:r>
            <a:endParaRPr lang="ar-SA" altLang="ar-SA" sz="3200" b="1" dirty="0">
              <a:solidFill>
                <a:schemeClr val="bg1"/>
              </a:solidFill>
              <a:latin typeface="Traditional Arabic" pitchFamily="18" charset="-78"/>
            </a:endParaRPr>
          </a:p>
        </p:txBody>
      </p:sp>
    </p:spTree>
    <p:extLst>
      <p:ext uri="{BB962C8B-B14F-4D97-AF65-F5344CB8AC3E}">
        <p14:creationId xmlns:p14="http://schemas.microsoft.com/office/powerpoint/2010/main" val="365293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descr="C4I Presentation Temp 1-01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25"/>
            <a:ext cx="9144000" cy="6858000"/>
          </a:xfrm>
          <a:prstGeom prst="rect">
            <a:avLst/>
          </a:prstGeom>
        </p:spPr>
      </p:pic>
      <p:sp>
        <p:nvSpPr>
          <p:cNvPr id="52" name="عنصر نائب لرقم الشريحة 3"/>
          <p:cNvSpPr>
            <a:spLocks noGrp="1"/>
          </p:cNvSpPr>
          <p:nvPr>
            <p:ph type="sldNum" sz="quarter" idx="12"/>
          </p:nvPr>
        </p:nvSpPr>
        <p:spPr bwMode="auto">
          <a:xfrm>
            <a:off x="3700" y="6424457"/>
            <a:ext cx="838200" cy="403225"/>
          </a:xfrm>
          <a:noFill/>
          <a:ln>
            <a:miter lim="800000"/>
            <a:headEnd/>
            <a:tailEnd/>
          </a:ln>
        </p:spPr>
        <p:txBody>
          <a:bodyPr/>
          <a:lstStyle/>
          <a:p>
            <a:pPr algn="ctr"/>
            <a:r>
              <a:rPr lang="en-US" altLang="ar-SA" sz="1400" b="1" dirty="0" smtClean="0">
                <a:latin typeface="Arial" charset="0"/>
                <a:cs typeface="+mj-cs"/>
              </a:rPr>
              <a:t>-</a:t>
            </a:r>
            <a:fld id="{556CD623-0AB5-4F82-AC57-26861663FB45}" type="slidenum">
              <a:rPr lang="en-US" altLang="ar-SA" sz="1400" b="1" smtClean="0">
                <a:latin typeface="Arial" charset="0"/>
                <a:cs typeface="+mj-cs"/>
              </a:rPr>
              <a:pPr algn="ctr"/>
              <a:t>18</a:t>
            </a:fld>
            <a:r>
              <a:rPr lang="en-US" altLang="ar-SA" sz="1400" b="1" dirty="0" smtClean="0">
                <a:latin typeface="Arial" charset="0"/>
                <a:cs typeface="+mj-cs"/>
              </a:rPr>
              <a:t>-</a:t>
            </a:r>
          </a:p>
        </p:txBody>
      </p:sp>
      <p:sp>
        <p:nvSpPr>
          <p:cNvPr id="100" name="Rectangle 99"/>
          <p:cNvSpPr/>
          <p:nvPr/>
        </p:nvSpPr>
        <p:spPr>
          <a:xfrm>
            <a:off x="1581152" y="5721496"/>
            <a:ext cx="5846763" cy="98410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j-cs"/>
            </a:endParaRPr>
          </a:p>
        </p:txBody>
      </p:sp>
      <p:sp>
        <p:nvSpPr>
          <p:cNvPr id="98" name="Left Arrow 97"/>
          <p:cNvSpPr/>
          <p:nvPr/>
        </p:nvSpPr>
        <p:spPr>
          <a:xfrm>
            <a:off x="3170092" y="3980522"/>
            <a:ext cx="801834" cy="463649"/>
          </a:xfrm>
          <a:prstGeom prst="leftArrow">
            <a:avLst/>
          </a:prstGeom>
          <a:solidFill>
            <a:schemeClr val="bg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j-cs"/>
            </a:endParaRPr>
          </a:p>
        </p:txBody>
      </p:sp>
      <p:sp>
        <p:nvSpPr>
          <p:cNvPr id="97" name="Left Arrow 96"/>
          <p:cNvSpPr/>
          <p:nvPr/>
        </p:nvSpPr>
        <p:spPr>
          <a:xfrm>
            <a:off x="4714635" y="3988473"/>
            <a:ext cx="1076566" cy="463649"/>
          </a:xfrm>
          <a:prstGeom prst="leftArrow">
            <a:avLst/>
          </a:prstGeom>
          <a:solidFill>
            <a:schemeClr val="bg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j-cs"/>
            </a:endParaRPr>
          </a:p>
        </p:txBody>
      </p:sp>
      <p:sp>
        <p:nvSpPr>
          <p:cNvPr id="77" name="TextBox 9227"/>
          <p:cNvSpPr txBox="1">
            <a:spLocks noChangeArrowheads="1"/>
          </p:cNvSpPr>
          <p:nvPr/>
        </p:nvSpPr>
        <p:spPr bwMode="auto">
          <a:xfrm>
            <a:off x="-18633" y="3143236"/>
            <a:ext cx="1270000" cy="307777"/>
          </a:xfrm>
          <a:prstGeom prst="rect">
            <a:avLst/>
          </a:prstGeom>
          <a:noFill/>
          <a:ln w="9525">
            <a:noFill/>
            <a:miter lim="800000"/>
            <a:headEnd/>
            <a:tailEnd/>
          </a:ln>
        </p:spPr>
        <p:txBody>
          <a:bodyPr anchor="ctr">
            <a:spAutoFit/>
          </a:bodyPr>
          <a:lstStyle/>
          <a:p>
            <a:pPr algn="r" eaLnBrk="1" hangingPunct="1"/>
            <a:r>
              <a:rPr lang="ar-SA" sz="1400" b="1" dirty="0">
                <a:solidFill>
                  <a:schemeClr val="tx2"/>
                </a:solidFill>
                <a:cs typeface="+mj-cs"/>
              </a:rPr>
              <a:t>قواعد بيانات </a:t>
            </a:r>
          </a:p>
        </p:txBody>
      </p:sp>
      <p:sp>
        <p:nvSpPr>
          <p:cNvPr id="78" name="TextBox 9228"/>
          <p:cNvSpPr txBox="1">
            <a:spLocks noChangeArrowheads="1"/>
          </p:cNvSpPr>
          <p:nvPr/>
        </p:nvSpPr>
        <p:spPr bwMode="auto">
          <a:xfrm>
            <a:off x="-56489" y="3417725"/>
            <a:ext cx="1270000" cy="307777"/>
          </a:xfrm>
          <a:prstGeom prst="rect">
            <a:avLst/>
          </a:prstGeom>
          <a:noFill/>
          <a:ln w="9525">
            <a:noFill/>
            <a:miter lim="800000"/>
            <a:headEnd/>
            <a:tailEnd/>
          </a:ln>
        </p:spPr>
        <p:txBody>
          <a:bodyPr anchor="ctr">
            <a:spAutoFit/>
          </a:bodyPr>
          <a:lstStyle/>
          <a:p>
            <a:pPr algn="r" eaLnBrk="1" hangingPunct="1"/>
            <a:r>
              <a:rPr lang="ar-SA" sz="1400" b="1" dirty="0">
                <a:solidFill>
                  <a:schemeClr val="tx2"/>
                </a:solidFill>
                <a:cs typeface="+mj-cs"/>
              </a:rPr>
              <a:t>الاتصالات </a:t>
            </a:r>
          </a:p>
        </p:txBody>
      </p:sp>
      <p:sp>
        <p:nvSpPr>
          <p:cNvPr id="79" name="TextBox 9229"/>
          <p:cNvSpPr txBox="1">
            <a:spLocks noChangeArrowheads="1"/>
          </p:cNvSpPr>
          <p:nvPr/>
        </p:nvSpPr>
        <p:spPr bwMode="auto">
          <a:xfrm>
            <a:off x="-40912" y="3731632"/>
            <a:ext cx="1270000" cy="307777"/>
          </a:xfrm>
          <a:prstGeom prst="rect">
            <a:avLst/>
          </a:prstGeom>
          <a:noFill/>
          <a:ln w="9525">
            <a:noFill/>
            <a:miter lim="800000"/>
            <a:headEnd/>
            <a:tailEnd/>
          </a:ln>
        </p:spPr>
        <p:txBody>
          <a:bodyPr anchor="ctr">
            <a:spAutoFit/>
          </a:bodyPr>
          <a:lstStyle/>
          <a:p>
            <a:pPr algn="r" eaLnBrk="1" hangingPunct="1"/>
            <a:r>
              <a:rPr lang="ar-SA" sz="1400" b="1" dirty="0">
                <a:solidFill>
                  <a:schemeClr val="tx2"/>
                </a:solidFill>
                <a:cs typeface="+mj-cs"/>
              </a:rPr>
              <a:t>هندسة نظم </a:t>
            </a:r>
          </a:p>
        </p:txBody>
      </p:sp>
      <p:sp>
        <p:nvSpPr>
          <p:cNvPr id="80" name="TextBox 9230"/>
          <p:cNvSpPr txBox="1">
            <a:spLocks noChangeArrowheads="1"/>
          </p:cNvSpPr>
          <p:nvPr/>
        </p:nvSpPr>
        <p:spPr bwMode="auto">
          <a:xfrm>
            <a:off x="-2758" y="4057325"/>
            <a:ext cx="1270000" cy="307777"/>
          </a:xfrm>
          <a:prstGeom prst="rect">
            <a:avLst/>
          </a:prstGeom>
          <a:noFill/>
          <a:ln w="9525">
            <a:noFill/>
            <a:miter lim="800000"/>
            <a:headEnd/>
            <a:tailEnd/>
          </a:ln>
        </p:spPr>
        <p:txBody>
          <a:bodyPr anchor="ctr">
            <a:spAutoFit/>
          </a:bodyPr>
          <a:lstStyle/>
          <a:p>
            <a:pPr algn="r" eaLnBrk="1" hangingPunct="1"/>
            <a:r>
              <a:rPr lang="ar-SA" sz="1400" b="1" dirty="0">
                <a:solidFill>
                  <a:schemeClr val="tx2"/>
                </a:solidFill>
                <a:cs typeface="+mj-cs"/>
              </a:rPr>
              <a:t>الانظمة المحمولة </a:t>
            </a:r>
          </a:p>
        </p:txBody>
      </p:sp>
      <p:sp>
        <p:nvSpPr>
          <p:cNvPr id="81" name="TextBox 9231"/>
          <p:cNvSpPr txBox="1">
            <a:spLocks noChangeArrowheads="1"/>
          </p:cNvSpPr>
          <p:nvPr/>
        </p:nvSpPr>
        <p:spPr bwMode="auto">
          <a:xfrm>
            <a:off x="52913" y="4534961"/>
            <a:ext cx="1270000" cy="307777"/>
          </a:xfrm>
          <a:prstGeom prst="rect">
            <a:avLst/>
          </a:prstGeom>
          <a:noFill/>
          <a:ln w="9525">
            <a:noFill/>
            <a:miter lim="800000"/>
            <a:headEnd/>
            <a:tailEnd/>
          </a:ln>
        </p:spPr>
        <p:txBody>
          <a:bodyPr anchor="ctr">
            <a:spAutoFit/>
          </a:bodyPr>
          <a:lstStyle/>
          <a:p>
            <a:pPr algn="r" eaLnBrk="1" hangingPunct="1"/>
            <a:r>
              <a:rPr lang="ar-SA" sz="1400" b="1" dirty="0">
                <a:solidFill>
                  <a:schemeClr val="tx2"/>
                </a:solidFill>
                <a:cs typeface="+mj-cs"/>
              </a:rPr>
              <a:t>هندسة البرمجيات</a:t>
            </a:r>
          </a:p>
        </p:txBody>
      </p:sp>
      <p:sp>
        <p:nvSpPr>
          <p:cNvPr id="82" name="TextBox 9232"/>
          <p:cNvSpPr txBox="1">
            <a:spLocks noChangeArrowheads="1"/>
          </p:cNvSpPr>
          <p:nvPr/>
        </p:nvSpPr>
        <p:spPr bwMode="auto">
          <a:xfrm>
            <a:off x="44975" y="4814361"/>
            <a:ext cx="1270000" cy="307777"/>
          </a:xfrm>
          <a:prstGeom prst="rect">
            <a:avLst/>
          </a:prstGeom>
          <a:noFill/>
          <a:ln w="9525">
            <a:noFill/>
            <a:miter lim="800000"/>
            <a:headEnd/>
            <a:tailEnd/>
          </a:ln>
        </p:spPr>
        <p:txBody>
          <a:bodyPr anchor="ctr">
            <a:spAutoFit/>
          </a:bodyPr>
          <a:lstStyle/>
          <a:p>
            <a:pPr algn="r" eaLnBrk="1" hangingPunct="1"/>
            <a:r>
              <a:rPr lang="ar-SA" sz="1400" b="1" dirty="0">
                <a:solidFill>
                  <a:schemeClr val="tx2"/>
                </a:solidFill>
                <a:cs typeface="+mj-cs"/>
              </a:rPr>
              <a:t>دعم النظام</a:t>
            </a:r>
          </a:p>
        </p:txBody>
      </p:sp>
      <p:sp>
        <p:nvSpPr>
          <p:cNvPr id="83" name="TextBox 9234"/>
          <p:cNvSpPr txBox="1">
            <a:spLocks noChangeArrowheads="1"/>
          </p:cNvSpPr>
          <p:nvPr/>
        </p:nvSpPr>
        <p:spPr bwMode="auto">
          <a:xfrm>
            <a:off x="44975" y="5055560"/>
            <a:ext cx="1270000" cy="307777"/>
          </a:xfrm>
          <a:prstGeom prst="rect">
            <a:avLst/>
          </a:prstGeom>
          <a:noFill/>
          <a:ln w="9525">
            <a:noFill/>
            <a:miter lim="800000"/>
            <a:headEnd/>
            <a:tailEnd/>
          </a:ln>
        </p:spPr>
        <p:txBody>
          <a:bodyPr>
            <a:spAutoFit/>
          </a:bodyPr>
          <a:lstStyle/>
          <a:p>
            <a:pPr algn="r" eaLnBrk="1" hangingPunct="1"/>
            <a:r>
              <a:rPr lang="ar-SA" sz="1400" b="1" dirty="0">
                <a:solidFill>
                  <a:srgbClr val="FF0000"/>
                </a:solidFill>
                <a:cs typeface="+mj-cs"/>
              </a:rPr>
              <a:t>معلمين</a:t>
            </a:r>
          </a:p>
        </p:txBody>
      </p:sp>
      <p:cxnSp>
        <p:nvCxnSpPr>
          <p:cNvPr id="89" name="Straight Arrow Connector 88"/>
          <p:cNvCxnSpPr/>
          <p:nvPr/>
        </p:nvCxnSpPr>
        <p:spPr>
          <a:xfrm flipH="1">
            <a:off x="1238252" y="3309257"/>
            <a:ext cx="504825" cy="1"/>
          </a:xfrm>
          <a:prstGeom prst="straightConnector1">
            <a:avLst/>
          </a:prstGeom>
          <a:ln w="9525">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a:off x="1238252" y="3603129"/>
            <a:ext cx="504825" cy="1"/>
          </a:xfrm>
          <a:prstGeom prst="straightConnector1">
            <a:avLst/>
          </a:prstGeom>
          <a:ln w="9525">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a:off x="1238252" y="3890373"/>
            <a:ext cx="504825" cy="1"/>
          </a:xfrm>
          <a:prstGeom prst="straightConnector1">
            <a:avLst/>
          </a:prstGeom>
          <a:ln w="9525">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H="1">
            <a:off x="1254155" y="4212346"/>
            <a:ext cx="415897" cy="6311"/>
          </a:xfrm>
          <a:prstGeom prst="straightConnector1">
            <a:avLst/>
          </a:prstGeom>
          <a:ln w="9525">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a:off x="1238252" y="4681058"/>
            <a:ext cx="504825" cy="1"/>
          </a:xfrm>
          <a:prstGeom prst="straightConnector1">
            <a:avLst/>
          </a:prstGeom>
          <a:ln w="9525">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H="1">
            <a:off x="1238252" y="4957284"/>
            <a:ext cx="504825" cy="1"/>
          </a:xfrm>
          <a:prstGeom prst="straightConnector1">
            <a:avLst/>
          </a:prstGeom>
          <a:ln w="9525">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a:off x="1238252" y="5233509"/>
            <a:ext cx="504825" cy="1"/>
          </a:xfrm>
          <a:prstGeom prst="straightConnector1">
            <a:avLst/>
          </a:prstGeom>
          <a:ln w="9525">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56" name="Round Diagonal Corner Rectangle 55"/>
          <p:cNvSpPr/>
          <p:nvPr/>
        </p:nvSpPr>
        <p:spPr>
          <a:xfrm>
            <a:off x="1581149" y="4428593"/>
            <a:ext cx="1576387" cy="992291"/>
          </a:xfrm>
          <a:prstGeom prst="round2DiagRect">
            <a:avLst>
              <a:gd name="adj1" fmla="val 11221"/>
              <a:gd name="adj2" fmla="val 0"/>
            </a:avLst>
          </a:prstGeom>
          <a:solidFill>
            <a:schemeClr val="accent3">
              <a:lumMod val="75000"/>
            </a:schemeClr>
          </a:solidFill>
          <a:ln>
            <a:solidFill>
              <a:schemeClr val="bg1"/>
            </a:solidFill>
          </a:ln>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ar-SA" kern="0" dirty="0">
                <a:solidFill>
                  <a:sysClr val="window" lastClr="FFFFFF"/>
                </a:solidFill>
                <a:latin typeface="Tw Cen MT"/>
                <a:cs typeface="+mj-cs"/>
              </a:rPr>
              <a:t>تدريب داخلي </a:t>
            </a:r>
            <a:endParaRPr lang="en-US" kern="0" dirty="0">
              <a:solidFill>
                <a:sysClr val="window" lastClr="FFFFFF"/>
              </a:solidFill>
              <a:latin typeface="Tw Cen MT"/>
              <a:cs typeface="+mj-cs"/>
            </a:endParaRPr>
          </a:p>
        </p:txBody>
      </p:sp>
      <p:sp>
        <p:nvSpPr>
          <p:cNvPr id="55" name="Round Diagonal Corner Rectangle 54"/>
          <p:cNvSpPr/>
          <p:nvPr/>
        </p:nvSpPr>
        <p:spPr>
          <a:xfrm>
            <a:off x="1581149" y="3079222"/>
            <a:ext cx="1576387" cy="1349372"/>
          </a:xfrm>
          <a:prstGeom prst="round2DiagRect">
            <a:avLst>
              <a:gd name="adj1" fmla="val 8812"/>
              <a:gd name="adj2" fmla="val 0"/>
            </a:avLst>
          </a:prstGeom>
          <a:solidFill>
            <a:schemeClr val="accent6">
              <a:lumMod val="75000"/>
            </a:schemeClr>
          </a:solidFill>
          <a:ln>
            <a:solidFill>
              <a:schemeClr val="bg1"/>
            </a:solidFill>
          </a:ln>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ar-SA" kern="0" dirty="0">
                <a:solidFill>
                  <a:sysClr val="window" lastClr="FFFFFF"/>
                </a:solidFill>
                <a:latin typeface="Tw Cen MT"/>
                <a:cs typeface="+mj-cs"/>
              </a:rPr>
              <a:t>تدريب خارجي </a:t>
            </a:r>
            <a:endParaRPr lang="en-US" kern="0" dirty="0">
              <a:solidFill>
                <a:sysClr val="window" lastClr="FFFFFF"/>
              </a:solidFill>
              <a:latin typeface="Tw Cen MT"/>
              <a:cs typeface="+mj-cs"/>
            </a:endParaRPr>
          </a:p>
        </p:txBody>
      </p:sp>
      <p:sp>
        <p:nvSpPr>
          <p:cNvPr id="58" name="Left Arrow 57"/>
          <p:cNvSpPr/>
          <p:nvPr/>
        </p:nvSpPr>
        <p:spPr>
          <a:xfrm>
            <a:off x="4714634" y="4863932"/>
            <a:ext cx="1504131" cy="480961"/>
          </a:xfrm>
          <a:prstGeom prst="leftArrow">
            <a:avLst>
              <a:gd name="adj1" fmla="val 68182"/>
              <a:gd name="adj2" fmla="val 22727"/>
            </a:avLst>
          </a:prstGeom>
          <a:solidFill>
            <a:schemeClr val="accent3">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ar-SA" kern="0" dirty="0">
                <a:solidFill>
                  <a:sysClr val="window" lastClr="FFFFFF"/>
                </a:solidFill>
                <a:latin typeface="Tw Cen MT"/>
                <a:cs typeface="+mj-cs"/>
              </a:rPr>
              <a:t>تدريب </a:t>
            </a:r>
            <a:endParaRPr lang="en-US" dirty="0">
              <a:cs typeface="+mj-cs"/>
            </a:endParaRPr>
          </a:p>
        </p:txBody>
      </p:sp>
      <p:sp>
        <p:nvSpPr>
          <p:cNvPr id="59" name="Left Arrow 58"/>
          <p:cNvSpPr/>
          <p:nvPr/>
        </p:nvSpPr>
        <p:spPr>
          <a:xfrm>
            <a:off x="3157537" y="3319749"/>
            <a:ext cx="982664" cy="489605"/>
          </a:xfrm>
          <a:prstGeom prst="leftArrow">
            <a:avLst>
              <a:gd name="adj1" fmla="val 68182"/>
              <a:gd name="adj2" fmla="val 22727"/>
            </a:avLst>
          </a:prstGeom>
          <a:solidFill>
            <a:schemeClr val="accent6">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defRPr/>
            </a:pPr>
            <a:r>
              <a:rPr lang="ar-SA" kern="0" dirty="0">
                <a:solidFill>
                  <a:sysClr val="window" lastClr="FFFFFF"/>
                </a:solidFill>
                <a:latin typeface="Tw Cen MT"/>
                <a:cs typeface="+mj-cs"/>
              </a:rPr>
              <a:t>خارجي </a:t>
            </a:r>
            <a:endParaRPr lang="en-US" kern="0" dirty="0">
              <a:solidFill>
                <a:sysClr val="window" lastClr="FFFFFF"/>
              </a:solidFill>
              <a:latin typeface="Tw Cen MT"/>
              <a:cs typeface="+mj-cs"/>
            </a:endParaRPr>
          </a:p>
        </p:txBody>
      </p:sp>
      <p:sp>
        <p:nvSpPr>
          <p:cNvPr id="60" name="Left Arrow 59"/>
          <p:cNvSpPr/>
          <p:nvPr/>
        </p:nvSpPr>
        <p:spPr>
          <a:xfrm>
            <a:off x="3157537" y="4848545"/>
            <a:ext cx="1042988" cy="504815"/>
          </a:xfrm>
          <a:prstGeom prst="leftArrow">
            <a:avLst>
              <a:gd name="adj1" fmla="val 68182"/>
              <a:gd name="adj2" fmla="val 22727"/>
            </a:avLst>
          </a:prstGeom>
          <a:solidFill>
            <a:schemeClr val="accent3">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defRPr/>
            </a:pPr>
            <a:r>
              <a:rPr lang="ar-SA" kern="0" dirty="0">
                <a:solidFill>
                  <a:sysClr val="window" lastClr="FFFFFF"/>
                </a:solidFill>
                <a:latin typeface="Tw Cen MT"/>
                <a:cs typeface="+mj-cs"/>
              </a:rPr>
              <a:t>داخلي  </a:t>
            </a:r>
            <a:endParaRPr lang="en-US" kern="0" dirty="0">
              <a:solidFill>
                <a:sysClr val="window" lastClr="FFFFFF"/>
              </a:solidFill>
              <a:latin typeface="Tw Cen MT"/>
              <a:cs typeface="+mj-cs"/>
            </a:endParaRPr>
          </a:p>
        </p:txBody>
      </p:sp>
      <p:sp>
        <p:nvSpPr>
          <p:cNvPr id="57" name="Left Arrow 56"/>
          <p:cNvSpPr/>
          <p:nvPr/>
        </p:nvSpPr>
        <p:spPr>
          <a:xfrm>
            <a:off x="4710646" y="3319751"/>
            <a:ext cx="1174749" cy="489605"/>
          </a:xfrm>
          <a:prstGeom prst="leftArrow">
            <a:avLst>
              <a:gd name="adj1" fmla="val 68182"/>
              <a:gd name="adj2" fmla="val 22727"/>
            </a:avLst>
          </a:prstGeom>
          <a:solidFill>
            <a:schemeClr val="accent6">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ar-SA" kern="0" dirty="0">
                <a:solidFill>
                  <a:sysClr val="window" lastClr="FFFFFF"/>
                </a:solidFill>
                <a:latin typeface="Tw Cen MT"/>
                <a:cs typeface="+mj-cs"/>
              </a:rPr>
              <a:t>تدريب </a:t>
            </a:r>
            <a:endParaRPr lang="en-US" dirty="0">
              <a:cs typeface="+mj-cs"/>
            </a:endParaRPr>
          </a:p>
        </p:txBody>
      </p:sp>
      <p:sp>
        <p:nvSpPr>
          <p:cNvPr id="3" name="Round Diagonal Corner Rectangle 2"/>
          <p:cNvSpPr/>
          <p:nvPr/>
        </p:nvSpPr>
        <p:spPr>
          <a:xfrm>
            <a:off x="5819776" y="3092304"/>
            <a:ext cx="1592262" cy="1336288"/>
          </a:xfrm>
          <a:prstGeom prst="round2DiagRect">
            <a:avLst>
              <a:gd name="adj1" fmla="val 8334"/>
              <a:gd name="adj2" fmla="val 0"/>
            </a:avLst>
          </a:prstGeom>
          <a:solidFill>
            <a:schemeClr val="accent6">
              <a:lumMod val="75000"/>
            </a:schemeClr>
          </a:solidFill>
          <a:ln>
            <a:solidFill>
              <a:schemeClr val="bg1"/>
            </a:solidFill>
          </a:ln>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ar-SA" kern="0" dirty="0">
                <a:solidFill>
                  <a:sysClr val="window" lastClr="FFFFFF"/>
                </a:solidFill>
                <a:latin typeface="Tw Cen MT"/>
                <a:cs typeface="+mj-cs"/>
              </a:rPr>
              <a:t>تدريب </a:t>
            </a:r>
            <a:r>
              <a:rPr lang="ar-SA" kern="0" dirty="0" smtClean="0">
                <a:solidFill>
                  <a:sysClr val="window" lastClr="FFFFFF"/>
                </a:solidFill>
                <a:latin typeface="Tw Cen MT"/>
                <a:cs typeface="+mj-cs"/>
              </a:rPr>
              <a:t>خارجي </a:t>
            </a:r>
            <a:endParaRPr lang="en-US" kern="0" dirty="0">
              <a:solidFill>
                <a:sysClr val="window" lastClr="FFFFFF"/>
              </a:solidFill>
              <a:latin typeface="Tw Cen MT"/>
              <a:cs typeface="+mj-cs"/>
            </a:endParaRPr>
          </a:p>
        </p:txBody>
      </p:sp>
      <p:sp>
        <p:nvSpPr>
          <p:cNvPr id="53" name="Round Diagonal Corner Rectangle 52"/>
          <p:cNvSpPr/>
          <p:nvPr/>
        </p:nvSpPr>
        <p:spPr>
          <a:xfrm>
            <a:off x="5819777" y="4392161"/>
            <a:ext cx="1584284" cy="1025912"/>
          </a:xfrm>
          <a:prstGeom prst="round2DiagRect">
            <a:avLst>
              <a:gd name="adj1" fmla="val 6598"/>
              <a:gd name="adj2" fmla="val 0"/>
            </a:avLst>
          </a:prstGeom>
          <a:solidFill>
            <a:schemeClr val="accent3">
              <a:lumMod val="75000"/>
            </a:schemeClr>
          </a:solidFill>
          <a:ln>
            <a:solidFill>
              <a:schemeClr val="bg1"/>
            </a:solidFill>
          </a:ln>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ar-SA" kern="0" dirty="0">
                <a:solidFill>
                  <a:sysClr val="window" lastClr="FFFFFF"/>
                </a:solidFill>
                <a:latin typeface="Tw Cen MT"/>
                <a:cs typeface="+mj-cs"/>
              </a:rPr>
              <a:t>تدريب داخلي </a:t>
            </a:r>
            <a:endParaRPr lang="en-US" kern="0" dirty="0">
              <a:solidFill>
                <a:sysClr val="window" lastClr="FFFFFF"/>
              </a:solidFill>
              <a:latin typeface="Tw Cen MT"/>
              <a:cs typeface="+mj-cs"/>
            </a:endParaRPr>
          </a:p>
        </p:txBody>
      </p:sp>
      <p:sp>
        <p:nvSpPr>
          <p:cNvPr id="54" name="Rounded Rectangle 53"/>
          <p:cNvSpPr/>
          <p:nvPr/>
        </p:nvSpPr>
        <p:spPr>
          <a:xfrm>
            <a:off x="4029076" y="3003452"/>
            <a:ext cx="647700" cy="2425899"/>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vert="vert270" rtlCol="0" anchor="ctr"/>
          <a:lstStyle/>
          <a:p>
            <a:pPr algn="ctr"/>
            <a:r>
              <a:rPr lang="ar-SA" kern="0" dirty="0">
                <a:solidFill>
                  <a:srgbClr val="FFFF00"/>
                </a:solidFill>
                <a:latin typeface="Tw Cen MT"/>
                <a:cs typeface="+mj-cs"/>
              </a:rPr>
              <a:t>التخصصات</a:t>
            </a:r>
            <a:endParaRPr lang="en-US" dirty="0">
              <a:solidFill>
                <a:srgbClr val="FFFF00"/>
              </a:solidFill>
              <a:cs typeface="+mj-cs"/>
            </a:endParaRPr>
          </a:p>
        </p:txBody>
      </p:sp>
      <p:sp>
        <p:nvSpPr>
          <p:cNvPr id="61" name="TextBox 39"/>
          <p:cNvSpPr txBox="1">
            <a:spLocks noChangeArrowheads="1"/>
          </p:cNvSpPr>
          <p:nvPr/>
        </p:nvSpPr>
        <p:spPr bwMode="auto">
          <a:xfrm>
            <a:off x="3641118" y="1820131"/>
            <a:ext cx="1449436" cy="369332"/>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ar-SA" b="1" kern="0" dirty="0" smtClean="0">
                <a:solidFill>
                  <a:schemeClr val="tx2">
                    <a:lumMod val="75000"/>
                  </a:schemeClr>
                </a:solidFill>
                <a:cs typeface="+mj-cs"/>
              </a:rPr>
              <a:t>مسارات التدريب </a:t>
            </a:r>
            <a:endParaRPr lang="en-US" b="1" kern="0" dirty="0" smtClean="0">
              <a:solidFill>
                <a:schemeClr val="tx2">
                  <a:lumMod val="75000"/>
                </a:schemeClr>
              </a:solidFill>
              <a:cs typeface="+mj-cs"/>
            </a:endParaRPr>
          </a:p>
        </p:txBody>
      </p:sp>
      <p:sp>
        <p:nvSpPr>
          <p:cNvPr id="62" name="TextBox 1"/>
          <p:cNvSpPr txBox="1">
            <a:spLocks noChangeArrowheads="1"/>
          </p:cNvSpPr>
          <p:nvPr/>
        </p:nvSpPr>
        <p:spPr bwMode="auto">
          <a:xfrm>
            <a:off x="7732715" y="3052550"/>
            <a:ext cx="1387475" cy="307777"/>
          </a:xfrm>
          <a:prstGeom prst="rect">
            <a:avLst/>
          </a:prstGeom>
          <a:noFill/>
          <a:ln w="9525">
            <a:noFill/>
            <a:miter lim="800000"/>
            <a:headEnd/>
            <a:tailEnd/>
          </a:ln>
        </p:spPr>
        <p:txBody>
          <a:bodyPr>
            <a:spAutoFit/>
          </a:bodyPr>
          <a:lstStyle/>
          <a:p>
            <a:pPr eaLnBrk="1" hangingPunct="1"/>
            <a:r>
              <a:rPr lang="ar-SA" sz="1400" b="1" dirty="0">
                <a:solidFill>
                  <a:schemeClr val="tx2"/>
                </a:solidFill>
                <a:cs typeface="+mj-cs"/>
              </a:rPr>
              <a:t>الكليات العسكرية</a:t>
            </a:r>
          </a:p>
        </p:txBody>
      </p:sp>
      <p:sp>
        <p:nvSpPr>
          <p:cNvPr id="63" name="TextBox 62"/>
          <p:cNvSpPr txBox="1">
            <a:spLocks noChangeArrowheads="1"/>
          </p:cNvSpPr>
          <p:nvPr/>
        </p:nvSpPr>
        <p:spPr bwMode="auto">
          <a:xfrm>
            <a:off x="7745428" y="3420590"/>
            <a:ext cx="1082675" cy="307777"/>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ar-SA" sz="1400" b="1" kern="0" dirty="0" smtClean="0">
                <a:solidFill>
                  <a:schemeClr val="tx2"/>
                </a:solidFill>
                <a:cs typeface="+mj-cs"/>
              </a:rPr>
              <a:t>الجامعيين</a:t>
            </a:r>
            <a:endParaRPr lang="en-US" sz="1400" b="1" kern="0" dirty="0" smtClean="0">
              <a:solidFill>
                <a:schemeClr val="tx2"/>
              </a:solidFill>
              <a:cs typeface="+mj-cs"/>
            </a:endParaRPr>
          </a:p>
        </p:txBody>
      </p:sp>
      <p:sp>
        <p:nvSpPr>
          <p:cNvPr id="67" name="TextBox 11"/>
          <p:cNvSpPr txBox="1">
            <a:spLocks noChangeArrowheads="1"/>
          </p:cNvSpPr>
          <p:nvPr/>
        </p:nvSpPr>
        <p:spPr bwMode="auto">
          <a:xfrm>
            <a:off x="7745428" y="3809355"/>
            <a:ext cx="1222043" cy="738664"/>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ar-SA" sz="1400" b="1" kern="0" dirty="0" smtClean="0">
                <a:solidFill>
                  <a:schemeClr val="tx2"/>
                </a:solidFill>
                <a:cs typeface="+mj-cs"/>
              </a:rPr>
              <a:t>خريجي الدبلوم او الشهادة المتوسطة الفني  </a:t>
            </a:r>
            <a:endParaRPr lang="en-US" sz="1400" b="1" kern="0" dirty="0" smtClean="0">
              <a:solidFill>
                <a:schemeClr val="tx2"/>
              </a:solidFill>
              <a:cs typeface="+mj-cs"/>
            </a:endParaRPr>
          </a:p>
        </p:txBody>
      </p:sp>
      <p:sp>
        <p:nvSpPr>
          <p:cNvPr id="68" name="TextBox 13"/>
          <p:cNvSpPr txBox="1">
            <a:spLocks noChangeArrowheads="1"/>
          </p:cNvSpPr>
          <p:nvPr/>
        </p:nvSpPr>
        <p:spPr bwMode="auto">
          <a:xfrm>
            <a:off x="7683500" y="4611314"/>
            <a:ext cx="1460500" cy="307777"/>
          </a:xfrm>
          <a:prstGeom prst="rect">
            <a:avLst/>
          </a:prstGeom>
          <a:noFill/>
          <a:ln>
            <a:noFill/>
          </a:ln>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ar-SA" sz="1400" b="1" kern="0" dirty="0" smtClean="0">
                <a:solidFill>
                  <a:schemeClr val="tx2"/>
                </a:solidFill>
                <a:cs typeface="+mj-cs"/>
              </a:rPr>
              <a:t>المهندسين المدنيين </a:t>
            </a:r>
            <a:endParaRPr lang="en-US" sz="1400" b="1" kern="0" dirty="0" smtClean="0">
              <a:solidFill>
                <a:schemeClr val="tx2"/>
              </a:solidFill>
              <a:cs typeface="+mj-cs"/>
            </a:endParaRPr>
          </a:p>
        </p:txBody>
      </p:sp>
      <p:sp>
        <p:nvSpPr>
          <p:cNvPr id="70" name="TextBox 6"/>
          <p:cNvSpPr txBox="1">
            <a:spLocks noChangeArrowheads="1"/>
          </p:cNvSpPr>
          <p:nvPr/>
        </p:nvSpPr>
        <p:spPr bwMode="auto">
          <a:xfrm>
            <a:off x="5918202" y="6090808"/>
            <a:ext cx="1489075" cy="523220"/>
          </a:xfrm>
          <a:prstGeom prst="rect">
            <a:avLst/>
          </a:prstGeom>
          <a:noFill/>
          <a:ln w="9525">
            <a:noFill/>
            <a:miter lim="800000"/>
            <a:headEnd/>
            <a:tailEnd/>
          </a:ln>
        </p:spPr>
        <p:txBody>
          <a:bodyPr wrap="square">
            <a:spAutoFit/>
          </a:bodyPr>
          <a:lstStyle/>
          <a:p>
            <a:pPr algn="ctr" eaLnBrk="1" hangingPunct="1"/>
            <a:r>
              <a:rPr lang="ar-SA" sz="1400" b="1" dirty="0">
                <a:solidFill>
                  <a:schemeClr val="tx1">
                    <a:lumMod val="65000"/>
                    <a:lumOff val="35000"/>
                  </a:schemeClr>
                </a:solidFill>
                <a:cs typeface="+mj-cs"/>
              </a:rPr>
              <a:t>دورة تأسيسية </a:t>
            </a:r>
            <a:endParaRPr lang="en-US" sz="1400" b="1" dirty="0">
              <a:solidFill>
                <a:schemeClr val="tx1">
                  <a:lumMod val="65000"/>
                  <a:lumOff val="35000"/>
                </a:schemeClr>
              </a:solidFill>
              <a:cs typeface="+mj-cs"/>
            </a:endParaRPr>
          </a:p>
          <a:p>
            <a:pPr algn="ctr" eaLnBrk="1" hangingPunct="1"/>
            <a:r>
              <a:rPr lang="ar-SA" sz="1400" b="1" dirty="0">
                <a:solidFill>
                  <a:schemeClr val="tx1">
                    <a:lumMod val="65000"/>
                    <a:lumOff val="35000"/>
                  </a:schemeClr>
                </a:solidFill>
                <a:cs typeface="+mj-cs"/>
              </a:rPr>
              <a:t>لمدة (7-8) اشهر</a:t>
            </a:r>
            <a:endParaRPr lang="en-US" sz="1400" b="1" dirty="0">
              <a:solidFill>
                <a:schemeClr val="tx1">
                  <a:lumMod val="65000"/>
                  <a:lumOff val="35000"/>
                </a:schemeClr>
              </a:solidFill>
              <a:cs typeface="+mj-cs"/>
            </a:endParaRPr>
          </a:p>
        </p:txBody>
      </p:sp>
      <p:sp>
        <p:nvSpPr>
          <p:cNvPr id="71" name="TextBox 7"/>
          <p:cNvSpPr txBox="1">
            <a:spLocks noChangeArrowheads="1"/>
          </p:cNvSpPr>
          <p:nvPr/>
        </p:nvSpPr>
        <p:spPr bwMode="auto">
          <a:xfrm>
            <a:off x="1670050" y="6066996"/>
            <a:ext cx="1411288" cy="52322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tabLst>
                <a:tab pos="1165225" algn="l"/>
              </a:tabLst>
              <a:defRPr/>
            </a:pPr>
            <a:r>
              <a:rPr lang="ar-SA" sz="1400" b="1" kern="0" dirty="0" smtClean="0">
                <a:solidFill>
                  <a:schemeClr val="tx1">
                    <a:lumMod val="65000"/>
                    <a:lumOff val="35000"/>
                  </a:schemeClr>
                </a:solidFill>
                <a:cs typeface="+mj-cs"/>
              </a:rPr>
              <a:t>دورة متقدمة </a:t>
            </a:r>
            <a:r>
              <a:rPr lang="en-US" sz="1400" b="1" kern="0" dirty="0" smtClean="0">
                <a:solidFill>
                  <a:schemeClr val="tx1">
                    <a:lumMod val="65000"/>
                    <a:lumOff val="35000"/>
                  </a:schemeClr>
                </a:solidFill>
                <a:cs typeface="+mj-cs"/>
              </a:rPr>
              <a:t> </a:t>
            </a:r>
          </a:p>
          <a:p>
            <a:pPr algn="ctr" eaLnBrk="1" fontAlgn="auto" hangingPunct="1">
              <a:spcBef>
                <a:spcPts val="0"/>
              </a:spcBef>
              <a:spcAft>
                <a:spcPts val="0"/>
              </a:spcAft>
              <a:defRPr/>
            </a:pPr>
            <a:r>
              <a:rPr lang="ar-SA" sz="1400" b="1" kern="0" dirty="0" smtClean="0">
                <a:solidFill>
                  <a:schemeClr val="tx1">
                    <a:lumMod val="65000"/>
                    <a:lumOff val="35000"/>
                  </a:schemeClr>
                </a:solidFill>
                <a:cs typeface="+mj-cs"/>
              </a:rPr>
              <a:t>لمدة (7-9) أشهر</a:t>
            </a:r>
            <a:endParaRPr lang="en-US" sz="1400" b="1" kern="0" dirty="0" smtClean="0">
              <a:solidFill>
                <a:schemeClr val="tx1">
                  <a:lumMod val="65000"/>
                  <a:lumOff val="35000"/>
                </a:schemeClr>
              </a:solidFill>
              <a:cs typeface="+mj-cs"/>
            </a:endParaRPr>
          </a:p>
        </p:txBody>
      </p:sp>
      <p:sp>
        <p:nvSpPr>
          <p:cNvPr id="72" name="TextBox 64"/>
          <p:cNvSpPr txBox="1">
            <a:spLocks noChangeArrowheads="1"/>
          </p:cNvSpPr>
          <p:nvPr/>
        </p:nvSpPr>
        <p:spPr bwMode="auto">
          <a:xfrm>
            <a:off x="3290888" y="5838952"/>
            <a:ext cx="2432050" cy="738664"/>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ar-SA" sz="1400" b="1" kern="0" dirty="0" smtClean="0">
                <a:solidFill>
                  <a:schemeClr val="tx1">
                    <a:lumMod val="65000"/>
                    <a:lumOff val="35000"/>
                  </a:schemeClr>
                </a:solidFill>
                <a:cs typeface="+mj-cs"/>
              </a:rPr>
              <a:t>الدورات التخصصية الداخلية والخارجية حسب مجال العمل </a:t>
            </a:r>
            <a:endParaRPr lang="en-US" sz="1400" b="1" kern="0" dirty="0" smtClean="0">
              <a:solidFill>
                <a:schemeClr val="tx1">
                  <a:lumMod val="65000"/>
                  <a:lumOff val="35000"/>
                </a:schemeClr>
              </a:solidFill>
              <a:cs typeface="+mj-cs"/>
            </a:endParaRPr>
          </a:p>
          <a:p>
            <a:pPr algn="ctr" eaLnBrk="1" fontAlgn="auto" hangingPunct="1">
              <a:spcBef>
                <a:spcPts val="0"/>
              </a:spcBef>
              <a:spcAft>
                <a:spcPts val="0"/>
              </a:spcAft>
              <a:defRPr/>
            </a:pPr>
            <a:r>
              <a:rPr lang="ar-SA" sz="1400" b="1" kern="0" dirty="0" smtClean="0">
                <a:solidFill>
                  <a:schemeClr val="tx1">
                    <a:lumMod val="65000"/>
                    <a:lumOff val="35000"/>
                  </a:schemeClr>
                </a:solidFill>
                <a:cs typeface="+mj-cs"/>
              </a:rPr>
              <a:t>لمدة ( 3) أشهر</a:t>
            </a:r>
            <a:endParaRPr lang="en-US" sz="1400" b="1" kern="0" dirty="0" smtClean="0">
              <a:solidFill>
                <a:schemeClr val="tx1">
                  <a:lumMod val="65000"/>
                  <a:lumOff val="35000"/>
                </a:schemeClr>
              </a:solidFill>
              <a:cs typeface="+mj-cs"/>
            </a:endParaRPr>
          </a:p>
        </p:txBody>
      </p:sp>
      <p:sp>
        <p:nvSpPr>
          <p:cNvPr id="73" name="TextBox 5"/>
          <p:cNvSpPr txBox="1">
            <a:spLocks noChangeArrowheads="1"/>
          </p:cNvSpPr>
          <p:nvPr/>
        </p:nvSpPr>
        <p:spPr bwMode="auto">
          <a:xfrm>
            <a:off x="7747001" y="6135785"/>
            <a:ext cx="771365" cy="369332"/>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ar-SA" b="1" kern="0" dirty="0" smtClean="0">
                <a:solidFill>
                  <a:schemeClr val="accent6">
                    <a:lumMod val="75000"/>
                  </a:schemeClr>
                </a:solidFill>
                <a:cs typeface="+mj-cs"/>
              </a:rPr>
              <a:t>الدورات</a:t>
            </a:r>
            <a:endParaRPr lang="en-US" b="1" kern="0" dirty="0" smtClean="0">
              <a:solidFill>
                <a:schemeClr val="accent6">
                  <a:lumMod val="75000"/>
                </a:schemeClr>
              </a:solidFill>
              <a:cs typeface="+mj-cs"/>
            </a:endParaRPr>
          </a:p>
        </p:txBody>
      </p:sp>
      <p:sp>
        <p:nvSpPr>
          <p:cNvPr id="74" name="TextBox 5"/>
          <p:cNvSpPr txBox="1">
            <a:spLocks noChangeArrowheads="1"/>
          </p:cNvSpPr>
          <p:nvPr/>
        </p:nvSpPr>
        <p:spPr bwMode="auto">
          <a:xfrm>
            <a:off x="5834591" y="5452633"/>
            <a:ext cx="1555750" cy="307777"/>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ar-SA" sz="1400" b="1" kern="0" dirty="0">
                <a:solidFill>
                  <a:schemeClr val="tx2"/>
                </a:solidFill>
              </a:rPr>
              <a:t>مرة </a:t>
            </a:r>
            <a:r>
              <a:rPr lang="ar-SA" sz="1400" b="1" kern="0" dirty="0" smtClean="0">
                <a:solidFill>
                  <a:schemeClr val="tx2"/>
                </a:solidFill>
              </a:rPr>
              <a:t>واحده </a:t>
            </a:r>
            <a:r>
              <a:rPr lang="ar-SA" sz="1400" b="1" kern="0" dirty="0">
                <a:solidFill>
                  <a:schemeClr val="tx2"/>
                </a:solidFill>
              </a:rPr>
              <a:t>كل سنة</a:t>
            </a:r>
            <a:endParaRPr lang="en-US" sz="1400" b="1" kern="0" dirty="0">
              <a:solidFill>
                <a:schemeClr val="tx2"/>
              </a:solidFill>
            </a:endParaRPr>
          </a:p>
        </p:txBody>
      </p:sp>
      <p:sp>
        <p:nvSpPr>
          <p:cNvPr id="75" name="TextBox 5"/>
          <p:cNvSpPr txBox="1">
            <a:spLocks noChangeArrowheads="1"/>
          </p:cNvSpPr>
          <p:nvPr/>
        </p:nvSpPr>
        <p:spPr bwMode="auto">
          <a:xfrm>
            <a:off x="1658409" y="5452105"/>
            <a:ext cx="1389063" cy="307777"/>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ar-SA" sz="1400" b="1" kern="0" dirty="0" smtClean="0">
                <a:solidFill>
                  <a:schemeClr val="tx2"/>
                </a:solidFill>
                <a:cs typeface="+mj-cs"/>
              </a:rPr>
              <a:t>مرة واحده كل سنة</a:t>
            </a:r>
            <a:endParaRPr lang="en-US" sz="1400" b="1" kern="0" dirty="0" smtClean="0">
              <a:solidFill>
                <a:schemeClr val="tx2"/>
              </a:solidFill>
              <a:cs typeface="+mj-cs"/>
            </a:endParaRPr>
          </a:p>
        </p:txBody>
      </p:sp>
      <p:sp>
        <p:nvSpPr>
          <p:cNvPr id="76" name="TextBox 9235"/>
          <p:cNvSpPr txBox="1">
            <a:spLocks noChangeArrowheads="1"/>
          </p:cNvSpPr>
          <p:nvPr/>
        </p:nvSpPr>
        <p:spPr bwMode="auto">
          <a:xfrm>
            <a:off x="7756527" y="5420883"/>
            <a:ext cx="923925" cy="369332"/>
          </a:xfrm>
          <a:prstGeom prst="rect">
            <a:avLst/>
          </a:prstGeom>
          <a:noFill/>
          <a:ln w="9525">
            <a:noFill/>
            <a:miter lim="800000"/>
            <a:headEnd/>
            <a:tailEnd/>
          </a:ln>
        </p:spPr>
        <p:txBody>
          <a:bodyPr>
            <a:spAutoFit/>
          </a:bodyPr>
          <a:lstStyle/>
          <a:p>
            <a:pPr eaLnBrk="1" hangingPunct="1"/>
            <a:r>
              <a:rPr lang="ar-SA" b="1" dirty="0">
                <a:solidFill>
                  <a:schemeClr val="accent6">
                    <a:lumMod val="75000"/>
                  </a:schemeClr>
                </a:solidFill>
                <a:cs typeface="+mj-cs"/>
              </a:rPr>
              <a:t>التكرار</a:t>
            </a:r>
          </a:p>
        </p:txBody>
      </p:sp>
      <p:cxnSp>
        <p:nvCxnSpPr>
          <p:cNvPr id="85" name="Straight Arrow Connector 84"/>
          <p:cNvCxnSpPr>
            <a:stCxn id="62" idx="1"/>
          </p:cNvCxnSpPr>
          <p:nvPr/>
        </p:nvCxnSpPr>
        <p:spPr>
          <a:xfrm flipH="1">
            <a:off x="7427915" y="3206439"/>
            <a:ext cx="304800" cy="0"/>
          </a:xfrm>
          <a:prstGeom prst="straightConnector1">
            <a:avLst/>
          </a:prstGeom>
          <a:ln w="9525">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H="1" flipV="1">
            <a:off x="7427913" y="3576129"/>
            <a:ext cx="304800" cy="1"/>
          </a:xfrm>
          <a:prstGeom prst="straightConnector1">
            <a:avLst/>
          </a:prstGeom>
          <a:ln w="9525">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H="1" flipV="1">
            <a:off x="7427913" y="4047411"/>
            <a:ext cx="304800" cy="1"/>
          </a:xfrm>
          <a:prstGeom prst="straightConnector1">
            <a:avLst/>
          </a:prstGeom>
          <a:ln w="9525">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H="1" flipV="1">
            <a:off x="7427913" y="4773165"/>
            <a:ext cx="304800" cy="1"/>
          </a:xfrm>
          <a:prstGeom prst="straightConnector1">
            <a:avLst/>
          </a:prstGeom>
          <a:ln w="9525">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7412038" y="5029201"/>
            <a:ext cx="0" cy="1333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a:xfrm>
            <a:off x="1557299" y="2221213"/>
            <a:ext cx="5846763" cy="733425"/>
          </a:xfrm>
          <a:prstGeom prst="roundRect">
            <a:avLst/>
          </a:prstGeom>
          <a:solidFill>
            <a:schemeClr val="tx2"/>
          </a:solidFill>
          <a:scene3d>
            <a:camera prst="orthographicFront"/>
            <a:lightRig rig="threePt" dir="t"/>
          </a:scene3d>
          <a:sp3d>
            <a:bevelT w="139700" prst="cross"/>
          </a:sp3d>
        </p:spPr>
        <p:style>
          <a:lnRef idx="3">
            <a:schemeClr val="lt1"/>
          </a:lnRef>
          <a:fillRef idx="1">
            <a:schemeClr val="accent1"/>
          </a:fillRef>
          <a:effectRef idx="1">
            <a:schemeClr val="accent1"/>
          </a:effectRef>
          <a:fontRef idx="minor">
            <a:schemeClr val="lt1"/>
          </a:fontRef>
        </p:style>
        <p:txBody>
          <a:bodyPr rtlCol="0" anchor="ctr"/>
          <a:lstStyle/>
          <a:p>
            <a:pPr algn="ctr"/>
            <a:r>
              <a:rPr lang="ar-SA" kern="0" dirty="0">
                <a:solidFill>
                  <a:schemeClr val="bg1"/>
                </a:solidFill>
                <a:latin typeface="Tw Cen MT"/>
                <a:cs typeface="+mj-cs"/>
              </a:rPr>
              <a:t>المسار الوظيفي </a:t>
            </a:r>
            <a:endParaRPr lang="en-US" dirty="0">
              <a:solidFill>
                <a:schemeClr val="bg1"/>
              </a:solidFill>
              <a:cs typeface="+mj-cs"/>
            </a:endParaRPr>
          </a:p>
        </p:txBody>
      </p:sp>
      <p:sp>
        <p:nvSpPr>
          <p:cNvPr id="4" name="مربع نص 3"/>
          <p:cNvSpPr txBox="1"/>
          <p:nvPr/>
        </p:nvSpPr>
        <p:spPr>
          <a:xfrm>
            <a:off x="7645099" y="2318856"/>
            <a:ext cx="1293481" cy="366712"/>
          </a:xfrm>
          <a:prstGeom prst="rect">
            <a:avLst/>
          </a:prstGeom>
        </p:spPr>
        <p:txBody>
          <a:bodyPr vert="horz" wrap="square" lIns="91440" tIns="45720" rIns="91440" bIns="45720" rtlCol="1">
            <a:noAutofit/>
          </a:bodyPr>
          <a:lstStyle/>
          <a:p>
            <a:pPr algn="ctr" rtl="1">
              <a:spcBef>
                <a:spcPct val="20000"/>
              </a:spcBef>
            </a:pPr>
            <a:r>
              <a:rPr lang="ar-SA" sz="2000" b="1" dirty="0" smtClean="0">
                <a:solidFill>
                  <a:srgbClr val="FF0000"/>
                </a:solidFill>
                <a:latin typeface="Traditional Arabic" pitchFamily="18" charset="-78"/>
                <a:cs typeface="+mj-cs"/>
              </a:rPr>
              <a:t>الفئة المستهدفة</a:t>
            </a:r>
          </a:p>
        </p:txBody>
      </p:sp>
      <p:sp>
        <p:nvSpPr>
          <p:cNvPr id="64" name="مربع نص 63"/>
          <p:cNvSpPr txBox="1"/>
          <p:nvPr/>
        </p:nvSpPr>
        <p:spPr>
          <a:xfrm>
            <a:off x="202760" y="2333847"/>
            <a:ext cx="1293481" cy="366712"/>
          </a:xfrm>
          <a:prstGeom prst="rect">
            <a:avLst/>
          </a:prstGeom>
        </p:spPr>
        <p:txBody>
          <a:bodyPr vert="horz" wrap="square" lIns="91440" tIns="45720" rIns="91440" bIns="45720" rtlCol="1">
            <a:noAutofit/>
          </a:bodyPr>
          <a:lstStyle/>
          <a:p>
            <a:pPr algn="ctr" rtl="1">
              <a:spcBef>
                <a:spcPct val="20000"/>
              </a:spcBef>
            </a:pPr>
            <a:r>
              <a:rPr lang="ar-SA" sz="2000" b="1" dirty="0" smtClean="0">
                <a:solidFill>
                  <a:srgbClr val="FF0000"/>
                </a:solidFill>
                <a:latin typeface="Traditional Arabic" pitchFamily="18" charset="-78"/>
                <a:cs typeface="+mj-cs"/>
              </a:rPr>
              <a:t>التخصصات</a:t>
            </a:r>
          </a:p>
        </p:txBody>
      </p:sp>
      <p:sp>
        <p:nvSpPr>
          <p:cNvPr id="65" name="Rounded Rectangle 9"/>
          <p:cNvSpPr/>
          <p:nvPr/>
        </p:nvSpPr>
        <p:spPr>
          <a:xfrm>
            <a:off x="2054269"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altLang="ar-SA" sz="3200" b="1" dirty="0" smtClean="0">
                <a:solidFill>
                  <a:schemeClr val="bg1"/>
                </a:solidFill>
                <a:latin typeface="Traditional Arabic" pitchFamily="18" charset="-78"/>
              </a:rPr>
              <a:t>4.تجربة وزارة الدفاع في نقل التقنية</a:t>
            </a:r>
            <a:endParaRPr lang="ar-SA" altLang="ar-SA" sz="3200" b="1" dirty="0">
              <a:solidFill>
                <a:schemeClr val="bg1"/>
              </a:solidFill>
              <a:latin typeface="Traditional Arabic" pitchFamily="18" charset="-78"/>
            </a:endParaRPr>
          </a:p>
        </p:txBody>
      </p:sp>
      <p:sp>
        <p:nvSpPr>
          <p:cNvPr id="66" name="TextBox 5"/>
          <p:cNvSpPr txBox="1">
            <a:spLocks noChangeArrowheads="1"/>
          </p:cNvSpPr>
          <p:nvPr/>
        </p:nvSpPr>
        <p:spPr bwMode="auto">
          <a:xfrm>
            <a:off x="3716860" y="5448572"/>
            <a:ext cx="1219201" cy="307777"/>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ar-SA" sz="1400" b="1" kern="0" dirty="0" smtClean="0">
                <a:solidFill>
                  <a:schemeClr val="tx2"/>
                </a:solidFill>
                <a:cs typeface="+mj-cs"/>
              </a:rPr>
              <a:t>مرتين كل سنه</a:t>
            </a:r>
            <a:endParaRPr lang="en-US" sz="1400" b="1" kern="0" dirty="0" smtClean="0">
              <a:solidFill>
                <a:schemeClr val="tx2"/>
              </a:solidFill>
              <a:cs typeface="+mj-cs"/>
            </a:endParaRPr>
          </a:p>
        </p:txBody>
      </p:sp>
    </p:spTree>
    <p:extLst>
      <p:ext uri="{BB962C8B-B14F-4D97-AF65-F5344CB8AC3E}">
        <p14:creationId xmlns:p14="http://schemas.microsoft.com/office/powerpoint/2010/main" val="162228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anim calcmode="lin" valueType="num">
                                      <p:cBhvr>
                                        <p:cTn id="13" dur="1000" fill="hold"/>
                                        <p:tgtEl>
                                          <p:spTgt spid="61"/>
                                        </p:tgtEl>
                                        <p:attrNameLst>
                                          <p:attrName>ppt_x</p:attrName>
                                        </p:attrNameLst>
                                      </p:cBhvr>
                                      <p:tavLst>
                                        <p:tav tm="0">
                                          <p:val>
                                            <p:strVal val="#ppt_x"/>
                                          </p:val>
                                        </p:tav>
                                        <p:tav tm="100000">
                                          <p:val>
                                            <p:strVal val="#ppt_x"/>
                                          </p:val>
                                        </p:tav>
                                      </p:tavLst>
                                    </p:anim>
                                    <p:anim calcmode="lin" valueType="num">
                                      <p:cBhvr>
                                        <p:cTn id="14" dur="1000" fill="hold"/>
                                        <p:tgtEl>
                                          <p:spTgt spid="6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anim calcmode="lin" valueType="num">
                                      <p:cBhvr>
                                        <p:cTn id="30" dur="1000" fill="hold"/>
                                        <p:tgtEl>
                                          <p:spTgt spid="53"/>
                                        </p:tgtEl>
                                        <p:attrNameLst>
                                          <p:attrName>ppt_x</p:attrName>
                                        </p:attrNameLst>
                                      </p:cBhvr>
                                      <p:tavLst>
                                        <p:tav tm="0">
                                          <p:val>
                                            <p:strVal val="#ppt_x"/>
                                          </p:val>
                                        </p:tav>
                                        <p:tav tm="100000">
                                          <p:val>
                                            <p:strVal val="#ppt_x"/>
                                          </p:val>
                                        </p:tav>
                                      </p:tavLst>
                                    </p:anim>
                                    <p:anim calcmode="lin" valueType="num">
                                      <p:cBhvr>
                                        <p:cTn id="31" dur="1000" fill="hold"/>
                                        <p:tgtEl>
                                          <p:spTgt spid="5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1000"/>
                                        <p:tgtEl>
                                          <p:spTgt spid="57"/>
                                        </p:tgtEl>
                                      </p:cBhvr>
                                    </p:animEffect>
                                    <p:anim calcmode="lin" valueType="num">
                                      <p:cBhvr>
                                        <p:cTn id="35" dur="1000" fill="hold"/>
                                        <p:tgtEl>
                                          <p:spTgt spid="57"/>
                                        </p:tgtEl>
                                        <p:attrNameLst>
                                          <p:attrName>ppt_x</p:attrName>
                                        </p:attrNameLst>
                                      </p:cBhvr>
                                      <p:tavLst>
                                        <p:tav tm="0">
                                          <p:val>
                                            <p:strVal val="#ppt_x"/>
                                          </p:val>
                                        </p:tav>
                                        <p:tav tm="100000">
                                          <p:val>
                                            <p:strVal val="#ppt_x"/>
                                          </p:val>
                                        </p:tav>
                                      </p:tavLst>
                                    </p:anim>
                                    <p:anim calcmode="lin" valueType="num">
                                      <p:cBhvr>
                                        <p:cTn id="36" dur="1000" fill="hold"/>
                                        <p:tgtEl>
                                          <p:spTgt spid="5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fade">
                                      <p:cBhvr>
                                        <p:cTn id="39" dur="1000"/>
                                        <p:tgtEl>
                                          <p:spTgt spid="97"/>
                                        </p:tgtEl>
                                      </p:cBhvr>
                                    </p:animEffect>
                                    <p:anim calcmode="lin" valueType="num">
                                      <p:cBhvr>
                                        <p:cTn id="40" dur="1000" fill="hold"/>
                                        <p:tgtEl>
                                          <p:spTgt spid="97"/>
                                        </p:tgtEl>
                                        <p:attrNameLst>
                                          <p:attrName>ppt_x</p:attrName>
                                        </p:attrNameLst>
                                      </p:cBhvr>
                                      <p:tavLst>
                                        <p:tav tm="0">
                                          <p:val>
                                            <p:strVal val="#ppt_x"/>
                                          </p:val>
                                        </p:tav>
                                        <p:tav tm="100000">
                                          <p:val>
                                            <p:strVal val="#ppt_x"/>
                                          </p:val>
                                        </p:tav>
                                      </p:tavLst>
                                    </p:anim>
                                    <p:anim calcmode="lin" valueType="num">
                                      <p:cBhvr>
                                        <p:cTn id="41" dur="1000" fill="hold"/>
                                        <p:tgtEl>
                                          <p:spTgt spid="9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1000"/>
                                        <p:tgtEl>
                                          <p:spTgt spid="58"/>
                                        </p:tgtEl>
                                      </p:cBhvr>
                                    </p:animEffect>
                                    <p:anim calcmode="lin" valueType="num">
                                      <p:cBhvr>
                                        <p:cTn id="45" dur="1000" fill="hold"/>
                                        <p:tgtEl>
                                          <p:spTgt spid="58"/>
                                        </p:tgtEl>
                                        <p:attrNameLst>
                                          <p:attrName>ppt_x</p:attrName>
                                        </p:attrNameLst>
                                      </p:cBhvr>
                                      <p:tavLst>
                                        <p:tav tm="0">
                                          <p:val>
                                            <p:strVal val="#ppt_x"/>
                                          </p:val>
                                        </p:tav>
                                        <p:tav tm="100000">
                                          <p:val>
                                            <p:strVal val="#ppt_x"/>
                                          </p:val>
                                        </p:tav>
                                      </p:tavLst>
                                    </p:anim>
                                    <p:anim calcmode="lin" valueType="num">
                                      <p:cBhvr>
                                        <p:cTn id="46" dur="1000" fill="hold"/>
                                        <p:tgtEl>
                                          <p:spTgt spid="5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anim calcmode="lin" valueType="num">
                                      <p:cBhvr>
                                        <p:cTn id="50" dur="1000" fill="hold"/>
                                        <p:tgtEl>
                                          <p:spTgt spid="60"/>
                                        </p:tgtEl>
                                        <p:attrNameLst>
                                          <p:attrName>ppt_x</p:attrName>
                                        </p:attrNameLst>
                                      </p:cBhvr>
                                      <p:tavLst>
                                        <p:tav tm="0">
                                          <p:val>
                                            <p:strVal val="#ppt_x"/>
                                          </p:val>
                                        </p:tav>
                                        <p:tav tm="100000">
                                          <p:val>
                                            <p:strVal val="#ppt_x"/>
                                          </p:val>
                                        </p:tav>
                                      </p:tavLst>
                                    </p:anim>
                                    <p:anim calcmode="lin" valueType="num">
                                      <p:cBhvr>
                                        <p:cTn id="51" dur="1000" fill="hold"/>
                                        <p:tgtEl>
                                          <p:spTgt spid="6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98"/>
                                        </p:tgtEl>
                                        <p:attrNameLst>
                                          <p:attrName>style.visibility</p:attrName>
                                        </p:attrNameLst>
                                      </p:cBhvr>
                                      <p:to>
                                        <p:strVal val="visible"/>
                                      </p:to>
                                    </p:set>
                                    <p:animEffect transition="in" filter="fade">
                                      <p:cBhvr>
                                        <p:cTn id="54" dur="1000"/>
                                        <p:tgtEl>
                                          <p:spTgt spid="98"/>
                                        </p:tgtEl>
                                      </p:cBhvr>
                                    </p:animEffect>
                                    <p:anim calcmode="lin" valueType="num">
                                      <p:cBhvr>
                                        <p:cTn id="55" dur="1000" fill="hold"/>
                                        <p:tgtEl>
                                          <p:spTgt spid="98"/>
                                        </p:tgtEl>
                                        <p:attrNameLst>
                                          <p:attrName>ppt_x</p:attrName>
                                        </p:attrNameLst>
                                      </p:cBhvr>
                                      <p:tavLst>
                                        <p:tav tm="0">
                                          <p:val>
                                            <p:strVal val="#ppt_x"/>
                                          </p:val>
                                        </p:tav>
                                        <p:tav tm="100000">
                                          <p:val>
                                            <p:strVal val="#ppt_x"/>
                                          </p:val>
                                        </p:tav>
                                      </p:tavLst>
                                    </p:anim>
                                    <p:anim calcmode="lin" valueType="num">
                                      <p:cBhvr>
                                        <p:cTn id="56" dur="1000" fill="hold"/>
                                        <p:tgtEl>
                                          <p:spTgt spid="9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1000"/>
                                        <p:tgtEl>
                                          <p:spTgt spid="59"/>
                                        </p:tgtEl>
                                      </p:cBhvr>
                                    </p:animEffect>
                                    <p:anim calcmode="lin" valueType="num">
                                      <p:cBhvr>
                                        <p:cTn id="60" dur="1000" fill="hold"/>
                                        <p:tgtEl>
                                          <p:spTgt spid="59"/>
                                        </p:tgtEl>
                                        <p:attrNameLst>
                                          <p:attrName>ppt_x</p:attrName>
                                        </p:attrNameLst>
                                      </p:cBhvr>
                                      <p:tavLst>
                                        <p:tav tm="0">
                                          <p:val>
                                            <p:strVal val="#ppt_x"/>
                                          </p:val>
                                        </p:tav>
                                        <p:tav tm="100000">
                                          <p:val>
                                            <p:strVal val="#ppt_x"/>
                                          </p:val>
                                        </p:tav>
                                      </p:tavLst>
                                    </p:anim>
                                    <p:anim calcmode="lin" valueType="num">
                                      <p:cBhvr>
                                        <p:cTn id="61" dur="1000" fill="hold"/>
                                        <p:tgtEl>
                                          <p:spTgt spid="5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1000"/>
                                        <p:tgtEl>
                                          <p:spTgt spid="55"/>
                                        </p:tgtEl>
                                      </p:cBhvr>
                                    </p:animEffect>
                                    <p:anim calcmode="lin" valueType="num">
                                      <p:cBhvr>
                                        <p:cTn id="65" dur="1000" fill="hold"/>
                                        <p:tgtEl>
                                          <p:spTgt spid="55"/>
                                        </p:tgtEl>
                                        <p:attrNameLst>
                                          <p:attrName>ppt_x</p:attrName>
                                        </p:attrNameLst>
                                      </p:cBhvr>
                                      <p:tavLst>
                                        <p:tav tm="0">
                                          <p:val>
                                            <p:strVal val="#ppt_x"/>
                                          </p:val>
                                        </p:tav>
                                        <p:tav tm="100000">
                                          <p:val>
                                            <p:strVal val="#ppt_x"/>
                                          </p:val>
                                        </p:tav>
                                      </p:tavLst>
                                    </p:anim>
                                    <p:anim calcmode="lin" valueType="num">
                                      <p:cBhvr>
                                        <p:cTn id="66" dur="1000" fill="hold"/>
                                        <p:tgtEl>
                                          <p:spTgt spid="5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1000"/>
                                        <p:tgtEl>
                                          <p:spTgt spid="56"/>
                                        </p:tgtEl>
                                      </p:cBhvr>
                                    </p:animEffect>
                                    <p:anim calcmode="lin" valueType="num">
                                      <p:cBhvr>
                                        <p:cTn id="70" dur="1000" fill="hold"/>
                                        <p:tgtEl>
                                          <p:spTgt spid="56"/>
                                        </p:tgtEl>
                                        <p:attrNameLst>
                                          <p:attrName>ppt_x</p:attrName>
                                        </p:attrNameLst>
                                      </p:cBhvr>
                                      <p:tavLst>
                                        <p:tav tm="0">
                                          <p:val>
                                            <p:strVal val="#ppt_x"/>
                                          </p:val>
                                        </p:tav>
                                        <p:tav tm="100000">
                                          <p:val>
                                            <p:strVal val="#ppt_x"/>
                                          </p:val>
                                        </p:tav>
                                      </p:tavLst>
                                    </p:anim>
                                    <p:anim calcmode="lin" valueType="num">
                                      <p:cBhvr>
                                        <p:cTn id="71" dur="1000" fill="hold"/>
                                        <p:tgtEl>
                                          <p:spTgt spid="5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1000"/>
                                        <p:tgtEl>
                                          <p:spTgt spid="54"/>
                                        </p:tgtEl>
                                      </p:cBhvr>
                                    </p:animEffect>
                                    <p:anim calcmode="lin" valueType="num">
                                      <p:cBhvr>
                                        <p:cTn id="75" dur="1000" fill="hold"/>
                                        <p:tgtEl>
                                          <p:spTgt spid="54"/>
                                        </p:tgtEl>
                                        <p:attrNameLst>
                                          <p:attrName>ppt_x</p:attrName>
                                        </p:attrNameLst>
                                      </p:cBhvr>
                                      <p:tavLst>
                                        <p:tav tm="0">
                                          <p:val>
                                            <p:strVal val="#ppt_x"/>
                                          </p:val>
                                        </p:tav>
                                        <p:tav tm="100000">
                                          <p:val>
                                            <p:strVal val="#ppt_x"/>
                                          </p:val>
                                        </p:tav>
                                      </p:tavLst>
                                    </p:anim>
                                    <p:anim calcmode="lin" valueType="num">
                                      <p:cBhvr>
                                        <p:cTn id="7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4">
                                            <p:txEl>
                                              <p:pRg st="0" end="0"/>
                                            </p:txEl>
                                          </p:spTgt>
                                        </p:tgtEl>
                                        <p:attrNameLst>
                                          <p:attrName>style.visibility</p:attrName>
                                        </p:attrNameLst>
                                      </p:cBhvr>
                                      <p:to>
                                        <p:strVal val="visible"/>
                                      </p:to>
                                    </p:set>
                                    <p:animEffect transition="in" filter="fade">
                                      <p:cBhvr>
                                        <p:cTn id="81" dur="1000"/>
                                        <p:tgtEl>
                                          <p:spTgt spid="4">
                                            <p:txEl>
                                              <p:pRg st="0" end="0"/>
                                            </p:txEl>
                                          </p:spTgt>
                                        </p:tgtEl>
                                      </p:cBhvr>
                                    </p:animEffect>
                                    <p:anim calcmode="lin" valueType="num">
                                      <p:cBhvr>
                                        <p:cTn id="8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85"/>
                                        </p:tgtEl>
                                        <p:attrNameLst>
                                          <p:attrName>style.visibility</p:attrName>
                                        </p:attrNameLst>
                                      </p:cBhvr>
                                      <p:to>
                                        <p:strVal val="visible"/>
                                      </p:to>
                                    </p:set>
                                    <p:animEffect transition="in" filter="fade">
                                      <p:cBhvr>
                                        <p:cTn id="88" dur="1000"/>
                                        <p:tgtEl>
                                          <p:spTgt spid="85"/>
                                        </p:tgtEl>
                                      </p:cBhvr>
                                    </p:animEffect>
                                    <p:anim calcmode="lin" valueType="num">
                                      <p:cBhvr>
                                        <p:cTn id="89" dur="1000" fill="hold"/>
                                        <p:tgtEl>
                                          <p:spTgt spid="85"/>
                                        </p:tgtEl>
                                        <p:attrNameLst>
                                          <p:attrName>ppt_x</p:attrName>
                                        </p:attrNameLst>
                                      </p:cBhvr>
                                      <p:tavLst>
                                        <p:tav tm="0">
                                          <p:val>
                                            <p:strVal val="#ppt_x"/>
                                          </p:val>
                                        </p:tav>
                                        <p:tav tm="100000">
                                          <p:val>
                                            <p:strVal val="#ppt_x"/>
                                          </p:val>
                                        </p:tav>
                                      </p:tavLst>
                                    </p:anim>
                                    <p:anim calcmode="lin" valueType="num">
                                      <p:cBhvr>
                                        <p:cTn id="90" dur="1000" fill="hold"/>
                                        <p:tgtEl>
                                          <p:spTgt spid="8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63"/>
                                        </p:tgtEl>
                                        <p:attrNameLst>
                                          <p:attrName>style.visibility</p:attrName>
                                        </p:attrNameLst>
                                      </p:cBhvr>
                                      <p:to>
                                        <p:strVal val="visible"/>
                                      </p:to>
                                    </p:set>
                                    <p:animEffect transition="in" filter="fade">
                                      <p:cBhvr>
                                        <p:cTn id="100" dur="1000"/>
                                        <p:tgtEl>
                                          <p:spTgt spid="63"/>
                                        </p:tgtEl>
                                      </p:cBhvr>
                                    </p:animEffect>
                                    <p:anim calcmode="lin" valueType="num">
                                      <p:cBhvr>
                                        <p:cTn id="101" dur="1000" fill="hold"/>
                                        <p:tgtEl>
                                          <p:spTgt spid="63"/>
                                        </p:tgtEl>
                                        <p:attrNameLst>
                                          <p:attrName>ppt_x</p:attrName>
                                        </p:attrNameLst>
                                      </p:cBhvr>
                                      <p:tavLst>
                                        <p:tav tm="0">
                                          <p:val>
                                            <p:strVal val="#ppt_x"/>
                                          </p:val>
                                        </p:tav>
                                        <p:tav tm="100000">
                                          <p:val>
                                            <p:strVal val="#ppt_x"/>
                                          </p:val>
                                        </p:tav>
                                      </p:tavLst>
                                    </p:anim>
                                    <p:anim calcmode="lin" valueType="num">
                                      <p:cBhvr>
                                        <p:cTn id="102" dur="1000" fill="hold"/>
                                        <p:tgtEl>
                                          <p:spTgt spid="63"/>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86"/>
                                        </p:tgtEl>
                                        <p:attrNameLst>
                                          <p:attrName>style.visibility</p:attrName>
                                        </p:attrNameLst>
                                      </p:cBhvr>
                                      <p:to>
                                        <p:strVal val="visible"/>
                                      </p:to>
                                    </p:set>
                                    <p:animEffect transition="in" filter="fade">
                                      <p:cBhvr>
                                        <p:cTn id="105" dur="1000"/>
                                        <p:tgtEl>
                                          <p:spTgt spid="86"/>
                                        </p:tgtEl>
                                      </p:cBhvr>
                                    </p:animEffect>
                                    <p:anim calcmode="lin" valueType="num">
                                      <p:cBhvr>
                                        <p:cTn id="106" dur="1000" fill="hold"/>
                                        <p:tgtEl>
                                          <p:spTgt spid="86"/>
                                        </p:tgtEl>
                                        <p:attrNameLst>
                                          <p:attrName>ppt_x</p:attrName>
                                        </p:attrNameLst>
                                      </p:cBhvr>
                                      <p:tavLst>
                                        <p:tav tm="0">
                                          <p:val>
                                            <p:strVal val="#ppt_x"/>
                                          </p:val>
                                        </p:tav>
                                        <p:tav tm="100000">
                                          <p:val>
                                            <p:strVal val="#ppt_x"/>
                                          </p:val>
                                        </p:tav>
                                      </p:tavLst>
                                    </p:anim>
                                    <p:anim calcmode="lin" valueType="num">
                                      <p:cBhvr>
                                        <p:cTn id="10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67"/>
                                        </p:tgtEl>
                                        <p:attrNameLst>
                                          <p:attrName>style.visibility</p:attrName>
                                        </p:attrNameLst>
                                      </p:cBhvr>
                                      <p:to>
                                        <p:strVal val="visible"/>
                                      </p:to>
                                    </p:set>
                                    <p:animEffect transition="in" filter="fade">
                                      <p:cBhvr>
                                        <p:cTn id="112" dur="1000"/>
                                        <p:tgtEl>
                                          <p:spTgt spid="67"/>
                                        </p:tgtEl>
                                      </p:cBhvr>
                                    </p:animEffect>
                                    <p:anim calcmode="lin" valueType="num">
                                      <p:cBhvr>
                                        <p:cTn id="113" dur="1000" fill="hold"/>
                                        <p:tgtEl>
                                          <p:spTgt spid="67"/>
                                        </p:tgtEl>
                                        <p:attrNameLst>
                                          <p:attrName>ppt_x</p:attrName>
                                        </p:attrNameLst>
                                      </p:cBhvr>
                                      <p:tavLst>
                                        <p:tav tm="0">
                                          <p:val>
                                            <p:strVal val="#ppt_x"/>
                                          </p:val>
                                        </p:tav>
                                        <p:tav tm="100000">
                                          <p:val>
                                            <p:strVal val="#ppt_x"/>
                                          </p:val>
                                        </p:tav>
                                      </p:tavLst>
                                    </p:anim>
                                    <p:anim calcmode="lin" valueType="num">
                                      <p:cBhvr>
                                        <p:cTn id="114" dur="1000" fill="hold"/>
                                        <p:tgtEl>
                                          <p:spTgt spid="67"/>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87"/>
                                        </p:tgtEl>
                                        <p:attrNameLst>
                                          <p:attrName>style.visibility</p:attrName>
                                        </p:attrNameLst>
                                      </p:cBhvr>
                                      <p:to>
                                        <p:strVal val="visible"/>
                                      </p:to>
                                    </p:set>
                                    <p:animEffect transition="in" filter="fade">
                                      <p:cBhvr>
                                        <p:cTn id="117" dur="1000"/>
                                        <p:tgtEl>
                                          <p:spTgt spid="87"/>
                                        </p:tgtEl>
                                      </p:cBhvr>
                                    </p:animEffect>
                                    <p:anim calcmode="lin" valueType="num">
                                      <p:cBhvr>
                                        <p:cTn id="118" dur="1000" fill="hold"/>
                                        <p:tgtEl>
                                          <p:spTgt spid="87"/>
                                        </p:tgtEl>
                                        <p:attrNameLst>
                                          <p:attrName>ppt_x</p:attrName>
                                        </p:attrNameLst>
                                      </p:cBhvr>
                                      <p:tavLst>
                                        <p:tav tm="0">
                                          <p:val>
                                            <p:strVal val="#ppt_x"/>
                                          </p:val>
                                        </p:tav>
                                        <p:tav tm="100000">
                                          <p:val>
                                            <p:strVal val="#ppt_x"/>
                                          </p:val>
                                        </p:tav>
                                      </p:tavLst>
                                    </p:anim>
                                    <p:anim calcmode="lin" valueType="num">
                                      <p:cBhvr>
                                        <p:cTn id="11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68"/>
                                        </p:tgtEl>
                                        <p:attrNameLst>
                                          <p:attrName>style.visibility</p:attrName>
                                        </p:attrNameLst>
                                      </p:cBhvr>
                                      <p:to>
                                        <p:strVal val="visible"/>
                                      </p:to>
                                    </p:set>
                                    <p:animEffect transition="in" filter="fade">
                                      <p:cBhvr>
                                        <p:cTn id="124" dur="1000"/>
                                        <p:tgtEl>
                                          <p:spTgt spid="68"/>
                                        </p:tgtEl>
                                      </p:cBhvr>
                                    </p:animEffect>
                                    <p:anim calcmode="lin" valueType="num">
                                      <p:cBhvr>
                                        <p:cTn id="125" dur="1000" fill="hold"/>
                                        <p:tgtEl>
                                          <p:spTgt spid="68"/>
                                        </p:tgtEl>
                                        <p:attrNameLst>
                                          <p:attrName>ppt_x</p:attrName>
                                        </p:attrNameLst>
                                      </p:cBhvr>
                                      <p:tavLst>
                                        <p:tav tm="0">
                                          <p:val>
                                            <p:strVal val="#ppt_x"/>
                                          </p:val>
                                        </p:tav>
                                        <p:tav tm="100000">
                                          <p:val>
                                            <p:strVal val="#ppt_x"/>
                                          </p:val>
                                        </p:tav>
                                      </p:tavLst>
                                    </p:anim>
                                    <p:anim calcmode="lin" valueType="num">
                                      <p:cBhvr>
                                        <p:cTn id="126" dur="1000" fill="hold"/>
                                        <p:tgtEl>
                                          <p:spTgt spid="68"/>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fade">
                                      <p:cBhvr>
                                        <p:cTn id="129" dur="1000"/>
                                        <p:tgtEl>
                                          <p:spTgt spid="88"/>
                                        </p:tgtEl>
                                      </p:cBhvr>
                                    </p:animEffect>
                                    <p:anim calcmode="lin" valueType="num">
                                      <p:cBhvr>
                                        <p:cTn id="130" dur="1000" fill="hold"/>
                                        <p:tgtEl>
                                          <p:spTgt spid="88"/>
                                        </p:tgtEl>
                                        <p:attrNameLst>
                                          <p:attrName>ppt_x</p:attrName>
                                        </p:attrNameLst>
                                      </p:cBhvr>
                                      <p:tavLst>
                                        <p:tav tm="0">
                                          <p:val>
                                            <p:strVal val="#ppt_x"/>
                                          </p:val>
                                        </p:tav>
                                        <p:tav tm="100000">
                                          <p:val>
                                            <p:strVal val="#ppt_x"/>
                                          </p:val>
                                        </p:tav>
                                      </p:tavLst>
                                    </p:anim>
                                    <p:anim calcmode="lin" valueType="num">
                                      <p:cBhvr>
                                        <p:cTn id="131"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64"/>
                                        </p:tgtEl>
                                        <p:attrNameLst>
                                          <p:attrName>style.visibility</p:attrName>
                                        </p:attrNameLst>
                                      </p:cBhvr>
                                      <p:to>
                                        <p:strVal val="visible"/>
                                      </p:to>
                                    </p:set>
                                    <p:animEffect transition="in" filter="fade">
                                      <p:cBhvr>
                                        <p:cTn id="136" dur="1000"/>
                                        <p:tgtEl>
                                          <p:spTgt spid="64"/>
                                        </p:tgtEl>
                                      </p:cBhvr>
                                    </p:animEffect>
                                    <p:anim calcmode="lin" valueType="num">
                                      <p:cBhvr>
                                        <p:cTn id="137" dur="1000" fill="hold"/>
                                        <p:tgtEl>
                                          <p:spTgt spid="64"/>
                                        </p:tgtEl>
                                        <p:attrNameLst>
                                          <p:attrName>ppt_x</p:attrName>
                                        </p:attrNameLst>
                                      </p:cBhvr>
                                      <p:tavLst>
                                        <p:tav tm="0">
                                          <p:val>
                                            <p:strVal val="#ppt_x"/>
                                          </p:val>
                                        </p:tav>
                                        <p:tav tm="100000">
                                          <p:val>
                                            <p:strVal val="#ppt_x"/>
                                          </p:val>
                                        </p:tav>
                                      </p:tavLst>
                                    </p:anim>
                                    <p:anim calcmode="lin" valueType="num">
                                      <p:cBhvr>
                                        <p:cTn id="13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nodeType="clickEffect">
                                  <p:stCondLst>
                                    <p:cond delay="0"/>
                                  </p:stCondLst>
                                  <p:childTnLst>
                                    <p:set>
                                      <p:cBhvr>
                                        <p:cTn id="142" dur="1" fill="hold">
                                          <p:stCondLst>
                                            <p:cond delay="0"/>
                                          </p:stCondLst>
                                        </p:cTn>
                                        <p:tgtEl>
                                          <p:spTgt spid="89"/>
                                        </p:tgtEl>
                                        <p:attrNameLst>
                                          <p:attrName>style.visibility</p:attrName>
                                        </p:attrNameLst>
                                      </p:cBhvr>
                                      <p:to>
                                        <p:strVal val="visible"/>
                                      </p:to>
                                    </p:set>
                                    <p:animEffect transition="in" filter="fade">
                                      <p:cBhvr>
                                        <p:cTn id="143" dur="1000"/>
                                        <p:tgtEl>
                                          <p:spTgt spid="89"/>
                                        </p:tgtEl>
                                      </p:cBhvr>
                                    </p:animEffect>
                                    <p:anim calcmode="lin" valueType="num">
                                      <p:cBhvr>
                                        <p:cTn id="144" dur="1000" fill="hold"/>
                                        <p:tgtEl>
                                          <p:spTgt spid="89"/>
                                        </p:tgtEl>
                                        <p:attrNameLst>
                                          <p:attrName>ppt_x</p:attrName>
                                        </p:attrNameLst>
                                      </p:cBhvr>
                                      <p:tavLst>
                                        <p:tav tm="0">
                                          <p:val>
                                            <p:strVal val="#ppt_x"/>
                                          </p:val>
                                        </p:tav>
                                        <p:tav tm="100000">
                                          <p:val>
                                            <p:strVal val="#ppt_x"/>
                                          </p:val>
                                        </p:tav>
                                      </p:tavLst>
                                    </p:anim>
                                    <p:anim calcmode="lin" valueType="num">
                                      <p:cBhvr>
                                        <p:cTn id="145" dur="1000" fill="hold"/>
                                        <p:tgtEl>
                                          <p:spTgt spid="89"/>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77"/>
                                        </p:tgtEl>
                                        <p:attrNameLst>
                                          <p:attrName>style.visibility</p:attrName>
                                        </p:attrNameLst>
                                      </p:cBhvr>
                                      <p:to>
                                        <p:strVal val="visible"/>
                                      </p:to>
                                    </p:set>
                                    <p:animEffect transition="in" filter="fade">
                                      <p:cBhvr>
                                        <p:cTn id="148" dur="1000"/>
                                        <p:tgtEl>
                                          <p:spTgt spid="77"/>
                                        </p:tgtEl>
                                      </p:cBhvr>
                                    </p:animEffect>
                                    <p:anim calcmode="lin" valueType="num">
                                      <p:cBhvr>
                                        <p:cTn id="149" dur="1000" fill="hold"/>
                                        <p:tgtEl>
                                          <p:spTgt spid="77"/>
                                        </p:tgtEl>
                                        <p:attrNameLst>
                                          <p:attrName>ppt_x</p:attrName>
                                        </p:attrNameLst>
                                      </p:cBhvr>
                                      <p:tavLst>
                                        <p:tav tm="0">
                                          <p:val>
                                            <p:strVal val="#ppt_x"/>
                                          </p:val>
                                        </p:tav>
                                        <p:tav tm="100000">
                                          <p:val>
                                            <p:strVal val="#ppt_x"/>
                                          </p:val>
                                        </p:tav>
                                      </p:tavLst>
                                    </p:anim>
                                    <p:anim calcmode="lin" valueType="num">
                                      <p:cBhvr>
                                        <p:cTn id="150"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nodeType="clickEffect">
                                  <p:stCondLst>
                                    <p:cond delay="0"/>
                                  </p:stCondLst>
                                  <p:childTnLst>
                                    <p:set>
                                      <p:cBhvr>
                                        <p:cTn id="154" dur="1" fill="hold">
                                          <p:stCondLst>
                                            <p:cond delay="0"/>
                                          </p:stCondLst>
                                        </p:cTn>
                                        <p:tgtEl>
                                          <p:spTgt spid="91"/>
                                        </p:tgtEl>
                                        <p:attrNameLst>
                                          <p:attrName>style.visibility</p:attrName>
                                        </p:attrNameLst>
                                      </p:cBhvr>
                                      <p:to>
                                        <p:strVal val="visible"/>
                                      </p:to>
                                    </p:set>
                                    <p:animEffect transition="in" filter="fade">
                                      <p:cBhvr>
                                        <p:cTn id="155" dur="1000"/>
                                        <p:tgtEl>
                                          <p:spTgt spid="91"/>
                                        </p:tgtEl>
                                      </p:cBhvr>
                                    </p:animEffect>
                                    <p:anim calcmode="lin" valueType="num">
                                      <p:cBhvr>
                                        <p:cTn id="156" dur="1000" fill="hold"/>
                                        <p:tgtEl>
                                          <p:spTgt spid="91"/>
                                        </p:tgtEl>
                                        <p:attrNameLst>
                                          <p:attrName>ppt_x</p:attrName>
                                        </p:attrNameLst>
                                      </p:cBhvr>
                                      <p:tavLst>
                                        <p:tav tm="0">
                                          <p:val>
                                            <p:strVal val="#ppt_x"/>
                                          </p:val>
                                        </p:tav>
                                        <p:tav tm="100000">
                                          <p:val>
                                            <p:strVal val="#ppt_x"/>
                                          </p:val>
                                        </p:tav>
                                      </p:tavLst>
                                    </p:anim>
                                    <p:anim calcmode="lin" valueType="num">
                                      <p:cBhvr>
                                        <p:cTn id="157" dur="1000" fill="hold"/>
                                        <p:tgtEl>
                                          <p:spTgt spid="91"/>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78"/>
                                        </p:tgtEl>
                                        <p:attrNameLst>
                                          <p:attrName>style.visibility</p:attrName>
                                        </p:attrNameLst>
                                      </p:cBhvr>
                                      <p:to>
                                        <p:strVal val="visible"/>
                                      </p:to>
                                    </p:set>
                                    <p:animEffect transition="in" filter="fade">
                                      <p:cBhvr>
                                        <p:cTn id="160" dur="1000"/>
                                        <p:tgtEl>
                                          <p:spTgt spid="78"/>
                                        </p:tgtEl>
                                      </p:cBhvr>
                                    </p:animEffect>
                                    <p:anim calcmode="lin" valueType="num">
                                      <p:cBhvr>
                                        <p:cTn id="161" dur="1000" fill="hold"/>
                                        <p:tgtEl>
                                          <p:spTgt spid="78"/>
                                        </p:tgtEl>
                                        <p:attrNameLst>
                                          <p:attrName>ppt_x</p:attrName>
                                        </p:attrNameLst>
                                      </p:cBhvr>
                                      <p:tavLst>
                                        <p:tav tm="0">
                                          <p:val>
                                            <p:strVal val="#ppt_x"/>
                                          </p:val>
                                        </p:tav>
                                        <p:tav tm="100000">
                                          <p:val>
                                            <p:strVal val="#ppt_x"/>
                                          </p:val>
                                        </p:tav>
                                      </p:tavLst>
                                    </p:anim>
                                    <p:anim calcmode="lin" valueType="num">
                                      <p:cBhvr>
                                        <p:cTn id="162"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nodeType="clickEffect">
                                  <p:stCondLst>
                                    <p:cond delay="0"/>
                                  </p:stCondLst>
                                  <p:childTnLst>
                                    <p:set>
                                      <p:cBhvr>
                                        <p:cTn id="166" dur="1" fill="hold">
                                          <p:stCondLst>
                                            <p:cond delay="0"/>
                                          </p:stCondLst>
                                        </p:cTn>
                                        <p:tgtEl>
                                          <p:spTgt spid="92"/>
                                        </p:tgtEl>
                                        <p:attrNameLst>
                                          <p:attrName>style.visibility</p:attrName>
                                        </p:attrNameLst>
                                      </p:cBhvr>
                                      <p:to>
                                        <p:strVal val="visible"/>
                                      </p:to>
                                    </p:set>
                                    <p:animEffect transition="in" filter="fade">
                                      <p:cBhvr>
                                        <p:cTn id="167" dur="1000"/>
                                        <p:tgtEl>
                                          <p:spTgt spid="92"/>
                                        </p:tgtEl>
                                      </p:cBhvr>
                                    </p:animEffect>
                                    <p:anim calcmode="lin" valueType="num">
                                      <p:cBhvr>
                                        <p:cTn id="168" dur="1000" fill="hold"/>
                                        <p:tgtEl>
                                          <p:spTgt spid="92"/>
                                        </p:tgtEl>
                                        <p:attrNameLst>
                                          <p:attrName>ppt_x</p:attrName>
                                        </p:attrNameLst>
                                      </p:cBhvr>
                                      <p:tavLst>
                                        <p:tav tm="0">
                                          <p:val>
                                            <p:strVal val="#ppt_x"/>
                                          </p:val>
                                        </p:tav>
                                        <p:tav tm="100000">
                                          <p:val>
                                            <p:strVal val="#ppt_x"/>
                                          </p:val>
                                        </p:tav>
                                      </p:tavLst>
                                    </p:anim>
                                    <p:anim calcmode="lin" valueType="num">
                                      <p:cBhvr>
                                        <p:cTn id="169" dur="1000" fill="hold"/>
                                        <p:tgtEl>
                                          <p:spTgt spid="92"/>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79"/>
                                        </p:tgtEl>
                                        <p:attrNameLst>
                                          <p:attrName>style.visibility</p:attrName>
                                        </p:attrNameLst>
                                      </p:cBhvr>
                                      <p:to>
                                        <p:strVal val="visible"/>
                                      </p:to>
                                    </p:set>
                                    <p:animEffect transition="in" filter="fade">
                                      <p:cBhvr>
                                        <p:cTn id="172" dur="1000"/>
                                        <p:tgtEl>
                                          <p:spTgt spid="79"/>
                                        </p:tgtEl>
                                      </p:cBhvr>
                                    </p:animEffect>
                                    <p:anim calcmode="lin" valueType="num">
                                      <p:cBhvr>
                                        <p:cTn id="173" dur="1000" fill="hold"/>
                                        <p:tgtEl>
                                          <p:spTgt spid="79"/>
                                        </p:tgtEl>
                                        <p:attrNameLst>
                                          <p:attrName>ppt_x</p:attrName>
                                        </p:attrNameLst>
                                      </p:cBhvr>
                                      <p:tavLst>
                                        <p:tav tm="0">
                                          <p:val>
                                            <p:strVal val="#ppt_x"/>
                                          </p:val>
                                        </p:tav>
                                        <p:tav tm="100000">
                                          <p:val>
                                            <p:strVal val="#ppt_x"/>
                                          </p:val>
                                        </p:tav>
                                      </p:tavLst>
                                    </p:anim>
                                    <p:anim calcmode="lin" valueType="num">
                                      <p:cBhvr>
                                        <p:cTn id="174"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42" presetClass="entr" presetSubtype="0" fill="hold" nodeType="clickEffect">
                                  <p:stCondLst>
                                    <p:cond delay="0"/>
                                  </p:stCondLst>
                                  <p:childTnLst>
                                    <p:set>
                                      <p:cBhvr>
                                        <p:cTn id="178" dur="1" fill="hold">
                                          <p:stCondLst>
                                            <p:cond delay="0"/>
                                          </p:stCondLst>
                                        </p:cTn>
                                        <p:tgtEl>
                                          <p:spTgt spid="93"/>
                                        </p:tgtEl>
                                        <p:attrNameLst>
                                          <p:attrName>style.visibility</p:attrName>
                                        </p:attrNameLst>
                                      </p:cBhvr>
                                      <p:to>
                                        <p:strVal val="visible"/>
                                      </p:to>
                                    </p:set>
                                    <p:animEffect transition="in" filter="fade">
                                      <p:cBhvr>
                                        <p:cTn id="179" dur="1000"/>
                                        <p:tgtEl>
                                          <p:spTgt spid="93"/>
                                        </p:tgtEl>
                                      </p:cBhvr>
                                    </p:animEffect>
                                    <p:anim calcmode="lin" valueType="num">
                                      <p:cBhvr>
                                        <p:cTn id="180" dur="1000" fill="hold"/>
                                        <p:tgtEl>
                                          <p:spTgt spid="93"/>
                                        </p:tgtEl>
                                        <p:attrNameLst>
                                          <p:attrName>ppt_x</p:attrName>
                                        </p:attrNameLst>
                                      </p:cBhvr>
                                      <p:tavLst>
                                        <p:tav tm="0">
                                          <p:val>
                                            <p:strVal val="#ppt_x"/>
                                          </p:val>
                                        </p:tav>
                                        <p:tav tm="100000">
                                          <p:val>
                                            <p:strVal val="#ppt_x"/>
                                          </p:val>
                                        </p:tav>
                                      </p:tavLst>
                                    </p:anim>
                                    <p:anim calcmode="lin" valueType="num">
                                      <p:cBhvr>
                                        <p:cTn id="181" dur="1000" fill="hold"/>
                                        <p:tgtEl>
                                          <p:spTgt spid="93"/>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80"/>
                                        </p:tgtEl>
                                        <p:attrNameLst>
                                          <p:attrName>style.visibility</p:attrName>
                                        </p:attrNameLst>
                                      </p:cBhvr>
                                      <p:to>
                                        <p:strVal val="visible"/>
                                      </p:to>
                                    </p:set>
                                    <p:animEffect transition="in" filter="fade">
                                      <p:cBhvr>
                                        <p:cTn id="184" dur="1000"/>
                                        <p:tgtEl>
                                          <p:spTgt spid="80"/>
                                        </p:tgtEl>
                                      </p:cBhvr>
                                    </p:animEffect>
                                    <p:anim calcmode="lin" valueType="num">
                                      <p:cBhvr>
                                        <p:cTn id="185" dur="1000" fill="hold"/>
                                        <p:tgtEl>
                                          <p:spTgt spid="80"/>
                                        </p:tgtEl>
                                        <p:attrNameLst>
                                          <p:attrName>ppt_x</p:attrName>
                                        </p:attrNameLst>
                                      </p:cBhvr>
                                      <p:tavLst>
                                        <p:tav tm="0">
                                          <p:val>
                                            <p:strVal val="#ppt_x"/>
                                          </p:val>
                                        </p:tav>
                                        <p:tav tm="100000">
                                          <p:val>
                                            <p:strVal val="#ppt_x"/>
                                          </p:val>
                                        </p:tav>
                                      </p:tavLst>
                                    </p:anim>
                                    <p:anim calcmode="lin" valueType="num">
                                      <p:cBhvr>
                                        <p:cTn id="186"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42" presetClass="entr" presetSubtype="0" fill="hold" nodeType="clickEffect">
                                  <p:stCondLst>
                                    <p:cond delay="0"/>
                                  </p:stCondLst>
                                  <p:childTnLst>
                                    <p:set>
                                      <p:cBhvr>
                                        <p:cTn id="190" dur="1" fill="hold">
                                          <p:stCondLst>
                                            <p:cond delay="0"/>
                                          </p:stCondLst>
                                        </p:cTn>
                                        <p:tgtEl>
                                          <p:spTgt spid="94"/>
                                        </p:tgtEl>
                                        <p:attrNameLst>
                                          <p:attrName>style.visibility</p:attrName>
                                        </p:attrNameLst>
                                      </p:cBhvr>
                                      <p:to>
                                        <p:strVal val="visible"/>
                                      </p:to>
                                    </p:set>
                                    <p:animEffect transition="in" filter="fade">
                                      <p:cBhvr>
                                        <p:cTn id="191" dur="1000"/>
                                        <p:tgtEl>
                                          <p:spTgt spid="94"/>
                                        </p:tgtEl>
                                      </p:cBhvr>
                                    </p:animEffect>
                                    <p:anim calcmode="lin" valueType="num">
                                      <p:cBhvr>
                                        <p:cTn id="192" dur="1000" fill="hold"/>
                                        <p:tgtEl>
                                          <p:spTgt spid="94"/>
                                        </p:tgtEl>
                                        <p:attrNameLst>
                                          <p:attrName>ppt_x</p:attrName>
                                        </p:attrNameLst>
                                      </p:cBhvr>
                                      <p:tavLst>
                                        <p:tav tm="0">
                                          <p:val>
                                            <p:strVal val="#ppt_x"/>
                                          </p:val>
                                        </p:tav>
                                        <p:tav tm="100000">
                                          <p:val>
                                            <p:strVal val="#ppt_x"/>
                                          </p:val>
                                        </p:tav>
                                      </p:tavLst>
                                    </p:anim>
                                    <p:anim calcmode="lin" valueType="num">
                                      <p:cBhvr>
                                        <p:cTn id="193" dur="1000" fill="hold"/>
                                        <p:tgtEl>
                                          <p:spTgt spid="94"/>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81"/>
                                        </p:tgtEl>
                                        <p:attrNameLst>
                                          <p:attrName>style.visibility</p:attrName>
                                        </p:attrNameLst>
                                      </p:cBhvr>
                                      <p:to>
                                        <p:strVal val="visible"/>
                                      </p:to>
                                    </p:set>
                                    <p:animEffect transition="in" filter="fade">
                                      <p:cBhvr>
                                        <p:cTn id="196" dur="1000"/>
                                        <p:tgtEl>
                                          <p:spTgt spid="81"/>
                                        </p:tgtEl>
                                      </p:cBhvr>
                                    </p:animEffect>
                                    <p:anim calcmode="lin" valueType="num">
                                      <p:cBhvr>
                                        <p:cTn id="197" dur="1000" fill="hold"/>
                                        <p:tgtEl>
                                          <p:spTgt spid="81"/>
                                        </p:tgtEl>
                                        <p:attrNameLst>
                                          <p:attrName>ppt_x</p:attrName>
                                        </p:attrNameLst>
                                      </p:cBhvr>
                                      <p:tavLst>
                                        <p:tav tm="0">
                                          <p:val>
                                            <p:strVal val="#ppt_x"/>
                                          </p:val>
                                        </p:tav>
                                        <p:tav tm="100000">
                                          <p:val>
                                            <p:strVal val="#ppt_x"/>
                                          </p:val>
                                        </p:tav>
                                      </p:tavLst>
                                    </p:anim>
                                    <p:anim calcmode="lin" valueType="num">
                                      <p:cBhvr>
                                        <p:cTn id="198"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nodeType="clickEffect">
                                  <p:stCondLst>
                                    <p:cond delay="0"/>
                                  </p:stCondLst>
                                  <p:childTnLst>
                                    <p:set>
                                      <p:cBhvr>
                                        <p:cTn id="202" dur="1" fill="hold">
                                          <p:stCondLst>
                                            <p:cond delay="0"/>
                                          </p:stCondLst>
                                        </p:cTn>
                                        <p:tgtEl>
                                          <p:spTgt spid="95"/>
                                        </p:tgtEl>
                                        <p:attrNameLst>
                                          <p:attrName>style.visibility</p:attrName>
                                        </p:attrNameLst>
                                      </p:cBhvr>
                                      <p:to>
                                        <p:strVal val="visible"/>
                                      </p:to>
                                    </p:set>
                                    <p:animEffect transition="in" filter="fade">
                                      <p:cBhvr>
                                        <p:cTn id="203" dur="1000"/>
                                        <p:tgtEl>
                                          <p:spTgt spid="95"/>
                                        </p:tgtEl>
                                      </p:cBhvr>
                                    </p:animEffect>
                                    <p:anim calcmode="lin" valueType="num">
                                      <p:cBhvr>
                                        <p:cTn id="204" dur="1000" fill="hold"/>
                                        <p:tgtEl>
                                          <p:spTgt spid="95"/>
                                        </p:tgtEl>
                                        <p:attrNameLst>
                                          <p:attrName>ppt_x</p:attrName>
                                        </p:attrNameLst>
                                      </p:cBhvr>
                                      <p:tavLst>
                                        <p:tav tm="0">
                                          <p:val>
                                            <p:strVal val="#ppt_x"/>
                                          </p:val>
                                        </p:tav>
                                        <p:tav tm="100000">
                                          <p:val>
                                            <p:strVal val="#ppt_x"/>
                                          </p:val>
                                        </p:tav>
                                      </p:tavLst>
                                    </p:anim>
                                    <p:anim calcmode="lin" valueType="num">
                                      <p:cBhvr>
                                        <p:cTn id="205" dur="1000" fill="hold"/>
                                        <p:tgtEl>
                                          <p:spTgt spid="95"/>
                                        </p:tgtEl>
                                        <p:attrNameLst>
                                          <p:attrName>ppt_y</p:attrName>
                                        </p:attrNameLst>
                                      </p:cBhvr>
                                      <p:tavLst>
                                        <p:tav tm="0">
                                          <p:val>
                                            <p:strVal val="#ppt_y+.1"/>
                                          </p:val>
                                        </p:tav>
                                        <p:tav tm="100000">
                                          <p:val>
                                            <p:strVal val="#ppt_y"/>
                                          </p:val>
                                        </p:tav>
                                      </p:tavLst>
                                    </p:anim>
                                  </p:childTnLst>
                                </p:cTn>
                              </p:par>
                              <p:par>
                                <p:cTn id="206" presetID="42" presetClass="entr" presetSubtype="0" fill="hold" grpId="0" nodeType="withEffect">
                                  <p:stCondLst>
                                    <p:cond delay="0"/>
                                  </p:stCondLst>
                                  <p:childTnLst>
                                    <p:set>
                                      <p:cBhvr>
                                        <p:cTn id="207" dur="1" fill="hold">
                                          <p:stCondLst>
                                            <p:cond delay="0"/>
                                          </p:stCondLst>
                                        </p:cTn>
                                        <p:tgtEl>
                                          <p:spTgt spid="82"/>
                                        </p:tgtEl>
                                        <p:attrNameLst>
                                          <p:attrName>style.visibility</p:attrName>
                                        </p:attrNameLst>
                                      </p:cBhvr>
                                      <p:to>
                                        <p:strVal val="visible"/>
                                      </p:to>
                                    </p:set>
                                    <p:animEffect transition="in" filter="fade">
                                      <p:cBhvr>
                                        <p:cTn id="208" dur="1000"/>
                                        <p:tgtEl>
                                          <p:spTgt spid="82"/>
                                        </p:tgtEl>
                                      </p:cBhvr>
                                    </p:animEffect>
                                    <p:anim calcmode="lin" valueType="num">
                                      <p:cBhvr>
                                        <p:cTn id="209" dur="1000" fill="hold"/>
                                        <p:tgtEl>
                                          <p:spTgt spid="82"/>
                                        </p:tgtEl>
                                        <p:attrNameLst>
                                          <p:attrName>ppt_x</p:attrName>
                                        </p:attrNameLst>
                                      </p:cBhvr>
                                      <p:tavLst>
                                        <p:tav tm="0">
                                          <p:val>
                                            <p:strVal val="#ppt_x"/>
                                          </p:val>
                                        </p:tav>
                                        <p:tav tm="100000">
                                          <p:val>
                                            <p:strVal val="#ppt_x"/>
                                          </p:val>
                                        </p:tav>
                                      </p:tavLst>
                                    </p:anim>
                                    <p:anim calcmode="lin" valueType="num">
                                      <p:cBhvr>
                                        <p:cTn id="210"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42" presetClass="entr" presetSubtype="0" fill="hold" nodeType="clickEffect">
                                  <p:stCondLst>
                                    <p:cond delay="0"/>
                                  </p:stCondLst>
                                  <p:childTnLst>
                                    <p:set>
                                      <p:cBhvr>
                                        <p:cTn id="214" dur="1" fill="hold">
                                          <p:stCondLst>
                                            <p:cond delay="0"/>
                                          </p:stCondLst>
                                        </p:cTn>
                                        <p:tgtEl>
                                          <p:spTgt spid="96"/>
                                        </p:tgtEl>
                                        <p:attrNameLst>
                                          <p:attrName>style.visibility</p:attrName>
                                        </p:attrNameLst>
                                      </p:cBhvr>
                                      <p:to>
                                        <p:strVal val="visible"/>
                                      </p:to>
                                    </p:set>
                                    <p:animEffect transition="in" filter="fade">
                                      <p:cBhvr>
                                        <p:cTn id="215" dur="1000"/>
                                        <p:tgtEl>
                                          <p:spTgt spid="96"/>
                                        </p:tgtEl>
                                      </p:cBhvr>
                                    </p:animEffect>
                                    <p:anim calcmode="lin" valueType="num">
                                      <p:cBhvr>
                                        <p:cTn id="216" dur="1000" fill="hold"/>
                                        <p:tgtEl>
                                          <p:spTgt spid="96"/>
                                        </p:tgtEl>
                                        <p:attrNameLst>
                                          <p:attrName>ppt_x</p:attrName>
                                        </p:attrNameLst>
                                      </p:cBhvr>
                                      <p:tavLst>
                                        <p:tav tm="0">
                                          <p:val>
                                            <p:strVal val="#ppt_x"/>
                                          </p:val>
                                        </p:tav>
                                        <p:tav tm="100000">
                                          <p:val>
                                            <p:strVal val="#ppt_x"/>
                                          </p:val>
                                        </p:tav>
                                      </p:tavLst>
                                    </p:anim>
                                    <p:anim calcmode="lin" valueType="num">
                                      <p:cBhvr>
                                        <p:cTn id="217" dur="1000" fill="hold"/>
                                        <p:tgtEl>
                                          <p:spTgt spid="96"/>
                                        </p:tgtEl>
                                        <p:attrNameLst>
                                          <p:attrName>ppt_y</p:attrName>
                                        </p:attrNameLst>
                                      </p:cBhvr>
                                      <p:tavLst>
                                        <p:tav tm="0">
                                          <p:val>
                                            <p:strVal val="#ppt_y+.1"/>
                                          </p:val>
                                        </p:tav>
                                        <p:tav tm="100000">
                                          <p:val>
                                            <p:strVal val="#ppt_y"/>
                                          </p:val>
                                        </p:tav>
                                      </p:tavLst>
                                    </p:anim>
                                  </p:childTnLst>
                                </p:cTn>
                              </p:par>
                              <p:par>
                                <p:cTn id="218" presetID="42" presetClass="entr" presetSubtype="0" fill="hold" grpId="0" nodeType="withEffect">
                                  <p:stCondLst>
                                    <p:cond delay="0"/>
                                  </p:stCondLst>
                                  <p:childTnLst>
                                    <p:set>
                                      <p:cBhvr>
                                        <p:cTn id="219" dur="1" fill="hold">
                                          <p:stCondLst>
                                            <p:cond delay="0"/>
                                          </p:stCondLst>
                                        </p:cTn>
                                        <p:tgtEl>
                                          <p:spTgt spid="83"/>
                                        </p:tgtEl>
                                        <p:attrNameLst>
                                          <p:attrName>style.visibility</p:attrName>
                                        </p:attrNameLst>
                                      </p:cBhvr>
                                      <p:to>
                                        <p:strVal val="visible"/>
                                      </p:to>
                                    </p:set>
                                    <p:animEffect transition="in" filter="fade">
                                      <p:cBhvr>
                                        <p:cTn id="220" dur="1000"/>
                                        <p:tgtEl>
                                          <p:spTgt spid="83"/>
                                        </p:tgtEl>
                                      </p:cBhvr>
                                    </p:animEffect>
                                    <p:anim calcmode="lin" valueType="num">
                                      <p:cBhvr>
                                        <p:cTn id="221" dur="1000" fill="hold"/>
                                        <p:tgtEl>
                                          <p:spTgt spid="83"/>
                                        </p:tgtEl>
                                        <p:attrNameLst>
                                          <p:attrName>ppt_x</p:attrName>
                                        </p:attrNameLst>
                                      </p:cBhvr>
                                      <p:tavLst>
                                        <p:tav tm="0">
                                          <p:val>
                                            <p:strVal val="#ppt_x"/>
                                          </p:val>
                                        </p:tav>
                                        <p:tav tm="100000">
                                          <p:val>
                                            <p:strVal val="#ppt_x"/>
                                          </p:val>
                                        </p:tav>
                                      </p:tavLst>
                                    </p:anim>
                                    <p:anim calcmode="lin" valueType="num">
                                      <p:cBhvr>
                                        <p:cTn id="222"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presetID="42" presetClass="entr" presetSubtype="0" fill="hold" grpId="0" nodeType="clickEffect">
                                  <p:stCondLst>
                                    <p:cond delay="0"/>
                                  </p:stCondLst>
                                  <p:childTnLst>
                                    <p:set>
                                      <p:cBhvr>
                                        <p:cTn id="226" dur="1" fill="hold">
                                          <p:stCondLst>
                                            <p:cond delay="0"/>
                                          </p:stCondLst>
                                        </p:cTn>
                                        <p:tgtEl>
                                          <p:spTgt spid="100"/>
                                        </p:tgtEl>
                                        <p:attrNameLst>
                                          <p:attrName>style.visibility</p:attrName>
                                        </p:attrNameLst>
                                      </p:cBhvr>
                                      <p:to>
                                        <p:strVal val="visible"/>
                                      </p:to>
                                    </p:set>
                                    <p:animEffect transition="in" filter="fade">
                                      <p:cBhvr>
                                        <p:cTn id="227" dur="1000"/>
                                        <p:tgtEl>
                                          <p:spTgt spid="100"/>
                                        </p:tgtEl>
                                      </p:cBhvr>
                                    </p:animEffect>
                                    <p:anim calcmode="lin" valueType="num">
                                      <p:cBhvr>
                                        <p:cTn id="228" dur="1000" fill="hold"/>
                                        <p:tgtEl>
                                          <p:spTgt spid="100"/>
                                        </p:tgtEl>
                                        <p:attrNameLst>
                                          <p:attrName>ppt_x</p:attrName>
                                        </p:attrNameLst>
                                      </p:cBhvr>
                                      <p:tavLst>
                                        <p:tav tm="0">
                                          <p:val>
                                            <p:strVal val="#ppt_x"/>
                                          </p:val>
                                        </p:tav>
                                        <p:tav tm="100000">
                                          <p:val>
                                            <p:strVal val="#ppt_x"/>
                                          </p:val>
                                        </p:tav>
                                      </p:tavLst>
                                    </p:anim>
                                    <p:anim calcmode="lin" valueType="num">
                                      <p:cBhvr>
                                        <p:cTn id="229" dur="1000" fill="hold"/>
                                        <p:tgtEl>
                                          <p:spTgt spid="100"/>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70"/>
                                        </p:tgtEl>
                                        <p:attrNameLst>
                                          <p:attrName>style.visibility</p:attrName>
                                        </p:attrNameLst>
                                      </p:cBhvr>
                                      <p:to>
                                        <p:strVal val="visible"/>
                                      </p:to>
                                    </p:set>
                                    <p:animEffect transition="in" filter="fade">
                                      <p:cBhvr>
                                        <p:cTn id="232" dur="1000"/>
                                        <p:tgtEl>
                                          <p:spTgt spid="70"/>
                                        </p:tgtEl>
                                      </p:cBhvr>
                                    </p:animEffect>
                                    <p:anim calcmode="lin" valueType="num">
                                      <p:cBhvr>
                                        <p:cTn id="233" dur="1000" fill="hold"/>
                                        <p:tgtEl>
                                          <p:spTgt spid="70"/>
                                        </p:tgtEl>
                                        <p:attrNameLst>
                                          <p:attrName>ppt_x</p:attrName>
                                        </p:attrNameLst>
                                      </p:cBhvr>
                                      <p:tavLst>
                                        <p:tav tm="0">
                                          <p:val>
                                            <p:strVal val="#ppt_x"/>
                                          </p:val>
                                        </p:tav>
                                        <p:tav tm="100000">
                                          <p:val>
                                            <p:strVal val="#ppt_x"/>
                                          </p:val>
                                        </p:tav>
                                      </p:tavLst>
                                    </p:anim>
                                    <p:anim calcmode="lin" valueType="num">
                                      <p:cBhvr>
                                        <p:cTn id="234" dur="1000" fill="hold"/>
                                        <p:tgtEl>
                                          <p:spTgt spid="70"/>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72"/>
                                        </p:tgtEl>
                                        <p:attrNameLst>
                                          <p:attrName>style.visibility</p:attrName>
                                        </p:attrNameLst>
                                      </p:cBhvr>
                                      <p:to>
                                        <p:strVal val="visible"/>
                                      </p:to>
                                    </p:set>
                                    <p:animEffect transition="in" filter="fade">
                                      <p:cBhvr>
                                        <p:cTn id="237" dur="1000"/>
                                        <p:tgtEl>
                                          <p:spTgt spid="72"/>
                                        </p:tgtEl>
                                      </p:cBhvr>
                                    </p:animEffect>
                                    <p:anim calcmode="lin" valueType="num">
                                      <p:cBhvr>
                                        <p:cTn id="238" dur="1000" fill="hold"/>
                                        <p:tgtEl>
                                          <p:spTgt spid="72"/>
                                        </p:tgtEl>
                                        <p:attrNameLst>
                                          <p:attrName>ppt_x</p:attrName>
                                        </p:attrNameLst>
                                      </p:cBhvr>
                                      <p:tavLst>
                                        <p:tav tm="0">
                                          <p:val>
                                            <p:strVal val="#ppt_x"/>
                                          </p:val>
                                        </p:tav>
                                        <p:tav tm="100000">
                                          <p:val>
                                            <p:strVal val="#ppt_x"/>
                                          </p:val>
                                        </p:tav>
                                      </p:tavLst>
                                    </p:anim>
                                    <p:anim calcmode="lin" valueType="num">
                                      <p:cBhvr>
                                        <p:cTn id="239" dur="1000" fill="hold"/>
                                        <p:tgtEl>
                                          <p:spTgt spid="72"/>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0"/>
                                  </p:stCondLst>
                                  <p:childTnLst>
                                    <p:set>
                                      <p:cBhvr>
                                        <p:cTn id="241" dur="1" fill="hold">
                                          <p:stCondLst>
                                            <p:cond delay="0"/>
                                          </p:stCondLst>
                                        </p:cTn>
                                        <p:tgtEl>
                                          <p:spTgt spid="71"/>
                                        </p:tgtEl>
                                        <p:attrNameLst>
                                          <p:attrName>style.visibility</p:attrName>
                                        </p:attrNameLst>
                                      </p:cBhvr>
                                      <p:to>
                                        <p:strVal val="visible"/>
                                      </p:to>
                                    </p:set>
                                    <p:animEffect transition="in" filter="fade">
                                      <p:cBhvr>
                                        <p:cTn id="242" dur="1000"/>
                                        <p:tgtEl>
                                          <p:spTgt spid="71"/>
                                        </p:tgtEl>
                                      </p:cBhvr>
                                    </p:animEffect>
                                    <p:anim calcmode="lin" valueType="num">
                                      <p:cBhvr>
                                        <p:cTn id="243" dur="1000" fill="hold"/>
                                        <p:tgtEl>
                                          <p:spTgt spid="71"/>
                                        </p:tgtEl>
                                        <p:attrNameLst>
                                          <p:attrName>ppt_x</p:attrName>
                                        </p:attrNameLst>
                                      </p:cBhvr>
                                      <p:tavLst>
                                        <p:tav tm="0">
                                          <p:val>
                                            <p:strVal val="#ppt_x"/>
                                          </p:val>
                                        </p:tav>
                                        <p:tav tm="100000">
                                          <p:val>
                                            <p:strVal val="#ppt_x"/>
                                          </p:val>
                                        </p:tav>
                                      </p:tavLst>
                                    </p:anim>
                                    <p:anim calcmode="lin" valueType="num">
                                      <p:cBhvr>
                                        <p:cTn id="244" dur="1000" fill="hold"/>
                                        <p:tgtEl>
                                          <p:spTgt spid="71"/>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73"/>
                                        </p:tgtEl>
                                        <p:attrNameLst>
                                          <p:attrName>style.visibility</p:attrName>
                                        </p:attrNameLst>
                                      </p:cBhvr>
                                      <p:to>
                                        <p:strVal val="visible"/>
                                      </p:to>
                                    </p:set>
                                    <p:animEffect transition="in" filter="fade">
                                      <p:cBhvr>
                                        <p:cTn id="247" dur="1000"/>
                                        <p:tgtEl>
                                          <p:spTgt spid="73"/>
                                        </p:tgtEl>
                                      </p:cBhvr>
                                    </p:animEffect>
                                    <p:anim calcmode="lin" valueType="num">
                                      <p:cBhvr>
                                        <p:cTn id="248" dur="1000" fill="hold"/>
                                        <p:tgtEl>
                                          <p:spTgt spid="73"/>
                                        </p:tgtEl>
                                        <p:attrNameLst>
                                          <p:attrName>ppt_x</p:attrName>
                                        </p:attrNameLst>
                                      </p:cBhvr>
                                      <p:tavLst>
                                        <p:tav tm="0">
                                          <p:val>
                                            <p:strVal val="#ppt_x"/>
                                          </p:val>
                                        </p:tav>
                                        <p:tav tm="100000">
                                          <p:val>
                                            <p:strVal val="#ppt_x"/>
                                          </p:val>
                                        </p:tav>
                                      </p:tavLst>
                                    </p:anim>
                                    <p:anim calcmode="lin" valueType="num">
                                      <p:cBhvr>
                                        <p:cTn id="249"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50" fill="hold">
                      <p:stCondLst>
                        <p:cond delay="indefinite"/>
                      </p:stCondLst>
                      <p:childTnLst>
                        <p:par>
                          <p:cTn id="251" fill="hold">
                            <p:stCondLst>
                              <p:cond delay="0"/>
                            </p:stCondLst>
                            <p:childTnLst>
                              <p:par>
                                <p:cTn id="252" presetID="42" presetClass="entr" presetSubtype="0" fill="hold" grpId="0" nodeType="click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2" presetClass="entr" presetSubtype="0"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Effect transition="in" filter="fade">
                                      <p:cBhvr>
                                        <p:cTn id="259" dur="1000"/>
                                        <p:tgtEl>
                                          <p:spTgt spid="74"/>
                                        </p:tgtEl>
                                      </p:cBhvr>
                                    </p:animEffect>
                                    <p:anim calcmode="lin" valueType="num">
                                      <p:cBhvr>
                                        <p:cTn id="260" dur="1000" fill="hold"/>
                                        <p:tgtEl>
                                          <p:spTgt spid="74"/>
                                        </p:tgtEl>
                                        <p:attrNameLst>
                                          <p:attrName>ppt_x</p:attrName>
                                        </p:attrNameLst>
                                      </p:cBhvr>
                                      <p:tavLst>
                                        <p:tav tm="0">
                                          <p:val>
                                            <p:strVal val="#ppt_x"/>
                                          </p:val>
                                        </p:tav>
                                        <p:tav tm="100000">
                                          <p:val>
                                            <p:strVal val="#ppt_x"/>
                                          </p:val>
                                        </p:tav>
                                      </p:tavLst>
                                    </p:anim>
                                    <p:anim calcmode="lin" valueType="num">
                                      <p:cBhvr>
                                        <p:cTn id="261" dur="1000" fill="hold"/>
                                        <p:tgtEl>
                                          <p:spTgt spid="74"/>
                                        </p:tgtEl>
                                        <p:attrNameLst>
                                          <p:attrName>ppt_y</p:attrName>
                                        </p:attrNameLst>
                                      </p:cBhvr>
                                      <p:tavLst>
                                        <p:tav tm="0">
                                          <p:val>
                                            <p:strVal val="#ppt_y+.1"/>
                                          </p:val>
                                        </p:tav>
                                        <p:tav tm="100000">
                                          <p:val>
                                            <p:strVal val="#ppt_y"/>
                                          </p:val>
                                        </p:tav>
                                      </p:tavLst>
                                    </p:anim>
                                  </p:childTnLst>
                                </p:cTn>
                              </p:par>
                              <p:par>
                                <p:cTn id="262" presetID="42" presetClass="entr" presetSubtype="0" fill="hold" grpId="0" nodeType="withEffect">
                                  <p:stCondLst>
                                    <p:cond delay="0"/>
                                  </p:stCondLst>
                                  <p:childTnLst>
                                    <p:set>
                                      <p:cBhvr>
                                        <p:cTn id="263" dur="1" fill="hold">
                                          <p:stCondLst>
                                            <p:cond delay="0"/>
                                          </p:stCondLst>
                                        </p:cTn>
                                        <p:tgtEl>
                                          <p:spTgt spid="66"/>
                                        </p:tgtEl>
                                        <p:attrNameLst>
                                          <p:attrName>style.visibility</p:attrName>
                                        </p:attrNameLst>
                                      </p:cBhvr>
                                      <p:to>
                                        <p:strVal val="visible"/>
                                      </p:to>
                                    </p:set>
                                    <p:animEffect transition="in" filter="fade">
                                      <p:cBhvr>
                                        <p:cTn id="264" dur="1000"/>
                                        <p:tgtEl>
                                          <p:spTgt spid="66"/>
                                        </p:tgtEl>
                                      </p:cBhvr>
                                    </p:animEffect>
                                    <p:anim calcmode="lin" valueType="num">
                                      <p:cBhvr>
                                        <p:cTn id="265" dur="1000" fill="hold"/>
                                        <p:tgtEl>
                                          <p:spTgt spid="66"/>
                                        </p:tgtEl>
                                        <p:attrNameLst>
                                          <p:attrName>ppt_x</p:attrName>
                                        </p:attrNameLst>
                                      </p:cBhvr>
                                      <p:tavLst>
                                        <p:tav tm="0">
                                          <p:val>
                                            <p:strVal val="#ppt_x"/>
                                          </p:val>
                                        </p:tav>
                                        <p:tav tm="100000">
                                          <p:val>
                                            <p:strVal val="#ppt_x"/>
                                          </p:val>
                                        </p:tav>
                                      </p:tavLst>
                                    </p:anim>
                                    <p:anim calcmode="lin" valueType="num">
                                      <p:cBhvr>
                                        <p:cTn id="266" dur="1000" fill="hold"/>
                                        <p:tgtEl>
                                          <p:spTgt spid="66"/>
                                        </p:tgtEl>
                                        <p:attrNameLst>
                                          <p:attrName>ppt_y</p:attrName>
                                        </p:attrNameLst>
                                      </p:cBhvr>
                                      <p:tavLst>
                                        <p:tav tm="0">
                                          <p:val>
                                            <p:strVal val="#ppt_y+.1"/>
                                          </p:val>
                                        </p:tav>
                                        <p:tav tm="100000">
                                          <p:val>
                                            <p:strVal val="#ppt_y"/>
                                          </p:val>
                                        </p:tav>
                                      </p:tavLst>
                                    </p:anim>
                                  </p:childTnLst>
                                </p:cTn>
                              </p:par>
                              <p:par>
                                <p:cTn id="267" presetID="42" presetClass="entr" presetSubtype="0" fill="hold" grpId="0" nodeType="withEffect">
                                  <p:stCondLst>
                                    <p:cond delay="0"/>
                                  </p:stCondLst>
                                  <p:childTnLst>
                                    <p:set>
                                      <p:cBhvr>
                                        <p:cTn id="268" dur="1" fill="hold">
                                          <p:stCondLst>
                                            <p:cond delay="0"/>
                                          </p:stCondLst>
                                        </p:cTn>
                                        <p:tgtEl>
                                          <p:spTgt spid="75"/>
                                        </p:tgtEl>
                                        <p:attrNameLst>
                                          <p:attrName>style.visibility</p:attrName>
                                        </p:attrNameLst>
                                      </p:cBhvr>
                                      <p:to>
                                        <p:strVal val="visible"/>
                                      </p:to>
                                    </p:set>
                                    <p:animEffect transition="in" filter="fade">
                                      <p:cBhvr>
                                        <p:cTn id="269" dur="1000"/>
                                        <p:tgtEl>
                                          <p:spTgt spid="75"/>
                                        </p:tgtEl>
                                      </p:cBhvr>
                                    </p:animEffect>
                                    <p:anim calcmode="lin" valueType="num">
                                      <p:cBhvr>
                                        <p:cTn id="270" dur="1000" fill="hold"/>
                                        <p:tgtEl>
                                          <p:spTgt spid="75"/>
                                        </p:tgtEl>
                                        <p:attrNameLst>
                                          <p:attrName>ppt_x</p:attrName>
                                        </p:attrNameLst>
                                      </p:cBhvr>
                                      <p:tavLst>
                                        <p:tav tm="0">
                                          <p:val>
                                            <p:strVal val="#ppt_x"/>
                                          </p:val>
                                        </p:tav>
                                        <p:tav tm="100000">
                                          <p:val>
                                            <p:strVal val="#ppt_x"/>
                                          </p:val>
                                        </p:tav>
                                      </p:tavLst>
                                    </p:anim>
                                    <p:anim calcmode="lin" valueType="num">
                                      <p:cBhvr>
                                        <p:cTn id="271"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98" grpId="0" animBg="1"/>
      <p:bldP spid="97" grpId="0" animBg="1"/>
      <p:bldP spid="77" grpId="0"/>
      <p:bldP spid="78" grpId="0"/>
      <p:bldP spid="79" grpId="0"/>
      <p:bldP spid="80" grpId="0"/>
      <p:bldP spid="81" grpId="0"/>
      <p:bldP spid="82" grpId="0"/>
      <p:bldP spid="83" grpId="0"/>
      <p:bldP spid="56" grpId="0" animBg="1"/>
      <p:bldP spid="55" grpId="0" animBg="1"/>
      <p:bldP spid="58" grpId="0" animBg="1"/>
      <p:bldP spid="59" grpId="0" animBg="1"/>
      <p:bldP spid="60" grpId="0" animBg="1"/>
      <p:bldP spid="57" grpId="0" animBg="1"/>
      <p:bldP spid="3" grpId="0" animBg="1"/>
      <p:bldP spid="53" grpId="0" animBg="1"/>
      <p:bldP spid="54" grpId="0" animBg="1"/>
      <p:bldP spid="61" grpId="0"/>
      <p:bldP spid="62" grpId="0"/>
      <p:bldP spid="63" grpId="0"/>
      <p:bldP spid="67" grpId="0"/>
      <p:bldP spid="68" grpId="0"/>
      <p:bldP spid="70" grpId="0"/>
      <p:bldP spid="71" grpId="0"/>
      <p:bldP spid="72" grpId="0"/>
      <p:bldP spid="73" grpId="0"/>
      <p:bldP spid="74" grpId="0"/>
      <p:bldP spid="75" grpId="0"/>
      <p:bldP spid="76" grpId="0"/>
      <p:bldP spid="2" grpId="0" animBg="1"/>
      <p:bldP spid="64" grpId="0"/>
      <p:bldP spid="65" grpId="0" animBg="1"/>
      <p:bldP spid="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cs typeface="+mj-cs"/>
            </a:endParaRPr>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مستطيل 6"/>
          <p:cNvSpPr/>
          <p:nvPr/>
        </p:nvSpPr>
        <p:spPr>
          <a:xfrm>
            <a:off x="661856" y="2239713"/>
            <a:ext cx="7776000" cy="3231654"/>
          </a:xfrm>
          <a:prstGeom prst="rect">
            <a:avLst/>
          </a:prstGeom>
          <a:solidFill>
            <a:schemeClr val="accent5">
              <a:lumMod val="40000"/>
              <a:lumOff val="60000"/>
            </a:schemeClr>
          </a:solidFill>
        </p:spPr>
        <p:txBody>
          <a:bodyPr wrap="square">
            <a:spAutoFit/>
          </a:bodyPr>
          <a:lstStyle/>
          <a:p>
            <a:pPr marL="6350" lvl="1" algn="r" rtl="1">
              <a:defRPr/>
            </a:pPr>
            <a:r>
              <a:rPr lang="ar-SA" sz="2200" b="1" dirty="0" smtClean="0">
                <a:solidFill>
                  <a:srgbClr val="FF0000"/>
                </a:solidFill>
                <a:cs typeface="+mj-cs"/>
              </a:rPr>
              <a:t>جـ. مشروع تطوير وتحديث برامج وتطبيقات القيادة والسيطرة </a:t>
            </a:r>
            <a:r>
              <a:rPr lang="ar-SA" sz="2200" b="1" dirty="0">
                <a:solidFill>
                  <a:srgbClr val="FF0000"/>
                </a:solidFill>
                <a:latin typeface="Times New Roman" panose="02020603050405020304" pitchFamily="18" charset="0"/>
                <a:cs typeface="+mj-cs"/>
              </a:rPr>
              <a:t>(</a:t>
            </a:r>
            <a:r>
              <a:rPr lang="en-US" sz="2200" b="1" dirty="0">
                <a:solidFill>
                  <a:srgbClr val="FF0000"/>
                </a:solidFill>
                <a:latin typeface="Times New Roman" panose="02020603050405020304" pitchFamily="18" charset="0"/>
                <a:cs typeface="+mj-cs"/>
              </a:rPr>
              <a:t>C2SDC</a:t>
            </a:r>
            <a:r>
              <a:rPr lang="ar-SA" sz="2200" b="1" dirty="0">
                <a:solidFill>
                  <a:srgbClr val="FF0000"/>
                </a:solidFill>
                <a:latin typeface="Times New Roman" panose="02020603050405020304" pitchFamily="18" charset="0"/>
                <a:cs typeface="+mj-cs"/>
              </a:rPr>
              <a:t>)</a:t>
            </a:r>
            <a:r>
              <a:rPr lang="en-US" sz="2200" b="1" dirty="0">
                <a:solidFill>
                  <a:srgbClr val="FF0000"/>
                </a:solidFill>
                <a:latin typeface="Times New Roman" panose="02020603050405020304" pitchFamily="18" charset="0"/>
                <a:cs typeface="+mj-cs"/>
              </a:rPr>
              <a:t> </a:t>
            </a:r>
            <a:endParaRPr lang="ar-SA" sz="2200" b="1" dirty="0">
              <a:solidFill>
                <a:srgbClr val="FF0000"/>
              </a:solidFill>
              <a:latin typeface="Times New Roman" panose="02020603050405020304" pitchFamily="18" charset="0"/>
              <a:cs typeface="+mj-cs"/>
            </a:endParaRPr>
          </a:p>
          <a:p>
            <a:pPr marL="6350" lvl="1" algn="r" rtl="1">
              <a:defRPr/>
            </a:pPr>
            <a:r>
              <a:rPr lang="ar-SA" sz="2000" b="1" dirty="0" smtClean="0">
                <a:solidFill>
                  <a:srgbClr val="FF0000"/>
                </a:solidFill>
                <a:cs typeface="+mj-cs"/>
              </a:rPr>
              <a:t>(  </a:t>
            </a:r>
            <a:r>
              <a:rPr lang="ar-SA" sz="2000" b="1" dirty="0">
                <a:solidFill>
                  <a:srgbClr val="FFFF00"/>
                </a:solidFill>
                <a:cs typeface="+mj-cs"/>
              </a:rPr>
              <a:t>نقل </a:t>
            </a:r>
            <a:r>
              <a:rPr lang="ar-SA" sz="2000" b="1" dirty="0" smtClean="0">
                <a:solidFill>
                  <a:srgbClr val="FFFF00"/>
                </a:solidFill>
                <a:cs typeface="+mj-cs"/>
              </a:rPr>
              <a:t>وتوطين </a:t>
            </a:r>
            <a:r>
              <a:rPr lang="ar-SA" sz="2000" b="1" dirty="0">
                <a:solidFill>
                  <a:srgbClr val="FFFF00"/>
                </a:solidFill>
                <a:cs typeface="+mj-cs"/>
              </a:rPr>
              <a:t>التقنية في مجال </a:t>
            </a:r>
            <a:r>
              <a:rPr lang="ar-SA" sz="2000" b="1" dirty="0" smtClean="0">
                <a:solidFill>
                  <a:srgbClr val="FFFF00"/>
                </a:solidFill>
                <a:cs typeface="+mj-cs"/>
              </a:rPr>
              <a:t>التطوير </a:t>
            </a:r>
            <a:r>
              <a:rPr lang="en-US" sz="2000" b="1" dirty="0">
                <a:solidFill>
                  <a:srgbClr val="FFFF00"/>
                </a:solidFill>
              </a:rPr>
              <a:t>“</a:t>
            </a:r>
            <a:r>
              <a:rPr lang="ar-SA" sz="2000" b="1" dirty="0">
                <a:solidFill>
                  <a:srgbClr val="FFFF00"/>
                </a:solidFill>
              </a:rPr>
              <a:t> </a:t>
            </a:r>
            <a:r>
              <a:rPr lang="ar-SA" sz="2000" b="1" dirty="0">
                <a:solidFill>
                  <a:srgbClr val="0070C0"/>
                </a:solidFill>
              </a:rPr>
              <a:t>تحت التنفيذ </a:t>
            </a:r>
            <a:r>
              <a:rPr lang="en-US" sz="2000" b="1" dirty="0">
                <a:solidFill>
                  <a:srgbClr val="FFFF00"/>
                </a:solidFill>
              </a:rPr>
              <a:t>“</a:t>
            </a:r>
            <a:r>
              <a:rPr lang="ar-SA" sz="2000" b="1" dirty="0" smtClean="0">
                <a:solidFill>
                  <a:srgbClr val="FF0000"/>
                </a:solidFill>
                <a:cs typeface="+mj-cs"/>
              </a:rPr>
              <a:t>) </a:t>
            </a:r>
            <a:endParaRPr lang="ar-SA" sz="2000" b="1" dirty="0">
              <a:solidFill>
                <a:srgbClr val="FF0000"/>
              </a:solidFill>
              <a:cs typeface="+mj-cs"/>
            </a:endParaRPr>
          </a:p>
          <a:p>
            <a:pPr algn="r" rtl="1">
              <a:defRPr/>
            </a:pPr>
            <a:endParaRPr lang="en-US" sz="2200" dirty="0">
              <a:latin typeface="Arial" pitchFamily="34" charset="0"/>
              <a:cs typeface="+mj-cs"/>
            </a:endParaRPr>
          </a:p>
          <a:p>
            <a:pPr marL="223838" indent="1588" algn="just" rtl="1">
              <a:defRPr/>
            </a:pPr>
            <a:r>
              <a:rPr lang="ar-SA" sz="2000" b="1" dirty="0">
                <a:cs typeface="+mj-cs"/>
              </a:rPr>
              <a:t>مشروع </a:t>
            </a:r>
            <a:r>
              <a:rPr lang="ar-SA" sz="2000" b="1" dirty="0" smtClean="0">
                <a:cs typeface="+mj-cs"/>
              </a:rPr>
              <a:t>" تطوير </a:t>
            </a:r>
            <a:r>
              <a:rPr lang="ar-SA" sz="2000" b="1" dirty="0">
                <a:cs typeface="+mj-cs"/>
              </a:rPr>
              <a:t>وتحديث برامج وتطبيقات القيادة والسيطرة </a:t>
            </a:r>
            <a:r>
              <a:rPr lang="ar-SA" sz="2000" b="1" dirty="0" smtClean="0">
                <a:cs typeface="+mj-cs"/>
              </a:rPr>
              <a:t>" هو أحد مشاريع الخطة الخمسية الأولى للعلوم والتقنية لوزارة الدفاع.</a:t>
            </a:r>
          </a:p>
          <a:p>
            <a:pPr marL="223838" indent="1588" algn="just" rtl="1">
              <a:defRPr/>
            </a:pPr>
            <a:r>
              <a:rPr lang="ar-SA" sz="2000" b="1" dirty="0" smtClean="0">
                <a:cs typeface="+mj-cs"/>
              </a:rPr>
              <a:t>يهدف المشروع لوضع </a:t>
            </a:r>
            <a:r>
              <a:rPr lang="ar-SA" sz="2000" b="1" dirty="0" smtClean="0">
                <a:latin typeface="Arial" pitchFamily="34" charset="0"/>
                <a:cs typeface="+mj-cs"/>
              </a:rPr>
              <a:t>المعايير </a:t>
            </a:r>
            <a:r>
              <a:rPr lang="ar-SA" sz="2000" b="1" dirty="0">
                <a:latin typeface="Arial" pitchFamily="34" charset="0"/>
                <a:cs typeface="+mj-cs"/>
              </a:rPr>
              <a:t>والمقاييس </a:t>
            </a:r>
            <a:r>
              <a:rPr lang="ar-SA" sz="2000" b="1" dirty="0" smtClean="0">
                <a:latin typeface="Arial" pitchFamily="34" charset="0"/>
                <a:cs typeface="+mj-cs"/>
              </a:rPr>
              <a:t>العالمية وتعريف التقنيات المتعلقة </a:t>
            </a:r>
            <a:r>
              <a:rPr lang="ar-SA" sz="2000" b="1" dirty="0">
                <a:latin typeface="Arial" pitchFamily="34" charset="0"/>
                <a:cs typeface="+mj-cs"/>
              </a:rPr>
              <a:t>بتطوير وصيانة برمجيات أنظمة القيادة </a:t>
            </a:r>
            <a:r>
              <a:rPr lang="ar-SA" sz="2000" b="1" dirty="0" smtClean="0">
                <a:latin typeface="Arial" pitchFamily="34" charset="0"/>
                <a:cs typeface="+mj-cs"/>
              </a:rPr>
              <a:t>والسيطرة , وامتلاك </a:t>
            </a:r>
            <a:r>
              <a:rPr lang="ar-SA" sz="2000" b="1" dirty="0">
                <a:latin typeface="Arial" pitchFamily="34" charset="0"/>
                <a:cs typeface="+mj-cs"/>
              </a:rPr>
              <a:t>قدرات </a:t>
            </a:r>
            <a:r>
              <a:rPr lang="ar-SA" sz="2000" b="1" dirty="0" smtClean="0">
                <a:latin typeface="Arial" pitchFamily="34" charset="0"/>
                <a:cs typeface="+mj-cs"/>
              </a:rPr>
              <a:t>تجعل الوزارة قادرة </a:t>
            </a:r>
            <a:r>
              <a:rPr lang="ar-SA" sz="2000" b="1" dirty="0">
                <a:latin typeface="Arial" pitchFamily="34" charset="0"/>
                <a:cs typeface="+mj-cs"/>
              </a:rPr>
              <a:t>على تطوير برمجيات القيادة </a:t>
            </a:r>
            <a:r>
              <a:rPr lang="ar-SA" sz="2000" b="1" dirty="0" smtClean="0">
                <a:latin typeface="Arial" pitchFamily="34" charset="0"/>
                <a:cs typeface="+mj-cs"/>
              </a:rPr>
              <a:t>والسيطرة, والعمل </a:t>
            </a:r>
            <a:r>
              <a:rPr lang="ar-SA" sz="2000" b="1" dirty="0">
                <a:latin typeface="Arial" pitchFamily="34" charset="0"/>
                <a:cs typeface="+mj-cs"/>
              </a:rPr>
              <a:t>على تحقيق التوافق </a:t>
            </a:r>
            <a:r>
              <a:rPr lang="en-US" sz="2000" b="1" dirty="0">
                <a:latin typeface="Times New Roman" panose="02020603050405020304" pitchFamily="18" charset="0"/>
                <a:cs typeface="+mj-cs"/>
              </a:rPr>
              <a:t>(Interoperability)</a:t>
            </a:r>
            <a:r>
              <a:rPr lang="ar-SA" sz="2000" b="1" dirty="0">
                <a:latin typeface="Times New Roman" panose="02020603050405020304" pitchFamily="18" charset="0"/>
                <a:cs typeface="+mj-cs"/>
              </a:rPr>
              <a:t> </a:t>
            </a:r>
            <a:r>
              <a:rPr lang="ar-SA" sz="2000" b="1" dirty="0">
                <a:latin typeface="Arial" pitchFamily="34" charset="0"/>
                <a:cs typeface="+mj-cs"/>
              </a:rPr>
              <a:t>بين نظام القيادة والسيطرة والاتصالات والحاسب الآلي والاستخبارات </a:t>
            </a:r>
            <a:r>
              <a:rPr lang="en-GB" sz="2000" b="1" dirty="0" smtClean="0">
                <a:latin typeface="Times New Roman" panose="02020603050405020304" pitchFamily="18" charset="0"/>
                <a:cs typeface="+mj-cs"/>
              </a:rPr>
              <a:t>(</a:t>
            </a:r>
            <a:r>
              <a:rPr lang="en-GB" sz="2000" b="1" dirty="0">
                <a:latin typeface="Times New Roman" panose="02020603050405020304" pitchFamily="18" charset="0"/>
                <a:cs typeface="+mj-cs"/>
              </a:rPr>
              <a:t>MOD C4I) </a:t>
            </a:r>
            <a:r>
              <a:rPr lang="ar-SA" sz="2000" b="1" dirty="0" smtClean="0">
                <a:latin typeface="Times New Roman" panose="02020603050405020304" pitchFamily="18" charset="0"/>
                <a:cs typeface="+mj-cs"/>
              </a:rPr>
              <a:t> </a:t>
            </a:r>
            <a:r>
              <a:rPr lang="ar-SA" sz="2000" b="1" dirty="0" smtClean="0">
                <a:latin typeface="Arial" pitchFamily="34" charset="0"/>
                <a:cs typeface="+mj-cs"/>
              </a:rPr>
              <a:t>وأنظمة </a:t>
            </a:r>
            <a:r>
              <a:rPr lang="ar-SA" sz="2000" b="1" dirty="0">
                <a:latin typeface="Arial" pitchFamily="34" charset="0"/>
                <a:cs typeface="+mj-cs"/>
              </a:rPr>
              <a:t>القيادة والسيطرة بأفرع </a:t>
            </a:r>
            <a:r>
              <a:rPr lang="ar-SA" sz="2000" b="1" dirty="0" smtClean="0">
                <a:latin typeface="Arial" pitchFamily="34" charset="0"/>
                <a:cs typeface="+mj-cs"/>
              </a:rPr>
              <a:t>القوات.</a:t>
            </a:r>
            <a:endParaRPr lang="en-US" sz="2000" b="1" dirty="0">
              <a:latin typeface="Arial" pitchFamily="34" charset="0"/>
              <a:cs typeface="+mj-cs"/>
            </a:endParaRPr>
          </a:p>
        </p:txBody>
      </p:sp>
      <p:sp>
        <p:nvSpPr>
          <p:cNvPr id="8" name="عنصر نائب لرقم الشريحة 3"/>
          <p:cNvSpPr>
            <a:spLocks noGrp="1"/>
          </p:cNvSpPr>
          <p:nvPr>
            <p:ph type="sldNum" sz="quarter" idx="12"/>
          </p:nvPr>
        </p:nvSpPr>
        <p:spPr bwMode="auto">
          <a:xfrm>
            <a:off x="3700" y="6424457"/>
            <a:ext cx="838200" cy="403225"/>
          </a:xfrm>
          <a:noFill/>
          <a:ln>
            <a:miter lim="800000"/>
            <a:headEnd/>
            <a:tailEnd/>
          </a:ln>
        </p:spPr>
        <p:txBody>
          <a:bodyPr/>
          <a:lstStyle/>
          <a:p>
            <a:pPr algn="ctr"/>
            <a:r>
              <a:rPr lang="en-US" altLang="ar-SA" sz="1400" b="1" dirty="0" smtClean="0">
                <a:latin typeface="Arial" charset="0"/>
                <a:cs typeface="+mj-cs"/>
              </a:rPr>
              <a:t>-</a:t>
            </a:r>
            <a:fld id="{556CD623-0AB5-4F82-AC57-26861663FB45}" type="slidenum">
              <a:rPr lang="en-US" altLang="ar-SA" sz="1400" b="1" smtClean="0">
                <a:latin typeface="Arial" charset="0"/>
                <a:cs typeface="+mj-cs"/>
              </a:rPr>
              <a:pPr algn="ctr"/>
              <a:t>19</a:t>
            </a:fld>
            <a:r>
              <a:rPr lang="en-US" altLang="ar-SA" sz="1400" b="1" dirty="0" smtClean="0">
                <a:latin typeface="Arial" charset="0"/>
                <a:cs typeface="+mj-cs"/>
              </a:rPr>
              <a:t>-</a:t>
            </a:r>
          </a:p>
        </p:txBody>
      </p:sp>
      <p:sp>
        <p:nvSpPr>
          <p:cNvPr id="10" name="Rounded Rectangle 9"/>
          <p:cNvSpPr/>
          <p:nvPr/>
        </p:nvSpPr>
        <p:spPr>
          <a:xfrm>
            <a:off x="2054269"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altLang="ar-SA" sz="3200" b="1" dirty="0" smtClean="0">
                <a:solidFill>
                  <a:schemeClr val="bg1"/>
                </a:solidFill>
                <a:latin typeface="Traditional Arabic" pitchFamily="18" charset="-78"/>
              </a:rPr>
              <a:t>4.تجربة وزارة الدفاع</a:t>
            </a:r>
            <a:endParaRPr lang="ar-SA" altLang="ar-SA" sz="3200" b="1" dirty="0">
              <a:solidFill>
                <a:schemeClr val="bg1"/>
              </a:solidFill>
              <a:latin typeface="Traditional Arabic" pitchFamily="18" charset="-78"/>
            </a:endParaRPr>
          </a:p>
        </p:txBody>
      </p:sp>
    </p:spTree>
    <p:extLst>
      <p:ext uri="{BB962C8B-B14F-4D97-AF65-F5344CB8AC3E}">
        <p14:creationId xmlns:p14="http://schemas.microsoft.com/office/powerpoint/2010/main" val="365293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20366"/>
            <a:ext cx="7772400" cy="1470025"/>
          </a:xfrm>
        </p:spPr>
        <p:txBody>
          <a:bodyPr/>
          <a:lstStyle/>
          <a:p>
            <a:endParaRPr lang="en-US"/>
          </a:p>
        </p:txBody>
      </p:sp>
      <p:sp>
        <p:nvSpPr>
          <p:cNvPr id="3" name="Subtitle 2"/>
          <p:cNvSpPr>
            <a:spLocks noGrp="1"/>
          </p:cNvSpPr>
          <p:nvPr>
            <p:ph type="subTitle" idx="1"/>
          </p:nvPr>
        </p:nvSpPr>
        <p:spPr>
          <a:xfrm>
            <a:off x="1371600" y="3976140"/>
            <a:ext cx="6400800" cy="1752600"/>
          </a:xfrm>
        </p:spPr>
        <p:txBody>
          <a:bodyPr/>
          <a:lstStyle/>
          <a:p>
            <a:endParaRPr lang="en-US" sz="2000">
              <a:cs typeface="+mj-cs"/>
            </a:endParaRPr>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عنصر نائب لرقم الشريحة 3"/>
          <p:cNvSpPr>
            <a:spLocks noGrp="1"/>
          </p:cNvSpPr>
          <p:nvPr>
            <p:ph type="sldNum" sz="quarter" idx="12"/>
          </p:nvPr>
        </p:nvSpPr>
        <p:spPr bwMode="auto">
          <a:xfrm>
            <a:off x="3700" y="6424457"/>
            <a:ext cx="838200" cy="403225"/>
          </a:xfrm>
          <a:noFill/>
          <a:ln>
            <a:miter lim="800000"/>
            <a:headEnd/>
            <a:tailEnd/>
          </a:ln>
        </p:spPr>
        <p:txBody>
          <a:bodyPr/>
          <a:lstStyle/>
          <a:p>
            <a:pPr algn="ctr"/>
            <a:r>
              <a:rPr lang="en-US" altLang="ar-SA" sz="1400" b="1" dirty="0" smtClean="0">
                <a:latin typeface="Arial" charset="0"/>
                <a:cs typeface="+mj-cs"/>
              </a:rPr>
              <a:t>-</a:t>
            </a:r>
            <a:fld id="{556CD623-0AB5-4F82-AC57-26861663FB45}" type="slidenum">
              <a:rPr lang="en-US" altLang="ar-SA" sz="1400" b="1" smtClean="0">
                <a:latin typeface="Arial" charset="0"/>
                <a:cs typeface="+mj-cs"/>
              </a:rPr>
              <a:pPr algn="ctr"/>
              <a:t>2</a:t>
            </a:fld>
            <a:r>
              <a:rPr lang="en-US" altLang="ar-SA" sz="1400" b="1" dirty="0" smtClean="0">
                <a:latin typeface="Arial" charset="0"/>
                <a:cs typeface="+mj-cs"/>
              </a:rPr>
              <a:t>-</a:t>
            </a:r>
          </a:p>
        </p:txBody>
      </p:sp>
      <p:sp>
        <p:nvSpPr>
          <p:cNvPr id="9" name="Rectangle 8"/>
          <p:cNvSpPr/>
          <p:nvPr/>
        </p:nvSpPr>
        <p:spPr>
          <a:xfrm>
            <a:off x="740874" y="2241641"/>
            <a:ext cx="7710745" cy="408563"/>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lnSpc>
                <a:spcPts val="3400"/>
              </a:lnSpc>
              <a:defRPr/>
            </a:pPr>
            <a:r>
              <a:rPr lang="ar-SA" sz="2200" b="1" dirty="0" smtClean="0">
                <a:solidFill>
                  <a:schemeClr val="tx1">
                    <a:lumMod val="75000"/>
                    <a:lumOff val="25000"/>
                  </a:schemeClr>
                </a:solidFill>
                <a:latin typeface="Arial" pitchFamily="34" charset="0"/>
                <a:cs typeface="+mj-cs"/>
              </a:rPr>
              <a:t>1. مقدمة عن نقل وتوطين التقنية. </a:t>
            </a:r>
            <a:endParaRPr lang="en-US" sz="2200" b="1" dirty="0">
              <a:solidFill>
                <a:schemeClr val="tx1">
                  <a:lumMod val="75000"/>
                  <a:lumOff val="25000"/>
                </a:schemeClr>
              </a:solidFill>
              <a:latin typeface="Arial" pitchFamily="34" charset="0"/>
              <a:cs typeface="+mj-cs"/>
            </a:endParaRPr>
          </a:p>
        </p:txBody>
      </p:sp>
      <p:sp>
        <p:nvSpPr>
          <p:cNvPr id="10" name="Rectangle 9"/>
          <p:cNvSpPr/>
          <p:nvPr/>
        </p:nvSpPr>
        <p:spPr>
          <a:xfrm>
            <a:off x="735811" y="2702227"/>
            <a:ext cx="7712692" cy="408563"/>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lnSpc>
                <a:spcPts val="3400"/>
              </a:lnSpc>
              <a:defRPr/>
            </a:pPr>
            <a:r>
              <a:rPr lang="ar-SA" sz="2200" b="1" dirty="0" smtClean="0">
                <a:solidFill>
                  <a:schemeClr val="tx1">
                    <a:lumMod val="75000"/>
                    <a:lumOff val="25000"/>
                  </a:schemeClr>
                </a:solidFill>
                <a:latin typeface="Arial" pitchFamily="34" charset="0"/>
                <a:cs typeface="+mj-cs"/>
              </a:rPr>
              <a:t>2. طرق نقل التقنية.</a:t>
            </a:r>
            <a:endParaRPr lang="en-US" sz="2200" b="1" dirty="0">
              <a:solidFill>
                <a:schemeClr val="tx1">
                  <a:lumMod val="75000"/>
                  <a:lumOff val="25000"/>
                </a:schemeClr>
              </a:solidFill>
              <a:latin typeface="Arial" pitchFamily="34" charset="0"/>
              <a:cs typeface="+mj-cs"/>
            </a:endParaRPr>
          </a:p>
        </p:txBody>
      </p:sp>
      <p:sp>
        <p:nvSpPr>
          <p:cNvPr id="11" name="Rectangle 10"/>
          <p:cNvSpPr/>
          <p:nvPr/>
        </p:nvSpPr>
        <p:spPr>
          <a:xfrm>
            <a:off x="735813" y="3174997"/>
            <a:ext cx="7710747" cy="408563"/>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lnSpc>
                <a:spcPts val="3400"/>
              </a:lnSpc>
              <a:defRPr/>
            </a:pPr>
            <a:r>
              <a:rPr lang="ar-SA" sz="2400" b="1" dirty="0">
                <a:solidFill>
                  <a:schemeClr val="tx1">
                    <a:lumMod val="75000"/>
                    <a:lumOff val="25000"/>
                  </a:schemeClr>
                </a:solidFill>
                <a:latin typeface="Arial" pitchFamily="34" charset="0"/>
                <a:cs typeface="+mj-cs"/>
              </a:rPr>
              <a:t>3. </a:t>
            </a:r>
            <a:r>
              <a:rPr lang="ar-SA" sz="2200" b="1" dirty="0">
                <a:solidFill>
                  <a:schemeClr val="tx1">
                    <a:lumMod val="75000"/>
                    <a:lumOff val="25000"/>
                  </a:schemeClr>
                </a:solidFill>
                <a:latin typeface="Arial" pitchFamily="34" charset="0"/>
                <a:cs typeface="+mj-cs"/>
              </a:rPr>
              <a:t>التحديات</a:t>
            </a:r>
            <a:r>
              <a:rPr lang="ar-SA" sz="2400" b="1" dirty="0">
                <a:solidFill>
                  <a:schemeClr val="tx1">
                    <a:lumMod val="75000"/>
                    <a:lumOff val="25000"/>
                  </a:schemeClr>
                </a:solidFill>
                <a:latin typeface="Arial" pitchFamily="34" charset="0"/>
                <a:cs typeface="+mj-cs"/>
              </a:rPr>
              <a:t>.</a:t>
            </a:r>
            <a:endParaRPr lang="en-US" sz="2400" b="1" dirty="0">
              <a:solidFill>
                <a:schemeClr val="tx1">
                  <a:lumMod val="75000"/>
                  <a:lumOff val="25000"/>
                </a:schemeClr>
              </a:solidFill>
              <a:latin typeface="Arial" pitchFamily="34" charset="0"/>
              <a:cs typeface="+mj-cs"/>
            </a:endParaRPr>
          </a:p>
        </p:txBody>
      </p:sp>
      <p:sp>
        <p:nvSpPr>
          <p:cNvPr id="12" name="Rectangle 11"/>
          <p:cNvSpPr/>
          <p:nvPr/>
        </p:nvSpPr>
        <p:spPr>
          <a:xfrm>
            <a:off x="735813" y="3645506"/>
            <a:ext cx="7712691" cy="59397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lnSpc>
                <a:spcPts val="3400"/>
              </a:lnSpc>
              <a:defRPr/>
            </a:pPr>
            <a:r>
              <a:rPr lang="ar-SA" sz="2200" b="1" dirty="0">
                <a:solidFill>
                  <a:schemeClr val="tx1">
                    <a:lumMod val="75000"/>
                    <a:lumOff val="25000"/>
                  </a:schemeClr>
                </a:solidFill>
                <a:latin typeface="Arial" pitchFamily="34" charset="0"/>
                <a:cs typeface="+mj-cs"/>
              </a:rPr>
              <a:t>4. تجربة وزارة الدفاع في نقل التقنية في مجال القيادة </a:t>
            </a:r>
            <a:r>
              <a:rPr lang="ar-SA" sz="2200" b="1" dirty="0" smtClean="0">
                <a:solidFill>
                  <a:schemeClr val="tx1">
                    <a:lumMod val="75000"/>
                    <a:lumOff val="25000"/>
                  </a:schemeClr>
                </a:solidFill>
                <a:latin typeface="Arial" pitchFamily="34" charset="0"/>
                <a:cs typeface="+mj-cs"/>
              </a:rPr>
              <a:t>والسيطرة</a:t>
            </a:r>
            <a:r>
              <a:rPr lang="en-US" sz="2200" b="1" dirty="0" smtClean="0">
                <a:solidFill>
                  <a:schemeClr val="tx1">
                    <a:lumMod val="75000"/>
                    <a:lumOff val="25000"/>
                  </a:schemeClr>
                </a:solidFill>
                <a:latin typeface="Arial" pitchFamily="34" charset="0"/>
                <a:cs typeface="+mj-cs"/>
              </a:rPr>
              <a:t>.</a:t>
            </a:r>
            <a:endParaRPr lang="en-US" sz="2200" b="1" dirty="0">
              <a:solidFill>
                <a:schemeClr val="tx1">
                  <a:lumMod val="75000"/>
                  <a:lumOff val="25000"/>
                </a:schemeClr>
              </a:solidFill>
              <a:latin typeface="Arial" pitchFamily="34" charset="0"/>
              <a:cs typeface="+mj-cs"/>
            </a:endParaRPr>
          </a:p>
        </p:txBody>
      </p:sp>
      <p:sp>
        <p:nvSpPr>
          <p:cNvPr id="13" name="Rectangle 12"/>
          <p:cNvSpPr/>
          <p:nvPr/>
        </p:nvSpPr>
        <p:spPr>
          <a:xfrm>
            <a:off x="735813" y="4297640"/>
            <a:ext cx="7710747" cy="408563"/>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lnSpc>
                <a:spcPts val="3400"/>
              </a:lnSpc>
              <a:defRPr/>
            </a:pPr>
            <a:r>
              <a:rPr lang="ar-SA" sz="2400" b="1" dirty="0" smtClean="0">
                <a:solidFill>
                  <a:schemeClr val="tx1">
                    <a:lumMod val="75000"/>
                    <a:lumOff val="25000"/>
                  </a:schemeClr>
                </a:solidFill>
                <a:latin typeface="Arial" pitchFamily="34" charset="0"/>
                <a:cs typeface="+mj-cs"/>
              </a:rPr>
              <a:t>5. </a:t>
            </a:r>
            <a:r>
              <a:rPr lang="ar-SA" sz="2200" b="1" dirty="0" smtClean="0">
                <a:solidFill>
                  <a:schemeClr val="tx1">
                    <a:lumMod val="75000"/>
                    <a:lumOff val="25000"/>
                  </a:schemeClr>
                </a:solidFill>
                <a:latin typeface="Arial" pitchFamily="34" charset="0"/>
                <a:cs typeface="+mj-cs"/>
              </a:rPr>
              <a:t>التطلعات</a:t>
            </a:r>
            <a:r>
              <a:rPr lang="ar-SA" sz="2400" b="1" dirty="0" smtClean="0">
                <a:solidFill>
                  <a:schemeClr val="tx1">
                    <a:lumMod val="75000"/>
                    <a:lumOff val="25000"/>
                  </a:schemeClr>
                </a:solidFill>
                <a:latin typeface="Arial" pitchFamily="34" charset="0"/>
                <a:cs typeface="+mj-cs"/>
              </a:rPr>
              <a:t>.</a:t>
            </a:r>
            <a:endParaRPr lang="en-US" sz="2400" b="1" dirty="0">
              <a:solidFill>
                <a:schemeClr val="tx1">
                  <a:lumMod val="75000"/>
                  <a:lumOff val="25000"/>
                </a:schemeClr>
              </a:solidFill>
              <a:latin typeface="Arial" pitchFamily="34" charset="0"/>
              <a:cs typeface="+mj-cs"/>
            </a:endParaRPr>
          </a:p>
        </p:txBody>
      </p:sp>
      <p:sp>
        <p:nvSpPr>
          <p:cNvPr id="14" name="Rounded Rectangle 9"/>
          <p:cNvSpPr/>
          <p:nvPr/>
        </p:nvSpPr>
        <p:spPr>
          <a:xfrm>
            <a:off x="2048007"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SA" altLang="ar-SA" sz="3200" b="1" dirty="0">
                <a:solidFill>
                  <a:schemeClr val="bg1"/>
                </a:solidFill>
                <a:latin typeface="Traditional Arabic" pitchFamily="18" charset="-78"/>
                <a:cs typeface="+mj-cs"/>
              </a:rPr>
              <a:t>عناصر الإيجـاز</a:t>
            </a:r>
          </a:p>
        </p:txBody>
      </p:sp>
    </p:spTree>
    <p:extLst>
      <p:ext uri="{BB962C8B-B14F-4D97-AF65-F5344CB8AC3E}">
        <p14:creationId xmlns:p14="http://schemas.microsoft.com/office/powerpoint/2010/main" val="47778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cs typeface="+mj-cs"/>
            </a:endParaRPr>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
            <a:ext cx="9144000" cy="6858000"/>
          </a:xfrm>
          <a:prstGeom prst="rect">
            <a:avLst/>
          </a:prstGeom>
        </p:spPr>
      </p:pic>
      <p:sp>
        <p:nvSpPr>
          <p:cNvPr id="7" name="مستطيل 6"/>
          <p:cNvSpPr/>
          <p:nvPr/>
        </p:nvSpPr>
        <p:spPr>
          <a:xfrm>
            <a:off x="663553" y="2239714"/>
            <a:ext cx="7776000" cy="3893374"/>
          </a:xfrm>
          <a:prstGeom prst="rect">
            <a:avLst/>
          </a:prstGeom>
          <a:solidFill>
            <a:schemeClr val="accent5">
              <a:lumMod val="40000"/>
              <a:lumOff val="60000"/>
            </a:schemeClr>
          </a:solidFill>
        </p:spPr>
        <p:txBody>
          <a:bodyPr wrap="square">
            <a:spAutoFit/>
          </a:bodyPr>
          <a:lstStyle/>
          <a:p>
            <a:pPr algn="r" rtl="1">
              <a:defRPr/>
            </a:pPr>
            <a:r>
              <a:rPr lang="ar-SA" sz="2400" b="1" dirty="0" smtClean="0">
                <a:solidFill>
                  <a:srgbClr val="FF0000"/>
                </a:solidFill>
                <a:latin typeface="Arial" pitchFamily="34" charset="0"/>
                <a:cs typeface="+mj-cs"/>
              </a:rPr>
              <a:t>من أهداف مشروع </a:t>
            </a:r>
            <a:r>
              <a:rPr lang="ar-SA" sz="2400" b="1" dirty="0">
                <a:solidFill>
                  <a:srgbClr val="FF0000"/>
                </a:solidFill>
              </a:rPr>
              <a:t>تطوير وتحديث برامج وتطبيقات القيادة </a:t>
            </a:r>
            <a:r>
              <a:rPr lang="ar-SA" sz="2400" b="1" dirty="0" smtClean="0">
                <a:solidFill>
                  <a:srgbClr val="FF0000"/>
                </a:solidFill>
              </a:rPr>
              <a:t>والسيطرة</a:t>
            </a:r>
            <a:r>
              <a:rPr lang="ar-SA" sz="2400" b="1" dirty="0" smtClean="0">
                <a:solidFill>
                  <a:srgbClr val="FF0000"/>
                </a:solidFill>
                <a:latin typeface="Arial" pitchFamily="34" charset="0"/>
                <a:cs typeface="+mj-cs"/>
              </a:rPr>
              <a:t>:</a:t>
            </a:r>
            <a:endParaRPr lang="ar-SA" sz="2400" b="1" dirty="0">
              <a:solidFill>
                <a:srgbClr val="FF0000"/>
              </a:solidFill>
              <a:latin typeface="Arial" pitchFamily="34" charset="0"/>
              <a:cs typeface="+mj-cs"/>
            </a:endParaRPr>
          </a:p>
          <a:p>
            <a:pPr algn="r" rtl="1">
              <a:defRPr/>
            </a:pPr>
            <a:endParaRPr lang="en-US" sz="700" dirty="0">
              <a:latin typeface="Arial" pitchFamily="34" charset="0"/>
              <a:cs typeface="+mj-cs"/>
            </a:endParaRPr>
          </a:p>
          <a:p>
            <a:pPr marL="342900" indent="-342900" algn="just" rtl="1">
              <a:buFont typeface="Arial" panose="020B0604020202020204" pitchFamily="34" charset="0"/>
              <a:buChar char="•"/>
              <a:defRPr/>
            </a:pPr>
            <a:r>
              <a:rPr lang="ar-SA" sz="2000" b="1" dirty="0">
                <a:latin typeface="Arial" pitchFamily="34" charset="0"/>
                <a:cs typeface="+mj-cs"/>
              </a:rPr>
              <a:t>تكوين مرجعية لوزارة الدفاع </a:t>
            </a:r>
            <a:r>
              <a:rPr lang="ar-SA" sz="2000" b="1" dirty="0" smtClean="0">
                <a:latin typeface="Arial" pitchFamily="34" charset="0"/>
                <a:cs typeface="+mj-cs"/>
              </a:rPr>
              <a:t>المعايير </a:t>
            </a:r>
            <a:r>
              <a:rPr lang="ar-SA" sz="2000" b="1" dirty="0">
                <a:latin typeface="Arial" pitchFamily="34" charset="0"/>
                <a:cs typeface="+mj-cs"/>
              </a:rPr>
              <a:t>والمقاييس </a:t>
            </a:r>
            <a:r>
              <a:rPr lang="ar-SA" sz="2000" b="1" dirty="0" smtClean="0">
                <a:latin typeface="Arial" pitchFamily="34" charset="0"/>
                <a:cs typeface="+mj-cs"/>
              </a:rPr>
              <a:t>العالمية </a:t>
            </a:r>
            <a:r>
              <a:rPr lang="ar-SA" sz="2000" b="1" dirty="0">
                <a:latin typeface="Arial" pitchFamily="34" charset="0"/>
                <a:cs typeface="+mj-cs"/>
              </a:rPr>
              <a:t>المتعلقة بتطوير وصيانة برمجيات أنظمة القيادة </a:t>
            </a:r>
            <a:r>
              <a:rPr lang="ar-SA" sz="2000" b="1" dirty="0" smtClean="0">
                <a:latin typeface="Arial" pitchFamily="34" charset="0"/>
                <a:cs typeface="+mj-cs"/>
              </a:rPr>
              <a:t>والسيطرة لتعريف معايير (</a:t>
            </a:r>
            <a:r>
              <a:rPr lang="en-US" sz="1600" b="1" dirty="0" smtClean="0">
                <a:latin typeface="Times New Roman" pitchFamily="18" charset="0"/>
                <a:cs typeface="Times New Roman" pitchFamily="18" charset="0"/>
              </a:rPr>
              <a:t>JIE,JITE , Big Data ,Security Standard</a:t>
            </a:r>
            <a:r>
              <a:rPr lang="en-US" sz="1600" b="1" dirty="0" smtClean="0">
                <a:latin typeface="Arial" pitchFamily="34" charset="0"/>
                <a:cs typeface="+mj-cs"/>
              </a:rPr>
              <a:t> </a:t>
            </a:r>
            <a:r>
              <a:rPr lang="ar-SA" sz="1600" b="1" dirty="0" smtClean="0">
                <a:latin typeface="Arial" pitchFamily="34" charset="0"/>
                <a:cs typeface="+mj-cs"/>
              </a:rPr>
              <a:t> ) .  </a:t>
            </a:r>
            <a:endParaRPr lang="en-US" sz="1600" b="1" dirty="0">
              <a:latin typeface="Arial" pitchFamily="34" charset="0"/>
              <a:cs typeface="+mj-cs"/>
            </a:endParaRPr>
          </a:p>
          <a:p>
            <a:pPr marL="342900" indent="-342900" algn="just" rtl="1">
              <a:buFont typeface="Arial" panose="020B0604020202020204" pitchFamily="34" charset="0"/>
              <a:buChar char="•"/>
              <a:defRPr/>
            </a:pPr>
            <a:r>
              <a:rPr lang="ar-SA" sz="2000" b="1" dirty="0">
                <a:latin typeface="Arial" pitchFamily="34" charset="0"/>
                <a:cs typeface="+mj-cs"/>
              </a:rPr>
              <a:t>تمكين وزارة الدفاع من امتلاك قدرات </a:t>
            </a:r>
            <a:r>
              <a:rPr lang="ar-SA" sz="2000" b="1" dirty="0" smtClean="0">
                <a:latin typeface="Arial" pitchFamily="34" charset="0"/>
                <a:cs typeface="+mj-cs"/>
              </a:rPr>
              <a:t>على </a:t>
            </a:r>
            <a:r>
              <a:rPr lang="ar-SA" sz="2000" b="1" dirty="0">
                <a:latin typeface="Arial" pitchFamily="34" charset="0"/>
                <a:cs typeface="+mj-cs"/>
              </a:rPr>
              <a:t>تطوير برمجيات القيادة والسيطرة </a:t>
            </a:r>
            <a:r>
              <a:rPr lang="ar-SA" sz="2000" b="1" dirty="0" smtClean="0">
                <a:latin typeface="Arial" pitchFamily="34" charset="0"/>
                <a:cs typeface="+mj-cs"/>
              </a:rPr>
              <a:t>ليتم  إحلالها </a:t>
            </a:r>
            <a:r>
              <a:rPr lang="ar-SA" sz="2000" b="1" dirty="0">
                <a:latin typeface="Arial" pitchFamily="34" charset="0"/>
                <a:cs typeface="+mj-cs"/>
              </a:rPr>
              <a:t>بدلاً من البرمجيات التي تخضع لقيود أمنية أو صناعية </a:t>
            </a:r>
            <a:r>
              <a:rPr lang="ar-SA" sz="2000" b="1" dirty="0" smtClean="0">
                <a:latin typeface="Arial" pitchFamily="34" charset="0"/>
                <a:cs typeface="+mj-cs"/>
              </a:rPr>
              <a:t>.</a:t>
            </a:r>
          </a:p>
          <a:p>
            <a:pPr marL="342900" indent="-342900" algn="just" rtl="1">
              <a:buFont typeface="Arial" panose="020B0604020202020204" pitchFamily="34" charset="0"/>
              <a:buChar char="•"/>
              <a:defRPr/>
            </a:pPr>
            <a:r>
              <a:rPr lang="ar-SA" sz="2000" b="1" dirty="0" smtClean="0">
                <a:latin typeface="Arial" pitchFamily="34" charset="0"/>
                <a:cs typeface="+mj-cs"/>
              </a:rPr>
              <a:t>بناء بيئة  للبحث والتطوير والاختبارات لأنظمة القيادة والسيطرة.</a:t>
            </a:r>
            <a:endParaRPr lang="en-US" sz="2000" b="1" dirty="0">
              <a:latin typeface="Arial" pitchFamily="34" charset="0"/>
              <a:cs typeface="+mj-cs"/>
            </a:endParaRPr>
          </a:p>
          <a:p>
            <a:pPr marL="342900" indent="-342900" algn="just" rtl="1">
              <a:buFont typeface="Arial" panose="020B0604020202020204" pitchFamily="34" charset="0"/>
              <a:buChar char="•"/>
              <a:defRPr/>
            </a:pPr>
            <a:r>
              <a:rPr lang="ar-SA" sz="2000" b="1" dirty="0">
                <a:latin typeface="Arial" pitchFamily="34" charset="0"/>
                <a:cs typeface="+mj-cs"/>
              </a:rPr>
              <a:t>العمل على تحقيق التوافق </a:t>
            </a:r>
            <a:r>
              <a:rPr lang="en-US" sz="1600" b="1" dirty="0" smtClean="0">
                <a:latin typeface="Times New Roman" pitchFamily="18" charset="0"/>
                <a:cs typeface="Times New Roman" pitchFamily="18" charset="0"/>
              </a:rPr>
              <a:t>Interoperability)</a:t>
            </a:r>
            <a:r>
              <a:rPr lang="ar-SA" sz="1600" b="1" dirty="0" smtClean="0">
                <a:latin typeface="Arial" pitchFamily="34" charset="0"/>
                <a:cs typeface="+mj-cs"/>
              </a:rPr>
              <a:t>)</a:t>
            </a:r>
            <a:r>
              <a:rPr lang="ar-SA" sz="2000" b="1" dirty="0" smtClean="0">
                <a:latin typeface="Arial" pitchFamily="34" charset="0"/>
                <a:cs typeface="+mj-cs"/>
              </a:rPr>
              <a:t> بين </a:t>
            </a:r>
            <a:r>
              <a:rPr lang="ar-SA" sz="2000" b="1" dirty="0">
                <a:latin typeface="Arial" pitchFamily="34" charset="0"/>
                <a:cs typeface="+mj-cs"/>
              </a:rPr>
              <a:t>نظام القيادة والسيطرة والاتصالات والحاسب الآلي والاستخبارات للقوات المسلحة</a:t>
            </a:r>
            <a:r>
              <a:rPr lang="en-US" sz="2000" b="1" dirty="0">
                <a:latin typeface="Arial" pitchFamily="34" charset="0"/>
                <a:cs typeface="+mj-cs"/>
              </a:rPr>
              <a:t> </a:t>
            </a:r>
            <a:r>
              <a:rPr lang="en-GB" sz="1600" b="1" dirty="0">
                <a:latin typeface="Times New Roman" pitchFamily="18" charset="0"/>
                <a:cs typeface="Times New Roman" pitchFamily="18" charset="0"/>
              </a:rPr>
              <a:t>(MOD C4I) </a:t>
            </a:r>
            <a:r>
              <a:rPr lang="ar-SA" sz="2000" b="1" dirty="0">
                <a:latin typeface="Arial" pitchFamily="34" charset="0"/>
                <a:cs typeface="+mj-cs"/>
              </a:rPr>
              <a:t>وأنظمة القيادة والسيطرة بأفرع القوات .</a:t>
            </a:r>
          </a:p>
          <a:p>
            <a:pPr marL="342900" indent="-342900" algn="just" rtl="1">
              <a:buFont typeface="Arial" panose="020B0604020202020204" pitchFamily="34" charset="0"/>
              <a:buChar char="•"/>
              <a:defRPr/>
            </a:pPr>
            <a:r>
              <a:rPr lang="ar-SA" sz="2000" b="1" dirty="0" smtClean="0">
                <a:latin typeface="Arial" pitchFamily="34" charset="0"/>
                <a:cs typeface="+mj-cs"/>
              </a:rPr>
              <a:t>الاعتماد </a:t>
            </a:r>
            <a:r>
              <a:rPr lang="ar-SA" sz="2000" b="1" dirty="0">
                <a:latin typeface="Arial" pitchFamily="34" charset="0"/>
                <a:cs typeface="+mj-cs"/>
              </a:rPr>
              <a:t>على القدرات الوطنية في تطوير وصيانة برمجيات أنظمة القيادة والسيطرة عن طريق انشاء معامل متخصصة .</a:t>
            </a:r>
            <a:endParaRPr lang="en-US" sz="2000" b="1" dirty="0">
              <a:latin typeface="Arial" pitchFamily="34" charset="0"/>
              <a:cs typeface="+mj-cs"/>
            </a:endParaRPr>
          </a:p>
        </p:txBody>
      </p:sp>
      <p:sp>
        <p:nvSpPr>
          <p:cNvPr id="8" name="عنصر نائب لرقم الشريحة 3"/>
          <p:cNvSpPr>
            <a:spLocks noGrp="1"/>
          </p:cNvSpPr>
          <p:nvPr>
            <p:ph type="sldNum" sz="quarter" idx="12"/>
          </p:nvPr>
        </p:nvSpPr>
        <p:spPr bwMode="auto">
          <a:xfrm>
            <a:off x="3700" y="6424457"/>
            <a:ext cx="838200" cy="403225"/>
          </a:xfrm>
          <a:noFill/>
          <a:ln>
            <a:miter lim="800000"/>
            <a:headEnd/>
            <a:tailEnd/>
          </a:ln>
        </p:spPr>
        <p:txBody>
          <a:bodyPr/>
          <a:lstStyle/>
          <a:p>
            <a:pPr algn="ctr"/>
            <a:r>
              <a:rPr lang="en-US" altLang="ar-SA" sz="1400" b="1" dirty="0" smtClean="0">
                <a:latin typeface="Arial" charset="0"/>
                <a:cs typeface="+mj-cs"/>
              </a:rPr>
              <a:t>-</a:t>
            </a:r>
            <a:fld id="{556CD623-0AB5-4F82-AC57-26861663FB45}" type="slidenum">
              <a:rPr lang="en-US" altLang="ar-SA" sz="1400" b="1" smtClean="0">
                <a:latin typeface="Arial" charset="0"/>
                <a:cs typeface="+mj-cs"/>
              </a:rPr>
              <a:pPr algn="ctr"/>
              <a:t>20</a:t>
            </a:fld>
            <a:r>
              <a:rPr lang="en-US" altLang="ar-SA" sz="1400" b="1" dirty="0" smtClean="0">
                <a:latin typeface="Arial" charset="0"/>
                <a:cs typeface="+mj-cs"/>
              </a:rPr>
              <a:t>-</a:t>
            </a:r>
          </a:p>
        </p:txBody>
      </p:sp>
      <p:sp>
        <p:nvSpPr>
          <p:cNvPr id="9" name="Rounded Rectangle 9"/>
          <p:cNvSpPr/>
          <p:nvPr/>
        </p:nvSpPr>
        <p:spPr>
          <a:xfrm>
            <a:off x="2054269"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altLang="ar-SA" sz="3200" b="1" dirty="0" smtClean="0">
                <a:solidFill>
                  <a:schemeClr val="bg1"/>
                </a:solidFill>
                <a:latin typeface="Traditional Arabic" pitchFamily="18" charset="-78"/>
              </a:rPr>
              <a:t>4.تجربة وزارة الدفاع</a:t>
            </a:r>
            <a:endParaRPr lang="ar-SA" altLang="ar-SA" sz="3200" b="1" dirty="0">
              <a:solidFill>
                <a:schemeClr val="bg1"/>
              </a:solidFill>
              <a:latin typeface="Traditional Arabic" pitchFamily="18" charset="-78"/>
            </a:endParaRPr>
          </a:p>
        </p:txBody>
      </p:sp>
    </p:spTree>
    <p:extLst>
      <p:ext uri="{BB962C8B-B14F-4D97-AF65-F5344CB8AC3E}">
        <p14:creationId xmlns:p14="http://schemas.microsoft.com/office/powerpoint/2010/main" val="365293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cs typeface="+mj-cs"/>
            </a:endParaRPr>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مستطيل مستدير الزوايا 19"/>
          <p:cNvSpPr/>
          <p:nvPr/>
        </p:nvSpPr>
        <p:spPr>
          <a:xfrm>
            <a:off x="3162300" y="5373951"/>
            <a:ext cx="2344738" cy="46672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sz="1800" b="0" i="0" u="none" strike="noStrike" kern="1200" baseline="0">
                <a:solidFill>
                  <a:prstClr val="black"/>
                </a:solidFill>
                <a:latin typeface="+mn-lt"/>
                <a:ea typeface="+mn-ea"/>
                <a:cs typeface="+mn-cs"/>
              </a:defRPr>
            </a:pPr>
            <a:r>
              <a:rPr lang="en-US" sz="1800" b="1" dirty="0" smtClean="0">
                <a:solidFill>
                  <a:prstClr val="white"/>
                </a:solidFill>
                <a:cs typeface="+mj-cs"/>
              </a:rPr>
              <a:t>C4I </a:t>
            </a:r>
            <a:r>
              <a:rPr lang="ar-SA" sz="1800" b="1" dirty="0" smtClean="0">
                <a:solidFill>
                  <a:prstClr val="white"/>
                </a:solidFill>
                <a:cs typeface="+mj-cs"/>
              </a:rPr>
              <a:t>أكاديمية </a:t>
            </a:r>
            <a:endParaRPr lang="ar-SA" sz="1800" b="1" dirty="0">
              <a:solidFill>
                <a:prstClr val="white"/>
              </a:solidFill>
              <a:cs typeface="+mj-cs"/>
            </a:endParaRPr>
          </a:p>
        </p:txBody>
      </p:sp>
      <p:sp>
        <p:nvSpPr>
          <p:cNvPr id="16" name="عنصر نائب لرقم الشريحة 3"/>
          <p:cNvSpPr>
            <a:spLocks noGrp="1"/>
          </p:cNvSpPr>
          <p:nvPr>
            <p:ph type="sldNum" sz="quarter" idx="12"/>
          </p:nvPr>
        </p:nvSpPr>
        <p:spPr bwMode="auto">
          <a:xfrm>
            <a:off x="3700" y="6424457"/>
            <a:ext cx="838200" cy="403225"/>
          </a:xfrm>
          <a:noFill/>
          <a:ln>
            <a:miter lim="800000"/>
            <a:headEnd/>
            <a:tailEnd/>
          </a:ln>
        </p:spPr>
        <p:txBody>
          <a:bodyPr/>
          <a:lstStyle/>
          <a:p>
            <a:pPr algn="ctr"/>
            <a:r>
              <a:rPr lang="en-US" altLang="ar-SA" sz="1400" b="1" dirty="0" smtClean="0">
                <a:solidFill>
                  <a:prstClr val="black">
                    <a:tint val="75000"/>
                  </a:prstClr>
                </a:solidFill>
                <a:latin typeface="Arial" charset="0"/>
                <a:cs typeface="+mj-cs"/>
              </a:rPr>
              <a:t>-</a:t>
            </a:r>
            <a:fld id="{556CD623-0AB5-4F82-AC57-26861663FB45}" type="slidenum">
              <a:rPr lang="en-US" altLang="ar-SA" sz="1400" b="1" smtClean="0">
                <a:solidFill>
                  <a:prstClr val="black">
                    <a:tint val="75000"/>
                  </a:prstClr>
                </a:solidFill>
                <a:latin typeface="Arial" charset="0"/>
                <a:cs typeface="+mj-cs"/>
              </a:rPr>
              <a:pPr algn="ctr"/>
              <a:t>21</a:t>
            </a:fld>
            <a:r>
              <a:rPr lang="en-US" altLang="ar-SA" sz="1400" b="1" dirty="0" smtClean="0">
                <a:solidFill>
                  <a:prstClr val="black">
                    <a:tint val="75000"/>
                  </a:prstClr>
                </a:solidFill>
                <a:latin typeface="Arial" charset="0"/>
                <a:cs typeface="+mj-cs"/>
              </a:rPr>
              <a:t>-</a:t>
            </a:r>
          </a:p>
        </p:txBody>
      </p:sp>
      <p:sp>
        <p:nvSpPr>
          <p:cNvPr id="27" name="Oval 26"/>
          <p:cNvSpPr/>
          <p:nvPr/>
        </p:nvSpPr>
        <p:spPr>
          <a:xfrm>
            <a:off x="2134600" y="1953209"/>
            <a:ext cx="4606908" cy="4606907"/>
          </a:xfrm>
          <a:prstGeom prst="ellipse">
            <a:avLst/>
          </a:prstGeom>
          <a:solidFill>
            <a:schemeClr val="bg1">
              <a:lumMod val="9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cs typeface="+mj-cs"/>
            </a:endParaRPr>
          </a:p>
        </p:txBody>
      </p:sp>
      <p:sp>
        <p:nvSpPr>
          <p:cNvPr id="28" name="مستطيل مستدير الزوايا 19"/>
          <p:cNvSpPr/>
          <p:nvPr/>
        </p:nvSpPr>
        <p:spPr>
          <a:xfrm>
            <a:off x="3324225" y="5421576"/>
            <a:ext cx="2344738" cy="46672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sz="1800" b="0" i="0" u="none" strike="noStrike" kern="1200" baseline="0">
                <a:solidFill>
                  <a:prstClr val="black"/>
                </a:solidFill>
                <a:latin typeface="+mn-lt"/>
                <a:ea typeface="+mn-ea"/>
                <a:cs typeface="+mn-cs"/>
              </a:defRPr>
            </a:pPr>
            <a:r>
              <a:rPr lang="en-US" sz="1800" b="1" dirty="0" smtClean="0">
                <a:solidFill>
                  <a:prstClr val="white"/>
                </a:solidFill>
                <a:cs typeface="+mj-cs"/>
              </a:rPr>
              <a:t>C4I </a:t>
            </a:r>
            <a:r>
              <a:rPr lang="ar-SA" sz="1800" b="1" dirty="0" smtClean="0">
                <a:solidFill>
                  <a:prstClr val="white"/>
                </a:solidFill>
                <a:cs typeface="+mj-cs"/>
              </a:rPr>
              <a:t>أكاديمية </a:t>
            </a:r>
            <a:endParaRPr lang="ar-SA" sz="1800" b="1" dirty="0">
              <a:solidFill>
                <a:prstClr val="white"/>
              </a:solidFill>
              <a:cs typeface="+mj-cs"/>
            </a:endParaRPr>
          </a:p>
        </p:txBody>
      </p:sp>
      <p:sp>
        <p:nvSpPr>
          <p:cNvPr id="38" name="Shape 37"/>
          <p:cNvSpPr/>
          <p:nvPr/>
        </p:nvSpPr>
        <p:spPr>
          <a:xfrm rot="9209286">
            <a:off x="2542555" y="2351788"/>
            <a:ext cx="3734942" cy="3737749"/>
          </a:xfrm>
          <a:prstGeom prst="leftCircularArrow">
            <a:avLst>
              <a:gd name="adj1" fmla="val 27400"/>
              <a:gd name="adj2" fmla="val 0"/>
              <a:gd name="adj3" fmla="val 6943935"/>
              <a:gd name="adj4" fmla="val 18911060"/>
              <a:gd name="adj5" fmla="val 13700"/>
            </a:avLst>
          </a:prstGeom>
          <a:solidFill>
            <a:schemeClr val="tx2"/>
          </a:solidFill>
        </p:spPr>
        <p:style>
          <a:lnRef idx="0">
            <a:schemeClr val="accent1"/>
          </a:lnRef>
          <a:fillRef idx="3">
            <a:schemeClr val="accent1"/>
          </a:fillRef>
          <a:effectRef idx="3">
            <a:schemeClr val="accent1"/>
          </a:effectRef>
          <a:fontRef idx="minor">
            <a:schemeClr val="lt1"/>
          </a:fontRef>
        </p:style>
      </p:sp>
      <p:sp>
        <p:nvSpPr>
          <p:cNvPr id="39" name="Shape 38"/>
          <p:cNvSpPr/>
          <p:nvPr/>
        </p:nvSpPr>
        <p:spPr>
          <a:xfrm rot="16827408">
            <a:off x="2542557" y="2359016"/>
            <a:ext cx="3734939" cy="3737753"/>
          </a:xfrm>
          <a:prstGeom prst="leftCircularArrow">
            <a:avLst>
              <a:gd name="adj1" fmla="val 28020"/>
              <a:gd name="adj2" fmla="val 0"/>
              <a:gd name="adj3" fmla="val 6923429"/>
              <a:gd name="adj4" fmla="val 18911060"/>
              <a:gd name="adj5" fmla="val 14010"/>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sp>
      <p:sp>
        <p:nvSpPr>
          <p:cNvPr id="40" name="Shape 39"/>
          <p:cNvSpPr/>
          <p:nvPr/>
        </p:nvSpPr>
        <p:spPr>
          <a:xfrm rot="1525297">
            <a:off x="2513636" y="2337328"/>
            <a:ext cx="3734942" cy="3737749"/>
          </a:xfrm>
          <a:prstGeom prst="leftCircularArrow">
            <a:avLst>
              <a:gd name="adj1" fmla="val 27400"/>
              <a:gd name="adj2" fmla="val 0"/>
              <a:gd name="adj3" fmla="val 6943935"/>
              <a:gd name="adj4" fmla="val 14657814"/>
              <a:gd name="adj5" fmla="val 14236"/>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sp>
      <p:sp>
        <p:nvSpPr>
          <p:cNvPr id="41" name="Chevron 40"/>
          <p:cNvSpPr/>
          <p:nvPr/>
        </p:nvSpPr>
        <p:spPr>
          <a:xfrm flipH="1">
            <a:off x="4140321" y="2315062"/>
            <a:ext cx="506077" cy="1062764"/>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cs typeface="+mj-cs"/>
            </a:endParaRPr>
          </a:p>
        </p:txBody>
      </p:sp>
      <p:sp>
        <p:nvSpPr>
          <p:cNvPr id="42" name="Chevron 41"/>
          <p:cNvSpPr/>
          <p:nvPr/>
        </p:nvSpPr>
        <p:spPr>
          <a:xfrm rot="13918096" flipH="1">
            <a:off x="3080296" y="4526772"/>
            <a:ext cx="506077" cy="1067387"/>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cs typeface="+mj-cs"/>
            </a:endParaRPr>
          </a:p>
        </p:txBody>
      </p:sp>
      <p:sp>
        <p:nvSpPr>
          <p:cNvPr id="43" name="Chevron 42"/>
          <p:cNvSpPr/>
          <p:nvPr/>
        </p:nvSpPr>
        <p:spPr>
          <a:xfrm rot="7924789" flipH="1">
            <a:off x="5284882" y="4496100"/>
            <a:ext cx="506077" cy="1114166"/>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cs typeface="+mj-cs"/>
            </a:endParaRPr>
          </a:p>
        </p:txBody>
      </p:sp>
      <p:sp>
        <p:nvSpPr>
          <p:cNvPr id="44" name="Oval 43"/>
          <p:cNvSpPr/>
          <p:nvPr/>
        </p:nvSpPr>
        <p:spPr>
          <a:xfrm>
            <a:off x="3537404" y="3324377"/>
            <a:ext cx="1767123" cy="1767121"/>
          </a:xfrm>
          <a:prstGeom prst="ellipse">
            <a:avLst/>
          </a:prstGeom>
          <a:solidFill>
            <a:schemeClr val="bg1">
              <a:lumMod val="65000"/>
            </a:schemeClr>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2000" dirty="0" smtClean="0">
                <a:solidFill>
                  <a:prstClr val="white"/>
                </a:solidFill>
                <a:cs typeface="+mj-cs"/>
              </a:rPr>
              <a:t>نقل وتوطين التقنية</a:t>
            </a:r>
            <a:endParaRPr lang="en-US" sz="2000" dirty="0">
              <a:solidFill>
                <a:prstClr val="white"/>
              </a:solidFill>
              <a:cs typeface="+mj-cs"/>
            </a:endParaRPr>
          </a:p>
        </p:txBody>
      </p:sp>
      <p:sp>
        <p:nvSpPr>
          <p:cNvPr id="31" name="مستطيل مستدير الزوايا 17"/>
          <p:cNvSpPr/>
          <p:nvPr/>
        </p:nvSpPr>
        <p:spPr>
          <a:xfrm rot="17539007">
            <a:off x="2131089" y="3563763"/>
            <a:ext cx="2227643" cy="40694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sz="1800" b="0" i="0" u="none" strike="noStrike" kern="1200" baseline="0">
                <a:solidFill>
                  <a:prstClr val="black"/>
                </a:solidFill>
                <a:latin typeface="+mn-lt"/>
                <a:ea typeface="+mn-ea"/>
                <a:cs typeface="+mn-cs"/>
              </a:defRPr>
            </a:pPr>
            <a:r>
              <a:rPr lang="ar-SA" sz="2400" dirty="0" smtClean="0">
                <a:solidFill>
                  <a:prstClr val="white"/>
                </a:solidFill>
                <a:cs typeface="+mj-cs"/>
              </a:rPr>
              <a:t>مشروع الدرعية</a:t>
            </a:r>
            <a:endParaRPr lang="ar-SA" sz="2400" dirty="0">
              <a:solidFill>
                <a:prstClr val="white"/>
              </a:solidFill>
              <a:cs typeface="+mj-cs"/>
            </a:endParaRPr>
          </a:p>
        </p:txBody>
      </p:sp>
      <p:sp>
        <p:nvSpPr>
          <p:cNvPr id="32" name="شكل بيضاوي 18"/>
          <p:cNvSpPr/>
          <p:nvPr/>
        </p:nvSpPr>
        <p:spPr>
          <a:xfrm>
            <a:off x="2952767" y="5854500"/>
            <a:ext cx="3039466" cy="88852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dirty="0">
                <a:solidFill>
                  <a:srgbClr val="C0504D">
                    <a:lumMod val="75000"/>
                  </a:srgbClr>
                </a:solidFill>
                <a:cs typeface="+mj-cs"/>
              </a:rPr>
              <a:t>معرفة وقدرة</a:t>
            </a:r>
          </a:p>
        </p:txBody>
      </p:sp>
      <p:sp>
        <p:nvSpPr>
          <p:cNvPr id="33" name="مستطيل مستدير الزوايا 19"/>
          <p:cNvSpPr/>
          <p:nvPr/>
        </p:nvSpPr>
        <p:spPr>
          <a:xfrm>
            <a:off x="3429826" y="5367829"/>
            <a:ext cx="2079793" cy="4139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sz="1800" b="0" i="0" u="none" strike="noStrike" kern="1200" baseline="0">
                <a:solidFill>
                  <a:prstClr val="black"/>
                </a:solidFill>
                <a:latin typeface="+mn-lt"/>
                <a:ea typeface="+mn-ea"/>
                <a:cs typeface="+mn-cs"/>
              </a:defRPr>
            </a:pPr>
            <a:r>
              <a:rPr lang="en-US" sz="2400" dirty="0">
                <a:solidFill>
                  <a:schemeClr val="bg1"/>
                </a:solidFill>
                <a:latin typeface="Times New Roman" pitchFamily="18" charset="0"/>
                <a:cs typeface="Times New Roman" pitchFamily="18" charset="0"/>
              </a:rPr>
              <a:t>C4I</a:t>
            </a:r>
            <a:r>
              <a:rPr lang="en-US" sz="2400" b="1" dirty="0">
                <a:solidFill>
                  <a:schemeClr val="bg1"/>
                </a:solidFill>
                <a:latin typeface="Times New Roman" pitchFamily="18" charset="0"/>
                <a:cs typeface="Times New Roman" pitchFamily="18" charset="0"/>
              </a:rPr>
              <a:t> </a:t>
            </a:r>
            <a:r>
              <a:rPr lang="ar-SA" sz="2400" dirty="0" smtClean="0">
                <a:solidFill>
                  <a:prstClr val="white"/>
                </a:solidFill>
                <a:cs typeface="+mj-cs"/>
              </a:rPr>
              <a:t>أكاديمية </a:t>
            </a:r>
            <a:endParaRPr lang="ar-SA" sz="2400" dirty="0">
              <a:solidFill>
                <a:prstClr val="white"/>
              </a:solidFill>
              <a:cs typeface="+mj-cs"/>
            </a:endParaRPr>
          </a:p>
        </p:txBody>
      </p:sp>
      <p:sp>
        <p:nvSpPr>
          <p:cNvPr id="34" name="شكل بيضاوي 20"/>
          <p:cNvSpPr/>
          <p:nvPr/>
        </p:nvSpPr>
        <p:spPr>
          <a:xfrm rot="17527304">
            <a:off x="1273106" y="3016055"/>
            <a:ext cx="2414923" cy="8899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dirty="0" smtClean="0">
                <a:solidFill>
                  <a:srgbClr val="9BBB59">
                    <a:lumMod val="75000"/>
                  </a:srgbClr>
                </a:solidFill>
                <a:cs typeface="+mj-cs"/>
              </a:rPr>
              <a:t>تدريب وتشغيل</a:t>
            </a:r>
            <a:endParaRPr lang="ar-SA" sz="2400" b="1" dirty="0">
              <a:solidFill>
                <a:srgbClr val="9BBB59">
                  <a:lumMod val="75000"/>
                </a:srgbClr>
              </a:solidFill>
              <a:cs typeface="+mj-cs"/>
            </a:endParaRPr>
          </a:p>
        </p:txBody>
      </p:sp>
      <p:sp>
        <p:nvSpPr>
          <p:cNvPr id="35" name="شكل بيضاوي 21"/>
          <p:cNvSpPr/>
          <p:nvPr/>
        </p:nvSpPr>
        <p:spPr>
          <a:xfrm rot="3576305">
            <a:off x="4969330" y="2810320"/>
            <a:ext cx="2543276" cy="88993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dirty="0" smtClean="0">
                <a:solidFill>
                  <a:srgbClr val="1F497D"/>
                </a:solidFill>
                <a:cs typeface="+mj-cs"/>
              </a:rPr>
              <a:t>ممارسة وتطبيق</a:t>
            </a:r>
            <a:endParaRPr lang="ar-SA" sz="2400" b="1" dirty="0">
              <a:solidFill>
                <a:srgbClr val="1F497D"/>
              </a:solidFill>
              <a:cs typeface="+mj-cs"/>
            </a:endParaRPr>
          </a:p>
        </p:txBody>
      </p:sp>
      <p:sp>
        <p:nvSpPr>
          <p:cNvPr id="36" name="مستطيل 22"/>
          <p:cNvSpPr/>
          <p:nvPr/>
        </p:nvSpPr>
        <p:spPr>
          <a:xfrm>
            <a:off x="233904" y="4967878"/>
            <a:ext cx="2174673" cy="1384995"/>
          </a:xfrm>
          <a:prstGeom prst="rect">
            <a:avLst/>
          </a:prstGeom>
        </p:spPr>
        <p:txBody>
          <a:bodyPr wrap="square">
            <a:spAutoFit/>
          </a:bodyPr>
          <a:lstStyle/>
          <a:p>
            <a:pPr algn="ctr"/>
            <a:r>
              <a:rPr lang="ar-SA" sz="2800" b="1" dirty="0" smtClean="0">
                <a:solidFill>
                  <a:srgbClr val="FF0000"/>
                </a:solidFill>
                <a:cs typeface="+mj-cs"/>
              </a:rPr>
              <a:t>تطوير وضمان استمرارية العملية التشغيلية </a:t>
            </a:r>
            <a:endParaRPr lang="en-US" sz="2800" b="1" dirty="0">
              <a:solidFill>
                <a:srgbClr val="FF0000"/>
              </a:solidFill>
              <a:cs typeface="+mj-cs"/>
            </a:endParaRPr>
          </a:p>
        </p:txBody>
      </p:sp>
      <p:sp>
        <p:nvSpPr>
          <p:cNvPr id="37" name="Rectangle 36"/>
          <p:cNvSpPr/>
          <p:nvPr/>
        </p:nvSpPr>
        <p:spPr>
          <a:xfrm rot="3324805">
            <a:off x="4594288" y="3344093"/>
            <a:ext cx="1880643" cy="461665"/>
          </a:xfrm>
          <a:prstGeom prst="rect">
            <a:avLst/>
          </a:prstGeom>
        </p:spPr>
        <p:txBody>
          <a:bodyPr wrap="none">
            <a:spAutoFit/>
          </a:bodyPr>
          <a:lstStyle/>
          <a:p>
            <a:pPr algn="ctr">
              <a:defRPr sz="1800" b="0" i="0" u="none" strike="noStrike" kern="1200" baseline="0">
                <a:solidFill>
                  <a:prstClr val="black"/>
                </a:solidFill>
                <a:latin typeface="+mn-lt"/>
                <a:ea typeface="+mn-ea"/>
                <a:cs typeface="+mn-cs"/>
              </a:defRPr>
            </a:pPr>
            <a:r>
              <a:rPr lang="ar-SA" sz="2400" dirty="0">
                <a:solidFill>
                  <a:prstClr val="white"/>
                </a:solidFill>
                <a:cs typeface="+mj-cs"/>
              </a:rPr>
              <a:t>تطوير البرمجيات</a:t>
            </a:r>
          </a:p>
        </p:txBody>
      </p:sp>
      <p:sp>
        <p:nvSpPr>
          <p:cNvPr id="25" name="مستطيل 22"/>
          <p:cNvSpPr/>
          <p:nvPr/>
        </p:nvSpPr>
        <p:spPr>
          <a:xfrm>
            <a:off x="6492544" y="1955483"/>
            <a:ext cx="1957198" cy="523220"/>
          </a:xfrm>
          <a:prstGeom prst="rect">
            <a:avLst/>
          </a:prstGeom>
        </p:spPr>
        <p:txBody>
          <a:bodyPr wrap="square">
            <a:spAutoFit/>
          </a:bodyPr>
          <a:lstStyle/>
          <a:p>
            <a:pPr algn="ctr"/>
            <a:r>
              <a:rPr lang="ar-SA" sz="2800" b="1" dirty="0" smtClean="0">
                <a:solidFill>
                  <a:srgbClr val="FF0000"/>
                </a:solidFill>
                <a:cs typeface="+mj-cs"/>
              </a:rPr>
              <a:t>الهدف</a:t>
            </a:r>
            <a:endParaRPr lang="en-US" sz="2800" b="1" dirty="0">
              <a:solidFill>
                <a:srgbClr val="FF0000"/>
              </a:solidFill>
              <a:cs typeface="+mj-cs"/>
            </a:endParaRPr>
          </a:p>
        </p:txBody>
      </p:sp>
      <p:sp>
        <p:nvSpPr>
          <p:cNvPr id="30" name="Rounded Rectangle 9"/>
          <p:cNvSpPr/>
          <p:nvPr/>
        </p:nvSpPr>
        <p:spPr>
          <a:xfrm>
            <a:off x="2054269"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SA" altLang="ar-SA" sz="3200" b="1" dirty="0">
                <a:solidFill>
                  <a:schemeClr val="bg1"/>
                </a:solidFill>
                <a:latin typeface="Traditional Arabic" pitchFamily="18" charset="-78"/>
              </a:rPr>
              <a:t>4.تجربة وزارة الدفاع في نقل التقنية</a:t>
            </a:r>
          </a:p>
        </p:txBody>
      </p:sp>
    </p:spTree>
    <p:extLst>
      <p:ext uri="{BB962C8B-B14F-4D97-AF65-F5344CB8AC3E}">
        <p14:creationId xmlns:p14="http://schemas.microsoft.com/office/powerpoint/2010/main" val="1383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500" fill="hold"/>
                                        <p:tgtEl>
                                          <p:spTgt spid="44"/>
                                        </p:tgtEl>
                                        <p:attrNameLst>
                                          <p:attrName>ppt_w</p:attrName>
                                        </p:attrNameLst>
                                      </p:cBhvr>
                                      <p:tavLst>
                                        <p:tav tm="0">
                                          <p:val>
                                            <p:fltVal val="0"/>
                                          </p:val>
                                        </p:tav>
                                        <p:tav tm="100000">
                                          <p:val>
                                            <p:strVal val="#ppt_w"/>
                                          </p:val>
                                        </p:tav>
                                      </p:tavLst>
                                    </p:anim>
                                    <p:anim calcmode="lin" valueType="num">
                                      <p:cBhvr>
                                        <p:cTn id="12" dur="500" fill="hold"/>
                                        <p:tgtEl>
                                          <p:spTgt spid="44"/>
                                        </p:tgtEl>
                                        <p:attrNameLst>
                                          <p:attrName>ppt_h</p:attrName>
                                        </p:attrNameLst>
                                      </p:cBhvr>
                                      <p:tavLst>
                                        <p:tav tm="0">
                                          <p:val>
                                            <p:fltVal val="0"/>
                                          </p:val>
                                        </p:tav>
                                        <p:tav tm="100000">
                                          <p:val>
                                            <p:strVal val="#ppt_h"/>
                                          </p:val>
                                        </p:tav>
                                      </p:tavLst>
                                    </p:anim>
                                    <p:animEffect transition="in" filter="fade">
                                      <p:cBhvr>
                                        <p:cTn id="13" dur="500"/>
                                        <p:tgtEl>
                                          <p:spTgt spid="4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500"/>
                                        <p:tgtEl>
                                          <p:spTgt spid="40"/>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left)">
                                      <p:cBhvr>
                                        <p:cTn id="35" dur="500"/>
                                        <p:tgtEl>
                                          <p:spTgt spid="39"/>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p:stCondLst>
                              <p:cond delay="3500"/>
                            </p:stCondLst>
                            <p:childTnLst>
                              <p:par>
                                <p:cTn id="41" presetID="2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p:cTn id="69" dur="500" fill="hold"/>
                                        <p:tgtEl>
                                          <p:spTgt spid="35"/>
                                        </p:tgtEl>
                                        <p:attrNameLst>
                                          <p:attrName>ppt_w</p:attrName>
                                        </p:attrNameLst>
                                      </p:cBhvr>
                                      <p:tavLst>
                                        <p:tav tm="0">
                                          <p:val>
                                            <p:fltVal val="0"/>
                                          </p:val>
                                        </p:tav>
                                        <p:tav tm="100000">
                                          <p:val>
                                            <p:strVal val="#ppt_w"/>
                                          </p:val>
                                        </p:tav>
                                      </p:tavLst>
                                    </p:anim>
                                    <p:anim calcmode="lin" valueType="num">
                                      <p:cBhvr>
                                        <p:cTn id="70" dur="500" fill="hold"/>
                                        <p:tgtEl>
                                          <p:spTgt spid="35"/>
                                        </p:tgtEl>
                                        <p:attrNameLst>
                                          <p:attrName>ppt_h</p:attrName>
                                        </p:attrNameLst>
                                      </p:cBhvr>
                                      <p:tavLst>
                                        <p:tav tm="0">
                                          <p:val>
                                            <p:fltVal val="0"/>
                                          </p:val>
                                        </p:tav>
                                        <p:tav tm="100000">
                                          <p:val>
                                            <p:strVal val="#ppt_h"/>
                                          </p:val>
                                        </p:tav>
                                      </p:tavLst>
                                    </p:anim>
                                    <p:animEffect transition="in" filter="fade">
                                      <p:cBhvr>
                                        <p:cTn id="71" dur="500"/>
                                        <p:tgtEl>
                                          <p:spTgt spid="35"/>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1" grpId="0" animBg="1"/>
      <p:bldP spid="42" grpId="0" animBg="1"/>
      <p:bldP spid="43" grpId="0" animBg="1"/>
      <p:bldP spid="44" grpId="0" animBg="1"/>
      <p:bldP spid="31" grpId="0"/>
      <p:bldP spid="32" grpId="0"/>
      <p:bldP spid="33" grpId="0"/>
      <p:bldP spid="34" grpId="0"/>
      <p:bldP spid="35" grpId="0"/>
      <p:bldP spid="36" grpId="0"/>
      <p:bldP spid="37" grpId="0"/>
      <p:bldP spid="25" grpId="0"/>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cs typeface="+mj-cs"/>
            </a:endParaRPr>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Box 4"/>
          <p:cNvSpPr txBox="1">
            <a:spLocks noChangeArrowheads="1"/>
          </p:cNvSpPr>
          <p:nvPr/>
        </p:nvSpPr>
        <p:spPr bwMode="auto">
          <a:xfrm>
            <a:off x="653935" y="2243793"/>
            <a:ext cx="7776000" cy="2554545"/>
          </a:xfrm>
          <a:prstGeom prst="rect">
            <a:avLst/>
          </a:prstGeom>
          <a:solidFill>
            <a:schemeClr val="accent5">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lvl1pPr indent="3714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r" rtl="1">
              <a:buFont typeface="+mj-lt"/>
              <a:buAutoNum type="arabicPeriod"/>
              <a:tabLst>
                <a:tab pos="344488" algn="l"/>
              </a:tabLst>
              <a:defRPr/>
            </a:pPr>
            <a:r>
              <a:rPr lang="ar-SA" sz="2000" b="1" dirty="0" smtClean="0">
                <a:cs typeface="+mj-cs"/>
              </a:rPr>
              <a:t>إنشاء مركز وطني متخصص في مجال </a:t>
            </a:r>
            <a:r>
              <a:rPr lang="ar-SA" sz="2000" b="1" dirty="0" smtClean="0">
                <a:latin typeface="Times New Roman" panose="02020603050405020304" pitchFamily="18" charset="0"/>
                <a:cs typeface="+mj-cs"/>
              </a:rPr>
              <a:t>(</a:t>
            </a:r>
            <a:r>
              <a:rPr lang="en-US" sz="2000" b="1" dirty="0" smtClean="0">
                <a:latin typeface="Times New Roman" panose="02020603050405020304" pitchFamily="18" charset="0"/>
                <a:cs typeface="+mj-cs"/>
              </a:rPr>
              <a:t>C4I</a:t>
            </a:r>
            <a:r>
              <a:rPr lang="ar-SA" sz="2000" b="1" dirty="0" smtClean="0">
                <a:cs typeface="+mj-cs"/>
              </a:rPr>
              <a:t>) .</a:t>
            </a:r>
          </a:p>
          <a:p>
            <a:pPr marL="457200" indent="-457200" algn="r" rtl="1">
              <a:buFont typeface="+mj-lt"/>
              <a:buAutoNum type="arabicPeriod"/>
              <a:tabLst>
                <a:tab pos="344488" algn="l"/>
              </a:tabLst>
              <a:defRPr/>
            </a:pPr>
            <a:r>
              <a:rPr lang="ar-SA" sz="2000" b="1" dirty="0" smtClean="0">
                <a:cs typeface="+mj-cs"/>
              </a:rPr>
              <a:t>وضع معايير قياسية للمعلومات والتقنيات المرتبطة بها .</a:t>
            </a:r>
          </a:p>
          <a:p>
            <a:pPr marL="457200" indent="-457200" algn="r" rtl="1">
              <a:buFont typeface="+mj-lt"/>
              <a:buAutoNum type="arabicPeriod"/>
              <a:defRPr/>
            </a:pPr>
            <a:r>
              <a:rPr lang="ar-SA" sz="2000" b="1" dirty="0" smtClean="0">
                <a:cs typeface="+mj-cs"/>
              </a:rPr>
              <a:t>إعداد </a:t>
            </a:r>
            <a:r>
              <a:rPr lang="ar-SA" sz="2000" b="1" dirty="0">
                <a:cs typeface="+mj-cs"/>
              </a:rPr>
              <a:t>دراسة مفصلة عن المجال المطلوب نقل التقنية والمعرفة له </a:t>
            </a:r>
            <a:r>
              <a:rPr lang="ar-SA" sz="2000" b="1" dirty="0" smtClean="0">
                <a:cs typeface="+mj-cs"/>
              </a:rPr>
              <a:t>.</a:t>
            </a:r>
          </a:p>
          <a:p>
            <a:pPr marL="457200" indent="-457200" algn="r" rtl="1">
              <a:buFont typeface="+mj-lt"/>
              <a:buAutoNum type="arabicPeriod"/>
              <a:defRPr/>
            </a:pPr>
            <a:r>
              <a:rPr lang="ar-SA" sz="2000" b="1" dirty="0" smtClean="0">
                <a:cs typeface="+mj-cs"/>
              </a:rPr>
              <a:t>إعداد البنية التحتية للتقنية المطلوبة.</a:t>
            </a:r>
          </a:p>
          <a:p>
            <a:pPr marL="457200" indent="-457200" algn="r" rtl="1">
              <a:buFont typeface="+mj-lt"/>
              <a:buAutoNum type="arabicPeriod"/>
              <a:defRPr/>
            </a:pPr>
            <a:r>
              <a:rPr lang="ar-SA" sz="2000" b="1" dirty="0" smtClean="0">
                <a:cs typeface="+mj-cs"/>
              </a:rPr>
              <a:t>إختيار وإعداد </a:t>
            </a:r>
            <a:r>
              <a:rPr lang="ar-SA" sz="2000" b="1" dirty="0">
                <a:cs typeface="+mj-cs"/>
              </a:rPr>
              <a:t>فريق </a:t>
            </a:r>
            <a:r>
              <a:rPr lang="ar-SA" sz="2000" b="1" dirty="0" smtClean="0">
                <a:cs typeface="+mj-cs"/>
              </a:rPr>
              <a:t>عمل متخصص </a:t>
            </a:r>
            <a:r>
              <a:rPr lang="ar-SA" sz="2000" b="1" dirty="0">
                <a:cs typeface="+mj-cs"/>
              </a:rPr>
              <a:t>في المجال المطلوب </a:t>
            </a:r>
            <a:r>
              <a:rPr lang="ar-SA" sz="2000" b="1" dirty="0" smtClean="0">
                <a:cs typeface="+mj-cs"/>
              </a:rPr>
              <a:t>و</a:t>
            </a:r>
            <a:r>
              <a:rPr lang="ar-SA" sz="2000" b="1" dirty="0" smtClean="0"/>
              <a:t>تأهيله المسبق </a:t>
            </a:r>
            <a:r>
              <a:rPr lang="ar-SA" sz="2000" b="1" dirty="0"/>
              <a:t>لفريق العمل بالدورات اللازمة ليتم التفرغ </a:t>
            </a:r>
            <a:r>
              <a:rPr lang="ar-SA" sz="2000" b="1"/>
              <a:t>للخبرة </a:t>
            </a:r>
            <a:r>
              <a:rPr lang="ar-SA" sz="2000" b="1" smtClean="0"/>
              <a:t>.</a:t>
            </a:r>
            <a:endParaRPr lang="ar-SA" sz="2000" b="1" dirty="0" smtClean="0">
              <a:cs typeface="+mj-cs"/>
            </a:endParaRPr>
          </a:p>
          <a:p>
            <a:pPr marL="457200" indent="-457200" algn="r" rtl="1">
              <a:buFont typeface="+mj-lt"/>
              <a:buAutoNum type="arabicPeriod"/>
              <a:defRPr/>
            </a:pPr>
            <a:r>
              <a:rPr lang="ar-SA" sz="2000" b="1" dirty="0" smtClean="0">
                <a:cs typeface="+mj-cs"/>
              </a:rPr>
              <a:t>التعاون </a:t>
            </a:r>
            <a:r>
              <a:rPr lang="ar-SA" sz="2000" b="1" dirty="0">
                <a:cs typeface="+mj-cs"/>
              </a:rPr>
              <a:t>والتوأمة مع الجهات التعليمية والاكاديمية والتدريبية ومراكز الأبحاث ومراكز التميز في مجال </a:t>
            </a:r>
            <a:r>
              <a:rPr lang="ar-SA" sz="2000" b="1" dirty="0">
                <a:latin typeface="Times New Roman" panose="02020603050405020304" pitchFamily="18" charset="0"/>
                <a:cs typeface="+mj-cs"/>
              </a:rPr>
              <a:t>(</a:t>
            </a:r>
            <a:r>
              <a:rPr lang="en-US" sz="2000" b="1" dirty="0">
                <a:latin typeface="Times New Roman" panose="02020603050405020304" pitchFamily="18" charset="0"/>
                <a:cs typeface="+mj-cs"/>
              </a:rPr>
              <a:t>C4I</a:t>
            </a:r>
            <a:r>
              <a:rPr lang="ar-SA" sz="2000" b="1" dirty="0">
                <a:latin typeface="Times New Roman" panose="02020603050405020304" pitchFamily="18" charset="0"/>
                <a:cs typeface="+mj-cs"/>
              </a:rPr>
              <a:t>) </a:t>
            </a:r>
            <a:r>
              <a:rPr lang="ar-SA" sz="2000" b="1" dirty="0">
                <a:cs typeface="+mj-cs"/>
              </a:rPr>
              <a:t>داخل وخارج المملكة </a:t>
            </a:r>
            <a:r>
              <a:rPr lang="ar-SA" sz="2000" b="1" dirty="0" smtClean="0">
                <a:cs typeface="+mj-cs"/>
              </a:rPr>
              <a:t>.</a:t>
            </a:r>
          </a:p>
        </p:txBody>
      </p:sp>
      <p:sp>
        <p:nvSpPr>
          <p:cNvPr id="9" name="عنصر نائب لرقم الشريحة 3"/>
          <p:cNvSpPr>
            <a:spLocks noGrp="1"/>
          </p:cNvSpPr>
          <p:nvPr>
            <p:ph type="sldNum" sz="quarter" idx="12"/>
          </p:nvPr>
        </p:nvSpPr>
        <p:spPr bwMode="auto">
          <a:xfrm>
            <a:off x="3700" y="6424457"/>
            <a:ext cx="838200" cy="403225"/>
          </a:xfrm>
          <a:noFill/>
          <a:ln>
            <a:miter lim="800000"/>
            <a:headEnd/>
            <a:tailEnd/>
          </a:ln>
        </p:spPr>
        <p:txBody>
          <a:bodyPr/>
          <a:lstStyle/>
          <a:p>
            <a:pPr algn="ctr"/>
            <a:r>
              <a:rPr lang="en-US" altLang="ar-SA" sz="1400" b="1" dirty="0" smtClean="0">
                <a:latin typeface="Arial" charset="0"/>
                <a:cs typeface="+mj-cs"/>
              </a:rPr>
              <a:t>-</a:t>
            </a:r>
            <a:fld id="{556CD623-0AB5-4F82-AC57-26861663FB45}" type="slidenum">
              <a:rPr lang="en-US" altLang="ar-SA" sz="1400" b="1" smtClean="0">
                <a:latin typeface="Arial" charset="0"/>
                <a:cs typeface="+mj-cs"/>
              </a:rPr>
              <a:pPr algn="ctr"/>
              <a:t>22</a:t>
            </a:fld>
            <a:r>
              <a:rPr lang="en-US" altLang="ar-SA" sz="1400" b="1" dirty="0" smtClean="0">
                <a:latin typeface="Arial" charset="0"/>
                <a:cs typeface="+mj-cs"/>
              </a:rPr>
              <a:t>-</a:t>
            </a:r>
          </a:p>
        </p:txBody>
      </p:sp>
      <p:sp>
        <p:nvSpPr>
          <p:cNvPr id="10" name="Rounded Rectangle 9"/>
          <p:cNvSpPr/>
          <p:nvPr/>
        </p:nvSpPr>
        <p:spPr>
          <a:xfrm>
            <a:off x="2054269"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SA" altLang="ar-SA" sz="3200" b="1" dirty="0" smtClean="0">
                <a:solidFill>
                  <a:schemeClr val="bg1"/>
                </a:solidFill>
                <a:latin typeface="Traditional Arabic" pitchFamily="18" charset="-78"/>
              </a:rPr>
              <a:t>5. التطلعات</a:t>
            </a:r>
            <a:endParaRPr lang="ar-SA" altLang="ar-SA" sz="3200" b="1" dirty="0">
              <a:solidFill>
                <a:schemeClr val="bg1"/>
              </a:solidFill>
              <a:latin typeface="Traditional Arabic" pitchFamily="18" charset="-78"/>
            </a:endParaRPr>
          </a:p>
        </p:txBody>
      </p:sp>
    </p:spTree>
    <p:extLst>
      <p:ext uri="{BB962C8B-B14F-4D97-AF65-F5344CB8AC3E}">
        <p14:creationId xmlns:p14="http://schemas.microsoft.com/office/powerpoint/2010/main" val="365293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cs typeface="+mj-cs"/>
            </a:endParaRPr>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Box 4"/>
          <p:cNvSpPr txBox="1">
            <a:spLocks noChangeArrowheads="1"/>
          </p:cNvSpPr>
          <p:nvPr/>
        </p:nvSpPr>
        <p:spPr bwMode="auto">
          <a:xfrm>
            <a:off x="2331083" y="2359931"/>
            <a:ext cx="4471379" cy="3416320"/>
          </a:xfrm>
          <a:prstGeom prst="rect">
            <a:avLst/>
          </a:prstGeom>
          <a:noFill/>
          <a:ln w="9525">
            <a:noFill/>
            <a:miter lim="800000"/>
            <a:headEnd/>
            <a:tailEnd/>
          </a:ln>
          <a:effectLst>
            <a:outerShdw dist="71842" dir="2700000" algn="ctr" rotWithShape="0">
              <a:schemeClr val="tx2"/>
            </a:outerShdw>
          </a:effectLst>
        </p:spPr>
        <p:txBody>
          <a:bodyPr wrap="square">
            <a:spAutoFit/>
          </a:bodyPr>
          <a:lstStyle/>
          <a:p>
            <a:pPr algn="ctr" eaLnBrk="1" hangingPunct="1"/>
            <a:r>
              <a:rPr lang="ar-SA" altLang="ar-SA" sz="21600" b="1" dirty="0">
                <a:solidFill>
                  <a:srgbClr val="FFFF00"/>
                </a:solidFill>
                <a:cs typeface="+mj-cs"/>
              </a:rPr>
              <a:t>؟</a:t>
            </a:r>
            <a:endParaRPr lang="en-US" altLang="ar-SA" sz="21600" b="1" dirty="0">
              <a:solidFill>
                <a:srgbClr val="FFFF00"/>
              </a:solidFill>
              <a:cs typeface="+mj-cs"/>
            </a:endParaRPr>
          </a:p>
        </p:txBody>
      </p:sp>
      <p:sp>
        <p:nvSpPr>
          <p:cNvPr id="8" name="عنصر نائب لرقم الشريحة 3"/>
          <p:cNvSpPr>
            <a:spLocks noGrp="1"/>
          </p:cNvSpPr>
          <p:nvPr>
            <p:ph type="sldNum" sz="quarter" idx="12"/>
          </p:nvPr>
        </p:nvSpPr>
        <p:spPr bwMode="auto">
          <a:xfrm>
            <a:off x="3700" y="6424457"/>
            <a:ext cx="838200" cy="403225"/>
          </a:xfrm>
          <a:noFill/>
          <a:ln>
            <a:miter lim="800000"/>
            <a:headEnd/>
            <a:tailEnd/>
          </a:ln>
        </p:spPr>
        <p:txBody>
          <a:bodyPr/>
          <a:lstStyle/>
          <a:p>
            <a:pPr algn="ctr"/>
            <a:r>
              <a:rPr lang="en-US" altLang="ar-SA" sz="1400" b="1" dirty="0" smtClean="0">
                <a:latin typeface="Arial" charset="0"/>
                <a:cs typeface="+mj-cs"/>
              </a:rPr>
              <a:t>-</a:t>
            </a:r>
            <a:fld id="{556CD623-0AB5-4F82-AC57-26861663FB45}" type="slidenum">
              <a:rPr lang="en-US" altLang="ar-SA" sz="1400" b="1" smtClean="0">
                <a:latin typeface="Arial" charset="0"/>
                <a:cs typeface="+mj-cs"/>
              </a:rPr>
              <a:pPr algn="ctr"/>
              <a:t>23</a:t>
            </a:fld>
            <a:r>
              <a:rPr lang="en-US" altLang="ar-SA" sz="1400" b="1" dirty="0" smtClean="0">
                <a:latin typeface="Arial" charset="0"/>
                <a:cs typeface="+mj-cs"/>
              </a:rPr>
              <a:t>-</a:t>
            </a:r>
          </a:p>
        </p:txBody>
      </p:sp>
      <p:sp>
        <p:nvSpPr>
          <p:cNvPr id="10" name="Rounded Rectangle 9"/>
          <p:cNvSpPr/>
          <p:nvPr/>
        </p:nvSpPr>
        <p:spPr>
          <a:xfrm>
            <a:off x="2054269"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SA" altLang="ar-SA" sz="3200" b="1" dirty="0" smtClean="0">
                <a:solidFill>
                  <a:schemeClr val="bg1"/>
                </a:solidFill>
                <a:latin typeface="Traditional Arabic" pitchFamily="18" charset="-78"/>
              </a:rPr>
              <a:t>الأسئـلة</a:t>
            </a:r>
            <a:endParaRPr lang="ar-SA" altLang="ar-SA" sz="3200" b="1" dirty="0">
              <a:solidFill>
                <a:schemeClr val="bg1"/>
              </a:solidFill>
              <a:latin typeface="Traditional Arabic" pitchFamily="18" charset="-78"/>
            </a:endParaRPr>
          </a:p>
        </p:txBody>
      </p:sp>
    </p:spTree>
    <p:extLst>
      <p:ext uri="{BB962C8B-B14F-4D97-AF65-F5344CB8AC3E}">
        <p14:creationId xmlns:p14="http://schemas.microsoft.com/office/powerpoint/2010/main" val="365293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grpId="1" nodeType="clickEffect">
                                  <p:stCondLst>
                                    <p:cond delay="0"/>
                                  </p:stCondLst>
                                  <p:childTnLst>
                                    <p:animScale>
                                      <p:cBhvr>
                                        <p:cTn id="29"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cs typeface="+mj-cs"/>
            </a:endParaRPr>
          </a:p>
        </p:txBody>
      </p:sp>
      <p:pic>
        <p:nvPicPr>
          <p:cNvPr id="5" name="Picture 4" descr="C4I Presentation Temp 1-01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عنصر نائب لرقم الشريحة 3"/>
          <p:cNvSpPr>
            <a:spLocks noGrp="1"/>
          </p:cNvSpPr>
          <p:nvPr>
            <p:ph type="sldNum" sz="quarter" idx="12"/>
          </p:nvPr>
        </p:nvSpPr>
        <p:spPr bwMode="auto">
          <a:xfrm>
            <a:off x="3700" y="6424457"/>
            <a:ext cx="838200" cy="403225"/>
          </a:xfrm>
          <a:noFill/>
          <a:ln>
            <a:miter lim="800000"/>
            <a:headEnd/>
            <a:tailEnd/>
          </a:ln>
        </p:spPr>
        <p:txBody>
          <a:bodyPr/>
          <a:lstStyle/>
          <a:p>
            <a:pPr algn="ctr"/>
            <a:r>
              <a:rPr lang="en-US" altLang="ar-SA" sz="1400" b="1" dirty="0" smtClean="0">
                <a:latin typeface="Arial" charset="0"/>
                <a:cs typeface="+mj-cs"/>
              </a:rPr>
              <a:t>-</a:t>
            </a:r>
            <a:fld id="{556CD623-0AB5-4F82-AC57-26861663FB45}" type="slidenum">
              <a:rPr lang="en-US" altLang="ar-SA" sz="1400" b="1" smtClean="0">
                <a:latin typeface="Arial" charset="0"/>
                <a:cs typeface="+mj-cs"/>
              </a:rPr>
              <a:pPr algn="ctr"/>
              <a:t>24</a:t>
            </a:fld>
            <a:r>
              <a:rPr lang="en-US" altLang="ar-SA" sz="1400" b="1" dirty="0" smtClean="0">
                <a:latin typeface="Arial" charset="0"/>
                <a:cs typeface="+mj-cs"/>
              </a:rPr>
              <a:t>-</a:t>
            </a:r>
          </a:p>
        </p:txBody>
      </p:sp>
      <p:sp>
        <p:nvSpPr>
          <p:cNvPr id="4" name="مستطيل 3"/>
          <p:cNvSpPr/>
          <p:nvPr/>
        </p:nvSpPr>
        <p:spPr>
          <a:xfrm>
            <a:off x="1740486" y="3094340"/>
            <a:ext cx="5646096" cy="1107996"/>
          </a:xfrm>
          <a:prstGeom prst="rect">
            <a:avLst/>
          </a:prstGeom>
          <a:noFill/>
        </p:spPr>
        <p:txBody>
          <a:bodyPr wrap="none" lIns="91440" tIns="45720" rIns="91440" bIns="45720">
            <a:spAutoFit/>
          </a:bodyPr>
          <a:lstStyle/>
          <a:p>
            <a:pPr algn="ctr"/>
            <a:r>
              <a:rPr lang="ar-SA" altLang="ar-SA" sz="6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cs"/>
              </a:rPr>
              <a:t>شكراً على إستماعكم</a:t>
            </a:r>
            <a:endParaRPr lang="ar-SA" sz="6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3045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1" nodeType="clickEffect">
                                  <p:stCondLst>
                                    <p:cond delay="0"/>
                                  </p:stCondLst>
                                  <p:childTnLst>
                                    <p:animEffect transition="out" filter="fade">
                                      <p:cBhvr>
                                        <p:cTn id="13" dur="500" tmFilter="0, 0; .2, .5; .8, .5; 1, 0"/>
                                        <p:tgtEl>
                                          <p:spTgt spid="4"/>
                                        </p:tgtEl>
                                      </p:cBhvr>
                                    </p:animEffect>
                                    <p:animScale>
                                      <p:cBhvr>
                                        <p:cTn id="14"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C4I Presentation Temp 1-02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6977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0226"/>
            <a:ext cx="7772400" cy="1470025"/>
          </a:xfrm>
        </p:spPr>
        <p:txBody>
          <a:bodyPr/>
          <a:lstStyle/>
          <a:p>
            <a:pPr algn="r"/>
            <a:endParaRPr lang="en-US" sz="5400"/>
          </a:p>
        </p:txBody>
      </p:sp>
      <p:sp>
        <p:nvSpPr>
          <p:cNvPr id="3" name="Subtitle 2"/>
          <p:cNvSpPr>
            <a:spLocks noGrp="1"/>
          </p:cNvSpPr>
          <p:nvPr>
            <p:ph type="subTitle" idx="1"/>
          </p:nvPr>
        </p:nvSpPr>
        <p:spPr>
          <a:xfrm>
            <a:off x="1371600" y="4186000"/>
            <a:ext cx="6400800" cy="1752600"/>
          </a:xfrm>
        </p:spPr>
        <p:txBody>
          <a:bodyPr/>
          <a:lstStyle/>
          <a:p>
            <a:pPr algn="r"/>
            <a:endParaRPr lang="en-US" sz="4000">
              <a:cs typeface="+mj-cs"/>
            </a:endParaRPr>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6" name="مستطيل 5"/>
          <p:cNvSpPr/>
          <p:nvPr/>
        </p:nvSpPr>
        <p:spPr>
          <a:xfrm>
            <a:off x="3173222" y="3544135"/>
            <a:ext cx="2052164" cy="461665"/>
          </a:xfrm>
          <a:prstGeom prst="rect">
            <a:avLst/>
          </a:prstGeom>
        </p:spPr>
        <p:txBody>
          <a:bodyPr wrap="none">
            <a:spAutoFit/>
          </a:bodyPr>
          <a:lstStyle/>
          <a:p>
            <a:pPr algn="r" rtl="1"/>
            <a:r>
              <a:rPr lang="ar-SA" altLang="ar-SA" sz="2400" b="1" dirty="0" smtClean="0">
                <a:solidFill>
                  <a:srgbClr val="FFFFFF"/>
                </a:solidFill>
                <a:latin typeface="Traditional Arabic" pitchFamily="18" charset="-78"/>
                <a:cs typeface="+mj-cs"/>
              </a:rPr>
              <a:t>نقل وتوطين التقنية</a:t>
            </a:r>
            <a:endParaRPr lang="ar-SA" altLang="ar-SA" sz="2400" b="1" dirty="0">
              <a:solidFill>
                <a:srgbClr val="FFFFFF"/>
              </a:solidFill>
              <a:latin typeface="Traditional Arabic" pitchFamily="18" charset="-78"/>
              <a:cs typeface="+mj-cs"/>
            </a:endParaRPr>
          </a:p>
        </p:txBody>
      </p:sp>
      <p:sp>
        <p:nvSpPr>
          <p:cNvPr id="9" name="عنصر نائب لرقم الشريحة 3"/>
          <p:cNvSpPr>
            <a:spLocks noGrp="1"/>
          </p:cNvSpPr>
          <p:nvPr>
            <p:ph type="sldNum" sz="quarter" idx="12"/>
          </p:nvPr>
        </p:nvSpPr>
        <p:spPr bwMode="auto">
          <a:xfrm>
            <a:off x="101602" y="6410896"/>
            <a:ext cx="653214" cy="403225"/>
          </a:xfrm>
          <a:noFill/>
          <a:ln>
            <a:miter lim="800000"/>
            <a:headEnd/>
            <a:tailEnd/>
          </a:ln>
        </p:spPr>
        <p:txBody>
          <a:bodyPr/>
          <a:lstStyle/>
          <a:p>
            <a:r>
              <a:rPr lang="en-US" altLang="ar-SA" sz="1400" b="1" dirty="0" smtClean="0">
                <a:latin typeface="Arial" charset="0"/>
                <a:cs typeface="+mj-cs"/>
              </a:rPr>
              <a:t>-</a:t>
            </a:r>
            <a:fld id="{556CD623-0AB5-4F82-AC57-26861663FB45}" type="slidenum">
              <a:rPr lang="en-US" altLang="ar-SA" sz="1400" b="1" smtClean="0">
                <a:latin typeface="Arial" charset="0"/>
                <a:cs typeface="+mj-cs"/>
              </a:rPr>
              <a:pPr/>
              <a:t>3</a:t>
            </a:fld>
            <a:r>
              <a:rPr lang="en-US" altLang="ar-SA" sz="1400" b="1" dirty="0" smtClean="0">
                <a:latin typeface="Arial" charset="0"/>
                <a:cs typeface="+mj-cs"/>
              </a:rPr>
              <a:t>-</a:t>
            </a:r>
          </a:p>
        </p:txBody>
      </p:sp>
      <p:sp>
        <p:nvSpPr>
          <p:cNvPr id="11" name="Rectangle 10"/>
          <p:cNvSpPr/>
          <p:nvPr/>
        </p:nvSpPr>
        <p:spPr>
          <a:xfrm>
            <a:off x="663037" y="3016451"/>
            <a:ext cx="7788349" cy="874204"/>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rtl="1">
              <a:buFont typeface="Arial" pitchFamily="34" charset="0"/>
              <a:buChar char="•"/>
              <a:defRPr/>
            </a:pPr>
            <a:r>
              <a:rPr lang="ar-SA" sz="2000" b="1" dirty="0">
                <a:solidFill>
                  <a:schemeClr val="tx1">
                    <a:lumMod val="75000"/>
                    <a:lumOff val="25000"/>
                  </a:schemeClr>
                </a:solidFill>
                <a:cs typeface="+mj-cs"/>
              </a:rPr>
              <a:t>نقل وتوطين التقنية من المواضيع الحرجة والحساسة التي تواجه الدول النامية ، </a:t>
            </a:r>
            <a:r>
              <a:rPr lang="ar-SA" sz="2000" b="1" dirty="0" smtClean="0">
                <a:solidFill>
                  <a:schemeClr val="tx1">
                    <a:lumMod val="75000"/>
                    <a:lumOff val="25000"/>
                  </a:schemeClr>
                </a:solidFill>
                <a:cs typeface="+mj-cs"/>
              </a:rPr>
              <a:t>نظراً </a:t>
            </a:r>
            <a:r>
              <a:rPr lang="ar-SA" sz="2000" b="1" dirty="0">
                <a:solidFill>
                  <a:schemeClr val="tx1">
                    <a:lumMod val="75000"/>
                    <a:lumOff val="25000"/>
                  </a:schemeClr>
                </a:solidFill>
                <a:cs typeface="+mj-cs"/>
              </a:rPr>
              <a:t>للقيود المفروضة </a:t>
            </a:r>
            <a:r>
              <a:rPr lang="ar-SA" sz="2000" b="1" dirty="0" smtClean="0">
                <a:solidFill>
                  <a:schemeClr val="tx1">
                    <a:lumMod val="75000"/>
                    <a:lumOff val="25000"/>
                  </a:schemeClr>
                </a:solidFill>
                <a:cs typeface="+mj-cs"/>
              </a:rPr>
              <a:t>عليها أو لسريتها </a:t>
            </a:r>
            <a:r>
              <a:rPr lang="ar-SA" sz="2000" b="1" dirty="0">
                <a:solidFill>
                  <a:schemeClr val="tx1">
                    <a:lumMod val="75000"/>
                    <a:lumOff val="25000"/>
                  </a:schemeClr>
                </a:solidFill>
                <a:cs typeface="+mj-cs"/>
              </a:rPr>
              <a:t>او للحماية الفكرية الخاصة </a:t>
            </a:r>
            <a:r>
              <a:rPr lang="ar-SA" sz="2000" b="1" dirty="0" smtClean="0">
                <a:solidFill>
                  <a:schemeClr val="tx1">
                    <a:lumMod val="75000"/>
                    <a:lumOff val="25000"/>
                  </a:schemeClr>
                </a:solidFill>
                <a:cs typeface="+mj-cs"/>
              </a:rPr>
              <a:t>بها.</a:t>
            </a:r>
            <a:endParaRPr lang="en-US" sz="2000" b="1" dirty="0">
              <a:solidFill>
                <a:schemeClr val="tx1">
                  <a:lumMod val="75000"/>
                  <a:lumOff val="25000"/>
                </a:schemeClr>
              </a:solidFill>
              <a:latin typeface="Arial" pitchFamily="34" charset="0"/>
              <a:cs typeface="+mj-cs"/>
            </a:endParaRPr>
          </a:p>
        </p:txBody>
      </p:sp>
      <p:sp>
        <p:nvSpPr>
          <p:cNvPr id="12" name="Rectangle 11"/>
          <p:cNvSpPr/>
          <p:nvPr/>
        </p:nvSpPr>
        <p:spPr>
          <a:xfrm>
            <a:off x="663037" y="3922247"/>
            <a:ext cx="7788349" cy="1012461"/>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just" rtl="1">
              <a:buFont typeface="Arial" charset="0"/>
              <a:buChar char="•"/>
            </a:pPr>
            <a:r>
              <a:rPr lang="ar-SA" sz="2000" b="1" dirty="0">
                <a:solidFill>
                  <a:schemeClr val="tx1">
                    <a:lumMod val="75000"/>
                    <a:lumOff val="25000"/>
                  </a:schemeClr>
                </a:solidFill>
                <a:cs typeface="+mj-cs"/>
              </a:rPr>
              <a:t>سيطرة الدول </a:t>
            </a:r>
            <a:r>
              <a:rPr lang="ar-SA" sz="2000" b="1" dirty="0" smtClean="0">
                <a:solidFill>
                  <a:schemeClr val="tx1">
                    <a:lumMod val="75000"/>
                    <a:lumOff val="25000"/>
                  </a:schemeClr>
                </a:solidFill>
                <a:cs typeface="+mj-cs"/>
              </a:rPr>
              <a:t>المتقدمة </a:t>
            </a:r>
            <a:r>
              <a:rPr lang="ar-SA" sz="2000" b="1" dirty="0">
                <a:solidFill>
                  <a:schemeClr val="tx1">
                    <a:lumMod val="75000"/>
                    <a:lumOff val="25000"/>
                  </a:schemeClr>
                </a:solidFill>
                <a:cs typeface="+mj-cs"/>
              </a:rPr>
              <a:t>على </a:t>
            </a:r>
            <a:r>
              <a:rPr lang="ar-SA" sz="2000" b="1" dirty="0" smtClean="0">
                <a:solidFill>
                  <a:schemeClr val="tx1">
                    <a:lumMod val="75000"/>
                    <a:lumOff val="25000"/>
                  </a:schemeClr>
                </a:solidFill>
                <a:cs typeface="+mj-cs"/>
              </a:rPr>
              <a:t>الاقتصاد </a:t>
            </a:r>
            <a:r>
              <a:rPr lang="ar-SA" sz="2000" b="1" dirty="0">
                <a:solidFill>
                  <a:schemeClr val="tx1">
                    <a:lumMod val="75000"/>
                    <a:lumOff val="25000"/>
                  </a:schemeClr>
                </a:solidFill>
                <a:cs typeface="+mj-cs"/>
              </a:rPr>
              <a:t>العالمي </a:t>
            </a:r>
            <a:r>
              <a:rPr lang="ar-SA" sz="2000" b="1" dirty="0" smtClean="0">
                <a:solidFill>
                  <a:schemeClr val="tx1">
                    <a:lumMod val="75000"/>
                    <a:lumOff val="25000"/>
                  </a:schemeClr>
                </a:solidFill>
                <a:cs typeface="+mj-cs"/>
              </a:rPr>
              <a:t>والتقنيات </a:t>
            </a:r>
            <a:r>
              <a:rPr lang="ar-SA" sz="2000" b="1" dirty="0">
                <a:solidFill>
                  <a:schemeClr val="tx1">
                    <a:lumMod val="75000"/>
                    <a:lumOff val="25000"/>
                  </a:schemeClr>
                </a:solidFill>
                <a:cs typeface="+mj-cs"/>
              </a:rPr>
              <a:t>المتطورة وتأخر الدول النامية في هذا المجال </a:t>
            </a:r>
            <a:r>
              <a:rPr lang="ar-SA" sz="2000" b="1" dirty="0" smtClean="0">
                <a:solidFill>
                  <a:schemeClr val="tx1">
                    <a:lumMod val="75000"/>
                    <a:lumOff val="25000"/>
                  </a:schemeClr>
                </a:solidFill>
                <a:cs typeface="+mj-cs"/>
              </a:rPr>
              <a:t>تسبب </a:t>
            </a:r>
            <a:r>
              <a:rPr lang="ar-SA" sz="2000" b="1" dirty="0">
                <a:solidFill>
                  <a:schemeClr val="tx1">
                    <a:lumMod val="75000"/>
                    <a:lumOff val="25000"/>
                  </a:schemeClr>
                </a:solidFill>
                <a:cs typeface="+mj-cs"/>
              </a:rPr>
              <a:t>في </a:t>
            </a:r>
            <a:r>
              <a:rPr lang="ar-SA" sz="2000" b="1" dirty="0" smtClean="0">
                <a:solidFill>
                  <a:schemeClr val="tx1">
                    <a:lumMod val="75000"/>
                    <a:lumOff val="25000"/>
                  </a:schemeClr>
                </a:solidFill>
                <a:cs typeface="+mj-cs"/>
              </a:rPr>
              <a:t>الطلب </a:t>
            </a:r>
            <a:r>
              <a:rPr lang="ar-SA" sz="2000" b="1" dirty="0">
                <a:solidFill>
                  <a:schemeClr val="tx1">
                    <a:lumMod val="75000"/>
                    <a:lumOff val="25000"/>
                  </a:schemeClr>
                </a:solidFill>
                <a:cs typeface="+mj-cs"/>
              </a:rPr>
              <a:t>المستمر من </a:t>
            </a:r>
            <a:r>
              <a:rPr lang="ar-SA" sz="2000" b="1" dirty="0" smtClean="0">
                <a:solidFill>
                  <a:schemeClr val="tx1">
                    <a:lumMod val="75000"/>
                    <a:lumOff val="25000"/>
                  </a:schemeClr>
                </a:solidFill>
                <a:cs typeface="+mj-cs"/>
              </a:rPr>
              <a:t>تلك الدول وعدم الالتفات </a:t>
            </a:r>
            <a:r>
              <a:rPr lang="ar-SA" sz="2000" b="1" dirty="0">
                <a:solidFill>
                  <a:schemeClr val="tx1">
                    <a:lumMod val="75000"/>
                    <a:lumOff val="25000"/>
                  </a:schemeClr>
                </a:solidFill>
                <a:cs typeface="+mj-cs"/>
              </a:rPr>
              <a:t>إلى بناء القدرات الذاتية </a:t>
            </a:r>
            <a:r>
              <a:rPr lang="ar-SA" sz="2000" b="1" dirty="0" smtClean="0">
                <a:solidFill>
                  <a:schemeClr val="tx1">
                    <a:lumMod val="75000"/>
                    <a:lumOff val="25000"/>
                  </a:schemeClr>
                </a:solidFill>
                <a:cs typeface="+mj-cs"/>
              </a:rPr>
              <a:t>( </a:t>
            </a:r>
            <a:r>
              <a:rPr lang="ar-SA" sz="2000" b="1" dirty="0" smtClean="0">
                <a:solidFill>
                  <a:srgbClr val="FF0000"/>
                </a:solidFill>
                <a:cs typeface="+mj-cs"/>
              </a:rPr>
              <a:t>الاعتمادية</a:t>
            </a:r>
            <a:r>
              <a:rPr lang="ar-SA" sz="2000" b="1" dirty="0" smtClean="0">
                <a:solidFill>
                  <a:schemeClr val="tx1">
                    <a:lumMod val="75000"/>
                    <a:lumOff val="25000"/>
                  </a:schemeClr>
                </a:solidFill>
                <a:cs typeface="+mj-cs"/>
              </a:rPr>
              <a:t> </a:t>
            </a:r>
            <a:r>
              <a:rPr lang="ar-SA" sz="2000" b="1" dirty="0">
                <a:solidFill>
                  <a:schemeClr val="tx1">
                    <a:lumMod val="75000"/>
                    <a:lumOff val="25000"/>
                  </a:schemeClr>
                </a:solidFill>
                <a:cs typeface="+mj-cs"/>
              </a:rPr>
              <a:t>) </a:t>
            </a:r>
            <a:r>
              <a:rPr lang="ar-SA" sz="2000" b="1" dirty="0" smtClean="0">
                <a:solidFill>
                  <a:schemeClr val="tx1">
                    <a:lumMod val="75000"/>
                    <a:lumOff val="25000"/>
                  </a:schemeClr>
                </a:solidFill>
                <a:cs typeface="+mj-cs"/>
              </a:rPr>
              <a:t>لديها.</a:t>
            </a:r>
            <a:endParaRPr lang="ar-SA" sz="2000" b="1" dirty="0">
              <a:solidFill>
                <a:schemeClr val="tx1">
                  <a:lumMod val="75000"/>
                  <a:lumOff val="25000"/>
                </a:schemeClr>
              </a:solidFill>
              <a:cs typeface="+mj-cs"/>
            </a:endParaRPr>
          </a:p>
        </p:txBody>
      </p:sp>
      <p:sp>
        <p:nvSpPr>
          <p:cNvPr id="14" name="Rounded Rectangle 9"/>
          <p:cNvSpPr/>
          <p:nvPr/>
        </p:nvSpPr>
        <p:spPr>
          <a:xfrm>
            <a:off x="2054269"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altLang="ar-SA" sz="3200" b="1" dirty="0">
                <a:solidFill>
                  <a:schemeClr val="bg1"/>
                </a:solidFill>
                <a:latin typeface="Traditional Arabic" pitchFamily="18" charset="-78"/>
              </a:rPr>
              <a:t>1. مقدمة عن نقل وتوطين التقنية</a:t>
            </a:r>
          </a:p>
        </p:txBody>
      </p:sp>
      <p:sp>
        <p:nvSpPr>
          <p:cNvPr id="15" name="Rectangle 11"/>
          <p:cNvSpPr/>
          <p:nvPr/>
        </p:nvSpPr>
        <p:spPr>
          <a:xfrm>
            <a:off x="663037" y="2244220"/>
            <a:ext cx="7788349" cy="744243"/>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just" rtl="1">
              <a:buFont typeface="Arial" charset="0"/>
              <a:buChar char="•"/>
            </a:pPr>
            <a:r>
              <a:rPr lang="ar-SA" sz="2000" b="1" dirty="0" smtClean="0">
                <a:solidFill>
                  <a:srgbClr val="FF0000"/>
                </a:solidFill>
                <a:cs typeface="+mj-cs"/>
              </a:rPr>
              <a:t>تعريف التقنية </a:t>
            </a:r>
            <a:r>
              <a:rPr lang="en-GB" sz="2000" b="1" dirty="0" smtClean="0">
                <a:solidFill>
                  <a:srgbClr val="FF0000"/>
                </a:solidFill>
                <a:cs typeface="+mj-cs"/>
              </a:rPr>
              <a:t>:</a:t>
            </a:r>
            <a:r>
              <a:rPr lang="ar-SA" sz="2000" b="1" dirty="0" smtClean="0">
                <a:solidFill>
                  <a:schemeClr val="tx1">
                    <a:lumMod val="75000"/>
                    <a:lumOff val="25000"/>
                  </a:schemeClr>
                </a:solidFill>
                <a:cs typeface="+mj-cs"/>
              </a:rPr>
              <a:t>هي أحد فروع المعرفة التي تتعامل مع الافكار والادوات والاجهزة والطرق والآلات التي يبتكرها الانسان لحل المشاكل ولتحسين مستوي حياته.</a:t>
            </a:r>
            <a:endParaRPr lang="ar-SA" sz="2000" b="1" dirty="0">
              <a:solidFill>
                <a:schemeClr val="tx1">
                  <a:lumMod val="75000"/>
                  <a:lumOff val="25000"/>
                </a:schemeClr>
              </a:solidFill>
              <a:cs typeface="+mj-cs"/>
            </a:endParaRPr>
          </a:p>
        </p:txBody>
      </p:sp>
      <p:sp>
        <p:nvSpPr>
          <p:cNvPr id="13" name="Rectangle 9"/>
          <p:cNvSpPr/>
          <p:nvPr/>
        </p:nvSpPr>
        <p:spPr>
          <a:xfrm>
            <a:off x="666676" y="4979852"/>
            <a:ext cx="7788349" cy="944698"/>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rtl="1">
              <a:buFont typeface="Arial" pitchFamily="34" charset="0"/>
              <a:buChar char="•"/>
              <a:defRPr/>
            </a:pPr>
            <a:r>
              <a:rPr lang="ar-SA" altLang="ar-SA" sz="2000" b="1" u="sng" dirty="0">
                <a:solidFill>
                  <a:srgbClr val="FF0000"/>
                </a:solidFill>
                <a:cs typeface="+mj-cs"/>
              </a:rPr>
              <a:t>نقل التقنية </a:t>
            </a:r>
            <a:r>
              <a:rPr lang="ar-SA" altLang="ar-SA" sz="2000" b="1" dirty="0">
                <a:solidFill>
                  <a:schemeClr val="tx1">
                    <a:lumMod val="75000"/>
                    <a:lumOff val="25000"/>
                  </a:schemeClr>
                </a:solidFill>
                <a:latin typeface="Traditional Arabic" pitchFamily="18" charset="-78"/>
                <a:ea typeface="Dotum" pitchFamily="34" charset="-127"/>
                <a:cs typeface="+mj-cs"/>
              </a:rPr>
              <a:t>: </a:t>
            </a:r>
            <a:r>
              <a:rPr lang="ar-SA" altLang="ar-SA" sz="2000" b="1" dirty="0" smtClean="0">
                <a:solidFill>
                  <a:schemeClr val="tx1">
                    <a:lumMod val="75000"/>
                    <a:lumOff val="25000"/>
                  </a:schemeClr>
                </a:solidFill>
                <a:latin typeface="Traditional Arabic" pitchFamily="18" charset="-78"/>
                <a:ea typeface="Dotum" pitchFamily="34" charset="-127"/>
                <a:cs typeface="+mj-cs"/>
              </a:rPr>
              <a:t>هي عملية </a:t>
            </a:r>
            <a:r>
              <a:rPr lang="ar-SA" altLang="ar-SA" sz="2000" b="1" dirty="0">
                <a:solidFill>
                  <a:schemeClr val="tx1">
                    <a:lumMod val="75000"/>
                    <a:lumOff val="25000"/>
                  </a:schemeClr>
                </a:solidFill>
                <a:latin typeface="Traditional Arabic" pitchFamily="18" charset="-78"/>
                <a:ea typeface="Dotum" pitchFamily="34" charset="-127"/>
                <a:cs typeface="+mj-cs"/>
              </a:rPr>
              <a:t>نقل المهارات </a:t>
            </a:r>
            <a:r>
              <a:rPr lang="ar-SA" altLang="ar-SA" sz="2000" b="1" dirty="0" smtClean="0">
                <a:solidFill>
                  <a:schemeClr val="tx1">
                    <a:lumMod val="75000"/>
                    <a:lumOff val="25000"/>
                  </a:schemeClr>
                </a:solidFill>
                <a:latin typeface="Traditional Arabic" pitchFamily="18" charset="-78"/>
                <a:ea typeface="Dotum" pitchFamily="34" charset="-127"/>
                <a:cs typeface="+mj-cs"/>
              </a:rPr>
              <a:t>أو </a:t>
            </a:r>
            <a:r>
              <a:rPr lang="ar-SA" altLang="ar-SA" sz="2000" b="1" dirty="0">
                <a:solidFill>
                  <a:schemeClr val="tx1">
                    <a:lumMod val="75000"/>
                    <a:lumOff val="25000"/>
                  </a:schemeClr>
                </a:solidFill>
                <a:latin typeface="Traditional Arabic" pitchFamily="18" charset="-78"/>
                <a:ea typeface="Dotum" pitchFamily="34" charset="-127"/>
                <a:cs typeface="+mj-cs"/>
              </a:rPr>
              <a:t>المعرفة </a:t>
            </a:r>
            <a:r>
              <a:rPr lang="ar-SA" altLang="ar-SA" sz="2000" b="1" dirty="0" smtClean="0">
                <a:solidFill>
                  <a:schemeClr val="tx1">
                    <a:lumMod val="75000"/>
                    <a:lumOff val="25000"/>
                  </a:schemeClr>
                </a:solidFill>
                <a:latin typeface="Traditional Arabic" pitchFamily="18" charset="-78"/>
                <a:ea typeface="Dotum" pitchFamily="34" charset="-127"/>
                <a:cs typeface="+mj-cs"/>
              </a:rPr>
              <a:t>أو </a:t>
            </a:r>
            <a:r>
              <a:rPr lang="ar-SA" altLang="ar-SA" sz="2000" b="1" dirty="0">
                <a:solidFill>
                  <a:schemeClr val="tx1">
                    <a:lumMod val="75000"/>
                    <a:lumOff val="25000"/>
                  </a:schemeClr>
                </a:solidFill>
                <a:latin typeface="Traditional Arabic" pitchFamily="18" charset="-78"/>
                <a:ea typeface="Dotum" pitchFamily="34" charset="-127"/>
                <a:cs typeface="+mj-cs"/>
              </a:rPr>
              <a:t>التقنيات اللازمة بين الحكومات أو الجامعات وغيرها من المنشئات الصناعية </a:t>
            </a:r>
            <a:r>
              <a:rPr lang="ar-SA" altLang="ar-SA" sz="2000" b="1" dirty="0" smtClean="0">
                <a:solidFill>
                  <a:schemeClr val="tx1">
                    <a:lumMod val="75000"/>
                    <a:lumOff val="25000"/>
                  </a:schemeClr>
                </a:solidFill>
                <a:latin typeface="Traditional Arabic" pitchFamily="18" charset="-78"/>
                <a:ea typeface="Dotum" pitchFamily="34" charset="-127"/>
                <a:cs typeface="+mj-cs"/>
              </a:rPr>
              <a:t>أو </a:t>
            </a:r>
            <a:r>
              <a:rPr lang="ar-SA" altLang="ar-SA" sz="2000" b="1" dirty="0">
                <a:solidFill>
                  <a:schemeClr val="tx1">
                    <a:lumMod val="75000"/>
                    <a:lumOff val="25000"/>
                  </a:schemeClr>
                </a:solidFill>
                <a:latin typeface="Traditional Arabic" pitchFamily="18" charset="-78"/>
                <a:ea typeface="Dotum" pitchFamily="34" charset="-127"/>
                <a:cs typeface="+mj-cs"/>
              </a:rPr>
              <a:t>التقنية </a:t>
            </a:r>
            <a:r>
              <a:rPr lang="ar-SA" altLang="ar-SA" sz="2000" b="1" dirty="0" smtClean="0">
                <a:solidFill>
                  <a:schemeClr val="tx1">
                    <a:lumMod val="75000"/>
                    <a:lumOff val="25000"/>
                  </a:schemeClr>
                </a:solidFill>
                <a:latin typeface="Traditional Arabic" pitchFamily="18" charset="-78"/>
                <a:ea typeface="Dotum" pitchFamily="34" charset="-127"/>
                <a:cs typeface="+mj-cs"/>
              </a:rPr>
              <a:t>للحصول </a:t>
            </a:r>
            <a:r>
              <a:rPr lang="ar-SA" altLang="ar-SA" sz="2000" b="1" dirty="0">
                <a:solidFill>
                  <a:schemeClr val="tx1">
                    <a:lumMod val="75000"/>
                    <a:lumOff val="25000"/>
                  </a:schemeClr>
                </a:solidFill>
                <a:latin typeface="Traditional Arabic" pitchFamily="18" charset="-78"/>
                <a:ea typeface="Dotum" pitchFamily="34" charset="-127"/>
                <a:cs typeface="+mj-cs"/>
              </a:rPr>
              <a:t>على منتجات جديدة أو عمليات أو </a:t>
            </a:r>
            <a:r>
              <a:rPr lang="ar-SA" altLang="ar-SA" sz="2000" b="1" dirty="0" smtClean="0">
                <a:solidFill>
                  <a:schemeClr val="tx1">
                    <a:lumMod val="75000"/>
                    <a:lumOff val="25000"/>
                  </a:schemeClr>
                </a:solidFill>
                <a:latin typeface="Traditional Arabic" pitchFamily="18" charset="-78"/>
                <a:ea typeface="Dotum" pitchFamily="34" charset="-127"/>
                <a:cs typeface="+mj-cs"/>
              </a:rPr>
              <a:t>تطبيقات</a:t>
            </a:r>
            <a:r>
              <a:rPr lang="en-US" altLang="ar-SA" sz="2000" b="1" dirty="0" smtClean="0">
                <a:solidFill>
                  <a:schemeClr val="tx1">
                    <a:lumMod val="75000"/>
                    <a:lumOff val="25000"/>
                  </a:schemeClr>
                </a:solidFill>
                <a:latin typeface="Traditional Arabic" pitchFamily="18" charset="-78"/>
                <a:ea typeface="Dotum" pitchFamily="34" charset="-127"/>
                <a:cs typeface="+mj-cs"/>
              </a:rPr>
              <a:t> </a:t>
            </a:r>
            <a:r>
              <a:rPr lang="ar-SA" altLang="ar-SA" sz="2000" b="1" dirty="0" smtClean="0">
                <a:solidFill>
                  <a:schemeClr val="tx1">
                    <a:lumMod val="75000"/>
                    <a:lumOff val="25000"/>
                  </a:schemeClr>
                </a:solidFill>
                <a:latin typeface="Traditional Arabic" pitchFamily="18" charset="-78"/>
                <a:ea typeface="Dotum" pitchFamily="34" charset="-127"/>
                <a:cs typeface="+mj-cs"/>
              </a:rPr>
              <a:t> </a:t>
            </a:r>
            <a:r>
              <a:rPr lang="ar-SA" altLang="ar-SA" sz="2000" b="1" dirty="0">
                <a:solidFill>
                  <a:schemeClr val="tx1">
                    <a:lumMod val="75000"/>
                    <a:lumOff val="25000"/>
                  </a:schemeClr>
                </a:solidFill>
                <a:latin typeface="Traditional Arabic" pitchFamily="18" charset="-78"/>
                <a:ea typeface="Dotum" pitchFamily="34" charset="-127"/>
                <a:cs typeface="+mj-cs"/>
              </a:rPr>
              <a:t>أو مواد أو خدمات</a:t>
            </a:r>
            <a:r>
              <a:rPr lang="ar-SA" altLang="ar-SA" sz="2000" b="1" dirty="0" smtClean="0">
                <a:solidFill>
                  <a:schemeClr val="tx1">
                    <a:lumMod val="75000"/>
                    <a:lumOff val="25000"/>
                  </a:schemeClr>
                </a:solidFill>
                <a:latin typeface="Traditional Arabic" pitchFamily="18" charset="-78"/>
                <a:ea typeface="Dotum" pitchFamily="34" charset="-127"/>
                <a:cs typeface="+mj-cs"/>
              </a:rPr>
              <a:t>.</a:t>
            </a:r>
          </a:p>
        </p:txBody>
      </p:sp>
    </p:spTree>
    <p:extLst>
      <p:ext uri="{BB962C8B-B14F-4D97-AF65-F5344CB8AC3E}">
        <p14:creationId xmlns:p14="http://schemas.microsoft.com/office/powerpoint/2010/main" val="151190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 calcmode="lin" valueType="num">
                                      <p:cBhvr>
                                        <p:cTn id="38" dur="1000" fill="hold"/>
                                        <p:tgtEl>
                                          <p:spTgt spid="13"/>
                                        </p:tgtEl>
                                        <p:attrNameLst>
                                          <p:attrName>style.rotation</p:attrName>
                                        </p:attrNameLst>
                                      </p:cBhvr>
                                      <p:tavLst>
                                        <p:tav tm="0">
                                          <p:val>
                                            <p:fltVal val="90"/>
                                          </p:val>
                                        </p:tav>
                                        <p:tav tm="100000">
                                          <p:val>
                                            <p:fltVal val="0"/>
                                          </p:val>
                                        </p:tav>
                                      </p:tavLst>
                                    </p:anim>
                                    <p:animEffect transition="in" filter="fade">
                                      <p:cBhvr>
                                        <p:cTn id="3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19"/>
            <a:ext cx="9144000" cy="6827681"/>
          </a:xfrm>
          <a:prstGeom prst="rect">
            <a:avLst/>
          </a:prstGeom>
        </p:spPr>
      </p:pic>
      <p:sp>
        <p:nvSpPr>
          <p:cNvPr id="11" name="Rectangle 10"/>
          <p:cNvSpPr/>
          <p:nvPr/>
        </p:nvSpPr>
        <p:spPr>
          <a:xfrm>
            <a:off x="666676" y="2246313"/>
            <a:ext cx="7788349" cy="118268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just" rtl="1">
              <a:buFont typeface="Arial" charset="0"/>
              <a:buChar char="•"/>
            </a:pPr>
            <a:r>
              <a:rPr lang="ar-SA" altLang="ar-SA" sz="2000" b="1" u="sng" dirty="0">
                <a:solidFill>
                  <a:srgbClr val="FF0000"/>
                </a:solidFill>
                <a:cs typeface="+mj-cs"/>
              </a:rPr>
              <a:t>توطين التقنية </a:t>
            </a:r>
            <a:r>
              <a:rPr lang="ar-SA" altLang="ar-SA" sz="2000" b="1" dirty="0">
                <a:solidFill>
                  <a:schemeClr val="tx1">
                    <a:lumMod val="75000"/>
                    <a:lumOff val="25000"/>
                  </a:schemeClr>
                </a:solidFill>
                <a:latin typeface="Traditional Arabic" pitchFamily="18" charset="-78"/>
                <a:cs typeface="+mj-cs"/>
              </a:rPr>
              <a:t>: </a:t>
            </a:r>
            <a:r>
              <a:rPr lang="ar-SA" altLang="ar-SA" sz="2000" b="1" dirty="0" smtClean="0">
                <a:solidFill>
                  <a:schemeClr val="tx1">
                    <a:lumMod val="75000"/>
                    <a:lumOff val="25000"/>
                  </a:schemeClr>
                </a:solidFill>
                <a:latin typeface="Traditional Arabic" pitchFamily="18" charset="-78"/>
                <a:cs typeface="+mj-cs"/>
              </a:rPr>
              <a:t>هو العملية </a:t>
            </a:r>
            <a:r>
              <a:rPr lang="ar-SA" altLang="ar-SA" sz="2000" b="1" dirty="0">
                <a:solidFill>
                  <a:schemeClr val="tx1">
                    <a:lumMod val="75000"/>
                    <a:lumOff val="25000"/>
                  </a:schemeClr>
                </a:solidFill>
                <a:latin typeface="Traditional Arabic" pitchFamily="18" charset="-78"/>
                <a:cs typeface="+mj-cs"/>
              </a:rPr>
              <a:t>المنظمة </a:t>
            </a:r>
            <a:r>
              <a:rPr lang="ar-SA" altLang="ar-SA" sz="2000" b="1" dirty="0" smtClean="0">
                <a:solidFill>
                  <a:schemeClr val="tx1">
                    <a:lumMod val="75000"/>
                    <a:lumOff val="25000"/>
                  </a:schemeClr>
                </a:solidFill>
                <a:latin typeface="Traditional Arabic" pitchFamily="18" charset="-78"/>
                <a:cs typeface="+mj-cs"/>
              </a:rPr>
              <a:t>لتنمية </a:t>
            </a:r>
            <a:r>
              <a:rPr lang="ar-SA" altLang="ar-SA" sz="2000" b="1" dirty="0">
                <a:solidFill>
                  <a:schemeClr val="tx1">
                    <a:lumMod val="75000"/>
                    <a:lumOff val="25000"/>
                  </a:schemeClr>
                </a:solidFill>
                <a:latin typeface="Traditional Arabic" pitchFamily="18" charset="-78"/>
                <a:cs typeface="+mj-cs"/>
              </a:rPr>
              <a:t>القدرات الوطنية </a:t>
            </a:r>
            <a:r>
              <a:rPr lang="ar-SA" altLang="ar-SA" sz="2000" b="1" dirty="0" smtClean="0">
                <a:solidFill>
                  <a:schemeClr val="tx1">
                    <a:lumMod val="75000"/>
                    <a:lumOff val="25000"/>
                  </a:schemeClr>
                </a:solidFill>
                <a:latin typeface="Traditional Arabic" pitchFamily="18" charset="-78"/>
                <a:cs typeface="+mj-cs"/>
              </a:rPr>
              <a:t>للمساهمة بفعالية </a:t>
            </a:r>
            <a:r>
              <a:rPr lang="ar-SA" altLang="ar-SA" sz="2000" b="1" dirty="0">
                <a:solidFill>
                  <a:schemeClr val="tx1">
                    <a:lumMod val="75000"/>
                    <a:lumOff val="25000"/>
                  </a:schemeClr>
                </a:solidFill>
                <a:latin typeface="Traditional Arabic" pitchFamily="18" charset="-78"/>
                <a:cs typeface="+mj-cs"/>
              </a:rPr>
              <a:t>في التطوير المعرفي محلياً وعلمياً </a:t>
            </a:r>
            <a:r>
              <a:rPr lang="ar-SA" altLang="ar-SA" sz="2000" b="1" dirty="0" smtClean="0">
                <a:solidFill>
                  <a:schemeClr val="tx1">
                    <a:lumMod val="75000"/>
                    <a:lumOff val="25000"/>
                  </a:schemeClr>
                </a:solidFill>
                <a:latin typeface="Traditional Arabic" pitchFamily="18" charset="-78"/>
                <a:cs typeface="+mj-cs"/>
              </a:rPr>
              <a:t>وتخفيف (</a:t>
            </a:r>
            <a:r>
              <a:rPr lang="ar-SA" altLang="ar-SA" sz="2000" b="1" dirty="0" smtClean="0">
                <a:solidFill>
                  <a:srgbClr val="FF0000"/>
                </a:solidFill>
                <a:latin typeface="Traditional Arabic" pitchFamily="18" charset="-78"/>
                <a:cs typeface="+mj-cs"/>
              </a:rPr>
              <a:t>الاعتمادية</a:t>
            </a:r>
            <a:r>
              <a:rPr lang="ar-SA" altLang="ar-SA" sz="2000" b="1" dirty="0" smtClean="0">
                <a:solidFill>
                  <a:schemeClr val="tx1"/>
                </a:solidFill>
                <a:latin typeface="Traditional Arabic" pitchFamily="18" charset="-78"/>
                <a:cs typeface="+mj-cs"/>
              </a:rPr>
              <a:t>)</a:t>
            </a:r>
            <a:r>
              <a:rPr lang="ar-SA" altLang="ar-SA" sz="2000" b="1" dirty="0" smtClean="0">
                <a:solidFill>
                  <a:schemeClr val="tx1">
                    <a:lumMod val="75000"/>
                    <a:lumOff val="25000"/>
                  </a:schemeClr>
                </a:solidFill>
                <a:latin typeface="Traditional Arabic" pitchFamily="18" charset="-78"/>
                <a:cs typeface="+mj-cs"/>
              </a:rPr>
              <a:t> </a:t>
            </a:r>
            <a:r>
              <a:rPr lang="ar-SA" altLang="ar-SA" sz="2000" b="1" dirty="0">
                <a:solidFill>
                  <a:schemeClr val="tx1">
                    <a:lumMod val="75000"/>
                    <a:lumOff val="25000"/>
                  </a:schemeClr>
                </a:solidFill>
                <a:latin typeface="Traditional Arabic" pitchFamily="18" charset="-78"/>
                <a:cs typeface="+mj-cs"/>
              </a:rPr>
              <a:t>على الاقتصاديات </a:t>
            </a:r>
            <a:r>
              <a:rPr lang="ar-SA" altLang="ar-SA" sz="2000" b="1" dirty="0" smtClean="0">
                <a:solidFill>
                  <a:schemeClr val="tx1">
                    <a:lumMod val="75000"/>
                    <a:lumOff val="25000"/>
                  </a:schemeClr>
                </a:solidFill>
                <a:latin typeface="Traditional Arabic" pitchFamily="18" charset="-78"/>
                <a:cs typeface="+mj-cs"/>
              </a:rPr>
              <a:t>الأخرى. </a:t>
            </a:r>
          </a:p>
        </p:txBody>
      </p:sp>
      <p:sp>
        <p:nvSpPr>
          <p:cNvPr id="12" name="Rectangle 11"/>
          <p:cNvSpPr/>
          <p:nvPr/>
        </p:nvSpPr>
        <p:spPr>
          <a:xfrm>
            <a:off x="666676" y="3486150"/>
            <a:ext cx="7788349" cy="101175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just" rtl="1">
              <a:buFont typeface="Arial" charset="0"/>
              <a:buChar char="•"/>
            </a:pPr>
            <a:r>
              <a:rPr lang="ar-SA" altLang="ar-SA" sz="2000" b="1" dirty="0" smtClean="0">
                <a:solidFill>
                  <a:schemeClr val="tx1">
                    <a:lumMod val="75000"/>
                    <a:lumOff val="25000"/>
                  </a:schemeClr>
                </a:solidFill>
                <a:latin typeface="Traditional Arabic" pitchFamily="18" charset="-78"/>
                <a:cs typeface="+mj-cs"/>
              </a:rPr>
              <a:t>خلاصة لذلك فإن </a:t>
            </a:r>
            <a:r>
              <a:rPr lang="ar-SA" altLang="ar-SA" sz="2000" b="1" dirty="0">
                <a:solidFill>
                  <a:schemeClr val="tx1">
                    <a:lumMod val="75000"/>
                    <a:lumOff val="25000"/>
                  </a:schemeClr>
                </a:solidFill>
                <a:latin typeface="Traditional Arabic" pitchFamily="18" charset="-78"/>
                <a:cs typeface="+mj-cs"/>
              </a:rPr>
              <a:t>نقل التقنية تهتم بنقل المعارف التقنية لبيئة التصنيع </a:t>
            </a:r>
            <a:r>
              <a:rPr lang="ar-SA" altLang="ar-SA" sz="2000" b="1" dirty="0" smtClean="0">
                <a:solidFill>
                  <a:schemeClr val="tx1">
                    <a:lumMod val="75000"/>
                    <a:lumOff val="25000"/>
                  </a:schemeClr>
                </a:solidFill>
                <a:latin typeface="Traditional Arabic" pitchFamily="18" charset="-78"/>
                <a:cs typeface="+mj-cs"/>
              </a:rPr>
              <a:t>,</a:t>
            </a:r>
            <a:r>
              <a:rPr lang="ar-SA" altLang="ar-SA" sz="2000" b="1" dirty="0">
                <a:solidFill>
                  <a:schemeClr val="tx1">
                    <a:lumMod val="75000"/>
                    <a:lumOff val="25000"/>
                  </a:schemeClr>
                </a:solidFill>
                <a:latin typeface="Traditional Arabic" pitchFamily="18" charset="-78"/>
                <a:cs typeface="+mj-cs"/>
              </a:rPr>
              <a:t>أما توطين التقنية فإنه يهدف إلى بناء القدرة الوطنية لتنبي الافكار والابتكارات وتحويلها الى منتجات وترويض المنتجات الاجنبية لتلائم الاحتياج المحلي .</a:t>
            </a:r>
            <a:endParaRPr lang="ar-SA" sz="2000" b="1" dirty="0">
              <a:solidFill>
                <a:schemeClr val="tx1">
                  <a:lumMod val="75000"/>
                  <a:lumOff val="25000"/>
                </a:schemeClr>
              </a:solidFill>
              <a:latin typeface="Traditional Arabic" pitchFamily="18" charset="-78"/>
              <a:cs typeface="+mj-cs"/>
            </a:endParaRPr>
          </a:p>
        </p:txBody>
      </p:sp>
      <p:sp>
        <p:nvSpPr>
          <p:cNvPr id="13" name="عنصر نائب لرقم الشريحة 3"/>
          <p:cNvSpPr>
            <a:spLocks noGrp="1"/>
          </p:cNvSpPr>
          <p:nvPr>
            <p:ph type="sldNum" sz="quarter" idx="12"/>
          </p:nvPr>
        </p:nvSpPr>
        <p:spPr bwMode="auto">
          <a:xfrm>
            <a:off x="3700" y="6424457"/>
            <a:ext cx="838200" cy="403225"/>
          </a:xfrm>
          <a:noFill/>
          <a:ln>
            <a:miter lim="800000"/>
            <a:headEnd/>
            <a:tailEnd/>
          </a:ln>
        </p:spPr>
        <p:txBody>
          <a:bodyPr/>
          <a:lstStyle/>
          <a:p>
            <a:pPr algn="ctr"/>
            <a:r>
              <a:rPr lang="en-US" altLang="ar-SA" sz="1400" b="1" dirty="0" smtClean="0">
                <a:latin typeface="Arial" charset="0"/>
                <a:cs typeface="+mj-cs"/>
              </a:rPr>
              <a:t>-</a:t>
            </a:r>
            <a:fld id="{556CD623-0AB5-4F82-AC57-26861663FB45}" type="slidenum">
              <a:rPr lang="en-US" altLang="ar-SA" sz="1400" b="1" smtClean="0">
                <a:latin typeface="Arial" charset="0"/>
                <a:cs typeface="+mj-cs"/>
              </a:rPr>
              <a:pPr algn="ctr"/>
              <a:t>4</a:t>
            </a:fld>
            <a:r>
              <a:rPr lang="en-US" altLang="ar-SA" sz="1400" b="1" dirty="0" smtClean="0">
                <a:latin typeface="Arial" charset="0"/>
                <a:cs typeface="+mj-cs"/>
              </a:rPr>
              <a:t>-</a:t>
            </a:r>
          </a:p>
        </p:txBody>
      </p:sp>
      <p:sp>
        <p:nvSpPr>
          <p:cNvPr id="9" name="Rounded Rectangle 9"/>
          <p:cNvSpPr/>
          <p:nvPr/>
        </p:nvSpPr>
        <p:spPr>
          <a:xfrm>
            <a:off x="2054269"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altLang="ar-SA" sz="3200" b="1" dirty="0">
                <a:solidFill>
                  <a:schemeClr val="bg1"/>
                </a:solidFill>
                <a:latin typeface="Traditional Arabic" pitchFamily="18" charset="-78"/>
              </a:rPr>
              <a:t>1. مقدمة عن نقل وتوطين التقنية</a:t>
            </a:r>
          </a:p>
        </p:txBody>
      </p:sp>
    </p:spTree>
    <p:extLst>
      <p:ext uri="{BB962C8B-B14F-4D97-AF65-F5344CB8AC3E}">
        <p14:creationId xmlns:p14="http://schemas.microsoft.com/office/powerpoint/2010/main" val="120310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90"/>
                                          </p:val>
                                        </p:tav>
                                        <p:tav tm="100000">
                                          <p:val>
                                            <p:fltVal val="0"/>
                                          </p:val>
                                        </p:tav>
                                      </p:tavLst>
                                    </p:anim>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 y="5244"/>
            <a:ext cx="9144000" cy="6858000"/>
          </a:xfrm>
          <a:prstGeom prst="rect">
            <a:avLst/>
          </a:prstGeom>
        </p:spPr>
      </p:pic>
      <p:sp>
        <p:nvSpPr>
          <p:cNvPr id="9" name="عنصر نائب لرقم الشريحة 3"/>
          <p:cNvSpPr>
            <a:spLocks noGrp="1"/>
          </p:cNvSpPr>
          <p:nvPr>
            <p:ph type="sldNum" sz="quarter" idx="12"/>
          </p:nvPr>
        </p:nvSpPr>
        <p:spPr bwMode="auto">
          <a:xfrm>
            <a:off x="3700" y="6424457"/>
            <a:ext cx="838200" cy="403225"/>
          </a:xfrm>
          <a:noFill/>
          <a:ln>
            <a:miter lim="800000"/>
            <a:headEnd/>
            <a:tailEnd/>
          </a:ln>
        </p:spPr>
        <p:txBody>
          <a:bodyPr/>
          <a:lstStyle/>
          <a:p>
            <a:pPr algn="ctr"/>
            <a:r>
              <a:rPr lang="en-US" altLang="ar-SA" sz="1400" b="1" dirty="0" smtClean="0">
                <a:latin typeface="Arial" charset="0"/>
                <a:cs typeface="+mj-cs"/>
              </a:rPr>
              <a:t>-</a:t>
            </a:r>
            <a:fld id="{556CD623-0AB5-4F82-AC57-26861663FB45}" type="slidenum">
              <a:rPr lang="en-US" altLang="ar-SA" sz="1400" b="1" smtClean="0">
                <a:latin typeface="Arial" charset="0"/>
                <a:cs typeface="+mj-cs"/>
              </a:rPr>
              <a:pPr algn="ctr"/>
              <a:t>5</a:t>
            </a:fld>
            <a:r>
              <a:rPr lang="en-US" altLang="ar-SA" sz="1400" b="1" dirty="0" smtClean="0">
                <a:latin typeface="Arial" charset="0"/>
                <a:cs typeface="+mj-cs"/>
              </a:rPr>
              <a:t>-</a:t>
            </a:r>
          </a:p>
        </p:txBody>
      </p:sp>
      <p:sp>
        <p:nvSpPr>
          <p:cNvPr id="11" name="Rectangle 10"/>
          <p:cNvSpPr/>
          <p:nvPr/>
        </p:nvSpPr>
        <p:spPr>
          <a:xfrm>
            <a:off x="701750" y="2519880"/>
            <a:ext cx="7745819" cy="364944"/>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r" rtl="1">
              <a:buFont typeface="Arial" pitchFamily="34" charset="0"/>
              <a:buChar char="•"/>
              <a:defRPr/>
            </a:pPr>
            <a:r>
              <a:rPr lang="ar-SA" altLang="ar-SA" sz="2200" b="1" dirty="0">
                <a:solidFill>
                  <a:schemeClr val="tx1">
                    <a:lumMod val="75000"/>
                    <a:lumOff val="25000"/>
                  </a:schemeClr>
                </a:solidFill>
                <a:latin typeface="Traditional Arabic" pitchFamily="18" charset="-78"/>
                <a:ea typeface="Dotum" pitchFamily="34" charset="-127"/>
                <a:cs typeface="+mj-cs"/>
              </a:rPr>
              <a:t>التراخيص الصناعية </a:t>
            </a:r>
            <a:r>
              <a:rPr lang="ar-SA" altLang="ar-SA" sz="2200" b="1" dirty="0" smtClean="0">
                <a:solidFill>
                  <a:schemeClr val="tx1">
                    <a:lumMod val="75000"/>
                    <a:lumOff val="25000"/>
                  </a:schemeClr>
                </a:solidFill>
                <a:latin typeface="Traditional Arabic" pitchFamily="18" charset="-78"/>
                <a:ea typeface="Dotum" pitchFamily="34" charset="-127"/>
                <a:cs typeface="+mj-cs"/>
              </a:rPr>
              <a:t>.</a:t>
            </a:r>
            <a:endParaRPr lang="ar-SA" altLang="ar-SA" sz="2200" b="1" dirty="0">
              <a:solidFill>
                <a:schemeClr val="tx1">
                  <a:lumMod val="75000"/>
                  <a:lumOff val="25000"/>
                </a:schemeClr>
              </a:solidFill>
              <a:latin typeface="Traditional Arabic" pitchFamily="18" charset="-78"/>
              <a:ea typeface="Dotum" pitchFamily="34" charset="-127"/>
              <a:cs typeface="+mj-cs"/>
            </a:endParaRPr>
          </a:p>
        </p:txBody>
      </p:sp>
      <p:sp>
        <p:nvSpPr>
          <p:cNvPr id="12" name="Rectangle 11"/>
          <p:cNvSpPr/>
          <p:nvPr/>
        </p:nvSpPr>
        <p:spPr>
          <a:xfrm>
            <a:off x="701750" y="2910385"/>
            <a:ext cx="7745819" cy="364944"/>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r" rtl="1">
              <a:buFont typeface="Arial" pitchFamily="34" charset="0"/>
              <a:buChar char="•"/>
              <a:defRPr/>
            </a:pPr>
            <a:r>
              <a:rPr lang="ar-SA" altLang="ar-SA" sz="2200" b="1" dirty="0">
                <a:solidFill>
                  <a:schemeClr val="tx1">
                    <a:lumMod val="75000"/>
                    <a:lumOff val="25000"/>
                  </a:schemeClr>
                </a:solidFill>
                <a:latin typeface="Traditional Arabic" pitchFamily="18" charset="-78"/>
                <a:ea typeface="Dotum" pitchFamily="34" charset="-127"/>
                <a:cs typeface="+mj-cs"/>
              </a:rPr>
              <a:t>التحالفات </a:t>
            </a:r>
            <a:r>
              <a:rPr lang="ar-SA" altLang="ar-SA" sz="2200" b="1" dirty="0" smtClean="0">
                <a:solidFill>
                  <a:schemeClr val="tx1">
                    <a:lumMod val="75000"/>
                    <a:lumOff val="25000"/>
                  </a:schemeClr>
                </a:solidFill>
                <a:latin typeface="Traditional Arabic" pitchFamily="18" charset="-78"/>
                <a:ea typeface="Dotum" pitchFamily="34" charset="-127"/>
                <a:cs typeface="+mj-cs"/>
              </a:rPr>
              <a:t>الاستراتيجية.</a:t>
            </a:r>
            <a:endParaRPr lang="ar-SA" altLang="ar-SA" sz="2200" b="1" dirty="0">
              <a:solidFill>
                <a:schemeClr val="tx1">
                  <a:lumMod val="75000"/>
                  <a:lumOff val="25000"/>
                </a:schemeClr>
              </a:solidFill>
              <a:latin typeface="Traditional Arabic" pitchFamily="18" charset="-78"/>
              <a:ea typeface="Dotum" pitchFamily="34" charset="-127"/>
              <a:cs typeface="+mj-cs"/>
            </a:endParaRPr>
          </a:p>
        </p:txBody>
      </p:sp>
      <p:sp>
        <p:nvSpPr>
          <p:cNvPr id="13" name="Rectangle 12"/>
          <p:cNvSpPr/>
          <p:nvPr/>
        </p:nvSpPr>
        <p:spPr>
          <a:xfrm>
            <a:off x="701750" y="3320937"/>
            <a:ext cx="7745819" cy="364944"/>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r" rtl="1">
              <a:buFont typeface="Arial" pitchFamily="34" charset="0"/>
              <a:buChar char="•"/>
              <a:defRPr/>
            </a:pPr>
            <a:r>
              <a:rPr lang="ar-SA" altLang="ar-SA" sz="2200" b="1" dirty="0">
                <a:solidFill>
                  <a:schemeClr val="tx1">
                    <a:lumMod val="75000"/>
                    <a:lumOff val="25000"/>
                  </a:schemeClr>
                </a:solidFill>
                <a:latin typeface="Traditional Arabic" pitchFamily="18" charset="-78"/>
                <a:ea typeface="Dotum" pitchFamily="34" charset="-127"/>
                <a:cs typeface="+mj-cs"/>
              </a:rPr>
              <a:t>عقود المشاريع التقنية.</a:t>
            </a:r>
          </a:p>
        </p:txBody>
      </p:sp>
      <p:sp>
        <p:nvSpPr>
          <p:cNvPr id="14" name="Rectangle 13"/>
          <p:cNvSpPr/>
          <p:nvPr/>
        </p:nvSpPr>
        <p:spPr>
          <a:xfrm>
            <a:off x="701750" y="3753975"/>
            <a:ext cx="7745819" cy="364944"/>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r" rtl="1">
              <a:buFont typeface="Arial" pitchFamily="34" charset="0"/>
              <a:buChar char="•"/>
              <a:defRPr/>
            </a:pPr>
            <a:r>
              <a:rPr lang="ar-SA" altLang="ar-SA" sz="2200" b="1" dirty="0">
                <a:solidFill>
                  <a:schemeClr val="tx1">
                    <a:lumMod val="75000"/>
                    <a:lumOff val="25000"/>
                  </a:schemeClr>
                </a:solidFill>
                <a:latin typeface="Traditional Arabic" pitchFamily="18" charset="-78"/>
                <a:ea typeface="Dotum" pitchFamily="34" charset="-127"/>
                <a:cs typeface="+mj-cs"/>
              </a:rPr>
              <a:t>إتفاقيات براءات </a:t>
            </a:r>
            <a:r>
              <a:rPr lang="ar-SA" altLang="ar-SA" sz="2200" b="1" dirty="0" smtClean="0">
                <a:solidFill>
                  <a:schemeClr val="tx1">
                    <a:lumMod val="75000"/>
                    <a:lumOff val="25000"/>
                  </a:schemeClr>
                </a:solidFill>
                <a:latin typeface="Traditional Arabic" pitchFamily="18" charset="-78"/>
                <a:ea typeface="Dotum" pitchFamily="34" charset="-127"/>
                <a:cs typeface="+mj-cs"/>
              </a:rPr>
              <a:t>الاختراع أو أستخدام </a:t>
            </a:r>
            <a:r>
              <a:rPr lang="ar-SA" altLang="ar-SA" sz="2200" b="1" dirty="0">
                <a:solidFill>
                  <a:schemeClr val="tx1">
                    <a:lumMod val="75000"/>
                    <a:lumOff val="25000"/>
                  </a:schemeClr>
                </a:solidFill>
                <a:latin typeface="Traditional Arabic" pitchFamily="18" charset="-78"/>
                <a:ea typeface="Dotum" pitchFamily="34" charset="-127"/>
                <a:cs typeface="+mj-cs"/>
              </a:rPr>
              <a:t>العلامات التجارية .</a:t>
            </a:r>
          </a:p>
        </p:txBody>
      </p:sp>
      <p:sp>
        <p:nvSpPr>
          <p:cNvPr id="15" name="Rectangle 14"/>
          <p:cNvSpPr/>
          <p:nvPr/>
        </p:nvSpPr>
        <p:spPr>
          <a:xfrm>
            <a:off x="701750" y="4163623"/>
            <a:ext cx="7745819" cy="364944"/>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r" rtl="1">
              <a:buFont typeface="Arial" pitchFamily="34" charset="0"/>
              <a:buChar char="•"/>
              <a:defRPr/>
            </a:pPr>
            <a:r>
              <a:rPr lang="ar-SA" altLang="ar-SA" sz="2200" b="1" dirty="0">
                <a:solidFill>
                  <a:schemeClr val="tx1">
                    <a:lumMod val="75000"/>
                    <a:lumOff val="25000"/>
                  </a:schemeClr>
                </a:solidFill>
                <a:latin typeface="Traditional Arabic" pitchFamily="18" charset="-78"/>
                <a:ea typeface="Dotum" pitchFamily="34" charset="-127"/>
                <a:cs typeface="+mj-cs"/>
              </a:rPr>
              <a:t>الاستثمار الاجنبي المباشر .</a:t>
            </a:r>
          </a:p>
        </p:txBody>
      </p:sp>
      <p:sp>
        <p:nvSpPr>
          <p:cNvPr id="16" name="Rectangle 15"/>
          <p:cNvSpPr/>
          <p:nvPr/>
        </p:nvSpPr>
        <p:spPr>
          <a:xfrm>
            <a:off x="701750" y="4586027"/>
            <a:ext cx="7745819" cy="364944"/>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r" rtl="1">
              <a:buFont typeface="Arial" pitchFamily="34" charset="0"/>
              <a:buChar char="•"/>
              <a:defRPr/>
            </a:pPr>
            <a:r>
              <a:rPr lang="ar-SA" altLang="ar-SA" sz="2200" b="1" dirty="0">
                <a:solidFill>
                  <a:schemeClr val="tx1">
                    <a:lumMod val="75000"/>
                    <a:lumOff val="25000"/>
                  </a:schemeClr>
                </a:solidFill>
                <a:latin typeface="Traditional Arabic" pitchFamily="18" charset="-78"/>
                <a:ea typeface="Dotum" pitchFamily="34" charset="-127"/>
                <a:cs typeface="+mj-cs"/>
              </a:rPr>
              <a:t>التدريب والخدمات الادارية والإشرافية .</a:t>
            </a:r>
          </a:p>
        </p:txBody>
      </p:sp>
      <p:sp>
        <p:nvSpPr>
          <p:cNvPr id="17" name="Rectangle 16"/>
          <p:cNvSpPr/>
          <p:nvPr/>
        </p:nvSpPr>
        <p:spPr>
          <a:xfrm>
            <a:off x="701750" y="5012233"/>
            <a:ext cx="7745819" cy="364944"/>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r" rtl="1">
              <a:buFont typeface="Arial" pitchFamily="34" charset="0"/>
              <a:buChar char="•"/>
              <a:defRPr/>
            </a:pPr>
            <a:r>
              <a:rPr lang="ar-SA" altLang="ar-SA" sz="2200" b="1" dirty="0" smtClean="0">
                <a:solidFill>
                  <a:schemeClr val="tx1">
                    <a:lumMod val="75000"/>
                    <a:lumOff val="25000"/>
                  </a:schemeClr>
                </a:solidFill>
                <a:latin typeface="Traditional Arabic" pitchFamily="18" charset="-78"/>
                <a:ea typeface="Dotum" pitchFamily="34" charset="-127"/>
                <a:cs typeface="+mj-cs"/>
              </a:rPr>
              <a:t>اتفاقية </a:t>
            </a:r>
            <a:r>
              <a:rPr lang="ar-SA" altLang="ar-SA" sz="2200" b="1" dirty="0">
                <a:solidFill>
                  <a:schemeClr val="tx1">
                    <a:lumMod val="75000"/>
                    <a:lumOff val="25000"/>
                  </a:schemeClr>
                </a:solidFill>
                <a:latin typeface="Traditional Arabic" pitchFamily="18" charset="-78"/>
                <a:ea typeface="Dotum" pitchFamily="34" charset="-127"/>
                <a:cs typeface="+mj-cs"/>
              </a:rPr>
              <a:t>حق المعرفة .</a:t>
            </a:r>
          </a:p>
        </p:txBody>
      </p:sp>
      <p:sp>
        <p:nvSpPr>
          <p:cNvPr id="19" name="Rounded Rectangle 9"/>
          <p:cNvSpPr/>
          <p:nvPr/>
        </p:nvSpPr>
        <p:spPr>
          <a:xfrm>
            <a:off x="2054269"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altLang="ar-SA" sz="3200" b="1" dirty="0">
                <a:solidFill>
                  <a:schemeClr val="bg1"/>
                </a:solidFill>
                <a:latin typeface="Traditional Arabic" pitchFamily="18" charset="-78"/>
              </a:rPr>
              <a:t>2.طرق نقل وتوطين التقنية</a:t>
            </a:r>
          </a:p>
        </p:txBody>
      </p:sp>
    </p:spTree>
    <p:extLst>
      <p:ext uri="{BB962C8B-B14F-4D97-AF65-F5344CB8AC3E}">
        <p14:creationId xmlns:p14="http://schemas.microsoft.com/office/powerpoint/2010/main" val="126492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789"/>
            <a:ext cx="9144000" cy="6858000"/>
          </a:xfrm>
          <a:prstGeom prst="rect">
            <a:avLst/>
          </a:prstGeom>
        </p:spPr>
      </p:pic>
      <p:sp>
        <p:nvSpPr>
          <p:cNvPr id="10" name="عنصر نائب لرقم الشريحة 3"/>
          <p:cNvSpPr>
            <a:spLocks noGrp="1"/>
          </p:cNvSpPr>
          <p:nvPr>
            <p:ph type="sldNum" sz="quarter" idx="12"/>
          </p:nvPr>
        </p:nvSpPr>
        <p:spPr bwMode="auto">
          <a:xfrm>
            <a:off x="3700" y="6424457"/>
            <a:ext cx="838200" cy="403225"/>
          </a:xfrm>
          <a:noFill/>
          <a:ln>
            <a:miter lim="800000"/>
            <a:headEnd/>
            <a:tailEnd/>
          </a:ln>
        </p:spPr>
        <p:txBody>
          <a:bodyPr/>
          <a:lstStyle/>
          <a:p>
            <a:pPr algn="ctr"/>
            <a:r>
              <a:rPr lang="en-US" altLang="ar-SA" sz="1400" b="1" dirty="0" smtClean="0">
                <a:latin typeface="Arial" charset="0"/>
                <a:cs typeface="+mj-cs"/>
              </a:rPr>
              <a:t>-</a:t>
            </a:r>
            <a:fld id="{556CD623-0AB5-4F82-AC57-26861663FB45}" type="slidenum">
              <a:rPr lang="en-US" altLang="ar-SA" sz="1400" b="1" smtClean="0">
                <a:latin typeface="Arial" charset="0"/>
                <a:cs typeface="+mj-cs"/>
              </a:rPr>
              <a:pPr algn="ctr"/>
              <a:t>6</a:t>
            </a:fld>
            <a:r>
              <a:rPr lang="en-US" altLang="ar-SA" sz="1400" b="1" dirty="0" smtClean="0">
                <a:latin typeface="Arial" charset="0"/>
                <a:cs typeface="+mj-cs"/>
              </a:rPr>
              <a:t>-</a:t>
            </a:r>
          </a:p>
        </p:txBody>
      </p:sp>
      <p:sp>
        <p:nvSpPr>
          <p:cNvPr id="12" name="Rectangle 11"/>
          <p:cNvSpPr/>
          <p:nvPr/>
        </p:nvSpPr>
        <p:spPr>
          <a:xfrm>
            <a:off x="590160" y="1975279"/>
            <a:ext cx="7863463" cy="455923"/>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rtl="1">
              <a:buFont typeface="Arial" pitchFamily="34" charset="0"/>
              <a:buChar char="•"/>
              <a:defRPr/>
            </a:pPr>
            <a:r>
              <a:rPr lang="ar-SA" sz="2000" b="1" dirty="0" smtClean="0">
                <a:solidFill>
                  <a:schemeClr val="tx1">
                    <a:lumMod val="75000"/>
                    <a:lumOff val="25000"/>
                  </a:schemeClr>
                </a:solidFill>
                <a:cs typeface="+mj-cs"/>
              </a:rPr>
              <a:t>القيود </a:t>
            </a:r>
            <a:r>
              <a:rPr lang="ar-SA" sz="2000" b="1" dirty="0">
                <a:solidFill>
                  <a:schemeClr val="tx1">
                    <a:lumMod val="75000"/>
                    <a:lumOff val="25000"/>
                  </a:schemeClr>
                </a:solidFill>
                <a:cs typeface="+mj-cs"/>
              </a:rPr>
              <a:t>المفروضة على تقنيات </a:t>
            </a:r>
            <a:r>
              <a:rPr lang="ar-SA" sz="2000" b="1" dirty="0" smtClean="0">
                <a:solidFill>
                  <a:schemeClr val="tx1">
                    <a:lumMod val="75000"/>
                    <a:lumOff val="25000"/>
                  </a:schemeClr>
                </a:solidFill>
                <a:cs typeface="+mj-cs"/>
              </a:rPr>
              <a:t>المعلومات نظراً لخصوصيتها أو سريتها. </a:t>
            </a:r>
            <a:endParaRPr lang="ar-SA" altLang="ar-SA" sz="2000" b="1" dirty="0">
              <a:solidFill>
                <a:schemeClr val="tx1">
                  <a:lumMod val="75000"/>
                  <a:lumOff val="25000"/>
                </a:schemeClr>
              </a:solidFill>
              <a:latin typeface="Traditional Arabic" pitchFamily="18" charset="-78"/>
              <a:ea typeface="Dotum" pitchFamily="34" charset="-127"/>
              <a:cs typeface="+mj-cs"/>
            </a:endParaRPr>
          </a:p>
        </p:txBody>
      </p:sp>
      <p:sp>
        <p:nvSpPr>
          <p:cNvPr id="19" name="Rectangle 18"/>
          <p:cNvSpPr/>
          <p:nvPr/>
        </p:nvSpPr>
        <p:spPr>
          <a:xfrm>
            <a:off x="590160" y="3353862"/>
            <a:ext cx="7851567" cy="295263"/>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rtl="1">
              <a:buFont typeface="Arial" pitchFamily="34" charset="0"/>
              <a:buChar char="•"/>
              <a:defRPr/>
            </a:pPr>
            <a:r>
              <a:rPr lang="ar-SA" sz="2000" b="1" dirty="0">
                <a:solidFill>
                  <a:schemeClr val="tx1">
                    <a:lumMod val="75000"/>
                    <a:lumOff val="25000"/>
                  </a:schemeClr>
                </a:solidFill>
                <a:cs typeface="+mj-cs"/>
              </a:rPr>
              <a:t>حاجز اللغة لعدم توفر </a:t>
            </a:r>
            <a:r>
              <a:rPr lang="ar-SA" sz="2000" b="1" dirty="0" smtClean="0">
                <a:solidFill>
                  <a:schemeClr val="tx1">
                    <a:lumMod val="75000"/>
                    <a:lumOff val="25000"/>
                  </a:schemeClr>
                </a:solidFill>
                <a:cs typeface="+mj-cs"/>
              </a:rPr>
              <a:t>نتاج معرفي </a:t>
            </a:r>
            <a:r>
              <a:rPr lang="ar-SA" sz="2000" b="1" dirty="0">
                <a:solidFill>
                  <a:schemeClr val="tx1">
                    <a:lumMod val="75000"/>
                    <a:lumOff val="25000"/>
                  </a:schemeClr>
                </a:solidFill>
                <a:cs typeface="+mj-cs"/>
              </a:rPr>
              <a:t>باللغة العربية.</a:t>
            </a:r>
            <a:endParaRPr lang="ar-SA" altLang="ar-SA" sz="2000" b="1" dirty="0">
              <a:solidFill>
                <a:schemeClr val="tx1">
                  <a:lumMod val="75000"/>
                  <a:lumOff val="25000"/>
                </a:schemeClr>
              </a:solidFill>
              <a:latin typeface="Traditional Arabic" pitchFamily="18" charset="-78"/>
              <a:ea typeface="Dotum" pitchFamily="34" charset="-127"/>
              <a:cs typeface="+mj-cs"/>
            </a:endParaRPr>
          </a:p>
        </p:txBody>
      </p:sp>
      <p:sp>
        <p:nvSpPr>
          <p:cNvPr id="20" name="Rectangle 19"/>
          <p:cNvSpPr/>
          <p:nvPr/>
        </p:nvSpPr>
        <p:spPr>
          <a:xfrm>
            <a:off x="590158" y="3005522"/>
            <a:ext cx="7846788" cy="316981"/>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rtl="1">
              <a:buFont typeface="Arial" pitchFamily="34" charset="0"/>
              <a:buChar char="•"/>
              <a:defRPr/>
            </a:pPr>
            <a:r>
              <a:rPr lang="ar-SA" sz="2000" b="1" dirty="0">
                <a:solidFill>
                  <a:schemeClr val="tx1">
                    <a:lumMod val="75000"/>
                    <a:lumOff val="25000"/>
                  </a:schemeClr>
                </a:solidFill>
                <a:cs typeface="+mj-cs"/>
              </a:rPr>
              <a:t>عدم وجود المحفزات </a:t>
            </a:r>
            <a:r>
              <a:rPr lang="ar-SA" sz="2000" b="1" dirty="0" smtClean="0">
                <a:solidFill>
                  <a:schemeClr val="tx1">
                    <a:lumMod val="75000"/>
                    <a:lumOff val="25000"/>
                  </a:schemeClr>
                </a:solidFill>
                <a:cs typeface="+mj-cs"/>
              </a:rPr>
              <a:t>للفريق المسئول عن توطين التقنية. </a:t>
            </a:r>
            <a:endParaRPr lang="ar-SA" altLang="ar-SA" sz="2000" b="1" dirty="0">
              <a:solidFill>
                <a:schemeClr val="tx1">
                  <a:lumMod val="75000"/>
                  <a:lumOff val="25000"/>
                </a:schemeClr>
              </a:solidFill>
              <a:latin typeface="Traditional Arabic" pitchFamily="18" charset="-78"/>
              <a:ea typeface="Dotum" pitchFamily="34" charset="-127"/>
              <a:cs typeface="+mj-cs"/>
            </a:endParaRPr>
          </a:p>
        </p:txBody>
      </p:sp>
      <p:sp>
        <p:nvSpPr>
          <p:cNvPr id="21" name="Rectangle 20"/>
          <p:cNvSpPr/>
          <p:nvPr/>
        </p:nvSpPr>
        <p:spPr>
          <a:xfrm>
            <a:off x="590158" y="2453696"/>
            <a:ext cx="7846788" cy="52655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r" rtl="1">
              <a:buFont typeface="Arial" pitchFamily="34" charset="0"/>
              <a:buChar char="•"/>
              <a:defRPr/>
            </a:pPr>
            <a:r>
              <a:rPr lang="ar-SA" sz="2000" b="1" dirty="0" smtClean="0">
                <a:solidFill>
                  <a:schemeClr val="tx1">
                    <a:lumMod val="75000"/>
                    <a:lumOff val="25000"/>
                  </a:schemeClr>
                </a:solidFill>
                <a:cs typeface="+mj-cs"/>
              </a:rPr>
              <a:t>عدم توفر الطاقة البشرية المتخصصة  و الخبرة الفنية والتقنية والمهنية للفرق المسئولة </a:t>
            </a:r>
            <a:r>
              <a:rPr lang="ar-SA" sz="2000" b="1" dirty="0">
                <a:solidFill>
                  <a:schemeClr val="tx1">
                    <a:lumMod val="75000"/>
                    <a:lumOff val="25000"/>
                  </a:schemeClr>
                </a:solidFill>
                <a:cs typeface="+mj-cs"/>
              </a:rPr>
              <a:t>عن توطين </a:t>
            </a:r>
            <a:r>
              <a:rPr lang="ar-SA" sz="2000" b="1" dirty="0" smtClean="0">
                <a:solidFill>
                  <a:schemeClr val="tx1">
                    <a:lumMod val="75000"/>
                    <a:lumOff val="25000"/>
                  </a:schemeClr>
                </a:solidFill>
                <a:cs typeface="+mj-cs"/>
              </a:rPr>
              <a:t>التقنية.</a:t>
            </a:r>
            <a:endParaRPr lang="ar-SA" altLang="ar-SA" sz="2000" b="1" dirty="0">
              <a:solidFill>
                <a:schemeClr val="tx1">
                  <a:lumMod val="75000"/>
                  <a:lumOff val="25000"/>
                </a:schemeClr>
              </a:solidFill>
              <a:latin typeface="Traditional Arabic" pitchFamily="18" charset="-78"/>
              <a:ea typeface="Dotum" pitchFamily="34" charset="-127"/>
              <a:cs typeface="+mj-cs"/>
            </a:endParaRPr>
          </a:p>
        </p:txBody>
      </p:sp>
      <p:sp>
        <p:nvSpPr>
          <p:cNvPr id="26" name="Rounded Rectangle 9"/>
          <p:cNvSpPr/>
          <p:nvPr/>
        </p:nvSpPr>
        <p:spPr>
          <a:xfrm>
            <a:off x="2054269"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altLang="ar-SA" sz="3200" b="1" dirty="0" smtClean="0">
                <a:solidFill>
                  <a:schemeClr val="bg1"/>
                </a:solidFill>
                <a:latin typeface="Traditional Arabic" pitchFamily="18" charset="-78"/>
              </a:rPr>
              <a:t>3. التحديات</a:t>
            </a:r>
            <a:endParaRPr lang="ar-SA" altLang="ar-SA" sz="3200" b="1" dirty="0">
              <a:solidFill>
                <a:schemeClr val="bg1"/>
              </a:solidFill>
              <a:latin typeface="Traditional Arabic" pitchFamily="18" charset="-78"/>
            </a:endParaRPr>
          </a:p>
        </p:txBody>
      </p:sp>
      <p:sp>
        <p:nvSpPr>
          <p:cNvPr id="27" name="Rectangle 10"/>
          <p:cNvSpPr/>
          <p:nvPr/>
        </p:nvSpPr>
        <p:spPr>
          <a:xfrm>
            <a:off x="590160" y="3674524"/>
            <a:ext cx="7876309" cy="425693"/>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r" rtl="1">
              <a:buFont typeface="Arial" pitchFamily="34" charset="0"/>
              <a:buChar char="•"/>
              <a:defRPr/>
            </a:pPr>
            <a:r>
              <a:rPr lang="ar-SA" sz="2000" b="1" dirty="0">
                <a:solidFill>
                  <a:schemeClr val="tx1">
                    <a:lumMod val="75000"/>
                    <a:lumOff val="25000"/>
                  </a:schemeClr>
                </a:solidFill>
              </a:rPr>
              <a:t>عدم </a:t>
            </a:r>
            <a:r>
              <a:rPr lang="ar-SA" sz="2000" b="1" dirty="0" smtClean="0">
                <a:solidFill>
                  <a:schemeClr val="tx1">
                    <a:lumMod val="75000"/>
                    <a:lumOff val="25000"/>
                  </a:schemeClr>
                </a:solidFill>
                <a:cs typeface="+mj-cs"/>
              </a:rPr>
              <a:t>توفر </a:t>
            </a:r>
            <a:r>
              <a:rPr lang="ar-SA" sz="2000" b="1" dirty="0">
                <a:solidFill>
                  <a:schemeClr val="tx1">
                    <a:lumMod val="75000"/>
                    <a:lumOff val="25000"/>
                  </a:schemeClr>
                </a:solidFill>
                <a:cs typeface="+mj-cs"/>
              </a:rPr>
              <a:t>بيئة </a:t>
            </a:r>
            <a:r>
              <a:rPr lang="ar-SA" sz="2000" b="1" dirty="0" smtClean="0">
                <a:solidFill>
                  <a:schemeClr val="tx1">
                    <a:lumMod val="75000"/>
                    <a:lumOff val="25000"/>
                  </a:schemeClr>
                </a:solidFill>
                <a:cs typeface="+mj-cs"/>
              </a:rPr>
              <a:t>عمل مناسبة لتطبيق المعرفة والممارسة.</a:t>
            </a:r>
            <a:endParaRPr lang="en-US" sz="2000" b="1" dirty="0">
              <a:solidFill>
                <a:schemeClr val="tx1">
                  <a:lumMod val="75000"/>
                  <a:lumOff val="25000"/>
                </a:schemeClr>
              </a:solidFill>
              <a:latin typeface="Arial" pitchFamily="34" charset="0"/>
              <a:cs typeface="+mj-cs"/>
            </a:endParaRPr>
          </a:p>
        </p:txBody>
      </p:sp>
      <p:sp>
        <p:nvSpPr>
          <p:cNvPr id="11" name="Rectangle 18"/>
          <p:cNvSpPr/>
          <p:nvPr/>
        </p:nvSpPr>
        <p:spPr>
          <a:xfrm>
            <a:off x="583135" y="4135938"/>
            <a:ext cx="7861259" cy="789895"/>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rtl="1">
              <a:buFont typeface="Arial" pitchFamily="34" charset="0"/>
              <a:buChar char="•"/>
            </a:pPr>
            <a:r>
              <a:rPr lang="ar-SA" sz="2000" b="1" dirty="0">
                <a:solidFill>
                  <a:schemeClr val="tx1">
                    <a:lumMod val="75000"/>
                    <a:lumOff val="25000"/>
                  </a:schemeClr>
                </a:solidFill>
                <a:cs typeface="+mj-cs"/>
              </a:rPr>
              <a:t>معظم أنظمة القيادة والسيطرة المتوفرة تعتبر من البرمجيات التجارية الجاهزة </a:t>
            </a:r>
            <a:r>
              <a:rPr lang="ar-SA" sz="2400" b="1" dirty="0" smtClean="0">
                <a:solidFill>
                  <a:schemeClr val="tx1">
                    <a:lumMod val="75000"/>
                    <a:lumOff val="25000"/>
                  </a:schemeClr>
                </a:solidFill>
                <a:cs typeface="+mj-cs"/>
              </a:rPr>
              <a:t>(</a:t>
            </a:r>
            <a:r>
              <a:rPr lang="en-US" b="1" dirty="0" smtClean="0">
                <a:solidFill>
                  <a:schemeClr val="tx1">
                    <a:lumMod val="75000"/>
                    <a:lumOff val="25000"/>
                  </a:schemeClr>
                </a:solidFill>
                <a:latin typeface="Times New Roman" pitchFamily="18" charset="0"/>
                <a:cs typeface="+mj-cs"/>
              </a:rPr>
              <a:t>COTS</a:t>
            </a:r>
            <a:r>
              <a:rPr lang="ar-SA" sz="2400" b="1" dirty="0" smtClean="0">
                <a:solidFill>
                  <a:schemeClr val="tx1">
                    <a:lumMod val="75000"/>
                    <a:lumOff val="25000"/>
                  </a:schemeClr>
                </a:solidFill>
                <a:cs typeface="+mj-cs"/>
              </a:rPr>
              <a:t>) </a:t>
            </a:r>
            <a:r>
              <a:rPr lang="ar-SA" sz="2000" b="1" dirty="0">
                <a:solidFill>
                  <a:schemeClr val="tx1">
                    <a:lumMod val="75000"/>
                    <a:lumOff val="25000"/>
                  </a:schemeClr>
                </a:solidFill>
                <a:cs typeface="+mj-cs"/>
              </a:rPr>
              <a:t>والتي لا تغطي جميع المتطلبات </a:t>
            </a:r>
            <a:r>
              <a:rPr lang="ar-SA" sz="2000" b="1" dirty="0" smtClean="0">
                <a:solidFill>
                  <a:schemeClr val="tx1">
                    <a:lumMod val="75000"/>
                    <a:lumOff val="25000"/>
                  </a:schemeClr>
                </a:solidFill>
                <a:cs typeface="+mj-cs"/>
              </a:rPr>
              <a:t>. </a:t>
            </a:r>
            <a:endParaRPr lang="en-US" sz="2000" b="1" dirty="0">
              <a:solidFill>
                <a:schemeClr val="tx1">
                  <a:lumMod val="75000"/>
                  <a:lumOff val="25000"/>
                </a:schemeClr>
              </a:solidFill>
              <a:cs typeface="+mj-cs"/>
            </a:endParaRPr>
          </a:p>
        </p:txBody>
      </p:sp>
      <p:sp>
        <p:nvSpPr>
          <p:cNvPr id="13" name="Rectangle 16"/>
          <p:cNvSpPr/>
          <p:nvPr/>
        </p:nvSpPr>
        <p:spPr>
          <a:xfrm>
            <a:off x="576552" y="4969503"/>
            <a:ext cx="7876309" cy="1549831"/>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rtl="1">
              <a:buFont typeface="Arial" pitchFamily="34" charset="0"/>
              <a:buChar char="•"/>
              <a:defRPr/>
            </a:pPr>
            <a:r>
              <a:rPr lang="ar-SA" sz="2000" b="1" dirty="0">
                <a:solidFill>
                  <a:schemeClr val="tx1">
                    <a:lumMod val="75000"/>
                    <a:lumOff val="25000"/>
                  </a:schemeClr>
                </a:solidFill>
                <a:cs typeface="+mj-cs"/>
              </a:rPr>
              <a:t>عدم </a:t>
            </a:r>
            <a:r>
              <a:rPr lang="ar-SA" sz="2000" b="1" dirty="0" smtClean="0">
                <a:solidFill>
                  <a:schemeClr val="tx1">
                    <a:lumMod val="75000"/>
                    <a:lumOff val="25000"/>
                  </a:schemeClr>
                </a:solidFill>
                <a:cs typeface="+mj-cs"/>
              </a:rPr>
              <a:t>استخدام </a:t>
            </a:r>
            <a:r>
              <a:rPr lang="ar-SA" sz="2000" b="1" dirty="0">
                <a:solidFill>
                  <a:schemeClr val="tx1">
                    <a:lumMod val="75000"/>
                    <a:lumOff val="25000"/>
                  </a:schemeClr>
                </a:solidFill>
                <a:cs typeface="+mj-cs"/>
              </a:rPr>
              <a:t>منهجية </a:t>
            </a:r>
            <a:r>
              <a:rPr lang="ar-SA" sz="2000" b="1" dirty="0" smtClean="0">
                <a:solidFill>
                  <a:schemeClr val="tx1">
                    <a:lumMod val="75000"/>
                    <a:lumOff val="25000"/>
                  </a:schemeClr>
                </a:solidFill>
                <a:cs typeface="+mj-cs"/>
              </a:rPr>
              <a:t>مرنة كا (</a:t>
            </a:r>
            <a:r>
              <a:rPr lang="en-US" sz="2000" b="1" dirty="0">
                <a:solidFill>
                  <a:schemeClr val="tx1">
                    <a:lumMod val="75000"/>
                    <a:lumOff val="25000"/>
                  </a:schemeClr>
                </a:solidFill>
                <a:latin typeface="Times New Roman" pitchFamily="18" charset="0"/>
                <a:cs typeface="+mj-cs"/>
              </a:rPr>
              <a:t>Agile</a:t>
            </a:r>
            <a:r>
              <a:rPr lang="ar-SA" sz="2000" b="1" dirty="0">
                <a:solidFill>
                  <a:schemeClr val="tx1">
                    <a:lumMod val="75000"/>
                    <a:lumOff val="25000"/>
                  </a:schemeClr>
                </a:solidFill>
                <a:cs typeface="+mj-cs"/>
              </a:rPr>
              <a:t>) </a:t>
            </a:r>
            <a:r>
              <a:rPr lang="ar-SA" sz="2000" b="1" dirty="0" smtClean="0">
                <a:solidFill>
                  <a:schemeClr val="tx1">
                    <a:lumMod val="75000"/>
                    <a:lumOff val="25000"/>
                  </a:schemeClr>
                </a:solidFill>
                <a:cs typeface="+mj-cs"/>
              </a:rPr>
              <a:t>ومراعاة مشاركة الخبير العملياتي (</a:t>
            </a:r>
            <a:r>
              <a:rPr lang="en-US" sz="2000" b="1" dirty="0" smtClean="0">
                <a:solidFill>
                  <a:schemeClr val="tx1">
                    <a:lumMod val="75000"/>
                    <a:lumOff val="25000"/>
                  </a:schemeClr>
                </a:solidFill>
                <a:latin typeface="Times New Roman" pitchFamily="18" charset="0"/>
                <a:cs typeface="+mj-cs"/>
              </a:rPr>
              <a:t>SME</a:t>
            </a:r>
            <a:r>
              <a:rPr lang="ar-SA" sz="2000" b="1" dirty="0" smtClean="0">
                <a:solidFill>
                  <a:schemeClr val="tx1">
                    <a:lumMod val="75000"/>
                    <a:lumOff val="25000"/>
                  </a:schemeClr>
                </a:solidFill>
                <a:cs typeface="+mj-cs"/>
              </a:rPr>
              <a:t>) والمستخدم </a:t>
            </a:r>
            <a:r>
              <a:rPr lang="ar-SA" sz="2000" b="1" dirty="0">
                <a:solidFill>
                  <a:schemeClr val="tx1">
                    <a:lumMod val="75000"/>
                    <a:lumOff val="25000"/>
                  </a:schemeClr>
                </a:solidFill>
                <a:cs typeface="+mj-cs"/>
              </a:rPr>
              <a:t>النهائي مع المطور عند بناء </a:t>
            </a:r>
            <a:r>
              <a:rPr lang="ar-SA" sz="2000" b="1" dirty="0" smtClean="0">
                <a:solidFill>
                  <a:schemeClr val="tx1">
                    <a:lumMod val="75000"/>
                    <a:lumOff val="25000"/>
                  </a:schemeClr>
                </a:solidFill>
                <a:cs typeface="+mj-cs"/>
              </a:rPr>
              <a:t>وتصميم وتطوير </a:t>
            </a:r>
            <a:r>
              <a:rPr lang="ar-SA" sz="2000" b="1" dirty="0">
                <a:solidFill>
                  <a:schemeClr val="tx1">
                    <a:lumMod val="75000"/>
                    <a:lumOff val="25000"/>
                  </a:schemeClr>
                </a:solidFill>
                <a:cs typeface="+mj-cs"/>
              </a:rPr>
              <a:t>برامج </a:t>
            </a:r>
            <a:r>
              <a:rPr lang="ar-SA" sz="2000" b="1" dirty="0" smtClean="0">
                <a:solidFill>
                  <a:schemeClr val="tx1">
                    <a:lumMod val="75000"/>
                    <a:lumOff val="25000"/>
                  </a:schemeClr>
                </a:solidFill>
                <a:cs typeface="+mj-cs"/>
              </a:rPr>
              <a:t>أنظمة القيادة والسيطرة</a:t>
            </a:r>
            <a:r>
              <a:rPr lang="en-US" sz="2000" b="1" dirty="0" smtClean="0">
                <a:solidFill>
                  <a:schemeClr val="tx1">
                    <a:lumMod val="75000"/>
                    <a:lumOff val="25000"/>
                  </a:schemeClr>
                </a:solidFill>
                <a:cs typeface="+mj-cs"/>
              </a:rPr>
              <a:t> </a:t>
            </a:r>
            <a:r>
              <a:rPr lang="ar-SA" sz="2000" b="1" dirty="0" smtClean="0">
                <a:solidFill>
                  <a:schemeClr val="tx1">
                    <a:lumMod val="75000"/>
                    <a:lumOff val="25000"/>
                  </a:schemeClr>
                </a:solidFill>
                <a:cs typeface="+mj-cs"/>
              </a:rPr>
              <a:t>وكذلك عدم </a:t>
            </a:r>
            <a:r>
              <a:rPr lang="ar-SA" sz="2000" b="1" dirty="0">
                <a:solidFill>
                  <a:schemeClr val="tx1">
                    <a:lumMod val="75000"/>
                    <a:lumOff val="25000"/>
                  </a:schemeClr>
                </a:solidFill>
                <a:cs typeface="+mj-cs"/>
              </a:rPr>
              <a:t>إشراك العلوم الأخرى </a:t>
            </a:r>
            <a:r>
              <a:rPr lang="ar-SA" sz="2000" b="1" dirty="0" smtClean="0">
                <a:solidFill>
                  <a:schemeClr val="tx1">
                    <a:lumMod val="75000"/>
                    <a:lumOff val="25000"/>
                  </a:schemeClr>
                </a:solidFill>
                <a:cs typeface="+mj-cs"/>
              </a:rPr>
              <a:t>على سبيل المثال بحوث </a:t>
            </a:r>
            <a:r>
              <a:rPr lang="ar-SA" sz="2000" b="1" dirty="0">
                <a:solidFill>
                  <a:schemeClr val="tx1">
                    <a:lumMod val="75000"/>
                    <a:lumOff val="25000"/>
                  </a:schemeClr>
                </a:solidFill>
                <a:cs typeface="+mj-cs"/>
              </a:rPr>
              <a:t>العمليات (</a:t>
            </a:r>
            <a:r>
              <a:rPr lang="en-US" sz="2000" b="1" dirty="0">
                <a:solidFill>
                  <a:schemeClr val="tx1">
                    <a:lumMod val="75000"/>
                    <a:lumOff val="25000"/>
                  </a:schemeClr>
                </a:solidFill>
                <a:latin typeface="Times New Roman" pitchFamily="18" charset="0"/>
                <a:cs typeface="+mj-cs"/>
              </a:rPr>
              <a:t>Operations</a:t>
            </a:r>
            <a:r>
              <a:rPr lang="en-US" sz="2000" b="1" dirty="0">
                <a:solidFill>
                  <a:schemeClr val="tx1">
                    <a:lumMod val="75000"/>
                    <a:lumOff val="25000"/>
                  </a:schemeClr>
                </a:solidFill>
                <a:cs typeface="+mj-cs"/>
              </a:rPr>
              <a:t> </a:t>
            </a:r>
            <a:r>
              <a:rPr lang="en-US" sz="2000" b="1" dirty="0">
                <a:solidFill>
                  <a:schemeClr val="tx1">
                    <a:lumMod val="75000"/>
                    <a:lumOff val="25000"/>
                  </a:schemeClr>
                </a:solidFill>
                <a:latin typeface="Times New Roman" pitchFamily="18" charset="0"/>
                <a:cs typeface="+mj-cs"/>
              </a:rPr>
              <a:t>Research</a:t>
            </a:r>
            <a:r>
              <a:rPr lang="en-US" sz="2000" b="1" dirty="0">
                <a:solidFill>
                  <a:schemeClr val="tx1">
                    <a:lumMod val="75000"/>
                    <a:lumOff val="25000"/>
                  </a:schemeClr>
                </a:solidFill>
                <a:cs typeface="+mj-cs"/>
              </a:rPr>
              <a:t> </a:t>
            </a:r>
            <a:r>
              <a:rPr lang="ar-SA" sz="2000" b="1" dirty="0" smtClean="0">
                <a:solidFill>
                  <a:schemeClr val="tx1">
                    <a:lumMod val="75000"/>
                    <a:lumOff val="25000"/>
                  </a:schemeClr>
                </a:solidFill>
                <a:cs typeface="+mj-cs"/>
              </a:rPr>
              <a:t>).</a:t>
            </a:r>
            <a:endParaRPr lang="en-US" sz="2000" b="1" dirty="0">
              <a:solidFill>
                <a:schemeClr val="tx1">
                  <a:lumMod val="75000"/>
                  <a:lumOff val="25000"/>
                </a:schemeClr>
              </a:solidFill>
              <a:cs typeface="+mj-cs"/>
            </a:endParaRPr>
          </a:p>
        </p:txBody>
      </p:sp>
    </p:spTree>
    <p:extLst>
      <p:ext uri="{BB962C8B-B14F-4D97-AF65-F5344CB8AC3E}">
        <p14:creationId xmlns:p14="http://schemas.microsoft.com/office/powerpoint/2010/main" val="242354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1" grpId="0" animBg="1"/>
      <p:bldP spid="26" grpId="0" animBg="1"/>
      <p:bldP spid="27"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95"/>
            <a:ext cx="9144000" cy="6858000"/>
          </a:xfrm>
          <a:prstGeom prst="rect">
            <a:avLst/>
          </a:prstGeom>
        </p:spPr>
      </p:pic>
      <p:sp>
        <p:nvSpPr>
          <p:cNvPr id="11" name="Rectangle 10"/>
          <p:cNvSpPr/>
          <p:nvPr/>
        </p:nvSpPr>
        <p:spPr>
          <a:xfrm>
            <a:off x="571260" y="2252094"/>
            <a:ext cx="7876309" cy="425693"/>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r" rtl="1">
              <a:buFont typeface="Arial" pitchFamily="34" charset="0"/>
              <a:buChar char="•"/>
              <a:defRPr/>
            </a:pPr>
            <a:r>
              <a:rPr lang="ar-SA" sz="2000" b="1" dirty="0" smtClean="0">
                <a:solidFill>
                  <a:schemeClr val="tx1">
                    <a:lumMod val="75000"/>
                    <a:lumOff val="25000"/>
                  </a:schemeClr>
                </a:solidFill>
                <a:cs typeface="+mj-cs"/>
              </a:rPr>
              <a:t>عدم توفر </a:t>
            </a:r>
            <a:r>
              <a:rPr lang="ar-SA" sz="2000" b="1" dirty="0">
                <a:solidFill>
                  <a:schemeClr val="tx1">
                    <a:lumMod val="75000"/>
                    <a:lumOff val="25000"/>
                  </a:schemeClr>
                </a:solidFill>
                <a:cs typeface="+mj-cs"/>
              </a:rPr>
              <a:t>بيئة معلومات مشتركة </a:t>
            </a:r>
            <a:r>
              <a:rPr lang="ar-SA" sz="2000" b="1" dirty="0" smtClean="0">
                <a:solidFill>
                  <a:schemeClr val="tx1">
                    <a:lumMod val="75000"/>
                    <a:lumOff val="25000"/>
                  </a:schemeClr>
                </a:solidFill>
                <a:cs typeface="+mj-cs"/>
              </a:rPr>
              <a:t>(</a:t>
            </a:r>
            <a:r>
              <a:rPr lang="en-US" b="1" dirty="0" smtClean="0">
                <a:solidFill>
                  <a:schemeClr val="tx1">
                    <a:lumMod val="75000"/>
                    <a:lumOff val="25000"/>
                  </a:schemeClr>
                </a:solidFill>
                <a:latin typeface="Times New Roman" pitchFamily="18" charset="0"/>
                <a:cs typeface="+mj-cs"/>
              </a:rPr>
              <a:t>Joint Information Environment </a:t>
            </a:r>
            <a:r>
              <a:rPr lang="ar-SA" b="1" dirty="0" smtClean="0">
                <a:solidFill>
                  <a:schemeClr val="tx1">
                    <a:lumMod val="75000"/>
                    <a:lumOff val="25000"/>
                  </a:schemeClr>
                </a:solidFill>
                <a:latin typeface="Times New Roman" pitchFamily="18" charset="0"/>
                <a:cs typeface="+mj-cs"/>
              </a:rPr>
              <a:t> </a:t>
            </a:r>
            <a:r>
              <a:rPr lang="ar-SA" sz="2000" b="1" dirty="0" smtClean="0">
                <a:solidFill>
                  <a:schemeClr val="tx1">
                    <a:lumMod val="75000"/>
                    <a:lumOff val="25000"/>
                  </a:schemeClr>
                </a:solidFill>
                <a:latin typeface="Times New Roman" pitchFamily="18" charset="0"/>
                <a:cs typeface="+mj-cs"/>
              </a:rPr>
              <a:t>)</a:t>
            </a:r>
            <a:r>
              <a:rPr lang="ar-SA" sz="2000" b="1" dirty="0" smtClean="0">
                <a:solidFill>
                  <a:schemeClr val="tx1">
                    <a:lumMod val="75000"/>
                    <a:lumOff val="25000"/>
                  </a:schemeClr>
                </a:solidFill>
                <a:cs typeface="+mj-cs"/>
              </a:rPr>
              <a:t> </a:t>
            </a:r>
            <a:r>
              <a:rPr lang="ar-SA" sz="2000" b="1" dirty="0">
                <a:solidFill>
                  <a:schemeClr val="tx1">
                    <a:lumMod val="75000"/>
                    <a:lumOff val="25000"/>
                  </a:schemeClr>
                </a:solidFill>
                <a:cs typeface="+mj-cs"/>
              </a:rPr>
              <a:t>.</a:t>
            </a:r>
            <a:endParaRPr lang="en-US" sz="2000" b="1" dirty="0">
              <a:solidFill>
                <a:schemeClr val="tx1">
                  <a:lumMod val="75000"/>
                  <a:lumOff val="25000"/>
                </a:schemeClr>
              </a:solidFill>
              <a:latin typeface="Arial" pitchFamily="34" charset="0"/>
              <a:cs typeface="+mj-cs"/>
            </a:endParaRPr>
          </a:p>
        </p:txBody>
      </p:sp>
      <p:sp>
        <p:nvSpPr>
          <p:cNvPr id="15" name="Rectangle 14"/>
          <p:cNvSpPr/>
          <p:nvPr/>
        </p:nvSpPr>
        <p:spPr>
          <a:xfrm>
            <a:off x="571258" y="2714585"/>
            <a:ext cx="7873132" cy="447715"/>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r" rtl="1">
              <a:buFont typeface="Arial" pitchFamily="34" charset="0"/>
              <a:buChar char="•"/>
              <a:defRPr/>
            </a:pPr>
            <a:r>
              <a:rPr lang="ar-SA" sz="2000" b="1" dirty="0">
                <a:solidFill>
                  <a:schemeClr val="tx1">
                    <a:lumMod val="75000"/>
                    <a:lumOff val="25000"/>
                  </a:schemeClr>
                </a:solidFill>
              </a:rPr>
              <a:t>عدم </a:t>
            </a:r>
            <a:r>
              <a:rPr lang="ar-SA" sz="2000" b="1" dirty="0" smtClean="0">
                <a:solidFill>
                  <a:schemeClr val="tx1">
                    <a:lumMod val="75000"/>
                    <a:lumOff val="25000"/>
                  </a:schemeClr>
                </a:solidFill>
                <a:cs typeface="+mj-cs"/>
              </a:rPr>
              <a:t>توفر </a:t>
            </a:r>
            <a:r>
              <a:rPr lang="ar-SA" sz="2000" b="1" dirty="0">
                <a:solidFill>
                  <a:schemeClr val="tx1">
                    <a:lumMod val="75000"/>
                    <a:lumOff val="25000"/>
                  </a:schemeClr>
                </a:solidFill>
                <a:cs typeface="+mj-cs"/>
              </a:rPr>
              <a:t>أنظمة معلومات مشتركة </a:t>
            </a:r>
            <a:r>
              <a:rPr lang="ar-SA" sz="2000" b="1" dirty="0" smtClean="0">
                <a:solidFill>
                  <a:schemeClr val="tx1">
                    <a:lumMod val="75000"/>
                    <a:lumOff val="25000"/>
                  </a:schemeClr>
                </a:solidFill>
                <a:cs typeface="+mj-cs"/>
              </a:rPr>
              <a:t>(</a:t>
            </a:r>
            <a:r>
              <a:rPr lang="en-US" b="1" dirty="0" smtClean="0">
                <a:solidFill>
                  <a:schemeClr val="tx1">
                    <a:lumMod val="75000"/>
                    <a:lumOff val="25000"/>
                  </a:schemeClr>
                </a:solidFill>
                <a:latin typeface="Times New Roman" pitchFamily="18" charset="0"/>
                <a:cs typeface="+mj-cs"/>
              </a:rPr>
              <a:t>Joint Information Technology Environment</a:t>
            </a:r>
            <a:r>
              <a:rPr lang="ar-SA" sz="2000" b="1" dirty="0" smtClean="0">
                <a:solidFill>
                  <a:schemeClr val="tx1">
                    <a:lumMod val="75000"/>
                    <a:lumOff val="25000"/>
                  </a:schemeClr>
                </a:solidFill>
                <a:latin typeface="Times New Roman" pitchFamily="18" charset="0"/>
                <a:cs typeface="+mj-cs"/>
              </a:rPr>
              <a:t>)</a:t>
            </a:r>
            <a:r>
              <a:rPr lang="ar-SA" sz="2000" b="1" dirty="0" smtClean="0">
                <a:solidFill>
                  <a:schemeClr val="tx1">
                    <a:lumMod val="75000"/>
                    <a:lumOff val="25000"/>
                  </a:schemeClr>
                </a:solidFill>
                <a:cs typeface="+mj-cs"/>
              </a:rPr>
              <a:t>.</a:t>
            </a:r>
            <a:endParaRPr lang="ar-SA" sz="2000" b="1" dirty="0">
              <a:solidFill>
                <a:schemeClr val="tx1">
                  <a:lumMod val="75000"/>
                  <a:lumOff val="25000"/>
                </a:schemeClr>
              </a:solidFill>
              <a:cs typeface="+mj-cs"/>
            </a:endParaRPr>
          </a:p>
        </p:txBody>
      </p:sp>
      <p:sp>
        <p:nvSpPr>
          <p:cNvPr id="16" name="Rectangle 15"/>
          <p:cNvSpPr/>
          <p:nvPr/>
        </p:nvSpPr>
        <p:spPr>
          <a:xfrm>
            <a:off x="576551" y="3197991"/>
            <a:ext cx="7876309" cy="42151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r" rtl="1">
              <a:buFont typeface="Arial" pitchFamily="34" charset="0"/>
              <a:buChar char="•"/>
              <a:defRPr/>
            </a:pPr>
            <a:r>
              <a:rPr lang="ar-SA" sz="2000" b="1" dirty="0">
                <a:solidFill>
                  <a:schemeClr val="tx1">
                    <a:lumMod val="75000"/>
                    <a:lumOff val="25000"/>
                  </a:schemeClr>
                </a:solidFill>
              </a:rPr>
              <a:t>عدم </a:t>
            </a:r>
            <a:r>
              <a:rPr lang="ar-SA" sz="2000" b="1" dirty="0" smtClean="0">
                <a:solidFill>
                  <a:schemeClr val="tx1">
                    <a:lumMod val="75000"/>
                    <a:lumOff val="25000"/>
                  </a:schemeClr>
                </a:solidFill>
                <a:cs typeface="+mj-cs"/>
              </a:rPr>
              <a:t>توفر </a:t>
            </a:r>
            <a:r>
              <a:rPr lang="ar-SA" sz="2000" b="1" dirty="0">
                <a:solidFill>
                  <a:schemeClr val="tx1">
                    <a:lumMod val="75000"/>
                    <a:lumOff val="25000"/>
                  </a:schemeClr>
                </a:solidFill>
                <a:cs typeface="+mj-cs"/>
              </a:rPr>
              <a:t>بيئة </a:t>
            </a:r>
            <a:r>
              <a:rPr lang="ar-SA" sz="2000" b="1" dirty="0" smtClean="0">
                <a:solidFill>
                  <a:schemeClr val="tx1">
                    <a:lumMod val="75000"/>
                    <a:lumOff val="25000"/>
                  </a:schemeClr>
                </a:solidFill>
                <a:cs typeface="+mj-cs"/>
              </a:rPr>
              <a:t>خاصة</a:t>
            </a:r>
            <a:r>
              <a:rPr lang="en-US" sz="2000" b="1" dirty="0" smtClean="0">
                <a:solidFill>
                  <a:schemeClr val="tx1">
                    <a:lumMod val="75000"/>
                    <a:lumOff val="25000"/>
                  </a:schemeClr>
                </a:solidFill>
                <a:cs typeface="+mj-cs"/>
              </a:rPr>
              <a:t> </a:t>
            </a:r>
            <a:r>
              <a:rPr lang="ar-SA" sz="2000" b="1" dirty="0" smtClean="0">
                <a:solidFill>
                  <a:schemeClr val="tx1">
                    <a:lumMod val="75000"/>
                    <a:lumOff val="25000"/>
                  </a:schemeClr>
                </a:solidFill>
                <a:cs typeface="+mj-cs"/>
              </a:rPr>
              <a:t>لتخزين </a:t>
            </a:r>
            <a:r>
              <a:rPr lang="ar-SA" sz="2000" b="1" dirty="0">
                <a:solidFill>
                  <a:schemeClr val="tx1">
                    <a:lumMod val="75000"/>
                    <a:lumOff val="25000"/>
                  </a:schemeClr>
                </a:solidFill>
                <a:cs typeface="+mj-cs"/>
              </a:rPr>
              <a:t>ا</a:t>
            </a:r>
            <a:r>
              <a:rPr lang="ar-SA" sz="2000" b="1" dirty="0" smtClean="0">
                <a:solidFill>
                  <a:schemeClr val="tx1">
                    <a:lumMod val="75000"/>
                    <a:lumOff val="25000"/>
                  </a:schemeClr>
                </a:solidFill>
                <a:cs typeface="+mj-cs"/>
              </a:rPr>
              <a:t>لمعلومات ( </a:t>
            </a:r>
            <a:r>
              <a:rPr lang="en-US" b="1" dirty="0" smtClean="0">
                <a:solidFill>
                  <a:schemeClr val="tx1">
                    <a:lumMod val="75000"/>
                    <a:lumOff val="25000"/>
                  </a:schemeClr>
                </a:solidFill>
                <a:latin typeface="Times New Roman" pitchFamily="18" charset="0"/>
                <a:cs typeface="+mj-cs"/>
              </a:rPr>
              <a:t>Private Clouding</a:t>
            </a:r>
            <a:r>
              <a:rPr lang="ar-SA" sz="2000" b="1" dirty="0" smtClean="0">
                <a:solidFill>
                  <a:schemeClr val="tx1">
                    <a:lumMod val="75000"/>
                    <a:lumOff val="25000"/>
                  </a:schemeClr>
                </a:solidFill>
                <a:cs typeface="+mj-cs"/>
              </a:rPr>
              <a:t>).</a:t>
            </a:r>
            <a:endParaRPr lang="ar-SA" sz="2000" b="1" dirty="0">
              <a:solidFill>
                <a:schemeClr val="tx1">
                  <a:lumMod val="75000"/>
                  <a:lumOff val="25000"/>
                </a:schemeClr>
              </a:solidFill>
              <a:cs typeface="+mj-cs"/>
            </a:endParaRPr>
          </a:p>
        </p:txBody>
      </p:sp>
      <p:sp>
        <p:nvSpPr>
          <p:cNvPr id="20" name="عنصر نائب لرقم الشريحة 3"/>
          <p:cNvSpPr>
            <a:spLocks noGrp="1"/>
          </p:cNvSpPr>
          <p:nvPr>
            <p:ph type="sldNum" sz="quarter" idx="12"/>
          </p:nvPr>
        </p:nvSpPr>
        <p:spPr bwMode="auto">
          <a:xfrm>
            <a:off x="0" y="6454777"/>
            <a:ext cx="838200" cy="403225"/>
          </a:xfrm>
          <a:noFill/>
          <a:ln>
            <a:miter lim="800000"/>
            <a:headEnd/>
            <a:tailEnd/>
          </a:ln>
        </p:spPr>
        <p:txBody>
          <a:bodyPr/>
          <a:lstStyle/>
          <a:p>
            <a:pPr algn="ctr"/>
            <a:r>
              <a:rPr lang="en-US" altLang="ar-SA" sz="1400" b="1" dirty="0" smtClean="0">
                <a:latin typeface="Arial" charset="0"/>
                <a:cs typeface="+mj-cs"/>
              </a:rPr>
              <a:t>-</a:t>
            </a:r>
            <a:fld id="{556CD623-0AB5-4F82-AC57-26861663FB45}" type="slidenum">
              <a:rPr lang="en-US" altLang="ar-SA" sz="1400" b="1" smtClean="0">
                <a:latin typeface="Arial" charset="0"/>
                <a:cs typeface="+mj-cs"/>
              </a:rPr>
              <a:pPr algn="ctr"/>
              <a:t>7</a:t>
            </a:fld>
            <a:r>
              <a:rPr lang="en-US" altLang="ar-SA" sz="1400" b="1" dirty="0" smtClean="0">
                <a:latin typeface="Arial" charset="0"/>
                <a:cs typeface="+mj-cs"/>
              </a:rPr>
              <a:t>-</a:t>
            </a:r>
          </a:p>
        </p:txBody>
      </p:sp>
      <p:sp>
        <p:nvSpPr>
          <p:cNvPr id="14" name="Rounded Rectangle 9"/>
          <p:cNvSpPr/>
          <p:nvPr/>
        </p:nvSpPr>
        <p:spPr>
          <a:xfrm>
            <a:off x="2054269"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altLang="ar-SA" sz="3200" b="1" dirty="0" smtClean="0">
                <a:solidFill>
                  <a:schemeClr val="bg1"/>
                </a:solidFill>
                <a:latin typeface="Traditional Arabic" pitchFamily="18" charset="-78"/>
              </a:rPr>
              <a:t>3. التحديات</a:t>
            </a:r>
            <a:endParaRPr lang="ar-SA" altLang="ar-SA" sz="3200" b="1" dirty="0">
              <a:solidFill>
                <a:schemeClr val="bg1"/>
              </a:solidFill>
              <a:latin typeface="Traditional Arabic" pitchFamily="18" charset="-78"/>
            </a:endParaRPr>
          </a:p>
        </p:txBody>
      </p:sp>
      <p:sp>
        <p:nvSpPr>
          <p:cNvPr id="12" name="Rectangle 12"/>
          <p:cNvSpPr/>
          <p:nvPr/>
        </p:nvSpPr>
        <p:spPr>
          <a:xfrm>
            <a:off x="583133" y="3660292"/>
            <a:ext cx="7864434" cy="597384"/>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rtl="1">
              <a:buFont typeface="Arial" pitchFamily="34" charset="0"/>
              <a:buChar char="•"/>
              <a:defRPr/>
            </a:pPr>
            <a:r>
              <a:rPr lang="ar-SA" sz="2000" b="1" dirty="0">
                <a:solidFill>
                  <a:schemeClr val="tx1">
                    <a:lumMod val="75000"/>
                    <a:lumOff val="25000"/>
                  </a:schemeClr>
                </a:solidFill>
                <a:cs typeface="+mj-cs"/>
              </a:rPr>
              <a:t>التوافق </a:t>
            </a:r>
            <a:r>
              <a:rPr lang="ar-SA" sz="2000" b="1" dirty="0" smtClean="0">
                <a:solidFill>
                  <a:schemeClr val="tx1">
                    <a:lumMod val="75000"/>
                    <a:lumOff val="25000"/>
                  </a:schemeClr>
                </a:solidFill>
                <a:cs typeface="+mj-cs"/>
              </a:rPr>
              <a:t>والترابط والتكامل (</a:t>
            </a:r>
            <a:r>
              <a:rPr lang="en-US" b="1" dirty="0">
                <a:solidFill>
                  <a:schemeClr val="tx1">
                    <a:lumMod val="75000"/>
                    <a:lumOff val="25000"/>
                  </a:schemeClr>
                </a:solidFill>
                <a:latin typeface="Times New Roman" pitchFamily="18" charset="0"/>
                <a:cs typeface="+mj-cs"/>
              </a:rPr>
              <a:t>Interoperability</a:t>
            </a:r>
            <a:r>
              <a:rPr lang="ar-SA" sz="2000" b="1" dirty="0" smtClean="0">
                <a:solidFill>
                  <a:schemeClr val="tx1">
                    <a:lumMod val="75000"/>
                    <a:lumOff val="25000"/>
                  </a:schemeClr>
                </a:solidFill>
                <a:cs typeface="+mj-cs"/>
              </a:rPr>
              <a:t>) على </a:t>
            </a:r>
            <a:r>
              <a:rPr lang="ar-SA" sz="2000" b="1" dirty="0">
                <a:solidFill>
                  <a:schemeClr val="tx1">
                    <a:lumMod val="75000"/>
                    <a:lumOff val="25000"/>
                  </a:schemeClr>
                </a:solidFill>
                <a:cs typeface="+mj-cs"/>
              </a:rPr>
              <a:t>مستوى البيانات </a:t>
            </a:r>
            <a:r>
              <a:rPr lang="ar-SA" sz="2000" b="1" dirty="0" smtClean="0">
                <a:solidFill>
                  <a:schemeClr val="tx1">
                    <a:lumMod val="75000"/>
                    <a:lumOff val="25000"/>
                  </a:schemeClr>
                </a:solidFill>
                <a:cs typeface="+mj-cs"/>
              </a:rPr>
              <a:t>أو </a:t>
            </a:r>
            <a:r>
              <a:rPr lang="ar-SA" sz="2000" b="1" dirty="0">
                <a:solidFill>
                  <a:schemeClr val="tx1">
                    <a:lumMod val="75000"/>
                    <a:lumOff val="25000"/>
                  </a:schemeClr>
                </a:solidFill>
                <a:cs typeface="+mj-cs"/>
              </a:rPr>
              <a:t>المعلومات </a:t>
            </a:r>
            <a:r>
              <a:rPr lang="ar-SA" sz="2000" b="1" dirty="0" smtClean="0">
                <a:solidFill>
                  <a:schemeClr val="tx1">
                    <a:lumMod val="75000"/>
                    <a:lumOff val="25000"/>
                  </a:schemeClr>
                </a:solidFill>
                <a:cs typeface="+mj-cs"/>
              </a:rPr>
              <a:t>والاجهزة. </a:t>
            </a:r>
            <a:endParaRPr lang="en-US" sz="2000" b="1" dirty="0">
              <a:solidFill>
                <a:srgbClr val="FF0000"/>
              </a:solidFill>
              <a:latin typeface="Arial" pitchFamily="34" charset="0"/>
              <a:cs typeface="+mj-cs"/>
            </a:endParaRPr>
          </a:p>
        </p:txBody>
      </p:sp>
      <p:sp>
        <p:nvSpPr>
          <p:cNvPr id="10" name="Rectangle 13"/>
          <p:cNvSpPr/>
          <p:nvPr/>
        </p:nvSpPr>
        <p:spPr>
          <a:xfrm>
            <a:off x="612866" y="4304557"/>
            <a:ext cx="7836954" cy="94600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7800" indent="-177800" algn="just" rtl="1">
              <a:buFont typeface="Arial" charset="0"/>
              <a:buChar char="•"/>
            </a:pPr>
            <a:r>
              <a:rPr lang="ar-SA" sz="2000" b="1" dirty="0" smtClean="0">
                <a:solidFill>
                  <a:schemeClr val="tx1">
                    <a:lumMod val="75000"/>
                    <a:lumOff val="25000"/>
                  </a:schemeClr>
                </a:solidFill>
                <a:cs typeface="+mj-cs"/>
              </a:rPr>
              <a:t>عدم وجود هيكلة العمارة (</a:t>
            </a:r>
            <a:r>
              <a:rPr lang="en-US" sz="2000" b="1" dirty="0">
                <a:solidFill>
                  <a:schemeClr val="tx1">
                    <a:lumMod val="75000"/>
                    <a:lumOff val="25000"/>
                  </a:schemeClr>
                </a:solidFill>
                <a:latin typeface="Times New Roman" pitchFamily="18" charset="0"/>
                <a:cs typeface="+mj-cs"/>
              </a:rPr>
              <a:t>DoDAF</a:t>
            </a:r>
            <a:r>
              <a:rPr lang="ar-SA" sz="2000" b="1" dirty="0" smtClean="0">
                <a:solidFill>
                  <a:schemeClr val="tx1">
                    <a:lumMod val="75000"/>
                    <a:lumOff val="25000"/>
                  </a:schemeClr>
                </a:solidFill>
                <a:cs typeface="+mj-cs"/>
              </a:rPr>
              <a:t>) لتوثيق وتصميم الصورة العامة للمنتج , وعدم الإلمام   بالتطبيقات المتخصصة مثل (</a:t>
            </a:r>
            <a:r>
              <a:rPr lang="en-US" sz="2000" b="1" dirty="0">
                <a:solidFill>
                  <a:schemeClr val="tx1">
                    <a:lumMod val="75000"/>
                    <a:lumOff val="25000"/>
                  </a:schemeClr>
                </a:solidFill>
                <a:latin typeface="Times New Roman" pitchFamily="18" charset="0"/>
                <a:cs typeface="+mj-cs"/>
              </a:rPr>
              <a:t>DOORS</a:t>
            </a:r>
            <a:r>
              <a:rPr lang="ar-SA" sz="2000" b="1" dirty="0" smtClean="0">
                <a:solidFill>
                  <a:schemeClr val="tx1">
                    <a:lumMod val="75000"/>
                    <a:lumOff val="25000"/>
                  </a:schemeClr>
                </a:solidFill>
                <a:cs typeface="+mj-cs"/>
              </a:rPr>
              <a:t>)</a:t>
            </a:r>
            <a:r>
              <a:rPr lang="en-US" sz="2000" b="1" dirty="0" smtClean="0">
                <a:solidFill>
                  <a:schemeClr val="tx1">
                    <a:lumMod val="75000"/>
                    <a:lumOff val="25000"/>
                  </a:schemeClr>
                </a:solidFill>
                <a:cs typeface="+mj-cs"/>
              </a:rPr>
              <a:t> </a:t>
            </a:r>
            <a:r>
              <a:rPr lang="ar-SA" sz="2000" b="1" dirty="0" smtClean="0">
                <a:solidFill>
                  <a:schemeClr val="tx1">
                    <a:lumMod val="75000"/>
                    <a:lumOff val="25000"/>
                  </a:schemeClr>
                </a:solidFill>
                <a:cs typeface="+mj-cs"/>
              </a:rPr>
              <a:t>و </a:t>
            </a:r>
            <a:r>
              <a:rPr lang="ar-SA" sz="2000" b="1" dirty="0">
                <a:solidFill>
                  <a:schemeClr val="tx1">
                    <a:lumMod val="75000"/>
                    <a:lumOff val="25000"/>
                  </a:schemeClr>
                </a:solidFill>
                <a:latin typeface="Times New Roman" pitchFamily="18" charset="0"/>
                <a:cs typeface="+mj-cs"/>
              </a:rPr>
              <a:t>(</a:t>
            </a:r>
            <a:r>
              <a:rPr lang="en-US" sz="2000" b="1" dirty="0">
                <a:solidFill>
                  <a:schemeClr val="tx1">
                    <a:lumMod val="75000"/>
                    <a:lumOff val="25000"/>
                  </a:schemeClr>
                </a:solidFill>
                <a:latin typeface="Times New Roman" pitchFamily="18" charset="0"/>
                <a:cs typeface="+mj-cs"/>
              </a:rPr>
              <a:t>Rational Rose Suite </a:t>
            </a:r>
            <a:r>
              <a:rPr lang="ar-SA" sz="2000" b="1" dirty="0">
                <a:solidFill>
                  <a:schemeClr val="tx1">
                    <a:lumMod val="75000"/>
                    <a:lumOff val="25000"/>
                  </a:schemeClr>
                </a:solidFill>
                <a:latin typeface="Times New Roman" pitchFamily="18" charset="0"/>
                <a:cs typeface="+mj-cs"/>
              </a:rPr>
              <a:t>) </a:t>
            </a:r>
            <a:r>
              <a:rPr lang="ar-SA" sz="2000" b="1" dirty="0" smtClean="0">
                <a:solidFill>
                  <a:schemeClr val="tx1">
                    <a:lumMod val="75000"/>
                    <a:lumOff val="25000"/>
                  </a:schemeClr>
                </a:solidFill>
                <a:cs typeface="+mj-cs"/>
              </a:rPr>
              <a:t>.</a:t>
            </a:r>
            <a:endParaRPr lang="en-US" sz="2000" b="1" dirty="0">
              <a:solidFill>
                <a:schemeClr val="tx1">
                  <a:lumMod val="75000"/>
                  <a:lumOff val="25000"/>
                </a:schemeClr>
              </a:solidFill>
              <a:cs typeface="+mj-cs"/>
            </a:endParaRPr>
          </a:p>
        </p:txBody>
      </p:sp>
    </p:spTree>
    <p:extLst>
      <p:ext uri="{BB962C8B-B14F-4D97-AF65-F5344CB8AC3E}">
        <p14:creationId xmlns:p14="http://schemas.microsoft.com/office/powerpoint/2010/main" val="376142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4" grpId="0" animBg="1"/>
      <p:bldP spid="12"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cs typeface="+mj-cs"/>
            </a:endParaRPr>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3"/>
            <a:ext cx="9144000" cy="6858000"/>
          </a:xfrm>
          <a:prstGeom prst="rect">
            <a:avLst/>
          </a:prstGeom>
        </p:spPr>
      </p:pic>
      <p:sp>
        <p:nvSpPr>
          <p:cNvPr id="21" name="عنصر نائب لرقم الشريحة 3"/>
          <p:cNvSpPr>
            <a:spLocks noGrp="1"/>
          </p:cNvSpPr>
          <p:nvPr>
            <p:ph type="sldNum" sz="quarter" idx="12"/>
          </p:nvPr>
        </p:nvSpPr>
        <p:spPr bwMode="auto">
          <a:xfrm>
            <a:off x="3700" y="6424457"/>
            <a:ext cx="838200" cy="403225"/>
          </a:xfrm>
          <a:noFill/>
          <a:ln>
            <a:miter lim="800000"/>
            <a:headEnd/>
            <a:tailEnd/>
          </a:ln>
        </p:spPr>
        <p:txBody>
          <a:bodyPr/>
          <a:lstStyle/>
          <a:p>
            <a:pPr algn="ctr"/>
            <a:r>
              <a:rPr lang="en-US" altLang="ar-SA" sz="1400" b="1" dirty="0" smtClean="0">
                <a:latin typeface="Arial" charset="0"/>
                <a:cs typeface="+mj-cs"/>
              </a:rPr>
              <a:t>-</a:t>
            </a:r>
            <a:fld id="{556CD623-0AB5-4F82-AC57-26861663FB45}" type="slidenum">
              <a:rPr lang="en-US" altLang="ar-SA" sz="1400" b="1" smtClean="0">
                <a:latin typeface="Arial" charset="0"/>
                <a:cs typeface="+mj-cs"/>
              </a:rPr>
              <a:pPr algn="ctr"/>
              <a:t>8</a:t>
            </a:fld>
            <a:r>
              <a:rPr lang="en-US" altLang="ar-SA" sz="1400" b="1" dirty="0" smtClean="0">
                <a:latin typeface="Arial" charset="0"/>
                <a:cs typeface="+mj-cs"/>
              </a:rPr>
              <a:t>-</a:t>
            </a:r>
          </a:p>
        </p:txBody>
      </p:sp>
      <p:sp>
        <p:nvSpPr>
          <p:cNvPr id="23" name="Left Arrow 22"/>
          <p:cNvSpPr/>
          <p:nvPr/>
        </p:nvSpPr>
        <p:spPr>
          <a:xfrm>
            <a:off x="1042532" y="1933213"/>
            <a:ext cx="643545" cy="866775"/>
          </a:xfrm>
          <a:prstGeom prst="leftArrow">
            <a:avLst/>
          </a:prstGeom>
          <a:solidFill>
            <a:schemeClr val="accent5">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cs typeface="+mj-cs"/>
            </a:endParaRPr>
          </a:p>
        </p:txBody>
      </p:sp>
      <p:sp>
        <p:nvSpPr>
          <p:cNvPr id="38" name="Rounded Rectangle 37"/>
          <p:cNvSpPr/>
          <p:nvPr/>
        </p:nvSpPr>
        <p:spPr>
          <a:xfrm>
            <a:off x="4527288" y="2068846"/>
            <a:ext cx="1384773" cy="622764"/>
          </a:xfrm>
          <a:prstGeom prst="roundRect">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ar-SA" altLang="ar-SA" sz="1400" b="1" dirty="0">
                <a:solidFill>
                  <a:srgbClr val="FFFF66"/>
                </a:solidFill>
                <a:cs typeface="+mj-cs"/>
              </a:rPr>
              <a:t>إتصالات</a:t>
            </a:r>
          </a:p>
          <a:p>
            <a:pPr algn="ctr"/>
            <a:r>
              <a:rPr lang="en-US" altLang="ar-SA" sz="1200" b="1" dirty="0">
                <a:solidFill>
                  <a:srgbClr val="FFFF66"/>
                </a:solidFill>
                <a:latin typeface="Times New Roman" pitchFamily="18" charset="0"/>
                <a:cs typeface="+mj-cs"/>
              </a:rPr>
              <a:t>Communications</a:t>
            </a:r>
          </a:p>
        </p:txBody>
      </p:sp>
      <p:sp>
        <p:nvSpPr>
          <p:cNvPr id="39" name="Rounded Rectangle 38"/>
          <p:cNvSpPr/>
          <p:nvPr/>
        </p:nvSpPr>
        <p:spPr>
          <a:xfrm>
            <a:off x="3070402" y="2068846"/>
            <a:ext cx="1202160" cy="622764"/>
          </a:xfrm>
          <a:prstGeom prst="roundRect">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ar-SA" altLang="ar-SA" sz="1400" b="1" dirty="0">
                <a:solidFill>
                  <a:srgbClr val="FFFF66"/>
                </a:solidFill>
                <a:cs typeface="+mj-cs"/>
              </a:rPr>
              <a:t>سيطرة</a:t>
            </a:r>
          </a:p>
          <a:p>
            <a:pPr algn="ctr"/>
            <a:r>
              <a:rPr lang="en-US" altLang="ar-SA" sz="1200" b="1" dirty="0">
                <a:solidFill>
                  <a:srgbClr val="FFFF66"/>
                </a:solidFill>
                <a:latin typeface="Times New Roman" pitchFamily="18" charset="0"/>
                <a:cs typeface="+mj-cs"/>
              </a:rPr>
              <a:t>Control</a:t>
            </a:r>
          </a:p>
        </p:txBody>
      </p:sp>
      <p:sp>
        <p:nvSpPr>
          <p:cNvPr id="40" name="Rounded Rectangle 39"/>
          <p:cNvSpPr/>
          <p:nvPr/>
        </p:nvSpPr>
        <p:spPr>
          <a:xfrm>
            <a:off x="6060482" y="2068846"/>
            <a:ext cx="1202160" cy="622764"/>
          </a:xfrm>
          <a:prstGeom prst="roundRect">
            <a:avLst/>
          </a:prstGeom>
          <a:solidFill>
            <a:schemeClr val="accent5">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ar-SA" altLang="ar-SA" sz="1400" b="1" dirty="0">
                <a:solidFill>
                  <a:srgbClr val="FFFF66"/>
                </a:solidFill>
                <a:cs typeface="+mj-cs"/>
              </a:rPr>
              <a:t>حاسبات آلية</a:t>
            </a:r>
          </a:p>
          <a:p>
            <a:pPr algn="ctr"/>
            <a:r>
              <a:rPr lang="en-US" altLang="ar-SA" sz="1200" b="1" dirty="0">
                <a:solidFill>
                  <a:srgbClr val="FFFF66"/>
                </a:solidFill>
                <a:latin typeface="Times New Roman" pitchFamily="18" charset="0"/>
                <a:cs typeface="+mj-cs"/>
              </a:rPr>
              <a:t>Computers</a:t>
            </a:r>
          </a:p>
        </p:txBody>
      </p:sp>
      <p:sp>
        <p:nvSpPr>
          <p:cNvPr id="41" name="Rounded Rectangle 40"/>
          <p:cNvSpPr/>
          <p:nvPr/>
        </p:nvSpPr>
        <p:spPr>
          <a:xfrm>
            <a:off x="1667025" y="2068846"/>
            <a:ext cx="1202160" cy="622764"/>
          </a:xfrm>
          <a:prstGeom prst="roundRect">
            <a:avLst/>
          </a:prstGeom>
          <a:solidFill>
            <a:schemeClr val="accent3">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ar-SA" altLang="ar-SA" sz="1400" b="1" dirty="0">
                <a:solidFill>
                  <a:srgbClr val="FFFF66"/>
                </a:solidFill>
                <a:cs typeface="+mj-cs"/>
              </a:rPr>
              <a:t>قيادة</a:t>
            </a:r>
          </a:p>
          <a:p>
            <a:pPr algn="ctr"/>
            <a:r>
              <a:rPr lang="en-US" altLang="ar-SA" sz="1200" b="1" dirty="0">
                <a:solidFill>
                  <a:srgbClr val="FFFF66"/>
                </a:solidFill>
                <a:latin typeface="Times New Roman" pitchFamily="18" charset="0"/>
                <a:cs typeface="+mj-cs"/>
              </a:rPr>
              <a:t>Command</a:t>
            </a:r>
          </a:p>
        </p:txBody>
      </p:sp>
      <p:sp>
        <p:nvSpPr>
          <p:cNvPr id="42" name="Rounded Rectangle 41"/>
          <p:cNvSpPr/>
          <p:nvPr/>
        </p:nvSpPr>
        <p:spPr>
          <a:xfrm>
            <a:off x="7481547" y="2066135"/>
            <a:ext cx="1202160" cy="622764"/>
          </a:xfrm>
          <a:prstGeom prst="roundRect">
            <a:avLst/>
          </a:prstGeom>
          <a:solidFill>
            <a:schemeClr val="tx1">
              <a:lumMod val="75000"/>
              <a:lumOff val="2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ar-SA" altLang="ar-SA" sz="1400" b="1" dirty="0">
                <a:solidFill>
                  <a:srgbClr val="FFFF66"/>
                </a:solidFill>
                <a:cs typeface="+mj-cs"/>
              </a:rPr>
              <a:t>استخبارات</a:t>
            </a:r>
          </a:p>
          <a:p>
            <a:pPr algn="ctr"/>
            <a:r>
              <a:rPr lang="en-US" altLang="ar-SA" sz="1200" b="1" dirty="0">
                <a:solidFill>
                  <a:srgbClr val="FFFF66"/>
                </a:solidFill>
                <a:latin typeface="Times New Roman" pitchFamily="18" charset="0"/>
                <a:cs typeface="+mj-cs"/>
              </a:rPr>
              <a:t>Intelligence</a:t>
            </a:r>
          </a:p>
        </p:txBody>
      </p:sp>
      <p:sp>
        <p:nvSpPr>
          <p:cNvPr id="25" name="Oval 24"/>
          <p:cNvSpPr/>
          <p:nvPr/>
        </p:nvSpPr>
        <p:spPr>
          <a:xfrm>
            <a:off x="156707" y="1927282"/>
            <a:ext cx="885825" cy="885825"/>
          </a:xfrm>
          <a:prstGeom prst="ellipse">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ar-SA" sz="2000" dirty="0">
                <a:solidFill>
                  <a:srgbClr val="FFFF66"/>
                </a:solidFill>
                <a:latin typeface="Times New Roman" pitchFamily="18" charset="0"/>
                <a:cs typeface="+mj-cs"/>
              </a:rPr>
              <a:t>C4I</a:t>
            </a:r>
            <a:endParaRPr lang="en-US" sz="2000" dirty="0">
              <a:cs typeface="+mj-cs"/>
            </a:endParaRPr>
          </a:p>
        </p:txBody>
      </p:sp>
      <p:grpSp>
        <p:nvGrpSpPr>
          <p:cNvPr id="26" name="Group 25"/>
          <p:cNvGrpSpPr/>
          <p:nvPr/>
        </p:nvGrpSpPr>
        <p:grpSpPr>
          <a:xfrm>
            <a:off x="7186274" y="2212190"/>
            <a:ext cx="333375" cy="333375"/>
            <a:chOff x="981075" y="1314450"/>
            <a:chExt cx="533400" cy="533400"/>
          </a:xfrm>
        </p:grpSpPr>
        <p:sp>
          <p:nvSpPr>
            <p:cNvPr id="36" name="Oval 35"/>
            <p:cNvSpPr/>
            <p:nvPr/>
          </p:nvSpPr>
          <p:spPr>
            <a:xfrm>
              <a:off x="981075" y="1314450"/>
              <a:ext cx="533400" cy="5334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j-cs"/>
              </a:endParaRPr>
            </a:p>
          </p:txBody>
        </p:sp>
        <p:sp>
          <p:nvSpPr>
            <p:cNvPr id="37" name="Plus 36"/>
            <p:cNvSpPr/>
            <p:nvPr/>
          </p:nvSpPr>
          <p:spPr>
            <a:xfrm>
              <a:off x="1066800" y="1396698"/>
              <a:ext cx="361950" cy="361950"/>
            </a:xfrm>
            <a:prstGeom prst="mathPlu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cs typeface="+mj-cs"/>
              </a:endParaRPr>
            </a:p>
          </p:txBody>
        </p:sp>
      </p:grpSp>
      <p:grpSp>
        <p:nvGrpSpPr>
          <p:cNvPr id="27" name="Group 26"/>
          <p:cNvGrpSpPr/>
          <p:nvPr/>
        </p:nvGrpSpPr>
        <p:grpSpPr>
          <a:xfrm>
            <a:off x="5821936" y="2221715"/>
            <a:ext cx="333375" cy="333375"/>
            <a:chOff x="981075" y="1314450"/>
            <a:chExt cx="533400" cy="533400"/>
          </a:xfrm>
        </p:grpSpPr>
        <p:sp>
          <p:nvSpPr>
            <p:cNvPr id="34" name="Oval 33"/>
            <p:cNvSpPr/>
            <p:nvPr/>
          </p:nvSpPr>
          <p:spPr>
            <a:xfrm>
              <a:off x="981075" y="1314450"/>
              <a:ext cx="533400" cy="5334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j-cs"/>
              </a:endParaRPr>
            </a:p>
          </p:txBody>
        </p:sp>
        <p:sp>
          <p:nvSpPr>
            <p:cNvPr id="35" name="Plus 34"/>
            <p:cNvSpPr/>
            <p:nvPr/>
          </p:nvSpPr>
          <p:spPr>
            <a:xfrm>
              <a:off x="1066800" y="1396698"/>
              <a:ext cx="361950" cy="361950"/>
            </a:xfrm>
            <a:prstGeom prst="mathPlu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cs typeface="+mj-cs"/>
              </a:endParaRPr>
            </a:p>
          </p:txBody>
        </p:sp>
      </p:grpSp>
      <p:grpSp>
        <p:nvGrpSpPr>
          <p:cNvPr id="28" name="Group 27"/>
          <p:cNvGrpSpPr/>
          <p:nvPr/>
        </p:nvGrpSpPr>
        <p:grpSpPr>
          <a:xfrm>
            <a:off x="2821562" y="2221715"/>
            <a:ext cx="333375" cy="333375"/>
            <a:chOff x="981075" y="1314450"/>
            <a:chExt cx="533400" cy="533400"/>
          </a:xfrm>
        </p:grpSpPr>
        <p:sp>
          <p:nvSpPr>
            <p:cNvPr id="32" name="Oval 31"/>
            <p:cNvSpPr/>
            <p:nvPr/>
          </p:nvSpPr>
          <p:spPr>
            <a:xfrm>
              <a:off x="981075" y="1314450"/>
              <a:ext cx="533400" cy="5334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j-cs"/>
              </a:endParaRPr>
            </a:p>
          </p:txBody>
        </p:sp>
        <p:sp>
          <p:nvSpPr>
            <p:cNvPr id="33" name="Plus 32"/>
            <p:cNvSpPr/>
            <p:nvPr/>
          </p:nvSpPr>
          <p:spPr>
            <a:xfrm>
              <a:off x="1066800" y="1396698"/>
              <a:ext cx="361950" cy="361950"/>
            </a:xfrm>
            <a:prstGeom prst="mathPlu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cs typeface="+mj-cs"/>
              </a:endParaRPr>
            </a:p>
          </p:txBody>
        </p:sp>
      </p:grpSp>
      <p:grpSp>
        <p:nvGrpSpPr>
          <p:cNvPr id="29" name="Group 28"/>
          <p:cNvGrpSpPr/>
          <p:nvPr/>
        </p:nvGrpSpPr>
        <p:grpSpPr>
          <a:xfrm>
            <a:off x="4220784" y="2231241"/>
            <a:ext cx="333375" cy="333375"/>
            <a:chOff x="981075" y="1314450"/>
            <a:chExt cx="533400" cy="533400"/>
          </a:xfrm>
        </p:grpSpPr>
        <p:sp>
          <p:nvSpPr>
            <p:cNvPr id="30" name="Oval 29"/>
            <p:cNvSpPr/>
            <p:nvPr/>
          </p:nvSpPr>
          <p:spPr>
            <a:xfrm>
              <a:off x="981075" y="1314450"/>
              <a:ext cx="533400" cy="5334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j-cs"/>
              </a:endParaRPr>
            </a:p>
          </p:txBody>
        </p:sp>
        <p:sp>
          <p:nvSpPr>
            <p:cNvPr id="31" name="Plus 30"/>
            <p:cNvSpPr/>
            <p:nvPr/>
          </p:nvSpPr>
          <p:spPr>
            <a:xfrm>
              <a:off x="1066800" y="1396698"/>
              <a:ext cx="361950" cy="361950"/>
            </a:xfrm>
            <a:prstGeom prst="mathPlu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cs typeface="+mj-cs"/>
              </a:endParaRPr>
            </a:p>
          </p:txBody>
        </p:sp>
      </p:grpSp>
      <p:sp>
        <p:nvSpPr>
          <p:cNvPr id="43" name="Rectangle 18"/>
          <p:cNvSpPr/>
          <p:nvPr/>
        </p:nvSpPr>
        <p:spPr>
          <a:xfrm>
            <a:off x="605110" y="2922891"/>
            <a:ext cx="7843533" cy="3401903"/>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rtl="1">
              <a:buClr>
                <a:srgbClr val="FFFF00"/>
              </a:buClr>
            </a:pPr>
            <a:r>
              <a:rPr lang="ar-SA" altLang="ar-SA" sz="2000" dirty="0" smtClean="0">
                <a:solidFill>
                  <a:srgbClr val="FFFFFF"/>
                </a:solidFill>
                <a:latin typeface="Arabic Transparent" pitchFamily="34" charset="0"/>
                <a:cs typeface="+mj-cs"/>
              </a:rPr>
              <a:t> </a:t>
            </a:r>
            <a:r>
              <a:rPr lang="ar-SA" altLang="ar-SA" sz="2000" b="1" u="sng" dirty="0" smtClean="0">
                <a:solidFill>
                  <a:srgbClr val="FF0000"/>
                </a:solidFill>
                <a:cs typeface="+mj-cs"/>
              </a:rPr>
              <a:t>القيادة </a:t>
            </a:r>
            <a:r>
              <a:rPr lang="ar-SA" altLang="ar-SA" sz="2000" b="1" dirty="0" smtClean="0">
                <a:solidFill>
                  <a:schemeClr val="tx1">
                    <a:lumMod val="75000"/>
                    <a:lumOff val="25000"/>
                  </a:schemeClr>
                </a:solidFill>
                <a:cs typeface="+mj-cs"/>
              </a:rPr>
              <a:t>:هي الصلاحية المعطاة للقائد ليتمكن من التوجيه ، وإصدار الأوامر والقرارات والتنسيق والسيطرة على التنظيمات المختلفة والاستخدام الفعال للموارد المتوفرة لإنجاز المهمة.</a:t>
            </a:r>
          </a:p>
          <a:p>
            <a:pPr algn="just" rtl="1">
              <a:buClr>
                <a:srgbClr val="FFFF00"/>
              </a:buClr>
            </a:pPr>
            <a:r>
              <a:rPr lang="ar-SA" altLang="ar-SA" sz="2000" b="1" u="sng" dirty="0" smtClean="0">
                <a:solidFill>
                  <a:srgbClr val="FF0000"/>
                </a:solidFill>
                <a:cs typeface="+mj-cs"/>
              </a:rPr>
              <a:t>السيطرة</a:t>
            </a:r>
            <a:r>
              <a:rPr lang="ar-SA" altLang="ar-SA" sz="2000" b="1" dirty="0" smtClean="0">
                <a:solidFill>
                  <a:schemeClr val="tx1">
                    <a:lumMod val="75000"/>
                    <a:lumOff val="25000"/>
                  </a:schemeClr>
                </a:solidFill>
                <a:cs typeface="+mj-cs"/>
              </a:rPr>
              <a:t> : هي العمل الذي يضمن تنفيذ الخطط والأوامر والتعليمات بطريقة تحقق الأهداف.</a:t>
            </a:r>
          </a:p>
          <a:p>
            <a:pPr algn="just" rtl="1">
              <a:buClr>
                <a:srgbClr val="FFFF00"/>
              </a:buClr>
            </a:pPr>
            <a:r>
              <a:rPr lang="ar-SA" altLang="ar-SA" sz="2000" b="1" dirty="0" smtClean="0">
                <a:solidFill>
                  <a:schemeClr val="tx1">
                    <a:lumMod val="75000"/>
                    <a:lumOff val="25000"/>
                  </a:schemeClr>
                </a:solidFill>
                <a:cs typeface="+mj-cs"/>
              </a:rPr>
              <a:t> </a:t>
            </a:r>
            <a:r>
              <a:rPr lang="ar-SA" altLang="ar-SA" sz="2000" b="1" u="sng" dirty="0" smtClean="0">
                <a:solidFill>
                  <a:srgbClr val="FF0000"/>
                </a:solidFill>
                <a:cs typeface="+mj-cs"/>
              </a:rPr>
              <a:t>الإتصالات </a:t>
            </a:r>
            <a:r>
              <a:rPr lang="ar-SA" altLang="ar-SA" sz="2000" b="1" dirty="0" smtClean="0">
                <a:solidFill>
                  <a:schemeClr val="tx1">
                    <a:lumMod val="75000"/>
                    <a:lumOff val="25000"/>
                  </a:schemeClr>
                </a:solidFill>
                <a:cs typeface="+mj-cs"/>
              </a:rPr>
              <a:t>: هي الطرق والوسائل اللازمة لنقل وتبادل المعلومات والأوامر والتعليمات والتوجيهات بين جميع المستويات في التنظيمات المختلفة .</a:t>
            </a:r>
          </a:p>
          <a:p>
            <a:pPr algn="just" rtl="1">
              <a:buClr>
                <a:srgbClr val="FFFF00"/>
              </a:buClr>
            </a:pPr>
            <a:r>
              <a:rPr lang="ar-SA" altLang="ar-SA" sz="2000" b="1" dirty="0" smtClean="0">
                <a:solidFill>
                  <a:schemeClr val="tx1">
                    <a:lumMod val="75000"/>
                    <a:lumOff val="25000"/>
                  </a:schemeClr>
                </a:solidFill>
                <a:cs typeface="+mj-cs"/>
              </a:rPr>
              <a:t> </a:t>
            </a:r>
            <a:r>
              <a:rPr lang="ar-SA" altLang="ar-SA" sz="2000" b="1" u="sng" dirty="0" smtClean="0">
                <a:solidFill>
                  <a:srgbClr val="FF0000"/>
                </a:solidFill>
                <a:cs typeface="+mj-cs"/>
              </a:rPr>
              <a:t>الحاسبات الآلية </a:t>
            </a:r>
            <a:r>
              <a:rPr lang="ar-SA" altLang="ar-SA" sz="2000" b="1" dirty="0" smtClean="0">
                <a:solidFill>
                  <a:schemeClr val="tx1">
                    <a:lumMod val="75000"/>
                    <a:lumOff val="25000"/>
                  </a:schemeClr>
                </a:solidFill>
                <a:cs typeface="+mj-cs"/>
              </a:rPr>
              <a:t>: هي الحواسب الآلية وتطبيقاتها المختلفة وأجهزة إدخال وعرض المعلومات ووسائل إرسال المعلومات الرقمية، والربط  الآلي بين التنظيمات المختلفة. </a:t>
            </a:r>
          </a:p>
          <a:p>
            <a:pPr algn="just" rtl="1">
              <a:buClr>
                <a:srgbClr val="FFFF00"/>
              </a:buClr>
            </a:pPr>
            <a:r>
              <a:rPr lang="ar-SA" altLang="ar-SA" sz="2000" b="1" dirty="0" smtClean="0">
                <a:solidFill>
                  <a:schemeClr val="tx1">
                    <a:lumMod val="75000"/>
                    <a:lumOff val="25000"/>
                  </a:schemeClr>
                </a:solidFill>
                <a:cs typeface="+mj-cs"/>
              </a:rPr>
              <a:t> </a:t>
            </a:r>
            <a:r>
              <a:rPr lang="ar-SA" altLang="ar-SA" sz="2000" b="1" u="sng" dirty="0" smtClean="0">
                <a:solidFill>
                  <a:srgbClr val="FF0000"/>
                </a:solidFill>
                <a:cs typeface="+mj-cs"/>
              </a:rPr>
              <a:t>الاستخبارات</a:t>
            </a:r>
            <a:r>
              <a:rPr lang="ar-SA" altLang="ar-SA" sz="2000" b="1" dirty="0" smtClean="0">
                <a:solidFill>
                  <a:schemeClr val="tx1">
                    <a:lumMod val="75000"/>
                    <a:lumOff val="25000"/>
                  </a:schemeClr>
                </a:solidFill>
                <a:cs typeface="+mj-cs"/>
              </a:rPr>
              <a:t>: الأنظمة والوسائل المستخدمة لجمع المعلومات وتقويمها وتحليلها وحفظها في قاعدة المعلومات وتوفيرها لصانع القرار</a:t>
            </a:r>
            <a:r>
              <a:rPr lang="ar-SA" altLang="ar-SA" sz="2000" dirty="0" smtClean="0">
                <a:solidFill>
                  <a:srgbClr val="000000"/>
                </a:solidFill>
                <a:latin typeface="Traditional Arabic" pitchFamily="18" charset="-78"/>
                <a:cs typeface="+mj-cs"/>
              </a:rPr>
              <a:t>.</a:t>
            </a:r>
            <a:endParaRPr lang="en-US" altLang="ar-SA" sz="2000" dirty="0" smtClean="0">
              <a:solidFill>
                <a:srgbClr val="FFFFFF"/>
              </a:solidFill>
              <a:latin typeface="Arabic Transparent" pitchFamily="34" charset="0"/>
              <a:cs typeface="+mj-cs"/>
            </a:endParaRPr>
          </a:p>
        </p:txBody>
      </p:sp>
      <p:sp>
        <p:nvSpPr>
          <p:cNvPr id="44" name="Rounded Rectangle 9"/>
          <p:cNvSpPr/>
          <p:nvPr/>
        </p:nvSpPr>
        <p:spPr>
          <a:xfrm>
            <a:off x="2054269"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altLang="ar-SA" sz="3200" b="1" dirty="0" smtClean="0">
                <a:solidFill>
                  <a:schemeClr val="bg1"/>
                </a:solidFill>
                <a:latin typeface="Traditional Arabic" pitchFamily="18" charset="-78"/>
              </a:rPr>
              <a:t>4.تجربة وزارة الدفاع في نقل التقنية</a:t>
            </a:r>
            <a:endParaRPr lang="ar-SA" altLang="ar-SA" sz="3200" b="1" dirty="0">
              <a:solidFill>
                <a:schemeClr val="bg1"/>
              </a:solidFill>
              <a:latin typeface="Traditional Arabic" pitchFamily="18" charset="-78"/>
            </a:endParaRPr>
          </a:p>
        </p:txBody>
      </p:sp>
    </p:spTree>
    <p:extLst>
      <p:ext uri="{BB962C8B-B14F-4D97-AF65-F5344CB8AC3E}">
        <p14:creationId xmlns:p14="http://schemas.microsoft.com/office/powerpoint/2010/main" val="154330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1000" fill="hold"/>
                                        <p:tgtEl>
                                          <p:spTgt spid="42"/>
                                        </p:tgtEl>
                                        <p:attrNameLst>
                                          <p:attrName>ppt_w</p:attrName>
                                        </p:attrNameLst>
                                      </p:cBhvr>
                                      <p:tavLst>
                                        <p:tav tm="0">
                                          <p:val>
                                            <p:fltVal val="0"/>
                                          </p:val>
                                        </p:tav>
                                        <p:tav tm="100000">
                                          <p:val>
                                            <p:strVal val="#ppt_w"/>
                                          </p:val>
                                        </p:tav>
                                      </p:tavLst>
                                    </p:anim>
                                    <p:anim calcmode="lin" valueType="num">
                                      <p:cBhvr>
                                        <p:cTn id="13" dur="1000" fill="hold"/>
                                        <p:tgtEl>
                                          <p:spTgt spid="42"/>
                                        </p:tgtEl>
                                        <p:attrNameLst>
                                          <p:attrName>ppt_h</p:attrName>
                                        </p:attrNameLst>
                                      </p:cBhvr>
                                      <p:tavLst>
                                        <p:tav tm="0">
                                          <p:val>
                                            <p:fltVal val="0"/>
                                          </p:val>
                                        </p:tav>
                                        <p:tav tm="100000">
                                          <p:val>
                                            <p:strVal val="#ppt_h"/>
                                          </p:val>
                                        </p:tav>
                                      </p:tavLst>
                                    </p:anim>
                                    <p:anim calcmode="lin" valueType="num">
                                      <p:cBhvr>
                                        <p:cTn id="14" dur="1000" fill="hold"/>
                                        <p:tgtEl>
                                          <p:spTgt spid="42"/>
                                        </p:tgtEl>
                                        <p:attrNameLst>
                                          <p:attrName>style.rotation</p:attrName>
                                        </p:attrNameLst>
                                      </p:cBhvr>
                                      <p:tavLst>
                                        <p:tav tm="0">
                                          <p:val>
                                            <p:fltVal val="90"/>
                                          </p:val>
                                        </p:tav>
                                        <p:tav tm="100000">
                                          <p:val>
                                            <p:fltVal val="0"/>
                                          </p:val>
                                        </p:tav>
                                      </p:tavLst>
                                    </p:anim>
                                    <p:animEffect transition="in" filter="fade">
                                      <p:cBhvr>
                                        <p:cTn id="15" dur="1000"/>
                                        <p:tgtEl>
                                          <p:spTgt spid="42"/>
                                        </p:tgtEl>
                                      </p:cBhvr>
                                    </p:animEffect>
                                  </p:childTnLst>
                                </p:cTn>
                              </p:par>
                              <p:par>
                                <p:cTn id="16" presetID="31"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ppt_w</p:attrName>
                                        </p:attrNameLst>
                                      </p:cBhvr>
                                      <p:tavLst>
                                        <p:tav tm="0">
                                          <p:val>
                                            <p:fltVal val="0"/>
                                          </p:val>
                                        </p:tav>
                                        <p:tav tm="100000">
                                          <p:val>
                                            <p:strVal val="#ppt_w"/>
                                          </p:val>
                                        </p:tav>
                                      </p:tavLst>
                                    </p:anim>
                                    <p:anim calcmode="lin" valueType="num">
                                      <p:cBhvr>
                                        <p:cTn id="19" dur="1000" fill="hold"/>
                                        <p:tgtEl>
                                          <p:spTgt spid="26"/>
                                        </p:tgtEl>
                                        <p:attrNameLst>
                                          <p:attrName>ppt_h</p:attrName>
                                        </p:attrNameLst>
                                      </p:cBhvr>
                                      <p:tavLst>
                                        <p:tav tm="0">
                                          <p:val>
                                            <p:fltVal val="0"/>
                                          </p:val>
                                        </p:tav>
                                        <p:tav tm="100000">
                                          <p:val>
                                            <p:strVal val="#ppt_h"/>
                                          </p:val>
                                        </p:tav>
                                      </p:tavLst>
                                    </p:anim>
                                    <p:anim calcmode="lin" valueType="num">
                                      <p:cBhvr>
                                        <p:cTn id="20" dur="1000" fill="hold"/>
                                        <p:tgtEl>
                                          <p:spTgt spid="26"/>
                                        </p:tgtEl>
                                        <p:attrNameLst>
                                          <p:attrName>style.rotation</p:attrName>
                                        </p:attrNameLst>
                                      </p:cBhvr>
                                      <p:tavLst>
                                        <p:tav tm="0">
                                          <p:val>
                                            <p:fltVal val="90"/>
                                          </p:val>
                                        </p:tav>
                                        <p:tav tm="100000">
                                          <p:val>
                                            <p:fltVal val="0"/>
                                          </p:val>
                                        </p:tav>
                                      </p:tavLst>
                                    </p:anim>
                                    <p:animEffect transition="in" filter="fade">
                                      <p:cBhvr>
                                        <p:cTn id="21" dur="1000"/>
                                        <p:tgtEl>
                                          <p:spTgt spid="2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par>
                                <p:cTn id="28" presetID="31"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1000" fill="hold"/>
                                        <p:tgtEl>
                                          <p:spTgt spid="27"/>
                                        </p:tgtEl>
                                        <p:attrNameLst>
                                          <p:attrName>ppt_w</p:attrName>
                                        </p:attrNameLst>
                                      </p:cBhvr>
                                      <p:tavLst>
                                        <p:tav tm="0">
                                          <p:val>
                                            <p:fltVal val="0"/>
                                          </p:val>
                                        </p:tav>
                                        <p:tav tm="100000">
                                          <p:val>
                                            <p:strVal val="#ppt_w"/>
                                          </p:val>
                                        </p:tav>
                                      </p:tavLst>
                                    </p:anim>
                                    <p:anim calcmode="lin" valueType="num">
                                      <p:cBhvr>
                                        <p:cTn id="31" dur="1000" fill="hold"/>
                                        <p:tgtEl>
                                          <p:spTgt spid="27"/>
                                        </p:tgtEl>
                                        <p:attrNameLst>
                                          <p:attrName>ppt_h</p:attrName>
                                        </p:attrNameLst>
                                      </p:cBhvr>
                                      <p:tavLst>
                                        <p:tav tm="0">
                                          <p:val>
                                            <p:fltVal val="0"/>
                                          </p:val>
                                        </p:tav>
                                        <p:tav tm="100000">
                                          <p:val>
                                            <p:strVal val="#ppt_h"/>
                                          </p:val>
                                        </p:tav>
                                      </p:tavLst>
                                    </p:anim>
                                    <p:anim calcmode="lin" valueType="num">
                                      <p:cBhvr>
                                        <p:cTn id="32" dur="1000" fill="hold"/>
                                        <p:tgtEl>
                                          <p:spTgt spid="27"/>
                                        </p:tgtEl>
                                        <p:attrNameLst>
                                          <p:attrName>style.rotation</p:attrName>
                                        </p:attrNameLst>
                                      </p:cBhvr>
                                      <p:tavLst>
                                        <p:tav tm="0">
                                          <p:val>
                                            <p:fltVal val="90"/>
                                          </p:val>
                                        </p:tav>
                                        <p:tav tm="100000">
                                          <p:val>
                                            <p:fltVal val="0"/>
                                          </p:val>
                                        </p:tav>
                                      </p:tavLst>
                                    </p:anim>
                                    <p:animEffect transition="in" filter="fade">
                                      <p:cBhvr>
                                        <p:cTn id="33" dur="1000"/>
                                        <p:tgtEl>
                                          <p:spTgt spid="27"/>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1000" fill="hold"/>
                                        <p:tgtEl>
                                          <p:spTgt spid="38"/>
                                        </p:tgtEl>
                                        <p:attrNameLst>
                                          <p:attrName>ppt_w</p:attrName>
                                        </p:attrNameLst>
                                      </p:cBhvr>
                                      <p:tavLst>
                                        <p:tav tm="0">
                                          <p:val>
                                            <p:fltVal val="0"/>
                                          </p:val>
                                        </p:tav>
                                        <p:tav tm="100000">
                                          <p:val>
                                            <p:strVal val="#ppt_w"/>
                                          </p:val>
                                        </p:tav>
                                      </p:tavLst>
                                    </p:anim>
                                    <p:anim calcmode="lin" valueType="num">
                                      <p:cBhvr>
                                        <p:cTn id="37" dur="1000" fill="hold"/>
                                        <p:tgtEl>
                                          <p:spTgt spid="38"/>
                                        </p:tgtEl>
                                        <p:attrNameLst>
                                          <p:attrName>ppt_h</p:attrName>
                                        </p:attrNameLst>
                                      </p:cBhvr>
                                      <p:tavLst>
                                        <p:tav tm="0">
                                          <p:val>
                                            <p:fltVal val="0"/>
                                          </p:val>
                                        </p:tav>
                                        <p:tav tm="100000">
                                          <p:val>
                                            <p:strVal val="#ppt_h"/>
                                          </p:val>
                                        </p:tav>
                                      </p:tavLst>
                                    </p:anim>
                                    <p:anim calcmode="lin" valueType="num">
                                      <p:cBhvr>
                                        <p:cTn id="38" dur="1000" fill="hold"/>
                                        <p:tgtEl>
                                          <p:spTgt spid="38"/>
                                        </p:tgtEl>
                                        <p:attrNameLst>
                                          <p:attrName>style.rotation</p:attrName>
                                        </p:attrNameLst>
                                      </p:cBhvr>
                                      <p:tavLst>
                                        <p:tav tm="0">
                                          <p:val>
                                            <p:fltVal val="90"/>
                                          </p:val>
                                        </p:tav>
                                        <p:tav tm="100000">
                                          <p:val>
                                            <p:fltVal val="0"/>
                                          </p:val>
                                        </p:tav>
                                      </p:tavLst>
                                    </p:anim>
                                    <p:animEffect transition="in" filter="fade">
                                      <p:cBhvr>
                                        <p:cTn id="39" dur="1000"/>
                                        <p:tgtEl>
                                          <p:spTgt spid="38"/>
                                        </p:tgtEl>
                                      </p:cBhvr>
                                    </p:animEffect>
                                  </p:childTnLst>
                                </p:cTn>
                              </p:par>
                              <p:par>
                                <p:cTn id="40" presetID="31"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1000" fill="hold"/>
                                        <p:tgtEl>
                                          <p:spTgt spid="29"/>
                                        </p:tgtEl>
                                        <p:attrNameLst>
                                          <p:attrName>ppt_w</p:attrName>
                                        </p:attrNameLst>
                                      </p:cBhvr>
                                      <p:tavLst>
                                        <p:tav tm="0">
                                          <p:val>
                                            <p:fltVal val="0"/>
                                          </p:val>
                                        </p:tav>
                                        <p:tav tm="100000">
                                          <p:val>
                                            <p:strVal val="#ppt_w"/>
                                          </p:val>
                                        </p:tav>
                                      </p:tavLst>
                                    </p:anim>
                                    <p:anim calcmode="lin" valueType="num">
                                      <p:cBhvr>
                                        <p:cTn id="43" dur="1000" fill="hold"/>
                                        <p:tgtEl>
                                          <p:spTgt spid="29"/>
                                        </p:tgtEl>
                                        <p:attrNameLst>
                                          <p:attrName>ppt_h</p:attrName>
                                        </p:attrNameLst>
                                      </p:cBhvr>
                                      <p:tavLst>
                                        <p:tav tm="0">
                                          <p:val>
                                            <p:fltVal val="0"/>
                                          </p:val>
                                        </p:tav>
                                        <p:tav tm="100000">
                                          <p:val>
                                            <p:strVal val="#ppt_h"/>
                                          </p:val>
                                        </p:tav>
                                      </p:tavLst>
                                    </p:anim>
                                    <p:anim calcmode="lin" valueType="num">
                                      <p:cBhvr>
                                        <p:cTn id="44" dur="1000" fill="hold"/>
                                        <p:tgtEl>
                                          <p:spTgt spid="29"/>
                                        </p:tgtEl>
                                        <p:attrNameLst>
                                          <p:attrName>style.rotation</p:attrName>
                                        </p:attrNameLst>
                                      </p:cBhvr>
                                      <p:tavLst>
                                        <p:tav tm="0">
                                          <p:val>
                                            <p:fltVal val="90"/>
                                          </p:val>
                                        </p:tav>
                                        <p:tav tm="100000">
                                          <p:val>
                                            <p:fltVal val="0"/>
                                          </p:val>
                                        </p:tav>
                                      </p:tavLst>
                                    </p:anim>
                                    <p:animEffect transition="in" filter="fade">
                                      <p:cBhvr>
                                        <p:cTn id="45" dur="1000"/>
                                        <p:tgtEl>
                                          <p:spTgt spid="29"/>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1000" fill="hold"/>
                                        <p:tgtEl>
                                          <p:spTgt spid="39"/>
                                        </p:tgtEl>
                                        <p:attrNameLst>
                                          <p:attrName>ppt_w</p:attrName>
                                        </p:attrNameLst>
                                      </p:cBhvr>
                                      <p:tavLst>
                                        <p:tav tm="0">
                                          <p:val>
                                            <p:fltVal val="0"/>
                                          </p:val>
                                        </p:tav>
                                        <p:tav tm="100000">
                                          <p:val>
                                            <p:strVal val="#ppt_w"/>
                                          </p:val>
                                        </p:tav>
                                      </p:tavLst>
                                    </p:anim>
                                    <p:anim calcmode="lin" valueType="num">
                                      <p:cBhvr>
                                        <p:cTn id="49" dur="1000" fill="hold"/>
                                        <p:tgtEl>
                                          <p:spTgt spid="39"/>
                                        </p:tgtEl>
                                        <p:attrNameLst>
                                          <p:attrName>ppt_h</p:attrName>
                                        </p:attrNameLst>
                                      </p:cBhvr>
                                      <p:tavLst>
                                        <p:tav tm="0">
                                          <p:val>
                                            <p:fltVal val="0"/>
                                          </p:val>
                                        </p:tav>
                                        <p:tav tm="100000">
                                          <p:val>
                                            <p:strVal val="#ppt_h"/>
                                          </p:val>
                                        </p:tav>
                                      </p:tavLst>
                                    </p:anim>
                                    <p:anim calcmode="lin" valueType="num">
                                      <p:cBhvr>
                                        <p:cTn id="50" dur="1000" fill="hold"/>
                                        <p:tgtEl>
                                          <p:spTgt spid="39"/>
                                        </p:tgtEl>
                                        <p:attrNameLst>
                                          <p:attrName>style.rotation</p:attrName>
                                        </p:attrNameLst>
                                      </p:cBhvr>
                                      <p:tavLst>
                                        <p:tav tm="0">
                                          <p:val>
                                            <p:fltVal val="90"/>
                                          </p:val>
                                        </p:tav>
                                        <p:tav tm="100000">
                                          <p:val>
                                            <p:fltVal val="0"/>
                                          </p:val>
                                        </p:tav>
                                      </p:tavLst>
                                    </p:anim>
                                    <p:animEffect transition="in" filter="fade">
                                      <p:cBhvr>
                                        <p:cTn id="51" dur="1000"/>
                                        <p:tgtEl>
                                          <p:spTgt spid="39"/>
                                        </p:tgtEl>
                                      </p:cBhvr>
                                    </p:animEffect>
                                  </p:childTnLst>
                                </p:cTn>
                              </p:par>
                              <p:par>
                                <p:cTn id="52" presetID="31"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1000" fill="hold"/>
                                        <p:tgtEl>
                                          <p:spTgt spid="28"/>
                                        </p:tgtEl>
                                        <p:attrNameLst>
                                          <p:attrName>ppt_w</p:attrName>
                                        </p:attrNameLst>
                                      </p:cBhvr>
                                      <p:tavLst>
                                        <p:tav tm="0">
                                          <p:val>
                                            <p:fltVal val="0"/>
                                          </p:val>
                                        </p:tav>
                                        <p:tav tm="100000">
                                          <p:val>
                                            <p:strVal val="#ppt_w"/>
                                          </p:val>
                                        </p:tav>
                                      </p:tavLst>
                                    </p:anim>
                                    <p:anim calcmode="lin" valueType="num">
                                      <p:cBhvr>
                                        <p:cTn id="55" dur="1000" fill="hold"/>
                                        <p:tgtEl>
                                          <p:spTgt spid="28"/>
                                        </p:tgtEl>
                                        <p:attrNameLst>
                                          <p:attrName>ppt_h</p:attrName>
                                        </p:attrNameLst>
                                      </p:cBhvr>
                                      <p:tavLst>
                                        <p:tav tm="0">
                                          <p:val>
                                            <p:fltVal val="0"/>
                                          </p:val>
                                        </p:tav>
                                        <p:tav tm="100000">
                                          <p:val>
                                            <p:strVal val="#ppt_h"/>
                                          </p:val>
                                        </p:tav>
                                      </p:tavLst>
                                    </p:anim>
                                    <p:anim calcmode="lin" valueType="num">
                                      <p:cBhvr>
                                        <p:cTn id="56" dur="1000" fill="hold"/>
                                        <p:tgtEl>
                                          <p:spTgt spid="28"/>
                                        </p:tgtEl>
                                        <p:attrNameLst>
                                          <p:attrName>style.rotation</p:attrName>
                                        </p:attrNameLst>
                                      </p:cBhvr>
                                      <p:tavLst>
                                        <p:tav tm="0">
                                          <p:val>
                                            <p:fltVal val="90"/>
                                          </p:val>
                                        </p:tav>
                                        <p:tav tm="100000">
                                          <p:val>
                                            <p:fltVal val="0"/>
                                          </p:val>
                                        </p:tav>
                                      </p:tavLst>
                                    </p:anim>
                                    <p:animEffect transition="in" filter="fade">
                                      <p:cBhvr>
                                        <p:cTn id="57" dur="1000"/>
                                        <p:tgtEl>
                                          <p:spTgt spid="28"/>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1000" fill="hold"/>
                                        <p:tgtEl>
                                          <p:spTgt spid="41"/>
                                        </p:tgtEl>
                                        <p:attrNameLst>
                                          <p:attrName>ppt_w</p:attrName>
                                        </p:attrNameLst>
                                      </p:cBhvr>
                                      <p:tavLst>
                                        <p:tav tm="0">
                                          <p:val>
                                            <p:fltVal val="0"/>
                                          </p:val>
                                        </p:tav>
                                        <p:tav tm="100000">
                                          <p:val>
                                            <p:strVal val="#ppt_w"/>
                                          </p:val>
                                        </p:tav>
                                      </p:tavLst>
                                    </p:anim>
                                    <p:anim calcmode="lin" valueType="num">
                                      <p:cBhvr>
                                        <p:cTn id="61" dur="1000" fill="hold"/>
                                        <p:tgtEl>
                                          <p:spTgt spid="41"/>
                                        </p:tgtEl>
                                        <p:attrNameLst>
                                          <p:attrName>ppt_h</p:attrName>
                                        </p:attrNameLst>
                                      </p:cBhvr>
                                      <p:tavLst>
                                        <p:tav tm="0">
                                          <p:val>
                                            <p:fltVal val="0"/>
                                          </p:val>
                                        </p:tav>
                                        <p:tav tm="100000">
                                          <p:val>
                                            <p:strVal val="#ppt_h"/>
                                          </p:val>
                                        </p:tav>
                                      </p:tavLst>
                                    </p:anim>
                                    <p:anim calcmode="lin" valueType="num">
                                      <p:cBhvr>
                                        <p:cTn id="62" dur="1000" fill="hold"/>
                                        <p:tgtEl>
                                          <p:spTgt spid="41"/>
                                        </p:tgtEl>
                                        <p:attrNameLst>
                                          <p:attrName>style.rotation</p:attrName>
                                        </p:attrNameLst>
                                      </p:cBhvr>
                                      <p:tavLst>
                                        <p:tav tm="0">
                                          <p:val>
                                            <p:fltVal val="90"/>
                                          </p:val>
                                        </p:tav>
                                        <p:tav tm="100000">
                                          <p:val>
                                            <p:fltVal val="0"/>
                                          </p:val>
                                        </p:tav>
                                      </p:tavLst>
                                    </p:anim>
                                    <p:animEffect transition="in" filter="fade">
                                      <p:cBhvr>
                                        <p:cTn id="63" dur="1000"/>
                                        <p:tgtEl>
                                          <p:spTgt spid="41"/>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1000" fill="hold"/>
                                        <p:tgtEl>
                                          <p:spTgt spid="23"/>
                                        </p:tgtEl>
                                        <p:attrNameLst>
                                          <p:attrName>ppt_w</p:attrName>
                                        </p:attrNameLst>
                                      </p:cBhvr>
                                      <p:tavLst>
                                        <p:tav tm="0">
                                          <p:val>
                                            <p:fltVal val="0"/>
                                          </p:val>
                                        </p:tav>
                                        <p:tav tm="100000">
                                          <p:val>
                                            <p:strVal val="#ppt_w"/>
                                          </p:val>
                                        </p:tav>
                                      </p:tavLst>
                                    </p:anim>
                                    <p:anim calcmode="lin" valueType="num">
                                      <p:cBhvr>
                                        <p:cTn id="67" dur="1000" fill="hold"/>
                                        <p:tgtEl>
                                          <p:spTgt spid="23"/>
                                        </p:tgtEl>
                                        <p:attrNameLst>
                                          <p:attrName>ppt_h</p:attrName>
                                        </p:attrNameLst>
                                      </p:cBhvr>
                                      <p:tavLst>
                                        <p:tav tm="0">
                                          <p:val>
                                            <p:fltVal val="0"/>
                                          </p:val>
                                        </p:tav>
                                        <p:tav tm="100000">
                                          <p:val>
                                            <p:strVal val="#ppt_h"/>
                                          </p:val>
                                        </p:tav>
                                      </p:tavLst>
                                    </p:anim>
                                    <p:anim calcmode="lin" valueType="num">
                                      <p:cBhvr>
                                        <p:cTn id="68" dur="1000" fill="hold"/>
                                        <p:tgtEl>
                                          <p:spTgt spid="23"/>
                                        </p:tgtEl>
                                        <p:attrNameLst>
                                          <p:attrName>style.rotation</p:attrName>
                                        </p:attrNameLst>
                                      </p:cBhvr>
                                      <p:tavLst>
                                        <p:tav tm="0">
                                          <p:val>
                                            <p:fltVal val="90"/>
                                          </p:val>
                                        </p:tav>
                                        <p:tav tm="100000">
                                          <p:val>
                                            <p:fltVal val="0"/>
                                          </p:val>
                                        </p:tav>
                                      </p:tavLst>
                                    </p:anim>
                                    <p:animEffect transition="in" filter="fade">
                                      <p:cBhvr>
                                        <p:cTn id="69" dur="1000"/>
                                        <p:tgtEl>
                                          <p:spTgt spid="23"/>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1000" fill="hold"/>
                                        <p:tgtEl>
                                          <p:spTgt spid="25"/>
                                        </p:tgtEl>
                                        <p:attrNameLst>
                                          <p:attrName>ppt_w</p:attrName>
                                        </p:attrNameLst>
                                      </p:cBhvr>
                                      <p:tavLst>
                                        <p:tav tm="0">
                                          <p:val>
                                            <p:fltVal val="0"/>
                                          </p:val>
                                        </p:tav>
                                        <p:tav tm="100000">
                                          <p:val>
                                            <p:strVal val="#ppt_w"/>
                                          </p:val>
                                        </p:tav>
                                      </p:tavLst>
                                    </p:anim>
                                    <p:anim calcmode="lin" valueType="num">
                                      <p:cBhvr>
                                        <p:cTn id="73" dur="1000" fill="hold"/>
                                        <p:tgtEl>
                                          <p:spTgt spid="25"/>
                                        </p:tgtEl>
                                        <p:attrNameLst>
                                          <p:attrName>ppt_h</p:attrName>
                                        </p:attrNameLst>
                                      </p:cBhvr>
                                      <p:tavLst>
                                        <p:tav tm="0">
                                          <p:val>
                                            <p:fltVal val="0"/>
                                          </p:val>
                                        </p:tav>
                                        <p:tav tm="100000">
                                          <p:val>
                                            <p:strVal val="#ppt_h"/>
                                          </p:val>
                                        </p:tav>
                                      </p:tavLst>
                                    </p:anim>
                                    <p:anim calcmode="lin" valueType="num">
                                      <p:cBhvr>
                                        <p:cTn id="74" dur="1000" fill="hold"/>
                                        <p:tgtEl>
                                          <p:spTgt spid="25"/>
                                        </p:tgtEl>
                                        <p:attrNameLst>
                                          <p:attrName>style.rotation</p:attrName>
                                        </p:attrNameLst>
                                      </p:cBhvr>
                                      <p:tavLst>
                                        <p:tav tm="0">
                                          <p:val>
                                            <p:fltVal val="90"/>
                                          </p:val>
                                        </p:tav>
                                        <p:tav tm="100000">
                                          <p:val>
                                            <p:fltVal val="0"/>
                                          </p:val>
                                        </p:tav>
                                      </p:tavLst>
                                    </p:anim>
                                    <p:animEffect transition="in" filter="fade">
                                      <p:cBhvr>
                                        <p:cTn id="75" dur="10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1000"/>
                                        <p:tgtEl>
                                          <p:spTgt spid="43"/>
                                        </p:tgtEl>
                                      </p:cBhvr>
                                    </p:animEffect>
                                    <p:anim calcmode="lin" valueType="num">
                                      <p:cBhvr>
                                        <p:cTn id="81" dur="1000" fill="hold"/>
                                        <p:tgtEl>
                                          <p:spTgt spid="43"/>
                                        </p:tgtEl>
                                        <p:attrNameLst>
                                          <p:attrName>ppt_x</p:attrName>
                                        </p:attrNameLst>
                                      </p:cBhvr>
                                      <p:tavLst>
                                        <p:tav tm="0">
                                          <p:val>
                                            <p:strVal val="#ppt_x"/>
                                          </p:val>
                                        </p:tav>
                                        <p:tav tm="100000">
                                          <p:val>
                                            <p:strVal val="#ppt_x"/>
                                          </p:val>
                                        </p:tav>
                                      </p:tavLst>
                                    </p:anim>
                                    <p:anim calcmode="lin" valueType="num">
                                      <p:cBhvr>
                                        <p:cTn id="8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8" grpId="0" animBg="1"/>
      <p:bldP spid="39" grpId="0" animBg="1"/>
      <p:bldP spid="40" grpId="0" animBg="1"/>
      <p:bldP spid="41" grpId="0" animBg="1"/>
      <p:bldP spid="42" grpId="0" animBg="1"/>
      <p:bldP spid="25" grpId="0" animBg="1"/>
      <p:bldP spid="4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 y="0"/>
            <a:ext cx="9144000" cy="6858000"/>
          </a:xfrm>
          <a:prstGeom prst="rect">
            <a:avLst/>
          </a:prstGeom>
        </p:spPr>
      </p:pic>
      <p:sp>
        <p:nvSpPr>
          <p:cNvPr id="30" name="Bent Arrow 29"/>
          <p:cNvSpPr/>
          <p:nvPr/>
        </p:nvSpPr>
        <p:spPr>
          <a:xfrm rot="5400000">
            <a:off x="2502566" y="3329452"/>
            <a:ext cx="539015" cy="1125264"/>
          </a:xfrm>
          <a:prstGeom prst="bentArrow">
            <a:avLst>
              <a:gd name="adj1" fmla="val 26716"/>
              <a:gd name="adj2" fmla="val 25000"/>
              <a:gd name="adj3" fmla="val 25000"/>
              <a:gd name="adj4" fmla="val 16800"/>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rot="5400000" flipV="1">
            <a:off x="6047485" y="3372915"/>
            <a:ext cx="539017" cy="1086044"/>
          </a:xfrm>
          <a:prstGeom prst="bentArrow">
            <a:avLst>
              <a:gd name="adj1" fmla="val 28135"/>
              <a:gd name="adj2" fmla="val 25000"/>
              <a:gd name="adj3" fmla="val 25000"/>
              <a:gd name="adj4" fmla="val 8289"/>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rot="5400000" flipV="1">
            <a:off x="4880140" y="3049003"/>
            <a:ext cx="1341739" cy="897991"/>
          </a:xfrm>
          <a:prstGeom prst="bentArrow">
            <a:avLst>
              <a:gd name="adj1" fmla="val 18698"/>
              <a:gd name="adj2" fmla="val 25000"/>
              <a:gd name="adj3" fmla="val 25000"/>
              <a:gd name="adj4" fmla="val 5800"/>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5400000">
            <a:off x="2879974" y="2907315"/>
            <a:ext cx="1302196" cy="1188288"/>
          </a:xfrm>
          <a:prstGeom prst="bentArrow">
            <a:avLst>
              <a:gd name="adj1" fmla="val 12630"/>
              <a:gd name="adj2" fmla="val 17306"/>
              <a:gd name="adj3" fmla="val 18705"/>
              <a:gd name="adj4" fmla="val 4579"/>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Down Arrow 33"/>
          <p:cNvSpPr/>
          <p:nvPr/>
        </p:nvSpPr>
        <p:spPr>
          <a:xfrm>
            <a:off x="4328242" y="2456935"/>
            <a:ext cx="465464" cy="1720559"/>
          </a:xfrm>
          <a:prstGeom prst="downArrow">
            <a:avLst>
              <a:gd name="adj1" fmla="val 32143"/>
              <a:gd name="adj2" fmla="val 50000"/>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wn Arrow 28"/>
          <p:cNvSpPr/>
          <p:nvPr/>
        </p:nvSpPr>
        <p:spPr>
          <a:xfrm>
            <a:off x="3956179" y="5180710"/>
            <a:ext cx="1205219" cy="460809"/>
          </a:xfrm>
          <a:prstGeom prst="down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مستطيل 11"/>
          <p:cNvSpPr/>
          <p:nvPr/>
        </p:nvSpPr>
        <p:spPr bwMode="auto">
          <a:xfrm>
            <a:off x="3766529" y="1850854"/>
            <a:ext cx="1582023" cy="8782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46" name="Group 45"/>
          <p:cNvGrpSpPr/>
          <p:nvPr/>
        </p:nvGrpSpPr>
        <p:grpSpPr>
          <a:xfrm>
            <a:off x="3750271" y="1802201"/>
            <a:ext cx="1582024" cy="878287"/>
            <a:chOff x="3755823" y="1265240"/>
            <a:chExt cx="1812925" cy="1006475"/>
          </a:xfrm>
        </p:grpSpPr>
        <p:sp>
          <p:nvSpPr>
            <p:cNvPr id="37" name="Rounded Rectangle 36"/>
            <p:cNvSpPr/>
            <p:nvPr/>
          </p:nvSpPr>
          <p:spPr>
            <a:xfrm>
              <a:off x="3757930" y="1409700"/>
              <a:ext cx="1802887" cy="657223"/>
            </a:xfrm>
            <a:prstGeom prst="roundRect">
              <a:avLst/>
            </a:prstGeom>
            <a:solidFill>
              <a:schemeClr val="accent4">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 name="مستطيل 12"/>
            <p:cNvSpPr/>
            <p:nvPr/>
          </p:nvSpPr>
          <p:spPr bwMode="auto">
            <a:xfrm>
              <a:off x="3755823" y="1265240"/>
              <a:ext cx="1812925" cy="10064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7940" tIns="27940" rIns="27940" bIns="27940" spcCol="1270" anchor="ctr"/>
            <a:lstStyle/>
            <a:p>
              <a:pPr algn="ctr" defTabSz="977900" rtl="1">
                <a:lnSpc>
                  <a:spcPct val="90000"/>
                </a:lnSpc>
                <a:spcAft>
                  <a:spcPct val="35000"/>
                </a:spcAft>
                <a:defRPr/>
              </a:pPr>
              <a:r>
                <a:rPr lang="en-US" sz="1400" b="1" dirty="0">
                  <a:latin typeface="Times New Roman" pitchFamily="18" charset="0"/>
                  <a:cs typeface="Times New Roman" pitchFamily="18" charset="0"/>
                </a:rPr>
                <a:t>COMPUTER</a:t>
              </a:r>
              <a:r>
                <a:rPr lang="en-US" b="1" dirty="0">
                  <a:latin typeface="Times New Roman" pitchFamily="18" charset="0"/>
                  <a:cs typeface="Times New Roman" pitchFamily="18" charset="0"/>
                </a:rPr>
                <a:t> </a:t>
              </a:r>
              <a:r>
                <a:rPr lang="ar-SA" sz="1600" b="1" dirty="0">
                  <a:latin typeface="Times New Roman" pitchFamily="18" charset="0"/>
                  <a:cs typeface="Times New Roman" pitchFamily="18" charset="0"/>
                </a:rPr>
                <a:t>الحاسب الآلي</a:t>
              </a:r>
            </a:p>
          </p:txBody>
        </p:sp>
      </p:grpSp>
      <p:sp>
        <p:nvSpPr>
          <p:cNvPr id="16" name="مستطيل 15"/>
          <p:cNvSpPr/>
          <p:nvPr/>
        </p:nvSpPr>
        <p:spPr bwMode="auto">
          <a:xfrm>
            <a:off x="5222042" y="2613603"/>
            <a:ext cx="2396585" cy="7646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47" name="Group 46"/>
          <p:cNvGrpSpPr/>
          <p:nvPr/>
        </p:nvGrpSpPr>
        <p:grpSpPr>
          <a:xfrm>
            <a:off x="5665710" y="2585996"/>
            <a:ext cx="2049676" cy="612651"/>
            <a:chOff x="6118892" y="1931593"/>
            <a:chExt cx="2348833" cy="702069"/>
          </a:xfrm>
        </p:grpSpPr>
        <p:sp>
          <p:nvSpPr>
            <p:cNvPr id="35" name="Rounded Rectangle 34"/>
            <p:cNvSpPr/>
            <p:nvPr/>
          </p:nvSpPr>
          <p:spPr>
            <a:xfrm>
              <a:off x="6118892" y="1931593"/>
              <a:ext cx="2348833" cy="702069"/>
            </a:xfrm>
            <a:prstGeom prst="roundRect">
              <a:avLst/>
            </a:prstGeom>
            <a:solidFill>
              <a:schemeClr val="accent5">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مستطيل 16"/>
            <p:cNvSpPr/>
            <p:nvPr/>
          </p:nvSpPr>
          <p:spPr bwMode="auto">
            <a:xfrm>
              <a:off x="6178637" y="2026845"/>
              <a:ext cx="2222413" cy="5476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7940" tIns="27940" rIns="27940" bIns="27940" spcCol="1270"/>
            <a:lstStyle/>
            <a:p>
              <a:pPr algn="ctr" defTabSz="977900" rtl="1">
                <a:lnSpc>
                  <a:spcPct val="90000"/>
                </a:lnSpc>
                <a:spcAft>
                  <a:spcPct val="35000"/>
                </a:spcAft>
                <a:defRPr/>
              </a:pPr>
              <a:r>
                <a:rPr lang="en-US" sz="1400" b="1" dirty="0">
                  <a:latin typeface="Times New Roman" pitchFamily="18" charset="0"/>
                  <a:cs typeface="Times New Roman" pitchFamily="18" charset="0"/>
                </a:rPr>
                <a:t>COMMUNICATION</a:t>
              </a:r>
              <a:r>
                <a:rPr lang="en-US" b="1" dirty="0">
                  <a:latin typeface="Times New Roman" pitchFamily="18" charset="0"/>
                  <a:cs typeface="Times New Roman" pitchFamily="18" charset="0"/>
                </a:rPr>
                <a:t> </a:t>
              </a:r>
              <a:r>
                <a:rPr lang="ar-SA" sz="1600" b="1" dirty="0">
                  <a:latin typeface="Times New Roman" pitchFamily="18" charset="0"/>
                  <a:cs typeface="Times New Roman" pitchFamily="18" charset="0"/>
                </a:rPr>
                <a:t>الاتصالات</a:t>
              </a:r>
            </a:p>
          </p:txBody>
        </p:sp>
      </p:grpSp>
      <p:sp>
        <p:nvSpPr>
          <p:cNvPr id="20" name="مستطيل 19"/>
          <p:cNvSpPr/>
          <p:nvPr/>
        </p:nvSpPr>
        <p:spPr bwMode="auto">
          <a:xfrm>
            <a:off x="2422777" y="5958240"/>
            <a:ext cx="4237662" cy="53062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Rounded Rectangle 27"/>
          <p:cNvSpPr/>
          <p:nvPr/>
        </p:nvSpPr>
        <p:spPr>
          <a:xfrm>
            <a:off x="2888555" y="4196807"/>
            <a:ext cx="3357990" cy="95317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defRPr/>
            </a:pPr>
            <a:r>
              <a:rPr lang="en-US" sz="2400" dirty="0">
                <a:latin typeface="Times New Roman" pitchFamily="18" charset="0"/>
                <a:cs typeface="Times New Roman" pitchFamily="18" charset="0"/>
              </a:rPr>
              <a:t>C4I </a:t>
            </a:r>
          </a:p>
          <a:p>
            <a:pPr algn="ctr">
              <a:defRPr/>
            </a:pPr>
            <a:r>
              <a:rPr lang="en-US" sz="2400" dirty="0">
                <a:latin typeface="Times New Roman" pitchFamily="18" charset="0"/>
                <a:cs typeface="Times New Roman" pitchFamily="18" charset="0"/>
              </a:rPr>
              <a:t>SYSTEM</a:t>
            </a:r>
            <a:endParaRPr lang="ar-SA" sz="2400" dirty="0">
              <a:latin typeface="Times New Roman" pitchFamily="18" charset="0"/>
              <a:cs typeface="Times New Roman" pitchFamily="18" charset="0"/>
            </a:endParaRPr>
          </a:p>
        </p:txBody>
      </p:sp>
      <p:grpSp>
        <p:nvGrpSpPr>
          <p:cNvPr id="48" name="Group 47"/>
          <p:cNvGrpSpPr/>
          <p:nvPr/>
        </p:nvGrpSpPr>
        <p:grpSpPr>
          <a:xfrm>
            <a:off x="1927193" y="2591062"/>
            <a:ext cx="1634748" cy="693525"/>
            <a:chOff x="1047750" y="1914126"/>
            <a:chExt cx="1873345" cy="794747"/>
          </a:xfrm>
        </p:grpSpPr>
        <p:sp>
          <p:nvSpPr>
            <p:cNvPr id="38" name="Rounded Rectangle 37"/>
            <p:cNvSpPr/>
            <p:nvPr/>
          </p:nvSpPr>
          <p:spPr>
            <a:xfrm>
              <a:off x="1047750" y="1995487"/>
              <a:ext cx="1873345" cy="638175"/>
            </a:xfrm>
            <a:prstGeom prst="roundRect">
              <a:avLst/>
            </a:prstGeom>
            <a:solidFill>
              <a:schemeClr val="accent5">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2" name="مستطيل 12"/>
            <p:cNvSpPr/>
            <p:nvPr/>
          </p:nvSpPr>
          <p:spPr bwMode="auto">
            <a:xfrm>
              <a:off x="1246271" y="1914126"/>
              <a:ext cx="1474296" cy="7947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7940" tIns="27940" rIns="27940" bIns="27940" spcCol="1270" anchor="ctr"/>
            <a:lstStyle/>
            <a:p>
              <a:pPr algn="ctr" defTabSz="1422400" rtl="1">
                <a:spcAft>
                  <a:spcPct val="35000"/>
                </a:spcAft>
                <a:defRPr/>
              </a:pPr>
              <a:r>
                <a:rPr lang="en-US" sz="1400" b="1" dirty="0" smtClean="0">
                  <a:latin typeface="Times New Roman" pitchFamily="18" charset="0"/>
                  <a:cs typeface="Times New Roman" pitchFamily="18" charset="0"/>
                </a:rPr>
                <a:t>  CONTROL </a:t>
              </a:r>
              <a:r>
                <a:rPr lang="ar-SA" sz="1600" b="1" dirty="0" smtClean="0">
                  <a:latin typeface="Times New Roman" pitchFamily="18" charset="0"/>
                  <a:cs typeface="Times New Roman" pitchFamily="18" charset="0"/>
                </a:rPr>
                <a:t>سيطر</a:t>
              </a:r>
              <a:r>
                <a:rPr lang="ar-SA" sz="1600" dirty="0" smtClean="0">
                  <a:latin typeface="Times New Roman" pitchFamily="18" charset="0"/>
                  <a:cs typeface="Times New Roman" pitchFamily="18" charset="0"/>
                </a:rPr>
                <a:t>ة</a:t>
              </a:r>
              <a:endParaRPr lang="ar-SA" sz="1600" dirty="0">
                <a:latin typeface="Times New Roman" pitchFamily="18" charset="0"/>
                <a:cs typeface="Times New Roman" pitchFamily="18" charset="0"/>
              </a:endParaRPr>
            </a:p>
          </p:txBody>
        </p:sp>
      </p:grpSp>
      <p:grpSp>
        <p:nvGrpSpPr>
          <p:cNvPr id="50" name="Group 49"/>
          <p:cNvGrpSpPr/>
          <p:nvPr/>
        </p:nvGrpSpPr>
        <p:grpSpPr>
          <a:xfrm>
            <a:off x="1171887" y="3381879"/>
            <a:ext cx="1573264" cy="703735"/>
            <a:chOff x="231630" y="2845798"/>
            <a:chExt cx="1802887" cy="806447"/>
          </a:xfrm>
        </p:grpSpPr>
        <p:sp>
          <p:nvSpPr>
            <p:cNvPr id="39" name="Rounded Rectangle 38"/>
            <p:cNvSpPr/>
            <p:nvPr/>
          </p:nvSpPr>
          <p:spPr>
            <a:xfrm>
              <a:off x="231630" y="2895602"/>
              <a:ext cx="1802887" cy="657227"/>
            </a:xfrm>
            <a:prstGeom prst="roundRect">
              <a:avLst/>
            </a:prstGeom>
            <a:solidFill>
              <a:schemeClr val="tx2">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3" name="مستطيل 12"/>
            <p:cNvSpPr/>
            <p:nvPr/>
          </p:nvSpPr>
          <p:spPr bwMode="auto">
            <a:xfrm>
              <a:off x="382116" y="2845798"/>
              <a:ext cx="1512198" cy="8064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7940" tIns="27940" rIns="27940" bIns="27940" spcCol="1270" anchor="ctr"/>
            <a:lstStyle/>
            <a:p>
              <a:pPr algn="ctr" defTabSz="1066800" rtl="1">
                <a:lnSpc>
                  <a:spcPct val="90000"/>
                </a:lnSpc>
                <a:spcAft>
                  <a:spcPct val="35000"/>
                </a:spcAft>
                <a:defRPr/>
              </a:pPr>
              <a:r>
                <a:rPr lang="en-US" sz="1400" b="1" dirty="0" smtClean="0">
                  <a:latin typeface="Times New Roman" pitchFamily="18" charset="0"/>
                  <a:cs typeface="Times New Roman" pitchFamily="18" charset="0"/>
                </a:rPr>
                <a:t>  COMMAND </a:t>
              </a:r>
              <a:r>
                <a:rPr lang="ar-SA" sz="1600" b="1" dirty="0">
                  <a:latin typeface="Times New Roman" pitchFamily="18" charset="0"/>
                  <a:cs typeface="Times New Roman" pitchFamily="18" charset="0"/>
                </a:rPr>
                <a:t>قيادة</a:t>
              </a:r>
            </a:p>
          </p:txBody>
        </p:sp>
      </p:grpSp>
      <p:grpSp>
        <p:nvGrpSpPr>
          <p:cNvPr id="49" name="Group 48"/>
          <p:cNvGrpSpPr/>
          <p:nvPr/>
        </p:nvGrpSpPr>
        <p:grpSpPr>
          <a:xfrm>
            <a:off x="6287713" y="3323456"/>
            <a:ext cx="1889382" cy="878287"/>
            <a:chOff x="6956223" y="2759080"/>
            <a:chExt cx="2165144" cy="1006475"/>
          </a:xfrm>
        </p:grpSpPr>
        <p:sp>
          <p:nvSpPr>
            <p:cNvPr id="36" name="Rounded Rectangle 35"/>
            <p:cNvSpPr/>
            <p:nvPr/>
          </p:nvSpPr>
          <p:spPr>
            <a:xfrm>
              <a:off x="7062380" y="2867027"/>
              <a:ext cx="1935162" cy="733428"/>
            </a:xfrm>
            <a:prstGeom prst="roundRect">
              <a:avLst/>
            </a:prstGeom>
            <a:solidFill>
              <a:schemeClr val="tx2">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5" name="مستطيل 12"/>
            <p:cNvSpPr/>
            <p:nvPr/>
          </p:nvSpPr>
          <p:spPr bwMode="auto">
            <a:xfrm>
              <a:off x="6956223" y="2759080"/>
              <a:ext cx="2165144" cy="10064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7940" tIns="27940" rIns="27940" bIns="27940" spcCol="1270" anchor="ctr"/>
            <a:lstStyle/>
            <a:p>
              <a:pPr algn="ctr" defTabSz="977900" rtl="1">
                <a:lnSpc>
                  <a:spcPct val="90000"/>
                </a:lnSpc>
                <a:spcAft>
                  <a:spcPct val="35000"/>
                </a:spcAft>
                <a:defRPr/>
              </a:pPr>
              <a:r>
                <a:rPr lang="en-US" sz="1400" b="1" dirty="0">
                  <a:latin typeface="Times New Roman" pitchFamily="18" charset="0"/>
                  <a:cs typeface="Times New Roman" pitchFamily="18" charset="0"/>
                </a:rPr>
                <a:t>INTELLIGENCE</a:t>
              </a:r>
            </a:p>
            <a:p>
              <a:pPr algn="ctr" defTabSz="1066800" rtl="1">
                <a:lnSpc>
                  <a:spcPct val="90000"/>
                </a:lnSpc>
                <a:spcAft>
                  <a:spcPct val="35000"/>
                </a:spcAft>
                <a:defRPr/>
              </a:pPr>
              <a:r>
                <a:rPr lang="ar-SA" sz="1600" b="1" dirty="0">
                  <a:latin typeface="Times New Roman" pitchFamily="18" charset="0"/>
                  <a:cs typeface="Times New Roman" pitchFamily="18" charset="0"/>
                </a:rPr>
                <a:t>استخبارات</a:t>
              </a:r>
            </a:p>
          </p:txBody>
        </p:sp>
      </p:grpSp>
      <p:grpSp>
        <p:nvGrpSpPr>
          <p:cNvPr id="52" name="Group 51"/>
          <p:cNvGrpSpPr/>
          <p:nvPr/>
        </p:nvGrpSpPr>
        <p:grpSpPr>
          <a:xfrm>
            <a:off x="2936928" y="5649468"/>
            <a:ext cx="3309618" cy="1072541"/>
            <a:chOff x="3127417" y="5570536"/>
            <a:chExt cx="2972425" cy="1229082"/>
          </a:xfrm>
        </p:grpSpPr>
        <p:sp>
          <p:nvSpPr>
            <p:cNvPr id="40" name="Rounded Rectangle 39"/>
            <p:cNvSpPr/>
            <p:nvPr/>
          </p:nvSpPr>
          <p:spPr>
            <a:xfrm>
              <a:off x="3127417" y="5570536"/>
              <a:ext cx="2972425" cy="1229082"/>
            </a:xfrm>
            <a:prstGeom prst="roundRect">
              <a:avLst>
                <a:gd name="adj" fmla="val 8846"/>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مستطيل 20"/>
            <p:cNvSpPr/>
            <p:nvPr/>
          </p:nvSpPr>
          <p:spPr bwMode="auto">
            <a:xfrm>
              <a:off x="3202482" y="5625113"/>
              <a:ext cx="2852330" cy="40322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0640" tIns="40640" rIns="40640" bIns="40640" spcCol="1270"/>
            <a:lstStyle/>
            <a:p>
              <a:pPr algn="ctr" defTabSz="1422400" rtl="1">
                <a:lnSpc>
                  <a:spcPct val="90000"/>
                </a:lnSpc>
                <a:spcAft>
                  <a:spcPct val="35000"/>
                </a:spcAft>
                <a:defRPr/>
              </a:pPr>
              <a:r>
                <a:rPr lang="en-US" sz="2400" dirty="0">
                  <a:solidFill>
                    <a:schemeClr val="tx2"/>
                  </a:solidFill>
                  <a:latin typeface="Times New Roman" pitchFamily="18" charset="0"/>
                  <a:cs typeface="Times New Roman" pitchFamily="18" charset="0"/>
                </a:rPr>
                <a:t>Decision Making</a:t>
              </a:r>
              <a:endParaRPr lang="ar-SA" sz="2400" dirty="0">
                <a:solidFill>
                  <a:schemeClr val="tx2"/>
                </a:solidFill>
                <a:latin typeface="Times New Roman" pitchFamily="18" charset="0"/>
                <a:cs typeface="Times New Roman" pitchFamily="18" charset="0"/>
              </a:endParaRPr>
            </a:p>
          </p:txBody>
        </p:sp>
        <p:sp>
          <p:nvSpPr>
            <p:cNvPr id="51" name="مستطيل 20"/>
            <p:cNvSpPr/>
            <p:nvPr/>
          </p:nvSpPr>
          <p:spPr bwMode="auto">
            <a:xfrm>
              <a:off x="3532291" y="5969600"/>
              <a:ext cx="2177025" cy="6520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0640" tIns="40640" rIns="40640" bIns="40640" spcCol="1270"/>
            <a:lstStyle/>
            <a:p>
              <a:pPr algn="ctr" defTabSz="1422400" rtl="1">
                <a:lnSpc>
                  <a:spcPct val="90000"/>
                </a:lnSpc>
                <a:spcAft>
                  <a:spcPct val="35000"/>
                </a:spcAft>
                <a:defRPr/>
              </a:pPr>
              <a:r>
                <a:rPr lang="ar-SA" sz="2000" b="1" dirty="0" smtClean="0">
                  <a:solidFill>
                    <a:schemeClr val="tx2"/>
                  </a:solidFill>
                  <a:cs typeface="+mj-cs"/>
                </a:rPr>
                <a:t>صنع القرار</a:t>
              </a:r>
            </a:p>
            <a:p>
              <a:pPr algn="ctr" defTabSz="1422400" rtl="1">
                <a:lnSpc>
                  <a:spcPct val="90000"/>
                </a:lnSpc>
                <a:spcAft>
                  <a:spcPct val="35000"/>
                </a:spcAft>
                <a:defRPr/>
              </a:pPr>
              <a:r>
                <a:rPr lang="ar-SA" sz="2000" b="1" dirty="0" smtClean="0">
                  <a:solidFill>
                    <a:schemeClr val="tx2"/>
                  </a:solidFill>
                  <a:cs typeface="+mj-cs"/>
                </a:rPr>
                <a:t>(استخدام القوات والموارد</a:t>
              </a:r>
              <a:r>
                <a:rPr lang="ar-SA" sz="2000" b="1" dirty="0" smtClean="0">
                  <a:solidFill>
                    <a:schemeClr val="tx2"/>
                  </a:solidFill>
                </a:rPr>
                <a:t>)</a:t>
              </a:r>
              <a:endParaRPr lang="ar-SA" sz="2000" b="1" dirty="0">
                <a:solidFill>
                  <a:schemeClr val="tx2"/>
                </a:solidFill>
              </a:endParaRPr>
            </a:p>
          </p:txBody>
        </p:sp>
      </p:grpSp>
      <p:sp>
        <p:nvSpPr>
          <p:cNvPr id="41" name="عنصر نائب لرقم الشريحة 3"/>
          <p:cNvSpPr>
            <a:spLocks noGrp="1"/>
          </p:cNvSpPr>
          <p:nvPr>
            <p:ph type="sldNum" sz="quarter" idx="12"/>
          </p:nvPr>
        </p:nvSpPr>
        <p:spPr bwMode="auto">
          <a:xfrm>
            <a:off x="3700" y="6424457"/>
            <a:ext cx="838200" cy="403225"/>
          </a:xfrm>
          <a:noFill/>
          <a:ln>
            <a:miter lim="800000"/>
            <a:headEnd/>
            <a:tailEnd/>
          </a:ln>
        </p:spPr>
        <p:txBody>
          <a:bodyPr/>
          <a:lstStyle/>
          <a:p>
            <a:pPr algn="ctr"/>
            <a:r>
              <a:rPr lang="en-US" altLang="ar-SA" sz="1400" b="1" dirty="0" smtClean="0">
                <a:latin typeface="Arial" charset="0"/>
                <a:cs typeface="Arial" charset="0"/>
              </a:rPr>
              <a:t>-</a:t>
            </a:r>
            <a:fld id="{556CD623-0AB5-4F82-AC57-26861663FB45}" type="slidenum">
              <a:rPr lang="en-US" altLang="ar-SA" sz="1400" b="1" smtClean="0">
                <a:latin typeface="Arial" charset="0"/>
                <a:cs typeface="Arial" charset="0"/>
              </a:rPr>
              <a:pPr algn="ctr"/>
              <a:t>9</a:t>
            </a:fld>
            <a:r>
              <a:rPr lang="en-US" altLang="ar-SA" sz="1400" b="1" dirty="0" smtClean="0">
                <a:latin typeface="Arial" charset="0"/>
                <a:cs typeface="Arial" charset="0"/>
              </a:rPr>
              <a:t>-</a:t>
            </a:r>
          </a:p>
        </p:txBody>
      </p:sp>
      <p:sp>
        <p:nvSpPr>
          <p:cNvPr id="44" name="Rounded Rectangle 9"/>
          <p:cNvSpPr/>
          <p:nvPr/>
        </p:nvSpPr>
        <p:spPr>
          <a:xfrm>
            <a:off x="2054269" y="1091106"/>
            <a:ext cx="5047989" cy="733237"/>
          </a:xfrm>
          <a:prstGeom prst="roundRect">
            <a:avLst>
              <a:gd name="adj" fmla="val 362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altLang="ar-SA" sz="3200" b="1" dirty="0" smtClean="0">
                <a:solidFill>
                  <a:schemeClr val="bg1"/>
                </a:solidFill>
                <a:latin typeface="Traditional Arabic" pitchFamily="18" charset="-78"/>
              </a:rPr>
              <a:t>4.تجربة وزارة الدفاع في نقل التقنية</a:t>
            </a:r>
            <a:endParaRPr lang="ar-SA" altLang="ar-SA" sz="3200" b="1" dirty="0">
              <a:solidFill>
                <a:schemeClr val="bg1"/>
              </a:solidFill>
              <a:latin typeface="Traditional Arabic" pitchFamily="18" charset="-78"/>
            </a:endParaRPr>
          </a:p>
        </p:txBody>
      </p:sp>
    </p:spTree>
    <p:extLst>
      <p:ext uri="{BB962C8B-B14F-4D97-AF65-F5344CB8AC3E}">
        <p14:creationId xmlns:p14="http://schemas.microsoft.com/office/powerpoint/2010/main" val="227031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1000" fill="hold"/>
                                        <p:tgtEl>
                                          <p:spTgt spid="4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1000" fill="hold"/>
                                        <p:tgtEl>
                                          <p:spTgt spid="4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1000"/>
                                        <p:tgtEl>
                                          <p:spTgt spid="49"/>
                                        </p:tgtEl>
                                      </p:cBhvr>
                                    </p:animEffect>
                                    <p:anim calcmode="lin" valueType="num">
                                      <p:cBhvr>
                                        <p:cTn id="71" dur="1000" fill="hold"/>
                                        <p:tgtEl>
                                          <p:spTgt spid="49"/>
                                        </p:tgtEl>
                                        <p:attrNameLst>
                                          <p:attrName>ppt_x</p:attrName>
                                        </p:attrNameLst>
                                      </p:cBhvr>
                                      <p:tavLst>
                                        <p:tav tm="0">
                                          <p:val>
                                            <p:strVal val="#ppt_x"/>
                                          </p:val>
                                        </p:tav>
                                        <p:tav tm="100000">
                                          <p:val>
                                            <p:strVal val="#ppt_x"/>
                                          </p:val>
                                        </p:tav>
                                      </p:tavLst>
                                    </p:anim>
                                    <p:anim calcmode="lin" valueType="num">
                                      <p:cBhvr>
                                        <p:cTn id="7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1000"/>
                                        <p:tgtEl>
                                          <p:spTgt spid="29"/>
                                        </p:tgtEl>
                                      </p:cBhvr>
                                    </p:animEffect>
                                    <p:anim calcmode="lin" valueType="num">
                                      <p:cBhvr>
                                        <p:cTn id="85" dur="1000" fill="hold"/>
                                        <p:tgtEl>
                                          <p:spTgt spid="29"/>
                                        </p:tgtEl>
                                        <p:attrNameLst>
                                          <p:attrName>ppt_x</p:attrName>
                                        </p:attrNameLst>
                                      </p:cBhvr>
                                      <p:tavLst>
                                        <p:tav tm="0">
                                          <p:val>
                                            <p:strVal val="#ppt_x"/>
                                          </p:val>
                                        </p:tav>
                                        <p:tav tm="100000">
                                          <p:val>
                                            <p:strVal val="#ppt_x"/>
                                          </p:val>
                                        </p:tav>
                                      </p:tavLst>
                                    </p:anim>
                                    <p:anim calcmode="lin" valueType="num">
                                      <p:cBhvr>
                                        <p:cTn id="8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1000"/>
                                        <p:tgtEl>
                                          <p:spTgt spid="52"/>
                                        </p:tgtEl>
                                      </p:cBhvr>
                                    </p:animEffect>
                                    <p:anim calcmode="lin" valueType="num">
                                      <p:cBhvr>
                                        <p:cTn id="92" dur="1000" fill="hold"/>
                                        <p:tgtEl>
                                          <p:spTgt spid="52"/>
                                        </p:tgtEl>
                                        <p:attrNameLst>
                                          <p:attrName>ppt_x</p:attrName>
                                        </p:attrNameLst>
                                      </p:cBhvr>
                                      <p:tavLst>
                                        <p:tav tm="0">
                                          <p:val>
                                            <p:strVal val="#ppt_x"/>
                                          </p:val>
                                        </p:tav>
                                        <p:tav tm="100000">
                                          <p:val>
                                            <p:strVal val="#ppt_x"/>
                                          </p:val>
                                        </p:tav>
                                      </p:tavLst>
                                    </p:anim>
                                    <p:anim calcmode="lin" valueType="num">
                                      <p:cBhvr>
                                        <p:cTn id="9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29" grpId="0" animBg="1"/>
      <p:bldP spid="28" grpId="0" animBg="1"/>
      <p:bldP spid="4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62500" lnSpcReduction="20000"/>
      </a:bodyPr>
      <a:lstStyle>
        <a:defPPr algn="just" rtl="1">
          <a:spcBef>
            <a:spcPct val="20000"/>
          </a:spcBef>
          <a:defRPr sz="3000" b="1" dirty="0" smtClean="0">
            <a:solidFill>
              <a:srgbClr val="FF0000"/>
            </a:solidFill>
            <a:latin typeface="Traditional Arabic" pitchFamily="18" charset="-78"/>
            <a:cs typeface="Traditional Arabic" pitchFamily="18" charset="-78"/>
          </a:defRPr>
        </a:defPPr>
      </a:lstStyle>
    </a:tx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11673</TotalTime>
  <Words>1938</Words>
  <Application>Microsoft Office PowerPoint</Application>
  <PresentationFormat>عرض على الشاشة (3:4)‏</PresentationFormat>
  <Paragraphs>251</Paragraphs>
  <Slides>25</Slides>
  <Notes>2</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Department</dc:creator>
  <cp:lastModifiedBy>علي فتاح</cp:lastModifiedBy>
  <cp:revision>455</cp:revision>
  <cp:lastPrinted>2016-04-26T11:06:08Z</cp:lastPrinted>
  <dcterms:created xsi:type="dcterms:W3CDTF">2016-03-08T08:45:51Z</dcterms:created>
  <dcterms:modified xsi:type="dcterms:W3CDTF">2016-04-27T07:08:21Z</dcterms:modified>
</cp:coreProperties>
</file>