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4" r:id="rId3"/>
    <p:sldId id="267" r:id="rId4"/>
    <p:sldId id="268" r:id="rId5"/>
    <p:sldId id="270" r:id="rId6"/>
    <p:sldId id="271" r:id="rId7"/>
    <p:sldId id="280" r:id="rId8"/>
    <p:sldId id="272" r:id="rId9"/>
    <p:sldId id="275" r:id="rId10"/>
    <p:sldId id="273" r:id="rId11"/>
    <p:sldId id="277" r:id="rId12"/>
    <p:sldId id="279" r:id="rId13"/>
    <p:sldId id="281" r:id="rId14"/>
    <p:sldId id="265" r:id="rId15"/>
    <p:sldId id="278" r:id="rId16"/>
    <p:sldId id="283" r:id="rId17"/>
    <p:sldId id="282" r:id="rId18"/>
    <p:sldId id="276" r:id="rId19"/>
    <p:sldId id="266" r:id="rId20"/>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4E8F9B-9288-409E-A9CF-6AE0114B3A4E}">
          <p14:sldIdLst>
            <p14:sldId id="256"/>
            <p14:sldId id="264"/>
          </p14:sldIdLst>
        </p14:section>
        <p14:section name="Complex Socio-technical" id="{C911FD2C-A8C4-49B9-A92A-0B1FDABBF3A4}">
          <p14:sldIdLst>
            <p14:sldId id="267"/>
            <p14:sldId id="268"/>
            <p14:sldId id="270"/>
            <p14:sldId id="271"/>
            <p14:sldId id="280"/>
          </p14:sldIdLst>
        </p14:section>
        <p14:section name="Information Technology" id="{4BD82AD1-8175-4DFF-B2A2-29A5636827F3}">
          <p14:sldIdLst>
            <p14:sldId id="272"/>
            <p14:sldId id="275"/>
            <p14:sldId id="273"/>
          </p14:sldIdLst>
        </p14:section>
        <p14:section name="Challenges" id="{A6AF7B45-CF2A-46A4-8643-DDADAB24D7F6}">
          <p14:sldIdLst>
            <p14:sldId id="277"/>
            <p14:sldId id="279"/>
            <p14:sldId id="281"/>
            <p14:sldId id="265"/>
            <p14:sldId id="278"/>
            <p14:sldId id="283"/>
            <p14:sldId id="282"/>
            <p14:sldId id="276"/>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1832" autoAdjust="0"/>
  </p:normalViewPr>
  <p:slideViewPr>
    <p:cSldViewPr snapToGrid="0">
      <p:cViewPr varScale="1">
        <p:scale>
          <a:sx n="67" d="100"/>
          <a:sy n="67" d="100"/>
        </p:scale>
        <p:origin x="2136" y="78"/>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E1883-404E-455B-81ED-159D8C729FE0}" type="datetimeFigureOut">
              <a:rPr lang="en-US" smtClean="0"/>
              <a:t>10/19/2017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FFDCB-5A14-46D6-842E-1414A704E72B}" type="slidenum">
              <a:rPr lang="en-US" smtClean="0"/>
              <a:t>‹#›</a:t>
            </a:fld>
            <a:endParaRPr lang="en-US"/>
          </a:p>
        </p:txBody>
      </p:sp>
    </p:spTree>
    <p:extLst>
      <p:ext uri="{BB962C8B-B14F-4D97-AF65-F5344CB8AC3E}">
        <p14:creationId xmlns:p14="http://schemas.microsoft.com/office/powerpoint/2010/main" val="1786443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Science and technology are big contributions to the economic development, but can also lead to negative side effects as it evolves. For example, people care more about materialistic things than the negative influences they have created in human morals and education.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Many social problems have appeared in society and cannot seem to be solved by natural science and technology alone. It requires the need for social sciences as well. Social technology is the strategy used to help solve the wrong behaviors in the world that are caused by social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difference between the past and present technology is the extent of social binding. The more social forces it binds together the more powerful the technology is. </a:t>
            </a:r>
            <a:endParaRPr lang="ar-SA" dirty="0"/>
          </a:p>
        </p:txBody>
      </p:sp>
      <p:sp>
        <p:nvSpPr>
          <p:cNvPr id="4" name="Slide Number Placeholder 3"/>
          <p:cNvSpPr>
            <a:spLocks noGrp="1"/>
          </p:cNvSpPr>
          <p:nvPr>
            <p:ph type="sldNum" sz="quarter" idx="10"/>
          </p:nvPr>
        </p:nvSpPr>
        <p:spPr/>
        <p:txBody>
          <a:bodyPr/>
          <a:lstStyle/>
          <a:p>
            <a:fld id="{1FFFFDCB-5A14-46D6-842E-1414A704E72B}" type="slidenum">
              <a:rPr lang="en-US" smtClean="0"/>
              <a:t>1</a:t>
            </a:fld>
            <a:endParaRPr lang="en-US"/>
          </a:p>
        </p:txBody>
      </p:sp>
    </p:spTree>
    <p:extLst>
      <p:ext uri="{BB962C8B-B14F-4D97-AF65-F5344CB8AC3E}">
        <p14:creationId xmlns:p14="http://schemas.microsoft.com/office/powerpoint/2010/main" val="3489889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FFFFDCB-5A14-46D6-842E-1414A704E72B}" type="slidenum">
              <a:rPr lang="en-US" smtClean="0"/>
              <a:t>10</a:t>
            </a:fld>
            <a:endParaRPr lang="en-US"/>
          </a:p>
        </p:txBody>
      </p:sp>
    </p:spTree>
    <p:extLst>
      <p:ext uri="{BB962C8B-B14F-4D97-AF65-F5344CB8AC3E}">
        <p14:creationId xmlns:p14="http://schemas.microsoft.com/office/powerpoint/2010/main" val="502363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FFFFDCB-5A14-46D6-842E-1414A704E72B}" type="slidenum">
              <a:rPr lang="en-US" smtClean="0"/>
              <a:t>11</a:t>
            </a:fld>
            <a:endParaRPr lang="en-US"/>
          </a:p>
        </p:txBody>
      </p:sp>
    </p:spTree>
    <p:extLst>
      <p:ext uri="{BB962C8B-B14F-4D97-AF65-F5344CB8AC3E}">
        <p14:creationId xmlns:p14="http://schemas.microsoft.com/office/powerpoint/2010/main" val="280416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MSans10-Regular"/>
              </a:rPr>
              <a:t>ETHICS considers the introduction</a:t>
            </a:r>
          </a:p>
          <a:p>
            <a:r>
              <a:rPr lang="en-US" dirty="0">
                <a:latin typeface="LMSans10-Regular"/>
              </a:rPr>
              <a:t>of a new system as part of a broader change process. There are four identifiable</a:t>
            </a:r>
          </a:p>
          <a:p>
            <a:r>
              <a:rPr lang="en-US" dirty="0">
                <a:latin typeface="LMSans10-Regular"/>
              </a:rPr>
              <a:t>aspects to this change process that need to be considered:</a:t>
            </a:r>
          </a:p>
          <a:p>
            <a:r>
              <a:rPr lang="en-US" dirty="0">
                <a:latin typeface="LMSans10-Regular"/>
              </a:rPr>
              <a:t>1. Setting and achieving system objectives that take into consideration the</a:t>
            </a:r>
          </a:p>
          <a:p>
            <a:r>
              <a:rPr lang="en-US" dirty="0">
                <a:latin typeface="LMSans10-Regular"/>
              </a:rPr>
              <a:t>differing views of all of the system stakeholders.</a:t>
            </a:r>
          </a:p>
          <a:p>
            <a:r>
              <a:rPr lang="en-US" dirty="0">
                <a:latin typeface="LMSans10-Regular"/>
              </a:rPr>
              <a:t>2. Adaptation to the new system and new ways of working.</a:t>
            </a:r>
          </a:p>
          <a:p>
            <a:r>
              <a:rPr lang="en-US" dirty="0">
                <a:latin typeface="LMSans10-Regular"/>
              </a:rPr>
              <a:t>3. Integration of the various elements of the new system into a coherent,</a:t>
            </a:r>
          </a:p>
          <a:p>
            <a:r>
              <a:rPr lang="en-US" dirty="0">
                <a:latin typeface="LMSans10-Regular"/>
              </a:rPr>
              <a:t>functioning whole.</a:t>
            </a:r>
          </a:p>
          <a:p>
            <a:r>
              <a:rPr lang="en-US" dirty="0">
                <a:latin typeface="LMSans10-Regular"/>
              </a:rPr>
              <a:t>4. </a:t>
            </a:r>
            <a:r>
              <a:rPr lang="en-US" dirty="0" err="1">
                <a:latin typeface="LMSans10-Regular"/>
              </a:rPr>
              <a:t>Stabilisation</a:t>
            </a:r>
            <a:r>
              <a:rPr lang="en-US" dirty="0">
                <a:latin typeface="LMSans10-Regular"/>
              </a:rPr>
              <a:t> of the new ways of working.</a:t>
            </a:r>
          </a:p>
          <a:p>
            <a:endParaRPr lang="en-US" dirty="0">
              <a:latin typeface="LMSans10-Regular"/>
            </a:endParaRPr>
          </a:p>
          <a:p>
            <a:r>
              <a:rPr lang="en-US" dirty="0">
                <a:latin typeface="LMSans10-Regular"/>
              </a:rPr>
              <a:t>Socio-technical approaches can help the design of</a:t>
            </a:r>
          </a:p>
          <a:p>
            <a:r>
              <a:rPr lang="en-US" dirty="0" err="1">
                <a:latin typeface="LMSans10-Regular"/>
              </a:rPr>
              <a:t>organisational</a:t>
            </a:r>
            <a:r>
              <a:rPr lang="en-US" dirty="0">
                <a:latin typeface="LMSans10-Regular"/>
              </a:rPr>
              <a:t> structures and business processes as well as technical systems.</a:t>
            </a:r>
          </a:p>
          <a:p>
            <a:endParaRPr lang="en-US" dirty="0">
              <a:latin typeface="LMSans10-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IDFont+F6"/>
              </a:rPr>
              <a:t>The source of the problem is that techno-centric approaches to systems design do not properly consider the complex relationships between the </a:t>
            </a:r>
            <a:r>
              <a:rPr lang="en-US" sz="1200" dirty="0" err="1">
                <a:latin typeface="CIDFont+F6"/>
              </a:rPr>
              <a:t>organisation</a:t>
            </a:r>
            <a:r>
              <a:rPr lang="en-US" sz="1200" dirty="0">
                <a:latin typeface="CIDFont+F6"/>
              </a:rPr>
              <a:t>, the people enacting business processes and the system that supports these processes</a:t>
            </a:r>
          </a:p>
          <a:p>
            <a:endParaRPr lang="ar-SA" dirty="0"/>
          </a:p>
          <a:p>
            <a:endParaRPr lang="ar-SA" dirty="0"/>
          </a:p>
          <a:p>
            <a:endParaRPr lang="ar-SA" dirty="0"/>
          </a:p>
        </p:txBody>
      </p:sp>
      <p:sp>
        <p:nvSpPr>
          <p:cNvPr id="4" name="Slide Number Placeholder 3"/>
          <p:cNvSpPr>
            <a:spLocks noGrp="1"/>
          </p:cNvSpPr>
          <p:nvPr>
            <p:ph type="sldNum" sz="quarter" idx="10"/>
          </p:nvPr>
        </p:nvSpPr>
        <p:spPr/>
        <p:txBody>
          <a:bodyPr/>
          <a:lstStyle/>
          <a:p>
            <a:fld id="{1FFFFDCB-5A14-46D6-842E-1414A704E72B}" type="slidenum">
              <a:rPr lang="en-US" smtClean="0"/>
              <a:t>12</a:t>
            </a:fld>
            <a:endParaRPr lang="en-US"/>
          </a:p>
        </p:txBody>
      </p:sp>
    </p:spTree>
    <p:extLst>
      <p:ext uri="{BB962C8B-B14F-4D97-AF65-F5344CB8AC3E}">
        <p14:creationId xmlns:p14="http://schemas.microsoft.com/office/powerpoint/2010/main" val="3353980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FFFFDCB-5A14-46D6-842E-1414A704E72B}" type="slidenum">
              <a:rPr lang="en-US" smtClean="0"/>
              <a:t>13</a:t>
            </a:fld>
            <a:endParaRPr lang="en-US"/>
          </a:p>
        </p:txBody>
      </p:sp>
    </p:spTree>
    <p:extLst>
      <p:ext uri="{BB962C8B-B14F-4D97-AF65-F5344CB8AC3E}">
        <p14:creationId xmlns:p14="http://schemas.microsoft.com/office/powerpoint/2010/main" val="3829776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Process changes</a:t>
            </a:r>
          </a:p>
          <a:p>
            <a:r>
              <a:rPr lang="en-US" sz="1200" b="0" i="0" u="none" strike="noStrike" kern="1200" baseline="0" dirty="0">
                <a:solidFill>
                  <a:schemeClr val="tx1"/>
                </a:solidFill>
                <a:latin typeface="+mn-lt"/>
                <a:ea typeface="+mn-ea"/>
                <a:cs typeface="+mn-cs"/>
              </a:rPr>
              <a:t>• Does the system require changes to the work processes in the environment?</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Job changes</a:t>
            </a:r>
          </a:p>
          <a:p>
            <a:r>
              <a:rPr lang="en-US" sz="1200" b="0" i="0" u="none" strike="noStrike" kern="1200" baseline="0" dirty="0">
                <a:solidFill>
                  <a:schemeClr val="tx1"/>
                </a:solidFill>
                <a:latin typeface="+mn-lt"/>
                <a:ea typeface="+mn-ea"/>
                <a:cs typeface="+mn-cs"/>
              </a:rPr>
              <a:t>• Does the system de-skill the users in an environment or cause them to change the way they work?</a:t>
            </a: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Organizational changes</a:t>
            </a:r>
          </a:p>
          <a:p>
            <a:r>
              <a:rPr lang="en-US" sz="1200" b="0" i="0" u="none" strike="noStrike" kern="1200" baseline="0" dirty="0">
                <a:solidFill>
                  <a:schemeClr val="tx1"/>
                </a:solidFill>
                <a:latin typeface="+mn-lt"/>
                <a:ea typeface="+mn-ea"/>
                <a:cs typeface="+mn-cs"/>
              </a:rPr>
              <a:t>• Does the system change the political power structure in an </a:t>
            </a:r>
            <a:r>
              <a:rPr lang="en-US" sz="1200" b="0" i="0" u="none" strike="noStrike" kern="1200" baseline="0" dirty="0" err="1">
                <a:solidFill>
                  <a:schemeClr val="tx1"/>
                </a:solidFill>
                <a:latin typeface="+mn-lt"/>
                <a:ea typeface="+mn-ea"/>
                <a:cs typeface="+mn-cs"/>
              </a:rPr>
              <a:t>organisation</a:t>
            </a:r>
            <a:r>
              <a:rPr lang="en-US" sz="1200" b="0" i="0" u="none" strike="noStrike" kern="1200" baseline="0" dirty="0">
                <a:solidFill>
                  <a:schemeClr val="tx1"/>
                </a:solidFill>
                <a:latin typeface="+mn-lt"/>
                <a:ea typeface="+mn-ea"/>
                <a:cs typeface="+mn-cs"/>
              </a:rPr>
              <a:t>?</a:t>
            </a:r>
            <a:endParaRPr lang="ar-SA" dirty="0"/>
          </a:p>
        </p:txBody>
      </p:sp>
      <p:sp>
        <p:nvSpPr>
          <p:cNvPr id="4" name="Slide Number Placeholder 3"/>
          <p:cNvSpPr>
            <a:spLocks noGrp="1"/>
          </p:cNvSpPr>
          <p:nvPr>
            <p:ph type="sldNum" sz="quarter" idx="10"/>
          </p:nvPr>
        </p:nvSpPr>
        <p:spPr/>
        <p:txBody>
          <a:bodyPr/>
          <a:lstStyle/>
          <a:p>
            <a:fld id="{1FFFFDCB-5A14-46D6-842E-1414A704E72B}" type="slidenum">
              <a:rPr lang="en-US" smtClean="0"/>
              <a:t>14</a:t>
            </a:fld>
            <a:endParaRPr lang="en-US"/>
          </a:p>
        </p:txBody>
      </p:sp>
    </p:spTree>
    <p:extLst>
      <p:ext uri="{BB962C8B-B14F-4D97-AF65-F5344CB8AC3E}">
        <p14:creationId xmlns:p14="http://schemas.microsoft.com/office/powerpoint/2010/main" val="3887135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FFFFDCB-5A14-46D6-842E-1414A704E72B}" type="slidenum">
              <a:rPr lang="en-US" smtClean="0"/>
              <a:t>15</a:t>
            </a:fld>
            <a:endParaRPr lang="en-US"/>
          </a:p>
        </p:txBody>
      </p:sp>
    </p:spTree>
    <p:extLst>
      <p:ext uri="{BB962C8B-B14F-4D97-AF65-F5344CB8AC3E}">
        <p14:creationId xmlns:p14="http://schemas.microsoft.com/office/powerpoint/2010/main" val="2844623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FFFFDCB-5A14-46D6-842E-1414A704E72B}" type="slidenum">
              <a:rPr lang="en-US" smtClean="0"/>
              <a:t>16</a:t>
            </a:fld>
            <a:endParaRPr lang="en-US"/>
          </a:p>
        </p:txBody>
      </p:sp>
    </p:spTree>
    <p:extLst>
      <p:ext uri="{BB962C8B-B14F-4D97-AF65-F5344CB8AC3E}">
        <p14:creationId xmlns:p14="http://schemas.microsoft.com/office/powerpoint/2010/main" val="317992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FFFFDCB-5A14-46D6-842E-1414A704E72B}" type="slidenum">
              <a:rPr lang="en-US" smtClean="0"/>
              <a:t>17</a:t>
            </a:fld>
            <a:endParaRPr lang="en-US"/>
          </a:p>
        </p:txBody>
      </p:sp>
    </p:spTree>
    <p:extLst>
      <p:ext uri="{BB962C8B-B14F-4D97-AF65-F5344CB8AC3E}">
        <p14:creationId xmlns:p14="http://schemas.microsoft.com/office/powerpoint/2010/main" val="3383986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FFFFDCB-5A14-46D6-842E-1414A704E72B}" type="slidenum">
              <a:rPr lang="en-US" smtClean="0"/>
              <a:t>18</a:t>
            </a:fld>
            <a:endParaRPr lang="en-US"/>
          </a:p>
        </p:txBody>
      </p:sp>
    </p:spTree>
    <p:extLst>
      <p:ext uri="{BB962C8B-B14F-4D97-AF65-F5344CB8AC3E}">
        <p14:creationId xmlns:p14="http://schemas.microsoft.com/office/powerpoint/2010/main" val="3306494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FFFFDCB-5A14-46D6-842E-1414A704E72B}" type="slidenum">
              <a:rPr lang="en-US" smtClean="0"/>
              <a:t>19</a:t>
            </a:fld>
            <a:endParaRPr lang="en-US"/>
          </a:p>
        </p:txBody>
      </p:sp>
    </p:spTree>
    <p:extLst>
      <p:ext uri="{BB962C8B-B14F-4D97-AF65-F5344CB8AC3E}">
        <p14:creationId xmlns:p14="http://schemas.microsoft.com/office/powerpoint/2010/main" val="4301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Logical sequence of the subject</a:t>
            </a:r>
            <a:endParaRPr lang="ar-SA" dirty="0"/>
          </a:p>
        </p:txBody>
      </p:sp>
      <p:sp>
        <p:nvSpPr>
          <p:cNvPr id="4" name="Slide Number Placeholder 3"/>
          <p:cNvSpPr>
            <a:spLocks noGrp="1"/>
          </p:cNvSpPr>
          <p:nvPr>
            <p:ph type="sldNum" sz="quarter" idx="10"/>
          </p:nvPr>
        </p:nvSpPr>
        <p:spPr/>
        <p:txBody>
          <a:bodyPr/>
          <a:lstStyle/>
          <a:p>
            <a:fld id="{1FFFFDCB-5A14-46D6-842E-1414A704E72B}" type="slidenum">
              <a:rPr lang="en-US" smtClean="0"/>
              <a:t>2</a:t>
            </a:fld>
            <a:endParaRPr lang="en-US"/>
          </a:p>
        </p:txBody>
      </p:sp>
    </p:spTree>
    <p:extLst>
      <p:ext uri="{BB962C8B-B14F-4D97-AF65-F5344CB8AC3E}">
        <p14:creationId xmlns:p14="http://schemas.microsoft.com/office/powerpoint/2010/main" val="1814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FFFFDCB-5A14-46D6-842E-1414A704E72B}" type="slidenum">
              <a:rPr lang="en-US" smtClean="0"/>
              <a:t>3</a:t>
            </a:fld>
            <a:endParaRPr lang="en-US"/>
          </a:p>
        </p:txBody>
      </p:sp>
    </p:spTree>
    <p:extLst>
      <p:ext uri="{BB962C8B-B14F-4D97-AF65-F5344CB8AC3E}">
        <p14:creationId xmlns:p14="http://schemas.microsoft.com/office/powerpoint/2010/main" val="2035873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here system in every where, educational system, financial</a:t>
            </a:r>
          </a:p>
          <a:p>
            <a:endParaRPr lang="en-US" baseline="0" dirty="0"/>
          </a:p>
          <a:p>
            <a:r>
              <a:rPr lang="en-US" baseline="0" dirty="0"/>
              <a:t>But what we mean here is</a:t>
            </a:r>
          </a:p>
          <a:p>
            <a:r>
              <a:rPr lang="en-US" sz="1200" b="0" i="0" u="none" strike="noStrike" kern="1200" baseline="0" dirty="0">
                <a:solidFill>
                  <a:schemeClr val="tx1"/>
                </a:solidFill>
                <a:latin typeface="+mn-lt"/>
                <a:ea typeface="+mn-ea"/>
                <a:cs typeface="+mn-cs"/>
              </a:rPr>
              <a:t>A purposeful collection of inter-related components working together to achieve some common objective.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May contain hardware ((mechanical, electronic) software and operated by </a:t>
            </a:r>
            <a:r>
              <a:rPr lang="en-US" sz="1200" b="0" i="0" u="none" strike="noStrike" kern="1200" baseline="0" dirty="0" err="1">
                <a:solidFill>
                  <a:schemeClr val="tx1"/>
                </a:solidFill>
                <a:latin typeface="+mn-lt"/>
                <a:ea typeface="+mn-ea"/>
                <a:cs typeface="+mn-cs"/>
              </a:rPr>
              <a:t>peaple</a:t>
            </a:r>
            <a:endParaRPr lang="ar-SA" dirty="0"/>
          </a:p>
        </p:txBody>
      </p:sp>
      <p:sp>
        <p:nvSpPr>
          <p:cNvPr id="4" name="Slide Number Placeholder 3"/>
          <p:cNvSpPr>
            <a:spLocks noGrp="1"/>
          </p:cNvSpPr>
          <p:nvPr>
            <p:ph type="sldNum" sz="quarter" idx="10"/>
          </p:nvPr>
        </p:nvSpPr>
        <p:spPr/>
        <p:txBody>
          <a:bodyPr/>
          <a:lstStyle/>
          <a:p>
            <a:fld id="{1FFFFDCB-5A14-46D6-842E-1414A704E72B}" type="slidenum">
              <a:rPr lang="en-US" smtClean="0"/>
              <a:t>4</a:t>
            </a:fld>
            <a:endParaRPr lang="en-US"/>
          </a:p>
        </p:txBody>
      </p:sp>
    </p:spTree>
    <p:extLst>
      <p:ext uri="{BB962C8B-B14F-4D97-AF65-F5344CB8AC3E}">
        <p14:creationId xmlns:p14="http://schemas.microsoft.com/office/powerpoint/2010/main" val="51308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term sociotechnical systems was coined by</a:t>
            </a:r>
          </a:p>
          <a:p>
            <a:r>
              <a:rPr lang="en-US" sz="1200" kern="1200" dirty="0">
                <a:solidFill>
                  <a:schemeClr val="tx1"/>
                </a:solidFill>
                <a:latin typeface="+mn-lt"/>
                <a:ea typeface="+mn-ea"/>
                <a:cs typeface="+mn-cs"/>
              </a:rPr>
              <a:t>Eric Trist, Ken </a:t>
            </a:r>
            <a:r>
              <a:rPr lang="en-US" sz="1200" kern="1200" dirty="0" err="1">
                <a:solidFill>
                  <a:schemeClr val="tx1"/>
                </a:solidFill>
                <a:latin typeface="+mn-lt"/>
                <a:ea typeface="+mn-ea"/>
                <a:cs typeface="+mn-cs"/>
              </a:rPr>
              <a:t>Bamforth</a:t>
            </a:r>
            <a:r>
              <a:rPr lang="en-US" sz="1200" kern="1200" dirty="0">
                <a:solidFill>
                  <a:schemeClr val="tx1"/>
                </a:solidFill>
                <a:latin typeface="+mn-lt"/>
                <a:ea typeface="+mn-ea"/>
                <a:cs typeface="+mn-cs"/>
              </a:rPr>
              <a:t> and Fred Emery, in the World War II era, based on their work with workers in English coal mines at the </a:t>
            </a:r>
            <a:r>
              <a:rPr lang="en-US" sz="1200" kern="1200" dirty="0" err="1">
                <a:solidFill>
                  <a:schemeClr val="tx1"/>
                </a:solidFill>
                <a:latin typeface="+mn-lt"/>
                <a:ea typeface="+mn-ea"/>
                <a:cs typeface="+mn-cs"/>
              </a:rPr>
              <a:t>Tavistock</a:t>
            </a:r>
            <a:r>
              <a:rPr lang="en-US" sz="1200" kern="1200" dirty="0">
                <a:solidFill>
                  <a:schemeClr val="tx1"/>
                </a:solidFill>
                <a:latin typeface="+mn-lt"/>
                <a:ea typeface="+mn-ea"/>
                <a:cs typeface="+mn-cs"/>
              </a:rPr>
              <a:t> Institute in London</a:t>
            </a:r>
          </a:p>
          <a:p>
            <a:endParaRPr lang="en-US" sz="1200" dirty="0"/>
          </a:p>
          <a:p>
            <a:endParaRPr lang="en-US" sz="1200" dirty="0"/>
          </a:p>
          <a:p>
            <a:r>
              <a:rPr lang="en-US" sz="1200" dirty="0"/>
              <a:t>The idea of a sociotechnical system (abbreviated as STS) is an intellectual tool to help us recognize patterns in the way technology is used and produced. Identification of these patterns will help us to analyze the ethical issues associated with the technology-and-its-social-system.</a:t>
            </a:r>
            <a:endParaRPr lang="ar-SA" dirty="0"/>
          </a:p>
        </p:txBody>
      </p:sp>
      <p:sp>
        <p:nvSpPr>
          <p:cNvPr id="4" name="Slide Number Placeholder 3"/>
          <p:cNvSpPr>
            <a:spLocks noGrp="1"/>
          </p:cNvSpPr>
          <p:nvPr>
            <p:ph type="sldNum" sz="quarter" idx="10"/>
          </p:nvPr>
        </p:nvSpPr>
        <p:spPr/>
        <p:txBody>
          <a:bodyPr/>
          <a:lstStyle/>
          <a:p>
            <a:fld id="{1FFFFDCB-5A14-46D6-842E-1414A704E72B}" type="slidenum">
              <a:rPr lang="en-US" smtClean="0"/>
              <a:t>5</a:t>
            </a:fld>
            <a:endParaRPr lang="en-US"/>
          </a:p>
        </p:txBody>
      </p:sp>
    </p:spTree>
    <p:extLst>
      <p:ext uri="{BB962C8B-B14F-4D97-AF65-F5344CB8AC3E}">
        <p14:creationId xmlns:p14="http://schemas.microsoft.com/office/powerpoint/2010/main" val="2423895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FFFFDCB-5A14-46D6-842E-1414A704E72B}" type="slidenum">
              <a:rPr lang="en-US" smtClean="0"/>
              <a:t>6</a:t>
            </a:fld>
            <a:endParaRPr lang="en-US"/>
          </a:p>
        </p:txBody>
      </p:sp>
    </p:spTree>
    <p:extLst>
      <p:ext uri="{BB962C8B-B14F-4D97-AF65-F5344CB8AC3E}">
        <p14:creationId xmlns:p14="http://schemas.microsoft.com/office/powerpoint/2010/main" val="4223444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Properties of the system of a whole that depend on the system components and their relationships.</a:t>
            </a:r>
          </a:p>
          <a:p>
            <a:r>
              <a:rPr lang="en-US" sz="1200" b="0" i="0" u="none" strike="noStrike" kern="1200" baseline="0" dirty="0">
                <a:solidFill>
                  <a:schemeClr val="tx1"/>
                </a:solidFill>
                <a:latin typeface="+mn-lt"/>
                <a:ea typeface="+mn-ea"/>
                <a:cs typeface="+mn-cs"/>
              </a:rPr>
              <a:t>Volume</a:t>
            </a:r>
          </a:p>
          <a:p>
            <a:r>
              <a:rPr lang="en-US" sz="1200" b="0" i="0" u="none" strike="noStrike" kern="1200" baseline="0" dirty="0">
                <a:solidFill>
                  <a:schemeClr val="tx1"/>
                </a:solidFill>
                <a:latin typeface="+mn-lt"/>
                <a:ea typeface="+mn-ea"/>
                <a:cs typeface="+mn-cs"/>
              </a:rPr>
              <a:t>The volume of a system (the total space occupied) varies depend </a:t>
            </a:r>
            <a:r>
              <a:rPr lang="en-US" sz="1200" b="0" i="0" u="none" strike="noStrike" kern="1200" baseline="0" dirty="0" err="1">
                <a:solidFill>
                  <a:schemeClr val="tx1"/>
                </a:solidFill>
                <a:latin typeface="+mn-lt"/>
                <a:ea typeface="+mn-ea"/>
                <a:cs typeface="+mn-cs"/>
              </a:rPr>
              <a:t>ing</a:t>
            </a:r>
            <a:r>
              <a:rPr lang="en-US" sz="1200" b="0" i="0" u="none" strike="noStrike" kern="1200" baseline="0" dirty="0">
                <a:solidFill>
                  <a:schemeClr val="tx1"/>
                </a:solidFill>
                <a:latin typeface="+mn-lt"/>
                <a:ea typeface="+mn-ea"/>
                <a:cs typeface="+mn-cs"/>
              </a:rPr>
              <a:t> on how the component assemblies are arranged and connected.</a:t>
            </a:r>
          </a:p>
          <a:p>
            <a:r>
              <a:rPr lang="en-US" sz="1200" b="0" i="0" u="none" strike="noStrike" kern="1200" baseline="0" dirty="0">
                <a:solidFill>
                  <a:schemeClr val="tx1"/>
                </a:solidFill>
                <a:latin typeface="+mn-lt"/>
                <a:ea typeface="+mn-ea"/>
                <a:cs typeface="+mn-cs"/>
              </a:rPr>
              <a:t>Reliability</a:t>
            </a:r>
          </a:p>
          <a:p>
            <a:r>
              <a:rPr lang="en-US" sz="1200" b="0" i="0" u="none" strike="noStrike" kern="1200" baseline="0" dirty="0">
                <a:solidFill>
                  <a:schemeClr val="tx1"/>
                </a:solidFill>
                <a:latin typeface="+mn-lt"/>
                <a:ea typeface="+mn-ea"/>
                <a:cs typeface="+mn-cs"/>
              </a:rPr>
              <a:t> System reliability depends on component reliability but unexpected interactions can cause new types of failure and therefore affect the reliability of the system.</a:t>
            </a:r>
          </a:p>
          <a:p>
            <a:r>
              <a:rPr lang="en-US" sz="1200" b="0" i="0" u="none" strike="noStrike" kern="1200" baseline="0" dirty="0">
                <a:solidFill>
                  <a:schemeClr val="tx1"/>
                </a:solidFill>
                <a:latin typeface="+mn-lt"/>
                <a:ea typeface="+mn-ea"/>
                <a:cs typeface="+mn-cs"/>
              </a:rPr>
              <a:t>Security </a:t>
            </a:r>
          </a:p>
          <a:p>
            <a:r>
              <a:rPr lang="en-US" sz="1200" b="0" i="0" u="none" strike="noStrike" kern="1200" baseline="0" dirty="0">
                <a:solidFill>
                  <a:schemeClr val="tx1"/>
                </a:solidFill>
                <a:latin typeface="+mn-lt"/>
                <a:ea typeface="+mn-ea"/>
                <a:cs typeface="+mn-cs"/>
              </a:rPr>
              <a:t>The security of the system (its ability to resist attack) is a complex property that cannot be easily measured. Attacks may be devised that were not anticipated by the system designers and so may defeat built-in safeguards.</a:t>
            </a:r>
          </a:p>
          <a:p>
            <a:r>
              <a:rPr lang="en-US" sz="1200" b="0" i="0" u="none" strike="noStrike" kern="1200" baseline="0" dirty="0" err="1">
                <a:solidFill>
                  <a:schemeClr val="tx1"/>
                </a:solidFill>
                <a:latin typeface="+mn-lt"/>
                <a:ea typeface="+mn-ea"/>
                <a:cs typeface="+mn-cs"/>
              </a:rPr>
              <a:t>Repairability</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This property reflects how easy it is to fix a problem with the system once it has been discovered. It depends on being able to diagnose the problem, access the components that are faulty and modify or replace these components.</a:t>
            </a:r>
          </a:p>
          <a:p>
            <a:r>
              <a:rPr lang="en-US" sz="1200" b="0" i="0" u="none" strike="noStrike" kern="1200" baseline="0" dirty="0">
                <a:solidFill>
                  <a:schemeClr val="tx1"/>
                </a:solidFill>
                <a:latin typeface="+mn-lt"/>
                <a:ea typeface="+mn-ea"/>
                <a:cs typeface="+mn-cs"/>
              </a:rPr>
              <a:t>Usability</a:t>
            </a:r>
          </a:p>
          <a:p>
            <a:r>
              <a:rPr lang="en-US" sz="1200" b="0" i="0" u="none" strike="noStrike" kern="1200" baseline="0" dirty="0">
                <a:solidFill>
                  <a:schemeClr val="tx1"/>
                </a:solidFill>
                <a:latin typeface="+mn-lt"/>
                <a:ea typeface="+mn-ea"/>
                <a:cs typeface="+mn-cs"/>
              </a:rPr>
              <a:t> This property reflects how easy it is to use the system. It depends on the technical system components, its operators and its operating environment.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They do not always produce the same output when presented with the same input because the </a:t>
            </a:r>
            <a:r>
              <a:rPr lang="en-US" sz="1200" b="0" i="0" u="none" strike="noStrike" kern="1200" baseline="0" dirty="0" err="1">
                <a:solidFill>
                  <a:schemeClr val="tx1"/>
                </a:solidFill>
                <a:latin typeface="+mn-lt"/>
                <a:ea typeface="+mn-ea"/>
                <a:cs typeface="+mn-cs"/>
              </a:rPr>
              <a:t>systems’s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ispartially</a:t>
            </a:r>
            <a:r>
              <a:rPr lang="en-US" sz="1200" b="0" i="0" u="none" strike="noStrike" kern="1200" baseline="0" dirty="0">
                <a:solidFill>
                  <a:schemeClr val="tx1"/>
                </a:solidFill>
                <a:latin typeface="+mn-lt"/>
                <a:ea typeface="+mn-ea"/>
                <a:cs typeface="+mn-cs"/>
              </a:rPr>
              <a:t> dependent on human operators.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extent to which the system supports organizational objectives does not just depend on the system itself.</a:t>
            </a:r>
            <a:endParaRPr lang="ar-SA" dirty="0"/>
          </a:p>
        </p:txBody>
      </p:sp>
      <p:sp>
        <p:nvSpPr>
          <p:cNvPr id="4" name="Slide Number Placeholder 3"/>
          <p:cNvSpPr>
            <a:spLocks noGrp="1"/>
          </p:cNvSpPr>
          <p:nvPr>
            <p:ph type="sldNum" sz="quarter" idx="10"/>
          </p:nvPr>
        </p:nvSpPr>
        <p:spPr/>
        <p:txBody>
          <a:bodyPr/>
          <a:lstStyle/>
          <a:p>
            <a:fld id="{1FFFFDCB-5A14-46D6-842E-1414A704E72B}" type="slidenum">
              <a:rPr lang="en-US" smtClean="0"/>
              <a:t>7</a:t>
            </a:fld>
            <a:endParaRPr lang="en-US"/>
          </a:p>
        </p:txBody>
      </p:sp>
    </p:spTree>
    <p:extLst>
      <p:ext uri="{BB962C8B-B14F-4D97-AF65-F5344CB8AC3E}">
        <p14:creationId xmlns:p14="http://schemas.microsoft.com/office/powerpoint/2010/main" val="200679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first computer was conceived of as a machine of cogs and gears. It became operational in the 1950s and -60s with the invention of semi-conductors.</a:t>
            </a:r>
            <a:br>
              <a:rPr lang="en-US" sz="1200" dirty="0"/>
            </a:br>
            <a:r>
              <a:rPr lang="en-US" sz="1200" dirty="0">
                <a:solidFill>
                  <a:srgbClr val="404040"/>
                </a:solidFill>
                <a:latin typeface="81bdlf"/>
              </a:rPr>
              <a:t>In the1970s, a hardware company called IBM </a:t>
            </a:r>
            <a:r>
              <a:rPr lang="en-US" sz="900" dirty="0">
                <a:solidFill>
                  <a:srgbClr val="404040"/>
                </a:solidFill>
                <a:latin typeface="81bdlf"/>
              </a:rPr>
              <a:t> </a:t>
            </a:r>
            <a:r>
              <a:rPr lang="en-US" sz="1200" dirty="0">
                <a:solidFill>
                  <a:srgbClr val="404040"/>
                </a:solidFill>
                <a:latin typeface="81bdlf"/>
              </a:rPr>
              <a:t>was a computing leader</a:t>
            </a:r>
            <a:br>
              <a:rPr lang="en-US" sz="1200" dirty="0">
                <a:solidFill>
                  <a:srgbClr val="404040"/>
                </a:solidFill>
                <a:latin typeface="81bdlf"/>
              </a:rPr>
            </a:br>
            <a:r>
              <a:rPr lang="en-US" sz="1200" dirty="0">
                <a:solidFill>
                  <a:srgbClr val="404040"/>
                </a:solidFill>
                <a:latin typeface="81bdlf"/>
              </a:rPr>
              <a:t>In the 1980s software became more important, so by the 1990s a software company called Microsoft took the computing lead, giving ordinary people tools like word-processing.</a:t>
            </a:r>
            <a:br>
              <a:rPr lang="en-US" sz="1200" dirty="0">
                <a:solidFill>
                  <a:srgbClr val="404040"/>
                </a:solidFill>
                <a:latin typeface="81bdlf"/>
              </a:rPr>
            </a:br>
            <a:r>
              <a:rPr lang="en-US" sz="1200" dirty="0">
                <a:solidFill>
                  <a:srgbClr val="404040"/>
                </a:solidFill>
                <a:latin typeface="81bdlf"/>
              </a:rPr>
              <a:t>During the 1990s, computing became more personal, as the World-Wide-Web turned Internet URLs into web site names that people could read . Then a company called Google </a:t>
            </a:r>
            <a:r>
              <a:rPr lang="en-US" sz="900" dirty="0">
                <a:solidFill>
                  <a:srgbClr val="404040"/>
                </a:solidFill>
                <a:latin typeface="81bdlf"/>
              </a:rPr>
              <a:t> </a:t>
            </a:r>
            <a:r>
              <a:rPr lang="en-US" sz="1200" dirty="0">
                <a:solidFill>
                  <a:srgbClr val="404040"/>
                </a:solidFill>
                <a:latin typeface="81bdlf"/>
              </a:rPr>
              <a:t>offered the ultimate personal service, free access to the vast public library we call the Internet, and everyone's gateway to the web became the new computing leader.</a:t>
            </a:r>
            <a:br>
              <a:rPr lang="en-US" sz="1200" dirty="0">
                <a:solidFill>
                  <a:srgbClr val="404040"/>
                </a:solidFill>
                <a:latin typeface="81bdlf"/>
              </a:rPr>
            </a:br>
            <a:r>
              <a:rPr lang="en-US" sz="1200" dirty="0">
                <a:solidFill>
                  <a:srgbClr val="404040"/>
                </a:solidFill>
                <a:latin typeface="81bdlf"/>
              </a:rPr>
              <a:t>The 2000s computing evolved yet again, to become a social medium as well as a personal tool. </a:t>
            </a:r>
          </a:p>
          <a:p>
            <a:endParaRPr lang="en-US" sz="1200" dirty="0">
              <a:solidFill>
                <a:srgbClr val="404040"/>
              </a:solidFill>
              <a:latin typeface="81bdlf"/>
            </a:endParaRPr>
          </a:p>
          <a:p>
            <a:r>
              <a:rPr lang="en-US" dirty="0">
                <a:solidFill>
                  <a:srgbClr val="FF0000"/>
                </a:solidFill>
                <a:latin typeface="81bdlf"/>
              </a:rPr>
              <a:t>The World</a:t>
            </a:r>
          </a:p>
          <a:p>
            <a:r>
              <a:rPr lang="en-US" dirty="0">
                <a:solidFill>
                  <a:srgbClr val="FF0000"/>
                </a:solidFill>
                <a:latin typeface="81bdlf"/>
              </a:rPr>
              <a:t>Wide Web was initially an information web (Web 1.0), then an active web (Web 2.0), now a semantic web (Web 3.0) and is becoming a social web (Web 4.0).</a:t>
            </a:r>
            <a:endParaRPr lang="en-US" dirty="0">
              <a:solidFill>
                <a:srgbClr val="FF0000"/>
              </a:solidFill>
            </a:endParaRPr>
          </a:p>
          <a:p>
            <a:endParaRPr lang="ar-SA" dirty="0"/>
          </a:p>
        </p:txBody>
      </p:sp>
      <p:sp>
        <p:nvSpPr>
          <p:cNvPr id="4" name="Slide Number Placeholder 3"/>
          <p:cNvSpPr>
            <a:spLocks noGrp="1"/>
          </p:cNvSpPr>
          <p:nvPr>
            <p:ph type="sldNum" sz="quarter" idx="10"/>
          </p:nvPr>
        </p:nvSpPr>
        <p:spPr/>
        <p:txBody>
          <a:bodyPr/>
          <a:lstStyle/>
          <a:p>
            <a:fld id="{1FFFFDCB-5A14-46D6-842E-1414A704E72B}" type="slidenum">
              <a:rPr lang="en-US" smtClean="0"/>
              <a:t>8</a:t>
            </a:fld>
            <a:endParaRPr lang="en-US"/>
          </a:p>
        </p:txBody>
      </p:sp>
    </p:spTree>
    <p:extLst>
      <p:ext uri="{BB962C8B-B14F-4D97-AF65-F5344CB8AC3E}">
        <p14:creationId xmlns:p14="http://schemas.microsoft.com/office/powerpoint/2010/main" val="34631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1FFFFDCB-5A14-46D6-842E-1414A704E72B}" type="slidenum">
              <a:rPr lang="en-US" smtClean="0"/>
              <a:t>9</a:t>
            </a:fld>
            <a:endParaRPr lang="en-US"/>
          </a:p>
        </p:txBody>
      </p:sp>
    </p:spTree>
    <p:extLst>
      <p:ext uri="{BB962C8B-B14F-4D97-AF65-F5344CB8AC3E}">
        <p14:creationId xmlns:p14="http://schemas.microsoft.com/office/powerpoint/2010/main" val="3619009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9E1CF001-8216-424A-8C08-71A5CFF1E2D9}" type="datetimeFigureOut">
              <a:rPr lang="ar-SA" smtClean="0"/>
              <a:t>29/01/1439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3E19472-0DF3-4175-9326-BC9156B13F77}" type="slidenum">
              <a:rPr lang="ar-SA" smtClean="0"/>
              <a:t>‹#›</a:t>
            </a:fld>
            <a:endParaRPr lang="ar-SA"/>
          </a:p>
        </p:txBody>
      </p:sp>
    </p:spTree>
    <p:extLst>
      <p:ext uri="{BB962C8B-B14F-4D97-AF65-F5344CB8AC3E}">
        <p14:creationId xmlns:p14="http://schemas.microsoft.com/office/powerpoint/2010/main" val="897314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9E1CF001-8216-424A-8C08-71A5CFF1E2D9}" type="datetimeFigureOut">
              <a:rPr lang="ar-SA" smtClean="0"/>
              <a:t>29/01/1439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3E19472-0DF3-4175-9326-BC9156B13F77}" type="slidenum">
              <a:rPr lang="ar-SA" smtClean="0"/>
              <a:t>‹#›</a:t>
            </a:fld>
            <a:endParaRPr lang="ar-SA"/>
          </a:p>
        </p:txBody>
      </p:sp>
    </p:spTree>
    <p:extLst>
      <p:ext uri="{BB962C8B-B14F-4D97-AF65-F5344CB8AC3E}">
        <p14:creationId xmlns:p14="http://schemas.microsoft.com/office/powerpoint/2010/main" val="185102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9E1CF001-8216-424A-8C08-71A5CFF1E2D9}" type="datetimeFigureOut">
              <a:rPr lang="ar-SA" smtClean="0"/>
              <a:t>29/01/1439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3E19472-0DF3-4175-9326-BC9156B13F77}" type="slidenum">
              <a:rPr lang="ar-SA" smtClean="0"/>
              <a:t>‹#›</a:t>
            </a:fld>
            <a:endParaRPr lang="ar-SA"/>
          </a:p>
        </p:txBody>
      </p:sp>
    </p:spTree>
    <p:extLst>
      <p:ext uri="{BB962C8B-B14F-4D97-AF65-F5344CB8AC3E}">
        <p14:creationId xmlns:p14="http://schemas.microsoft.com/office/powerpoint/2010/main" val="84930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9E1CF001-8216-424A-8C08-71A5CFF1E2D9}" type="datetimeFigureOut">
              <a:rPr lang="ar-SA" smtClean="0"/>
              <a:t>29/01/1439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3E19472-0DF3-4175-9326-BC9156B13F77}" type="slidenum">
              <a:rPr lang="ar-SA" smtClean="0"/>
              <a:t>‹#›</a:t>
            </a:fld>
            <a:endParaRPr lang="ar-SA"/>
          </a:p>
        </p:txBody>
      </p:sp>
    </p:spTree>
    <p:extLst>
      <p:ext uri="{BB962C8B-B14F-4D97-AF65-F5344CB8AC3E}">
        <p14:creationId xmlns:p14="http://schemas.microsoft.com/office/powerpoint/2010/main" val="275828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1CF001-8216-424A-8C08-71A5CFF1E2D9}" type="datetimeFigureOut">
              <a:rPr lang="ar-SA" smtClean="0"/>
              <a:t>29/01/1439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3E19472-0DF3-4175-9326-BC9156B13F77}" type="slidenum">
              <a:rPr lang="ar-SA" smtClean="0"/>
              <a:t>‹#›</a:t>
            </a:fld>
            <a:endParaRPr lang="ar-SA"/>
          </a:p>
        </p:txBody>
      </p:sp>
    </p:spTree>
    <p:extLst>
      <p:ext uri="{BB962C8B-B14F-4D97-AF65-F5344CB8AC3E}">
        <p14:creationId xmlns:p14="http://schemas.microsoft.com/office/powerpoint/2010/main" val="3544562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9E1CF001-8216-424A-8C08-71A5CFF1E2D9}" type="datetimeFigureOut">
              <a:rPr lang="ar-SA" smtClean="0"/>
              <a:t>29/01/1439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3E19472-0DF3-4175-9326-BC9156B13F77}" type="slidenum">
              <a:rPr lang="ar-SA" smtClean="0"/>
              <a:t>‹#›</a:t>
            </a:fld>
            <a:endParaRPr lang="ar-SA"/>
          </a:p>
        </p:txBody>
      </p:sp>
    </p:spTree>
    <p:extLst>
      <p:ext uri="{BB962C8B-B14F-4D97-AF65-F5344CB8AC3E}">
        <p14:creationId xmlns:p14="http://schemas.microsoft.com/office/powerpoint/2010/main" val="2632737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9E1CF001-8216-424A-8C08-71A5CFF1E2D9}" type="datetimeFigureOut">
              <a:rPr lang="ar-SA" smtClean="0"/>
              <a:t>29/01/1439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A3E19472-0DF3-4175-9326-BC9156B13F77}" type="slidenum">
              <a:rPr lang="ar-SA" smtClean="0"/>
              <a:t>‹#›</a:t>
            </a:fld>
            <a:endParaRPr lang="ar-SA"/>
          </a:p>
        </p:txBody>
      </p:sp>
    </p:spTree>
    <p:extLst>
      <p:ext uri="{BB962C8B-B14F-4D97-AF65-F5344CB8AC3E}">
        <p14:creationId xmlns:p14="http://schemas.microsoft.com/office/powerpoint/2010/main" val="3080499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9E1CF001-8216-424A-8C08-71A5CFF1E2D9}" type="datetimeFigureOut">
              <a:rPr lang="ar-SA" smtClean="0"/>
              <a:t>29/01/1439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A3E19472-0DF3-4175-9326-BC9156B13F77}" type="slidenum">
              <a:rPr lang="ar-SA" smtClean="0"/>
              <a:t>‹#›</a:t>
            </a:fld>
            <a:endParaRPr lang="ar-SA"/>
          </a:p>
        </p:txBody>
      </p:sp>
    </p:spTree>
    <p:extLst>
      <p:ext uri="{BB962C8B-B14F-4D97-AF65-F5344CB8AC3E}">
        <p14:creationId xmlns:p14="http://schemas.microsoft.com/office/powerpoint/2010/main" val="2847451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CF001-8216-424A-8C08-71A5CFF1E2D9}" type="datetimeFigureOut">
              <a:rPr lang="ar-SA" smtClean="0"/>
              <a:t>29/01/1439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A3E19472-0DF3-4175-9326-BC9156B13F77}" type="slidenum">
              <a:rPr lang="ar-SA" smtClean="0"/>
              <a:t>‹#›</a:t>
            </a:fld>
            <a:endParaRPr lang="ar-SA"/>
          </a:p>
        </p:txBody>
      </p:sp>
    </p:spTree>
    <p:extLst>
      <p:ext uri="{BB962C8B-B14F-4D97-AF65-F5344CB8AC3E}">
        <p14:creationId xmlns:p14="http://schemas.microsoft.com/office/powerpoint/2010/main" val="321017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1CF001-8216-424A-8C08-71A5CFF1E2D9}" type="datetimeFigureOut">
              <a:rPr lang="ar-SA" smtClean="0"/>
              <a:t>29/01/1439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3E19472-0DF3-4175-9326-BC9156B13F77}" type="slidenum">
              <a:rPr lang="ar-SA" smtClean="0"/>
              <a:t>‹#›</a:t>
            </a:fld>
            <a:endParaRPr lang="ar-SA"/>
          </a:p>
        </p:txBody>
      </p:sp>
    </p:spTree>
    <p:extLst>
      <p:ext uri="{BB962C8B-B14F-4D97-AF65-F5344CB8AC3E}">
        <p14:creationId xmlns:p14="http://schemas.microsoft.com/office/powerpoint/2010/main" val="223223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1CF001-8216-424A-8C08-71A5CFF1E2D9}" type="datetimeFigureOut">
              <a:rPr lang="ar-SA" smtClean="0"/>
              <a:t>29/01/1439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3E19472-0DF3-4175-9326-BC9156B13F77}" type="slidenum">
              <a:rPr lang="ar-SA" smtClean="0"/>
              <a:t>‹#›</a:t>
            </a:fld>
            <a:endParaRPr lang="ar-SA"/>
          </a:p>
        </p:txBody>
      </p:sp>
    </p:spTree>
    <p:extLst>
      <p:ext uri="{BB962C8B-B14F-4D97-AF65-F5344CB8AC3E}">
        <p14:creationId xmlns:p14="http://schemas.microsoft.com/office/powerpoint/2010/main" val="133948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CF001-8216-424A-8C08-71A5CFF1E2D9}" type="datetimeFigureOut">
              <a:rPr lang="ar-SA" smtClean="0"/>
              <a:t>29/01/1439</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19472-0DF3-4175-9326-BC9156B13F77}" type="slidenum">
              <a:rPr lang="ar-SA" smtClean="0"/>
              <a:t>‹#›</a:t>
            </a:fld>
            <a:endParaRPr lang="ar-SA"/>
          </a:p>
        </p:txBody>
      </p:sp>
    </p:spTree>
    <p:extLst>
      <p:ext uri="{BB962C8B-B14F-4D97-AF65-F5344CB8AC3E}">
        <p14:creationId xmlns:p14="http://schemas.microsoft.com/office/powerpoint/2010/main" val="4171806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emf"/><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emf"/><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5385" y="337855"/>
            <a:ext cx="11816861" cy="1472588"/>
          </a:xfrm>
          <a:ln w="28575">
            <a:noFill/>
          </a:ln>
        </p:spPr>
        <p:txBody>
          <a:bodyPr>
            <a:normAutofit fontScale="90000"/>
          </a:bodyPr>
          <a:lstStyle/>
          <a:p>
            <a:r>
              <a:rPr lang="en-US" sz="5400" b="1" dirty="0">
                <a:solidFill>
                  <a:srgbClr val="FFFF00"/>
                </a:solidFill>
                <a:latin typeface="+mn-lt"/>
                <a:ea typeface="+mn-ea"/>
                <a:cs typeface="+mn-cs"/>
              </a:rPr>
              <a:t>The Challenges of Complex Socio-Technical Systems and Counter Measures</a:t>
            </a:r>
            <a:endParaRPr lang="ar-SA" sz="5400" b="1" dirty="0">
              <a:solidFill>
                <a:srgbClr val="FFFF00"/>
              </a:solidFill>
              <a:latin typeface="+mn-lt"/>
              <a:ea typeface="+mn-ea"/>
              <a:cs typeface="+mn-cs"/>
            </a:endParaRPr>
          </a:p>
        </p:txBody>
      </p:sp>
      <p:sp>
        <p:nvSpPr>
          <p:cNvPr id="3" name="Subtitle 2"/>
          <p:cNvSpPr>
            <a:spLocks noGrp="1"/>
          </p:cNvSpPr>
          <p:nvPr>
            <p:ph type="subTitle" idx="1"/>
          </p:nvPr>
        </p:nvSpPr>
        <p:spPr>
          <a:xfrm>
            <a:off x="195385" y="4875933"/>
            <a:ext cx="11707445" cy="1711834"/>
          </a:xfrm>
          <a:ln w="28575">
            <a:noFill/>
          </a:ln>
        </p:spPr>
        <p:txBody>
          <a:bodyPr>
            <a:noAutofit/>
          </a:bodyPr>
          <a:lstStyle/>
          <a:p>
            <a:r>
              <a:rPr lang="ar-SA" sz="6000" dirty="0">
                <a:solidFill>
                  <a:schemeClr val="bg1"/>
                </a:solidFill>
                <a:cs typeface="AL-Mohanad" pitchFamily="2" charset="-78"/>
              </a:rPr>
              <a:t>التحديات التي تواجه النظم التكنو اجتماعية وطرق معالجتها</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5882" b="94902" l="0" r="100000">
                        <a14:foregroundMark x1="96606" y1="32941" x2="75326" y2="50980"/>
                      </a14:backgroundRemoval>
                    </a14:imgEffect>
                  </a14:imgLayer>
                </a14:imgProps>
              </a:ext>
              <a:ext uri="{28A0092B-C50C-407E-A947-70E740481C1C}">
                <a14:useLocalDpi xmlns:a14="http://schemas.microsoft.com/office/drawing/2010/main" val="0"/>
              </a:ext>
            </a:extLst>
          </a:blip>
          <a:stretch>
            <a:fillRect/>
          </a:stretch>
        </p:blipFill>
        <p:spPr>
          <a:xfrm>
            <a:off x="1969477" y="2203945"/>
            <a:ext cx="8456243" cy="2818747"/>
          </a:xfrm>
          <a:prstGeom prst="rect">
            <a:avLst/>
          </a:prstGeom>
          <a:effectLst>
            <a:outerShdw blurRad="355600" dir="4560000" algn="ctr" rotWithShape="0">
              <a:schemeClr val="bg1">
                <a:alpha val="46000"/>
              </a:schemeClr>
            </a:outerShdw>
            <a:reflection endPos="0" dist="50800" dir="5400000" sy="-100000" algn="bl" rotWithShape="0"/>
          </a:effectLst>
        </p:spPr>
      </p:pic>
    </p:spTree>
    <p:extLst>
      <p:ext uri="{BB962C8B-B14F-4D97-AF65-F5344CB8AC3E}">
        <p14:creationId xmlns:p14="http://schemas.microsoft.com/office/powerpoint/2010/main" val="3354561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BEBA8EAE-BF5A-486C-A8C5-ECC9F3942E4B}">
                <a14:imgProps xmlns:a14="http://schemas.microsoft.com/office/drawing/2010/main">
                  <a14:imgLayer r:embed="rId4">
                    <a14:imgEffect>
                      <a14:backgroundRemoval t="5882" b="94902" l="0" r="100000">
                        <a14:foregroundMark x1="96606" y1="32941" x2="75326" y2="50980"/>
                      </a14:backgroundRemoval>
                    </a14:imgEffect>
                  </a14:imgLayer>
                </a14:imgProps>
              </a:ext>
              <a:ext uri="{28A0092B-C50C-407E-A947-70E740481C1C}">
                <a14:useLocalDpi xmlns:a14="http://schemas.microsoft.com/office/drawing/2010/main" val="0"/>
              </a:ext>
            </a:extLst>
          </a:blip>
          <a:stretch>
            <a:fillRect/>
          </a:stretch>
        </p:blipFill>
        <p:spPr>
          <a:xfrm>
            <a:off x="155525" y="27130"/>
            <a:ext cx="2524651" cy="841550"/>
          </a:xfrm>
          <a:prstGeom prst="rect">
            <a:avLst/>
          </a:prstGeom>
          <a:effectLst>
            <a:glow rad="127000">
              <a:schemeClr val="accent1"/>
            </a:glow>
          </a:effectLst>
        </p:spPr>
      </p:pic>
      <p:cxnSp>
        <p:nvCxnSpPr>
          <p:cNvPr id="5" name="Straight Connector 4"/>
          <p:cNvCxnSpPr/>
          <p:nvPr/>
        </p:nvCxnSpPr>
        <p:spPr>
          <a:xfrm>
            <a:off x="109728" y="859536"/>
            <a:ext cx="11850624"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9" name="Rectangle 8"/>
          <p:cNvSpPr/>
          <p:nvPr/>
        </p:nvSpPr>
        <p:spPr>
          <a:xfrm>
            <a:off x="2633472" y="-36309"/>
            <a:ext cx="954633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Calibri" panose="020F0502020204030204"/>
                <a:ea typeface="+mn-ea"/>
                <a:cs typeface="+mn-cs"/>
              </a:rPr>
              <a:t>Information Technology</a:t>
            </a:r>
          </a:p>
        </p:txBody>
      </p:sp>
      <p:pic>
        <p:nvPicPr>
          <p:cNvPr id="7" name="Picture 6">
            <a:extLst/>
          </p:cNvPr>
          <p:cNvPicPr>
            <a:picLocks noChangeAspect="1"/>
          </p:cNvPicPr>
          <p:nvPr/>
        </p:nvPicPr>
        <p:blipFill>
          <a:blip r:embed="rId5"/>
          <a:stretch>
            <a:fillRect/>
          </a:stretch>
        </p:blipFill>
        <p:spPr>
          <a:xfrm>
            <a:off x="2663550" y="1071349"/>
            <a:ext cx="6809319" cy="5513696"/>
          </a:xfrm>
          <a:prstGeom prst="rect">
            <a:avLst/>
          </a:prstGeom>
        </p:spPr>
      </p:pic>
    </p:spTree>
    <p:extLst>
      <p:ext uri="{BB962C8B-B14F-4D97-AF65-F5344CB8AC3E}">
        <p14:creationId xmlns:p14="http://schemas.microsoft.com/office/powerpoint/2010/main" val="2277793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BEBA8EAE-BF5A-486C-A8C5-ECC9F3942E4B}">
                <a14:imgProps xmlns:a14="http://schemas.microsoft.com/office/drawing/2010/main">
                  <a14:imgLayer r:embed="rId4">
                    <a14:imgEffect>
                      <a14:backgroundRemoval t="5882" b="94902" l="0" r="100000">
                        <a14:foregroundMark x1="96606" y1="32941" x2="75326" y2="50980"/>
                      </a14:backgroundRemoval>
                    </a14:imgEffect>
                  </a14:imgLayer>
                </a14:imgProps>
              </a:ext>
              <a:ext uri="{28A0092B-C50C-407E-A947-70E740481C1C}">
                <a14:useLocalDpi xmlns:a14="http://schemas.microsoft.com/office/drawing/2010/main" val="0"/>
              </a:ext>
            </a:extLst>
          </a:blip>
          <a:stretch>
            <a:fillRect/>
          </a:stretch>
        </p:blipFill>
        <p:spPr>
          <a:xfrm>
            <a:off x="155525" y="27130"/>
            <a:ext cx="2524651" cy="841550"/>
          </a:xfrm>
          <a:prstGeom prst="rect">
            <a:avLst/>
          </a:prstGeom>
          <a:effectLst>
            <a:glow rad="127000">
              <a:schemeClr val="accent1"/>
            </a:glow>
          </a:effectLst>
        </p:spPr>
      </p:pic>
      <p:cxnSp>
        <p:nvCxnSpPr>
          <p:cNvPr id="5" name="Straight Connector 4"/>
          <p:cNvCxnSpPr/>
          <p:nvPr/>
        </p:nvCxnSpPr>
        <p:spPr>
          <a:xfrm>
            <a:off x="109728" y="859536"/>
            <a:ext cx="11850624"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9" name="Rectangle 8"/>
          <p:cNvSpPr/>
          <p:nvPr/>
        </p:nvSpPr>
        <p:spPr>
          <a:xfrm>
            <a:off x="2926080" y="-36309"/>
            <a:ext cx="954633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rPr>
              <a:t>Challenges</a:t>
            </a:r>
            <a:endParaRPr kumimoji="0" lang="ar-SA" sz="1400" b="0"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endParaRPr>
          </a:p>
        </p:txBody>
      </p:sp>
      <p:sp>
        <p:nvSpPr>
          <p:cNvPr id="10" name="Title 1"/>
          <p:cNvSpPr txBox="1">
            <a:spLocks/>
          </p:cNvSpPr>
          <p:nvPr/>
        </p:nvSpPr>
        <p:spPr>
          <a:xfrm>
            <a:off x="269303" y="933529"/>
            <a:ext cx="11254957" cy="4107342"/>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857250" lvl="0" indent="-857250" algn="l">
              <a:buFont typeface="Arial" panose="020B0604020202020204" pitchFamily="34" charset="0"/>
              <a:buChar char="•"/>
              <a:defRPr/>
            </a:pPr>
            <a:r>
              <a:rPr lang="en-US" sz="4800" b="1" dirty="0">
                <a:solidFill>
                  <a:srgbClr val="FFFF00"/>
                </a:solidFill>
              </a:rPr>
              <a:t>Study by Lucas of over 2000 systems in 16 companies found</a:t>
            </a:r>
            <a:r>
              <a:rPr lang="en-US" sz="4800" b="1" dirty="0">
                <a:solidFill>
                  <a:prstClr val="white"/>
                </a:solidFill>
              </a:rPr>
              <a:t>:</a:t>
            </a:r>
          </a:p>
          <a:p>
            <a:pPr lvl="0" algn="l">
              <a:defRPr/>
            </a:pPr>
            <a:r>
              <a:rPr lang="en-US" sz="4000" b="1" dirty="0">
                <a:solidFill>
                  <a:prstClr val="white"/>
                </a:solidFill>
              </a:rPr>
              <a:t>“It is our contention that the major reason most info systems have failed is that we have ignored organizational behavior problems in the design and operation of computer-based information systems.”</a:t>
            </a:r>
            <a:endParaRPr kumimoji="0" lang="en-US" sz="4000" b="1" i="0" u="none" strike="noStrike" kern="1200" cap="none" spc="0" normalizeH="0" baseline="0" noProof="0" dirty="0">
              <a:ln>
                <a:noFill/>
              </a:ln>
              <a:solidFill>
                <a:prstClr val="white"/>
              </a:solidFill>
              <a:effectLst/>
              <a:uLnTx/>
              <a:uFillTx/>
              <a:latin typeface="Calibri Light" panose="020F0302020204030204"/>
              <a:cs typeface="Times New Roman" panose="02020603050405020304" pitchFamily="18" charset="0"/>
            </a:endParaRPr>
          </a:p>
          <a:p>
            <a:pPr lvl="0" algn="l">
              <a:defRPr/>
            </a:pPr>
            <a:endParaRPr kumimoji="0" lang="ar-SA" sz="4000" b="1" i="0" u="none" strike="noStrike" kern="1200" cap="none" spc="0" normalizeH="0" baseline="0" noProof="0" dirty="0">
              <a:ln>
                <a:noFill/>
              </a:ln>
              <a:solidFill>
                <a:prstClr val="white"/>
              </a:solidFill>
              <a:effectLst/>
              <a:uLnTx/>
              <a:uFillTx/>
              <a:latin typeface="Calibri Light" panose="020F0302020204030204"/>
              <a:cs typeface="Times New Roman" panose="02020603050405020304" pitchFamily="18" charset="0"/>
            </a:endParaRPr>
          </a:p>
        </p:txBody>
      </p:sp>
      <p:sp>
        <p:nvSpPr>
          <p:cNvPr id="6" name="Rectangle 5">
            <a:extLst>
              <a:ext uri="{FF2B5EF4-FFF2-40B4-BE49-F238E27FC236}">
                <a16:creationId xmlns:a16="http://schemas.microsoft.com/office/drawing/2014/main" id="{86AF199A-A8F4-4D6B-ADAA-B60D799FF7C7}"/>
              </a:ext>
            </a:extLst>
          </p:cNvPr>
          <p:cNvSpPr/>
          <p:nvPr/>
        </p:nvSpPr>
        <p:spPr>
          <a:xfrm>
            <a:off x="552733" y="5031727"/>
            <a:ext cx="11407619" cy="1569660"/>
          </a:xfrm>
          <a:prstGeom prst="rect">
            <a:avLst/>
          </a:prstGeom>
        </p:spPr>
        <p:txBody>
          <a:bodyPr wrap="square">
            <a:spAutoFit/>
          </a:bodyPr>
          <a:lstStyle/>
          <a:p>
            <a:pPr lvl="0">
              <a:defRPr/>
            </a:pPr>
            <a:r>
              <a:rPr lang="en-US" sz="3200" dirty="0">
                <a:solidFill>
                  <a:schemeClr val="bg1"/>
                </a:solidFill>
                <a:latin typeface="CIDFont+F6"/>
              </a:rPr>
              <a:t>Focusing on one of these systems to the exclusion of</a:t>
            </a:r>
          </a:p>
          <a:p>
            <a:pPr lvl="0">
              <a:defRPr/>
            </a:pPr>
            <a:r>
              <a:rPr lang="en-US" sz="3200" dirty="0">
                <a:solidFill>
                  <a:schemeClr val="bg1"/>
                </a:solidFill>
                <a:latin typeface="CIDFont+F6"/>
              </a:rPr>
              <a:t>the other is likely to lead to degraded system performance and utility.</a:t>
            </a:r>
            <a:endParaRPr lang="en-US" sz="3200" dirty="0">
              <a:solidFill>
                <a:schemeClr val="bg1"/>
              </a:solidFill>
            </a:endParaRPr>
          </a:p>
        </p:txBody>
      </p:sp>
    </p:spTree>
    <p:extLst>
      <p:ext uri="{BB962C8B-B14F-4D97-AF65-F5344CB8AC3E}">
        <p14:creationId xmlns:p14="http://schemas.microsoft.com/office/powerpoint/2010/main" val="573691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BEBA8EAE-BF5A-486C-A8C5-ECC9F3942E4B}">
                <a14:imgProps xmlns:a14="http://schemas.microsoft.com/office/drawing/2010/main">
                  <a14:imgLayer r:embed="rId4">
                    <a14:imgEffect>
                      <a14:backgroundRemoval t="5882" b="94902" l="0" r="100000">
                        <a14:foregroundMark x1="96606" y1="32941" x2="75326" y2="50980"/>
                      </a14:backgroundRemoval>
                    </a14:imgEffect>
                  </a14:imgLayer>
                </a14:imgProps>
              </a:ext>
              <a:ext uri="{28A0092B-C50C-407E-A947-70E740481C1C}">
                <a14:useLocalDpi xmlns:a14="http://schemas.microsoft.com/office/drawing/2010/main" val="0"/>
              </a:ext>
            </a:extLst>
          </a:blip>
          <a:stretch>
            <a:fillRect/>
          </a:stretch>
        </p:blipFill>
        <p:spPr>
          <a:xfrm>
            <a:off x="155525" y="27130"/>
            <a:ext cx="2524651" cy="841550"/>
          </a:xfrm>
          <a:prstGeom prst="rect">
            <a:avLst/>
          </a:prstGeom>
          <a:effectLst>
            <a:glow rad="127000">
              <a:schemeClr val="accent1"/>
            </a:glow>
          </a:effectLst>
        </p:spPr>
      </p:pic>
      <p:cxnSp>
        <p:nvCxnSpPr>
          <p:cNvPr id="5" name="Straight Connector 4"/>
          <p:cNvCxnSpPr/>
          <p:nvPr/>
        </p:nvCxnSpPr>
        <p:spPr>
          <a:xfrm>
            <a:off x="109728" y="859536"/>
            <a:ext cx="11850624"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9" name="Rectangle 8"/>
          <p:cNvSpPr/>
          <p:nvPr/>
        </p:nvSpPr>
        <p:spPr>
          <a:xfrm>
            <a:off x="2926080" y="-36309"/>
            <a:ext cx="954633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rPr>
              <a:t>Challenges</a:t>
            </a:r>
            <a:endParaRPr kumimoji="0" lang="ar-SA" sz="1400" b="0"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endParaRPr>
          </a:p>
        </p:txBody>
      </p:sp>
      <p:sp>
        <p:nvSpPr>
          <p:cNvPr id="8" name="Rectangle 7">
            <a:extLst>
              <a:ext uri="{FF2B5EF4-FFF2-40B4-BE49-F238E27FC236}">
                <a16:creationId xmlns:a16="http://schemas.microsoft.com/office/drawing/2014/main" id="{C39005A3-0B3C-4D9D-865F-057A5299BFD5}"/>
              </a:ext>
            </a:extLst>
          </p:cNvPr>
          <p:cNvSpPr/>
          <p:nvPr/>
        </p:nvSpPr>
        <p:spPr>
          <a:xfrm>
            <a:off x="155525" y="1237609"/>
            <a:ext cx="11963687" cy="5016758"/>
          </a:xfrm>
          <a:prstGeom prst="rect">
            <a:avLst/>
          </a:prstGeom>
        </p:spPr>
        <p:txBody>
          <a:bodyPr wrap="square">
            <a:spAutoFit/>
          </a:bodyPr>
          <a:lstStyle/>
          <a:p>
            <a:r>
              <a:rPr lang="en-US" sz="4400" dirty="0">
                <a:solidFill>
                  <a:srgbClr val="FFFF00"/>
                </a:solidFill>
                <a:latin typeface="CIDFont+F6"/>
              </a:rPr>
              <a:t>socio-technical design methods are rarely used.</a:t>
            </a:r>
          </a:p>
          <a:p>
            <a:endParaRPr lang="en-US" sz="2800" dirty="0">
              <a:solidFill>
                <a:schemeClr val="bg1"/>
              </a:solidFill>
              <a:latin typeface="CIDFont+F6"/>
            </a:endParaRPr>
          </a:p>
          <a:p>
            <a:r>
              <a:rPr lang="en-US" sz="3200" dirty="0">
                <a:solidFill>
                  <a:schemeClr val="bg1"/>
                </a:solidFill>
                <a:latin typeface="CIDFont+F6"/>
              </a:rPr>
              <a:t>STSD methods provide advice for system designers rather than detailed methodologies that should be followed. </a:t>
            </a:r>
          </a:p>
          <a:p>
            <a:endParaRPr lang="en-US" sz="2800" dirty="0">
              <a:solidFill>
                <a:schemeClr val="bg1"/>
              </a:solidFill>
              <a:latin typeface="CIDFont+F6"/>
            </a:endParaRPr>
          </a:p>
          <a:p>
            <a:r>
              <a:rPr lang="en-US" sz="2800" dirty="0">
                <a:solidFill>
                  <a:schemeClr val="bg1"/>
                </a:solidFill>
                <a:latin typeface="CIDFont+F6"/>
              </a:rPr>
              <a:t>We suspect that the reasons for their lack of use are, primarily, difficulties in using the methods and the disconnect between these methods and both technical engineering issues, and issues of individual interaction with technical systems.</a:t>
            </a:r>
            <a:endParaRPr lang="en-US" sz="2800" dirty="0">
              <a:solidFill>
                <a:schemeClr val="bg1"/>
              </a:solidFill>
            </a:endParaRPr>
          </a:p>
        </p:txBody>
      </p:sp>
    </p:spTree>
    <p:extLst>
      <p:ext uri="{BB962C8B-B14F-4D97-AF65-F5344CB8AC3E}">
        <p14:creationId xmlns:p14="http://schemas.microsoft.com/office/powerpoint/2010/main" val="1326399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BEBA8EAE-BF5A-486C-A8C5-ECC9F3942E4B}">
                <a14:imgProps xmlns:a14="http://schemas.microsoft.com/office/drawing/2010/main">
                  <a14:imgLayer r:embed="rId4">
                    <a14:imgEffect>
                      <a14:backgroundRemoval t="5882" b="94902" l="0" r="100000">
                        <a14:foregroundMark x1="96606" y1="32941" x2="75326" y2="50980"/>
                      </a14:backgroundRemoval>
                    </a14:imgEffect>
                  </a14:imgLayer>
                </a14:imgProps>
              </a:ext>
              <a:ext uri="{28A0092B-C50C-407E-A947-70E740481C1C}">
                <a14:useLocalDpi xmlns:a14="http://schemas.microsoft.com/office/drawing/2010/main" val="0"/>
              </a:ext>
            </a:extLst>
          </a:blip>
          <a:stretch>
            <a:fillRect/>
          </a:stretch>
        </p:blipFill>
        <p:spPr>
          <a:xfrm>
            <a:off x="155525" y="27130"/>
            <a:ext cx="2524651" cy="841550"/>
          </a:xfrm>
          <a:prstGeom prst="rect">
            <a:avLst/>
          </a:prstGeom>
          <a:effectLst>
            <a:glow rad="127000">
              <a:schemeClr val="accent1"/>
            </a:glow>
          </a:effectLst>
        </p:spPr>
      </p:pic>
      <p:cxnSp>
        <p:nvCxnSpPr>
          <p:cNvPr id="5" name="Straight Connector 4"/>
          <p:cNvCxnSpPr/>
          <p:nvPr/>
        </p:nvCxnSpPr>
        <p:spPr>
          <a:xfrm>
            <a:off x="109728" y="859536"/>
            <a:ext cx="11850624"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9" name="Rectangle 8"/>
          <p:cNvSpPr/>
          <p:nvPr/>
        </p:nvSpPr>
        <p:spPr>
          <a:xfrm>
            <a:off x="2926080" y="-36309"/>
            <a:ext cx="954633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rPr>
              <a:t>Challenges</a:t>
            </a:r>
            <a:endParaRPr kumimoji="0" lang="ar-SA" sz="1400" b="0"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endParaRPr>
          </a:p>
        </p:txBody>
      </p:sp>
      <p:sp>
        <p:nvSpPr>
          <p:cNvPr id="10" name="Title 1"/>
          <p:cNvSpPr txBox="1">
            <a:spLocks/>
          </p:cNvSpPr>
          <p:nvPr/>
        </p:nvSpPr>
        <p:spPr>
          <a:xfrm>
            <a:off x="272616" y="1266529"/>
            <a:ext cx="11254957" cy="4383644"/>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srgbClr val="FFFF00"/>
                </a:solidFill>
                <a:effectLst/>
                <a:uLnTx/>
                <a:uFillTx/>
                <a:latin typeface="Calibri Light" panose="020F0302020204030204"/>
                <a:ea typeface="+mj-ea"/>
                <a:cs typeface="+mj-cs"/>
              </a:rPr>
              <a:t>Cyber Security</a:t>
            </a:r>
            <a:r>
              <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rPr>
              <a:t>:</a:t>
            </a:r>
          </a:p>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mj-cs"/>
              </a:rPr>
              <a:t>	Technology is not reliable</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solidFill>
                  <a:prstClr val="white"/>
                </a:solidFill>
                <a:latin typeface="Calibri Light" panose="020F0302020204030204"/>
              </a:rPr>
              <a:t>	Insider threat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Times New Roman" panose="02020603050405020304" pitchFamily="18" charset="0"/>
              </a:rPr>
              <a:t>	Poorly designed organizational procedure</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solidFill>
                  <a:prstClr val="white"/>
                </a:solidFill>
                <a:latin typeface="Calibri Light" panose="020F0302020204030204"/>
                <a:cs typeface="Times New Roman" panose="02020603050405020304" pitchFamily="18" charset="0"/>
              </a:rPr>
              <a:t>	Human carelessness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Calibri Light" panose="020F0302020204030204"/>
                <a:ea typeface="+mj-ea"/>
                <a:cs typeface="Times New Roman" panose="02020603050405020304" pitchFamily="18" charset="0"/>
              </a:rPr>
              <a:t>Soci</a:t>
            </a:r>
            <a:r>
              <a:rPr lang="en-US" sz="4000" b="1" dirty="0">
                <a:solidFill>
                  <a:prstClr val="white"/>
                </a:solidFill>
                <a:latin typeface="Calibri Light" panose="020F0302020204030204"/>
                <a:cs typeface="Times New Roman" panose="02020603050405020304" pitchFamily="18" charset="0"/>
              </a:rPr>
              <a:t>al Engineering</a:t>
            </a:r>
            <a:endParaRPr kumimoji="0" lang="ar-SA" sz="4000" b="1" i="0" u="none" strike="noStrike" kern="1200" cap="none" spc="0" normalizeH="0" baseline="0" noProof="0" dirty="0">
              <a:ln>
                <a:noFill/>
              </a:ln>
              <a:solidFill>
                <a:prstClr val="white"/>
              </a:solidFill>
              <a:effectLst/>
              <a:uLnTx/>
              <a:uFillTx/>
              <a:latin typeface="Calibri Light" panose="020F0302020204030204"/>
              <a:ea typeface="+mj-ea"/>
              <a:cs typeface="Times New Roman" panose="02020603050405020304" pitchFamily="18" charset="0"/>
            </a:endParaRPr>
          </a:p>
        </p:txBody>
      </p:sp>
    </p:spTree>
    <p:extLst>
      <p:ext uri="{BB962C8B-B14F-4D97-AF65-F5344CB8AC3E}">
        <p14:creationId xmlns:p14="http://schemas.microsoft.com/office/powerpoint/2010/main" val="384618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BEBA8EAE-BF5A-486C-A8C5-ECC9F3942E4B}">
                <a14:imgProps xmlns:a14="http://schemas.microsoft.com/office/drawing/2010/main">
                  <a14:imgLayer r:embed="rId4">
                    <a14:imgEffect>
                      <a14:backgroundRemoval t="5882" b="94902" l="0" r="100000">
                        <a14:foregroundMark x1="96606" y1="32941" x2="75326" y2="50980"/>
                      </a14:backgroundRemoval>
                    </a14:imgEffect>
                  </a14:imgLayer>
                </a14:imgProps>
              </a:ext>
              <a:ext uri="{28A0092B-C50C-407E-A947-70E740481C1C}">
                <a14:useLocalDpi xmlns:a14="http://schemas.microsoft.com/office/drawing/2010/main" val="0"/>
              </a:ext>
            </a:extLst>
          </a:blip>
          <a:stretch>
            <a:fillRect/>
          </a:stretch>
        </p:blipFill>
        <p:spPr>
          <a:xfrm>
            <a:off x="155525" y="27130"/>
            <a:ext cx="2524651" cy="841550"/>
          </a:xfrm>
          <a:prstGeom prst="rect">
            <a:avLst/>
          </a:prstGeom>
          <a:effectLst>
            <a:glow rad="127000">
              <a:schemeClr val="accent1"/>
            </a:glow>
          </a:effectLst>
        </p:spPr>
      </p:pic>
      <p:cxnSp>
        <p:nvCxnSpPr>
          <p:cNvPr id="5" name="Straight Connector 4"/>
          <p:cNvCxnSpPr/>
          <p:nvPr/>
        </p:nvCxnSpPr>
        <p:spPr>
          <a:xfrm>
            <a:off x="109728" y="859536"/>
            <a:ext cx="11850624"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9" name="Rectangle 8"/>
          <p:cNvSpPr/>
          <p:nvPr/>
        </p:nvSpPr>
        <p:spPr>
          <a:xfrm>
            <a:off x="2926080" y="-36309"/>
            <a:ext cx="9546336" cy="830997"/>
          </a:xfrm>
          <a:prstGeom prst="rect">
            <a:avLst/>
          </a:prstGeom>
        </p:spPr>
        <p:txBody>
          <a:bodyPr wrap="square">
            <a:spAutoFit/>
          </a:bodyPr>
          <a:lstStyle/>
          <a:p>
            <a:pPr lvl="0"/>
            <a:r>
              <a:rPr lang="en-US" sz="4800" b="1" dirty="0">
                <a:solidFill>
                  <a:srgbClr val="FFFF00"/>
                </a:solidFill>
              </a:rPr>
              <a:t>Challenges</a:t>
            </a:r>
            <a:endParaRPr kumimoji="0" lang="ar-SA" sz="1400" b="0"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endParaRPr>
          </a:p>
        </p:txBody>
      </p:sp>
      <p:sp>
        <p:nvSpPr>
          <p:cNvPr id="13" name="Title 1"/>
          <p:cNvSpPr txBox="1">
            <a:spLocks/>
          </p:cNvSpPr>
          <p:nvPr/>
        </p:nvSpPr>
        <p:spPr>
          <a:xfrm>
            <a:off x="743802" y="2107161"/>
            <a:ext cx="10759349" cy="1970788"/>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endParaRPr kumimoji="0" lang="en-US" sz="4400" b="1" i="0" u="none" strike="noStrike" kern="1200" cap="none" spc="0" normalizeH="0" baseline="0" noProof="0" dirty="0">
              <a:ln>
                <a:noFill/>
              </a:ln>
              <a:solidFill>
                <a:prstClr val="white"/>
              </a:solidFill>
              <a:effectLst/>
              <a:uLnTx/>
              <a:uFillTx/>
              <a:latin typeface="Calibri Light" panose="020F0302020204030204"/>
            </a:endParaRPr>
          </a:p>
          <a:p>
            <a:pPr marR="0" lvl="0" algn="l" defTabSz="914400" rtl="0" eaLnBrk="1" fontAlgn="auto" latinLnBrk="0" hangingPunct="1">
              <a:lnSpc>
                <a:spcPct val="90000"/>
              </a:lnSpc>
              <a:spcBef>
                <a:spcPct val="0"/>
              </a:spcBef>
              <a:spcAft>
                <a:spcPts val="0"/>
              </a:spcAft>
              <a:buClrTx/>
              <a:buSzTx/>
              <a:tabLst/>
              <a:defRPr/>
            </a:pPr>
            <a:endParaRPr lang="en-US" sz="4400" b="1" dirty="0">
              <a:solidFill>
                <a:prstClr val="white"/>
              </a:solidFill>
              <a:latin typeface="Calibri Light" panose="020F0302020204030204"/>
            </a:endParaRPr>
          </a:p>
          <a:p>
            <a:pPr lvl="0" algn="l">
              <a:defRPr/>
            </a:pPr>
            <a:r>
              <a:rPr lang="en-US" sz="4400" b="1" dirty="0">
                <a:solidFill>
                  <a:prstClr val="white"/>
                </a:solidFill>
              </a:rPr>
              <a:t>The way that employees interact with each other or react to such new tech or social media is increasingly unpredictable</a:t>
            </a:r>
            <a:endParaRPr kumimoji="0" lang="ar-SA" sz="4400" b="1" i="0" u="none" strike="noStrike" kern="1200" cap="none" spc="0" normalizeH="0" baseline="0" noProof="0" dirty="0">
              <a:ln>
                <a:noFill/>
              </a:ln>
              <a:solidFill>
                <a:prstClr val="white"/>
              </a:solidFill>
              <a:effectLst/>
              <a:uLnTx/>
              <a:uFillTx/>
              <a:latin typeface="Calibri Light" panose="020F0302020204030204"/>
              <a:cs typeface="Times New Roman" panose="02020603050405020304" pitchFamily="18" charset="0"/>
            </a:endParaRPr>
          </a:p>
        </p:txBody>
      </p:sp>
      <p:sp>
        <p:nvSpPr>
          <p:cNvPr id="6" name="Title 1">
            <a:extLst>
              <a:ext uri="{FF2B5EF4-FFF2-40B4-BE49-F238E27FC236}">
                <a16:creationId xmlns:a16="http://schemas.microsoft.com/office/drawing/2014/main" id="{BBF8A7BB-0AD0-46F1-A505-3A07DAC5BF54}"/>
              </a:ext>
            </a:extLst>
          </p:cNvPr>
          <p:cNvSpPr txBox="1">
            <a:spLocks/>
          </p:cNvSpPr>
          <p:nvPr/>
        </p:nvSpPr>
        <p:spPr>
          <a:xfrm>
            <a:off x="0" y="1124225"/>
            <a:ext cx="12046226" cy="800802"/>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lang="en-US" sz="4400" b="1" dirty="0">
              <a:solidFill>
                <a:prstClr val="white"/>
              </a:solidFill>
              <a:latin typeface="Calibri Light" panose="020F0302020204030204"/>
            </a:endParaRPr>
          </a:p>
          <a:p>
            <a:pPr marL="857250" lvl="0" indent="-857250" algn="l">
              <a:buFont typeface="Arial" panose="020B0604020202020204" pitchFamily="34" charset="0"/>
              <a:buChar char="•"/>
              <a:defRPr/>
            </a:pPr>
            <a:r>
              <a:rPr lang="en-US" sz="4400" b="1" dirty="0">
                <a:solidFill>
                  <a:srgbClr val="FFFF00"/>
                </a:solidFill>
              </a:rPr>
              <a:t>Optimization and throughput</a:t>
            </a:r>
            <a:endParaRPr kumimoji="0" lang="ar-SA" sz="4400" b="1" i="0" u="none" strike="noStrike" kern="1200" cap="none" spc="0" normalizeH="0" baseline="0" noProof="0" dirty="0">
              <a:ln>
                <a:noFill/>
              </a:ln>
              <a:solidFill>
                <a:srgbClr val="FFFF00"/>
              </a:solidFill>
              <a:effectLst/>
              <a:uLnTx/>
              <a:uFillTx/>
              <a:latin typeface="Calibri Light" panose="020F0302020204030204"/>
              <a:cs typeface="Times New Roman" panose="02020603050405020304" pitchFamily="18" charset="0"/>
            </a:endParaRPr>
          </a:p>
        </p:txBody>
      </p:sp>
    </p:spTree>
    <p:extLst>
      <p:ext uri="{BB962C8B-B14F-4D97-AF65-F5344CB8AC3E}">
        <p14:creationId xmlns:p14="http://schemas.microsoft.com/office/powerpoint/2010/main" val="279005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BEBA8EAE-BF5A-486C-A8C5-ECC9F3942E4B}">
                <a14:imgProps xmlns:a14="http://schemas.microsoft.com/office/drawing/2010/main">
                  <a14:imgLayer r:embed="rId4">
                    <a14:imgEffect>
                      <a14:backgroundRemoval t="5882" b="94902" l="0" r="100000">
                        <a14:foregroundMark x1="96606" y1="32941" x2="75326" y2="50980"/>
                      </a14:backgroundRemoval>
                    </a14:imgEffect>
                  </a14:imgLayer>
                </a14:imgProps>
              </a:ext>
              <a:ext uri="{28A0092B-C50C-407E-A947-70E740481C1C}">
                <a14:useLocalDpi xmlns:a14="http://schemas.microsoft.com/office/drawing/2010/main" val="0"/>
              </a:ext>
            </a:extLst>
          </a:blip>
          <a:stretch>
            <a:fillRect/>
          </a:stretch>
        </p:blipFill>
        <p:spPr>
          <a:xfrm>
            <a:off x="155525" y="27130"/>
            <a:ext cx="2524651" cy="841550"/>
          </a:xfrm>
          <a:prstGeom prst="rect">
            <a:avLst/>
          </a:prstGeom>
          <a:effectLst>
            <a:glow rad="127000">
              <a:schemeClr val="accent1"/>
            </a:glow>
          </a:effectLst>
        </p:spPr>
      </p:pic>
      <p:cxnSp>
        <p:nvCxnSpPr>
          <p:cNvPr id="5" name="Straight Connector 4"/>
          <p:cNvCxnSpPr/>
          <p:nvPr/>
        </p:nvCxnSpPr>
        <p:spPr>
          <a:xfrm>
            <a:off x="109728" y="859536"/>
            <a:ext cx="11850624"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9" name="Rectangle 8"/>
          <p:cNvSpPr/>
          <p:nvPr/>
        </p:nvSpPr>
        <p:spPr>
          <a:xfrm>
            <a:off x="2926080" y="-36309"/>
            <a:ext cx="954633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rPr>
              <a:t>Challenges</a:t>
            </a:r>
            <a:endParaRPr kumimoji="0" lang="ar-SA" sz="1400" b="0"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endParaRPr>
          </a:p>
        </p:txBody>
      </p:sp>
      <p:sp>
        <p:nvSpPr>
          <p:cNvPr id="10" name="Title 1"/>
          <p:cNvSpPr txBox="1">
            <a:spLocks/>
          </p:cNvSpPr>
          <p:nvPr/>
        </p:nvSpPr>
        <p:spPr>
          <a:xfrm>
            <a:off x="109728" y="1248770"/>
            <a:ext cx="12009484" cy="2067984"/>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srgbClr val="FFFF00"/>
                </a:solidFill>
                <a:effectLst/>
                <a:uLnTx/>
                <a:uFillTx/>
                <a:latin typeface="Calibri Light" panose="020F0302020204030204"/>
                <a:ea typeface="+mj-ea"/>
              </a:rPr>
              <a:t>Some of Emergence properties  is hard to measure due to social behavior.</a:t>
            </a:r>
          </a:p>
          <a:p>
            <a:pPr marR="0" lvl="0" algn="l" defTabSz="914400" rtl="0" eaLnBrk="1" fontAlgn="auto" latinLnBrk="0" hangingPunct="1">
              <a:lnSpc>
                <a:spcPct val="90000"/>
              </a:lnSpc>
              <a:spcBef>
                <a:spcPct val="0"/>
              </a:spcBef>
              <a:spcAft>
                <a:spcPts val="0"/>
              </a:spcAft>
              <a:buClrTx/>
              <a:buSzTx/>
              <a:tabLst/>
              <a:defRPr/>
            </a:pPr>
            <a:r>
              <a:rPr lang="en-US" sz="4400" b="1" dirty="0">
                <a:solidFill>
                  <a:srgbClr val="FFFF00"/>
                </a:solidFill>
                <a:latin typeface="Calibri Light" panose="020F0302020204030204"/>
              </a:rPr>
              <a:t>	</a:t>
            </a:r>
            <a:r>
              <a:rPr lang="en-US" sz="4400" b="1" dirty="0">
                <a:solidFill>
                  <a:schemeClr val="bg1"/>
                </a:solidFill>
                <a:latin typeface="Calibri Light" panose="020F0302020204030204"/>
              </a:rPr>
              <a:t>Such as Safety, Security</a:t>
            </a:r>
            <a:endParaRPr kumimoji="0" lang="en-US" sz="4400" b="1" i="0" u="none" strike="noStrike" kern="1200" cap="none" spc="0" normalizeH="0" baseline="0" noProof="0" dirty="0">
              <a:ln>
                <a:noFill/>
              </a:ln>
              <a:solidFill>
                <a:schemeClr val="bg1"/>
              </a:solidFill>
              <a:effectLst/>
              <a:uLnTx/>
              <a:uFillTx/>
              <a:latin typeface="Calibri Light" panose="020F0302020204030204"/>
            </a:endParaRPr>
          </a:p>
          <a:p>
            <a:pPr marL="1314450" lvl="1" indent="-857250">
              <a:lnSpc>
                <a:spcPct val="90000"/>
              </a:lnSpc>
              <a:spcBef>
                <a:spcPct val="0"/>
              </a:spcBef>
              <a:buFont typeface="Arial" panose="020B0604020202020204" pitchFamily="34" charset="0"/>
              <a:buChar char="•"/>
              <a:defRPr/>
            </a:pPr>
            <a:r>
              <a:rPr lang="en-US" sz="200" b="1" dirty="0">
                <a:solidFill>
                  <a:srgbClr val="FFFF00"/>
                </a:solidFill>
                <a:latin typeface="Calibri Light" panose="020F0302020204030204"/>
              </a:rPr>
              <a:t>Sa	</a:t>
            </a:r>
            <a:endParaRPr kumimoji="0" lang="en-US" sz="200" b="1" i="0" u="none" strike="noStrike" kern="1200" cap="none" spc="0" normalizeH="0" baseline="0" noProof="0" dirty="0">
              <a:ln>
                <a:noFill/>
              </a:ln>
              <a:solidFill>
                <a:srgbClr val="FFFF00"/>
              </a:solidFill>
              <a:effectLst/>
              <a:uLnTx/>
              <a:uFillTx/>
              <a:latin typeface="Calibri Light" panose="020F0302020204030204"/>
              <a:ea typeface="+mj-ea"/>
            </a:endParaRPr>
          </a:p>
          <a:p>
            <a:pPr marL="1314450" lvl="1" indent="-857250">
              <a:lnSpc>
                <a:spcPct val="90000"/>
              </a:lnSpc>
              <a:spcBef>
                <a:spcPct val="0"/>
              </a:spcBef>
              <a:buFont typeface="Arial" panose="020B0604020202020204" pitchFamily="34" charset="0"/>
              <a:buChar char="•"/>
              <a:defRPr/>
            </a:pPr>
            <a:endParaRPr kumimoji="0" lang="en-US" sz="200" b="1" i="0" u="none" strike="noStrike" kern="1200" cap="none" spc="0" normalizeH="0" baseline="0" noProof="0" dirty="0">
              <a:ln>
                <a:noFill/>
              </a:ln>
              <a:solidFill>
                <a:srgbClr val="FFFF00"/>
              </a:solidFill>
              <a:effectLst/>
              <a:uLnTx/>
              <a:uFillTx/>
              <a:latin typeface="Calibri Light" panose="020F0302020204030204"/>
              <a:ea typeface="+mj-ea"/>
            </a:endParaRPr>
          </a:p>
          <a:p>
            <a:pPr marL="1314450" lvl="1" indent="-857250">
              <a:lnSpc>
                <a:spcPct val="90000"/>
              </a:lnSpc>
              <a:spcBef>
                <a:spcPct val="0"/>
              </a:spcBef>
              <a:buFont typeface="Arial" panose="020B0604020202020204" pitchFamily="34" charset="0"/>
              <a:buChar char="•"/>
              <a:defRPr/>
            </a:pPr>
            <a:r>
              <a:rPr lang="en-US" sz="200" b="1" dirty="0">
                <a:solidFill>
                  <a:srgbClr val="FFFF00"/>
                </a:solidFill>
                <a:latin typeface="Calibri Light" panose="020F0302020204030204"/>
                <a:ea typeface="+mj-ea"/>
                <a:cs typeface="Times New Roman" panose="02020603050405020304" pitchFamily="18" charset="0"/>
              </a:rPr>
              <a:t>s</a:t>
            </a:r>
            <a:endParaRPr kumimoji="0" lang="ar-SA" sz="200" b="1" i="0" u="none" strike="noStrike" kern="1200" cap="none" spc="0" normalizeH="0" baseline="0" noProof="0" dirty="0">
              <a:ln>
                <a:noFill/>
              </a:ln>
              <a:solidFill>
                <a:srgbClr val="FFFF00"/>
              </a:solidFill>
              <a:effectLst/>
              <a:uLnTx/>
              <a:uFillTx/>
              <a:latin typeface="Calibri Light" panose="020F0302020204030204"/>
              <a:ea typeface="+mj-ea"/>
              <a:cs typeface="Times New Roman" panose="02020603050405020304" pitchFamily="18" charset="0"/>
            </a:endParaRPr>
          </a:p>
        </p:txBody>
      </p:sp>
    </p:spTree>
    <p:extLst>
      <p:ext uri="{BB962C8B-B14F-4D97-AF65-F5344CB8AC3E}">
        <p14:creationId xmlns:p14="http://schemas.microsoft.com/office/powerpoint/2010/main" val="816514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BEBA8EAE-BF5A-486C-A8C5-ECC9F3942E4B}">
                <a14:imgProps xmlns:a14="http://schemas.microsoft.com/office/drawing/2010/main">
                  <a14:imgLayer r:embed="rId4">
                    <a14:imgEffect>
                      <a14:backgroundRemoval t="5882" b="94902" l="0" r="100000">
                        <a14:foregroundMark x1="96606" y1="32941" x2="75326" y2="50980"/>
                      </a14:backgroundRemoval>
                    </a14:imgEffect>
                  </a14:imgLayer>
                </a14:imgProps>
              </a:ext>
              <a:ext uri="{28A0092B-C50C-407E-A947-70E740481C1C}">
                <a14:useLocalDpi xmlns:a14="http://schemas.microsoft.com/office/drawing/2010/main" val="0"/>
              </a:ext>
            </a:extLst>
          </a:blip>
          <a:stretch>
            <a:fillRect/>
          </a:stretch>
        </p:blipFill>
        <p:spPr>
          <a:xfrm>
            <a:off x="155525" y="27130"/>
            <a:ext cx="2524651" cy="841550"/>
          </a:xfrm>
          <a:prstGeom prst="rect">
            <a:avLst/>
          </a:prstGeom>
          <a:effectLst>
            <a:glow rad="127000">
              <a:schemeClr val="accent1"/>
            </a:glow>
          </a:effectLst>
        </p:spPr>
      </p:pic>
      <p:cxnSp>
        <p:nvCxnSpPr>
          <p:cNvPr id="5" name="Straight Connector 4"/>
          <p:cNvCxnSpPr/>
          <p:nvPr/>
        </p:nvCxnSpPr>
        <p:spPr>
          <a:xfrm>
            <a:off x="109728" y="859536"/>
            <a:ext cx="11850624"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9" name="Rectangle 8"/>
          <p:cNvSpPr/>
          <p:nvPr/>
        </p:nvSpPr>
        <p:spPr>
          <a:xfrm>
            <a:off x="2926080" y="-36309"/>
            <a:ext cx="954633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rPr>
              <a:t>Challenges</a:t>
            </a:r>
            <a:endParaRPr kumimoji="0" lang="ar-SA" sz="1400" b="0"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endParaRPr>
          </a:p>
        </p:txBody>
      </p:sp>
      <p:sp>
        <p:nvSpPr>
          <p:cNvPr id="14" name="Title 1"/>
          <p:cNvSpPr txBox="1">
            <a:spLocks/>
          </p:cNvSpPr>
          <p:nvPr/>
        </p:nvSpPr>
        <p:spPr>
          <a:xfrm>
            <a:off x="109728" y="1153697"/>
            <a:ext cx="12004652" cy="2484025"/>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srgbClr val="FFFF00"/>
                </a:solidFill>
                <a:effectLst/>
                <a:uLnTx/>
                <a:uFillTx/>
                <a:latin typeface="Calibri Light" panose="020F0302020204030204"/>
                <a:ea typeface="+mj-ea"/>
                <a:cs typeface="+mj-cs"/>
              </a:rPr>
              <a:t>New organizational forms have become fashionable, e.g.:</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rPr>
              <a:t>	- virtual organizations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rPr>
              <a:t>	- dynamic networks.</a:t>
            </a:r>
            <a:endParaRPr kumimoji="0" lang="ar-SA" sz="4400" b="1" i="0" u="none" strike="noStrike" kern="1200" cap="none" spc="0" normalizeH="0" baseline="0" noProof="0" dirty="0">
              <a:ln>
                <a:noFill/>
              </a:ln>
              <a:solidFill>
                <a:prstClr val="white"/>
              </a:solidFill>
              <a:effectLst/>
              <a:uLnTx/>
              <a:uFillTx/>
              <a:latin typeface="Calibri Light" panose="020F0302020204030204"/>
              <a:ea typeface="+mj-ea"/>
              <a:cs typeface="Times New Roman" panose="02020603050405020304" pitchFamily="18" charset="0"/>
            </a:endParaRPr>
          </a:p>
        </p:txBody>
      </p:sp>
    </p:spTree>
    <p:extLst>
      <p:ext uri="{BB962C8B-B14F-4D97-AF65-F5344CB8AC3E}">
        <p14:creationId xmlns:p14="http://schemas.microsoft.com/office/powerpoint/2010/main" val="1484383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BEBA8EAE-BF5A-486C-A8C5-ECC9F3942E4B}">
                <a14:imgProps xmlns:a14="http://schemas.microsoft.com/office/drawing/2010/main">
                  <a14:imgLayer r:embed="rId4">
                    <a14:imgEffect>
                      <a14:backgroundRemoval t="5882" b="94902" l="0" r="100000">
                        <a14:foregroundMark x1="96606" y1="32941" x2="75326" y2="50980"/>
                      </a14:backgroundRemoval>
                    </a14:imgEffect>
                  </a14:imgLayer>
                </a14:imgProps>
              </a:ext>
              <a:ext uri="{28A0092B-C50C-407E-A947-70E740481C1C}">
                <a14:useLocalDpi xmlns:a14="http://schemas.microsoft.com/office/drawing/2010/main" val="0"/>
              </a:ext>
            </a:extLst>
          </a:blip>
          <a:stretch>
            <a:fillRect/>
          </a:stretch>
        </p:blipFill>
        <p:spPr>
          <a:xfrm>
            <a:off x="155525" y="27130"/>
            <a:ext cx="2524651" cy="841550"/>
          </a:xfrm>
          <a:prstGeom prst="rect">
            <a:avLst/>
          </a:prstGeom>
          <a:effectLst>
            <a:glow rad="127000">
              <a:schemeClr val="accent1"/>
            </a:glow>
          </a:effectLst>
        </p:spPr>
      </p:pic>
      <p:cxnSp>
        <p:nvCxnSpPr>
          <p:cNvPr id="5" name="Straight Connector 4"/>
          <p:cNvCxnSpPr/>
          <p:nvPr/>
        </p:nvCxnSpPr>
        <p:spPr>
          <a:xfrm>
            <a:off x="109728" y="859536"/>
            <a:ext cx="11850624"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9" name="Rectangle 8"/>
          <p:cNvSpPr/>
          <p:nvPr/>
        </p:nvSpPr>
        <p:spPr>
          <a:xfrm>
            <a:off x="2926080" y="-36309"/>
            <a:ext cx="954633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rPr>
              <a:t>Challenges</a:t>
            </a:r>
            <a:endParaRPr kumimoji="0" lang="ar-SA" sz="1400" b="0"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endParaRPr>
          </a:p>
        </p:txBody>
      </p:sp>
      <p:sp>
        <p:nvSpPr>
          <p:cNvPr id="12" name="Title 1"/>
          <p:cNvSpPr txBox="1">
            <a:spLocks/>
          </p:cNvSpPr>
          <p:nvPr/>
        </p:nvSpPr>
        <p:spPr>
          <a:xfrm>
            <a:off x="679174" y="1887672"/>
            <a:ext cx="11281178" cy="1885934"/>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R="0" lvl="0" algn="l" defTabSz="914400" rtl="0" eaLnBrk="1" fontAlgn="auto" latinLnBrk="0" hangingPunct="1">
              <a:lnSpc>
                <a:spcPct val="90000"/>
              </a:lnSpc>
              <a:spcBef>
                <a:spcPct val="0"/>
              </a:spcBef>
              <a:spcAft>
                <a:spcPts val="0"/>
              </a:spcAft>
              <a:buClrTx/>
              <a:buSzTx/>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j-ea"/>
              </a:rPr>
              <a:t>New Technologies may have to be implemented to increase and maintain an org's output (Big Data/Big Computing/SOAs)</a:t>
            </a:r>
            <a:endParaRPr kumimoji="0" lang="ar-SA" sz="4000" b="1" i="0" u="none" strike="noStrike" kern="1200" cap="none" spc="0" normalizeH="0" baseline="0" noProof="0" dirty="0">
              <a:ln>
                <a:noFill/>
              </a:ln>
              <a:solidFill>
                <a:prstClr val="white"/>
              </a:solidFill>
              <a:effectLst/>
              <a:uLnTx/>
              <a:uFillTx/>
              <a:latin typeface="Calibri Light" panose="020F0302020204030204"/>
              <a:ea typeface="+mj-ea"/>
              <a:cs typeface="Times New Roman" panose="02020603050405020304" pitchFamily="18" charset="0"/>
            </a:endParaRPr>
          </a:p>
        </p:txBody>
      </p:sp>
      <p:sp>
        <p:nvSpPr>
          <p:cNvPr id="7" name="Title 1">
            <a:extLst>
              <a:ext uri="{FF2B5EF4-FFF2-40B4-BE49-F238E27FC236}">
                <a16:creationId xmlns:a16="http://schemas.microsoft.com/office/drawing/2014/main" id="{8EF450E8-FC00-48CE-B9FB-CB6598087900}"/>
              </a:ext>
            </a:extLst>
          </p:cNvPr>
          <p:cNvSpPr txBox="1">
            <a:spLocks/>
          </p:cNvSpPr>
          <p:nvPr/>
        </p:nvSpPr>
        <p:spPr>
          <a:xfrm>
            <a:off x="0" y="1025273"/>
            <a:ext cx="11254957" cy="797550"/>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endParaRPr kumimoji="0" lang="en-US" sz="4400" b="1"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srgbClr val="FFFF00"/>
                </a:solidFill>
                <a:effectLst/>
                <a:uLnTx/>
                <a:uFillTx/>
                <a:latin typeface="Calibri Light" panose="020F0302020204030204"/>
                <a:ea typeface="+mj-ea"/>
              </a:rPr>
              <a:t>Legacy Systems.</a:t>
            </a:r>
            <a:endParaRPr kumimoji="0" lang="ar-SA" sz="4400" b="1" i="0" u="none" strike="noStrike" kern="1200" cap="none" spc="0" normalizeH="0" baseline="0" noProof="0" dirty="0">
              <a:ln>
                <a:noFill/>
              </a:ln>
              <a:solidFill>
                <a:srgbClr val="FFFF00"/>
              </a:solidFill>
              <a:effectLst/>
              <a:uLnTx/>
              <a:uFillTx/>
              <a:latin typeface="Calibri Light" panose="020F0302020204030204"/>
              <a:ea typeface="+mj-ea"/>
              <a:cs typeface="Times New Roman" panose="02020603050405020304" pitchFamily="18" charset="0"/>
            </a:endParaRPr>
          </a:p>
        </p:txBody>
      </p:sp>
    </p:spTree>
    <p:extLst>
      <p:ext uri="{BB962C8B-B14F-4D97-AF65-F5344CB8AC3E}">
        <p14:creationId xmlns:p14="http://schemas.microsoft.com/office/powerpoint/2010/main" val="1309127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BEBA8EAE-BF5A-486C-A8C5-ECC9F3942E4B}">
                <a14:imgProps xmlns:a14="http://schemas.microsoft.com/office/drawing/2010/main">
                  <a14:imgLayer r:embed="rId4">
                    <a14:imgEffect>
                      <a14:backgroundRemoval t="5882" b="94902" l="0" r="100000">
                        <a14:foregroundMark x1="96606" y1="32941" x2="75326" y2="50980"/>
                      </a14:backgroundRemoval>
                    </a14:imgEffect>
                  </a14:imgLayer>
                </a14:imgProps>
              </a:ext>
              <a:ext uri="{28A0092B-C50C-407E-A947-70E740481C1C}">
                <a14:useLocalDpi xmlns:a14="http://schemas.microsoft.com/office/drawing/2010/main" val="0"/>
              </a:ext>
            </a:extLst>
          </a:blip>
          <a:stretch>
            <a:fillRect/>
          </a:stretch>
        </p:blipFill>
        <p:spPr>
          <a:xfrm>
            <a:off x="3540170" y="1958288"/>
            <a:ext cx="4074356" cy="1358118"/>
          </a:xfrm>
          <a:prstGeom prst="rect">
            <a:avLst/>
          </a:prstGeom>
          <a:effectLst>
            <a:glow rad="127000">
              <a:schemeClr val="accent1"/>
            </a:glow>
          </a:effectLst>
        </p:spPr>
      </p:pic>
      <p:sp>
        <p:nvSpPr>
          <p:cNvPr id="9" name="Rectangle 8"/>
          <p:cNvSpPr/>
          <p:nvPr/>
        </p:nvSpPr>
        <p:spPr>
          <a:xfrm>
            <a:off x="3540170" y="3409750"/>
            <a:ext cx="425264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rPr>
              <a:t>Questions ????</a:t>
            </a:r>
            <a:endParaRPr kumimoji="0" lang="ar-SA" sz="1400" b="0"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27114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64853" y="0"/>
            <a:ext cx="10462294" cy="6858000"/>
          </a:xfrm>
          <a:prstGeom prst="rect">
            <a:avLst/>
          </a:prstGeom>
        </p:spPr>
      </p:pic>
    </p:spTree>
    <p:extLst>
      <p:ext uri="{BB962C8B-B14F-4D97-AF65-F5344CB8AC3E}">
        <p14:creationId xmlns:p14="http://schemas.microsoft.com/office/powerpoint/2010/main" val="331662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3539" y="1470002"/>
            <a:ext cx="11816861" cy="902671"/>
          </a:xfrm>
          <a:ln w="28575">
            <a:noFill/>
          </a:ln>
        </p:spPr>
        <p:txBody>
          <a:bodyPr>
            <a:noAutofit/>
          </a:bodyPr>
          <a:lstStyle/>
          <a:p>
            <a:pPr marL="857250" indent="-857250" algn="l">
              <a:buFont typeface="Arial" panose="020B0604020202020204" pitchFamily="34" charset="0"/>
              <a:buChar char="•"/>
            </a:pPr>
            <a:r>
              <a:rPr lang="en-US" b="1" dirty="0">
                <a:solidFill>
                  <a:schemeClr val="bg1"/>
                </a:solidFill>
              </a:rPr>
              <a:t>Complex-Socio-Technical Systems</a:t>
            </a:r>
            <a:endParaRPr lang="ar-SA" b="1" dirty="0">
              <a:solidFill>
                <a:schemeClr val="bg1"/>
              </a:solidFill>
            </a:endParaRPr>
          </a:p>
        </p:txBody>
      </p:sp>
      <p:pic>
        <p:nvPicPr>
          <p:cNvPr id="4" name="Picture 3"/>
          <p:cNvPicPr>
            <a:picLocks noChangeAspect="1"/>
          </p:cNvPicPr>
          <p:nvPr/>
        </p:nvPicPr>
        <p:blipFill>
          <a:blip r:embed="rId3" cstate="hqprint">
            <a:extLst>
              <a:ext uri="{BEBA8EAE-BF5A-486C-A8C5-ECC9F3942E4B}">
                <a14:imgProps xmlns:a14="http://schemas.microsoft.com/office/drawing/2010/main">
                  <a14:imgLayer r:embed="rId4">
                    <a14:imgEffect>
                      <a14:backgroundRemoval t="5882" b="94902" l="0" r="100000">
                        <a14:foregroundMark x1="96606" y1="32941" x2="75326" y2="50980"/>
                      </a14:backgroundRemoval>
                    </a14:imgEffect>
                  </a14:imgLayer>
                </a14:imgProps>
              </a:ext>
              <a:ext uri="{28A0092B-C50C-407E-A947-70E740481C1C}">
                <a14:useLocalDpi xmlns:a14="http://schemas.microsoft.com/office/drawing/2010/main" val="0"/>
              </a:ext>
            </a:extLst>
          </a:blip>
          <a:stretch>
            <a:fillRect/>
          </a:stretch>
        </p:blipFill>
        <p:spPr>
          <a:xfrm>
            <a:off x="155525" y="27130"/>
            <a:ext cx="2524651" cy="841550"/>
          </a:xfrm>
          <a:prstGeom prst="rect">
            <a:avLst/>
          </a:prstGeom>
          <a:effectLst>
            <a:glow rad="127000">
              <a:schemeClr val="accent1"/>
            </a:glow>
          </a:effectLst>
        </p:spPr>
      </p:pic>
      <p:sp>
        <p:nvSpPr>
          <p:cNvPr id="6" name="Title 1"/>
          <p:cNvSpPr txBox="1">
            <a:spLocks/>
          </p:cNvSpPr>
          <p:nvPr/>
        </p:nvSpPr>
        <p:spPr>
          <a:xfrm>
            <a:off x="273538" y="3259725"/>
            <a:ext cx="11816861" cy="902671"/>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indent="-857250" algn="l">
              <a:buFont typeface="Arial" panose="020B0604020202020204" pitchFamily="34" charset="0"/>
              <a:buChar char="•"/>
            </a:pPr>
            <a:r>
              <a:rPr lang="en-US" b="1" dirty="0">
                <a:solidFill>
                  <a:schemeClr val="bg1"/>
                </a:solidFill>
              </a:rPr>
              <a:t>Information Technology</a:t>
            </a:r>
            <a:endParaRPr lang="ar-SA" b="1" dirty="0">
              <a:solidFill>
                <a:schemeClr val="bg1"/>
              </a:solidFill>
            </a:endParaRPr>
          </a:p>
        </p:txBody>
      </p:sp>
      <p:sp>
        <p:nvSpPr>
          <p:cNvPr id="7" name="Title 1"/>
          <p:cNvSpPr txBox="1">
            <a:spLocks/>
          </p:cNvSpPr>
          <p:nvPr/>
        </p:nvSpPr>
        <p:spPr>
          <a:xfrm>
            <a:off x="273538" y="4877508"/>
            <a:ext cx="11816861" cy="902671"/>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indent="-857250" algn="l">
              <a:buFont typeface="Arial" panose="020B0604020202020204" pitchFamily="34" charset="0"/>
              <a:buChar char="•"/>
            </a:pPr>
            <a:r>
              <a:rPr lang="en-US" b="1" dirty="0">
                <a:solidFill>
                  <a:schemeClr val="bg1"/>
                </a:solidFill>
              </a:rPr>
              <a:t>Challenges</a:t>
            </a:r>
            <a:endParaRPr lang="ar-SA" b="1" dirty="0">
              <a:solidFill>
                <a:schemeClr val="bg1"/>
              </a:solidFill>
            </a:endParaRPr>
          </a:p>
        </p:txBody>
      </p:sp>
      <p:cxnSp>
        <p:nvCxnSpPr>
          <p:cNvPr id="5" name="Straight Connector 4"/>
          <p:cNvCxnSpPr/>
          <p:nvPr/>
        </p:nvCxnSpPr>
        <p:spPr>
          <a:xfrm>
            <a:off x="109728" y="859536"/>
            <a:ext cx="11850624"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9" name="Rectangle 8"/>
          <p:cNvSpPr/>
          <p:nvPr/>
        </p:nvSpPr>
        <p:spPr>
          <a:xfrm>
            <a:off x="2633472" y="-36309"/>
            <a:ext cx="9546336" cy="769441"/>
          </a:xfrm>
          <a:prstGeom prst="rect">
            <a:avLst/>
          </a:prstGeom>
        </p:spPr>
        <p:txBody>
          <a:bodyPr wrap="square">
            <a:spAutoFit/>
          </a:bodyPr>
          <a:lstStyle/>
          <a:p>
            <a:r>
              <a:rPr lang="en-US" sz="4400" b="1" dirty="0">
                <a:solidFill>
                  <a:srgbClr val="FFFF00"/>
                </a:solidFill>
              </a:rPr>
              <a:t>Challenges of Complex Socio-Technical </a:t>
            </a:r>
            <a:endParaRPr lang="ar-SA" sz="4400" b="1" dirty="0">
              <a:solidFill>
                <a:srgbClr val="FFFF00"/>
              </a:solidFill>
            </a:endParaRPr>
          </a:p>
        </p:txBody>
      </p:sp>
    </p:spTree>
    <p:extLst>
      <p:ext uri="{BB962C8B-B14F-4D97-AF65-F5344CB8AC3E}">
        <p14:creationId xmlns:p14="http://schemas.microsoft.com/office/powerpoint/2010/main" val="2537682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BEBA8EAE-BF5A-486C-A8C5-ECC9F3942E4B}">
                <a14:imgProps xmlns:a14="http://schemas.microsoft.com/office/drawing/2010/main">
                  <a14:imgLayer r:embed="rId4">
                    <a14:imgEffect>
                      <a14:backgroundRemoval t="5882" b="94902" l="0" r="100000">
                        <a14:foregroundMark x1="96606" y1="32941" x2="75326" y2="50980"/>
                      </a14:backgroundRemoval>
                    </a14:imgEffect>
                  </a14:imgLayer>
                </a14:imgProps>
              </a:ext>
              <a:ext uri="{28A0092B-C50C-407E-A947-70E740481C1C}">
                <a14:useLocalDpi xmlns:a14="http://schemas.microsoft.com/office/drawing/2010/main" val="0"/>
              </a:ext>
            </a:extLst>
          </a:blip>
          <a:stretch>
            <a:fillRect/>
          </a:stretch>
        </p:blipFill>
        <p:spPr>
          <a:xfrm>
            <a:off x="155525" y="27130"/>
            <a:ext cx="2524651" cy="841550"/>
          </a:xfrm>
          <a:prstGeom prst="rect">
            <a:avLst/>
          </a:prstGeom>
          <a:effectLst>
            <a:glow rad="127000">
              <a:schemeClr val="accent1"/>
            </a:glow>
          </a:effectLst>
        </p:spPr>
      </p:pic>
      <p:cxnSp>
        <p:nvCxnSpPr>
          <p:cNvPr id="5" name="Straight Connector 4"/>
          <p:cNvCxnSpPr/>
          <p:nvPr/>
        </p:nvCxnSpPr>
        <p:spPr>
          <a:xfrm>
            <a:off x="109728" y="859536"/>
            <a:ext cx="11850624"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9" name="Rectangle 8"/>
          <p:cNvSpPr/>
          <p:nvPr/>
        </p:nvSpPr>
        <p:spPr>
          <a:xfrm>
            <a:off x="2633472" y="-36309"/>
            <a:ext cx="954633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uLnTx/>
                <a:uFillTx/>
                <a:latin typeface="Calibri" panose="020F0502020204030204"/>
                <a:ea typeface="+mn-ea"/>
                <a:cs typeface="+mn-cs"/>
              </a:rPr>
              <a:t>Complex Socio-Technical Systems </a:t>
            </a:r>
            <a:endParaRPr kumimoji="0" lang="ar-SA" sz="48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endParaRPr>
          </a:p>
        </p:txBody>
      </p:sp>
      <p:sp>
        <p:nvSpPr>
          <p:cNvPr id="24" name="Title 1">
            <a:extLst>
              <a:ext uri="{FF2B5EF4-FFF2-40B4-BE49-F238E27FC236}">
                <a16:creationId xmlns:a16="http://schemas.microsoft.com/office/drawing/2014/main" id="{E1A6110E-94C7-4900-BCC4-BF9A38A6B72A}"/>
              </a:ext>
            </a:extLst>
          </p:cNvPr>
          <p:cNvSpPr txBox="1">
            <a:spLocks/>
          </p:cNvSpPr>
          <p:nvPr/>
        </p:nvSpPr>
        <p:spPr>
          <a:xfrm>
            <a:off x="273539" y="1470002"/>
            <a:ext cx="11816861" cy="902671"/>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indent="-857250" algn="l">
              <a:buFont typeface="Arial" panose="020B0604020202020204" pitchFamily="34" charset="0"/>
              <a:buChar char="•"/>
            </a:pPr>
            <a:r>
              <a:rPr lang="en-US" sz="4800" b="1" dirty="0">
                <a:solidFill>
                  <a:schemeClr val="bg1"/>
                </a:solidFill>
              </a:rPr>
              <a:t>System</a:t>
            </a:r>
            <a:endParaRPr lang="ar-SA" sz="4800" b="1" dirty="0">
              <a:solidFill>
                <a:schemeClr val="bg1"/>
              </a:solidFill>
            </a:endParaRPr>
          </a:p>
        </p:txBody>
      </p:sp>
      <p:sp>
        <p:nvSpPr>
          <p:cNvPr id="25" name="Title 1">
            <a:extLst>
              <a:ext uri="{FF2B5EF4-FFF2-40B4-BE49-F238E27FC236}">
                <a16:creationId xmlns:a16="http://schemas.microsoft.com/office/drawing/2014/main" id="{B8CA65B0-00DA-4B71-8689-E9D20B6D0EFC}"/>
              </a:ext>
            </a:extLst>
          </p:cNvPr>
          <p:cNvSpPr txBox="1">
            <a:spLocks/>
          </p:cNvSpPr>
          <p:nvPr/>
        </p:nvSpPr>
        <p:spPr>
          <a:xfrm>
            <a:off x="273538" y="3259725"/>
            <a:ext cx="11816861" cy="902671"/>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rPr>
              <a:t>Complex System</a:t>
            </a:r>
            <a:endParaRPr kumimoji="0" lang="ar-SA" sz="4800" b="1" i="0" u="none" strike="noStrike" kern="1200" cap="none" spc="0" normalizeH="0" baseline="0" noProof="0" dirty="0">
              <a:ln>
                <a:noFill/>
              </a:ln>
              <a:solidFill>
                <a:prstClr val="white"/>
              </a:solidFill>
              <a:effectLst/>
              <a:uLnTx/>
              <a:uFillTx/>
              <a:latin typeface="Calibri Light" panose="020F0302020204030204"/>
              <a:ea typeface="+mj-ea"/>
              <a:cs typeface="Times New Roman" panose="02020603050405020304" pitchFamily="18" charset="0"/>
            </a:endParaRPr>
          </a:p>
        </p:txBody>
      </p:sp>
      <p:sp>
        <p:nvSpPr>
          <p:cNvPr id="26" name="Title 1">
            <a:extLst>
              <a:ext uri="{FF2B5EF4-FFF2-40B4-BE49-F238E27FC236}">
                <a16:creationId xmlns:a16="http://schemas.microsoft.com/office/drawing/2014/main" id="{2508B9C9-ECCD-4132-8BEB-5DF0D70E350C}"/>
              </a:ext>
            </a:extLst>
          </p:cNvPr>
          <p:cNvSpPr txBox="1">
            <a:spLocks/>
          </p:cNvSpPr>
          <p:nvPr/>
        </p:nvSpPr>
        <p:spPr>
          <a:xfrm>
            <a:off x="273538" y="5131720"/>
            <a:ext cx="11816861" cy="1386555"/>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rPr>
              <a:t>Socio-Technical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rPr>
              <a:t>      systems</a:t>
            </a:r>
            <a:endParaRPr kumimoji="0" lang="ar-SA" sz="4800" b="1" i="0" u="none" strike="noStrike" kern="1200" cap="none" spc="0" normalizeH="0" baseline="0" noProof="0" dirty="0">
              <a:ln>
                <a:noFill/>
              </a:ln>
              <a:solidFill>
                <a:prstClr val="white"/>
              </a:solidFill>
              <a:effectLst/>
              <a:uLnTx/>
              <a:uFillTx/>
              <a:latin typeface="Calibri Light" panose="020F0302020204030204"/>
              <a:ea typeface="+mj-ea"/>
              <a:cs typeface="Times New Roman" panose="02020603050405020304" pitchFamily="18" charset="0"/>
            </a:endParaRPr>
          </a:p>
        </p:txBody>
      </p:sp>
    </p:spTree>
    <p:extLst>
      <p:ext uri="{BB962C8B-B14F-4D97-AF65-F5344CB8AC3E}">
        <p14:creationId xmlns:p14="http://schemas.microsoft.com/office/powerpoint/2010/main" val="315709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0-#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1000" fill="hold"/>
                                        <p:tgtEl>
                                          <p:spTgt spid="26"/>
                                        </p:tgtEl>
                                        <p:attrNameLst>
                                          <p:attrName>ppt_x</p:attrName>
                                        </p:attrNameLst>
                                      </p:cBhvr>
                                      <p:tavLst>
                                        <p:tav tm="0">
                                          <p:val>
                                            <p:strVal val="0-#ppt_w/2"/>
                                          </p:val>
                                        </p:tav>
                                        <p:tav tm="100000">
                                          <p:val>
                                            <p:strVal val="#ppt_x"/>
                                          </p:val>
                                        </p:tav>
                                      </p:tavLst>
                                    </p:anim>
                                    <p:anim calcmode="lin" valueType="num">
                                      <p:cBhvr additive="base">
                                        <p:cTn id="18"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F41E06-FFDD-48F9-8D8B-D6477411E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838" y="2152649"/>
            <a:ext cx="4981575" cy="3736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273539" y="1470002"/>
            <a:ext cx="11816861" cy="902671"/>
          </a:xfrm>
          <a:ln w="28575">
            <a:noFill/>
          </a:ln>
        </p:spPr>
        <p:txBody>
          <a:bodyPr>
            <a:noAutofit/>
          </a:bodyPr>
          <a:lstStyle/>
          <a:p>
            <a:pPr marL="857250" indent="-857250" algn="l">
              <a:buFont typeface="Arial" panose="020B0604020202020204" pitchFamily="34" charset="0"/>
              <a:buChar char="•"/>
            </a:pPr>
            <a:r>
              <a:rPr lang="en-US" sz="4800" b="1" dirty="0">
                <a:solidFill>
                  <a:srgbClr val="FFFF00"/>
                </a:solidFill>
              </a:rPr>
              <a:t>System</a:t>
            </a:r>
            <a:endParaRPr lang="ar-SA" sz="4800" b="1" dirty="0">
              <a:solidFill>
                <a:srgbClr val="FFFF00"/>
              </a:solidFill>
            </a:endParaRPr>
          </a:p>
        </p:txBody>
      </p:sp>
      <p:pic>
        <p:nvPicPr>
          <p:cNvPr id="4" name="Picture 3"/>
          <p:cNvPicPr>
            <a:picLocks noChangeAspect="1"/>
          </p:cNvPicPr>
          <p:nvPr/>
        </p:nvPicPr>
        <p:blipFill>
          <a:blip r:embed="rId4" cstate="hqprint">
            <a:extLst>
              <a:ext uri="{BEBA8EAE-BF5A-486C-A8C5-ECC9F3942E4B}">
                <a14:imgProps xmlns:a14="http://schemas.microsoft.com/office/drawing/2010/main">
                  <a14:imgLayer r:embed="rId5">
                    <a14:imgEffect>
                      <a14:backgroundRemoval t="5882" b="94902" l="0" r="100000">
                        <a14:foregroundMark x1="96606" y1="32941" x2="75326" y2="50980"/>
                      </a14:backgroundRemoval>
                    </a14:imgEffect>
                  </a14:imgLayer>
                </a14:imgProps>
              </a:ext>
              <a:ext uri="{28A0092B-C50C-407E-A947-70E740481C1C}">
                <a14:useLocalDpi xmlns:a14="http://schemas.microsoft.com/office/drawing/2010/main" val="0"/>
              </a:ext>
            </a:extLst>
          </a:blip>
          <a:stretch>
            <a:fillRect/>
          </a:stretch>
        </p:blipFill>
        <p:spPr>
          <a:xfrm>
            <a:off x="155525" y="27130"/>
            <a:ext cx="2524651" cy="841550"/>
          </a:xfrm>
          <a:prstGeom prst="rect">
            <a:avLst/>
          </a:prstGeom>
          <a:effectLst>
            <a:glow rad="127000">
              <a:schemeClr val="accent1"/>
            </a:glow>
          </a:effectLst>
        </p:spPr>
      </p:pic>
      <p:sp>
        <p:nvSpPr>
          <p:cNvPr id="6" name="Title 1"/>
          <p:cNvSpPr txBox="1">
            <a:spLocks/>
          </p:cNvSpPr>
          <p:nvPr/>
        </p:nvSpPr>
        <p:spPr>
          <a:xfrm>
            <a:off x="273538" y="3259725"/>
            <a:ext cx="11816861" cy="902671"/>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rPr>
              <a:t>Complex System</a:t>
            </a:r>
            <a:endParaRPr kumimoji="0" lang="ar-SA" sz="4800" b="1" i="0" u="none" strike="noStrike" kern="1200" cap="none" spc="0" normalizeH="0" baseline="0" noProof="0" dirty="0">
              <a:ln>
                <a:noFill/>
              </a:ln>
              <a:solidFill>
                <a:prstClr val="white"/>
              </a:solidFill>
              <a:effectLst/>
              <a:uLnTx/>
              <a:uFillTx/>
              <a:latin typeface="Calibri Light" panose="020F0302020204030204"/>
              <a:ea typeface="+mj-ea"/>
              <a:cs typeface="Times New Roman" panose="02020603050405020304" pitchFamily="18" charset="0"/>
            </a:endParaRPr>
          </a:p>
        </p:txBody>
      </p:sp>
      <p:sp>
        <p:nvSpPr>
          <p:cNvPr id="7" name="Title 1"/>
          <p:cNvSpPr txBox="1">
            <a:spLocks/>
          </p:cNvSpPr>
          <p:nvPr/>
        </p:nvSpPr>
        <p:spPr>
          <a:xfrm>
            <a:off x="273538" y="5131720"/>
            <a:ext cx="11816861" cy="1386555"/>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rPr>
              <a:t>Socio-Technical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rPr>
              <a:t>      systems</a:t>
            </a:r>
            <a:endParaRPr kumimoji="0" lang="ar-SA" sz="4800" b="1" i="0" u="none" strike="noStrike" kern="1200" cap="none" spc="0" normalizeH="0" baseline="0" noProof="0" dirty="0">
              <a:ln>
                <a:noFill/>
              </a:ln>
              <a:solidFill>
                <a:prstClr val="white"/>
              </a:solidFill>
              <a:effectLst/>
              <a:uLnTx/>
              <a:uFillTx/>
              <a:latin typeface="Calibri Light" panose="020F0302020204030204"/>
              <a:ea typeface="+mj-ea"/>
              <a:cs typeface="Times New Roman" panose="02020603050405020304" pitchFamily="18" charset="0"/>
            </a:endParaRPr>
          </a:p>
        </p:txBody>
      </p:sp>
      <p:cxnSp>
        <p:nvCxnSpPr>
          <p:cNvPr id="5" name="Straight Connector 4"/>
          <p:cNvCxnSpPr/>
          <p:nvPr/>
        </p:nvCxnSpPr>
        <p:spPr>
          <a:xfrm>
            <a:off x="109728" y="859536"/>
            <a:ext cx="11850624"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9" name="Rectangle 8"/>
          <p:cNvSpPr/>
          <p:nvPr/>
        </p:nvSpPr>
        <p:spPr>
          <a:xfrm>
            <a:off x="2633472" y="-36309"/>
            <a:ext cx="954633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Calibri" panose="020F0502020204030204"/>
                <a:ea typeface="+mn-ea"/>
                <a:cs typeface="+mn-cs"/>
              </a:rPr>
              <a:t>Complex Socio-Technical </a:t>
            </a:r>
            <a:endParaRPr kumimoji="0" lang="ar-SA" sz="54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2123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AE40318-CA20-47C0-BA91-FC417E041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2580" y="1755382"/>
            <a:ext cx="4707730" cy="4699682"/>
          </a:xfrm>
          <a:prstGeom prst="rect">
            <a:avLst/>
          </a:prstGeom>
        </p:spPr>
      </p:pic>
      <p:sp>
        <p:nvSpPr>
          <p:cNvPr id="2" name="Title 1"/>
          <p:cNvSpPr>
            <a:spLocks noGrp="1"/>
          </p:cNvSpPr>
          <p:nvPr>
            <p:ph type="ctrTitle"/>
          </p:nvPr>
        </p:nvSpPr>
        <p:spPr>
          <a:xfrm>
            <a:off x="273539" y="1470002"/>
            <a:ext cx="11816861" cy="902671"/>
          </a:xfrm>
          <a:ln w="28575">
            <a:noFill/>
          </a:ln>
        </p:spPr>
        <p:txBody>
          <a:bodyPr>
            <a:noAutofit/>
          </a:bodyPr>
          <a:lstStyle/>
          <a:p>
            <a:pPr marL="857250" indent="-857250" algn="l">
              <a:buFont typeface="Arial" panose="020B0604020202020204" pitchFamily="34" charset="0"/>
              <a:buChar char="•"/>
            </a:pPr>
            <a:r>
              <a:rPr lang="en-US" sz="4800" b="1" dirty="0">
                <a:solidFill>
                  <a:schemeClr val="bg1"/>
                </a:solidFill>
              </a:rPr>
              <a:t>System</a:t>
            </a:r>
            <a:endParaRPr lang="ar-SA" sz="4800" b="1" dirty="0">
              <a:solidFill>
                <a:schemeClr val="bg1"/>
              </a:solidFill>
            </a:endParaRPr>
          </a:p>
        </p:txBody>
      </p:sp>
      <p:pic>
        <p:nvPicPr>
          <p:cNvPr id="4" name="Picture 3"/>
          <p:cNvPicPr>
            <a:picLocks noChangeAspect="1"/>
          </p:cNvPicPr>
          <p:nvPr/>
        </p:nvPicPr>
        <p:blipFill>
          <a:blip r:embed="rId4" cstate="hqprint">
            <a:extLst>
              <a:ext uri="{BEBA8EAE-BF5A-486C-A8C5-ECC9F3942E4B}">
                <a14:imgProps xmlns:a14="http://schemas.microsoft.com/office/drawing/2010/main">
                  <a14:imgLayer r:embed="rId5">
                    <a14:imgEffect>
                      <a14:backgroundRemoval t="5882" b="94902" l="0" r="100000">
                        <a14:foregroundMark x1="96606" y1="32941" x2="75326" y2="50980"/>
                      </a14:backgroundRemoval>
                    </a14:imgEffect>
                  </a14:imgLayer>
                </a14:imgProps>
              </a:ext>
              <a:ext uri="{28A0092B-C50C-407E-A947-70E740481C1C}">
                <a14:useLocalDpi xmlns:a14="http://schemas.microsoft.com/office/drawing/2010/main" val="0"/>
              </a:ext>
            </a:extLst>
          </a:blip>
          <a:stretch>
            <a:fillRect/>
          </a:stretch>
        </p:blipFill>
        <p:spPr>
          <a:xfrm>
            <a:off x="155525" y="27130"/>
            <a:ext cx="2524651" cy="841550"/>
          </a:xfrm>
          <a:prstGeom prst="rect">
            <a:avLst/>
          </a:prstGeom>
          <a:effectLst>
            <a:glow rad="127000">
              <a:schemeClr val="accent1"/>
            </a:glow>
          </a:effectLst>
        </p:spPr>
      </p:pic>
      <p:sp>
        <p:nvSpPr>
          <p:cNvPr id="6" name="Title 1"/>
          <p:cNvSpPr txBox="1">
            <a:spLocks/>
          </p:cNvSpPr>
          <p:nvPr/>
        </p:nvSpPr>
        <p:spPr>
          <a:xfrm>
            <a:off x="273538" y="3259725"/>
            <a:ext cx="11816861" cy="902671"/>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srgbClr val="FFFF00"/>
                </a:solidFill>
                <a:effectLst/>
                <a:uLnTx/>
                <a:uFillTx/>
                <a:latin typeface="Calibri Light" panose="020F0302020204030204"/>
                <a:ea typeface="+mj-ea"/>
              </a:rPr>
              <a:t>Complex System</a:t>
            </a:r>
            <a:endParaRPr kumimoji="0" lang="ar-SA" sz="4800" b="1" i="0" u="none" strike="noStrike" kern="1200" cap="none" spc="0" normalizeH="0" baseline="0" noProof="0" dirty="0">
              <a:ln>
                <a:noFill/>
              </a:ln>
              <a:solidFill>
                <a:srgbClr val="FFFF00"/>
              </a:solidFill>
              <a:effectLst/>
              <a:uLnTx/>
              <a:uFillTx/>
              <a:latin typeface="Calibri Light" panose="020F0302020204030204"/>
              <a:ea typeface="+mj-ea"/>
              <a:cs typeface="Times New Roman" panose="02020603050405020304" pitchFamily="18" charset="0"/>
            </a:endParaRPr>
          </a:p>
        </p:txBody>
      </p:sp>
      <p:sp>
        <p:nvSpPr>
          <p:cNvPr id="7" name="Title 1"/>
          <p:cNvSpPr txBox="1">
            <a:spLocks/>
          </p:cNvSpPr>
          <p:nvPr/>
        </p:nvSpPr>
        <p:spPr>
          <a:xfrm>
            <a:off x="273538" y="5131720"/>
            <a:ext cx="11816861" cy="1386555"/>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rPr>
              <a:t>Socio-Technical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rPr>
              <a:t>      systems</a:t>
            </a:r>
            <a:endParaRPr kumimoji="0" lang="ar-SA" sz="4800" b="1" i="0" u="none" strike="noStrike" kern="1200" cap="none" spc="0" normalizeH="0" baseline="0" noProof="0" dirty="0">
              <a:ln>
                <a:noFill/>
              </a:ln>
              <a:solidFill>
                <a:prstClr val="white"/>
              </a:solidFill>
              <a:effectLst/>
              <a:uLnTx/>
              <a:uFillTx/>
              <a:latin typeface="Calibri Light" panose="020F0302020204030204"/>
              <a:ea typeface="+mj-ea"/>
              <a:cs typeface="Times New Roman" panose="02020603050405020304" pitchFamily="18" charset="0"/>
            </a:endParaRPr>
          </a:p>
        </p:txBody>
      </p:sp>
      <p:cxnSp>
        <p:nvCxnSpPr>
          <p:cNvPr id="5" name="Straight Connector 4"/>
          <p:cNvCxnSpPr/>
          <p:nvPr/>
        </p:nvCxnSpPr>
        <p:spPr>
          <a:xfrm>
            <a:off x="109728" y="859536"/>
            <a:ext cx="11850624"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9" name="Rectangle 8"/>
          <p:cNvSpPr/>
          <p:nvPr/>
        </p:nvSpPr>
        <p:spPr>
          <a:xfrm>
            <a:off x="2633472" y="-36309"/>
            <a:ext cx="954633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Calibri" panose="020F0502020204030204"/>
                <a:ea typeface="+mn-ea"/>
                <a:cs typeface="+mn-cs"/>
              </a:rPr>
              <a:t>Complex Socio-Technical </a:t>
            </a:r>
            <a:endParaRPr kumimoji="0" lang="ar-SA" sz="54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354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561F70E-FECE-4B8E-9D8F-98DEBE6EA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700" y="1737447"/>
            <a:ext cx="5969000" cy="4610819"/>
          </a:xfrm>
          <a:prstGeom prst="rect">
            <a:avLst/>
          </a:prstGeom>
        </p:spPr>
      </p:pic>
      <p:pic>
        <p:nvPicPr>
          <p:cNvPr id="19" name="Picture 18">
            <a:extLst>
              <a:ext uri="{FF2B5EF4-FFF2-40B4-BE49-F238E27FC236}">
                <a16:creationId xmlns:a16="http://schemas.microsoft.com/office/drawing/2014/main" id="{B68514E0-5DFF-4D2B-8A35-62E4182FE9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6700" y="2225674"/>
            <a:ext cx="5968999" cy="3570242"/>
          </a:xfrm>
          <a:prstGeom prst="rect">
            <a:avLst/>
          </a:prstGeom>
        </p:spPr>
      </p:pic>
      <p:sp>
        <p:nvSpPr>
          <p:cNvPr id="2" name="Title 1"/>
          <p:cNvSpPr>
            <a:spLocks noGrp="1"/>
          </p:cNvSpPr>
          <p:nvPr>
            <p:ph type="ctrTitle"/>
          </p:nvPr>
        </p:nvSpPr>
        <p:spPr>
          <a:xfrm>
            <a:off x="273539" y="1470002"/>
            <a:ext cx="11816861" cy="902671"/>
          </a:xfrm>
          <a:ln w="28575">
            <a:noFill/>
          </a:ln>
        </p:spPr>
        <p:txBody>
          <a:bodyPr>
            <a:noAutofit/>
          </a:bodyPr>
          <a:lstStyle/>
          <a:p>
            <a:pPr marL="857250" indent="-857250" algn="l">
              <a:buFont typeface="Arial" panose="020B0604020202020204" pitchFamily="34" charset="0"/>
              <a:buChar char="•"/>
            </a:pPr>
            <a:r>
              <a:rPr lang="en-US" sz="4800" b="1" dirty="0">
                <a:solidFill>
                  <a:schemeClr val="bg1"/>
                </a:solidFill>
              </a:rPr>
              <a:t>System</a:t>
            </a:r>
            <a:endParaRPr lang="ar-SA" sz="4800" b="1" dirty="0">
              <a:solidFill>
                <a:schemeClr val="bg1"/>
              </a:solidFill>
            </a:endParaRPr>
          </a:p>
        </p:txBody>
      </p:sp>
      <p:pic>
        <p:nvPicPr>
          <p:cNvPr id="4" name="Picture 3"/>
          <p:cNvPicPr>
            <a:picLocks noChangeAspect="1"/>
          </p:cNvPicPr>
          <p:nvPr/>
        </p:nvPicPr>
        <p:blipFill>
          <a:blip r:embed="rId5" cstate="hqprint">
            <a:extLst>
              <a:ext uri="{BEBA8EAE-BF5A-486C-A8C5-ECC9F3942E4B}">
                <a14:imgProps xmlns:a14="http://schemas.microsoft.com/office/drawing/2010/main">
                  <a14:imgLayer r:embed="rId6">
                    <a14:imgEffect>
                      <a14:backgroundRemoval t="5882" b="94902" l="0" r="100000">
                        <a14:foregroundMark x1="96606" y1="32941" x2="75326" y2="50980"/>
                      </a14:backgroundRemoval>
                    </a14:imgEffect>
                  </a14:imgLayer>
                </a14:imgProps>
              </a:ext>
              <a:ext uri="{28A0092B-C50C-407E-A947-70E740481C1C}">
                <a14:useLocalDpi xmlns:a14="http://schemas.microsoft.com/office/drawing/2010/main" val="0"/>
              </a:ext>
            </a:extLst>
          </a:blip>
          <a:stretch>
            <a:fillRect/>
          </a:stretch>
        </p:blipFill>
        <p:spPr>
          <a:xfrm>
            <a:off x="155525" y="27130"/>
            <a:ext cx="2524651" cy="841550"/>
          </a:xfrm>
          <a:prstGeom prst="rect">
            <a:avLst/>
          </a:prstGeom>
          <a:effectLst>
            <a:glow rad="127000">
              <a:schemeClr val="accent1"/>
            </a:glow>
          </a:effectLst>
        </p:spPr>
      </p:pic>
      <p:sp>
        <p:nvSpPr>
          <p:cNvPr id="6" name="Title 1"/>
          <p:cNvSpPr txBox="1">
            <a:spLocks/>
          </p:cNvSpPr>
          <p:nvPr/>
        </p:nvSpPr>
        <p:spPr>
          <a:xfrm>
            <a:off x="273538" y="3259725"/>
            <a:ext cx="11816861" cy="902671"/>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rPr>
              <a:t>Complex System</a:t>
            </a:r>
            <a:endParaRPr kumimoji="0" lang="ar-SA" sz="4800" b="1" i="0" u="none" strike="noStrike" kern="1200" cap="none" spc="0" normalizeH="0" baseline="0" noProof="0" dirty="0">
              <a:ln>
                <a:noFill/>
              </a:ln>
              <a:solidFill>
                <a:prstClr val="white"/>
              </a:solidFill>
              <a:effectLst/>
              <a:uLnTx/>
              <a:uFillTx/>
              <a:latin typeface="Calibri Light" panose="020F0302020204030204"/>
              <a:ea typeface="+mj-ea"/>
              <a:cs typeface="Times New Roman" panose="02020603050405020304" pitchFamily="18" charset="0"/>
            </a:endParaRPr>
          </a:p>
        </p:txBody>
      </p:sp>
      <p:sp>
        <p:nvSpPr>
          <p:cNvPr id="7" name="Title 1"/>
          <p:cNvSpPr txBox="1">
            <a:spLocks/>
          </p:cNvSpPr>
          <p:nvPr/>
        </p:nvSpPr>
        <p:spPr>
          <a:xfrm>
            <a:off x="273538" y="5131720"/>
            <a:ext cx="11816861" cy="1386555"/>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srgbClr val="FFFF00"/>
                </a:solidFill>
                <a:effectLst/>
                <a:uLnTx/>
                <a:uFillTx/>
                <a:latin typeface="Calibri Light" panose="020F0302020204030204"/>
                <a:ea typeface="+mj-ea"/>
                <a:cs typeface="+mj-cs"/>
              </a:rPr>
              <a:t>Socio-Technical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uLnTx/>
                <a:uFillTx/>
                <a:latin typeface="Calibri Light" panose="020F0302020204030204"/>
                <a:ea typeface="+mj-ea"/>
              </a:rPr>
              <a:t>      systems</a:t>
            </a:r>
            <a:endParaRPr kumimoji="0" lang="ar-SA" sz="4800" b="1" i="0" u="none" strike="noStrike" kern="1200" cap="none" spc="0" normalizeH="0" baseline="0" noProof="0" dirty="0">
              <a:ln>
                <a:noFill/>
              </a:ln>
              <a:solidFill>
                <a:srgbClr val="FFFF00"/>
              </a:solidFill>
              <a:effectLst/>
              <a:uLnTx/>
              <a:uFillTx/>
              <a:latin typeface="Calibri Light" panose="020F0302020204030204"/>
              <a:ea typeface="+mj-ea"/>
              <a:cs typeface="Times New Roman" panose="02020603050405020304" pitchFamily="18" charset="0"/>
            </a:endParaRPr>
          </a:p>
        </p:txBody>
      </p:sp>
      <p:cxnSp>
        <p:nvCxnSpPr>
          <p:cNvPr id="5" name="Straight Connector 4"/>
          <p:cNvCxnSpPr/>
          <p:nvPr/>
        </p:nvCxnSpPr>
        <p:spPr>
          <a:xfrm>
            <a:off x="109728" y="859536"/>
            <a:ext cx="11850624"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9" name="Rectangle 8"/>
          <p:cNvSpPr/>
          <p:nvPr/>
        </p:nvSpPr>
        <p:spPr>
          <a:xfrm>
            <a:off x="2633472" y="-36309"/>
            <a:ext cx="954633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Calibri" panose="020F0502020204030204"/>
                <a:ea typeface="+mn-ea"/>
                <a:cs typeface="+mn-cs"/>
              </a:rPr>
              <a:t>Complex Socio-Technical </a:t>
            </a:r>
            <a:endParaRPr kumimoji="0" lang="ar-SA" sz="5400" b="1" i="0" u="none" strike="noStrike" kern="1200" cap="none" spc="0" normalizeH="0" baseline="0" noProof="0" dirty="0">
              <a:ln>
                <a:noFill/>
              </a:ln>
              <a:solidFill>
                <a:srgbClr val="FFFF00"/>
              </a:solidFill>
              <a:effectLst/>
              <a:uLnTx/>
              <a:uFillTx/>
              <a:latin typeface="Calibri" panose="020F0502020204030204"/>
              <a:ea typeface="+mn-ea"/>
              <a:cs typeface="Arial" panose="020B0604020202020204" pitchFamily="34" charset="0"/>
            </a:endParaRPr>
          </a:p>
        </p:txBody>
      </p:sp>
      <p:pic>
        <p:nvPicPr>
          <p:cNvPr id="10" name="Picture 9">
            <a:extLst>
              <a:ext uri="{FF2B5EF4-FFF2-40B4-BE49-F238E27FC236}">
                <a16:creationId xmlns:a16="http://schemas.microsoft.com/office/drawing/2014/main" id="{6D1F5A89-5E64-4624-BCD4-773D5E117FA9}"/>
              </a:ext>
            </a:extLst>
          </p:cNvPr>
          <p:cNvPicPr>
            <a:picLocks noChangeAspect="1"/>
          </p:cNvPicPr>
          <p:nvPr/>
        </p:nvPicPr>
        <p:blipFill>
          <a:blip r:embed="rId7"/>
          <a:stretch>
            <a:fillRect/>
          </a:stretch>
        </p:blipFill>
        <p:spPr>
          <a:xfrm>
            <a:off x="966892" y="1470002"/>
            <a:ext cx="9784140" cy="4780828"/>
          </a:xfrm>
          <a:prstGeom prst="rect">
            <a:avLst/>
          </a:prstGeom>
        </p:spPr>
      </p:pic>
    </p:spTree>
    <p:extLst>
      <p:ext uri="{BB962C8B-B14F-4D97-AF65-F5344CB8AC3E}">
        <p14:creationId xmlns:p14="http://schemas.microsoft.com/office/powerpoint/2010/main" val="313450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9"/>
                                        </p:tgtEl>
                                      </p:cBhvr>
                                    </p:animEffect>
                                    <p:anim calcmode="lin" valueType="num">
                                      <p:cBhvr>
                                        <p:cTn id="21" dur="1000"/>
                                        <p:tgtEl>
                                          <p:spTgt spid="19"/>
                                        </p:tgtEl>
                                        <p:attrNameLst>
                                          <p:attrName>ppt_x</p:attrName>
                                        </p:attrNameLst>
                                      </p:cBhvr>
                                      <p:tavLst>
                                        <p:tav tm="0">
                                          <p:val>
                                            <p:strVal val="ppt_x"/>
                                          </p:val>
                                        </p:tav>
                                        <p:tav tm="100000">
                                          <p:val>
                                            <p:strVal val="ppt_x"/>
                                          </p:val>
                                        </p:tav>
                                      </p:tavLst>
                                    </p:anim>
                                    <p:anim calcmode="lin" valueType="num">
                                      <p:cBhvr>
                                        <p:cTn id="22" dur="1000"/>
                                        <p:tgtEl>
                                          <p:spTgt spid="19"/>
                                        </p:tgtEl>
                                        <p:attrNameLst>
                                          <p:attrName>ppt_y</p:attrName>
                                        </p:attrNameLst>
                                      </p:cBhvr>
                                      <p:tavLst>
                                        <p:tav tm="0">
                                          <p:val>
                                            <p:strVal val="ppt_y"/>
                                          </p:val>
                                        </p:tav>
                                        <p:tav tm="100000">
                                          <p:val>
                                            <p:strVal val="ppt_y+.1"/>
                                          </p:val>
                                        </p:tav>
                                      </p:tavLst>
                                    </p:anim>
                                    <p:set>
                                      <p:cBhvr>
                                        <p:cTn id="23" dur="1" fill="hold">
                                          <p:stCondLst>
                                            <p:cond delay="999"/>
                                          </p:stCondLst>
                                        </p:cTn>
                                        <p:tgtEl>
                                          <p:spTgt spid="19"/>
                                        </p:tgtEl>
                                        <p:attrNameLst>
                                          <p:attrName>style.visibility</p:attrName>
                                        </p:attrNameLst>
                                      </p:cBhvr>
                                      <p:to>
                                        <p:strVal val="hidden"/>
                                      </p:to>
                                    </p:se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BEBA8EAE-BF5A-486C-A8C5-ECC9F3942E4B}">
                <a14:imgProps xmlns:a14="http://schemas.microsoft.com/office/drawing/2010/main">
                  <a14:imgLayer r:embed="rId4">
                    <a14:imgEffect>
                      <a14:backgroundRemoval t="5882" b="94902" l="0" r="100000">
                        <a14:foregroundMark x1="96606" y1="32941" x2="75326" y2="50980"/>
                      </a14:backgroundRemoval>
                    </a14:imgEffect>
                  </a14:imgLayer>
                </a14:imgProps>
              </a:ext>
              <a:ext uri="{28A0092B-C50C-407E-A947-70E740481C1C}">
                <a14:useLocalDpi xmlns:a14="http://schemas.microsoft.com/office/drawing/2010/main" val="0"/>
              </a:ext>
            </a:extLst>
          </a:blip>
          <a:stretch>
            <a:fillRect/>
          </a:stretch>
        </p:blipFill>
        <p:spPr>
          <a:xfrm>
            <a:off x="155525" y="27130"/>
            <a:ext cx="2524651" cy="841550"/>
          </a:xfrm>
          <a:prstGeom prst="rect">
            <a:avLst/>
          </a:prstGeom>
          <a:effectLst>
            <a:glow rad="127000">
              <a:schemeClr val="accent1"/>
            </a:glow>
          </a:effectLst>
        </p:spPr>
      </p:pic>
      <p:cxnSp>
        <p:nvCxnSpPr>
          <p:cNvPr id="5" name="Straight Connector 4"/>
          <p:cNvCxnSpPr/>
          <p:nvPr/>
        </p:nvCxnSpPr>
        <p:spPr>
          <a:xfrm>
            <a:off x="109728" y="859536"/>
            <a:ext cx="11850624"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9" name="Rectangle 8"/>
          <p:cNvSpPr/>
          <p:nvPr/>
        </p:nvSpPr>
        <p:spPr>
          <a:xfrm>
            <a:off x="2633472" y="-36309"/>
            <a:ext cx="954633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Calibri" panose="020F0502020204030204"/>
                <a:ea typeface="+mn-ea"/>
                <a:cs typeface="+mn-cs"/>
              </a:rPr>
              <a:t>Information Technology</a:t>
            </a:r>
          </a:p>
        </p:txBody>
      </p:sp>
      <p:sp>
        <p:nvSpPr>
          <p:cNvPr id="2" name="Rectangle 1">
            <a:extLst>
              <a:ext uri="{FF2B5EF4-FFF2-40B4-BE49-F238E27FC236}">
                <a16:creationId xmlns:a16="http://schemas.microsoft.com/office/drawing/2014/main" id="{834848D1-09A0-44BE-8DCB-8F0136243202}"/>
              </a:ext>
            </a:extLst>
          </p:cNvPr>
          <p:cNvSpPr/>
          <p:nvPr/>
        </p:nvSpPr>
        <p:spPr>
          <a:xfrm>
            <a:off x="198782" y="1035738"/>
            <a:ext cx="11761569" cy="3690241"/>
          </a:xfrm>
          <a:prstGeom prst="rect">
            <a:avLst/>
          </a:prstGeom>
        </p:spPr>
        <p:txBody>
          <a:bodyPr wrap="square">
            <a:spAutoFit/>
          </a:bodyPr>
          <a:lstStyle/>
          <a:p>
            <a:pPr lvl="0">
              <a:lnSpc>
                <a:spcPct val="150000"/>
              </a:lnSpc>
              <a:defRPr/>
            </a:pPr>
            <a:r>
              <a:rPr lang="en-US" sz="4000" dirty="0">
                <a:solidFill>
                  <a:srgbClr val="FFFF00"/>
                </a:solidFill>
                <a:latin typeface="CIDFont+F6"/>
              </a:rPr>
              <a:t>Socio-technical system characteristics</a:t>
            </a:r>
            <a:r>
              <a:rPr kumimoji="0" lang="da-DK" sz="4000" b="0" i="0" u="none" strike="noStrike" kern="1200" cap="none" spc="0" normalizeH="0" baseline="0" noProof="0" dirty="0">
                <a:ln>
                  <a:noFill/>
                </a:ln>
                <a:solidFill>
                  <a:srgbClr val="FFFF00"/>
                </a:solidFill>
                <a:effectLst/>
                <a:uLnTx/>
                <a:uFillTx/>
                <a:latin typeface="CIDFont+F6"/>
              </a:rPr>
              <a:t>:</a:t>
            </a:r>
          </a:p>
          <a:p>
            <a:pPr lvl="0">
              <a:lnSpc>
                <a:spcPct val="150000"/>
              </a:lnSpc>
              <a:defRPr/>
            </a:pPr>
            <a:r>
              <a:rPr kumimoji="0" lang="en-US" sz="4000" b="0" i="0" u="none" strike="noStrike" kern="1200" cap="none" spc="0" normalizeH="0" baseline="0" noProof="0" dirty="0">
                <a:ln>
                  <a:noFill/>
                </a:ln>
                <a:solidFill>
                  <a:prstClr val="white"/>
                </a:solidFill>
                <a:effectLst/>
                <a:uLnTx/>
                <a:uFillTx/>
                <a:latin typeface="CIDFont+F6"/>
              </a:rPr>
              <a:t>• </a:t>
            </a:r>
            <a:r>
              <a:rPr lang="en-US" sz="4000" dirty="0">
                <a:solidFill>
                  <a:prstClr val="white"/>
                </a:solidFill>
                <a:latin typeface="CIDFont+F6"/>
              </a:rPr>
              <a:t>Emergent properties.</a:t>
            </a:r>
            <a:endParaRPr kumimoji="0" lang="en-US" sz="4000" b="0" i="0" u="none" strike="noStrike" kern="1200" cap="none" spc="0" normalizeH="0" baseline="0" noProof="0" dirty="0">
              <a:ln>
                <a:noFill/>
              </a:ln>
              <a:solidFill>
                <a:prstClr val="white"/>
              </a:solidFill>
              <a:effectLst/>
              <a:uLnTx/>
              <a:uFillTx/>
              <a:latin typeface="CIDFont+F6"/>
            </a:endParaRPr>
          </a:p>
          <a:p>
            <a:pPr lvl="0">
              <a:lnSpc>
                <a:spcPct val="150000"/>
              </a:lnSpc>
              <a:defRPr/>
            </a:pPr>
            <a:r>
              <a:rPr kumimoji="0" lang="en-US" sz="4000" b="0" i="0" u="none" strike="noStrike" kern="1200" cap="none" spc="0" normalizeH="0" baseline="0" noProof="0" dirty="0">
                <a:ln>
                  <a:noFill/>
                </a:ln>
                <a:solidFill>
                  <a:prstClr val="white"/>
                </a:solidFill>
                <a:effectLst/>
                <a:uLnTx/>
                <a:uFillTx/>
                <a:latin typeface="CIDFont+F6"/>
              </a:rPr>
              <a:t>• </a:t>
            </a:r>
            <a:r>
              <a:rPr lang="en-US" sz="4000" dirty="0">
                <a:solidFill>
                  <a:prstClr val="white"/>
                </a:solidFill>
                <a:latin typeface="CIDFont+F6"/>
              </a:rPr>
              <a:t>Non-deterministic.</a:t>
            </a:r>
            <a:endParaRPr kumimoji="0" lang="en-US" sz="4000" b="0" i="0" u="none" strike="noStrike" kern="1200" cap="none" spc="0" normalizeH="0" baseline="0" noProof="0" dirty="0">
              <a:ln>
                <a:noFill/>
              </a:ln>
              <a:solidFill>
                <a:prstClr val="white"/>
              </a:solidFill>
              <a:effectLst/>
              <a:uLnTx/>
              <a:uFillTx/>
              <a:latin typeface="CIDFont+F6"/>
            </a:endParaRPr>
          </a:p>
          <a:p>
            <a:pPr lvl="0">
              <a:lnSpc>
                <a:spcPct val="150000"/>
              </a:lnSpc>
              <a:defRPr/>
            </a:pPr>
            <a:r>
              <a:rPr kumimoji="0" lang="en-US" sz="4000" b="0" i="0" u="none" strike="noStrike" kern="1200" cap="none" spc="0" normalizeH="0" baseline="0" noProof="0" dirty="0">
                <a:ln>
                  <a:noFill/>
                </a:ln>
                <a:solidFill>
                  <a:prstClr val="white"/>
                </a:solidFill>
                <a:effectLst/>
                <a:uLnTx/>
                <a:uFillTx/>
                <a:latin typeface="CIDFont+F6"/>
              </a:rPr>
              <a:t>• </a:t>
            </a:r>
            <a:r>
              <a:rPr lang="en-US" sz="4000" dirty="0">
                <a:solidFill>
                  <a:prstClr val="white"/>
                </a:solidFill>
                <a:latin typeface="CIDFont+F6"/>
              </a:rPr>
              <a:t>Complex relationships with organizational objectives</a:t>
            </a:r>
            <a:r>
              <a:rPr kumimoji="0" lang="en-US" sz="4000" b="0" i="0" u="none" strike="noStrike" kern="1200" cap="none" spc="0" normalizeH="0" baseline="0" noProof="0" dirty="0">
                <a:ln>
                  <a:noFill/>
                </a:ln>
                <a:solidFill>
                  <a:prstClr val="white"/>
                </a:solidFill>
                <a:effectLst/>
                <a:uLnTx/>
                <a:uFillTx/>
                <a:latin typeface="CIDFont+F6"/>
              </a:rPr>
              <a:t>.</a:t>
            </a:r>
          </a:p>
        </p:txBody>
      </p:sp>
    </p:spTree>
    <p:extLst>
      <p:ext uri="{BB962C8B-B14F-4D97-AF65-F5344CB8AC3E}">
        <p14:creationId xmlns:p14="http://schemas.microsoft.com/office/powerpoint/2010/main" val="69552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BEBA8EAE-BF5A-486C-A8C5-ECC9F3942E4B}">
                <a14:imgProps xmlns:a14="http://schemas.microsoft.com/office/drawing/2010/main">
                  <a14:imgLayer r:embed="rId4">
                    <a14:imgEffect>
                      <a14:backgroundRemoval t="5882" b="94902" l="0" r="100000">
                        <a14:foregroundMark x1="96606" y1="32941" x2="75326" y2="50980"/>
                      </a14:backgroundRemoval>
                    </a14:imgEffect>
                  </a14:imgLayer>
                </a14:imgProps>
              </a:ext>
              <a:ext uri="{28A0092B-C50C-407E-A947-70E740481C1C}">
                <a14:useLocalDpi xmlns:a14="http://schemas.microsoft.com/office/drawing/2010/main" val="0"/>
              </a:ext>
            </a:extLst>
          </a:blip>
          <a:stretch>
            <a:fillRect/>
          </a:stretch>
        </p:blipFill>
        <p:spPr>
          <a:xfrm>
            <a:off x="155525" y="27130"/>
            <a:ext cx="2524651" cy="841550"/>
          </a:xfrm>
          <a:prstGeom prst="rect">
            <a:avLst/>
          </a:prstGeom>
          <a:effectLst>
            <a:glow rad="127000">
              <a:schemeClr val="accent1"/>
            </a:glow>
          </a:effectLst>
        </p:spPr>
      </p:pic>
      <p:cxnSp>
        <p:nvCxnSpPr>
          <p:cNvPr id="5" name="Straight Connector 4"/>
          <p:cNvCxnSpPr/>
          <p:nvPr/>
        </p:nvCxnSpPr>
        <p:spPr>
          <a:xfrm>
            <a:off x="109728" y="859536"/>
            <a:ext cx="11850624"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9" name="Rectangle 8"/>
          <p:cNvSpPr/>
          <p:nvPr/>
        </p:nvSpPr>
        <p:spPr>
          <a:xfrm>
            <a:off x="2633472" y="-36309"/>
            <a:ext cx="9546336" cy="923330"/>
          </a:xfrm>
          <a:prstGeom prst="rect">
            <a:avLst/>
          </a:prstGeom>
        </p:spPr>
        <p:txBody>
          <a:bodyPr wrap="square">
            <a:spAutoFit/>
          </a:bodyPr>
          <a:lstStyle/>
          <a:p>
            <a:pPr lvl="0"/>
            <a:r>
              <a:rPr lang="en-US" sz="5400" b="1" dirty="0">
                <a:solidFill>
                  <a:srgbClr val="FFFF00"/>
                </a:solidFill>
              </a:rPr>
              <a:t>Information Technology</a:t>
            </a:r>
          </a:p>
        </p:txBody>
      </p:sp>
      <p:pic>
        <p:nvPicPr>
          <p:cNvPr id="13" name="Picture 12">
            <a:extLst/>
          </p:cNvPr>
          <p:cNvPicPr>
            <a:picLocks noChangeAspect="1"/>
          </p:cNvPicPr>
          <p:nvPr/>
        </p:nvPicPr>
        <p:blipFill>
          <a:blip r:embed="rId5"/>
          <a:stretch>
            <a:fillRect/>
          </a:stretch>
        </p:blipFill>
        <p:spPr>
          <a:xfrm>
            <a:off x="1446119" y="2767248"/>
            <a:ext cx="8967123" cy="3390075"/>
          </a:xfrm>
          <a:prstGeom prst="rect">
            <a:avLst/>
          </a:prstGeom>
        </p:spPr>
      </p:pic>
      <p:sp>
        <p:nvSpPr>
          <p:cNvPr id="6" name="Title 1">
            <a:extLst>
              <a:ext uri="{FF2B5EF4-FFF2-40B4-BE49-F238E27FC236}">
                <a16:creationId xmlns:a16="http://schemas.microsoft.com/office/drawing/2014/main" id="{C9A90104-F00C-42E1-8BE0-EF54BDF5CFFA}"/>
              </a:ext>
            </a:extLst>
          </p:cNvPr>
          <p:cNvSpPr txBox="1">
            <a:spLocks/>
          </p:cNvSpPr>
          <p:nvPr/>
        </p:nvSpPr>
        <p:spPr>
          <a:xfrm>
            <a:off x="38312" y="1061667"/>
            <a:ext cx="11816861" cy="1108375"/>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white"/>
                </a:solidFill>
                <a:effectLst/>
                <a:uLnTx/>
                <a:uFillTx/>
                <a:latin typeface="Calibri Light" panose="020F0302020204030204"/>
                <a:ea typeface="+mj-ea"/>
                <a:cs typeface="+mj-cs"/>
              </a:rPr>
              <a:t>Rapid technological change as we live in environment that are increasingly technology saturated</a:t>
            </a:r>
            <a:endParaRPr kumimoji="0" lang="ar-SA" sz="3600" b="1" i="0" u="none" strike="noStrike" kern="1200" cap="none" spc="0" normalizeH="0" baseline="0" noProof="0" dirty="0">
              <a:ln>
                <a:noFill/>
              </a:ln>
              <a:solidFill>
                <a:prstClr val="white"/>
              </a:solidFill>
              <a:effectLst/>
              <a:uLnTx/>
              <a:uFillTx/>
              <a:latin typeface="Calibri Light" panose="020F0302020204030204"/>
              <a:ea typeface="+mj-ea"/>
              <a:cs typeface="Times New Roman" panose="02020603050405020304" pitchFamily="18" charset="0"/>
            </a:endParaRPr>
          </a:p>
        </p:txBody>
      </p:sp>
    </p:spTree>
    <p:extLst>
      <p:ext uri="{BB962C8B-B14F-4D97-AF65-F5344CB8AC3E}">
        <p14:creationId xmlns:p14="http://schemas.microsoft.com/office/powerpoint/2010/main" val="3113265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BEBA8EAE-BF5A-486C-A8C5-ECC9F3942E4B}">
                <a14:imgProps xmlns:a14="http://schemas.microsoft.com/office/drawing/2010/main">
                  <a14:imgLayer r:embed="rId4">
                    <a14:imgEffect>
                      <a14:backgroundRemoval t="5882" b="94902" l="0" r="100000">
                        <a14:foregroundMark x1="96606" y1="32941" x2="75326" y2="50980"/>
                      </a14:backgroundRemoval>
                    </a14:imgEffect>
                  </a14:imgLayer>
                </a14:imgProps>
              </a:ext>
              <a:ext uri="{28A0092B-C50C-407E-A947-70E740481C1C}">
                <a14:useLocalDpi xmlns:a14="http://schemas.microsoft.com/office/drawing/2010/main" val="0"/>
              </a:ext>
            </a:extLst>
          </a:blip>
          <a:stretch>
            <a:fillRect/>
          </a:stretch>
        </p:blipFill>
        <p:spPr>
          <a:xfrm>
            <a:off x="155525" y="27130"/>
            <a:ext cx="2524651" cy="841550"/>
          </a:xfrm>
          <a:prstGeom prst="rect">
            <a:avLst/>
          </a:prstGeom>
          <a:effectLst>
            <a:glow rad="127000">
              <a:schemeClr val="accent1"/>
            </a:glow>
          </a:effectLst>
        </p:spPr>
      </p:pic>
      <p:cxnSp>
        <p:nvCxnSpPr>
          <p:cNvPr id="5" name="Straight Connector 4"/>
          <p:cNvCxnSpPr/>
          <p:nvPr/>
        </p:nvCxnSpPr>
        <p:spPr>
          <a:xfrm>
            <a:off x="109728" y="859536"/>
            <a:ext cx="11850624" cy="0"/>
          </a:xfrm>
          <a:prstGeom prst="line">
            <a:avLst/>
          </a:prstGeom>
          <a:ln w="38100"/>
        </p:spPr>
        <p:style>
          <a:lnRef idx="3">
            <a:schemeClr val="accent3"/>
          </a:lnRef>
          <a:fillRef idx="0">
            <a:schemeClr val="accent3"/>
          </a:fillRef>
          <a:effectRef idx="2">
            <a:schemeClr val="accent3"/>
          </a:effectRef>
          <a:fontRef idx="minor">
            <a:schemeClr val="tx1"/>
          </a:fontRef>
        </p:style>
      </p:cxnSp>
      <p:sp>
        <p:nvSpPr>
          <p:cNvPr id="9" name="Rectangle 8"/>
          <p:cNvSpPr/>
          <p:nvPr/>
        </p:nvSpPr>
        <p:spPr>
          <a:xfrm>
            <a:off x="2633472" y="-36309"/>
            <a:ext cx="954633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Calibri" panose="020F0502020204030204"/>
                <a:ea typeface="+mn-ea"/>
                <a:cs typeface="+mn-cs"/>
              </a:rPr>
              <a:t>Information Technology</a:t>
            </a:r>
          </a:p>
        </p:txBody>
      </p:sp>
      <p:sp>
        <p:nvSpPr>
          <p:cNvPr id="6" name="Title 1"/>
          <p:cNvSpPr txBox="1">
            <a:spLocks/>
          </p:cNvSpPr>
          <p:nvPr/>
        </p:nvSpPr>
        <p:spPr>
          <a:xfrm>
            <a:off x="109729" y="2044312"/>
            <a:ext cx="5558416" cy="3654123"/>
          </a:xfrm>
          <a:prstGeom prst="rect">
            <a:avLst/>
          </a:prstGeom>
          <a:ln w="28575">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lang="en-US" sz="4800" b="1" dirty="0">
              <a:solidFill>
                <a:prstClr val="white"/>
              </a:solidFill>
              <a:latin typeface="Calibri Light" panose="020F0302020204030204"/>
            </a:endParaRPr>
          </a:p>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rPr>
              <a:t>Processing Speed</a:t>
            </a:r>
          </a:p>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lang="en-US" sz="4800" b="1" dirty="0">
              <a:solidFill>
                <a:prstClr val="white"/>
              </a:solidFill>
              <a:latin typeface="Calibri Light" panose="020F0302020204030204"/>
            </a:endParaRPr>
          </a:p>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mj-cs"/>
              </a:rPr>
              <a:t>Connectivity</a:t>
            </a:r>
          </a:p>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lang="en-US" sz="4800" b="1" dirty="0">
              <a:solidFill>
                <a:prstClr val="white"/>
              </a:solidFill>
              <a:latin typeface="Calibri Light" panose="020F0302020204030204"/>
            </a:endParaRPr>
          </a:p>
          <a:p>
            <a:pPr marL="857250" marR="0" lvl="0" indent="-8572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mj-ea"/>
                <a:cs typeface="Times New Roman" panose="02020603050405020304" pitchFamily="18" charset="0"/>
              </a:rPr>
              <a:t>Services</a:t>
            </a:r>
            <a:endParaRPr kumimoji="0" lang="ar-SA" sz="4800" b="1" i="0" u="none" strike="noStrike" kern="1200" cap="none" spc="0" normalizeH="0" baseline="0" noProof="0" dirty="0">
              <a:ln>
                <a:noFill/>
              </a:ln>
              <a:solidFill>
                <a:prstClr val="white"/>
              </a:solidFill>
              <a:effectLst/>
              <a:uLnTx/>
              <a:uFillTx/>
              <a:latin typeface="Calibri Light" panose="020F0302020204030204"/>
              <a:ea typeface="+mj-ea"/>
              <a:cs typeface="Times New Roman" panose="02020603050405020304" pitchFamily="18" charset="0"/>
            </a:endParaRPr>
          </a:p>
        </p:txBody>
      </p:sp>
    </p:spTree>
    <p:extLst>
      <p:ext uri="{BB962C8B-B14F-4D97-AF65-F5344CB8AC3E}">
        <p14:creationId xmlns:p14="http://schemas.microsoft.com/office/powerpoint/2010/main" val="2589528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2081</TotalTime>
  <Words>1049</Words>
  <Application>Microsoft Office PowerPoint</Application>
  <PresentationFormat>Widescreen</PresentationFormat>
  <Paragraphs>168</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81bdlf</vt:lpstr>
      <vt:lpstr>AL-Mohanad</vt:lpstr>
      <vt:lpstr>Arial</vt:lpstr>
      <vt:lpstr>Calibri</vt:lpstr>
      <vt:lpstr>Calibri Light</vt:lpstr>
      <vt:lpstr>CIDFont+F6</vt:lpstr>
      <vt:lpstr>LMSans10-Regular</vt:lpstr>
      <vt:lpstr>Times New Roman</vt:lpstr>
      <vt:lpstr>Office Theme</vt:lpstr>
      <vt:lpstr>The Challenges of Complex Socio-Technical Systems and Counter Measures</vt:lpstr>
      <vt:lpstr>Complex-Socio-Technical Systems</vt:lpstr>
      <vt:lpstr>PowerPoint Presentation</vt:lpstr>
      <vt:lpstr>System</vt:lpstr>
      <vt:lpstr>System</vt:lpstr>
      <vt:lpstr>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Challenges of Complex-Socio-Technical Systems and Counter Measures</dc:title>
  <dc:creator>GS-DEPUTY RADM Ali</dc:creator>
  <cp:lastModifiedBy>GS-DEPUTY RADM Ali</cp:lastModifiedBy>
  <cp:revision>73</cp:revision>
  <cp:lastPrinted>2017-10-19T06:05:04Z</cp:lastPrinted>
  <dcterms:created xsi:type="dcterms:W3CDTF">2017-10-09T08:33:58Z</dcterms:created>
  <dcterms:modified xsi:type="dcterms:W3CDTF">2017-10-19T06:36:04Z</dcterms:modified>
</cp:coreProperties>
</file>