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3" r:id="rId2"/>
    <p:sldId id="321" r:id="rId3"/>
    <p:sldId id="311" r:id="rId4"/>
    <p:sldId id="320" r:id="rId5"/>
    <p:sldId id="312" r:id="rId6"/>
    <p:sldId id="316" r:id="rId7"/>
    <p:sldId id="315" r:id="rId8"/>
    <p:sldId id="317" r:id="rId9"/>
    <p:sldId id="324" r:id="rId10"/>
    <p:sldId id="32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B89"/>
    <a:srgbClr val="ABABC7"/>
    <a:srgbClr val="C773C7"/>
    <a:srgbClr val="3771B7"/>
    <a:srgbClr val="3167A8"/>
    <a:srgbClr val="C77373"/>
    <a:srgbClr val="B9B97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0" autoAdjust="0"/>
    <p:restoredTop sz="94660"/>
  </p:normalViewPr>
  <p:slideViewPr>
    <p:cSldViewPr>
      <p:cViewPr varScale="1">
        <p:scale>
          <a:sx n="84" d="100"/>
          <a:sy n="84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0B7B-25CA-41DE-9065-DDF229698CD0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7448A-5DD3-4A41-BF52-59CA5A0E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99" y="1948225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GE SS Two Medium" pitchFamily="18" charset="-78"/>
                <a:ea typeface="GE SS Two Medium" pitchFamily="18" charset="-78"/>
                <a:cs typeface="GE SS Two Medium" pitchFamily="18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899" y="3700823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880686"/>
            <a:ext cx="1447800" cy="365125"/>
          </a:xfrm>
        </p:spPr>
        <p:txBody>
          <a:bodyPr/>
          <a:lstStyle>
            <a:lvl1pPr algn="l" rtl="1">
              <a:defRPr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defRPr>
            </a:lvl1pPr>
          </a:lstStyle>
          <a:p>
            <a:fld id="{55C3323C-4DB8-43B8-968B-5E1854E52633}" type="uaqdatetime7">
              <a:rPr lang="ar-SA" sz="1400" smtClean="0"/>
              <a:pPr/>
              <a:t>16 رجب 1437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E7-02FF-4CF5-A456-9A3D041FB9C5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B8B2-FDC0-47E2-B9C8-85F7A4FDC193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1020763"/>
          </a:xfrm>
        </p:spPr>
        <p:txBody>
          <a:bodyPr>
            <a:normAutofit/>
          </a:bodyPr>
          <a:lstStyle>
            <a:lvl1pPr rtl="1">
              <a:defRPr sz="3200">
                <a:solidFill>
                  <a:srgbClr val="000066"/>
                </a:solidFill>
                <a:latin typeface="GE SS Two Medium" pitchFamily="18" charset="-78"/>
                <a:ea typeface="GE SS Two Medium" pitchFamily="18" charset="-78"/>
                <a:cs typeface="GE SS Two Medium" pitchFamily="18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>
            <a:lvl1pPr marL="342900" indent="-342900" algn="just" rtl="1">
              <a:buFont typeface="Wingdings" pitchFamily="2" charset="2"/>
              <a:buChar char="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1pPr>
            <a:lvl2pPr marL="742950" indent="-285750" algn="just" rtl="1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2pPr>
            <a:lvl3pPr algn="just" rtl="1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3pPr>
            <a:lvl4pPr algn="just" rtl="1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4pPr>
            <a:lvl5pPr algn="just" rtl="1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62054"/>
            <a:ext cx="5791200" cy="365125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GE SS Two Light" pitchFamily="18" charset="-78"/>
                <a:ea typeface="GE SS Two Light" pitchFamily="18" charset="-78"/>
                <a:cs typeface="GE SS Two Light" pitchFamily="18" charset="-78"/>
              </a:defRPr>
            </a:lvl1pPr>
          </a:lstStyle>
          <a:p>
            <a:r>
              <a:rPr lang="ar-SA" dirty="0" smtClean="0"/>
              <a:t>منظومة صناعة المعرفة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5400" y="6462054"/>
            <a:ext cx="1219200" cy="365125"/>
          </a:xfrm>
        </p:spPr>
        <p:txBody>
          <a:bodyPr/>
          <a:lstStyle>
            <a:lvl1pPr algn="l" rtl="1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6237-182E-423A-A7F8-8B09E027D462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5F7C-32A2-4C3F-A44D-8CC9078CC9EE}" type="datetime1">
              <a:rPr lang="en-US" smtClean="0"/>
              <a:t>4/26/2016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1E62-419A-4A0B-89CD-6861FA2323B4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C21-873F-4D71-B9A5-7B67A50DA83C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BB7-0BF4-4E1A-895F-B37C9C53261C}" type="datetime1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23A-C081-47E1-8658-F61ECEAB2009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BBA5-C269-43E7-A970-1B6718098AE5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D554-780D-4CA3-A722-3CD0A8CA1892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مركز القيادة والسيطرة للأنظمة المتقدمة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" y="150173"/>
            <a:ext cx="9133479" cy="60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323C-4DB8-43B8-968B-5E1854E52633}" type="uaqdatetime7">
              <a:rPr lang="ar-SA" sz="1400" smtClean="0"/>
              <a:pPr/>
              <a:t>18 رجب 1437</a:t>
            </a:fld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261892"/>
            <a:ext cx="8534400" cy="73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منظومة صناعة المعرفة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"/>
            <a:ext cx="9144000" cy="55179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67200"/>
            <a:ext cx="7162800" cy="2794000"/>
          </a:xfrm>
        </p:spPr>
      </p:pic>
    </p:spTree>
    <p:extLst>
      <p:ext uri="{BB962C8B-B14F-4D97-AF65-F5344CB8AC3E}">
        <p14:creationId xmlns:p14="http://schemas.microsoft.com/office/powerpoint/2010/main" val="21465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" y="304800"/>
            <a:ext cx="10673405" cy="6019800"/>
          </a:xfrm>
        </p:spPr>
      </p:pic>
    </p:spTree>
    <p:extLst>
      <p:ext uri="{BB962C8B-B14F-4D97-AF65-F5344CB8AC3E}">
        <p14:creationId xmlns:p14="http://schemas.microsoft.com/office/powerpoint/2010/main" val="15006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02773"/>
            <a:ext cx="9111343" cy="59456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2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90800"/>
            <a:ext cx="3810000" cy="1020763"/>
          </a:xfrm>
        </p:spPr>
        <p:txBody>
          <a:bodyPr>
            <a:normAutofit fontScale="90000"/>
          </a:bodyPr>
          <a:lstStyle/>
          <a:p>
            <a:r>
              <a:rPr lang="ar-SA" dirty="0"/>
              <a:t>نسب الجرائم </a:t>
            </a:r>
            <a:r>
              <a:rPr lang="ar-SA" dirty="0" smtClean="0"/>
              <a:t>الاقتصادية</a:t>
            </a:r>
            <a:br>
              <a:rPr lang="ar-SA" dirty="0" smtClean="0"/>
            </a:br>
            <a:r>
              <a:rPr lang="ar-SA" dirty="0" smtClean="0"/>
              <a:t> </a:t>
            </a:r>
            <a:r>
              <a:rPr lang="ar-SA" dirty="0"/>
              <a:t>في الشرق الاوسط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6134100" y="846366"/>
            <a:ext cx="2743200" cy="791343"/>
          </a:xfrm>
          <a:prstGeom prst="rightArrow">
            <a:avLst>
              <a:gd name="adj1" fmla="val 65584"/>
              <a:gd name="adj2" fmla="val 7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الجريمة الأليكترونية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30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7200"/>
            <a:ext cx="9144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06" y="5734415"/>
            <a:ext cx="8229600" cy="1020763"/>
          </a:xfrm>
        </p:spPr>
        <p:txBody>
          <a:bodyPr>
            <a:normAutofit/>
          </a:bodyPr>
          <a:lstStyle/>
          <a:p>
            <a:r>
              <a:rPr lang="ar-SA" dirty="0"/>
              <a:t>م</a:t>
            </a:r>
            <a:r>
              <a:rPr lang="ar-SA" dirty="0" smtClean="0"/>
              <a:t>عدل </a:t>
            </a:r>
            <a:r>
              <a:rPr lang="ar-SA" dirty="0"/>
              <a:t>التعرض للهجمات </a:t>
            </a:r>
            <a:r>
              <a:rPr lang="ar-SA" dirty="0" smtClean="0"/>
              <a:t>الالكترونية - 2015 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94" y="0"/>
            <a:ext cx="9296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953000" y="1714500"/>
            <a:ext cx="1066800" cy="8382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349" y="914401"/>
            <a:ext cx="9292521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12111" y="7588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عمليات القيادة والسيطرة الذكية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29172" y="976693"/>
            <a:ext cx="9144000" cy="60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783772"/>
            <a:ext cx="9144000" cy="740229"/>
            <a:chOff x="0" y="914398"/>
            <a:chExt cx="9144000" cy="609602"/>
          </a:xfrm>
        </p:grpSpPr>
        <p:sp>
          <p:nvSpPr>
            <p:cNvPr id="5" name="Pentagon 4"/>
            <p:cNvSpPr/>
            <p:nvPr/>
          </p:nvSpPr>
          <p:spPr>
            <a:xfrm>
              <a:off x="0" y="914399"/>
              <a:ext cx="1524000" cy="609601"/>
            </a:xfrm>
            <a:prstGeom prst="homePlate">
              <a:avLst/>
            </a:prstGeom>
            <a:solidFill>
              <a:srgbClr val="B9B97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600" dirty="0" smtClean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</a:rPr>
                <a:t>تجميع</a:t>
              </a:r>
              <a:endParaRPr lang="en-US" sz="24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529508" y="914398"/>
              <a:ext cx="2280492" cy="609601"/>
            </a:xfrm>
            <a:prstGeom prst="homePlate">
              <a:avLst/>
            </a:prstGeom>
            <a:solidFill>
              <a:srgbClr val="C7737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600" dirty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</a:rPr>
                <a:t>ت</a:t>
              </a:r>
              <a:r>
                <a:rPr lang="ar-SA" sz="3600" dirty="0" smtClean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</a:rPr>
                <a:t>حليل</a:t>
              </a:r>
              <a:endParaRPr lang="en-US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3826932" y="914398"/>
              <a:ext cx="2802467" cy="609601"/>
            </a:xfrm>
            <a:prstGeom prst="homePlate">
              <a:avLst/>
            </a:prstGeom>
            <a:solidFill>
              <a:srgbClr val="C773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600" dirty="0" smtClean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</a:rPr>
                <a:t>اتخاذ القرار</a:t>
              </a:r>
              <a:endParaRPr lang="en-US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6626578" y="914398"/>
              <a:ext cx="2517422" cy="609601"/>
            </a:xfrm>
            <a:prstGeom prst="homePlate">
              <a:avLst/>
            </a:prstGeom>
            <a:solidFill>
              <a:srgbClr val="ABAB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3600" dirty="0" smtClean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</a:rPr>
                <a:t>تنفيذ</a:t>
              </a:r>
              <a:endParaRPr lang="en-US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2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منظومة صناعة المعرفة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6" y="-10098"/>
            <a:ext cx="9174296" cy="6963236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114300" y="0"/>
            <a:ext cx="5676900" cy="9144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الجيل الجديد - أنظمة القيادة والسيطرة </a:t>
            </a:r>
            <a:r>
              <a:rPr lang="ar-SA" sz="2800" b="1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المعقدة</a:t>
            </a:r>
            <a:endParaRPr lang="en-US" sz="2800" b="1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3733800"/>
            <a:ext cx="1981200" cy="190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انظمة بالغة </a:t>
            </a:r>
            <a:r>
              <a:rPr lang="ar-SA" sz="3600" dirty="0" smtClean="0"/>
              <a:t>التعقيد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6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منظومة صناعة المعرفة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C:\Users\shahrah\Desktop\C4ICAS_V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identity.ksu.edu.sa/sites/all/themes/zurbksu2/img/ksu-logo.png?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43816"/>
            <a:ext cx="1447800" cy="914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20085</TotalTime>
  <Words>46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نسب الجرائم الاقتصادية  في الشرق الاوسط</vt:lpstr>
      <vt:lpstr>معدل التعرض للهجمات الالكترونية - 2015  </vt:lpstr>
      <vt:lpstr>عمليات القيادة والسيطرة الذكية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OS</cp:lastModifiedBy>
  <cp:revision>158</cp:revision>
  <dcterms:created xsi:type="dcterms:W3CDTF">2006-08-16T00:00:00Z</dcterms:created>
  <dcterms:modified xsi:type="dcterms:W3CDTF">2016-04-27T01:46:12Z</dcterms:modified>
</cp:coreProperties>
</file>